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25"/>
  </p:notesMasterIdLst>
  <p:handoutMasterIdLst>
    <p:handoutMasterId r:id="rId26"/>
  </p:handoutMasterIdLst>
  <p:sldIdLst>
    <p:sldId id="309" r:id="rId3"/>
    <p:sldId id="311" r:id="rId4"/>
    <p:sldId id="474" r:id="rId5"/>
    <p:sldId id="454" r:id="rId6"/>
    <p:sldId id="477" r:id="rId7"/>
    <p:sldId id="455" r:id="rId8"/>
    <p:sldId id="478" r:id="rId9"/>
    <p:sldId id="475" r:id="rId10"/>
    <p:sldId id="476" r:id="rId11"/>
    <p:sldId id="458" r:id="rId12"/>
    <p:sldId id="479" r:id="rId13"/>
    <p:sldId id="459" r:id="rId14"/>
    <p:sldId id="460" r:id="rId15"/>
    <p:sldId id="461" r:id="rId16"/>
    <p:sldId id="480" r:id="rId17"/>
    <p:sldId id="462" r:id="rId18"/>
    <p:sldId id="483" r:id="rId19"/>
    <p:sldId id="482" r:id="rId20"/>
    <p:sldId id="484" r:id="rId21"/>
    <p:sldId id="481" r:id="rId22"/>
    <p:sldId id="471" r:id="rId23"/>
    <p:sldId id="326" r:id="rId24"/>
  </p:sldIdLst>
  <p:sldSz cx="9144000" cy="6858000" type="screen4x3"/>
  <p:notesSz cx="6813550" cy="9948863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FFF1E1"/>
    <a:srgbClr val="EAEAEA"/>
    <a:srgbClr val="FFEACD"/>
    <a:srgbClr val="7D1E1E"/>
    <a:srgbClr val="FFFFFF"/>
    <a:srgbClr val="77777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579" autoAdjust="0"/>
    <p:restoredTop sz="94747" autoAdjust="0"/>
  </p:normalViewPr>
  <p:slideViewPr>
    <p:cSldViewPr>
      <p:cViewPr>
        <p:scale>
          <a:sx n="60" d="100"/>
          <a:sy n="60" d="100"/>
        </p:scale>
        <p:origin x="-912" y="101"/>
      </p:cViewPr>
      <p:guideLst>
        <p:guide orient="horz" pos="709"/>
        <p:guide orient="horz" pos="3884"/>
        <p:guide orient="horz" pos="1117"/>
        <p:guide orient="horz" pos="4058"/>
        <p:guide pos="2880"/>
        <p:guide pos="581"/>
        <p:guide pos="5465"/>
        <p:guide pos="17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1938" y="-90"/>
      </p:cViewPr>
      <p:guideLst>
        <p:guide orient="horz" pos="3134"/>
        <p:guide pos="214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9213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812E34A3-390F-4D51-9B26-48B04B4A14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9213" y="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3638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5988"/>
            <a:ext cx="5451475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9213" y="9448800"/>
            <a:ext cx="295275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BAEC0998-52B5-43ED-8B76-D759644F44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alt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7714C-E71F-4230-AC5A-276FAD7989DE}" type="slidenum">
              <a:rPr lang="cs-CZ" altLang="cs-CZ" smtClean="0"/>
              <a:pPr/>
              <a:t>2</a:t>
            </a:fld>
            <a:endParaRPr lang="cs-CZ" altLang="cs-CZ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721276-4545-492E-8331-D422A8D13D84}" type="slidenum">
              <a:rPr lang="cs-CZ" altLang="cs-CZ" smtClean="0"/>
              <a:pPr/>
              <a:t>22</a:t>
            </a:fld>
            <a:endParaRPr lang="cs-CZ" altLang="cs-CZ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15" descr="pruh_TITL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6" descr="logo_econ_W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7" descr="text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BEEFC-BE1F-4D32-801E-E91CB7789D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EBD69-28D5-48DB-AE94-374ADB3956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B8C1C-9889-4ACF-90F2-08A7B2F2EC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3F53B-1533-49BD-9006-C102841230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0DAB5-3947-4380-84EB-F518F45D44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42786-EA74-4E22-942F-853F65DD71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EC647-2E30-4CC0-B59A-835A718A1A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7534C-075B-4EC2-AF2D-05C2528848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4D145-584A-4710-A02A-D36F052D45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F8BA-4D99-4BE4-9191-1A2E481E7B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AC96C-6F79-4BE5-8BAF-78C7EB9ABE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14FCC-4A77-4CCB-A45D-7A18E2BCBB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C7989-D81F-42B2-9ADF-1919697874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43AF0-1BB7-4C35-A283-676209682F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79773-A51F-4A76-9A07-17E37F27F5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FF05FA-2EFB-4395-A115-7CC3F060D8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62996-CA91-412C-8EDA-09CC0964B4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827C-1296-4651-BEF6-A4FFEA63D7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4463B-246D-4E50-B0A3-23D945304E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AEA72-317C-4C96-9E6D-14C80D5FED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53C92-1E02-428D-8420-21FDD653B1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07E62-D810-4FFC-9873-DBCAD0F776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 userDrawn="1"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1027" name="Picture 11" descr="text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AF2182B8-158C-4702-99B3-47FC645703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2" name="Picture 7" descr="pruh_normal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8" descr="pruh_normal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Text Box 10"/>
          <p:cNvSpPr txBox="1">
            <a:spLocks noChangeArrowheads="1"/>
          </p:cNvSpPr>
          <p:nvPr userDrawn="1"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cs-CZ" sz="1200" b="1" smtClean="0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/>
              <a:t>Ing. Jan Krajíček, Ph.D.               krajicek@econ.muni.cz                     549 495 363</a:t>
            </a:r>
            <a:endParaRPr 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pPr>
              <a:defRPr/>
            </a:pPr>
            <a:fld id="{7D1C66AF-2E6D-4513-BEDF-32B5964D0B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3" name="Picture 6" descr="pruh_TITL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7" descr="logo_econ_W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22325" y="517525"/>
            <a:ext cx="15430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text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-matematika.cz/slozene-uroceni/budouci-hodnota" TargetMode="External"/><Relationship Id="rId7" Type="http://schemas.openxmlformats.org/officeDocument/2006/relationships/hyperlink" Target="http://www.financni-matematika.cz/urokova-sazba/" TargetMode="External"/><Relationship Id="rId2" Type="http://schemas.openxmlformats.org/officeDocument/2006/relationships/hyperlink" Target="http://www.financni-matematika.cz/slozene-urocen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nancni-matematika.cz/slozene-uroceni/urokova-doba" TargetMode="External"/><Relationship Id="rId5" Type="http://schemas.openxmlformats.org/officeDocument/2006/relationships/hyperlink" Target="http://www.financni-matematika.cz/slozene-uroceni/urokova-sazba" TargetMode="External"/><Relationship Id="rId4" Type="http://schemas.openxmlformats.org/officeDocument/2006/relationships/hyperlink" Target="http://www.financni-matematika.cz/slozene-uroceni/soucasna-hodnot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nechsedojit.cz/urokove-miry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-matematika.cz/urocen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ni-matematika.cz/jednoduche-uroceni-polhutni/budouci-hodnota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hyperlink" Target="http://www.financni-matematika.cz/jednoduche-uroceni-polhutni/soucasna-hodnota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inancni-matematika.cz/uroceni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nancni-matematika.cz/diskont/diskont" TargetMode="External"/><Relationship Id="rId3" Type="http://schemas.openxmlformats.org/officeDocument/2006/relationships/hyperlink" Target="http://www.financni-matematika.cz/jednoduche-uroceni-polhutni/urok" TargetMode="External"/><Relationship Id="rId7" Type="http://schemas.openxmlformats.org/officeDocument/2006/relationships/hyperlink" Target="http://www.financni-matematika.cz/diskont/" TargetMode="External"/><Relationship Id="rId2" Type="http://schemas.openxmlformats.org/officeDocument/2006/relationships/hyperlink" Target="http://www.financni-matematika.cz/jednoduche-uroceni-polhutni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nancni-matematika.cz/urokova-doba/" TargetMode="External"/><Relationship Id="rId5" Type="http://schemas.openxmlformats.org/officeDocument/2006/relationships/hyperlink" Target="http://www.financni-matematika.cz/jednoduche-uroceni-polhutni/urokova-doba" TargetMode="External"/><Relationship Id="rId4" Type="http://schemas.openxmlformats.org/officeDocument/2006/relationships/hyperlink" Target="http://www.financni-matematika.cz/jednoduche-uroceni-polhutni/urokova-sazb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6715140" y="6429396"/>
            <a:ext cx="1785950" cy="428604"/>
          </a:xfrm>
        </p:spPr>
        <p:txBody>
          <a:bodyPr/>
          <a:lstStyle/>
          <a:p>
            <a:pPr>
              <a:defRPr/>
            </a:pPr>
            <a:r>
              <a:rPr lang="nl-NL" dirty="0"/>
              <a:t>Ing. </a:t>
            </a:r>
            <a:r>
              <a:rPr lang="cs-CZ" dirty="0" smtClean="0"/>
              <a:t>Barbora Chmelíková</a:t>
            </a:r>
            <a:r>
              <a:rPr lang="nl-NL" dirty="0" smtClean="0"/>
              <a:t>                           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C823331-8E83-43C7-A219-A57136EC7C03}" type="slidenum">
              <a:rPr lang="cs-CZ"/>
              <a:pPr>
                <a:defRPr/>
              </a:pPr>
              <a:t>1</a:t>
            </a:fld>
            <a:endParaRPr lang="cs-CZ"/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Numerická gramotnost</a:t>
            </a:r>
            <a: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cs-CZ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 </a:t>
            </a:r>
            <a:r>
              <a:rPr lang="cs-CZ" sz="2400" b="0" dirty="0" smtClean="0"/>
              <a:t/>
            </a:r>
            <a:br>
              <a:rPr lang="cs-CZ" sz="2400" b="0" dirty="0" smtClean="0"/>
            </a:br>
            <a:endParaRPr lang="cs-CZ" sz="24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1538" y="1071546"/>
            <a:ext cx="7772400" cy="503237"/>
          </a:xfrm>
        </p:spPr>
        <p:txBody>
          <a:bodyPr/>
          <a:lstStyle/>
          <a:p>
            <a:r>
              <a:rPr lang="cs-CZ" b="1" dirty="0" smtClean="0"/>
              <a:t>Frekvence úročení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714488"/>
            <a:ext cx="7929618" cy="4572032"/>
          </a:xfrm>
        </p:spPr>
        <p:txBody>
          <a:bodyPr/>
          <a:lstStyle/>
          <a:p>
            <a:r>
              <a:rPr lang="cs-CZ" sz="1800" b="1" dirty="0" smtClean="0"/>
              <a:t>Je důležité si dát pozor na frekvenci úročení uváděnou u jednotlivých typů úroků! </a:t>
            </a:r>
            <a:r>
              <a:rPr lang="cs-CZ" sz="1800" dirty="0" smtClean="0">
                <a:solidFill>
                  <a:srgbClr val="FF0000"/>
                </a:solidFill>
              </a:rPr>
              <a:t>(je zřejmé, že pro </a:t>
            </a:r>
            <a:r>
              <a:rPr lang="cs-CZ" sz="1800" b="1" u="sng" dirty="0" smtClean="0">
                <a:solidFill>
                  <a:srgbClr val="FF0000"/>
                </a:solidFill>
              </a:rPr>
              <a:t>věřitele</a:t>
            </a:r>
            <a:r>
              <a:rPr lang="cs-CZ" sz="1800" dirty="0" smtClean="0">
                <a:solidFill>
                  <a:srgbClr val="FF0000"/>
                </a:solidFill>
              </a:rPr>
              <a:t> je nejvýhodnější co nejvyšší úrok s největší frekvencí úročení, </a:t>
            </a:r>
            <a:r>
              <a:rPr lang="cs-CZ" sz="1800" dirty="0" smtClean="0">
                <a:solidFill>
                  <a:srgbClr val="00B0F0"/>
                </a:solidFill>
              </a:rPr>
              <a:t>zatímco pro dlužníka naopak)</a:t>
            </a:r>
          </a:p>
          <a:p>
            <a:endParaRPr lang="cs-CZ" sz="1800" b="1" dirty="0" smtClean="0"/>
          </a:p>
          <a:p>
            <a:r>
              <a:rPr lang="cs-CZ" sz="1800" b="1" dirty="0" err="1" smtClean="0"/>
              <a:t>p.a</a:t>
            </a:r>
            <a:r>
              <a:rPr lang="cs-CZ" sz="1800" b="1" dirty="0" smtClean="0"/>
              <a:t>. = roční (</a:t>
            </a:r>
            <a:r>
              <a:rPr lang="cs-CZ" sz="1800" i="1" dirty="0" smtClean="0"/>
              <a:t>per </a:t>
            </a:r>
            <a:r>
              <a:rPr lang="cs-CZ" sz="1800" i="1" dirty="0" err="1" smtClean="0"/>
              <a:t>annum</a:t>
            </a:r>
            <a:r>
              <a:rPr lang="cs-CZ" sz="1800" b="1" dirty="0" smtClean="0"/>
              <a:t>) = 1x</a:t>
            </a:r>
          </a:p>
          <a:p>
            <a:endParaRPr lang="cs-CZ" sz="1800" b="1" dirty="0" smtClean="0"/>
          </a:p>
          <a:p>
            <a:r>
              <a:rPr lang="cs-CZ" sz="1800" b="1" dirty="0" err="1" smtClean="0"/>
              <a:t>p.s</a:t>
            </a:r>
            <a:r>
              <a:rPr lang="cs-CZ" sz="1800" b="1" dirty="0" smtClean="0"/>
              <a:t>. = pololetní (</a:t>
            </a:r>
            <a:r>
              <a:rPr lang="cs-CZ" sz="1800" i="1" dirty="0" smtClean="0"/>
              <a:t>per semestre</a:t>
            </a:r>
            <a:r>
              <a:rPr lang="cs-CZ" sz="1800" b="1" dirty="0" smtClean="0"/>
              <a:t>) = 2x</a:t>
            </a:r>
          </a:p>
          <a:p>
            <a:endParaRPr lang="cs-CZ" sz="1800" b="1" dirty="0" smtClean="0"/>
          </a:p>
          <a:p>
            <a:r>
              <a:rPr lang="cs-CZ" sz="1800" b="1" dirty="0" err="1" smtClean="0"/>
              <a:t>p.q</a:t>
            </a:r>
            <a:r>
              <a:rPr lang="cs-CZ" sz="1800" b="1" dirty="0" smtClean="0"/>
              <a:t>. = čtvrtletní (</a:t>
            </a:r>
            <a:r>
              <a:rPr lang="cs-CZ" sz="1800" i="1" dirty="0" smtClean="0"/>
              <a:t>per </a:t>
            </a:r>
            <a:r>
              <a:rPr lang="cs-CZ" sz="1800" i="1" dirty="0" err="1" smtClean="0"/>
              <a:t>quartale</a:t>
            </a:r>
            <a:r>
              <a:rPr lang="cs-CZ" sz="1800" b="1" dirty="0" smtClean="0"/>
              <a:t>) = 4x</a:t>
            </a:r>
          </a:p>
          <a:p>
            <a:endParaRPr lang="cs-CZ" sz="1800" b="1" dirty="0" smtClean="0"/>
          </a:p>
          <a:p>
            <a:r>
              <a:rPr lang="cs-CZ" sz="1800" b="1" dirty="0" err="1" smtClean="0"/>
              <a:t>p.m</a:t>
            </a:r>
            <a:r>
              <a:rPr lang="cs-CZ" sz="1800" b="1" dirty="0" smtClean="0"/>
              <a:t>. = měsíční (</a:t>
            </a:r>
            <a:r>
              <a:rPr lang="cs-CZ" sz="1800" i="1" dirty="0" smtClean="0"/>
              <a:t>per </a:t>
            </a:r>
            <a:r>
              <a:rPr lang="cs-CZ" sz="1800" i="1" dirty="0" err="1" smtClean="0"/>
              <a:t>mensem</a:t>
            </a:r>
            <a:r>
              <a:rPr lang="cs-CZ" sz="1800" b="1" dirty="0" smtClean="0"/>
              <a:t>) = 12x</a:t>
            </a:r>
          </a:p>
          <a:p>
            <a:endParaRPr lang="cs-CZ" sz="1800" b="1" dirty="0" smtClean="0"/>
          </a:p>
          <a:p>
            <a:r>
              <a:rPr lang="cs-CZ" sz="1800" b="1" dirty="0" err="1" smtClean="0"/>
              <a:t>p.sept</a:t>
            </a:r>
            <a:r>
              <a:rPr lang="cs-CZ" sz="1800" b="1" dirty="0" smtClean="0"/>
              <a:t>. = týdně (</a:t>
            </a:r>
            <a:r>
              <a:rPr lang="cs-CZ" sz="1800" i="1" dirty="0" smtClean="0"/>
              <a:t>per </a:t>
            </a:r>
            <a:r>
              <a:rPr lang="cs-CZ" sz="1800" i="1" dirty="0" err="1" smtClean="0"/>
              <a:t>septimanam</a:t>
            </a:r>
            <a:r>
              <a:rPr lang="cs-CZ" sz="1800" b="1" dirty="0" smtClean="0"/>
              <a:t>) = 52x</a:t>
            </a:r>
          </a:p>
          <a:p>
            <a:endParaRPr lang="cs-CZ" sz="1800" b="1" dirty="0" smtClean="0"/>
          </a:p>
          <a:p>
            <a:r>
              <a:rPr lang="cs-CZ" sz="1800" b="1" dirty="0" err="1" smtClean="0"/>
              <a:t>p.d</a:t>
            </a:r>
            <a:r>
              <a:rPr lang="cs-CZ" sz="1800" b="1" dirty="0" smtClean="0"/>
              <a:t>. = denně (</a:t>
            </a:r>
            <a:r>
              <a:rPr lang="cs-CZ" sz="1800" i="1" dirty="0" smtClean="0"/>
              <a:t>per </a:t>
            </a:r>
            <a:r>
              <a:rPr lang="cs-CZ" sz="1800" i="1" dirty="0" err="1" smtClean="0"/>
              <a:t>diem</a:t>
            </a:r>
            <a:r>
              <a:rPr lang="cs-CZ" sz="1800" b="1" dirty="0" smtClean="0"/>
              <a:t>) = 365x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72400" cy="503237"/>
          </a:xfrm>
        </p:spPr>
        <p:txBody>
          <a:bodyPr/>
          <a:lstStyle/>
          <a:p>
            <a:r>
              <a:rPr lang="cs-CZ" b="1" dirty="0" smtClean="0"/>
              <a:t>Složené úročení – odkazy na web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2071679"/>
            <a:ext cx="7772400" cy="3643338"/>
          </a:xfrm>
        </p:spPr>
        <p:txBody>
          <a:bodyPr/>
          <a:lstStyle/>
          <a:p>
            <a:r>
              <a:rPr lang="cs-CZ" sz="1800" dirty="0" smtClean="0">
                <a:hlinkClick r:id="rId2"/>
              </a:rPr>
              <a:t>Složené úročení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Složené úročení - budoucí hodnota -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Složené úročení - současná hodnota –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5"/>
              </a:rPr>
              <a:t>Složené úročení - úroková sazba –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Složené úročení - úroková doba –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7"/>
              </a:rPr>
              <a:t>Úroková sazba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86742" cy="4714908"/>
          </a:xfrm>
        </p:spPr>
        <p:txBody>
          <a:bodyPr/>
          <a:lstStyle/>
          <a:p>
            <a:r>
              <a:rPr lang="cs-CZ" sz="1800" dirty="0" smtClean="0"/>
              <a:t>Je kombinací jednoduchého a složeného úročení.</a:t>
            </a:r>
          </a:p>
          <a:p>
            <a:r>
              <a:rPr lang="cs-CZ" sz="1800" dirty="0" smtClean="0"/>
              <a:t>Vychází z předpokladu, že celá úrokovací období se úročí podle </a:t>
            </a:r>
            <a:r>
              <a:rPr lang="cs-CZ" sz="1800" i="1" dirty="0" smtClean="0"/>
              <a:t>složeného úročení </a:t>
            </a:r>
            <a:r>
              <a:rPr lang="cs-CZ" sz="1800" dirty="0" smtClean="0"/>
              <a:t>a zbytek podle </a:t>
            </a:r>
            <a:r>
              <a:rPr lang="cs-CZ" sz="1800" i="1" dirty="0" smtClean="0"/>
              <a:t>jednoduchého úročení</a:t>
            </a:r>
            <a:r>
              <a:rPr lang="cs-CZ" sz="1800" dirty="0" smtClean="0"/>
              <a:t>.</a:t>
            </a:r>
          </a:p>
          <a:p>
            <a:endParaRPr lang="cs-CZ" sz="1800" i="1" dirty="0" smtClean="0"/>
          </a:p>
          <a:p>
            <a:endParaRPr lang="cs-CZ" sz="1800" i="1" dirty="0" smtClean="0"/>
          </a:p>
          <a:p>
            <a:endParaRPr lang="cs-CZ" sz="1800" i="1" dirty="0" smtClean="0"/>
          </a:p>
          <a:p>
            <a:endParaRPr lang="cs-CZ" sz="1800" i="1" dirty="0" smtClean="0"/>
          </a:p>
          <a:p>
            <a:endParaRPr lang="cs-CZ" sz="1800" i="1" dirty="0" smtClean="0"/>
          </a:p>
          <a:p>
            <a:endParaRPr lang="cs-CZ" sz="1800" i="1" dirty="0" smtClean="0"/>
          </a:p>
          <a:p>
            <a:endParaRPr lang="cs-CZ" sz="1800" i="1" dirty="0" smtClean="0"/>
          </a:p>
          <a:p>
            <a:r>
              <a:rPr lang="cs-CZ" sz="1800" dirty="0" smtClean="0"/>
              <a:t>t =  n + R</a:t>
            </a:r>
          </a:p>
          <a:p>
            <a:r>
              <a:rPr lang="cs-CZ" sz="1800" dirty="0" smtClean="0"/>
              <a:t>t = doba splatnosti v letech</a:t>
            </a:r>
          </a:p>
          <a:p>
            <a:r>
              <a:rPr lang="cs-CZ" sz="1800" dirty="0" smtClean="0"/>
              <a:t>n = počet ukončených let</a:t>
            </a:r>
          </a:p>
          <a:p>
            <a:r>
              <a:rPr lang="cs-CZ" sz="1800" dirty="0" smtClean="0"/>
              <a:t>R = neukončená část, R &lt;1</a:t>
            </a:r>
            <a:endParaRPr lang="cs-CZ" sz="1800" dirty="0" smtClean="0"/>
          </a:p>
          <a:p>
            <a:endParaRPr lang="cs-CZ" sz="1800" i="1" dirty="0" smtClean="0"/>
          </a:p>
          <a:p>
            <a:pPr>
              <a:buNone/>
            </a:pPr>
            <a:endParaRPr lang="cs-CZ" sz="1800" i="1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/>
              <a:t>Kombinované úročení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446213" y="2571750"/>
          <a:ext cx="5318125" cy="1357313"/>
        </p:xfrm>
        <a:graphic>
          <a:graphicData uri="http://schemas.openxmlformats.org/presentationml/2006/ole">
            <p:oleObj spid="_x0000_s6146" name="Rovnice" r:id="rId3" imgW="1841400" imgH="469800" progId="Equation.3">
              <p:embed/>
            </p:oleObj>
          </a:graphicData>
        </a:graphic>
      </p:graphicFrame>
      <p:sp>
        <p:nvSpPr>
          <p:cNvPr id="9" name="Obousměrná vodorovná šipka 8"/>
          <p:cNvSpPr/>
          <p:nvPr/>
        </p:nvSpPr>
        <p:spPr bwMode="auto">
          <a:xfrm flipV="1">
            <a:off x="3143240" y="3929065"/>
            <a:ext cx="1571636" cy="214313"/>
          </a:xfrm>
          <a:prstGeom prst="left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bousměrná vodorovná šipka 9"/>
          <p:cNvSpPr/>
          <p:nvPr/>
        </p:nvSpPr>
        <p:spPr bwMode="auto">
          <a:xfrm>
            <a:off x="5143504" y="3929066"/>
            <a:ext cx="1571636" cy="214314"/>
          </a:xfrm>
          <a:prstGeom prst="leftRightArrow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143240" y="4143380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chemeClr val="accent6"/>
                </a:solidFill>
              </a:rPr>
              <a:t>Složené úročení</a:t>
            </a:r>
            <a:endParaRPr lang="cs-CZ" b="1" dirty="0">
              <a:solidFill>
                <a:schemeClr val="accent6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214942" y="4214818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B050"/>
                </a:solidFill>
              </a:rPr>
              <a:t>Jednoduché úročení</a:t>
            </a:r>
            <a:endParaRPr lang="cs-CZ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785926"/>
            <a:ext cx="7772400" cy="4500594"/>
          </a:xfrm>
        </p:spPr>
        <p:txBody>
          <a:bodyPr/>
          <a:lstStyle/>
          <a:p>
            <a:r>
              <a:rPr lang="cs-CZ" sz="1800" dirty="0" smtClean="0"/>
              <a:t>U</a:t>
            </a:r>
            <a:r>
              <a:rPr lang="cs-CZ" sz="1800" dirty="0" smtClean="0"/>
              <a:t>měle vytvořená úroková míra, která </a:t>
            </a:r>
            <a:r>
              <a:rPr lang="cs-CZ" sz="1800" b="1" dirty="0" smtClean="0"/>
              <a:t>umožňuje porovnávat </a:t>
            </a:r>
            <a:r>
              <a:rPr lang="cs-CZ" sz="1800" dirty="0" smtClean="0"/>
              <a:t>různé </a:t>
            </a:r>
            <a:r>
              <a:rPr lang="cs-CZ" sz="1800" b="1" u="sng" dirty="0" smtClean="0"/>
              <a:t>nominální úrokové míry odpovídající stejnému období</a:t>
            </a:r>
            <a:r>
              <a:rPr lang="cs-CZ" sz="1800" dirty="0" smtClean="0"/>
              <a:t>, avšak s různou četností připisování úroků.</a:t>
            </a:r>
          </a:p>
          <a:p>
            <a:endParaRPr lang="cs-CZ" sz="1800" dirty="0" smtClean="0"/>
          </a:p>
          <a:p>
            <a:r>
              <a:rPr lang="cs-CZ" sz="1800" dirty="0" smtClean="0"/>
              <a:t>Např. nám říká, jak velká roční nominální úroková míra při ročním připisování úroků odpovídá roční nominální úrokové míře při měsíčním, denním či jiném připisování.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2400" dirty="0" err="1" smtClean="0"/>
              <a:t>i</a:t>
            </a:r>
            <a:r>
              <a:rPr lang="cs-CZ" sz="1600" dirty="0" err="1" smtClean="0"/>
              <a:t>ef</a:t>
            </a:r>
            <a:r>
              <a:rPr lang="cs-CZ" sz="1600" dirty="0" smtClean="0"/>
              <a:t> </a:t>
            </a:r>
            <a:r>
              <a:rPr lang="cs-CZ" sz="1800" dirty="0" smtClean="0"/>
              <a:t>= efektivní úroková sazba</a:t>
            </a:r>
          </a:p>
          <a:p>
            <a:r>
              <a:rPr lang="cs-CZ" sz="1800" dirty="0" smtClean="0"/>
              <a:t>i = nominální úroková míra</a:t>
            </a:r>
            <a:endParaRPr lang="cs-CZ" sz="18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úroková míra</a:t>
            </a:r>
            <a:endParaRPr lang="cs-CZ" b="1" dirty="0" smtClean="0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3000364" y="4071942"/>
          <a:ext cx="3320901" cy="1428760"/>
        </p:xfrm>
        <a:graphic>
          <a:graphicData uri="http://schemas.openxmlformats.org/presentationml/2006/ole">
            <p:oleObj spid="_x0000_s7170" name="Rovnice" r:id="rId3" imgW="10918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714488"/>
            <a:ext cx="7772400" cy="4357687"/>
          </a:xfrm>
        </p:spPr>
        <p:txBody>
          <a:bodyPr/>
          <a:lstStyle/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Spojité úročení</a:t>
            </a:r>
            <a:endParaRPr lang="cs-CZ" b="1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928662" y="1785926"/>
            <a:ext cx="77724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Druh úročení, při kterém se </a:t>
            </a:r>
            <a:r>
              <a:rPr kumimoji="0" lang="cs-CZ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počet úrokovacích období blíží nekonečnu 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délka těchto období se blíží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 nule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cs-CZ" sz="1800" kern="0" baseline="0" dirty="0" smtClean="0">
                <a:latin typeface="+mn-lt"/>
              </a:rPr>
              <a:t>Efektivní</a:t>
            </a:r>
            <a:r>
              <a:rPr lang="cs-CZ" sz="1800" kern="0" dirty="0" smtClean="0">
                <a:latin typeface="+mn-lt"/>
              </a:rPr>
              <a:t> úroková sazba odpovídající tomuto případu se nazývá </a:t>
            </a:r>
            <a:r>
              <a:rPr lang="cs-CZ" sz="1800" b="1" kern="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+mn-lt"/>
              </a:rPr>
              <a:t>úrokovou intenzitou</a:t>
            </a:r>
            <a:r>
              <a:rPr lang="cs-CZ" sz="1800" kern="0" dirty="0" smtClean="0">
                <a:latin typeface="+mn-lt"/>
              </a:rPr>
              <a:t>.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= efektivní úroková sazba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 = úroková intenzita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cs-CZ" sz="1800" kern="0" dirty="0" smtClean="0">
                <a:latin typeface="+mn-lt"/>
              </a:rPr>
              <a:t>e = Eulerovo číslo = 2,718…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/>
        </p:nvGraphicFramePr>
        <p:xfrm>
          <a:off x="4891088" y="5072063"/>
          <a:ext cx="3119437" cy="835025"/>
        </p:xfrm>
        <a:graphic>
          <a:graphicData uri="http://schemas.openxmlformats.org/presentationml/2006/ole">
            <p:oleObj spid="_x0000_s8194" name="Rovnice" r:id="rId3" imgW="901440" imgH="241200" progId="Equation.3">
              <p:embed/>
            </p:oleObj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/>
        </p:nvGraphicFramePr>
        <p:xfrm>
          <a:off x="1142976" y="4786322"/>
          <a:ext cx="391029" cy="571504"/>
        </p:xfrm>
        <a:graphic>
          <a:graphicData uri="http://schemas.openxmlformats.org/presentationml/2006/ole">
            <p:oleObj spid="_x0000_s8195" name="Rovnice" r:id="rId4" imgW="164880" imgH="241200" progId="Equation.3">
              <p:embed/>
            </p:oleObj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2357421" y="3214686"/>
          <a:ext cx="3962929" cy="1214446"/>
        </p:xfrm>
        <a:graphic>
          <a:graphicData uri="http://schemas.openxmlformats.org/presentationml/2006/ole">
            <p:oleObj spid="_x0000_s8196" name="Rovnice" r:id="rId5" imgW="7873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714488"/>
            <a:ext cx="7772400" cy="4357687"/>
          </a:xfrm>
        </p:spPr>
        <p:txBody>
          <a:bodyPr/>
          <a:lstStyle/>
          <a:p>
            <a:endParaRPr lang="cs-CZ" sz="20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857224" y="1000108"/>
            <a:ext cx="7772400" cy="503237"/>
          </a:xfrm>
        </p:spPr>
        <p:txBody>
          <a:bodyPr/>
          <a:lstStyle/>
          <a:p>
            <a:r>
              <a:rPr lang="cs-CZ" b="1" dirty="0" smtClean="0"/>
              <a:t>Reálná úroková míra (r)</a:t>
            </a:r>
            <a:endParaRPr lang="cs-CZ" b="1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714348" y="1571612"/>
            <a:ext cx="807249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cs-CZ" sz="1800" kern="0" dirty="0" smtClean="0">
                <a:latin typeface="+mn-lt"/>
              </a:rPr>
              <a:t>Zohledňuje inflaci, tedy v podstatě znehodnocení vložené částky (kapitálu) = nominální úroková míra (i) očištěná o míru inflace (</a:t>
            </a:r>
            <a:r>
              <a:rPr lang="el-GR" sz="1800" kern="0" dirty="0" smtClean="0">
                <a:latin typeface="+mn-lt"/>
              </a:rPr>
              <a:t>π</a:t>
            </a:r>
            <a:r>
              <a:rPr lang="cs-CZ" sz="1800" kern="0" dirty="0" smtClean="0">
                <a:latin typeface="+mn-lt"/>
              </a:rPr>
              <a:t>)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</a:pPr>
            <a:r>
              <a:rPr lang="cs-CZ" sz="1800" b="1" i="1" kern="0" dirty="0" smtClean="0"/>
              <a:t>čisté reálné rokové míře </a:t>
            </a:r>
            <a:r>
              <a:rPr lang="cs-CZ" sz="1800" kern="0" dirty="0" smtClean="0"/>
              <a:t>= </a:t>
            </a:r>
            <a:r>
              <a:rPr lang="cs-CZ" sz="1800" kern="0" dirty="0" smtClean="0">
                <a:latin typeface="+mn-lt"/>
              </a:rPr>
              <a:t>bereme v potaz i  daň ze zisku (</a:t>
            </a:r>
            <a:r>
              <a:rPr lang="el-GR" sz="1800" kern="0" dirty="0" smtClean="0">
                <a:latin typeface="+mn-lt"/>
              </a:rPr>
              <a:t>τ</a:t>
            </a:r>
            <a:r>
              <a:rPr lang="cs-CZ" sz="1800" kern="0" dirty="0" smtClean="0">
                <a:latin typeface="+mn-lt"/>
              </a:rPr>
              <a:t>), hovoříme 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cs-CZ" sz="1800" kern="0" dirty="0" smtClean="0">
                <a:latin typeface="+mn-lt"/>
              </a:rPr>
              <a:t>r = reálná úroková míra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lang="cs-CZ" sz="1800" kern="0" dirty="0" smtClean="0">
                <a:latin typeface="+mn-lt"/>
              </a:rPr>
              <a:t>i = nominální úroková míra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π = míra inflace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</a:pPr>
            <a:r>
              <a:rPr lang="el-GR" sz="1800" kern="0" dirty="0" smtClean="0"/>
              <a:t>τ</a:t>
            </a:r>
            <a:r>
              <a:rPr lang="cs-CZ" sz="1800" kern="0" dirty="0" smtClean="0"/>
              <a:t> = daňová sazba</a:t>
            </a:r>
          </a:p>
          <a:p>
            <a:pPr marL="342900" lvl="0" indent="-3429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SzTx/>
              <a:buFont typeface="Wingdings" pitchFamily="2" charset="2"/>
              <a:buChar char="n"/>
              <a:tabLst/>
              <a:defRPr/>
            </a:pPr>
            <a:endParaRPr kumimoji="0" lang="cs-CZ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kt 11"/>
          <p:cNvGraphicFramePr>
            <a:graphicFrameLocks noChangeAspect="1"/>
          </p:cNvGraphicFramePr>
          <p:nvPr/>
        </p:nvGraphicFramePr>
        <p:xfrm>
          <a:off x="1195388" y="2946400"/>
          <a:ext cx="1609725" cy="1084263"/>
        </p:xfrm>
        <a:graphic>
          <a:graphicData uri="http://schemas.openxmlformats.org/presentationml/2006/ole">
            <p:oleObj spid="_x0000_s9221" name="Rovnice" r:id="rId3" imgW="583920" imgH="393480" progId="Equation.3">
              <p:embed/>
            </p:oleObj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/>
        </p:nvGraphicFramePr>
        <p:xfrm>
          <a:off x="3786182" y="2857496"/>
          <a:ext cx="3744733" cy="1261812"/>
        </p:xfrm>
        <a:graphic>
          <a:graphicData uri="http://schemas.openxmlformats.org/presentationml/2006/ole">
            <p:oleObj spid="_x0000_s9222" name="Rovnice" r:id="rId4" imgW="1168200" imgH="393480" progId="Equation.3">
              <p:embed/>
            </p:oleObj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714348" y="5715016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kern="0" dirty="0" smtClean="0">
                <a:latin typeface="+mn-lt"/>
              </a:rPr>
              <a:t>Vztah mezi </a:t>
            </a:r>
            <a:r>
              <a:rPr lang="cs-CZ" sz="1800" kern="0" dirty="0" smtClean="0">
                <a:solidFill>
                  <a:srgbClr val="7030A0"/>
                </a:solidFill>
                <a:latin typeface="+mn-lt"/>
              </a:rPr>
              <a:t>i, </a:t>
            </a:r>
            <a:r>
              <a:rPr lang="cs-CZ" sz="1800" kern="0" dirty="0" smtClean="0">
                <a:solidFill>
                  <a:srgbClr val="7030A0"/>
                </a:solidFill>
                <a:latin typeface="+mn-lt"/>
              </a:rPr>
              <a:t>r, </a:t>
            </a:r>
            <a:r>
              <a:rPr lang="cs-CZ" sz="1800" kern="0" dirty="0" smtClean="0">
                <a:solidFill>
                  <a:srgbClr val="7030A0"/>
                </a:solidFill>
                <a:latin typeface="+mn-lt"/>
              </a:rPr>
              <a:t>π</a:t>
            </a:r>
            <a:r>
              <a:rPr lang="cs-CZ" sz="1800" kern="0" dirty="0" smtClean="0">
                <a:latin typeface="+mn-lt"/>
              </a:rPr>
              <a:t> popisuje </a:t>
            </a:r>
            <a:r>
              <a:rPr lang="cs-CZ" sz="1800" b="1" kern="0" dirty="0" err="1" smtClean="0">
                <a:latin typeface="+mn-lt"/>
              </a:rPr>
              <a:t>Fisherova</a:t>
            </a:r>
            <a:r>
              <a:rPr lang="cs-CZ" sz="1800" b="1" kern="0" dirty="0" smtClean="0">
                <a:latin typeface="+mn-lt"/>
              </a:rPr>
              <a:t> </a:t>
            </a:r>
            <a:r>
              <a:rPr lang="cs-CZ" sz="1800" b="1" kern="0" dirty="0" smtClean="0">
                <a:latin typeface="+mn-lt"/>
              </a:rPr>
              <a:t>rovnice:</a:t>
            </a:r>
            <a:endParaRPr lang="cs-CZ" sz="1800" b="1" kern="0" dirty="0" smtClean="0">
              <a:latin typeface="+mn-lt"/>
            </a:endParaRPr>
          </a:p>
        </p:txBody>
      </p:sp>
      <p:graphicFrame>
        <p:nvGraphicFramePr>
          <p:cNvPr id="15" name="Objekt 14"/>
          <p:cNvGraphicFramePr>
            <a:graphicFrameLocks noChangeAspect="1"/>
          </p:cNvGraphicFramePr>
          <p:nvPr/>
        </p:nvGraphicFramePr>
        <p:xfrm>
          <a:off x="6000760" y="5429264"/>
          <a:ext cx="1857388" cy="561535"/>
        </p:xfrm>
        <a:graphic>
          <a:graphicData uri="http://schemas.openxmlformats.org/presentationml/2006/ole">
            <p:oleObj spid="_x0000_s9223" name="Rovnice" r:id="rId5" imgW="54576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/>
              <a:t>Spoření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r>
              <a:rPr lang="cs-CZ" sz="1800" dirty="0" smtClean="0"/>
              <a:t>= </a:t>
            </a:r>
            <a:r>
              <a:rPr lang="cs-CZ" sz="1800" b="1" dirty="0" smtClean="0"/>
              <a:t>pravidelné ukládání stejných peněžních částek v určitých intervalech, po konečnou dobu.</a:t>
            </a:r>
          </a:p>
          <a:p>
            <a:r>
              <a:rPr lang="cs-CZ" sz="1800" dirty="0" smtClean="0"/>
              <a:t>pomocí výpočtů se snažíme zjistit, jaká bude hodnota všech úložek a úroků z nich za určité období</a:t>
            </a:r>
          </a:p>
          <a:p>
            <a:endParaRPr lang="cs-CZ" sz="1800" dirty="0" smtClean="0"/>
          </a:p>
          <a:p>
            <a:r>
              <a:rPr lang="cs-CZ" sz="1800" u="sng" dirty="0" smtClean="0"/>
              <a:t>Dle způsobů/délky </a:t>
            </a:r>
            <a:r>
              <a:rPr lang="cs-CZ" sz="1800" u="sng" dirty="0" smtClean="0"/>
              <a:t>úročení</a:t>
            </a:r>
            <a:r>
              <a:rPr lang="cs-CZ" sz="1800" dirty="0" smtClean="0"/>
              <a:t>:</a:t>
            </a:r>
          </a:p>
          <a:p>
            <a:pPr lvl="1"/>
            <a:r>
              <a:rPr lang="cs-CZ" sz="1800" b="1" dirty="0" smtClean="0"/>
              <a:t>Krátkodobé spoření</a:t>
            </a:r>
            <a:r>
              <a:rPr lang="cs-CZ" sz="1800" dirty="0" smtClean="0"/>
              <a:t> – v rámci jednoho úrokovacího období, používáme </a:t>
            </a:r>
            <a:r>
              <a:rPr lang="cs-CZ" sz="1800" i="1" dirty="0" smtClean="0">
                <a:solidFill>
                  <a:srgbClr val="00B050"/>
                </a:solidFill>
              </a:rPr>
              <a:t>jednoduché úročení </a:t>
            </a:r>
            <a:r>
              <a:rPr lang="cs-CZ" sz="1800" dirty="0" smtClean="0"/>
              <a:t>(vyplácené </a:t>
            </a:r>
            <a:r>
              <a:rPr lang="cs-CZ" sz="1800" dirty="0" smtClean="0"/>
              <a:t>úroky se k původní uložené peněžní částce </a:t>
            </a:r>
            <a:r>
              <a:rPr lang="cs-CZ" sz="1800" i="1" dirty="0" smtClean="0"/>
              <a:t>ne</a:t>
            </a:r>
            <a:r>
              <a:rPr lang="cs-CZ" sz="1800" dirty="0" smtClean="0"/>
              <a:t>přičítají a dále se </a:t>
            </a:r>
            <a:r>
              <a:rPr lang="cs-CZ" sz="1800" i="1" dirty="0" smtClean="0"/>
              <a:t>ne</a:t>
            </a:r>
            <a:r>
              <a:rPr lang="cs-CZ" sz="1800" dirty="0" smtClean="0"/>
              <a:t>úročí)</a:t>
            </a:r>
            <a:endParaRPr lang="cs-CZ" sz="1800" dirty="0" smtClean="0"/>
          </a:p>
          <a:p>
            <a:pPr lvl="1"/>
            <a:r>
              <a:rPr lang="cs-CZ" sz="1800" b="1" dirty="0" smtClean="0"/>
              <a:t>Dlouhodobé spoření</a:t>
            </a:r>
            <a:r>
              <a:rPr lang="cs-CZ" sz="1800" dirty="0" smtClean="0"/>
              <a:t> </a:t>
            </a:r>
            <a:r>
              <a:rPr lang="cs-CZ" sz="1800" dirty="0" smtClean="0"/>
              <a:t>– </a:t>
            </a:r>
            <a:r>
              <a:rPr lang="cs-CZ" sz="1800" dirty="0" smtClean="0"/>
              <a:t>v rámci více úrokovacích období, používáme </a:t>
            </a:r>
            <a:r>
              <a:rPr lang="cs-CZ" sz="1800" i="1" dirty="0" smtClean="0">
                <a:solidFill>
                  <a:schemeClr val="accent6"/>
                </a:solidFill>
              </a:rPr>
              <a:t>složené úročení </a:t>
            </a:r>
            <a:r>
              <a:rPr lang="cs-CZ" sz="1800" dirty="0" smtClean="0"/>
              <a:t>(úroky </a:t>
            </a:r>
            <a:r>
              <a:rPr lang="cs-CZ" sz="1800" dirty="0" smtClean="0"/>
              <a:t>se připisují k uložené peněžní částce a </a:t>
            </a:r>
            <a:r>
              <a:rPr lang="cs-CZ" sz="1800" i="1" dirty="0" smtClean="0"/>
              <a:t>spolu s ní se dále </a:t>
            </a:r>
            <a:r>
              <a:rPr lang="cs-CZ" sz="1800" i="1" dirty="0" smtClean="0"/>
              <a:t>úročí)</a:t>
            </a:r>
            <a:endParaRPr lang="cs-CZ" sz="1800" i="1" dirty="0" smtClean="0"/>
          </a:p>
          <a:p>
            <a:endParaRPr lang="cs-CZ" sz="1800" dirty="0" smtClean="0"/>
          </a:p>
          <a:p>
            <a:r>
              <a:rPr lang="cs-CZ" sz="1800" u="sng" dirty="0" smtClean="0"/>
              <a:t>Dle připisování úroků</a:t>
            </a:r>
            <a:r>
              <a:rPr lang="cs-CZ" sz="1800" dirty="0" smtClean="0"/>
              <a:t>:</a:t>
            </a:r>
          </a:p>
          <a:p>
            <a:pPr lvl="1"/>
            <a:r>
              <a:rPr lang="cs-CZ" sz="1800" b="1" dirty="0" smtClean="0"/>
              <a:t>Polhůtní spoření </a:t>
            </a:r>
            <a:r>
              <a:rPr lang="cs-CZ" sz="1800" dirty="0" smtClean="0"/>
              <a:t>– úroky </a:t>
            </a:r>
            <a:r>
              <a:rPr lang="cs-CZ" sz="1800" dirty="0" smtClean="0"/>
              <a:t>se připisují </a:t>
            </a:r>
            <a:r>
              <a:rPr lang="cs-CZ" sz="1800" i="1" dirty="0" smtClean="0"/>
              <a:t>na konci </a:t>
            </a:r>
            <a:r>
              <a:rPr lang="cs-CZ" sz="1800" dirty="0" smtClean="0"/>
              <a:t>úrokového období</a:t>
            </a:r>
          </a:p>
          <a:p>
            <a:pPr lvl="1"/>
            <a:r>
              <a:rPr lang="cs-CZ" sz="1800" b="1" dirty="0" smtClean="0"/>
              <a:t>Předlhůtní</a:t>
            </a:r>
            <a:r>
              <a:rPr lang="cs-CZ" sz="1800" dirty="0" smtClean="0"/>
              <a:t> </a:t>
            </a:r>
            <a:r>
              <a:rPr lang="cs-CZ" sz="1800" dirty="0" smtClean="0"/>
              <a:t>spoření – </a:t>
            </a:r>
            <a:r>
              <a:rPr lang="cs-CZ" sz="1800" dirty="0" smtClean="0"/>
              <a:t>úroky se platí </a:t>
            </a:r>
            <a:r>
              <a:rPr lang="cs-CZ" sz="1800" i="1" dirty="0" smtClean="0"/>
              <a:t>na začátku </a:t>
            </a:r>
            <a:r>
              <a:rPr lang="cs-CZ" sz="1800" dirty="0" smtClean="0"/>
              <a:t>úrokového období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kj</a:t>
            </a:r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/>
              <a:t>Spoření krátkodobé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714488"/>
            <a:ext cx="7772400" cy="4357687"/>
          </a:xfrm>
        </p:spPr>
        <p:txBody>
          <a:bodyPr/>
          <a:lstStyle/>
          <a:p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Polhůtní: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Předlhůtní:</a:t>
            </a:r>
          </a:p>
          <a:p>
            <a:endParaRPr lang="cs-CZ" sz="1800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1357313" y="4357688"/>
          <a:ext cx="4506912" cy="1216025"/>
        </p:xfrm>
        <a:graphic>
          <a:graphicData uri="http://schemas.openxmlformats.org/presentationml/2006/ole">
            <p:oleObj spid="_x0000_s10242" name="Rovnice" r:id="rId3" imgW="1600200" imgH="431640" progId="Equation.3">
              <p:embed/>
            </p:oleObj>
          </a:graphicData>
        </a:graphic>
      </p:graphicFrame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303338" y="2214563"/>
          <a:ext cx="4470400" cy="1216025"/>
        </p:xfrm>
        <a:graphic>
          <a:graphicData uri="http://schemas.openxmlformats.org/presentationml/2006/ole">
            <p:oleObj spid="_x0000_s10243" name="Rovnice" r:id="rId4" imgW="1587240" imgH="43164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500794" y="1785926"/>
            <a:ext cx="26432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 smtClean="0">
                <a:latin typeface="+mn-lt"/>
              </a:rPr>
              <a:t>S </a:t>
            </a:r>
            <a:r>
              <a:rPr lang="cs-CZ" sz="1800" dirty="0" smtClean="0">
                <a:latin typeface="+mn-lt"/>
              </a:rPr>
              <a:t>= </a:t>
            </a:r>
            <a:r>
              <a:rPr lang="cs-CZ" sz="1800" dirty="0" smtClean="0">
                <a:latin typeface="+mn-lt"/>
              </a:rPr>
              <a:t>spoření</a:t>
            </a:r>
          </a:p>
          <a:p>
            <a:pPr algn="l"/>
            <a:endParaRPr lang="cs-CZ" sz="1800" dirty="0" smtClean="0">
              <a:latin typeface="+mn-lt"/>
            </a:endParaRPr>
          </a:p>
          <a:p>
            <a:pPr algn="l"/>
            <a:r>
              <a:rPr lang="cs-CZ" sz="2000" b="1" dirty="0" smtClean="0">
                <a:latin typeface="+mn-lt"/>
              </a:rPr>
              <a:t>m </a:t>
            </a:r>
            <a:r>
              <a:rPr lang="cs-CZ" sz="1800" dirty="0" smtClean="0">
                <a:latin typeface="+mn-lt"/>
              </a:rPr>
              <a:t>= počet úložek v rámci jednoho úrokovacího období</a:t>
            </a:r>
          </a:p>
          <a:p>
            <a:pPr algn="l"/>
            <a:endParaRPr lang="cs-CZ" sz="1800" dirty="0" smtClean="0">
              <a:latin typeface="+mn-lt"/>
            </a:endParaRPr>
          </a:p>
          <a:p>
            <a:pPr algn="l"/>
            <a:r>
              <a:rPr lang="cs-CZ" sz="2400" b="1" dirty="0" smtClean="0">
                <a:latin typeface="+mn-lt"/>
              </a:rPr>
              <a:t>X</a:t>
            </a:r>
            <a:r>
              <a:rPr lang="cs-CZ" sz="1800" dirty="0" smtClean="0">
                <a:latin typeface="+mn-lt"/>
              </a:rPr>
              <a:t> = výše pravidelných úložek</a:t>
            </a:r>
          </a:p>
          <a:p>
            <a:pPr algn="l"/>
            <a:endParaRPr lang="cs-CZ" sz="1800" dirty="0" smtClean="0">
              <a:latin typeface="+mn-lt"/>
            </a:endParaRPr>
          </a:p>
          <a:p>
            <a:pPr algn="l"/>
            <a:r>
              <a:rPr lang="cs-CZ" sz="2000" b="1" dirty="0" smtClean="0">
                <a:latin typeface="+mn-lt"/>
              </a:rPr>
              <a:t>i </a:t>
            </a:r>
            <a:r>
              <a:rPr lang="cs-CZ" sz="1800" dirty="0" smtClean="0">
                <a:latin typeface="+mn-lt"/>
              </a:rPr>
              <a:t>= úroková sazba</a:t>
            </a:r>
            <a:endParaRPr lang="cs-CZ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/>
              <a:t>Spoření dlouhodobé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Polhůtní: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Předlhůtní:</a:t>
            </a:r>
          </a:p>
          <a:p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2000" b="1" dirty="0" err="1" smtClean="0"/>
              <a:t>Dlohodobé</a:t>
            </a:r>
            <a:r>
              <a:rPr lang="cs-CZ" sz="2000" b="1" dirty="0" smtClean="0"/>
              <a:t> spoření</a:t>
            </a:r>
          </a:p>
          <a:p>
            <a:pPr>
              <a:buNone/>
            </a:pPr>
            <a:r>
              <a:rPr lang="cs-CZ" sz="1800" dirty="0" smtClean="0"/>
              <a:t>= trvá déle než jedno úrokovací období, používáme složené úročení, předpokládáme, že k vkladům dochází pouze jedenkrát za úrokovací období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1266" name="Rovnice" r:id="rId3" imgW="114120" imgH="21564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643043" y="3714752"/>
          <a:ext cx="4572031" cy="1284703"/>
        </p:xfrm>
        <a:graphic>
          <a:graphicData uri="http://schemas.openxmlformats.org/presentationml/2006/ole">
            <p:oleObj spid="_x0000_s11267" name="Rovnice" r:id="rId4" imgW="1536480" imgH="43164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1500166" y="2000240"/>
          <a:ext cx="3324225" cy="1284288"/>
        </p:xfrm>
        <a:graphic>
          <a:graphicData uri="http://schemas.openxmlformats.org/presentationml/2006/ole">
            <p:oleObj spid="_x0000_s11268" name="Rovnice" r:id="rId5" imgW="1117440" imgH="431640" progId="Equation.3">
              <p:embed/>
            </p:oleObj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500794" y="1785926"/>
            <a:ext cx="264320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400" b="1" dirty="0" smtClean="0">
                <a:latin typeface="+mn-lt"/>
              </a:rPr>
              <a:t>S </a:t>
            </a:r>
            <a:r>
              <a:rPr lang="cs-CZ" sz="1800" dirty="0" smtClean="0">
                <a:latin typeface="+mn-lt"/>
              </a:rPr>
              <a:t>= </a:t>
            </a:r>
            <a:r>
              <a:rPr lang="cs-CZ" sz="1800" dirty="0" smtClean="0">
                <a:latin typeface="+mn-lt"/>
              </a:rPr>
              <a:t>spoření</a:t>
            </a:r>
          </a:p>
          <a:p>
            <a:pPr algn="l"/>
            <a:endParaRPr lang="cs-CZ" sz="1800" dirty="0" smtClean="0">
              <a:latin typeface="+mn-lt"/>
            </a:endParaRPr>
          </a:p>
          <a:p>
            <a:pPr algn="l"/>
            <a:r>
              <a:rPr lang="cs-CZ" sz="2000" b="1" dirty="0" smtClean="0">
                <a:latin typeface="+mn-lt"/>
              </a:rPr>
              <a:t>n </a:t>
            </a:r>
            <a:r>
              <a:rPr lang="cs-CZ" sz="1800" dirty="0" smtClean="0">
                <a:latin typeface="+mn-lt"/>
              </a:rPr>
              <a:t>= počet úrokovacích období</a:t>
            </a:r>
          </a:p>
          <a:p>
            <a:pPr algn="l"/>
            <a:endParaRPr lang="cs-CZ" sz="1800" dirty="0" smtClean="0">
              <a:latin typeface="+mn-lt"/>
            </a:endParaRPr>
          </a:p>
          <a:p>
            <a:pPr algn="l"/>
            <a:r>
              <a:rPr lang="cs-CZ" sz="2400" b="1" dirty="0" smtClean="0">
                <a:latin typeface="+mn-lt"/>
              </a:rPr>
              <a:t>X</a:t>
            </a:r>
            <a:r>
              <a:rPr lang="cs-CZ" sz="1800" dirty="0" smtClean="0">
                <a:latin typeface="+mn-lt"/>
              </a:rPr>
              <a:t> = výše pravidelných úložek</a:t>
            </a:r>
          </a:p>
          <a:p>
            <a:pPr algn="l"/>
            <a:endParaRPr lang="cs-CZ" sz="1800" dirty="0" smtClean="0">
              <a:latin typeface="+mn-lt"/>
            </a:endParaRPr>
          </a:p>
          <a:p>
            <a:pPr algn="l"/>
            <a:r>
              <a:rPr lang="cs-CZ" sz="2000" b="1" dirty="0" smtClean="0">
                <a:latin typeface="+mn-lt"/>
              </a:rPr>
              <a:t>i </a:t>
            </a:r>
            <a:r>
              <a:rPr lang="cs-CZ" sz="1800" dirty="0" smtClean="0">
                <a:latin typeface="+mn-lt"/>
              </a:rPr>
              <a:t>= úroková sazba</a:t>
            </a:r>
            <a:endParaRPr lang="cs-CZ" sz="18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/>
              <a:t>Kombinované spoření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500174"/>
            <a:ext cx="7772400" cy="4357687"/>
          </a:xfrm>
        </p:spPr>
        <p:txBody>
          <a:bodyPr/>
          <a:lstStyle/>
          <a:p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Polhůtní: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Předlhůtní</a:t>
            </a:r>
            <a:r>
              <a:rPr lang="cs-CZ" sz="2000" b="1" u="sng" dirty="0" smtClean="0">
                <a:solidFill>
                  <a:srgbClr val="7D1E1E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endParaRPr lang="cs-CZ" sz="1800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endParaRPr lang="cs-CZ" sz="2000" b="1" dirty="0" smtClean="0"/>
          </a:p>
          <a:p>
            <a:pPr>
              <a:buNone/>
            </a:pPr>
            <a:r>
              <a:rPr lang="cs-CZ" sz="2000" b="1" dirty="0" smtClean="0"/>
              <a:t>Kombinované spoření</a:t>
            </a:r>
          </a:p>
          <a:p>
            <a:pPr>
              <a:buNone/>
            </a:pPr>
            <a:r>
              <a:rPr lang="cs-CZ" sz="1800" dirty="0" smtClean="0"/>
              <a:t>= kombinace krátkodobého a </a:t>
            </a:r>
            <a:r>
              <a:rPr lang="cs-CZ" sz="1800" dirty="0" err="1" smtClean="0"/>
              <a:t>dlohodobého</a:t>
            </a:r>
            <a:r>
              <a:rPr lang="cs-CZ" sz="1800" dirty="0" smtClean="0"/>
              <a:t> spoření</a:t>
            </a:r>
          </a:p>
          <a:p>
            <a:pPr>
              <a:buNone/>
            </a:pPr>
            <a:r>
              <a:rPr lang="cs-CZ" sz="1800" dirty="0" smtClean="0"/>
              <a:t>- slouží k výpočtům spoření pro případ, že ukládáme vícekrát v rámci jednoho úrokovacího období a toto spoření běží více let (stavební spoření)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2290" name="Rovnice" r:id="rId3" imgW="114120" imgH="215640" progId="Equation.3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857224" y="1785926"/>
          <a:ext cx="7253288" cy="1435100"/>
        </p:xfrm>
        <a:graphic>
          <a:graphicData uri="http://schemas.openxmlformats.org/presentationml/2006/ole">
            <p:oleObj spid="_x0000_s12292" name="Rovnice" r:id="rId4" imgW="2438280" imgH="482400" progId="Equation.3">
              <p:embed/>
            </p:oleObj>
          </a:graphicData>
        </a:graphic>
      </p:graphicFrame>
      <p:graphicFrame>
        <p:nvGraphicFramePr>
          <p:cNvPr id="12296" name="Object 8"/>
          <p:cNvGraphicFramePr>
            <a:graphicFrameLocks noChangeAspect="1"/>
          </p:cNvGraphicFramePr>
          <p:nvPr/>
        </p:nvGraphicFramePr>
        <p:xfrm>
          <a:off x="1000100" y="3571876"/>
          <a:ext cx="7253288" cy="1435100"/>
        </p:xfrm>
        <a:graphic>
          <a:graphicData uri="http://schemas.openxmlformats.org/presentationml/2006/ole">
            <p:oleObj spid="_x0000_s12296" name="Rovnice" r:id="rId5" imgW="24382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C086D72-5A95-4EA9-AA7C-F8D5FCC2F3CB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1000108"/>
            <a:ext cx="7772400" cy="503237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 Obsah</a:t>
            </a:r>
            <a:endParaRPr lang="en-US" b="1" dirty="0" smtClean="0"/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1571612"/>
            <a:ext cx="7772400" cy="4357687"/>
          </a:xfrm>
        </p:spPr>
        <p:txBody>
          <a:bodyPr/>
          <a:lstStyle/>
          <a:p>
            <a:r>
              <a:rPr lang="cs-CZ" sz="1600" b="1" dirty="0" smtClean="0"/>
              <a:t>BUDOUCÍ A SOUČASNÁ HODNOTA</a:t>
            </a:r>
            <a:endParaRPr lang="cs-CZ" sz="1600" b="1" dirty="0" smtClean="0"/>
          </a:p>
          <a:p>
            <a:r>
              <a:rPr lang="cs-CZ" sz="1600" b="1" dirty="0" smtClean="0"/>
              <a:t>TYPY ÚROČENÍ</a:t>
            </a:r>
            <a:endParaRPr lang="cs-CZ" sz="1600" b="1" dirty="0" smtClean="0"/>
          </a:p>
          <a:p>
            <a:r>
              <a:rPr lang="cs-CZ" sz="1600" b="1" dirty="0" smtClean="0"/>
              <a:t>JEDNODUCHÉ </a:t>
            </a:r>
            <a:r>
              <a:rPr lang="cs-CZ" sz="1600" b="1" dirty="0" err="1" smtClean="0"/>
              <a:t>vs</a:t>
            </a:r>
            <a:r>
              <a:rPr lang="cs-CZ" sz="1600" b="1" dirty="0" smtClean="0"/>
              <a:t> SLOŽENÉ ÚROČENÍ</a:t>
            </a:r>
            <a:endParaRPr lang="cs-CZ" sz="1600" b="1" dirty="0" smtClean="0"/>
          </a:p>
          <a:p>
            <a:r>
              <a:rPr lang="cs-CZ" sz="1600" b="1" dirty="0" smtClean="0"/>
              <a:t>JEDNODUCHÉ ÚROČENÍ</a:t>
            </a:r>
            <a:endParaRPr lang="cs-CZ" sz="1600" b="1" dirty="0" smtClean="0"/>
          </a:p>
          <a:p>
            <a:r>
              <a:rPr lang="cs-CZ" sz="1600" b="1" dirty="0" smtClean="0"/>
              <a:t>SLOŽENÉ ÚROČENÍ</a:t>
            </a:r>
            <a:endParaRPr lang="cs-CZ" sz="1600" b="1" dirty="0" smtClean="0"/>
          </a:p>
          <a:p>
            <a:pPr lvl="1"/>
            <a:r>
              <a:rPr lang="cs-CZ" sz="1600" b="1" dirty="0" smtClean="0"/>
              <a:t>FREKVENCE ÚROČENÍ</a:t>
            </a:r>
            <a:endParaRPr lang="cs-CZ" sz="1600" b="1" dirty="0" smtClean="0"/>
          </a:p>
          <a:p>
            <a:r>
              <a:rPr lang="cs-CZ" sz="1600" b="1" dirty="0" smtClean="0"/>
              <a:t>KOMBINOVANÉ ÚROČENÍ</a:t>
            </a:r>
            <a:endParaRPr lang="cs-CZ" sz="1600" b="1" dirty="0" smtClean="0"/>
          </a:p>
          <a:p>
            <a:r>
              <a:rPr lang="cs-CZ" sz="1600" b="1" dirty="0" smtClean="0"/>
              <a:t>EFEKTIVNÍ ÚROKOVÁ MÍRA</a:t>
            </a:r>
            <a:endParaRPr lang="cs-CZ" sz="1600" b="1" dirty="0" smtClean="0"/>
          </a:p>
          <a:p>
            <a:r>
              <a:rPr lang="cs-CZ" sz="1600" b="1" dirty="0" smtClean="0"/>
              <a:t>SPOJITÉ ÚROČENÍ</a:t>
            </a:r>
            <a:endParaRPr lang="cs-CZ" sz="1600" b="1" dirty="0" smtClean="0"/>
          </a:p>
          <a:p>
            <a:r>
              <a:rPr lang="cs-CZ" sz="1600" b="1" dirty="0" smtClean="0"/>
              <a:t>REÁLNÁ ÚROKOVÁ MÍRA</a:t>
            </a:r>
          </a:p>
          <a:p>
            <a:r>
              <a:rPr lang="cs-CZ" sz="1600" b="1" dirty="0" smtClean="0"/>
              <a:t>SPOŘENÍ</a:t>
            </a:r>
          </a:p>
          <a:p>
            <a:pPr lvl="1"/>
            <a:r>
              <a:rPr lang="cs-CZ" sz="1400" b="1" dirty="0" smtClean="0"/>
              <a:t>KRÁTKODOBÉ</a:t>
            </a:r>
          </a:p>
          <a:p>
            <a:pPr lvl="1"/>
            <a:r>
              <a:rPr lang="cs-CZ" sz="1400" b="1" dirty="0" smtClean="0"/>
              <a:t>DLOUHODOBÉ</a:t>
            </a:r>
          </a:p>
          <a:p>
            <a:pPr lvl="1"/>
            <a:r>
              <a:rPr lang="cs-CZ" sz="1400" b="1" dirty="0" smtClean="0"/>
              <a:t>KOMBINOVANÉ</a:t>
            </a:r>
            <a:endParaRPr lang="cs-CZ" sz="1400" b="1" dirty="0" smtClean="0"/>
          </a:p>
          <a:p>
            <a:r>
              <a:rPr lang="cs-CZ" sz="1600" b="1" dirty="0" smtClean="0"/>
              <a:t>ODKAZY NA WEBOVÉ KALKULAČKY</a:t>
            </a:r>
          </a:p>
          <a:p>
            <a:r>
              <a:rPr lang="cs-CZ" sz="1600" b="1" dirty="0" smtClean="0"/>
              <a:t>ZÁVĚR</a:t>
            </a:r>
            <a:endParaRPr lang="cs-CZ" sz="1600" b="1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928670"/>
            <a:ext cx="7772400" cy="503237"/>
          </a:xfrm>
        </p:spPr>
        <p:txBody>
          <a:bodyPr/>
          <a:lstStyle/>
          <a:p>
            <a:r>
              <a:rPr lang="cs-CZ" b="1" dirty="0" smtClean="0"/>
              <a:t>Odkazy na web - kalkulačky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643050"/>
            <a:ext cx="7772400" cy="4357687"/>
          </a:xfrm>
        </p:spPr>
        <p:txBody>
          <a:bodyPr/>
          <a:lstStyle/>
          <a:p>
            <a:r>
              <a:rPr lang="cs-CZ" sz="1800" dirty="0" smtClean="0">
                <a:hlinkClick r:id="rId2"/>
              </a:rPr>
              <a:t>Úrokové míry - reálná, efektivní, nominální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Na stránkách Ministerstva Financí zabývající se tématikou najdete mnoho zajímavých odkazů, mezi které patří i kalkulačky:</a:t>
            </a:r>
          </a:p>
          <a:p>
            <a:endParaRPr lang="cs-CZ" sz="1800" dirty="0" smtClean="0"/>
          </a:p>
          <a:p>
            <a:pPr lvl="1"/>
            <a:r>
              <a:rPr lang="cs-CZ" sz="1800" b="1" dirty="0" smtClean="0"/>
              <a:t>RPSN, úvěrů, úroků, srovnávačů spořících a termínovaných účtů, důchodového pojištění, sociálních dávek, pojištění či dokonce srovnávač mobilních tarifů</a:t>
            </a:r>
            <a:r>
              <a:rPr lang="cs-CZ" sz="1600" dirty="0" smtClean="0"/>
              <a:t>, stačí jen kliknout na následující odkaz:</a:t>
            </a:r>
          </a:p>
          <a:p>
            <a:pPr lvl="1"/>
            <a:endParaRPr lang="cs-CZ" sz="1600" dirty="0" smtClean="0"/>
          </a:p>
          <a:p>
            <a:r>
              <a:rPr lang="cs-CZ" sz="1800" dirty="0" smtClean="0"/>
              <a:t>http://www.</a:t>
            </a:r>
            <a:r>
              <a:rPr lang="cs-CZ" sz="1800" dirty="0" err="1" smtClean="0"/>
              <a:t>psfv.cz</a:t>
            </a:r>
            <a:r>
              <a:rPr lang="cs-CZ" sz="1800" dirty="0" smtClean="0"/>
              <a:t>/</a:t>
            </a:r>
            <a:r>
              <a:rPr lang="cs-CZ" sz="1800" dirty="0" err="1" smtClean="0"/>
              <a:t>cs</a:t>
            </a:r>
            <a:r>
              <a:rPr lang="cs-CZ" sz="1800" dirty="0" smtClean="0"/>
              <a:t>/</a:t>
            </a:r>
            <a:r>
              <a:rPr lang="cs-CZ" sz="1800" dirty="0" err="1" smtClean="0"/>
              <a:t>zajimave</a:t>
            </a:r>
            <a:r>
              <a:rPr lang="cs-CZ" sz="1800" dirty="0" smtClean="0"/>
              <a:t>-odkazy/</a:t>
            </a:r>
            <a:r>
              <a:rPr lang="cs-CZ" sz="1800" dirty="0" err="1" smtClean="0"/>
              <a:t>kalkulacky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714744" y="1214422"/>
            <a:ext cx="1728774" cy="503237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928803"/>
            <a:ext cx="7772400" cy="3071834"/>
          </a:xfrm>
        </p:spPr>
        <p:txBody>
          <a:bodyPr/>
          <a:lstStyle/>
          <a:p>
            <a:r>
              <a:rPr lang="cs-CZ" sz="1800" dirty="0" smtClean="0"/>
              <a:t>Finanční matematika k finanční gramotnosti neodmyslitelně patří.</a:t>
            </a:r>
          </a:p>
          <a:p>
            <a:endParaRPr lang="cs-CZ" sz="1800" dirty="0" smtClean="0"/>
          </a:p>
          <a:p>
            <a:r>
              <a:rPr lang="cs-CZ" sz="1800" dirty="0" smtClean="0"/>
              <a:t>To ale neznamená, že musíte umět vše spočítat z hlavy.</a:t>
            </a:r>
          </a:p>
          <a:p>
            <a:endParaRPr lang="cs-CZ" sz="1800" dirty="0" smtClean="0"/>
          </a:p>
          <a:p>
            <a:r>
              <a:rPr lang="cs-CZ" sz="1800" dirty="0" smtClean="0"/>
              <a:t>Dnes už na internetu najdete kalkulačky, do kterých jen zadáte známé parametry a výsledek vám to už spočítá samo.</a:t>
            </a:r>
          </a:p>
          <a:p>
            <a:endParaRPr lang="cs-CZ" sz="1800" dirty="0" smtClean="0"/>
          </a:p>
          <a:p>
            <a:r>
              <a:rPr lang="cs-CZ" sz="1800" dirty="0" smtClean="0"/>
              <a:t>Můžete využít i výpočetních funkcí v Excelu.</a:t>
            </a:r>
          </a:p>
          <a:p>
            <a:endParaRPr lang="cs-CZ" sz="1800" dirty="0" smtClean="0"/>
          </a:p>
          <a:p>
            <a:r>
              <a:rPr lang="cs-CZ" sz="1800" dirty="0" smtClean="0"/>
              <a:t>Nebo si sami spočítat za pomocí uvedených vzorců požadovanou neznámou.</a:t>
            </a:r>
            <a:endParaRPr lang="cs-CZ" sz="18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A73BF19-4830-41E8-9DA0-21ADF8E6F532}" type="slidenum">
              <a:rPr lang="cs-CZ"/>
              <a:pPr>
                <a:defRPr/>
              </a:pPr>
              <a:t>22</a:t>
            </a:fld>
            <a:endParaRPr lang="cs-CZ"/>
          </a:p>
        </p:txBody>
      </p:sp>
      <p:sp>
        <p:nvSpPr>
          <p:cNvPr id="381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Zdroje</a:t>
            </a:r>
            <a:endParaRPr lang="en-US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7224" y="2071678"/>
            <a:ext cx="7772400" cy="4357687"/>
          </a:xfrm>
        </p:spPr>
        <p:txBody>
          <a:bodyPr/>
          <a:lstStyle/>
          <a:p>
            <a:r>
              <a:rPr lang="cs-CZ" sz="1600" dirty="0" smtClean="0"/>
              <a:t>DVOŘÁKOVÁ, Zuzana a Luboš SMRČKA. </a:t>
            </a:r>
            <a:r>
              <a:rPr lang="cs-CZ" sz="1600" i="1" dirty="0" smtClean="0"/>
              <a:t>Finanční vzdělávání pro střední školy: se sbírkou řešených příkladů na CD</a:t>
            </a:r>
            <a:r>
              <a:rPr lang="cs-CZ" sz="1600" dirty="0" smtClean="0"/>
              <a:t>. 1. </a:t>
            </a:r>
            <a:r>
              <a:rPr lang="cs-CZ" sz="1600" dirty="0" err="1" smtClean="0"/>
              <a:t>vyd</a:t>
            </a:r>
            <a:r>
              <a:rPr lang="cs-CZ" sz="1600" dirty="0" smtClean="0"/>
              <a:t>. V Praze: C.H. </a:t>
            </a:r>
            <a:r>
              <a:rPr lang="cs-CZ" sz="1600" dirty="0" err="1" smtClean="0"/>
              <a:t>Beck</a:t>
            </a:r>
            <a:r>
              <a:rPr lang="cs-CZ" sz="1600" dirty="0" smtClean="0"/>
              <a:t>, 2011, </a:t>
            </a:r>
            <a:r>
              <a:rPr lang="cs-CZ" sz="1600" dirty="0" err="1" smtClean="0"/>
              <a:t>xix</a:t>
            </a:r>
            <a:r>
              <a:rPr lang="cs-CZ" sz="1600" dirty="0" smtClean="0"/>
              <a:t>, 312 s. ISBN 9788074000089. </a:t>
            </a:r>
          </a:p>
          <a:p>
            <a:endParaRPr lang="cs-CZ" sz="1600" dirty="0" smtClean="0"/>
          </a:p>
          <a:p>
            <a:r>
              <a:rPr lang="cs-CZ" sz="1600" dirty="0" smtClean="0"/>
              <a:t>ČERVÍNEK, P., ČÁMSKÝ , F.</a:t>
            </a:r>
            <a:r>
              <a:rPr lang="cs-CZ" sz="1600" dirty="0" smtClean="0"/>
              <a:t> </a:t>
            </a:r>
            <a:r>
              <a:rPr lang="cs-CZ" sz="1600" i="1" dirty="0" smtClean="0"/>
              <a:t>Distanční studijní opora:  Finanční matematika</a:t>
            </a:r>
            <a:r>
              <a:rPr lang="cs-CZ" sz="1600" dirty="0" smtClean="0"/>
              <a:t>. Brno, 2009.</a:t>
            </a:r>
          </a:p>
          <a:p>
            <a:endParaRPr lang="cs-CZ" sz="1600" dirty="0" smtClean="0"/>
          </a:p>
          <a:p>
            <a:r>
              <a:rPr lang="cs-CZ" sz="1600" dirty="0" smtClean="0"/>
              <a:t>RADOVÁ, J., DVOŘÁK, P.</a:t>
            </a:r>
            <a:r>
              <a:rPr lang="cs-CZ" sz="1600" dirty="0" smtClean="0"/>
              <a:t> </a:t>
            </a:r>
            <a:r>
              <a:rPr lang="cs-CZ" sz="1600" i="1" dirty="0" smtClean="0"/>
              <a:t>Finanční matematika pro každého</a:t>
            </a:r>
            <a:r>
              <a:rPr lang="cs-CZ" sz="1600" dirty="0" smtClean="0"/>
              <a:t>. 7.aktualiz. </a:t>
            </a:r>
            <a:r>
              <a:rPr lang="cs-CZ" sz="1600" dirty="0" err="1" smtClean="0"/>
              <a:t>vyd</a:t>
            </a:r>
            <a:r>
              <a:rPr lang="cs-CZ" sz="1600" dirty="0" smtClean="0"/>
              <a:t>. </a:t>
            </a:r>
            <a:r>
              <a:rPr lang="cs-CZ" sz="1600" dirty="0" smtClean="0"/>
              <a:t>Praha: </a:t>
            </a:r>
            <a:r>
              <a:rPr lang="cs-CZ" sz="1600" dirty="0" err="1" smtClean="0"/>
              <a:t>Grada</a:t>
            </a:r>
            <a:r>
              <a:rPr lang="cs-CZ" sz="1600" dirty="0" smtClean="0"/>
              <a:t>, 2009, 293 </a:t>
            </a:r>
            <a:r>
              <a:rPr lang="cs-CZ" sz="1600" dirty="0" smtClean="0"/>
              <a:t>s. ISBN </a:t>
            </a:r>
            <a:r>
              <a:rPr lang="cs-CZ" sz="1600" dirty="0" smtClean="0"/>
              <a:t>9788024732916.</a:t>
            </a:r>
          </a:p>
          <a:p>
            <a:endParaRPr lang="cs-CZ" sz="1600" dirty="0" smtClean="0"/>
          </a:p>
          <a:p>
            <a:r>
              <a:rPr lang="cs-CZ" sz="1600" dirty="0" smtClean="0">
                <a:hlinkClick r:id="rId3"/>
              </a:rPr>
              <a:t>http://www.</a:t>
            </a:r>
            <a:r>
              <a:rPr lang="cs-CZ" sz="1600" dirty="0" err="1" smtClean="0">
                <a:hlinkClick r:id="rId3"/>
              </a:rPr>
              <a:t>financni</a:t>
            </a:r>
            <a:r>
              <a:rPr lang="cs-CZ" sz="1600" dirty="0" smtClean="0">
                <a:hlinkClick r:id="rId3"/>
              </a:rPr>
              <a:t>-matematika.</a:t>
            </a:r>
            <a:r>
              <a:rPr lang="cs-CZ" sz="1600" dirty="0" err="1" smtClean="0">
                <a:hlinkClick r:id="rId3"/>
              </a:rPr>
              <a:t>cz</a:t>
            </a:r>
            <a:r>
              <a:rPr lang="cs-CZ" sz="1600" dirty="0" smtClean="0">
                <a:hlinkClick r:id="rId3"/>
              </a:rPr>
              <a:t>/</a:t>
            </a:r>
            <a:r>
              <a:rPr lang="cs-CZ" sz="1600" dirty="0" err="1" smtClean="0">
                <a:hlinkClick r:id="rId3"/>
              </a:rPr>
              <a:t>uroceni</a:t>
            </a:r>
            <a:r>
              <a:rPr lang="cs-CZ" sz="1600" dirty="0" smtClean="0">
                <a:hlinkClick r:id="rId3"/>
              </a:rPr>
              <a:t>/</a:t>
            </a:r>
            <a:endParaRPr lang="cs-CZ" sz="1600" dirty="0" smtClean="0"/>
          </a:p>
          <a:p>
            <a:endParaRPr lang="cs-CZ" sz="1600" dirty="0" smtClean="0"/>
          </a:p>
          <a:p>
            <a:r>
              <a:rPr lang="cs-CZ" sz="1600" dirty="0" smtClean="0"/>
              <a:t>http://www.</a:t>
            </a:r>
            <a:r>
              <a:rPr lang="cs-CZ" sz="1600" dirty="0" err="1" smtClean="0"/>
              <a:t>psfv.cz</a:t>
            </a:r>
            <a:r>
              <a:rPr lang="cs-CZ" sz="1600" dirty="0" smtClean="0"/>
              <a:t>/</a:t>
            </a:r>
            <a:r>
              <a:rPr lang="cs-CZ" sz="1600" dirty="0" err="1" smtClean="0"/>
              <a:t>cs</a:t>
            </a:r>
            <a:r>
              <a:rPr lang="cs-CZ" sz="1600" dirty="0" smtClean="0"/>
              <a:t>/</a:t>
            </a:r>
            <a:r>
              <a:rPr lang="cs-CZ" sz="1600" dirty="0" err="1" smtClean="0"/>
              <a:t>zajimave</a:t>
            </a:r>
            <a:r>
              <a:rPr lang="cs-CZ" sz="1600" dirty="0" smtClean="0"/>
              <a:t>-odkazy/</a:t>
            </a:r>
            <a:r>
              <a:rPr lang="cs-CZ" sz="1600" dirty="0" err="1" smtClean="0"/>
              <a:t>kalkulacky</a:t>
            </a:r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772400" cy="503237"/>
          </a:xfrm>
        </p:spPr>
        <p:txBody>
          <a:bodyPr/>
          <a:lstStyle/>
          <a:p>
            <a:r>
              <a:rPr lang="cs-CZ" b="1" dirty="0" smtClean="0"/>
              <a:t>Budoucí a současná hodnota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714488"/>
            <a:ext cx="8001056" cy="4643470"/>
          </a:xfrm>
        </p:spPr>
        <p:txBody>
          <a:bodyPr/>
          <a:lstStyle/>
          <a:p>
            <a:pPr marL="342900" lvl="1" indent="-342900"/>
            <a:r>
              <a:rPr lang="cs-CZ" sz="1800" u="sng" dirty="0" smtClean="0">
                <a:solidFill>
                  <a:schemeClr val="accent6"/>
                </a:solidFill>
              </a:rPr>
              <a:t>Budoucí hodnota</a:t>
            </a:r>
            <a:r>
              <a:rPr lang="cs-CZ" sz="1800" dirty="0" smtClean="0"/>
              <a:t>: (</a:t>
            </a:r>
            <a:r>
              <a:rPr lang="cs-CZ" sz="1600" dirty="0" smtClean="0">
                <a:hlinkClick r:id="rId3"/>
              </a:rPr>
              <a:t>Web - kalkulačka budoucí </a:t>
            </a:r>
            <a:r>
              <a:rPr lang="cs-CZ" sz="1600" dirty="0" smtClean="0">
                <a:hlinkClick r:id="rId3"/>
              </a:rPr>
              <a:t>hodnoty</a:t>
            </a:r>
            <a:r>
              <a:rPr lang="cs-CZ" sz="1600" dirty="0" smtClean="0"/>
              <a:t>)</a:t>
            </a:r>
            <a:endParaRPr lang="cs-CZ" sz="1800" dirty="0" smtClean="0"/>
          </a:p>
          <a:p>
            <a:pPr lvl="1"/>
            <a:r>
              <a:rPr lang="cs-CZ" sz="1800" b="1" dirty="0" smtClean="0"/>
              <a:t>Nám říká, kolik budeme mít v budoucnu peněz při odložení určité peněžní částky v současnosti</a:t>
            </a:r>
            <a:endParaRPr lang="cs-CZ" sz="1800" i="1" dirty="0" smtClean="0"/>
          </a:p>
          <a:p>
            <a:pPr lvl="1"/>
            <a:r>
              <a:rPr lang="cs-CZ" sz="1600" dirty="0" smtClean="0"/>
              <a:t>BH = budoucí hodnota</a:t>
            </a:r>
          </a:p>
          <a:p>
            <a:pPr lvl="1"/>
            <a:r>
              <a:rPr lang="cs-CZ" sz="1600" dirty="0" smtClean="0"/>
              <a:t>SH = současná hodnota</a:t>
            </a:r>
          </a:p>
          <a:p>
            <a:pPr lvl="1"/>
            <a:r>
              <a:rPr lang="cs-CZ" sz="1600" dirty="0" smtClean="0"/>
              <a:t>i = úroková míra (v desetinném čísle)</a:t>
            </a:r>
          </a:p>
          <a:p>
            <a:pPr lvl="1"/>
            <a:r>
              <a:rPr lang="cs-CZ" sz="1600" dirty="0" smtClean="0"/>
              <a:t>t = čas (úrokové období)</a:t>
            </a:r>
          </a:p>
          <a:p>
            <a:endParaRPr lang="cs-CZ" sz="1800" u="sng" dirty="0" smtClean="0"/>
          </a:p>
          <a:p>
            <a:r>
              <a:rPr lang="cs-CZ" sz="1800" u="sng" dirty="0" smtClean="0">
                <a:solidFill>
                  <a:schemeClr val="accent6"/>
                </a:solidFill>
              </a:rPr>
              <a:t>Současná hodnota</a:t>
            </a:r>
            <a:r>
              <a:rPr lang="cs-CZ" sz="1800" dirty="0" smtClean="0"/>
              <a:t>: (</a:t>
            </a:r>
            <a:r>
              <a:rPr lang="cs-CZ" sz="1800" dirty="0" smtClean="0">
                <a:hlinkClick r:id="rId4"/>
              </a:rPr>
              <a:t>Web - kalkulačka současné hodnoty</a:t>
            </a:r>
            <a:r>
              <a:rPr lang="cs-CZ" sz="1800" dirty="0" smtClean="0"/>
              <a:t>)</a:t>
            </a:r>
            <a:endParaRPr lang="cs-CZ" sz="1800" dirty="0" smtClean="0"/>
          </a:p>
          <a:p>
            <a:pPr lvl="1"/>
            <a:r>
              <a:rPr lang="cs-CZ" sz="1800" b="1" dirty="0" smtClean="0"/>
              <a:t>Budoucí hodnota je diskontována na hodnotu současnou</a:t>
            </a:r>
          </a:p>
          <a:p>
            <a:pPr lvl="1"/>
            <a:r>
              <a:rPr lang="cs-CZ" sz="1800" dirty="0" smtClean="0"/>
              <a:t>BH = budoucí hodnota</a:t>
            </a:r>
          </a:p>
          <a:p>
            <a:pPr lvl="1"/>
            <a:r>
              <a:rPr lang="cs-CZ" sz="1800" dirty="0" smtClean="0"/>
              <a:t>SH = současná hodnota</a:t>
            </a:r>
          </a:p>
          <a:p>
            <a:pPr lvl="1"/>
            <a:r>
              <a:rPr lang="cs-CZ" sz="1800" dirty="0" smtClean="0"/>
              <a:t>i = úroková míra (v desetinném čísle)</a:t>
            </a:r>
          </a:p>
          <a:p>
            <a:pPr lvl="1"/>
            <a:r>
              <a:rPr lang="cs-CZ" sz="1800" dirty="0" smtClean="0"/>
              <a:t>t = čas (úrokové období)</a:t>
            </a:r>
          </a:p>
          <a:p>
            <a:pPr lvl="1"/>
            <a:endParaRPr lang="cs-CZ" sz="1800" b="1" dirty="0" smtClean="0"/>
          </a:p>
          <a:p>
            <a:pPr lvl="1"/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4929190" y="2571744"/>
          <a:ext cx="2703364" cy="604281"/>
        </p:xfrm>
        <a:graphic>
          <a:graphicData uri="http://schemas.openxmlformats.org/presentationml/2006/ole">
            <p:oleObj spid="_x0000_s1026" name="Rovnice" r:id="rId5" imgW="1079280" imgH="241200" progId="Equation.3">
              <p:embed/>
            </p:oleObj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5572132" y="4786322"/>
          <a:ext cx="2143140" cy="1088056"/>
        </p:xfrm>
        <a:graphic>
          <a:graphicData uri="http://schemas.openxmlformats.org/presentationml/2006/ole">
            <p:oleObj spid="_x0000_s1027" name="Rovnice" r:id="rId6" imgW="8254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142984"/>
            <a:ext cx="7772400" cy="503237"/>
          </a:xfrm>
        </p:spPr>
        <p:txBody>
          <a:bodyPr/>
          <a:lstStyle/>
          <a:p>
            <a:r>
              <a:rPr lang="cs-CZ" b="1" dirty="0" smtClean="0"/>
              <a:t>Základní typy úročení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4348" y="1714488"/>
            <a:ext cx="7958167" cy="4572032"/>
          </a:xfrm>
        </p:spPr>
        <p:txBody>
          <a:bodyPr/>
          <a:lstStyle/>
          <a:p>
            <a:endParaRPr lang="cs-CZ" sz="1800" u="sng" dirty="0" smtClean="0"/>
          </a:p>
          <a:p>
            <a:r>
              <a:rPr lang="cs-CZ" sz="1800" u="sng" dirty="0" smtClean="0"/>
              <a:t>Způsoby úročení</a:t>
            </a:r>
            <a:r>
              <a:rPr lang="cs-CZ" sz="1800" dirty="0" smtClean="0"/>
              <a:t>:</a:t>
            </a:r>
          </a:p>
          <a:p>
            <a:pPr lvl="1"/>
            <a:r>
              <a:rPr lang="cs-CZ" sz="1800" b="1" dirty="0" smtClean="0"/>
              <a:t>Jednoduché</a:t>
            </a:r>
            <a:r>
              <a:rPr lang="cs-CZ" sz="1800" dirty="0" smtClean="0"/>
              <a:t> – vyplácené úroky se k původní uložené peněžní částce </a:t>
            </a:r>
            <a:r>
              <a:rPr lang="cs-CZ" sz="1800" i="1" dirty="0" smtClean="0"/>
              <a:t>ne</a:t>
            </a:r>
            <a:r>
              <a:rPr lang="cs-CZ" sz="1800" dirty="0" smtClean="0"/>
              <a:t>přičítají a dále se </a:t>
            </a:r>
            <a:r>
              <a:rPr lang="cs-CZ" sz="1800" i="1" dirty="0" smtClean="0"/>
              <a:t>ne</a:t>
            </a:r>
            <a:r>
              <a:rPr lang="cs-CZ" sz="1800" dirty="0" smtClean="0"/>
              <a:t>úročí</a:t>
            </a:r>
          </a:p>
          <a:p>
            <a:pPr lvl="1"/>
            <a:r>
              <a:rPr lang="cs-CZ" sz="1800" b="1" dirty="0" smtClean="0"/>
              <a:t>Složené</a:t>
            </a:r>
            <a:r>
              <a:rPr lang="cs-CZ" sz="1800" dirty="0" smtClean="0"/>
              <a:t> – úroky se připisují k uložené peněžní částce a </a:t>
            </a:r>
            <a:r>
              <a:rPr lang="cs-CZ" sz="1800" i="1" dirty="0" smtClean="0"/>
              <a:t>spolu s ní se dále úročí</a:t>
            </a:r>
            <a:endParaRPr lang="cs-CZ" sz="1800" i="1" dirty="0" smtClean="0"/>
          </a:p>
          <a:p>
            <a:endParaRPr lang="cs-CZ" sz="1800" dirty="0" smtClean="0"/>
          </a:p>
          <a:p>
            <a:r>
              <a:rPr lang="cs-CZ" sz="1800" u="sng" dirty="0" smtClean="0"/>
              <a:t>Dle připisování úroků</a:t>
            </a:r>
            <a:r>
              <a:rPr lang="cs-CZ" sz="1800" dirty="0" smtClean="0"/>
              <a:t>:</a:t>
            </a:r>
            <a:endParaRPr lang="cs-CZ" sz="1800" dirty="0" smtClean="0"/>
          </a:p>
          <a:p>
            <a:pPr lvl="1"/>
            <a:r>
              <a:rPr lang="cs-CZ" sz="1800" b="1" dirty="0" smtClean="0"/>
              <a:t>Polhůtní </a:t>
            </a:r>
            <a:r>
              <a:rPr lang="cs-CZ" sz="1800" dirty="0" smtClean="0"/>
              <a:t>– úroky se platí (připisují) </a:t>
            </a:r>
            <a:r>
              <a:rPr lang="cs-CZ" sz="1800" i="1" dirty="0" smtClean="0"/>
              <a:t>na konci </a:t>
            </a:r>
            <a:r>
              <a:rPr lang="cs-CZ" sz="1800" dirty="0" smtClean="0"/>
              <a:t>úrokového období</a:t>
            </a:r>
          </a:p>
          <a:p>
            <a:pPr lvl="1"/>
            <a:r>
              <a:rPr lang="cs-CZ" sz="1800" b="1" dirty="0" smtClean="0"/>
              <a:t>Předlhůtní</a:t>
            </a:r>
            <a:r>
              <a:rPr lang="cs-CZ" sz="1800" dirty="0" smtClean="0"/>
              <a:t> – úroky se platí </a:t>
            </a:r>
            <a:r>
              <a:rPr lang="cs-CZ" sz="1800" i="1" dirty="0" smtClean="0"/>
              <a:t>na začátku </a:t>
            </a:r>
            <a:r>
              <a:rPr lang="cs-CZ" sz="1800" dirty="0" smtClean="0"/>
              <a:t>úrokového období</a:t>
            </a:r>
          </a:p>
          <a:p>
            <a:pPr lvl="1"/>
            <a:endParaRPr lang="cs-CZ" sz="1800" dirty="0" smtClean="0"/>
          </a:p>
          <a:p>
            <a:pPr lvl="1"/>
            <a:r>
              <a:rPr lang="cs-CZ" sz="1800" b="1" dirty="0" smtClean="0"/>
              <a:t>Základní pojmy můžete nalézt na webu např. zde:</a:t>
            </a:r>
          </a:p>
          <a:p>
            <a:pPr lvl="1">
              <a:buNone/>
            </a:pPr>
            <a:r>
              <a:rPr lang="cs-CZ" sz="1800" dirty="0" smtClean="0">
                <a:hlinkClick r:id="rId2"/>
              </a:rPr>
              <a:t>http://www.</a:t>
            </a:r>
            <a:r>
              <a:rPr lang="cs-CZ" sz="1800" dirty="0" err="1" smtClean="0">
                <a:hlinkClick r:id="rId2"/>
              </a:rPr>
              <a:t>financni</a:t>
            </a:r>
            <a:r>
              <a:rPr lang="cs-CZ" sz="1800" dirty="0" smtClean="0">
                <a:hlinkClick r:id="rId2"/>
              </a:rPr>
              <a:t>-matematika.</a:t>
            </a:r>
            <a:r>
              <a:rPr lang="cs-CZ" sz="1800" dirty="0" err="1" smtClean="0">
                <a:hlinkClick r:id="rId2"/>
              </a:rPr>
              <a:t>cz</a:t>
            </a:r>
            <a:r>
              <a:rPr lang="cs-CZ" sz="1800" dirty="0" smtClean="0">
                <a:hlinkClick r:id="rId2"/>
              </a:rPr>
              <a:t>/</a:t>
            </a:r>
            <a:r>
              <a:rPr lang="cs-CZ" sz="1800" dirty="0" err="1" smtClean="0">
                <a:hlinkClick r:id="rId2"/>
              </a:rPr>
              <a:t>uroceni</a:t>
            </a:r>
            <a:r>
              <a:rPr lang="cs-CZ" sz="1800" dirty="0" smtClean="0">
                <a:hlinkClick r:id="rId2"/>
              </a:rPr>
              <a:t>/</a:t>
            </a:r>
            <a:endParaRPr lang="cs-CZ" sz="180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Jednoduché vs. Složené úročení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6" name="Picture 9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047493" y="1899157"/>
            <a:ext cx="5477640" cy="4105848"/>
          </a:xfrm>
          <a:noFill/>
          <a:ln/>
        </p:spPr>
      </p:pic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4643438" y="3929066"/>
            <a:ext cx="0" cy="18002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1357290" y="1928802"/>
            <a:ext cx="928694" cy="661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cs-CZ" b="1" dirty="0" smtClean="0"/>
              <a:t>Splatná </a:t>
            </a:r>
            <a:r>
              <a:rPr lang="cs-CZ" b="1" dirty="0"/>
              <a:t>částka</a:t>
            </a: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428728" y="4643446"/>
            <a:ext cx="857256" cy="35719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cs-CZ" b="1" dirty="0" smtClean="0"/>
              <a:t>Základ</a:t>
            </a:r>
            <a:endParaRPr lang="cs-CZ" b="1" dirty="0"/>
          </a:p>
        </p:txBody>
      </p:sp>
      <p:sp>
        <p:nvSpPr>
          <p:cNvPr id="11" name="Text Box 15"/>
          <p:cNvSpPr txBox="1">
            <a:spLocks noChangeArrowheads="1"/>
          </p:cNvSpPr>
          <p:nvPr/>
        </p:nvSpPr>
        <p:spPr bwMode="auto">
          <a:xfrm>
            <a:off x="4214810" y="5715016"/>
            <a:ext cx="5715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dirty="0"/>
              <a:t>1</a:t>
            </a:r>
            <a:endParaRPr lang="cs-CZ" dirty="0"/>
          </a:p>
        </p:txBody>
      </p:sp>
      <p:sp>
        <p:nvSpPr>
          <p:cNvPr id="12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5014913" y="1916113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složené úročení</a:t>
            </a:r>
            <a:endParaRPr lang="cs-CZ" dirty="0"/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5786446" y="3214686"/>
            <a:ext cx="1714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cs-CZ" sz="1400" b="1" dirty="0"/>
              <a:t>jednoduché úročení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571604" y="5929330"/>
            <a:ext cx="6643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400" i="1" dirty="0" smtClean="0"/>
              <a:t>Zdroj: http</a:t>
            </a:r>
            <a:r>
              <a:rPr lang="cs-CZ" sz="1400" i="1" dirty="0" smtClean="0"/>
              <a:t>://multiedu.tul.cz/~sarka.hyblerova/multiedu/BAN/1cviceni_BAN.ppt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72400" cy="503237"/>
          </a:xfrm>
        </p:spPr>
        <p:txBody>
          <a:bodyPr/>
          <a:lstStyle/>
          <a:p>
            <a:r>
              <a:rPr lang="cs-CZ" b="1" dirty="0" smtClean="0"/>
              <a:t>Jednoduché úročení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643050"/>
            <a:ext cx="7772400" cy="4357687"/>
          </a:xfrm>
        </p:spPr>
        <p:txBody>
          <a:bodyPr/>
          <a:lstStyle/>
          <a:p>
            <a:r>
              <a:rPr lang="cs-CZ" sz="1800" dirty="0" smtClean="0"/>
              <a:t>Úročí se stále pouze základní kapitál, vyplácené úroky se nepřičítají a nevzniká tedy úrok z úroků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K</a:t>
            </a:r>
            <a:r>
              <a:rPr lang="cs-CZ" sz="1600" dirty="0" err="1" smtClean="0"/>
              <a:t>t</a:t>
            </a:r>
            <a:r>
              <a:rPr lang="cs-CZ" sz="1800" dirty="0" smtClean="0"/>
              <a:t> = výše kapitálu(peněz) na konci roku</a:t>
            </a:r>
          </a:p>
          <a:p>
            <a:r>
              <a:rPr lang="cs-CZ" sz="1800" dirty="0" smtClean="0"/>
              <a:t>K</a:t>
            </a:r>
            <a:r>
              <a:rPr lang="cs-CZ" sz="1600" dirty="0" smtClean="0"/>
              <a:t>0</a:t>
            </a:r>
            <a:r>
              <a:rPr lang="cs-CZ" sz="1800" dirty="0" smtClean="0"/>
              <a:t> = počáteční výše kapitálu (vložené částky)</a:t>
            </a:r>
          </a:p>
          <a:p>
            <a:r>
              <a:rPr lang="cs-CZ" sz="1800" dirty="0" smtClean="0"/>
              <a:t>i = roční úroková sazba vyjádřená jako desetinné číslo</a:t>
            </a:r>
          </a:p>
          <a:p>
            <a:r>
              <a:rPr lang="cs-CZ" sz="1800" dirty="0" smtClean="0"/>
              <a:t>t = doba splatnosti kapitálu v letech</a:t>
            </a:r>
          </a:p>
          <a:p>
            <a:endParaRPr lang="cs-CZ" sz="18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071670" y="2428868"/>
          <a:ext cx="4724429" cy="1012378"/>
        </p:xfrm>
        <a:graphic>
          <a:graphicData uri="http://schemas.openxmlformats.org/presentationml/2006/ole">
            <p:oleObj spid="_x0000_s2050" name="Rovnice" r:id="rId3" imgW="1066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72400" cy="503237"/>
          </a:xfrm>
        </p:spPr>
        <p:txBody>
          <a:bodyPr/>
          <a:lstStyle/>
          <a:p>
            <a:r>
              <a:rPr lang="cs-CZ" b="1" dirty="0" smtClean="0"/>
              <a:t>Jednoduché úročení – odkazy na web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5786" y="1928802"/>
            <a:ext cx="7772400" cy="4357687"/>
          </a:xfrm>
        </p:spPr>
        <p:txBody>
          <a:bodyPr/>
          <a:lstStyle/>
          <a:p>
            <a:r>
              <a:rPr lang="cs-CZ" sz="1800" dirty="0" smtClean="0">
                <a:hlinkClick r:id="rId2"/>
              </a:rPr>
              <a:t>Jednoduché úročení (polhůtní)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3"/>
              </a:rPr>
              <a:t>Úrok -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4"/>
              </a:rPr>
              <a:t>Úroková sazba -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5"/>
              </a:rPr>
              <a:t>Úroková doba - kalkulačka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6"/>
              </a:rPr>
              <a:t>Úroková doba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7"/>
              </a:rPr>
              <a:t>Diskont - předlhůtní úročení</a:t>
            </a: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>
                <a:hlinkClick r:id="rId8"/>
              </a:rPr>
              <a:t>Diskont - kalkulačka</a:t>
            </a: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28662" y="1071546"/>
            <a:ext cx="7772400" cy="503237"/>
          </a:xfrm>
        </p:spPr>
        <p:txBody>
          <a:bodyPr/>
          <a:lstStyle/>
          <a:p>
            <a:r>
              <a:rPr lang="cs-CZ" b="1" dirty="0" smtClean="0"/>
              <a:t>Složené úročení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785926"/>
            <a:ext cx="7772400" cy="4357687"/>
          </a:xfrm>
        </p:spPr>
        <p:txBody>
          <a:bodyPr/>
          <a:lstStyle/>
          <a:p>
            <a:r>
              <a:rPr lang="cs-CZ" sz="1800" i="1" dirty="0" smtClean="0"/>
              <a:t>K počátečnímu kapitálu se přičítají úroky, které se dále úročí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Úročení již zúročeného kapitálu, který roste exponenciálně.</a:t>
            </a:r>
          </a:p>
          <a:p>
            <a:r>
              <a:rPr lang="cs-CZ" sz="1800" dirty="0" smtClean="0"/>
              <a:t>Pro dobu splatnosti vyjádřenou v celých číslech: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K</a:t>
            </a:r>
            <a:r>
              <a:rPr lang="cs-CZ" sz="1600" dirty="0" err="1" smtClean="0"/>
              <a:t>t</a:t>
            </a:r>
            <a:r>
              <a:rPr lang="cs-CZ" sz="1800" dirty="0" smtClean="0"/>
              <a:t> = výše kapitálu(peněz) na konci roku</a:t>
            </a:r>
          </a:p>
          <a:p>
            <a:r>
              <a:rPr lang="cs-CZ" sz="1800" dirty="0" smtClean="0"/>
              <a:t>K</a:t>
            </a:r>
            <a:r>
              <a:rPr lang="cs-CZ" sz="1600" dirty="0" smtClean="0"/>
              <a:t>0</a:t>
            </a:r>
            <a:r>
              <a:rPr lang="cs-CZ" sz="1800" dirty="0" smtClean="0"/>
              <a:t> = počáteční výše kapitálu (vložené částky)</a:t>
            </a:r>
          </a:p>
          <a:p>
            <a:r>
              <a:rPr lang="cs-CZ" sz="1800" dirty="0" smtClean="0"/>
              <a:t>i = roční úroková sazba vyjádřená jako desetinné číslo</a:t>
            </a:r>
          </a:p>
          <a:p>
            <a:r>
              <a:rPr lang="cs-CZ" sz="1800" dirty="0" smtClean="0"/>
              <a:t>t = doba splatnosti kapitálu v letech</a:t>
            </a:r>
          </a:p>
          <a:p>
            <a:endParaRPr lang="cs-CZ" sz="18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285984" y="2928934"/>
          <a:ext cx="3975097" cy="1046078"/>
        </p:xfrm>
        <a:graphic>
          <a:graphicData uri="http://schemas.openxmlformats.org/presentationml/2006/ole">
            <p:oleObj spid="_x0000_s3074" name="Rovnice" r:id="rId3" imgW="9651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4348" y="1142984"/>
            <a:ext cx="8001056" cy="503237"/>
          </a:xfrm>
        </p:spPr>
        <p:txBody>
          <a:bodyPr/>
          <a:lstStyle/>
          <a:p>
            <a:r>
              <a:rPr lang="cs-CZ" b="1" dirty="0" smtClean="0"/>
              <a:t>Složené úročení – kapitál se úročí </a:t>
            </a:r>
            <a:r>
              <a:rPr lang="cs-CZ" b="1" i="1" dirty="0" smtClean="0"/>
              <a:t>m</a:t>
            </a:r>
            <a:r>
              <a:rPr lang="cs-CZ" b="1" dirty="0" smtClean="0"/>
              <a:t>-krát za rok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785926"/>
            <a:ext cx="7772400" cy="4357687"/>
          </a:xfrm>
        </p:spPr>
        <p:txBody>
          <a:bodyPr/>
          <a:lstStyle/>
          <a:p>
            <a:r>
              <a:rPr lang="cs-CZ" sz="1800" i="1" dirty="0" smtClean="0"/>
              <a:t>K počátečnímu kapitálu se přičítají úroky, které se dále úročí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V případě, že se kapitál bude úročit </a:t>
            </a:r>
            <a:r>
              <a:rPr lang="cs-CZ" sz="1800" b="1" i="1" dirty="0" smtClean="0">
                <a:solidFill>
                  <a:srgbClr val="FF0000"/>
                </a:solidFill>
              </a:rPr>
              <a:t>m</a:t>
            </a:r>
            <a:r>
              <a:rPr lang="cs-CZ" sz="1800" dirty="0" smtClean="0"/>
              <a:t>-krát za rok za </a:t>
            </a:r>
            <a:r>
              <a:rPr lang="cs-CZ" sz="1800" b="1" i="1" dirty="0" smtClean="0">
                <a:solidFill>
                  <a:srgbClr val="FF0000"/>
                </a:solidFill>
              </a:rPr>
              <a:t>t</a:t>
            </a:r>
            <a:r>
              <a:rPr lang="cs-CZ" sz="1800" dirty="0" smtClean="0"/>
              <a:t>-let: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err="1" smtClean="0"/>
              <a:t>K</a:t>
            </a:r>
            <a:r>
              <a:rPr lang="cs-CZ" sz="1600" dirty="0" err="1" smtClean="0"/>
              <a:t>t</a:t>
            </a:r>
            <a:r>
              <a:rPr lang="cs-CZ" sz="1800" dirty="0" smtClean="0"/>
              <a:t> = výše kapitálu(peněz) na konci roku</a:t>
            </a:r>
          </a:p>
          <a:p>
            <a:r>
              <a:rPr lang="cs-CZ" sz="1800" dirty="0" smtClean="0"/>
              <a:t>K</a:t>
            </a:r>
            <a:r>
              <a:rPr lang="cs-CZ" sz="1600" dirty="0" smtClean="0"/>
              <a:t>0</a:t>
            </a:r>
            <a:r>
              <a:rPr lang="cs-CZ" sz="1800" dirty="0" smtClean="0"/>
              <a:t> = počáteční výše kapitálu (vložené částky)</a:t>
            </a:r>
          </a:p>
          <a:p>
            <a:r>
              <a:rPr lang="cs-CZ" sz="1800" dirty="0" smtClean="0"/>
              <a:t>i = roční úroková sazba vyjádřená jako desetinné číslo</a:t>
            </a:r>
          </a:p>
          <a:p>
            <a:r>
              <a:rPr lang="cs-CZ" sz="1800" dirty="0" smtClean="0"/>
              <a:t>m = frekvence úročení</a:t>
            </a:r>
          </a:p>
          <a:p>
            <a:r>
              <a:rPr lang="cs-CZ" sz="1800" dirty="0" smtClean="0"/>
              <a:t>t = počet let úročení</a:t>
            </a:r>
          </a:p>
          <a:p>
            <a:endParaRPr lang="cs-CZ" sz="1800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714FCC-4A77-4CCB-A45D-7A18E2BCBBD4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6858016" y="6429396"/>
            <a:ext cx="1500198" cy="285752"/>
          </a:xfrm>
        </p:spPr>
        <p:txBody>
          <a:bodyPr/>
          <a:lstStyle/>
          <a:p>
            <a:pPr>
              <a:defRPr/>
            </a:pPr>
            <a:r>
              <a:rPr lang="nl-NL" dirty="0" smtClean="0"/>
              <a:t>Ing. </a:t>
            </a:r>
            <a:r>
              <a:rPr lang="cs-CZ" dirty="0" smtClean="0"/>
              <a:t>Barbora Chmelíková</a:t>
            </a:r>
            <a:endParaRPr lang="cs-CZ" dirty="0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143108" y="2714620"/>
          <a:ext cx="3857651" cy="1502793"/>
        </p:xfrm>
        <a:graphic>
          <a:graphicData uri="http://schemas.openxmlformats.org/presentationml/2006/ole">
            <p:oleObj spid="_x0000_s4098" name="Rovnice" r:id="rId3" imgW="120636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ÉŽOVÁ základní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2344</TotalTime>
  <Words>1307</Words>
  <Application>Microsoft Office PowerPoint</Application>
  <PresentationFormat>Předvádění na obrazovce (4:3)</PresentationFormat>
  <Paragraphs>330</Paragraphs>
  <Slides>22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BÉŽOVÁ základní</vt:lpstr>
      <vt:lpstr>BÉŽOVÁ TITL</vt:lpstr>
      <vt:lpstr>Editor rovnic 3.0</vt:lpstr>
      <vt:lpstr>  Numerická gramotnost     </vt:lpstr>
      <vt:lpstr> Obsah</vt:lpstr>
      <vt:lpstr>Budoucí a současná hodnota</vt:lpstr>
      <vt:lpstr>Základní typy úročení</vt:lpstr>
      <vt:lpstr>Jednoduché vs. Složené úročení</vt:lpstr>
      <vt:lpstr>Jednoduché úročení</vt:lpstr>
      <vt:lpstr>Jednoduché úročení – odkazy na web</vt:lpstr>
      <vt:lpstr>Složené úročení</vt:lpstr>
      <vt:lpstr>Složené úročení – kapitál se úročí m-krát za rok</vt:lpstr>
      <vt:lpstr>Frekvence úročení</vt:lpstr>
      <vt:lpstr>Složené úročení – odkazy na web</vt:lpstr>
      <vt:lpstr>Kombinované úročení</vt:lpstr>
      <vt:lpstr>Efektivní úroková míra</vt:lpstr>
      <vt:lpstr>Spojité úročení</vt:lpstr>
      <vt:lpstr>Reálná úroková míra (r)</vt:lpstr>
      <vt:lpstr>Spoření</vt:lpstr>
      <vt:lpstr>Spoření krátkodobé</vt:lpstr>
      <vt:lpstr>Spoření dlouhodobé</vt:lpstr>
      <vt:lpstr>Kombinované spoření</vt:lpstr>
      <vt:lpstr>Odkazy na web - kalkulačky</vt:lpstr>
      <vt:lpstr>Závěr</vt:lpstr>
      <vt:lpstr>Zdroje</vt:lpstr>
    </vt:vector>
  </TitlesOfParts>
  <Company>ESF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EXACTDESIGN;Pavel Jílek</dc:creator>
  <cp:lastModifiedBy>BCH</cp:lastModifiedBy>
  <cp:revision>111</cp:revision>
  <dcterms:created xsi:type="dcterms:W3CDTF">2005-05-06T16:40:20Z</dcterms:created>
  <dcterms:modified xsi:type="dcterms:W3CDTF">2014-06-15T15:39:40Z</dcterms:modified>
</cp:coreProperties>
</file>