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6"/>
  </p:notesMasterIdLst>
  <p:handoutMasterIdLst>
    <p:handoutMasterId r:id="rId47"/>
  </p:handoutMasterIdLst>
  <p:sldIdLst>
    <p:sldId id="390" r:id="rId2"/>
    <p:sldId id="391" r:id="rId3"/>
    <p:sldId id="392" r:id="rId4"/>
    <p:sldId id="393" r:id="rId5"/>
    <p:sldId id="394" r:id="rId6"/>
    <p:sldId id="395" r:id="rId7"/>
    <p:sldId id="409" r:id="rId8"/>
    <p:sldId id="396" r:id="rId9"/>
    <p:sldId id="397" r:id="rId10"/>
    <p:sldId id="421" r:id="rId11"/>
    <p:sldId id="398" r:id="rId12"/>
    <p:sldId id="410" r:id="rId13"/>
    <p:sldId id="400" r:id="rId14"/>
    <p:sldId id="401" r:id="rId15"/>
    <p:sldId id="412" r:id="rId16"/>
    <p:sldId id="413" r:id="rId17"/>
    <p:sldId id="402" r:id="rId18"/>
    <p:sldId id="437" r:id="rId19"/>
    <p:sldId id="435" r:id="rId20"/>
    <p:sldId id="436" r:id="rId21"/>
    <p:sldId id="424" r:id="rId22"/>
    <p:sldId id="403" r:id="rId23"/>
    <p:sldId id="417" r:id="rId24"/>
    <p:sldId id="427" r:id="rId25"/>
    <p:sldId id="414" r:id="rId26"/>
    <p:sldId id="416" r:id="rId27"/>
    <p:sldId id="418" r:id="rId28"/>
    <p:sldId id="419" r:id="rId29"/>
    <p:sldId id="415" r:id="rId30"/>
    <p:sldId id="420" r:id="rId31"/>
    <p:sldId id="428" r:id="rId32"/>
    <p:sldId id="429" r:id="rId33"/>
    <p:sldId id="423" r:id="rId34"/>
    <p:sldId id="404" r:id="rId35"/>
    <p:sldId id="422" r:id="rId36"/>
    <p:sldId id="405" r:id="rId37"/>
    <p:sldId id="406" r:id="rId38"/>
    <p:sldId id="430" r:id="rId39"/>
    <p:sldId id="431" r:id="rId40"/>
    <p:sldId id="432" r:id="rId41"/>
    <p:sldId id="433" r:id="rId42"/>
    <p:sldId id="434" r:id="rId43"/>
    <p:sldId id="407" r:id="rId44"/>
    <p:sldId id="438" r:id="rId45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1240" autoAdjust="0"/>
  </p:normalViewPr>
  <p:slideViewPr>
    <p:cSldViewPr>
      <p:cViewPr>
        <p:scale>
          <a:sx n="80" d="100"/>
          <a:sy n="80" d="100"/>
        </p:scale>
        <p:origin x="-16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C76A-FBB7-4D22-B246-AC06BCDB7D39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41B-8F09-49B2-8C56-DB0ABA7B0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0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715153"/>
            <a:ext cx="4886008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06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8D79F5-AAD3-4270-A349-99E6B9FEE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923C-7E49-4B77-B30C-856E087562A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5BD2F-258A-497A-A24F-3756898F56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45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19BEB-EA39-4E6B-B9E2-829A625600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78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B82F1-9ECA-4694-9E67-5F197B91D90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09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95550-3DD3-443C-A5B8-0978156FFCF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4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C8BB-CD7D-4D02-B176-F2B5AA483B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5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25B7B-2B6C-4C3E-9C71-5363DDEAC51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0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67F7C-9E18-416F-9DFC-D29E0C34C4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69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FBD4-C64C-46D1-9F34-34ED222F5A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6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38554-BEEB-4164-B52E-3623200BBA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D88A-D917-4E15-874C-D242F9CB8A5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1AFBD4-C64C-46D1-9F34-34ED222F5AB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0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q.cz/ke-stazeni/" TargetMode="External"/><Relationship Id="rId2" Type="http://schemas.openxmlformats.org/officeDocument/2006/relationships/hyperlink" Target="http://www.csq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onsumers/safety/rapex/alerts/main/index.cf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cs.wikipedia.org/wiki/ISO_9000" TargetMode="External"/><Relationship Id="rId7" Type="http://schemas.openxmlformats.org/officeDocument/2006/relationships/hyperlink" Target="http://en.wikipedia.org/wiki/EFQM" TargetMode="External"/><Relationship Id="rId2" Type="http://schemas.openxmlformats.org/officeDocument/2006/relationships/hyperlink" Target="http://cs.wikipedia.org/wiki/Komplexn%C3%AD_%C5%99%C3%ADzen%C3%AD_kv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tionary.org/wiki/framework" TargetMode="External"/><Relationship Id="rId5" Type="http://schemas.openxmlformats.org/officeDocument/2006/relationships/hyperlink" Target="http://cs.wikipedia.org/wiki/Six_Sigma" TargetMode="External"/><Relationship Id="rId4" Type="http://schemas.openxmlformats.org/officeDocument/2006/relationships/hyperlink" Target="http://cs.wikipedia.org/wiki/%C5%A0t%C3%ADhl%C3%A1_v%C3%BDrob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NAUKA O PODNIKU (př. 6)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895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400" smtClean="0"/>
              <a:t>Členění nástrojů odbytové politiky a  výrobková a cenová 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5900446" y="1764871"/>
            <a:ext cx="1481137" cy="11109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232725" y="653920"/>
            <a:ext cx="1481137" cy="11109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Výrobková a sortimentní politika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základní orientace výrobkové politiky</a:t>
            </a:r>
          </a:p>
          <a:p>
            <a:pPr eaLnBrk="1" hangingPunct="1"/>
            <a:r>
              <a:rPr lang="cs-CZ" altLang="cs-CZ" sz="2800" dirty="0" smtClean="0"/>
              <a:t>šířka a hloubka výrobního programu</a:t>
            </a:r>
          </a:p>
          <a:p>
            <a:pPr eaLnBrk="1" hangingPunct="1"/>
            <a:r>
              <a:rPr lang="cs-CZ" altLang="cs-CZ" sz="2800" dirty="0" smtClean="0"/>
              <a:t>rozsáhlý výrobní program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Ovlivněna inovacemi a variantami – diverzifikace, diferenciace</a:t>
            </a:r>
            <a:endParaRPr lang="cs-CZ" alt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Šířka vs. Hloubka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Šířka výrobního programu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očet skupin zboží</a:t>
            </a:r>
          </a:p>
          <a:p>
            <a:pPr lvl="1"/>
            <a:r>
              <a:rPr lang="cs-CZ" dirty="0" smtClean="0"/>
              <a:t>příklad: „</a:t>
            </a:r>
            <a:r>
              <a:rPr lang="cs-CZ" dirty="0" err="1" smtClean="0"/>
              <a:t>ovco“farmáři</a:t>
            </a:r>
            <a:r>
              <a:rPr lang="cs-CZ" dirty="0" smtClean="0"/>
              <a:t> – vlna, mléko, sýr, maso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Hloubka výrobního programu</a:t>
            </a:r>
          </a:p>
          <a:p>
            <a:pPr lvl="1"/>
            <a:r>
              <a:rPr lang="cs-CZ" dirty="0" smtClean="0"/>
              <a:t>počet typů ve skupinách zboží</a:t>
            </a:r>
          </a:p>
          <a:p>
            <a:pPr lvl="1"/>
            <a:r>
              <a:rPr lang="cs-CZ" dirty="0" smtClean="0"/>
              <a:t>příklad: jogurt bílý, švestkový, pivový, ananasový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Obalová a značková politika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z="2800" b="1" dirty="0" smtClean="0"/>
          </a:p>
          <a:p>
            <a:pPr eaLnBrk="1" hangingPunct="1">
              <a:spcAft>
                <a:spcPct val="35000"/>
              </a:spcAft>
              <a:buFont typeface="Wingdings" pitchFamily="2" charset="2"/>
              <a:buNone/>
            </a:pPr>
            <a:r>
              <a:rPr lang="cs-CZ" altLang="cs-CZ" sz="2800" b="1" dirty="0" smtClean="0"/>
              <a:t>Úloha obalu</a:t>
            </a:r>
          </a:p>
          <a:p>
            <a:pPr eaLnBrk="1" hangingPunct="1"/>
            <a:r>
              <a:rPr lang="cs-CZ" altLang="cs-CZ" sz="2800" dirty="0" smtClean="0"/>
              <a:t>technická</a:t>
            </a:r>
          </a:p>
          <a:p>
            <a:pPr eaLnBrk="1" hangingPunct="1"/>
            <a:r>
              <a:rPr lang="cs-CZ" altLang="cs-CZ" sz="2800" dirty="0" smtClean="0"/>
              <a:t>právní</a:t>
            </a:r>
          </a:p>
          <a:p>
            <a:pPr eaLnBrk="1" hangingPunct="1"/>
            <a:r>
              <a:rPr lang="cs-CZ" altLang="cs-CZ" sz="2800" dirty="0" smtClean="0"/>
              <a:t>hospodářská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Cíle obalové politiky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762000" y="1571625"/>
            <a:ext cx="7620000" cy="4546600"/>
            <a:chOff x="240" y="1456"/>
            <a:chExt cx="5280" cy="2528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2880" y="2244"/>
              <a:ext cx="264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nárůst užitečnosti výrobku pro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spotřebitele díky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800"/>
                <a:t>návodu k užívání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800"/>
                <a:t>velikosti balení, odpovídajícího potřebě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800"/>
                <a:t>vhodné a pohodlné obalové technice</a:t>
              </a:r>
            </a:p>
            <a:p>
              <a:pPr lvl="1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Tx/>
                <a:buChar char="•"/>
              </a:pPr>
              <a:r>
                <a:rPr lang="cs-CZ" altLang="cs-CZ" sz="1800"/>
                <a:t>vylepšení image, umožňujícího, aby se zboží prodávalo samo</a:t>
              </a: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40" y="2244"/>
              <a:ext cx="264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pokles dopravních nákladů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pokles nákladů na skladování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a prezentaci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pokles nákladů při použití vratných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či nevratných obalů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pokles personálních nákladů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zavedením samoobsluhy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880" y="1839"/>
              <a:ext cx="26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2000"/>
                <a:t>Růst výnosů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0" y="1839"/>
              <a:ext cx="26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2000" dirty="0"/>
                <a:t>Pokles nákladů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40" y="1456"/>
              <a:ext cx="5280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b="1" dirty="0"/>
                <a:t>Dlouhodobá maximalizace zisku</a:t>
              </a: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40" y="1456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40" y="1839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240" y="2244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240" y="3984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40" y="1456"/>
              <a:ext cx="0" cy="2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5520" y="1456"/>
              <a:ext cx="0" cy="2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880" y="1839"/>
              <a:ext cx="0" cy="2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33" y="2564904"/>
            <a:ext cx="5904656" cy="36926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464611" cy="21836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7" y="4293096"/>
            <a:ext cx="2921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Obalová a značková politika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b="1" dirty="0" smtClean="0"/>
              <a:t>Obalová politika</a:t>
            </a:r>
            <a:r>
              <a:rPr lang="cs-CZ" altLang="cs-CZ" sz="2600" dirty="0" smtClean="0"/>
              <a:t> </a:t>
            </a:r>
            <a:r>
              <a:rPr lang="cs-CZ" altLang="cs-CZ" sz="2600" b="1" dirty="0" smtClean="0"/>
              <a:t>má vazbu na ostatní nástroje odbytové politiky: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vytváření značky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reklama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cenová politika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výzkum trhu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2600" b="1" dirty="0" smtClean="0"/>
              <a:t>Značkové zboží vytváří i obal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barva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tvar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logo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firemní jméno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znak a název výrobku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6684" y="-477949"/>
            <a:ext cx="5590632" cy="9144000"/>
          </a:xfrm>
        </p:spPr>
      </p:pic>
    </p:spTree>
    <p:extLst>
      <p:ext uri="{BB962C8B-B14F-4D97-AF65-F5344CB8AC3E}">
        <p14:creationId xmlns:p14="http://schemas.microsoft.com/office/powerpoint/2010/main" val="20776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Logo </a:t>
            </a:r>
            <a:r>
              <a:rPr lang="cs-CZ" dirty="0" err="1" smtClean="0"/>
              <a:t>fail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5" y="2269681"/>
            <a:ext cx="2707500" cy="180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29000"/>
            <a:ext cx="5715000" cy="381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" y="4293096"/>
            <a:ext cx="5758896" cy="3129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9053"/>
            <a:ext cx="2737420" cy="18249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053"/>
            <a:ext cx="2376264" cy="193004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40804"/>
            <a:ext cx="2383864" cy="1945233"/>
          </a:xfrm>
        </p:spPr>
      </p:pic>
    </p:spTree>
    <p:extLst>
      <p:ext uri="{BB962C8B-B14F-4D97-AF65-F5344CB8AC3E}">
        <p14:creationId xmlns:p14="http://schemas.microsoft.com/office/powerpoint/2010/main" val="42222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400" smtClean="0">
                <a:solidFill>
                  <a:schemeClr val="tx2">
                    <a:satMod val="130000"/>
                  </a:schemeClr>
                </a:solidFill>
              </a:rPr>
              <a:t>Členění nástrojů odbytové politiky a  výrobková a cenová politika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Konkurence a prostředky pro posílení konkurenčního postavení</a:t>
            </a:r>
          </a:p>
          <a:p>
            <a:pPr eaLnBrk="1" hangingPunct="1"/>
            <a:r>
              <a:rPr lang="cs-CZ" altLang="cs-CZ" smtClean="0"/>
              <a:t>Cíle a oblasti výrobkové politiky</a:t>
            </a:r>
          </a:p>
          <a:p>
            <a:pPr eaLnBrk="1" hangingPunct="1"/>
            <a:r>
              <a:rPr lang="cs-CZ" altLang="cs-CZ" smtClean="0"/>
              <a:t>Cíle a oblasti cenové 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3195" cy="68580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52" y="0"/>
            <a:ext cx="228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6106704" y="2595886"/>
            <a:ext cx="1481137" cy="11109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232725" y="653920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805077" y="1758111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7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Politika služeb pro zákazníky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285875" y="2676525"/>
            <a:ext cx="7553325" cy="2733675"/>
            <a:chOff x="192" y="1424"/>
            <a:chExt cx="5376" cy="1722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2880" y="2832"/>
              <a:ext cx="268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roste současný zisk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192" y="2832"/>
              <a:ext cx="268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roste budoucí zisk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880" y="2112"/>
              <a:ext cx="26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roste akviziční potenciál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omezená cenová konkurence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prostor pro zvýšení ceny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92" y="2112"/>
              <a:ext cx="26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informace o přáních zákazníků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technické informace umožňující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zdokonalení výrobku</a:t>
              </a: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2880" y="1824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2000"/>
                <a:t>tvorba preferencí a image</a:t>
              </a:r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192" y="1824"/>
              <a:ext cx="2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2000"/>
                <a:t>získávání informací</a:t>
              </a: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192" y="1424"/>
              <a:ext cx="537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b="1"/>
                <a:t>Maximalizace zisku z dlouhodobého hlediska</a:t>
              </a:r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>
              <a:off x="192" y="1424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3" name="Line 12"/>
            <p:cNvSpPr>
              <a:spLocks noChangeShapeType="1"/>
            </p:cNvSpPr>
            <p:nvPr/>
          </p:nvSpPr>
          <p:spPr bwMode="auto">
            <a:xfrm>
              <a:off x="192" y="182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4" name="Line 13"/>
            <p:cNvSpPr>
              <a:spLocks noChangeShapeType="1"/>
            </p:cNvSpPr>
            <p:nvPr/>
          </p:nvSpPr>
          <p:spPr bwMode="auto">
            <a:xfrm>
              <a:off x="192" y="211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>
              <a:off x="192" y="2832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>
              <a:off x="192" y="3146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>
              <a:off x="192" y="1424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>
              <a:off x="5568" y="1424"/>
              <a:ext cx="0" cy="17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>
              <a:off x="2880" y="1824"/>
              <a:ext cx="0" cy="1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484" name="Text Box 20"/>
          <p:cNvSpPr txBox="1">
            <a:spLocks noChangeArrowheads="1"/>
          </p:cNvSpPr>
          <p:nvPr/>
        </p:nvSpPr>
        <p:spPr bwMode="auto">
          <a:xfrm>
            <a:off x="1042988" y="1268413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Poradenství pro zákazníky, doprava, uvedení do provozu, instruktáž konečných odběratelů, garance, servis,…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zafungovaly služby pro zákazníky?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DELL – </a:t>
            </a:r>
            <a:r>
              <a:rPr lang="cs-CZ" dirty="0" err="1" smtClean="0"/>
              <a:t>Next</a:t>
            </a:r>
            <a:r>
              <a:rPr lang="cs-CZ" dirty="0" smtClean="0"/>
              <a:t> Business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err="1" smtClean="0"/>
              <a:t>Alza</a:t>
            </a:r>
            <a:r>
              <a:rPr lang="cs-CZ" dirty="0" smtClean="0"/>
              <a:t> – </a:t>
            </a:r>
            <a:r>
              <a:rPr lang="cs-CZ" dirty="0" err="1" smtClean="0"/>
              <a:t>konfigurátory</a:t>
            </a:r>
            <a:r>
              <a:rPr lang="cs-CZ" dirty="0" smtClean="0"/>
              <a:t> záruk a možností vrácení</a:t>
            </a:r>
          </a:p>
          <a:p>
            <a:endParaRPr lang="cs-CZ" dirty="0"/>
          </a:p>
          <a:p>
            <a:r>
              <a:rPr lang="cs-CZ" dirty="0" smtClean="0"/>
              <a:t>„Vietnamské“ 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9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5156994" y="1042094"/>
            <a:ext cx="1481137" cy="11109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232726" y="653920"/>
            <a:ext cx="1198906" cy="1008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805077" y="1758111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236177" y="2614761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5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jakosti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http://www.slovnik-synonym.cz/web.php/slovo/jakost</a:t>
            </a:r>
          </a:p>
          <a:p>
            <a:pPr marL="0" indent="0">
              <a:buNone/>
            </a:pPr>
            <a:r>
              <a:rPr lang="cs-CZ" dirty="0" smtClean="0"/>
              <a:t>Slovo:</a:t>
            </a:r>
          </a:p>
          <a:p>
            <a:r>
              <a:rPr lang="cs-CZ" b="1" dirty="0" smtClean="0"/>
              <a:t>jakost</a:t>
            </a:r>
          </a:p>
          <a:p>
            <a:pPr marL="0" indent="0">
              <a:buNone/>
            </a:pPr>
            <a:r>
              <a:rPr lang="cs-CZ" dirty="0" smtClean="0"/>
              <a:t>Synonyma:</a:t>
            </a:r>
          </a:p>
          <a:p>
            <a:pPr marL="0" indent="0">
              <a:buNone/>
            </a:pPr>
            <a:r>
              <a:rPr lang="cs-CZ" b="1" dirty="0" smtClean="0">
                <a:effectLst/>
              </a:rPr>
              <a:t>• </a:t>
            </a:r>
            <a:r>
              <a:rPr lang="cs-CZ" b="1" dirty="0" smtClean="0"/>
              <a:t>hodnota</a:t>
            </a:r>
            <a:br>
              <a:rPr lang="cs-CZ" b="1" dirty="0" smtClean="0"/>
            </a:br>
            <a:r>
              <a:rPr lang="cs-CZ" b="1" dirty="0" smtClean="0">
                <a:effectLst/>
              </a:rPr>
              <a:t>• </a:t>
            </a:r>
            <a:r>
              <a:rPr lang="cs-CZ" b="1" dirty="0" smtClean="0"/>
              <a:t>kvalita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8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Jakost-kvalita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Kvalita</a:t>
            </a:r>
            <a:r>
              <a:rPr lang="cs-CZ" dirty="0"/>
              <a:t> produktu je jedním z hlavních nástrojů budování pozice na trhu</a:t>
            </a:r>
            <a:r>
              <a:rPr lang="cs-CZ" dirty="0" smtClean="0"/>
              <a:t>. </a:t>
            </a:r>
            <a:r>
              <a:rPr lang="cs-CZ" dirty="0" err="1" smtClean="0"/>
              <a:t>Foret</a:t>
            </a:r>
            <a:r>
              <a:rPr lang="cs-CZ" dirty="0" smtClean="0"/>
              <a:t> : Jak komunikovat se zákazníkem, 2000,  str. 100</a:t>
            </a:r>
          </a:p>
          <a:p>
            <a:pPr lvl="0"/>
            <a:endParaRPr lang="cs-CZ" dirty="0"/>
          </a:p>
          <a:p>
            <a:r>
              <a:rPr lang="cs-CZ" dirty="0"/>
              <a:t>Jedním z osmi základních způsobů jak ztratit zákazníka je špatná kvalita produktů a služeb</a:t>
            </a:r>
            <a:r>
              <a:rPr lang="cs-CZ" dirty="0" smtClean="0"/>
              <a:t>. Smith : Moderní marketing, 2000, str. 456</a:t>
            </a:r>
          </a:p>
          <a:p>
            <a:pPr lvl="0"/>
            <a:endParaRPr lang="cs-CZ" dirty="0"/>
          </a:p>
          <a:p>
            <a:r>
              <a:rPr lang="cs-CZ" dirty="0"/>
              <a:t>Výrobky, které jsou jakostní a jsou prospěšné pro spotřebitele, budou přirozeně velmi oblíbené a budou se dobře prodávat</a:t>
            </a:r>
            <a:r>
              <a:rPr lang="cs-CZ" dirty="0" smtClean="0"/>
              <a:t>. </a:t>
            </a:r>
            <a:r>
              <a:rPr lang="cs-CZ" dirty="0" err="1" smtClean="0"/>
              <a:t>Mizuno</a:t>
            </a:r>
            <a:r>
              <a:rPr lang="cs-CZ" dirty="0" smtClean="0"/>
              <a:t> : Řízení jakosti, 1988, str. 31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8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742"/>
            <a:ext cx="9175655" cy="68817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6034682"/>
          </a:xfrm>
        </p:spPr>
        <p:txBody>
          <a:bodyPr vert="vert270">
            <a:normAutofit fontScale="90000"/>
          </a:bodyPr>
          <a:lstStyle/>
          <a:p>
            <a:r>
              <a:rPr lang="cs-CZ" dirty="0" smtClean="0"/>
              <a:t>Producentské značky/privátní retailové značky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Nauka o podniku II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22" y="2464349"/>
            <a:ext cx="5777778" cy="4393651"/>
          </a:xfrm>
          <a:prstGeom prst="rect">
            <a:avLst/>
          </a:prstGeom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3"/>
            <a:ext cx="4751345" cy="32012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2904148" cy="4090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45528"/>
            <a:ext cx="1486829" cy="23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http://www.csq.cz/</a:t>
            </a:r>
            <a:r>
              <a:rPr lang="cs-CZ" dirty="0" smtClean="0"/>
              <a:t> Česká společnost pro jakost</a:t>
            </a:r>
          </a:p>
          <a:p>
            <a:r>
              <a:rPr lang="cs-CZ" dirty="0" smtClean="0">
                <a:hlinkClick r:id="rId3"/>
              </a:rPr>
              <a:t>http://www.csq.cz/ke-stazeni/</a:t>
            </a:r>
            <a:endParaRPr lang="cs-CZ" dirty="0" smtClean="0"/>
          </a:p>
          <a:p>
            <a:r>
              <a:rPr lang="cs-CZ" dirty="0" smtClean="0"/>
              <a:t>Klasa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1749878" cy="26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Konkurence a prostředky pro posílení konkurenčního postavení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cs-CZ" altLang="cs-CZ" sz="2800" b="1" smtClean="0"/>
              <a:t>Model dokonalého trhu</a:t>
            </a:r>
            <a:endParaRPr lang="cs-CZ" altLang="cs-CZ" sz="1600" smtClean="0">
              <a:sym typeface="Wingdings" pitchFamily="2" charset="2"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eriod"/>
            </a:pPr>
            <a:r>
              <a:rPr lang="cs-CZ" altLang="cs-CZ" sz="2600" smtClean="0">
                <a:sym typeface="Wingdings" pitchFamily="2" charset="2"/>
              </a:rPr>
              <a:t>Všichni účastníci jednají dle principu maxima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/>
            </a:pPr>
            <a:r>
              <a:rPr lang="cs-CZ" altLang="cs-CZ" sz="2600" smtClean="0">
                <a:sym typeface="Wingdings" pitchFamily="2" charset="2"/>
              </a:rPr>
              <a:t>Existuje úplná transparentnost trhu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/>
            </a:pPr>
            <a:r>
              <a:rPr lang="cs-CZ" altLang="cs-CZ" sz="2600" smtClean="0">
                <a:sym typeface="Wingdings" pitchFamily="2" charset="2"/>
              </a:rPr>
              <a:t>Platí podmínka homogenity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/>
            </a:pPr>
            <a:r>
              <a:rPr lang="cs-CZ" altLang="cs-CZ" sz="2600" smtClean="0">
                <a:sym typeface="Wingdings" pitchFamily="2" charset="2"/>
              </a:rPr>
              <a:t>Účastníci reagují nekonečně rychle</a:t>
            </a:r>
          </a:p>
          <a:p>
            <a:pPr marL="990600" lvl="1" indent="-533400" eaLnBrk="1" hangingPunct="1"/>
            <a:r>
              <a:rPr lang="cs-CZ" altLang="cs-CZ" sz="2400" smtClean="0">
                <a:sym typeface="Wingdings" pitchFamily="2" charset="2"/>
              </a:rPr>
              <a:t>na změny cen</a:t>
            </a:r>
          </a:p>
          <a:p>
            <a:pPr marL="990600" lvl="1" indent="-533400" eaLnBrk="1" hangingPunct="1"/>
            <a:r>
              <a:rPr lang="cs-CZ" altLang="cs-CZ" sz="2400" smtClean="0">
                <a:sym typeface="Wingdings" pitchFamily="2" charset="2"/>
              </a:rPr>
              <a:t>na změny v ostatních tržních podmínkách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RAPEX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Rapid </a:t>
            </a:r>
            <a:r>
              <a:rPr lang="cs-CZ" dirty="0" err="1" smtClean="0"/>
              <a:t>alert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- rapid </a:t>
            </a:r>
            <a:r>
              <a:rPr lang="cs-CZ" dirty="0" err="1" smtClean="0"/>
              <a:t>exchange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http://ec.europa.eu/consumers/safety/rapex/alerts/main/index.cfm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1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TQM –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management a EFQM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http://cs.wikipedia.org/wiki/Komplexn%C3%AD_%C5%99%C3%ADzen%C3%AD_kvality</a:t>
            </a:r>
            <a:endParaRPr lang="cs-CZ" sz="2000" dirty="0" smtClean="0"/>
          </a:p>
          <a:p>
            <a:r>
              <a:rPr lang="cs-CZ" sz="1400" dirty="0" smtClean="0"/>
              <a:t>Systém komplexního řízení kvality si užil široké pozornosti během konce osmdesátých let 20. století a začátku devadesátých let 20. století, než byl zastíněn systémy </a:t>
            </a:r>
            <a:r>
              <a:rPr lang="cs-CZ" sz="1400" dirty="0" smtClean="0">
                <a:hlinkClick r:id="rId3" tooltip="ISO 9000"/>
              </a:rPr>
              <a:t>ISO 9000</a:t>
            </a:r>
            <a:r>
              <a:rPr lang="cs-CZ" sz="1400" dirty="0" smtClean="0"/>
              <a:t>, </a:t>
            </a:r>
            <a:r>
              <a:rPr lang="cs-CZ" sz="1400" dirty="0" smtClean="0">
                <a:hlinkClick r:id="rId4" tooltip="Štíhlá výroba"/>
              </a:rPr>
              <a:t>štíhlou výrobou</a:t>
            </a:r>
            <a:r>
              <a:rPr lang="cs-CZ" sz="1400" dirty="0" smtClean="0"/>
              <a:t> a </a:t>
            </a:r>
            <a:r>
              <a:rPr lang="cs-CZ" sz="1400" dirty="0" err="1" smtClean="0">
                <a:hlinkClick r:id="rId5" tooltip="Six Sigma"/>
              </a:rPr>
              <a:t>Six</a:t>
            </a:r>
            <a:r>
              <a:rPr lang="cs-CZ" sz="1400" dirty="0" smtClean="0">
                <a:hlinkClick r:id="rId5" tooltip="Six Sigma"/>
              </a:rPr>
              <a:t> Sigma</a:t>
            </a:r>
            <a:r>
              <a:rPr lang="cs-CZ" sz="1400" dirty="0" smtClean="0"/>
              <a:t>.</a:t>
            </a:r>
          </a:p>
          <a:p>
            <a:r>
              <a:rPr lang="en-US" sz="1400" dirty="0" smtClean="0"/>
              <a:t>The </a:t>
            </a:r>
            <a:r>
              <a:rPr lang="en-US" sz="1400" b="1" dirty="0" smtClean="0"/>
              <a:t>EFQM Excellence Model</a:t>
            </a:r>
            <a:r>
              <a:rPr lang="en-US" sz="1400" dirty="0" smtClean="0"/>
              <a:t> is a non-prescriptive </a:t>
            </a:r>
            <a:r>
              <a:rPr lang="en-US" sz="1400" dirty="0" smtClean="0">
                <a:hlinkClick r:id="rId6" tooltip="wiktionary:framework"/>
              </a:rPr>
              <a:t>framework</a:t>
            </a:r>
            <a:r>
              <a:rPr lang="en-US" sz="1400" dirty="0" smtClean="0"/>
              <a:t> for organizational management systems, promoted by </a:t>
            </a:r>
            <a:r>
              <a:rPr lang="en-US" sz="1400" dirty="0" smtClean="0">
                <a:hlinkClick r:id="rId7" tooltip="EFQM"/>
              </a:rPr>
              <a:t>EFQM</a:t>
            </a:r>
            <a:r>
              <a:rPr lang="en-US" sz="1400" dirty="0" smtClean="0"/>
              <a:t> (formerly known as the </a:t>
            </a:r>
            <a:r>
              <a:rPr lang="en-US" sz="1400" b="1" dirty="0" smtClean="0"/>
              <a:t>European Foundation for Quality Management</a:t>
            </a:r>
            <a:r>
              <a:rPr lang="en-US" sz="1400" dirty="0" smtClean="0"/>
              <a:t>) and designed for helping organizations in their drive towards being more competitive.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4" y="3645024"/>
            <a:ext cx="6288195" cy="2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4445908" y="3574257"/>
            <a:ext cx="3654484" cy="297894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232726" y="653920"/>
            <a:ext cx="1198906" cy="1008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5805077" y="1758111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236177" y="2614761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5124450" y="1042094"/>
            <a:ext cx="1481137" cy="1110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2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9"/>
          <p:cNvSpPr txBox="1">
            <a:spLocks noChangeArrowheads="1"/>
          </p:cNvSpPr>
          <p:nvPr/>
        </p:nvSpPr>
        <p:spPr bwMode="auto">
          <a:xfrm>
            <a:off x="0" y="1857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3200" b="1"/>
              <a:t>Životní</a:t>
            </a:r>
            <a:r>
              <a:rPr lang="cs-CZ" altLang="cs-CZ" sz="2800" b="1"/>
              <a:t> </a:t>
            </a:r>
            <a:r>
              <a:rPr lang="cs-CZ" altLang="cs-CZ" sz="3200" b="1"/>
              <a:t>cyklus</a:t>
            </a:r>
            <a:r>
              <a:rPr lang="cs-CZ" altLang="cs-CZ" sz="2800" b="1"/>
              <a:t> </a:t>
            </a:r>
            <a:r>
              <a:rPr lang="cs-CZ" altLang="cs-CZ" sz="3200" b="1"/>
              <a:t>výrobku</a:t>
            </a:r>
            <a:r>
              <a:rPr lang="cs-CZ" altLang="cs-CZ" b="1"/>
              <a:t> </a:t>
            </a:r>
          </a:p>
        </p:txBody>
      </p:sp>
      <p:pic>
        <p:nvPicPr>
          <p:cNvPr id="16387" name="Obrázek 20" descr="zivot vyrobk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5813"/>
            <a:ext cx="78374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tabulk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75209"/>
            <a:ext cx="665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Cíle a oblasti cenové politiky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Klasická teorie ceny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jaká odbytová cena umožňuje na dokonalých trzích maximální zisk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Praktická cenová politika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orientace na optimální utváření odbytové ceny na nedokonalých trzích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smtClean="0"/>
              <a:t>nástroje: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ceny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platební podmínky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dodací podmínky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 smtClean="0"/>
              <a:t>rabaty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prodejní 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400" dirty="0" smtClean="0"/>
              <a:t>Výrobek bude zařazen do výrobního programu, pokud P 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VCu</a:t>
            </a:r>
            <a:r>
              <a:rPr lang="cs-CZ" altLang="cs-CZ" sz="2400" dirty="0" smtClean="0"/>
              <a:t>.</a:t>
            </a:r>
          </a:p>
          <a:p>
            <a:pPr>
              <a:buNone/>
            </a:pPr>
            <a:endParaRPr lang="cs-CZ" altLang="cs-CZ" sz="1600" dirty="0" smtClean="0"/>
          </a:p>
          <a:p>
            <a:pPr>
              <a:buNone/>
            </a:pPr>
            <a:r>
              <a:rPr lang="cs-CZ" altLang="cs-CZ" sz="2400" dirty="0" smtClean="0"/>
              <a:t>Může být výhodné výrobek ponechat, i pokud P </a:t>
            </a:r>
            <a:r>
              <a:rPr lang="en-US" altLang="cs-CZ" sz="2400" dirty="0" smtClean="0"/>
              <a:t>&lt;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VCu</a:t>
            </a:r>
            <a:r>
              <a:rPr lang="cs-CZ" altLang="cs-CZ" sz="2400" dirty="0" smtClean="0"/>
              <a:t>, pokud je ztrátový výrobek nezbytný pro prodej ziskového (komplement).</a:t>
            </a:r>
          </a:p>
          <a:p>
            <a:r>
              <a:rPr lang="cs-CZ" sz="2400" dirty="0" smtClean="0"/>
              <a:t>Bod ukončení firmy krátké období: P=AVC</a:t>
            </a:r>
          </a:p>
          <a:p>
            <a:r>
              <a:rPr lang="cs-CZ" sz="2400" dirty="0" smtClean="0"/>
              <a:t>P=AC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304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Principy tvorby cen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Nákladově orientovaná tvorba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cena na základě úplných nákladů: P = TC(1+Zp/100)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cena na základě kalkulovaných nákladů: P = </a:t>
            </a:r>
            <a:r>
              <a:rPr lang="cs-CZ" altLang="cs-CZ" sz="1800" dirty="0" err="1" smtClean="0"/>
              <a:t>VCu</a:t>
            </a:r>
            <a:r>
              <a:rPr lang="cs-CZ" altLang="cs-CZ" sz="1800" dirty="0" smtClean="0"/>
              <a:t>+(P-</a:t>
            </a:r>
            <a:r>
              <a:rPr lang="cs-CZ" altLang="cs-CZ" sz="1800" dirty="0" err="1" smtClean="0"/>
              <a:t>Vcu</a:t>
            </a:r>
            <a:r>
              <a:rPr lang="cs-CZ" altLang="cs-CZ" sz="1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dlouhodobě minimální cena: TR = TC, resp. P = </a:t>
            </a:r>
            <a:r>
              <a:rPr lang="cs-CZ" altLang="cs-CZ" sz="1800" dirty="0" err="1" smtClean="0"/>
              <a:t>TCu</a:t>
            </a:r>
            <a:endParaRPr lang="cs-CZ" altLang="cs-CZ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krátkodobě minimální cena: P = </a:t>
            </a:r>
            <a:r>
              <a:rPr lang="cs-CZ" altLang="cs-CZ" sz="1800" dirty="0" err="1" smtClean="0"/>
              <a:t>VCu</a:t>
            </a:r>
            <a:endParaRPr lang="cs-CZ" altLang="cs-CZ" sz="18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Poptávkově orientovaná tvorba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rozhodování o cenách na základě získávání informací o vztazích mezi cenou a množstvím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dotazováním spotřebitelů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pozorováním spotřebitelského chování (</a:t>
            </a:r>
            <a:r>
              <a:rPr lang="cs-CZ" altLang="cs-CZ" sz="1600" dirty="0" err="1" smtClean="0"/>
              <a:t>everyday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low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pricing</a:t>
            </a:r>
            <a:r>
              <a:rPr lang="cs-CZ" altLang="cs-CZ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 smtClean="0"/>
              <a:t>Tvorba konkurenčně orientovaných cen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prodávající se orientuje na cenové požadavky konkurentů nebo na průměrné ceny v oboru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Strategie cenové politiky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nízká vs. vysoká zaváděcí 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strategie rychlého sbírání smetany vs. penetrační cena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1800" b="1" dirty="0" smtClean="0"/>
              <a:t>Platební podmínky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lhůty splatnosti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skonto při předčasné platbě - </a:t>
            </a:r>
            <a:r>
              <a:rPr lang="cs-CZ" sz="1800" b="1" dirty="0" smtClean="0">
                <a:effectLst/>
              </a:rPr>
              <a:t>pokladní srážka při hotovém </a:t>
            </a:r>
            <a:r>
              <a:rPr lang="cs-CZ" sz="1800" b="1" dirty="0" smtClean="0">
                <a:solidFill>
                  <a:srgbClr val="FF0000"/>
                </a:solidFill>
                <a:effectLst/>
              </a:rPr>
              <a:t>nebo předčasném </a:t>
            </a:r>
            <a:r>
              <a:rPr lang="cs-CZ" sz="1800" b="1" dirty="0" smtClean="0">
                <a:effectLst/>
              </a:rPr>
              <a:t>placení</a:t>
            </a:r>
            <a:endParaRPr lang="cs-CZ" altLang="cs-CZ" sz="18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úroky při opožděné platbě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zajištění dodavatelského úvěru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kompenzační obchod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cs-CZ" altLang="cs-CZ" sz="1800" dirty="0" smtClean="0"/>
              <a:t>platby za vyměňované zboží – viz služby zákazníkům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altLang="cs-CZ" sz="1800" b="1" dirty="0" smtClean="0"/>
              <a:t>Dodací podmínky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/>
              <a:t>minimální rozsah dodávky (EOQ)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/>
              <a:t>termín dodávky (systém sledování skladových zásob a jejich řízení)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/>
              <a:t>místo předání zboží (</a:t>
            </a:r>
            <a:r>
              <a:rPr lang="cs-CZ" altLang="cs-CZ" sz="1800" dirty="0" err="1" smtClean="0"/>
              <a:t>incoterms</a:t>
            </a:r>
            <a:r>
              <a:rPr lang="cs-CZ" altLang="cs-CZ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smtClean="0"/>
              <a:t>převzetí pojišťovacích a přepravních nákladů (</a:t>
            </a:r>
            <a:r>
              <a:rPr lang="cs-CZ" altLang="cs-CZ" sz="1800" dirty="0" err="1" smtClean="0"/>
              <a:t>incoterms</a:t>
            </a:r>
            <a:r>
              <a:rPr lang="cs-CZ" altLang="cs-CZ" sz="1800" dirty="0" smtClean="0"/>
              <a:t>)</a:t>
            </a: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Cenová strategie/taktika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82739"/>
              </p:ext>
            </p:extLst>
          </p:nvPr>
        </p:nvGraphicFramePr>
        <p:xfrm>
          <a:off x="683569" y="1844825"/>
          <a:ext cx="5904656" cy="2066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42172"/>
                <a:gridCol w="1355430"/>
                <a:gridCol w="1355430"/>
                <a:gridCol w="1325812"/>
                <a:gridCol w="1325812"/>
              </a:tblGrid>
              <a:tr h="1907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effectLst/>
                        </a:rPr>
                        <a:t>Cena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7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Vysoká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Střední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Nízká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4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Kvalita produktu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Vysoká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1) Strategie získání mimořádné ceny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2) Strategie vysoké hodnoty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3) Strategie mimořádně vysoké hodnoty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04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Střední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4) Strategie předražování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5) Strategie střední hodnoty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6) Strategie odpovídající hodnoty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Nízká</a:t>
                      </a:r>
                      <a:endParaRPr lang="cs-CZ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7) Strategie okrádání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8) Neúsporná strategie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9) Úsporná strategie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801651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Faktory působící na cenovou politiku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251135"/>
              </p:ext>
            </p:extLst>
          </p:nvPr>
        </p:nvGraphicFramePr>
        <p:xfrm>
          <a:off x="1133363" y="3861048"/>
          <a:ext cx="6696745" cy="1728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339055"/>
                <a:gridCol w="1339055"/>
                <a:gridCol w="1339055"/>
                <a:gridCol w="1339790"/>
                <a:gridCol w="1339790"/>
              </a:tblGrid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Vysoká cena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Nízká cena</a:t>
                      </a:r>
                      <a:endParaRPr lang="cs-CZ" sz="16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82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této ceně je nulová poptávka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Představa zákazníka o jedinečných vlastnostech produktu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Ceny konkurentů a ceny substitutů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Náklady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této ceně nelze dosáhnout zisku</a:t>
                      </a:r>
                      <a:endParaRPr lang="cs-CZ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64288" cy="17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Konkurence a prostředky pro posílení konkurenčního postavení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Pro zmírnění cenového tlaku podnik usiluje:</a:t>
            </a:r>
          </a:p>
          <a:p>
            <a:pPr eaLnBrk="1" hangingPunct="1"/>
            <a:r>
              <a:rPr lang="cs-CZ" altLang="cs-CZ" sz="2800" smtClean="0"/>
              <a:t>diferencovat nabídku,</a:t>
            </a:r>
          </a:p>
          <a:p>
            <a:pPr eaLnBrk="1" hangingPunct="1"/>
            <a:r>
              <a:rPr lang="cs-CZ" altLang="cs-CZ" sz="2800" smtClean="0"/>
              <a:t>představit homogenní výrobek jako heterogenní,</a:t>
            </a:r>
          </a:p>
          <a:p>
            <a:pPr eaLnBrk="1" hangingPunct="1"/>
            <a:r>
              <a:rPr lang="cs-CZ" altLang="cs-CZ" sz="2800" smtClean="0"/>
              <a:t>připoutat kupující k sobě na základě osobních kontaktů.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nízká vs. vysoká zaváděcí cena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52434"/>
              </p:ext>
            </p:extLst>
          </p:nvPr>
        </p:nvGraphicFramePr>
        <p:xfrm>
          <a:off x="251520" y="1340768"/>
          <a:ext cx="5776595" cy="2468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5320"/>
                <a:gridCol w="1925320"/>
                <a:gridCol w="19259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Cenová strategie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Vysoká zaváděcí cena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Nízká zaváděcí cena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Druh výrobku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luxusní výrobek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masový výrobek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Vrstva zákazníků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orientace na prestiž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orientace na ceny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Tržní segment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malý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velký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Upřednostňovaný nástroj odbytové politiky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vytváření značky prostřednictvím vzhledu výrobku a reklamy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nízká cena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Prodejní místa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exkluzivní obchody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obchody s nízkými cenami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Příklady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parfémy, módní oblečení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stavebniny, malé automobily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79196"/>
              </p:ext>
            </p:extLst>
          </p:nvPr>
        </p:nvGraphicFramePr>
        <p:xfrm>
          <a:off x="2843808" y="4293096"/>
          <a:ext cx="5776595" cy="192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5320"/>
                <a:gridCol w="1925320"/>
                <a:gridCol w="1925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Cenová strategie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„sbírání smetany“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„penetrační cena“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Charakteristika výrobce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velký inovační potenciál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značná kapitálová síla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Zvláštní postavení díky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technickému náskoku, právní ochraně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bezkonkurenčně nízké ceny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Příležitost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rychle uhradit v ceně výzkumné a vývojové náklady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zdlouhavá amortizace výzkumných a vývojových nákladů cestou masového prodeje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/>
                          <a:ea typeface="Times New Roman"/>
                        </a:rPr>
                        <a:t>Rizika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nezdařená inovace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došlo k přecenění absorpční schopnosti trhu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9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4953000" cy="21621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60864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5359400" cy="32131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70" y="0"/>
            <a:ext cx="4079430" cy="54392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Rabaty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1560" y="1268760"/>
            <a:ext cx="7677150" cy="5143500"/>
            <a:chOff x="192" y="1392"/>
            <a:chExt cx="5376" cy="2828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1440" y="3574"/>
              <a:ext cx="412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Zaváděcí rabat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Výběrový rabat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Mimosezonní rabat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192" y="3574"/>
              <a:ext cx="124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Časově podmíněné rabaty</a:t>
              </a: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440" y="2304"/>
              <a:ext cx="4128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Při jednorázových zakázkách: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zvýhodnění, plynoucí z odstranění fixních nákladů,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spojených s opakovanými dodávkami malého množství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výrobků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- Při periodicky se opakujících zakázkách: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800"/>
                <a:t>  „výchova“ věrného zákazníka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192" y="2304"/>
              <a:ext cx="1248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Množstevní rabat</a:t>
              </a: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1440" y="1776"/>
              <a:ext cx="41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/>
                <a:t>Úhrada výkonů, poskytovaných velko- a maloobchodníky v oblasti skladování, distribuce a péče o zákazníky</a:t>
              </a: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192" y="1776"/>
              <a:ext cx="124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Funkční rabat</a:t>
              </a: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440" y="1392"/>
              <a:ext cx="412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Charakteristika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192" y="1392"/>
              <a:ext cx="124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800" b="1"/>
                <a:t>Druh rabatu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192" y="1392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92" y="1776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192" y="230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192" y="3574"/>
              <a:ext cx="5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92" y="4220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192" y="1392"/>
              <a:ext cx="0" cy="28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1440" y="1392"/>
              <a:ext cx="0" cy="28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5568" y="1392"/>
              <a:ext cx="0" cy="28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Schéma forem trhu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899592" y="1988840"/>
            <a:ext cx="7200800" cy="4248472"/>
            <a:chOff x="960" y="1488"/>
            <a:chExt cx="3840" cy="2273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960" y="1488"/>
              <a:ext cx="3840" cy="2273"/>
              <a:chOff x="960" y="1488"/>
              <a:chExt cx="3840" cy="2273"/>
            </a:xfrm>
          </p:grpSpPr>
          <p:sp>
            <p:nvSpPr>
              <p:cNvPr id="11270" name="Rectangle 5"/>
              <p:cNvSpPr>
                <a:spLocks noChangeArrowheads="1"/>
              </p:cNvSpPr>
              <p:nvPr/>
            </p:nvSpPr>
            <p:spPr bwMode="auto">
              <a:xfrm>
                <a:off x="384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bilaterální monopol</a:t>
                </a:r>
              </a:p>
            </p:txBody>
          </p:sp>
          <p:sp>
            <p:nvSpPr>
              <p:cNvPr id="11271" name="Rectangle 6"/>
              <p:cNvSpPr>
                <a:spLocks noChangeArrowheads="1"/>
              </p:cNvSpPr>
              <p:nvPr/>
            </p:nvSpPr>
            <p:spPr bwMode="auto">
              <a:xfrm>
                <a:off x="288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omezený poptávkový monopol</a:t>
                </a:r>
              </a:p>
            </p:txBody>
          </p:sp>
          <p:sp>
            <p:nvSpPr>
              <p:cNvPr id="11272" name="Rectangle 7"/>
              <p:cNvSpPr>
                <a:spLocks noChangeArrowheads="1"/>
              </p:cNvSpPr>
              <p:nvPr/>
            </p:nvSpPr>
            <p:spPr bwMode="auto">
              <a:xfrm>
                <a:off x="192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poptávkový monopol</a:t>
                </a:r>
              </a:p>
            </p:txBody>
          </p:sp>
          <p:sp>
            <p:nvSpPr>
              <p:cNvPr id="11273" name="Rectangle 8"/>
              <p:cNvSpPr>
                <a:spLocks noChangeArrowheads="1"/>
              </p:cNvSpPr>
              <p:nvPr/>
            </p:nvSpPr>
            <p:spPr bwMode="auto">
              <a:xfrm>
                <a:off x="960" y="3197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Jeden velký</a:t>
                </a:r>
              </a:p>
            </p:txBody>
          </p:sp>
          <p:sp>
            <p:nvSpPr>
              <p:cNvPr id="11274" name="Rectangle 9"/>
              <p:cNvSpPr>
                <a:spLocks noChangeArrowheads="1"/>
              </p:cNvSpPr>
              <p:nvPr/>
            </p:nvSpPr>
            <p:spPr bwMode="auto">
              <a:xfrm>
                <a:off x="384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omezený nabídkový monopol</a:t>
                </a:r>
              </a:p>
            </p:txBody>
          </p:sp>
          <p:sp>
            <p:nvSpPr>
              <p:cNvPr id="11275" name="Rectangle 10"/>
              <p:cNvSpPr>
                <a:spLocks noChangeArrowheads="1"/>
              </p:cNvSpPr>
              <p:nvPr/>
            </p:nvSpPr>
            <p:spPr bwMode="auto">
              <a:xfrm>
                <a:off x="288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bilaterální oligopol</a:t>
                </a:r>
              </a:p>
            </p:txBody>
          </p:sp>
          <p:sp>
            <p:nvSpPr>
              <p:cNvPr id="11276" name="Rectangle 11"/>
              <p:cNvSpPr>
                <a:spLocks noChangeArrowheads="1"/>
              </p:cNvSpPr>
              <p:nvPr/>
            </p:nvSpPr>
            <p:spPr bwMode="auto">
              <a:xfrm>
                <a:off x="192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poptávkový oligopol</a:t>
                </a:r>
              </a:p>
            </p:txBody>
          </p:sp>
          <p:sp>
            <p:nvSpPr>
              <p:cNvPr id="11277" name="Rectangle 12"/>
              <p:cNvSpPr>
                <a:spLocks noChangeArrowheads="1"/>
              </p:cNvSpPr>
              <p:nvPr/>
            </p:nvSpPr>
            <p:spPr bwMode="auto">
              <a:xfrm>
                <a:off x="960" y="2633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Málo středně velkých</a:t>
                </a:r>
              </a:p>
            </p:txBody>
          </p:sp>
          <p:sp>
            <p:nvSpPr>
              <p:cNvPr id="11278" name="Rectangle 13"/>
              <p:cNvSpPr>
                <a:spLocks noChangeArrowheads="1"/>
              </p:cNvSpPr>
              <p:nvPr/>
            </p:nvSpPr>
            <p:spPr bwMode="auto">
              <a:xfrm>
                <a:off x="384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nabídkový monopol</a:t>
                </a:r>
              </a:p>
            </p:txBody>
          </p:sp>
          <p:sp>
            <p:nvSpPr>
              <p:cNvPr id="11279" name="Rectangle 14"/>
              <p:cNvSpPr>
                <a:spLocks noChangeArrowheads="1"/>
              </p:cNvSpPr>
              <p:nvPr/>
            </p:nvSpPr>
            <p:spPr bwMode="auto">
              <a:xfrm>
                <a:off x="288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/>
                  <a:t>nabídkový oligopol</a:t>
                </a:r>
              </a:p>
            </p:txBody>
          </p:sp>
          <p:sp>
            <p:nvSpPr>
              <p:cNvPr id="11280" name="Rectangle 15"/>
              <p:cNvSpPr>
                <a:spLocks noChangeArrowheads="1"/>
              </p:cNvSpPr>
              <p:nvPr/>
            </p:nvSpPr>
            <p:spPr bwMode="auto">
              <a:xfrm>
                <a:off x="192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dirty="0"/>
                  <a:t>dokonalá konkurence</a:t>
                </a:r>
              </a:p>
            </p:txBody>
          </p:sp>
          <p:sp>
            <p:nvSpPr>
              <p:cNvPr id="11281" name="Rectangle 16"/>
              <p:cNvSpPr>
                <a:spLocks noChangeArrowheads="1"/>
              </p:cNvSpPr>
              <p:nvPr/>
            </p:nvSpPr>
            <p:spPr bwMode="auto">
              <a:xfrm>
                <a:off x="960" y="2069"/>
                <a:ext cx="960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Mnoho drobných</a:t>
                </a:r>
              </a:p>
            </p:txBody>
          </p:sp>
          <p:sp>
            <p:nvSpPr>
              <p:cNvPr id="11282" name="Rectangle 17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Jeden velký</a:t>
                </a:r>
              </a:p>
            </p:txBody>
          </p:sp>
          <p:sp>
            <p:nvSpPr>
              <p:cNvPr id="11283" name="Rectangle 18"/>
              <p:cNvSpPr>
                <a:spLocks noChangeArrowheads="1"/>
              </p:cNvSpPr>
              <p:nvPr/>
            </p:nvSpPr>
            <p:spPr bwMode="auto">
              <a:xfrm>
                <a:off x="288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Málo středně velkých</a:t>
                </a:r>
              </a:p>
            </p:txBody>
          </p:sp>
          <p:sp>
            <p:nvSpPr>
              <p:cNvPr id="11284" name="Rectangle 19"/>
              <p:cNvSpPr>
                <a:spLocks noChangeArrowheads="1"/>
              </p:cNvSpPr>
              <p:nvPr/>
            </p:nvSpPr>
            <p:spPr bwMode="auto">
              <a:xfrm>
                <a:off x="192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Mnoho drobných</a:t>
                </a:r>
              </a:p>
            </p:txBody>
          </p:sp>
          <p:sp>
            <p:nvSpPr>
              <p:cNvPr id="11285" name="Rectangle 20"/>
              <p:cNvSpPr>
                <a:spLocks noChangeArrowheads="1"/>
              </p:cNvSpPr>
              <p:nvPr/>
            </p:nvSpPr>
            <p:spPr bwMode="auto">
              <a:xfrm>
                <a:off x="960" y="1488"/>
                <a:ext cx="960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Prodávající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endParaRPr lang="cs-CZ" altLang="cs-CZ" sz="1600" b="1"/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cs-CZ" altLang="cs-CZ" sz="1600" b="1"/>
                  <a:t>Kupující</a:t>
                </a:r>
              </a:p>
            </p:txBody>
          </p:sp>
          <p:sp>
            <p:nvSpPr>
              <p:cNvPr id="11286" name="Line 21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87" name="Line 22"/>
              <p:cNvSpPr>
                <a:spLocks noChangeShapeType="1"/>
              </p:cNvSpPr>
              <p:nvPr/>
            </p:nvSpPr>
            <p:spPr bwMode="auto">
              <a:xfrm>
                <a:off x="960" y="2069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88" name="Line 23"/>
              <p:cNvSpPr>
                <a:spLocks noChangeShapeType="1"/>
              </p:cNvSpPr>
              <p:nvPr/>
            </p:nvSpPr>
            <p:spPr bwMode="auto">
              <a:xfrm>
                <a:off x="960" y="2633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89" name="Line 24"/>
              <p:cNvSpPr>
                <a:spLocks noChangeShapeType="1"/>
              </p:cNvSpPr>
              <p:nvPr/>
            </p:nvSpPr>
            <p:spPr bwMode="auto">
              <a:xfrm>
                <a:off x="960" y="3197"/>
                <a:ext cx="3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0" name="Line 25"/>
              <p:cNvSpPr>
                <a:spLocks noChangeShapeType="1"/>
              </p:cNvSpPr>
              <p:nvPr/>
            </p:nvSpPr>
            <p:spPr bwMode="auto">
              <a:xfrm>
                <a:off x="960" y="3761"/>
                <a:ext cx="38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1" name="Line 26"/>
              <p:cNvSpPr>
                <a:spLocks noChangeShapeType="1"/>
              </p:cNvSpPr>
              <p:nvPr/>
            </p:nvSpPr>
            <p:spPr bwMode="auto">
              <a:xfrm>
                <a:off x="960" y="1488"/>
                <a:ext cx="0" cy="227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2" name="Line 2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3" name="Line 28"/>
              <p:cNvSpPr>
                <a:spLocks noChangeShapeType="1"/>
              </p:cNvSpPr>
              <p:nvPr/>
            </p:nvSpPr>
            <p:spPr bwMode="auto">
              <a:xfrm>
                <a:off x="288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4" name="Line 29"/>
              <p:cNvSpPr>
                <a:spLocks noChangeShapeType="1"/>
              </p:cNvSpPr>
              <p:nvPr/>
            </p:nvSpPr>
            <p:spPr bwMode="auto">
              <a:xfrm>
                <a:off x="3840" y="1488"/>
                <a:ext cx="0" cy="2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  <p:sp>
            <p:nvSpPr>
              <p:cNvPr id="11295" name="Line 30"/>
              <p:cNvSpPr>
                <a:spLocks noChangeShapeType="1"/>
              </p:cNvSpPr>
              <p:nvPr/>
            </p:nvSpPr>
            <p:spPr bwMode="auto">
              <a:xfrm>
                <a:off x="4800" y="1488"/>
                <a:ext cx="0" cy="227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rIns="18000" anchor="ctr"/>
              <a:lstStyle/>
              <a:p>
                <a:endParaRPr lang="cs-CZ"/>
              </a:p>
            </p:txBody>
          </p:sp>
        </p:grpSp>
        <p:sp>
          <p:nvSpPr>
            <p:cNvPr id="11269" name="Line 31"/>
            <p:cNvSpPr>
              <a:spLocks noChangeShapeType="1"/>
            </p:cNvSpPr>
            <p:nvPr/>
          </p:nvSpPr>
          <p:spPr bwMode="auto">
            <a:xfrm>
              <a:off x="960" y="1488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rIns="18000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Nástroje odbytové politiky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524000" y="533400"/>
            <a:ext cx="6038850" cy="6019800"/>
            <a:chOff x="960" y="336"/>
            <a:chExt cx="3804" cy="3792"/>
          </a:xfrm>
        </p:grpSpPr>
        <p:cxnSp>
          <p:nvCxnSpPr>
            <p:cNvPr id="12292" name="AutoShape 4"/>
            <p:cNvCxnSpPr>
              <a:cxnSpLocks noChangeShapeType="1"/>
              <a:stCxn id="12298" idx="7"/>
              <a:endCxn id="12297" idx="7"/>
            </p:cNvCxnSpPr>
            <p:nvPr/>
          </p:nvCxnSpPr>
          <p:spPr bwMode="auto">
            <a:xfrm flipV="1">
              <a:off x="3682" y="932"/>
              <a:ext cx="474" cy="4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rot="-7187639">
              <a:off x="2020" y="1785"/>
              <a:ext cx="0" cy="1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rot="-8936244">
              <a:off x="2349" y="2121"/>
              <a:ext cx="1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-3691790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rot="-1878863">
              <a:off x="2832" y="384"/>
              <a:ext cx="1" cy="3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297" name="Oval 9"/>
            <p:cNvSpPr>
              <a:spLocks noChangeAspect="1" noChangeArrowheads="1"/>
            </p:cNvSpPr>
            <p:nvPr/>
          </p:nvSpPr>
          <p:spPr bwMode="auto">
            <a:xfrm>
              <a:off x="960" y="384"/>
              <a:ext cx="3744" cy="37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2298" name="Oval 10"/>
            <p:cNvSpPr>
              <a:spLocks noChangeAspect="1" noChangeArrowheads="1"/>
            </p:cNvSpPr>
            <p:nvPr/>
          </p:nvSpPr>
          <p:spPr bwMode="auto">
            <a:xfrm>
              <a:off x="1626" y="1047"/>
              <a:ext cx="2409" cy="24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cs-CZ"/>
            </a:p>
          </p:txBody>
        </p:sp>
        <p:cxnSp>
          <p:nvCxnSpPr>
            <p:cNvPr id="12299" name="AutoShape 11"/>
            <p:cNvCxnSpPr>
              <a:cxnSpLocks noChangeShapeType="1"/>
              <a:stCxn id="12297" idx="0"/>
              <a:endCxn id="12297" idx="4"/>
            </p:cNvCxnSpPr>
            <p:nvPr/>
          </p:nvCxnSpPr>
          <p:spPr bwMode="auto">
            <a:xfrm>
              <a:off x="2832" y="384"/>
              <a:ext cx="0" cy="3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AutoShape 12"/>
            <p:cNvCxnSpPr>
              <a:cxnSpLocks noChangeShapeType="1"/>
              <a:stCxn id="12297" idx="2"/>
              <a:endCxn id="12297" idx="6"/>
            </p:cNvCxnSpPr>
            <p:nvPr/>
          </p:nvCxnSpPr>
          <p:spPr bwMode="auto">
            <a:xfrm>
              <a:off x="960" y="2256"/>
              <a:ext cx="37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1" name="Oval 13"/>
            <p:cNvSpPr>
              <a:spLocks noChangeAspect="1" noChangeArrowheads="1"/>
            </p:cNvSpPr>
            <p:nvPr/>
          </p:nvSpPr>
          <p:spPr bwMode="auto">
            <a:xfrm>
              <a:off x="2286" y="1704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Nástroje odbytové politiky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rot="-6693762">
              <a:off x="4248" y="1359"/>
              <a:ext cx="17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rot="-9460749">
              <a:off x="3412" y="502"/>
              <a:ext cx="19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 rot="-4724950">
              <a:off x="2798" y="533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Výrobková inovace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 rot="-3493425">
              <a:off x="3403" y="7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Jakost výrobků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-1912007">
              <a:off x="3840" y="1344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Sortiment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-379848">
              <a:off x="4032" y="1834"/>
              <a:ext cx="7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Služby zákazníkům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 rot="1241891">
              <a:off x="4073" y="2544"/>
              <a:ext cx="4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Cena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 rot="2322484">
              <a:off x="3696" y="3168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Rabaty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 rot="4627429">
              <a:off x="2926" y="3534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Platební podmínky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 rot="-4581024">
              <a:off x="2117" y="3547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Public relations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 rot="-2621890">
              <a:off x="1445" y="316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Podpora prodeje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 rot="-934113">
              <a:off x="1043" y="2493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Reklama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 rot="808293">
              <a:off x="1060" y="1770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Odbytové cesty</a:t>
              </a: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 rot="2652000">
              <a:off x="1392" y="1056"/>
              <a:ext cx="7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 dirty="0"/>
                <a:t>Prodávající organizace</a:t>
              </a:r>
            </a:p>
          </p:txBody>
        </p:sp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 rot="4627429">
              <a:off x="2164" y="618"/>
              <a:ext cx="60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Fyzická distribuce</a:t>
              </a: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 rot="-2828737">
              <a:off x="1872" y="1458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Distribuční politika</a:t>
              </a:r>
            </a:p>
          </p:txBody>
        </p:sp>
        <p:sp>
          <p:nvSpPr>
            <p:cNvPr id="12318" name="Text Box 30"/>
            <p:cNvSpPr txBox="1">
              <a:spLocks noChangeArrowheads="1"/>
            </p:cNvSpPr>
            <p:nvPr/>
          </p:nvSpPr>
          <p:spPr bwMode="auto">
            <a:xfrm rot="3308764">
              <a:off x="3022" y="1536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Výrobková politika</a:t>
              </a:r>
            </a:p>
          </p:txBody>
        </p:sp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 rot="-2698023">
              <a:off x="3058" y="2644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Cenová politika</a:t>
              </a:r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 rot="2937198">
              <a:off x="1825" y="2642"/>
              <a:ext cx="87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cs-CZ" altLang="cs-CZ" sz="1600"/>
                <a:t>Komunikační politika</a:t>
              </a:r>
            </a:p>
          </p:txBody>
        </p:sp>
      </p:grpSp>
      <p:sp>
        <p:nvSpPr>
          <p:cNvPr id="2" name="Obdélník 1"/>
          <p:cNvSpPr/>
          <p:nvPr/>
        </p:nvSpPr>
        <p:spPr>
          <a:xfrm>
            <a:off x="4505325" y="493897"/>
            <a:ext cx="2962275" cy="6103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0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>
                    <a:satMod val="130000"/>
                  </a:schemeClr>
                </a:solidFill>
              </a:rPr>
              <a:t>Cíle a oblasti výrobkové politiky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Výrobková politika slouží k plnění podnikatelských cílů.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smtClean="0"/>
          </a:p>
          <a:p>
            <a:pPr eaLnBrk="1" hangingPunct="1"/>
            <a:r>
              <a:rPr lang="cs-CZ" altLang="cs-CZ" sz="2800" smtClean="0"/>
              <a:t>Cílem je vytvořit výrobky a služby, po kterých je poptávka.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satMod val="130000"/>
                  </a:schemeClr>
                </a:solidFill>
              </a:rPr>
              <a:t>Jádro a okrajové oblasti výrobkové politiky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755576" y="2041720"/>
            <a:ext cx="7704856" cy="3043463"/>
            <a:chOff x="720" y="1488"/>
            <a:chExt cx="4320" cy="1632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880" y="2072"/>
              <a:ext cx="216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600"/>
                <a:t>Optimalizace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programové a sortimentní politiky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značkové a obalové politiky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politiky v oblasti služeb pro                    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  zákazníky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720" y="2072"/>
              <a:ext cx="2160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600"/>
                <a:t>Optimalizace technických vlastností výrobku prostřednictvím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výrobkových inovací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variant výrobků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cs-CZ" altLang="cs-CZ" sz="1600"/>
                <a:t>- vyřazování výrobků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880" y="1798"/>
              <a:ext cx="21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600" b="1"/>
                <a:t>okrajové oblasti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720" y="1798"/>
              <a:ext cx="21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600" b="1" dirty="0"/>
                <a:t>jádro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720" y="1488"/>
              <a:ext cx="43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2000" b="1"/>
                <a:t>Výrobková politika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720" y="1488"/>
              <a:ext cx="43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720" y="1798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720" y="2072"/>
              <a:ext cx="43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720" y="3120"/>
              <a:ext cx="43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720" y="1488"/>
              <a:ext cx="0" cy="16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5040" y="1488"/>
              <a:ext cx="0" cy="16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880" y="1798"/>
              <a:ext cx="0" cy="1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6" name="Obdélník 15"/>
          <p:cNvSpPr/>
          <p:nvPr/>
        </p:nvSpPr>
        <p:spPr>
          <a:xfrm>
            <a:off x="4608004" y="3130803"/>
            <a:ext cx="3852428" cy="1954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1174</TotalTime>
  <Words>1371</Words>
  <Application>Microsoft Office PowerPoint</Application>
  <PresentationFormat>Předvádění na obrazovce (4:3)</PresentationFormat>
  <Paragraphs>391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NAUKA O PODNIKU (př. 6)</vt:lpstr>
      <vt:lpstr>Členění nástrojů odbytové politiky a  výrobková a cenová politika</vt:lpstr>
      <vt:lpstr>Konkurence a prostředky pro posílení konkurenčního postavení</vt:lpstr>
      <vt:lpstr>Konkurence a prostředky pro posílení konkurenčního postavení</vt:lpstr>
      <vt:lpstr>Schéma forem trhu</vt:lpstr>
      <vt:lpstr>Nástroje odbytové politiky</vt:lpstr>
      <vt:lpstr>Nástroje odbytové politiky</vt:lpstr>
      <vt:lpstr>Cíle a oblasti výrobkové politiky</vt:lpstr>
      <vt:lpstr>Jádro a okrajové oblasti výrobkové politiky</vt:lpstr>
      <vt:lpstr>Nástroje odbytové politiky</vt:lpstr>
      <vt:lpstr>Výrobková a sortimentní politika</vt:lpstr>
      <vt:lpstr>Šířka vs. Hloubka</vt:lpstr>
      <vt:lpstr>Obalová a značková politika</vt:lpstr>
      <vt:lpstr>Cíle obalové politiky</vt:lpstr>
      <vt:lpstr>Prezentace aplikace PowerPoint</vt:lpstr>
      <vt:lpstr>Prezentace aplikace PowerPoint</vt:lpstr>
      <vt:lpstr>Obalová a značková politika</vt:lpstr>
      <vt:lpstr>LOGO</vt:lpstr>
      <vt:lpstr>Logo fail</vt:lpstr>
      <vt:lpstr>Prezentace aplikace PowerPoint</vt:lpstr>
      <vt:lpstr>Nástroje odbytové politiky</vt:lpstr>
      <vt:lpstr>Politika služeb pro zákazníky</vt:lpstr>
      <vt:lpstr>Jak zafungovaly služby pro zákazníky?</vt:lpstr>
      <vt:lpstr>Nástroje odbytové politiky</vt:lpstr>
      <vt:lpstr>Politika jakosti</vt:lpstr>
      <vt:lpstr>Jakost-kvalita</vt:lpstr>
      <vt:lpstr>Producentské značky/privátní retailové značky</vt:lpstr>
      <vt:lpstr>Prezentace aplikace PowerPoint</vt:lpstr>
      <vt:lpstr>Jakost</vt:lpstr>
      <vt:lpstr>RAPEX</vt:lpstr>
      <vt:lpstr>TQM – Total quality management a EFQM</vt:lpstr>
      <vt:lpstr>Nástroje odbytové politiky</vt:lpstr>
      <vt:lpstr>Prezentace aplikace PowerPoint</vt:lpstr>
      <vt:lpstr>Cíle a oblasti cenové politiky</vt:lpstr>
      <vt:lpstr>Stanovení prodejní ceny</vt:lpstr>
      <vt:lpstr>Principy tvorby cen</vt:lpstr>
      <vt:lpstr>Strategie cenové politiky</vt:lpstr>
      <vt:lpstr>Cenová strategie/taktika</vt:lpstr>
      <vt:lpstr>Faktory působící na cenovou politiku</vt:lpstr>
      <vt:lpstr>nízká vs. vysoká zaváděcí cena</vt:lpstr>
      <vt:lpstr>Prezentace aplikace PowerPoint</vt:lpstr>
      <vt:lpstr>Prezentace aplikace PowerPoint</vt:lpstr>
      <vt:lpstr>Rabaty</vt:lpstr>
      <vt:lpstr>Prezentace aplikace PowerPoint</vt:lpstr>
    </vt:vector>
  </TitlesOfParts>
  <Company>VUT FSI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II</dc:title>
  <dc:creator>M</dc:creator>
  <cp:lastModifiedBy>Mikuš Petr</cp:lastModifiedBy>
  <cp:revision>107</cp:revision>
  <cp:lastPrinted>2014-03-27T08:07:05Z</cp:lastPrinted>
  <dcterms:created xsi:type="dcterms:W3CDTF">2006-04-13T14:53:58Z</dcterms:created>
  <dcterms:modified xsi:type="dcterms:W3CDTF">2014-03-27T09:52:59Z</dcterms:modified>
</cp:coreProperties>
</file>