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Projekt diplomové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 Březina</a:t>
            </a:r>
          </a:p>
          <a:p>
            <a:r>
              <a:rPr lang="cs-CZ" dirty="0" smtClean="0"/>
              <a:t>347757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6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/>
              <a:t>Téma: </a:t>
            </a:r>
            <a:r>
              <a:rPr lang="cs-CZ" sz="2800" b="1" dirty="0"/>
              <a:t>Krizový </a:t>
            </a:r>
            <a:r>
              <a:rPr lang="cs-CZ" sz="2800" b="1" dirty="0" smtClean="0"/>
              <a:t>management</a:t>
            </a:r>
          </a:p>
          <a:p>
            <a:pPr lvl="5"/>
            <a:r>
              <a:rPr lang="cs-CZ" sz="2800" b="1" dirty="0" smtClean="0"/>
              <a:t>Crisis</a:t>
            </a:r>
            <a:r>
              <a:rPr lang="cs-CZ" sz="2800" b="1" dirty="0" smtClean="0"/>
              <a:t> </a:t>
            </a:r>
            <a:r>
              <a:rPr lang="cs-CZ" sz="2800" b="1" dirty="0" smtClean="0"/>
              <a:t>managemet</a:t>
            </a:r>
            <a:endParaRPr lang="cs-CZ" sz="2800" b="1" dirty="0" smtClean="0"/>
          </a:p>
          <a:p>
            <a:pPr lvl="5"/>
            <a:endParaRPr lang="cs-CZ" sz="2800" dirty="0" smtClean="0"/>
          </a:p>
          <a:p>
            <a:pPr lvl="5"/>
            <a:endParaRPr lang="cs-CZ" sz="2800" b="1" dirty="0"/>
          </a:p>
          <a:p>
            <a:pPr lvl="5"/>
            <a:endParaRPr lang="cs-CZ" sz="2800" b="1" dirty="0" smtClean="0"/>
          </a:p>
          <a:p>
            <a:pPr lvl="5"/>
            <a:endParaRPr lang="cs-CZ" sz="2800" b="1" dirty="0"/>
          </a:p>
          <a:p>
            <a:pPr marL="871400" lvl="5" indent="0">
              <a:buNone/>
            </a:pPr>
            <a:r>
              <a:rPr lang="cs-CZ" sz="2800" b="1" dirty="0" smtClean="0"/>
              <a:t>Katedra: </a:t>
            </a:r>
            <a:r>
              <a:rPr lang="cs-CZ" sz="2800" dirty="0" smtClean="0"/>
              <a:t>Podnikové hospodářství</a:t>
            </a:r>
            <a:endParaRPr lang="cs-CZ" sz="2800" b="1" dirty="0" smtClean="0"/>
          </a:p>
          <a:p>
            <a:pPr marL="871400" lvl="5" indent="0">
              <a:buNone/>
            </a:pPr>
            <a:r>
              <a:rPr lang="cs-CZ" sz="2800" b="1" dirty="0" smtClean="0"/>
              <a:t>Vedoucí: </a:t>
            </a:r>
            <a:r>
              <a:rPr lang="cs-CZ" sz="2800" dirty="0"/>
              <a:t>Ing. Alena Klapalová, Ph.D.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09658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Živnostník: </a:t>
            </a:r>
            <a:r>
              <a:rPr lang="cs-CZ" dirty="0" smtClean="0"/>
              <a:t>Jan Březina</a:t>
            </a:r>
          </a:p>
          <a:p>
            <a:pPr marL="0" indent="0">
              <a:buNone/>
            </a:pPr>
            <a:r>
              <a:rPr lang="cs-CZ" b="1" dirty="0" smtClean="0"/>
              <a:t>Právní forma: </a:t>
            </a:r>
            <a:r>
              <a:rPr lang="cs-CZ" dirty="0" smtClean="0"/>
              <a:t>Fyzická osoba</a:t>
            </a:r>
          </a:p>
          <a:p>
            <a:pPr marL="0" indent="0">
              <a:buNone/>
            </a:pPr>
            <a:r>
              <a:rPr lang="cs-CZ" b="1" dirty="0" smtClean="0"/>
              <a:t>Předmět podnikání</a:t>
            </a:r>
            <a:r>
              <a:rPr lang="cs-CZ" dirty="0"/>
              <a:t>: Hostinská </a:t>
            </a:r>
            <a:r>
              <a:rPr lang="cs-CZ" dirty="0" smtClean="0"/>
              <a:t>činnost, Výroba</a:t>
            </a:r>
            <a:r>
              <a:rPr lang="cs-CZ" dirty="0"/>
              <a:t>, obchod a služby neuvedené v přílohách 1 až 3 živnostenského </a:t>
            </a:r>
            <a:r>
              <a:rPr lang="cs-CZ" dirty="0" smtClean="0"/>
              <a:t>zákona, Pekařství</a:t>
            </a:r>
            <a:r>
              <a:rPr lang="cs-CZ" dirty="0"/>
              <a:t>, </a:t>
            </a:r>
            <a:r>
              <a:rPr lang="cs-CZ" dirty="0" smtClean="0"/>
              <a:t>cukrářství, Prodej </a:t>
            </a:r>
            <a:r>
              <a:rPr lang="cs-CZ" dirty="0"/>
              <a:t>kvasného lihu, konzumního lihu a </a:t>
            </a:r>
            <a:r>
              <a:rPr lang="cs-CZ" dirty="0" smtClean="0"/>
              <a:t>lihovin</a:t>
            </a:r>
          </a:p>
          <a:p>
            <a:pPr marL="0" indent="0">
              <a:buNone/>
            </a:pPr>
            <a:r>
              <a:rPr lang="cs-CZ" b="1" dirty="0"/>
              <a:t>Datum zápisu: </a:t>
            </a:r>
            <a:r>
              <a:rPr lang="cs-CZ" dirty="0" smtClean="0"/>
              <a:t>26.03.1994</a:t>
            </a:r>
          </a:p>
          <a:p>
            <a:pPr marL="0" indent="0">
              <a:buNone/>
            </a:pPr>
            <a:r>
              <a:rPr lang="cs-CZ" b="1" dirty="0" smtClean="0"/>
              <a:t>Počet zaměstnanců</a:t>
            </a:r>
            <a:r>
              <a:rPr lang="cs-CZ" dirty="0" smtClean="0"/>
              <a:t>: 3</a:t>
            </a:r>
            <a:endParaRPr lang="cs-CZ" dirty="0"/>
          </a:p>
        </p:txBody>
      </p:sp>
      <p:pic>
        <p:nvPicPr>
          <p:cNvPr id="1026" name="Picture 2" descr="http://files.vcaffe.cz/200000016-a1e5fa2dff/velk%C3%A9%20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553" y="31045"/>
            <a:ext cx="6650894" cy="207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812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Řešený problém a cíl práce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Problém: </a:t>
            </a:r>
            <a:r>
              <a:rPr lang="cs-CZ" dirty="0" smtClean="0"/>
              <a:t>Firma má v oboru gastronomie velmi dobrou pověst v západních Čechách, kde působí. Je zde již 19 let a má mnoho stávajících zákazníků. V roce 2007 se snažila expandovat na severní </a:t>
            </a:r>
            <a:r>
              <a:rPr lang="cs-CZ" dirty="0"/>
              <a:t>M</a:t>
            </a:r>
            <a:r>
              <a:rPr lang="cs-CZ" dirty="0" smtClean="0"/>
              <a:t>oravu, což se setkalo s fatálním neúspěchem. Kvůli neúspěšné expanzi se firma musela zadlužit a zlepšit hospodárnost podniku, aby to dokázala splácet</a:t>
            </a:r>
          </a:p>
          <a:p>
            <a:r>
              <a:rPr lang="cs-CZ" b="1" dirty="0" smtClean="0"/>
              <a:t>Hlavní cíl práce: </a:t>
            </a:r>
            <a:r>
              <a:rPr lang="cs-CZ" dirty="0" smtClean="0"/>
              <a:t>Analyzovat podnik a jeho závazky a pomocí retrospektivní analýzy expanze, zjistit příčiny neúspěchu a najít řešení pro podnik pro další rozvoj a ustálení finanční situace podniku.</a:t>
            </a:r>
          </a:p>
          <a:p>
            <a:r>
              <a:rPr lang="cs-CZ" b="1" dirty="0" smtClean="0"/>
              <a:t>Dílčí cíle: </a:t>
            </a:r>
          </a:p>
          <a:p>
            <a:pPr lvl="1"/>
            <a:r>
              <a:rPr lang="cs-CZ" dirty="0" smtClean="0"/>
              <a:t>Analyzovat silné stránky podniku, které nejsou spjaty s místním prostředí a jejich možnou přenositelnost do jiných krajů.</a:t>
            </a:r>
          </a:p>
          <a:p>
            <a:pPr lvl="1"/>
            <a:r>
              <a:rPr lang="cs-CZ" dirty="0" smtClean="0"/>
              <a:t>Navrhnout strategickou variantu rozvoje podniku a ustálení jeho finanční situace</a:t>
            </a:r>
          </a:p>
          <a:p>
            <a:pPr lvl="1"/>
            <a:r>
              <a:rPr lang="cs-CZ" dirty="0" smtClean="0"/>
              <a:t>Při více možných variantách konzultovat pomocí </a:t>
            </a:r>
            <a:r>
              <a:rPr lang="cs-CZ" dirty="0" smtClean="0"/>
              <a:t>koučovacího</a:t>
            </a:r>
            <a:r>
              <a:rPr lang="cs-CZ" dirty="0" smtClean="0"/>
              <a:t> rozhovoru nejvhodnější metodu pro podnik a management podniku</a:t>
            </a:r>
          </a:p>
          <a:p>
            <a:pPr lvl="1"/>
            <a:r>
              <a:rPr lang="cs-CZ" dirty="0" smtClean="0"/>
              <a:t>Finální variantu rozpracovat do podrobnosti a spočítat její ekonomickou náročnost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549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Hlavní hypotéza: </a:t>
            </a:r>
            <a:r>
              <a:rPr lang="cs-CZ" dirty="0" smtClean="0"/>
              <a:t>Podnik úspěšně překonal krizi a je schopen znovu expandovat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Metody ověření: </a:t>
            </a:r>
          </a:p>
          <a:p>
            <a:pPr lvl="1"/>
            <a:r>
              <a:rPr lang="cs-CZ" dirty="0" smtClean="0"/>
              <a:t>Interní a externí analýza podniku (Pest, </a:t>
            </a:r>
            <a:r>
              <a:rPr lang="cs-CZ" dirty="0" err="1" smtClean="0"/>
              <a:t>Porterův</a:t>
            </a:r>
            <a:r>
              <a:rPr lang="cs-CZ" dirty="0" smtClean="0"/>
              <a:t> model, SWOT, finanční analýza, </a:t>
            </a:r>
            <a:r>
              <a:rPr lang="cs-CZ" dirty="0" err="1" smtClean="0"/>
              <a:t>koučovací</a:t>
            </a:r>
            <a:r>
              <a:rPr lang="cs-CZ" dirty="0" smtClean="0"/>
              <a:t> rozhovor)</a:t>
            </a:r>
          </a:p>
          <a:p>
            <a:pPr lvl="1"/>
            <a:r>
              <a:rPr lang="cs-CZ" dirty="0" smtClean="0"/>
              <a:t>Návrh a tvorba strategických variant</a:t>
            </a:r>
          </a:p>
          <a:p>
            <a:pPr lvl="1"/>
            <a:r>
              <a:rPr lang="cs-CZ" dirty="0" smtClean="0"/>
              <a:t>Výpočet ekonomické náročnosti vybrané varianty</a:t>
            </a:r>
          </a:p>
          <a:p>
            <a:pPr marL="201168" lvl="1" indent="0">
              <a:buNone/>
            </a:pPr>
            <a:r>
              <a:rPr lang="cs-CZ" dirty="0" smtClean="0"/>
              <a:t>Dílčí hypotézy: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H1:Management podniku je ochoten znovu expandovat a podstoupit rizika s tím spojená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smtClean="0"/>
              <a:t>Metody ověření: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 smtClean="0"/>
              <a:t>Výpočet nákladů na expanzi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 err="1" smtClean="0"/>
              <a:t>Koučovací</a:t>
            </a:r>
            <a:r>
              <a:rPr lang="cs-CZ" dirty="0" smtClean="0"/>
              <a:t> rozhovor s managementem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H2: Podnik má disponibilní zdroje pro expanzi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smtClean="0"/>
              <a:t>Metody ověření: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 smtClean="0"/>
              <a:t>Finanční analýza podniku (výkaz zisku a ztrát, cash </a:t>
            </a:r>
            <a:r>
              <a:rPr lang="cs-CZ" dirty="0" err="1" smtClean="0"/>
              <a:t>flow</a:t>
            </a:r>
            <a:r>
              <a:rPr lang="cs-CZ" dirty="0" smtClean="0"/>
              <a:t> analýza, zadluženost, rentabilita a platební schopnost)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 smtClean="0"/>
              <a:t>Výpočet ekonomické náročnosti varianty pro expanzi.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 smtClean="0"/>
              <a:t>Komparace analýzy podniku a ekonomické náročnosti </a:t>
            </a:r>
            <a:r>
              <a:rPr lang="cs-CZ" dirty="0" err="1" smtClean="0"/>
              <a:t>epanze</a:t>
            </a:r>
            <a:endParaRPr lang="cs-CZ" dirty="0" smtClean="0"/>
          </a:p>
          <a:p>
            <a:pPr marL="566928" lvl="3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58377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Hlavní hypotéza: </a:t>
            </a:r>
            <a:r>
              <a:rPr lang="cs-CZ" dirty="0"/>
              <a:t>Podnik úspěšně překonal krizi a je schopen znovu expandovat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H3: Podnik je schopen si zajistit lidské zdroje pro expanzi a tyto zdroje budou dostatečně kvalifikované pro danou práci a dokážou zajistit hladký chod podniku</a:t>
            </a:r>
          </a:p>
          <a:p>
            <a:pPr lvl="2"/>
            <a:r>
              <a:rPr lang="cs-CZ" dirty="0" smtClean="0"/>
              <a:t>Metody ověření:</a:t>
            </a:r>
          </a:p>
          <a:p>
            <a:pPr lvl="3"/>
            <a:r>
              <a:rPr lang="cs-CZ" dirty="0" smtClean="0"/>
              <a:t>Analýza pracovního trhu v jednotlivých krajích a městech vybraných ve strategickém </a:t>
            </a:r>
            <a:r>
              <a:rPr lang="cs-CZ" dirty="0" err="1" smtClean="0"/>
              <a:t>cílu</a:t>
            </a:r>
            <a:r>
              <a:rPr lang="cs-CZ" dirty="0" smtClean="0"/>
              <a:t> expanze.</a:t>
            </a:r>
          </a:p>
          <a:p>
            <a:pPr lvl="3"/>
            <a:r>
              <a:rPr lang="cs-CZ" dirty="0" smtClean="0"/>
              <a:t>Analýza škol v oboru gastronomie a jejich hodnocení (průměr hodnocení z jednotlivých portálech o školách)</a:t>
            </a:r>
          </a:p>
          <a:p>
            <a:pPr lvl="1"/>
            <a:r>
              <a:rPr lang="cs-CZ" dirty="0" smtClean="0"/>
              <a:t>H4: Je možné zajistit vhodné prostory v centru města, kde by mohli vznikat nové provozovny</a:t>
            </a:r>
          </a:p>
          <a:p>
            <a:pPr lvl="2"/>
            <a:r>
              <a:rPr lang="cs-CZ" dirty="0" smtClean="0"/>
              <a:t>Metody ověření</a:t>
            </a:r>
          </a:p>
          <a:p>
            <a:pPr lvl="3"/>
            <a:r>
              <a:rPr lang="cs-CZ" dirty="0" smtClean="0"/>
              <a:t>Analýza realitního trhu (Ověřit na hlavních realitních portálech možnosti pronájmu nebo koupi prostor)</a:t>
            </a:r>
          </a:p>
          <a:p>
            <a:pPr lvl="1"/>
            <a:r>
              <a:rPr lang="cs-CZ" dirty="0" smtClean="0"/>
              <a:t>H5: Přístup úřadů je nakloněný rozvoji gastronomických zařízení v centru jejich města</a:t>
            </a:r>
          </a:p>
          <a:p>
            <a:pPr lvl="2"/>
            <a:r>
              <a:rPr lang="cs-CZ" dirty="0" smtClean="0"/>
              <a:t>Metody ověření</a:t>
            </a:r>
          </a:p>
          <a:p>
            <a:pPr lvl="3"/>
            <a:r>
              <a:rPr lang="cs-CZ" dirty="0" smtClean="0"/>
              <a:t>Analýza spokojenosti s úřady místními podnikateli (průzkumy město pro byznys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557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Rozšířený seznam literatury: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200" dirty="0"/>
              <a:t>CRANDALL, W. L. a J. A. PARNELL. </a:t>
            </a:r>
            <a:r>
              <a:rPr lang="cs-CZ" sz="2200" i="1" dirty="0" err="1"/>
              <a:t>Crisis</a:t>
            </a:r>
            <a:r>
              <a:rPr lang="cs-CZ" sz="2200" i="1" dirty="0"/>
              <a:t> Management in </a:t>
            </a:r>
            <a:r>
              <a:rPr lang="cs-CZ" sz="2200" i="1" dirty="0" err="1"/>
              <a:t>the</a:t>
            </a:r>
            <a:r>
              <a:rPr lang="cs-CZ" sz="2200" i="1" dirty="0"/>
              <a:t> New </a:t>
            </a:r>
            <a:r>
              <a:rPr lang="cs-CZ" sz="2200" i="1" dirty="0" err="1"/>
              <a:t>Strategy</a:t>
            </a:r>
            <a:r>
              <a:rPr lang="cs-CZ" sz="2200" i="1" dirty="0"/>
              <a:t> </a:t>
            </a:r>
            <a:r>
              <a:rPr lang="cs-CZ" sz="2200" i="1" dirty="0" err="1"/>
              <a:t>Landscape</a:t>
            </a:r>
            <a:r>
              <a:rPr lang="cs-CZ" sz="2200" dirty="0"/>
              <a:t>. 1st </a:t>
            </a:r>
            <a:r>
              <a:rPr lang="cs-CZ" sz="2200" dirty="0" err="1"/>
              <a:t>ed</a:t>
            </a:r>
            <a:r>
              <a:rPr lang="cs-CZ" sz="2200" dirty="0"/>
              <a:t>. London: SAGE </a:t>
            </a:r>
            <a:r>
              <a:rPr lang="cs-CZ" sz="2200" dirty="0" err="1"/>
              <a:t>Publications</a:t>
            </a:r>
            <a:r>
              <a:rPr lang="cs-CZ" sz="2200" dirty="0"/>
              <a:t>, </a:t>
            </a:r>
            <a:r>
              <a:rPr lang="cs-CZ" sz="2200" dirty="0" err="1"/>
              <a:t>Inc</a:t>
            </a:r>
            <a:r>
              <a:rPr lang="cs-CZ" sz="2200" dirty="0"/>
              <a:t>, 2009. 280 s. ISBN </a:t>
            </a:r>
            <a:r>
              <a:rPr lang="cs-CZ" sz="2200" dirty="0" smtClean="0"/>
              <a:t>978-1-4129-5413-6.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DEVLIN</a:t>
            </a:r>
            <a:r>
              <a:rPr lang="cs-CZ" sz="2200" dirty="0"/>
              <a:t>, E. S. </a:t>
            </a:r>
            <a:r>
              <a:rPr lang="cs-CZ" sz="2200" i="1" dirty="0" err="1"/>
              <a:t>Crisis</a:t>
            </a:r>
            <a:r>
              <a:rPr lang="cs-CZ" sz="2200" i="1" dirty="0"/>
              <a:t> Management </a:t>
            </a:r>
            <a:r>
              <a:rPr lang="cs-CZ" sz="2200" i="1" dirty="0" err="1"/>
              <a:t>Planning</a:t>
            </a:r>
            <a:r>
              <a:rPr lang="cs-CZ" sz="2200" i="1" dirty="0"/>
              <a:t> and </a:t>
            </a:r>
            <a:r>
              <a:rPr lang="cs-CZ" sz="2200" i="1" dirty="0" err="1"/>
              <a:t>Execution</a:t>
            </a:r>
            <a:r>
              <a:rPr lang="cs-CZ" sz="2200" dirty="0"/>
              <a:t>. 1st </a:t>
            </a:r>
            <a:r>
              <a:rPr lang="cs-CZ" sz="2200" dirty="0" err="1"/>
              <a:t>ed</a:t>
            </a:r>
            <a:r>
              <a:rPr lang="cs-CZ" sz="2200" dirty="0"/>
              <a:t>. New York: Auerbach </a:t>
            </a:r>
            <a:r>
              <a:rPr lang="cs-CZ" sz="2200" dirty="0" err="1"/>
              <a:t>Publications</a:t>
            </a:r>
            <a:r>
              <a:rPr lang="cs-CZ" sz="2200" dirty="0"/>
              <a:t>, 2006. 528 s. ISBN 978-0-8493-2244-0. </a:t>
            </a:r>
            <a:br>
              <a:rPr lang="cs-CZ" sz="2200" dirty="0"/>
            </a:br>
            <a:r>
              <a:rPr lang="cs-CZ" sz="2200" dirty="0"/>
              <a:t>Změněno: 22. 2. 2013 18:14, Ing. Alena Klapalová, Ph.D. </a:t>
            </a:r>
            <a:endParaRPr lang="cs-CZ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CHALUPA</a:t>
            </a:r>
            <a:r>
              <a:rPr lang="cs-CZ" sz="2200" dirty="0"/>
              <a:t>, R. </a:t>
            </a:r>
            <a:r>
              <a:rPr lang="cs-CZ" sz="2200" i="1" dirty="0"/>
              <a:t>Efektivní krizová komunikace: pro všechny manažery a PR specialisty</a:t>
            </a:r>
            <a:r>
              <a:rPr lang="cs-CZ" sz="2200" dirty="0"/>
              <a:t>. 1. vyd. Praha: </a:t>
            </a:r>
            <a:r>
              <a:rPr lang="cs-CZ" sz="2200" dirty="0" err="1"/>
              <a:t>Grada</a:t>
            </a:r>
            <a:r>
              <a:rPr lang="cs-CZ" sz="2200" dirty="0"/>
              <a:t>, 2012. 169 s. ISBN 978-80-247-4234-2. </a:t>
            </a:r>
            <a:br>
              <a:rPr lang="cs-CZ" sz="2200" dirty="0"/>
            </a:br>
            <a:r>
              <a:rPr lang="cs-CZ" sz="2200" dirty="0" smtClean="0"/>
              <a:t>ZUZÁK</a:t>
            </a:r>
            <a:r>
              <a:rPr lang="cs-CZ" sz="2200" dirty="0"/>
              <a:t>, R. a M. KÖNIGOVÁ. </a:t>
            </a:r>
            <a:r>
              <a:rPr lang="cs-CZ" sz="2200" i="1" dirty="0"/>
              <a:t>Krizové řízení podniku</a:t>
            </a:r>
            <a:r>
              <a:rPr lang="cs-CZ" sz="2200" dirty="0"/>
              <a:t>. 253 s. Praha: </a:t>
            </a:r>
            <a:r>
              <a:rPr lang="cs-CZ" sz="2200" dirty="0" err="1"/>
              <a:t>Grada</a:t>
            </a:r>
            <a:r>
              <a:rPr lang="cs-CZ" sz="2200" dirty="0"/>
              <a:t>, 2009. 253 s. ISBN 978-80-247-3156-8. </a:t>
            </a:r>
            <a:br>
              <a:rPr lang="cs-CZ" sz="2200" dirty="0"/>
            </a:br>
            <a:endParaRPr lang="cs-CZ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ANTUŠÁK</a:t>
            </a:r>
            <a:r>
              <a:rPr lang="cs-CZ" sz="2200" dirty="0"/>
              <a:t>, E. </a:t>
            </a:r>
            <a:r>
              <a:rPr lang="cs-CZ" sz="2200" i="1" dirty="0"/>
              <a:t>Krizový management: hrozby - krize - příležitosti</a:t>
            </a:r>
            <a:r>
              <a:rPr lang="cs-CZ" sz="2200" dirty="0"/>
              <a:t>. 1. vyd. Praha: </a:t>
            </a:r>
            <a:r>
              <a:rPr lang="cs-CZ" sz="2200" dirty="0" err="1"/>
              <a:t>Wolters</a:t>
            </a:r>
            <a:r>
              <a:rPr lang="cs-CZ" sz="2200" dirty="0"/>
              <a:t> </a:t>
            </a:r>
            <a:r>
              <a:rPr lang="cs-CZ" sz="2200" dirty="0" err="1"/>
              <a:t>Kluwer</a:t>
            </a:r>
            <a:r>
              <a:rPr lang="cs-CZ" sz="2200" dirty="0"/>
              <a:t> Česká republika, 2009. 395 s. ISBN </a:t>
            </a:r>
            <a:r>
              <a:rPr lang="cs-CZ" sz="2200" dirty="0" smtClean="0"/>
              <a:t>978-80-7357-488-8.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SMEJKAL</a:t>
            </a:r>
            <a:r>
              <a:rPr lang="cs-CZ" sz="2200" dirty="0"/>
              <a:t>, V. a K. RAIS. </a:t>
            </a:r>
            <a:r>
              <a:rPr lang="cs-CZ" sz="2200" i="1" dirty="0"/>
              <a:t>Řízení rizik ve firmách a jiných organizacích</a:t>
            </a:r>
            <a:r>
              <a:rPr lang="cs-CZ" sz="2200" dirty="0"/>
              <a:t>. 3., </a:t>
            </a:r>
            <a:r>
              <a:rPr lang="cs-CZ" sz="2200" dirty="0" err="1"/>
              <a:t>rozš</a:t>
            </a:r>
            <a:r>
              <a:rPr lang="cs-CZ" sz="2200" dirty="0"/>
              <a:t>. a </a:t>
            </a:r>
            <a:r>
              <a:rPr lang="cs-CZ" sz="2200" dirty="0" err="1"/>
              <a:t>aktualiz</a:t>
            </a:r>
            <a:r>
              <a:rPr lang="cs-CZ" sz="2200" dirty="0"/>
              <a:t>. vyd. Praha: </a:t>
            </a:r>
            <a:r>
              <a:rPr lang="cs-CZ" sz="2200" dirty="0" err="1"/>
              <a:t>Grada</a:t>
            </a:r>
            <a:r>
              <a:rPr lang="cs-CZ" sz="2200" dirty="0"/>
              <a:t>, 2010. 354 s. ISBN 978-80-247-3051-6. </a:t>
            </a:r>
            <a:br>
              <a:rPr lang="cs-CZ" sz="2200" dirty="0"/>
            </a:br>
            <a:endParaRPr lang="cs-CZ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CHALUPA</a:t>
            </a:r>
            <a:r>
              <a:rPr lang="cs-CZ" sz="2200" dirty="0"/>
              <a:t>, Radek. </a:t>
            </a:r>
            <a:r>
              <a:rPr lang="cs-CZ" sz="2200" i="1" dirty="0"/>
              <a:t>Efektivní krizová komunikace: pro všechny manažery a PR specialisty</a:t>
            </a:r>
            <a:r>
              <a:rPr lang="cs-CZ" sz="2200" dirty="0"/>
              <a:t>. 1. vyd. Praha: </a:t>
            </a:r>
            <a:r>
              <a:rPr lang="cs-CZ" sz="2200" dirty="0" err="1"/>
              <a:t>Grada</a:t>
            </a:r>
            <a:r>
              <a:rPr lang="cs-CZ" sz="2200" dirty="0"/>
              <a:t>, 2012, 169 s. Komunikace (</a:t>
            </a:r>
            <a:r>
              <a:rPr lang="cs-CZ" sz="2200" dirty="0" err="1"/>
              <a:t>Grada</a:t>
            </a:r>
            <a:r>
              <a:rPr lang="cs-CZ" sz="2200" dirty="0"/>
              <a:t>). ISBN 978-80-247-4234-2. </a:t>
            </a:r>
            <a:endParaRPr lang="cs-CZ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200" dirty="0"/>
              <a:t>ZUZÁK, Roman a Martina KÖNIGOVÁ. </a:t>
            </a:r>
            <a:r>
              <a:rPr lang="cs-CZ" sz="2200" i="1" dirty="0"/>
              <a:t>Krizové řízení podniku</a:t>
            </a:r>
            <a:r>
              <a:rPr lang="cs-CZ" sz="2200" dirty="0"/>
              <a:t>. 2., </a:t>
            </a:r>
            <a:r>
              <a:rPr lang="cs-CZ" sz="2200" dirty="0" err="1"/>
              <a:t>aktualiz</a:t>
            </a:r>
            <a:r>
              <a:rPr lang="cs-CZ" sz="2200" dirty="0"/>
              <a:t>. a </a:t>
            </a:r>
            <a:r>
              <a:rPr lang="cs-CZ" sz="2200" dirty="0" err="1"/>
              <a:t>rozš</a:t>
            </a:r>
            <a:r>
              <a:rPr lang="cs-CZ" sz="2200" dirty="0"/>
              <a:t>. vyd. Praha: </a:t>
            </a:r>
            <a:r>
              <a:rPr lang="cs-CZ" sz="2200" dirty="0" err="1"/>
              <a:t>Grada</a:t>
            </a:r>
            <a:r>
              <a:rPr lang="cs-CZ" sz="2200" dirty="0"/>
              <a:t>, 2009, 253 s. Expert (</a:t>
            </a:r>
            <a:r>
              <a:rPr lang="cs-CZ" sz="2200" dirty="0" err="1"/>
              <a:t>Grada</a:t>
            </a:r>
            <a:r>
              <a:rPr lang="cs-CZ" sz="2200" dirty="0"/>
              <a:t>). ISBN 978-80-247-3156-8. </a:t>
            </a:r>
            <a:endParaRPr lang="cs-CZ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200" dirty="0"/>
              <a:t>SMEJKAL, Vladimír. </a:t>
            </a:r>
            <a:r>
              <a:rPr lang="cs-CZ" sz="2200" i="1" dirty="0"/>
              <a:t>Řízení rizik ve firmách a jiných organizacích</a:t>
            </a:r>
            <a:r>
              <a:rPr lang="cs-CZ" sz="2200" dirty="0"/>
              <a:t>. 3., </a:t>
            </a:r>
            <a:r>
              <a:rPr lang="cs-CZ" sz="2200" dirty="0" err="1"/>
              <a:t>rozš</a:t>
            </a:r>
            <a:r>
              <a:rPr lang="cs-CZ" sz="2200" dirty="0"/>
              <a:t>. a </a:t>
            </a:r>
            <a:r>
              <a:rPr lang="cs-CZ" sz="2200" dirty="0" err="1"/>
              <a:t>aktualiz</a:t>
            </a:r>
            <a:r>
              <a:rPr lang="cs-CZ" sz="2200" dirty="0"/>
              <a:t>. vyd. Praha: </a:t>
            </a:r>
            <a:r>
              <a:rPr lang="cs-CZ" sz="2200" dirty="0" err="1"/>
              <a:t>Grada</a:t>
            </a:r>
            <a:r>
              <a:rPr lang="cs-CZ" sz="2200" dirty="0"/>
              <a:t>, 2010, 354 s. Expert (</a:t>
            </a:r>
            <a:r>
              <a:rPr lang="cs-CZ" sz="2200" dirty="0" err="1"/>
              <a:t>Grada</a:t>
            </a:r>
            <a:r>
              <a:rPr lang="cs-CZ" sz="2200" dirty="0"/>
              <a:t>). ISBN 978-80-247-3051-6. </a:t>
            </a:r>
            <a:endParaRPr lang="cs-CZ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200" dirty="0"/>
              <a:t>HABERLEITNER, Elisabeth, Elisabeth DEISTLER a Robert UNGVARI. </a:t>
            </a:r>
            <a:r>
              <a:rPr lang="cs-CZ" sz="2200" i="1" dirty="0"/>
              <a:t>Vedení lidí a koučování v každodenní praxi</a:t>
            </a:r>
            <a:r>
              <a:rPr lang="cs-CZ" sz="2200" dirty="0"/>
              <a:t>. 1. vyd. Praha: </a:t>
            </a:r>
            <a:r>
              <a:rPr lang="cs-CZ" sz="2200" dirty="0" err="1"/>
              <a:t>Grada</a:t>
            </a:r>
            <a:r>
              <a:rPr lang="cs-CZ" sz="2200" dirty="0"/>
              <a:t> </a:t>
            </a:r>
            <a:r>
              <a:rPr lang="cs-CZ" sz="2200" dirty="0" err="1"/>
              <a:t>Publishing</a:t>
            </a:r>
            <a:r>
              <a:rPr lang="cs-CZ" sz="2200" dirty="0"/>
              <a:t>, 2009, 255 s. ISBN 978-80-247-2654-0</a:t>
            </a:r>
            <a:r>
              <a:rPr lang="cs-CZ" dirty="0"/>
              <a:t>. 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367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</TotalTime>
  <Words>492</Words>
  <Application>Microsoft Office PowerPoint</Application>
  <PresentationFormat>Širokoúhlá obrazovka</PresentationFormat>
  <Paragraphs>64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Retrospektiva</vt:lpstr>
      <vt:lpstr>Projekt diplomové práce</vt:lpstr>
      <vt:lpstr>Zpracování diplomové práce</vt:lpstr>
      <vt:lpstr>Prezentace aplikace PowerPoint</vt:lpstr>
      <vt:lpstr>Řešený problém a cíl práce </vt:lpstr>
      <vt:lpstr>Hlavní hypotéza: Podnik úspěšně překonal krizi a je schopen znovu expandovat</vt:lpstr>
      <vt:lpstr>Hlavní hypotéza: Podnik úspěšně překonal krizi a je schopen znovu expandovat</vt:lpstr>
      <vt:lpstr>Rozšířený seznam literatury: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diplomové práce</dc:title>
  <dc:creator>briza</dc:creator>
  <cp:lastModifiedBy>briza</cp:lastModifiedBy>
  <cp:revision>8</cp:revision>
  <dcterms:created xsi:type="dcterms:W3CDTF">2013-11-11T11:20:24Z</dcterms:created>
  <dcterms:modified xsi:type="dcterms:W3CDTF">2013-11-11T12:24:47Z</dcterms:modified>
</cp:coreProperties>
</file>