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54"/>
  </p:notesMasterIdLst>
  <p:handoutMasterIdLst>
    <p:handoutMasterId r:id="rId55"/>
  </p:handoutMasterIdLst>
  <p:sldIdLst>
    <p:sldId id="330" r:id="rId2"/>
    <p:sldId id="264" r:id="rId3"/>
    <p:sldId id="331" r:id="rId4"/>
    <p:sldId id="333" r:id="rId5"/>
    <p:sldId id="334" r:id="rId6"/>
    <p:sldId id="335" r:id="rId7"/>
    <p:sldId id="336" r:id="rId8"/>
    <p:sldId id="337" r:id="rId9"/>
    <p:sldId id="332" r:id="rId10"/>
    <p:sldId id="338" r:id="rId11"/>
    <p:sldId id="265" r:id="rId12"/>
    <p:sldId id="324" r:id="rId13"/>
    <p:sldId id="325" r:id="rId14"/>
    <p:sldId id="326" r:id="rId15"/>
    <p:sldId id="327" r:id="rId16"/>
    <p:sldId id="328" r:id="rId17"/>
    <p:sldId id="329" r:id="rId18"/>
    <p:sldId id="267" r:id="rId19"/>
    <p:sldId id="275" r:id="rId20"/>
    <p:sldId id="313" r:id="rId21"/>
    <p:sldId id="270" r:id="rId22"/>
    <p:sldId id="272" r:id="rId23"/>
    <p:sldId id="279" r:id="rId24"/>
    <p:sldId id="280" r:id="rId25"/>
    <p:sldId id="284" r:id="rId26"/>
    <p:sldId id="287" r:id="rId27"/>
    <p:sldId id="291" r:id="rId28"/>
    <p:sldId id="290" r:id="rId29"/>
    <p:sldId id="340" r:id="rId30"/>
    <p:sldId id="341" r:id="rId31"/>
    <p:sldId id="293" r:id="rId32"/>
    <p:sldId id="315" r:id="rId33"/>
    <p:sldId id="316" r:id="rId34"/>
    <p:sldId id="296" r:id="rId35"/>
    <p:sldId id="297" r:id="rId36"/>
    <p:sldId id="342" r:id="rId37"/>
    <p:sldId id="343" r:id="rId38"/>
    <p:sldId id="344" r:id="rId39"/>
    <p:sldId id="345" r:id="rId40"/>
    <p:sldId id="346" r:id="rId41"/>
    <p:sldId id="347" r:id="rId42"/>
    <p:sldId id="348" r:id="rId43"/>
    <p:sldId id="299" r:id="rId44"/>
    <p:sldId id="317" r:id="rId45"/>
    <p:sldId id="301" r:id="rId46"/>
    <p:sldId id="318" r:id="rId47"/>
    <p:sldId id="350" r:id="rId48"/>
    <p:sldId id="351" r:id="rId49"/>
    <p:sldId id="352" r:id="rId50"/>
    <p:sldId id="353" r:id="rId51"/>
    <p:sldId id="305" r:id="rId52"/>
    <p:sldId id="320" r:id="rId53"/>
  </p:sldIdLst>
  <p:sldSz cx="9144000" cy="6858000" type="screen4x3"/>
  <p:notesSz cx="7099300" cy="10234613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0033"/>
    <a:srgbClr val="333399"/>
    <a:srgbClr val="660066"/>
    <a:srgbClr val="3366CC"/>
    <a:srgbClr val="336699"/>
    <a:srgbClr val="A50021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86779" autoAdjust="0"/>
  </p:normalViewPr>
  <p:slideViewPr>
    <p:cSldViewPr>
      <p:cViewPr>
        <p:scale>
          <a:sx n="75" d="100"/>
          <a:sy n="75" d="100"/>
        </p:scale>
        <p:origin x="-1020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84"/>
    </p:cViewPr>
  </p:sorterViewPr>
  <p:notesViewPr>
    <p:cSldViewPr>
      <p:cViewPr>
        <p:scale>
          <a:sx n="66" d="100"/>
          <a:sy n="66" d="100"/>
        </p:scale>
        <p:origin x="-1608" y="-6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22.xml"/><Relationship Id="rId18" Type="http://schemas.openxmlformats.org/officeDocument/2006/relationships/slide" Target="slides/slide31.xml"/><Relationship Id="rId26" Type="http://schemas.openxmlformats.org/officeDocument/2006/relationships/slide" Target="slides/slide47.xml"/><Relationship Id="rId3" Type="http://schemas.openxmlformats.org/officeDocument/2006/relationships/slide" Target="slides/slide3.xml"/><Relationship Id="rId21" Type="http://schemas.openxmlformats.org/officeDocument/2006/relationships/slide" Target="slides/slide35.xml"/><Relationship Id="rId7" Type="http://schemas.openxmlformats.org/officeDocument/2006/relationships/slide" Target="slides/slide7.xml"/><Relationship Id="rId12" Type="http://schemas.openxmlformats.org/officeDocument/2006/relationships/slide" Target="slides/slide20.xml"/><Relationship Id="rId17" Type="http://schemas.openxmlformats.org/officeDocument/2006/relationships/slide" Target="slides/slide27.xml"/><Relationship Id="rId25" Type="http://schemas.openxmlformats.org/officeDocument/2006/relationships/slide" Target="slides/slide46.xml"/><Relationship Id="rId2" Type="http://schemas.openxmlformats.org/officeDocument/2006/relationships/slide" Target="slides/slide2.xml"/><Relationship Id="rId16" Type="http://schemas.openxmlformats.org/officeDocument/2006/relationships/slide" Target="slides/slide26.xml"/><Relationship Id="rId20" Type="http://schemas.openxmlformats.org/officeDocument/2006/relationships/slide" Target="slides/slide33.xml"/><Relationship Id="rId29" Type="http://schemas.openxmlformats.org/officeDocument/2006/relationships/slide" Target="slides/slide50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9.xml"/><Relationship Id="rId24" Type="http://schemas.openxmlformats.org/officeDocument/2006/relationships/slide" Target="slides/slide45.xml"/><Relationship Id="rId5" Type="http://schemas.openxmlformats.org/officeDocument/2006/relationships/slide" Target="slides/slide5.xml"/><Relationship Id="rId15" Type="http://schemas.openxmlformats.org/officeDocument/2006/relationships/slide" Target="slides/slide25.xml"/><Relationship Id="rId23" Type="http://schemas.openxmlformats.org/officeDocument/2006/relationships/slide" Target="slides/slide44.xml"/><Relationship Id="rId28" Type="http://schemas.openxmlformats.org/officeDocument/2006/relationships/slide" Target="slides/slide49.xml"/><Relationship Id="rId10" Type="http://schemas.openxmlformats.org/officeDocument/2006/relationships/slide" Target="slides/slide18.xml"/><Relationship Id="rId19" Type="http://schemas.openxmlformats.org/officeDocument/2006/relationships/slide" Target="slides/slide32.xml"/><Relationship Id="rId31" Type="http://schemas.openxmlformats.org/officeDocument/2006/relationships/slide" Target="slides/slide52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24.xml"/><Relationship Id="rId22" Type="http://schemas.openxmlformats.org/officeDocument/2006/relationships/slide" Target="slides/slide43.xml"/><Relationship Id="rId27" Type="http://schemas.openxmlformats.org/officeDocument/2006/relationships/slide" Target="slides/slide48.xml"/><Relationship Id="rId30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 baseline="-250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baseline="-250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 baseline="-250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baseline="-25000">
                <a:latin typeface="Times New Roman" pitchFamily="18" charset="0"/>
              </a:defRPr>
            </a:lvl1pPr>
          </a:lstStyle>
          <a:p>
            <a:fld id="{877851B4-7316-4890-992D-6E103402B5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71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 baseline="-250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baseline="-250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 baseline="-250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baseline="-25000">
                <a:latin typeface="Times New Roman" pitchFamily="18" charset="0"/>
              </a:defRPr>
            </a:lvl1pPr>
          </a:lstStyle>
          <a:p>
            <a:fld id="{98DF9C98-1F6A-4AA4-A796-CF43AAC969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739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C397D2-C767-4612-824C-3C619B6359FB}" type="slidenum">
              <a:rPr lang="en-US"/>
              <a:pPr/>
              <a:t>2</a:t>
            </a:fld>
            <a:endParaRPr lang="en-US"/>
          </a:p>
        </p:txBody>
      </p:sp>
      <p:sp>
        <p:nvSpPr>
          <p:cNvPr id="952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5CA6A1-29A6-467B-B226-654DE320E9D7}" type="slidenum">
              <a:rPr lang="en-US"/>
              <a:pPr/>
              <a:t>27</a:t>
            </a:fld>
            <a:endParaRPr lang="en-US"/>
          </a:p>
        </p:txBody>
      </p:sp>
      <p:sp>
        <p:nvSpPr>
          <p:cNvPr id="1218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Očekávaná revalvace má opačné efekty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F1064E-832B-4930-87C7-A50F1E65226C}" type="slidenum">
              <a:rPr lang="en-US"/>
              <a:pPr/>
              <a:t>28</a:t>
            </a:fld>
            <a:endParaRPr lang="en-US"/>
          </a:p>
        </p:txBody>
      </p:sp>
      <p:sp>
        <p:nvSpPr>
          <p:cNvPr id="1730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cs-CZ" b="1"/>
              <a:t>Krize platební bilance -</a:t>
            </a:r>
            <a:r>
              <a:rPr lang="cs-CZ"/>
              <a:t> prudká změna zahraničních rezerv vyvolaná změnou očekávaného směnného kurzu</a:t>
            </a:r>
            <a:r>
              <a:rPr lang="en-US"/>
              <a:t>.</a:t>
            </a:r>
          </a:p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A866E-CEA3-4CBD-9535-D4FAAE6ECAA4}" type="slidenum">
              <a:rPr lang="en-US"/>
              <a:pPr/>
              <a:t>31</a:t>
            </a:fld>
            <a:endParaRPr lang="en-US"/>
          </a:p>
        </p:txBody>
      </p:sp>
      <p:sp>
        <p:nvSpPr>
          <p:cNvPr id="1239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79F69F-E37C-4627-A92F-F833C54BEEBA}" type="slidenum">
              <a:rPr lang="en-US"/>
              <a:pPr/>
              <a:t>32</a:t>
            </a:fld>
            <a:endParaRPr lang="en-US"/>
          </a:p>
        </p:txBody>
      </p:sp>
      <p:sp>
        <p:nvSpPr>
          <p:cNvPr id="125954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59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C0CFB6-B038-40A1-9B64-B7CA379E3503}" type="slidenum">
              <a:rPr lang="en-US"/>
              <a:pPr/>
              <a:t>33</a:t>
            </a:fld>
            <a:endParaRPr lang="en-US"/>
          </a:p>
        </p:txBody>
      </p:sp>
      <p:sp>
        <p:nvSpPr>
          <p:cNvPr id="1280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962F0E-3070-41CD-9F3D-0192AE89DE87}" type="slidenum">
              <a:rPr lang="en-US"/>
              <a:pPr/>
              <a:t>35</a:t>
            </a:fld>
            <a:endParaRPr lang="en-US"/>
          </a:p>
        </p:txBody>
      </p:sp>
      <p:sp>
        <p:nvSpPr>
          <p:cNvPr id="1310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866C6B-9261-4681-A7D5-7D15E4672AB0}" type="slidenum">
              <a:rPr lang="en-US"/>
              <a:pPr/>
              <a:t>43</a:t>
            </a:fld>
            <a:endParaRPr lang="en-US"/>
          </a:p>
        </p:txBody>
      </p:sp>
      <p:sp>
        <p:nvSpPr>
          <p:cNvPr id="1331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26FBD1-CEFD-434A-B5A3-1653B6362649}" type="slidenum">
              <a:rPr lang="en-US"/>
              <a:pPr/>
              <a:t>44</a:t>
            </a:fld>
            <a:endParaRPr lang="en-US"/>
          </a:p>
        </p:txBody>
      </p:sp>
      <p:sp>
        <p:nvSpPr>
          <p:cNvPr id="1351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B0DA64-BA61-4680-94D4-236DE396F3D3}" type="slidenum">
              <a:rPr lang="en-US"/>
              <a:pPr/>
              <a:t>45</a:t>
            </a:fld>
            <a:endParaRPr lang="en-US"/>
          </a:p>
        </p:txBody>
      </p:sp>
      <p:sp>
        <p:nvSpPr>
          <p:cNvPr id="1372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59B7BB-5142-4E0D-9109-87E205FA67DF}" type="slidenum">
              <a:rPr lang="en-US"/>
              <a:pPr/>
              <a:t>46</a:t>
            </a:fld>
            <a:endParaRPr lang="en-US"/>
          </a:p>
        </p:txBody>
      </p:sp>
      <p:sp>
        <p:nvSpPr>
          <p:cNvPr id="1402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2890B3-EC2D-400B-9BFA-ED9C1B73633B}" type="slidenum">
              <a:rPr lang="en-US"/>
              <a:pPr/>
              <a:t>18</a:t>
            </a:fld>
            <a:endParaRPr lang="en-US"/>
          </a:p>
        </p:txBody>
      </p:sp>
      <p:sp>
        <p:nvSpPr>
          <p:cNvPr id="993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5000AC-5EBE-44CB-A2B9-7810AAB1B177}" type="slidenum">
              <a:rPr lang="en-US"/>
              <a:pPr/>
              <a:t>51</a:t>
            </a:fld>
            <a:endParaRPr lang="en-US"/>
          </a:p>
        </p:txBody>
      </p:sp>
      <p:sp>
        <p:nvSpPr>
          <p:cNvPr id="1433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4A88AC-5306-4A97-9702-69287A141D84}" type="slidenum">
              <a:rPr lang="en-US"/>
              <a:pPr/>
              <a:t>52</a:t>
            </a:fld>
            <a:endParaRPr lang="en-US"/>
          </a:p>
        </p:txBody>
      </p:sp>
      <p:sp>
        <p:nvSpPr>
          <p:cNvPr id="1454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584FF9-F9B6-44CD-9376-B7A9EDE03F04}" type="slidenum">
              <a:rPr lang="en-US"/>
              <a:pPr/>
              <a:t>19</a:t>
            </a:fld>
            <a:endParaRPr lang="en-US"/>
          </a:p>
        </p:txBody>
      </p:sp>
      <p:sp>
        <p:nvSpPr>
          <p:cNvPr id="1003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Celková aktiva</a:t>
            </a:r>
            <a:r>
              <a:rPr lang="en-US"/>
              <a:t> = </a:t>
            </a:r>
            <a:r>
              <a:rPr lang="cs-CZ"/>
              <a:t>celkové závazky + čisté jmění společnosti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7D1357-5D3C-4509-83AA-7A0BCD2824D4}" type="slidenum">
              <a:rPr lang="en-US"/>
              <a:pPr/>
              <a:t>20</a:t>
            </a:fld>
            <a:endParaRPr lang="en-US"/>
          </a:p>
        </p:txBody>
      </p:sp>
      <p:sp>
        <p:nvSpPr>
          <p:cNvPr id="1024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F3B04-D9AD-4869-B5F3-9D4D8E0C19FC}" type="slidenum">
              <a:rPr lang="en-US"/>
              <a:pPr/>
              <a:t>22</a:t>
            </a:fld>
            <a:endParaRPr lang="en-US"/>
          </a:p>
        </p:txBody>
      </p:sp>
      <p:sp>
        <p:nvSpPr>
          <p:cNvPr id="1054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dirty="0"/>
              <a:t>Příklad</a:t>
            </a:r>
            <a:r>
              <a:rPr lang="en-US" dirty="0"/>
              <a:t>: </a:t>
            </a:r>
            <a:r>
              <a:rPr lang="cs-CZ" dirty="0"/>
              <a:t>Předpokládejme, že CB fixuje kurz</a:t>
            </a:r>
            <a:r>
              <a:rPr lang="en-US" dirty="0"/>
              <a:t> </a:t>
            </a:r>
            <a:r>
              <a:rPr lang="en-US" i="1" dirty="0"/>
              <a:t>E</a:t>
            </a:r>
            <a:r>
              <a:rPr lang="en-US" dirty="0"/>
              <a:t> </a:t>
            </a:r>
            <a:r>
              <a:rPr lang="cs-CZ" dirty="0"/>
              <a:t>na úrovni</a:t>
            </a:r>
            <a:r>
              <a:rPr lang="en-US" dirty="0"/>
              <a:t> </a:t>
            </a:r>
            <a:r>
              <a:rPr lang="en-US" i="1" dirty="0"/>
              <a:t>E</a:t>
            </a:r>
            <a:r>
              <a:rPr lang="en-US" baseline="30000" dirty="0"/>
              <a:t>0</a:t>
            </a:r>
            <a:r>
              <a:rPr lang="en-US" dirty="0"/>
              <a:t> </a:t>
            </a:r>
            <a:r>
              <a:rPr lang="cs-CZ" dirty="0"/>
              <a:t>a tak je trh aktiv v rovnováze</a:t>
            </a:r>
            <a:r>
              <a:rPr lang="en-US" dirty="0"/>
              <a:t>. </a:t>
            </a:r>
            <a:r>
              <a:rPr lang="cs-CZ" dirty="0"/>
              <a:t>Růst produktu by zvýšil poptávku po penězích a tudíž vedl k vyšší úrokové sazbě a apreciaci domácí měny</a:t>
            </a:r>
          </a:p>
          <a:p>
            <a:pPr lvl="1"/>
            <a:r>
              <a:rPr lang="cs-CZ" dirty="0"/>
              <a:t>Centrální banka musí intervenovat na devizovém trhu nákupem zahraničních </a:t>
            </a:r>
            <a:r>
              <a:rPr lang="cs-CZ" dirty="0" err="1"/>
              <a:t>aktiv,a</a:t>
            </a:r>
            <a:r>
              <a:rPr lang="cs-CZ" dirty="0"/>
              <a:t> tím zabrání apreciaci.</a:t>
            </a:r>
            <a:endParaRPr lang="en-US" dirty="0"/>
          </a:p>
          <a:p>
            <a:pPr lvl="2"/>
            <a:r>
              <a:rPr lang="cs-CZ" dirty="0"/>
              <a:t>Pokud by CB nekupovala zahraniční aktiva když by rostl produkt, a držela peněžní zásobu konstantní, nemohla by kurz udržet na úrovni</a:t>
            </a:r>
            <a:r>
              <a:rPr lang="en-US" dirty="0"/>
              <a:t> </a:t>
            </a:r>
            <a:r>
              <a:rPr lang="en-US" i="1" dirty="0"/>
              <a:t>E</a:t>
            </a:r>
            <a:r>
              <a:rPr lang="en-US" baseline="30000" dirty="0"/>
              <a:t>0</a:t>
            </a:r>
            <a:r>
              <a:rPr lang="en-US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379EDD-9780-4D55-8F5F-E228CF1C410E}" type="slidenum">
              <a:rPr lang="en-US"/>
              <a:pPr/>
              <a:t>23</a:t>
            </a:fld>
            <a:endParaRPr lang="en-US"/>
          </a:p>
        </p:txBody>
      </p:sp>
      <p:sp>
        <p:nvSpPr>
          <p:cNvPr id="1720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/>
              <a:t>Příklad</a:t>
            </a:r>
            <a:r>
              <a:rPr lang="en-US"/>
              <a:t>: </a:t>
            </a:r>
            <a:r>
              <a:rPr lang="cs-CZ"/>
              <a:t>Předpokládejme, že CB fixuje kurz</a:t>
            </a:r>
            <a:r>
              <a:rPr lang="en-US"/>
              <a:t> </a:t>
            </a:r>
            <a:r>
              <a:rPr lang="en-US" i="1"/>
              <a:t>E</a:t>
            </a:r>
            <a:r>
              <a:rPr lang="en-US"/>
              <a:t> </a:t>
            </a:r>
            <a:r>
              <a:rPr lang="cs-CZ"/>
              <a:t>na úrovni</a:t>
            </a:r>
            <a:r>
              <a:rPr lang="en-US"/>
              <a:t> </a:t>
            </a:r>
            <a:r>
              <a:rPr lang="en-US" i="1"/>
              <a:t>E</a:t>
            </a:r>
            <a:r>
              <a:rPr lang="en-US" baseline="30000"/>
              <a:t>0</a:t>
            </a:r>
            <a:r>
              <a:rPr lang="en-US"/>
              <a:t> </a:t>
            </a:r>
            <a:r>
              <a:rPr lang="cs-CZ"/>
              <a:t>a tak je trh aktiv v rovnováze</a:t>
            </a:r>
            <a:r>
              <a:rPr lang="en-US"/>
              <a:t>. </a:t>
            </a:r>
            <a:r>
              <a:rPr lang="cs-CZ"/>
              <a:t>Růst produktu by zvýšil poptávku po penězích a tudíž vedl k vyšší úrokové sazbě a apreciaci domácí měny</a:t>
            </a:r>
          </a:p>
          <a:p>
            <a:pPr lvl="1"/>
            <a:r>
              <a:rPr lang="cs-CZ"/>
              <a:t>Centrální banka musí intervenovat na devizovém trhu nákupem zahraničních aktiv,a tím zabrání apreciaci.</a:t>
            </a:r>
            <a:endParaRPr lang="en-US"/>
          </a:p>
          <a:p>
            <a:pPr lvl="2"/>
            <a:r>
              <a:rPr lang="cs-CZ"/>
              <a:t>Pokud by CB nekupovala zahraniční aktiva když by rostl produkt, a držela peněžní zásobu konstantní, nemohla by kurz udržet na úrovni</a:t>
            </a:r>
            <a:r>
              <a:rPr lang="en-US"/>
              <a:t> </a:t>
            </a:r>
            <a:r>
              <a:rPr lang="en-US" i="1"/>
              <a:t>E</a:t>
            </a:r>
            <a:r>
              <a:rPr lang="en-US" baseline="30000"/>
              <a:t>0</a:t>
            </a:r>
            <a:r>
              <a:rPr lang="en-US"/>
              <a:t>.</a:t>
            </a:r>
          </a:p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3951CC-E4CA-4D6C-8BBB-E009BD95073A}" type="slidenum">
              <a:rPr lang="en-US"/>
              <a:pPr/>
              <a:t>24</a:t>
            </a:fld>
            <a:endParaRPr lang="en-US"/>
          </a:p>
        </p:txBody>
      </p:sp>
      <p:sp>
        <p:nvSpPr>
          <p:cNvPr id="1105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8698DA-6883-4D83-A1A1-93A14F1DC594}" type="slidenum">
              <a:rPr lang="en-US"/>
              <a:pPr/>
              <a:t>25</a:t>
            </a:fld>
            <a:endParaRPr lang="en-US"/>
          </a:p>
        </p:txBody>
      </p:sp>
      <p:sp>
        <p:nvSpPr>
          <p:cNvPr id="1146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FBD1BB-6632-45FA-9CD2-A3ED87813600}" type="slidenum">
              <a:rPr lang="en-US"/>
              <a:pPr/>
              <a:t>26</a:t>
            </a:fld>
            <a:endParaRPr lang="en-US"/>
          </a:p>
        </p:txBody>
      </p:sp>
      <p:sp>
        <p:nvSpPr>
          <p:cNvPr id="1177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EA32036-EDC8-400B-B6A9-A2AA75AFB7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92075" y="2835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" name="Rectangle 14"/>
          <p:cNvSpPr>
            <a:spLocks noChangeArrowheads="1"/>
          </p:cNvSpPr>
          <p:nvPr userDrawn="1"/>
        </p:nvSpPr>
        <p:spPr bwMode="auto">
          <a:xfrm>
            <a:off x="84138" y="2840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5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08CEE-5E49-4207-ABCB-4D1FC40D99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733D-1BE2-45DD-A4CC-30FE3910EA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E420007-B626-4B57-9619-3775A0521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F0340-D3C7-4C81-A371-22241178885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32359-DD75-4FE4-A986-934B4A43E8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CC4CB5A-F1D4-4DBA-B4B6-186AA997344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3B116-B4DD-48BC-9818-7F65136BDF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0543B-2093-4B0F-A5DE-66E6375280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CCA88-09D1-441E-80A3-B03588D0B5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6C27-99E6-4A62-9B06-86FA89437D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721E1D6-53E9-43A4-98EC-1B1EB92221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Rectangle 11"/>
          <p:cNvSpPr>
            <a:spLocks noChangeArrowheads="1"/>
          </p:cNvSpPr>
          <p:nvPr userDrawn="1"/>
        </p:nvSpPr>
        <p:spPr bwMode="auto">
          <a:xfrm>
            <a:off x="92075" y="2835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84138" y="2840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5" autoUpdateAnimBg="0"/>
    </p:bld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A50021"/>
                </a:solidFill>
                <a:latin typeface="Arial Black" pitchFamily="34" charset="0"/>
              </a:rPr>
              <a:t>Fixní </a:t>
            </a:r>
            <a:r>
              <a:rPr lang="cs-CZ" sz="2800" dirty="0">
                <a:solidFill>
                  <a:srgbClr val="A50021"/>
                </a:solidFill>
                <a:latin typeface="Arial Black" pitchFamily="34" charset="0"/>
              </a:rPr>
              <a:t>směnný kurz a devizové 						intervence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cs-CZ" b="1"/>
          </a:p>
          <a:p>
            <a:endParaRPr lang="cs-CZ" b="1"/>
          </a:p>
          <a:p>
            <a:endParaRPr lang="cs-CZ" b="1"/>
          </a:p>
          <a:p>
            <a:endParaRPr lang="cs-CZ" b="1"/>
          </a:p>
          <a:p>
            <a:r>
              <a:rPr lang="cs-CZ" b="1"/>
              <a:t>17. kapitola Krugman – Obstfeld</a:t>
            </a:r>
          </a:p>
          <a:p>
            <a:endParaRPr lang="cs-CZ" b="1"/>
          </a:p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27FC-171A-4C84-A502-09D5D5876599}" type="slidenum">
              <a:rPr lang="cs-CZ"/>
              <a:pPr/>
              <a:t>10</a:t>
            </a:fld>
            <a:endParaRPr lang="cs-CZ"/>
          </a:p>
        </p:txBody>
      </p:sp>
      <p:graphicFrame>
        <p:nvGraphicFramePr>
          <p:cNvPr id="181464" name="Group 216"/>
          <p:cNvGraphicFramePr>
            <a:graphicFrameLocks noGrp="1"/>
          </p:cNvGraphicFramePr>
          <p:nvPr/>
        </p:nvGraphicFramePr>
        <p:xfrm>
          <a:off x="539750" y="2241550"/>
          <a:ext cx="8064500" cy="3203576"/>
        </p:xfrm>
        <a:graphic>
          <a:graphicData uri="http://schemas.openxmlformats.org/drawingml/2006/table">
            <a:tbl>
              <a:tblPr/>
              <a:tblGrid>
                <a:gridCol w="2147888"/>
                <a:gridCol w="835025"/>
                <a:gridCol w="811212"/>
                <a:gridCol w="781050"/>
                <a:gridCol w="1006475"/>
                <a:gridCol w="1138238"/>
                <a:gridCol w="1344612"/>
              </a:tblGrid>
              <a:tr h="8604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Systém směnného kursu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Aktivní politika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Původ měnové báze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Konflikt mezi politikami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Nerovnováha  v platební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bilanci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kursová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měnová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domácí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zahraniční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volně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pohyblivý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  <a:sym typeface="Symbol" pitchFamily="18" charset="2"/>
                        </a:rPr>
                        <a:t>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  <a:sym typeface="Symbol" pitchFamily="18" charset="2"/>
                        </a:rPr>
                        <a:t>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 limitovanou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pohyblivostí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  <a:sym typeface="Symbol" pitchFamily="18" charset="2"/>
                        </a:rPr>
                        <a:t>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  <a:sym typeface="Symbol" pitchFamily="18" charset="2"/>
                        </a:rPr>
                        <a:t>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  <a:sym typeface="Symbol" pitchFamily="18" charset="2"/>
                        </a:rPr>
                        <a:t>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  <a:sym typeface="Symbol" pitchFamily="18" charset="2"/>
                        </a:rPr>
                        <a:t>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  <a:sym typeface="Symbol" pitchFamily="18" charset="2"/>
                        </a:rPr>
                        <a:t>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  <a:sym typeface="Symbol" pitchFamily="18" charset="2"/>
                        </a:rPr>
                        <a:t>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pevně vázaný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měnový výbor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  <a:sym typeface="Symbol" pitchFamily="18" charset="2"/>
                        </a:rPr>
                        <a:t>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  <a:sym typeface="Symbol" pitchFamily="18" charset="2"/>
                        </a:rPr>
                        <a:t>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  <a:sym typeface="Symbol" pitchFamily="18" charset="2"/>
                        </a:rPr>
                        <a:t>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  <a:sym typeface="Symbol" pitchFamily="18" charset="2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9" name="Rectangle 19"/>
          <p:cNvSpPr>
            <a:spLocks noGrp="1" noChangeArrowheads="1"/>
          </p:cNvSpPr>
          <p:nvPr>
            <p:ph type="title"/>
          </p:nvPr>
        </p:nvSpPr>
        <p:spPr>
          <a:xfrm>
            <a:off x="304800" y="574576"/>
            <a:ext cx="8686800" cy="838200"/>
          </a:xfrm>
          <a:noFill/>
          <a:ln/>
        </p:spPr>
        <p:txBody>
          <a:bodyPr/>
          <a:lstStyle/>
          <a:p>
            <a:r>
              <a:rPr lang="cs-CZ" sz="2000" b="1" dirty="0">
                <a:solidFill>
                  <a:schemeClr val="tx1"/>
                </a:solidFill>
              </a:rPr>
              <a:t>Režimy směnných kurzů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cs-CZ" sz="2000" b="1" dirty="0">
                <a:solidFill>
                  <a:schemeClr val="tx1"/>
                </a:solidFill>
              </a:rPr>
              <a:t>a měnová politika </a:t>
            </a:r>
            <a:r>
              <a:rPr lang="en-US" sz="2000" b="1" dirty="0">
                <a:solidFill>
                  <a:schemeClr val="tx1"/>
                </a:solidFill>
              </a:rPr>
              <a:t>(2001)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0870-DE3D-46E9-982A-B6E73E604EF1}" type="slidenum">
              <a:rPr lang="cs-CZ"/>
              <a:pPr/>
              <a:t>11</a:t>
            </a:fld>
            <a:endParaRPr lang="cs-CZ"/>
          </a:p>
        </p:txBody>
      </p:sp>
      <p:grpSp>
        <p:nvGrpSpPr>
          <p:cNvPr id="30737" name="Group 17"/>
          <p:cNvGrpSpPr>
            <a:grpSpLocks/>
          </p:cNvGrpSpPr>
          <p:nvPr/>
        </p:nvGrpSpPr>
        <p:grpSpPr bwMode="auto">
          <a:xfrm>
            <a:off x="250825" y="1773238"/>
            <a:ext cx="8713788" cy="4645025"/>
            <a:chOff x="287" y="1183"/>
            <a:chExt cx="5233" cy="2609"/>
          </a:xfrm>
        </p:grpSpPr>
        <p:pic>
          <p:nvPicPr>
            <p:cNvPr id="30732" name="Picture 12" descr="T17-1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6317"/>
            <a:stretch>
              <a:fillRect/>
            </a:stretch>
          </p:blipFill>
          <p:spPr bwMode="auto">
            <a:xfrm>
              <a:off x="288" y="1183"/>
              <a:ext cx="5232" cy="2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36" name="Line 16"/>
            <p:cNvSpPr>
              <a:spLocks noChangeShapeType="1"/>
            </p:cNvSpPr>
            <p:nvPr/>
          </p:nvSpPr>
          <p:spPr bwMode="auto">
            <a:xfrm>
              <a:off x="287" y="3792"/>
              <a:ext cx="52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CC49E-2386-4B93-BF52-12AFC4D86986}" type="slidenum">
              <a:rPr lang="cs-CZ"/>
              <a:pPr/>
              <a:t>12</a:t>
            </a:fld>
            <a:endParaRPr lang="cs-CZ"/>
          </a:p>
        </p:txBody>
      </p:sp>
      <p:grpSp>
        <p:nvGrpSpPr>
          <p:cNvPr id="151558" name="Group 2054"/>
          <p:cNvGrpSpPr>
            <a:grpSpLocks/>
          </p:cNvGrpSpPr>
          <p:nvPr/>
        </p:nvGrpSpPr>
        <p:grpSpPr bwMode="auto">
          <a:xfrm>
            <a:off x="323850" y="2349500"/>
            <a:ext cx="8642350" cy="2519363"/>
            <a:chOff x="384" y="1492"/>
            <a:chExt cx="5088" cy="1038"/>
          </a:xfrm>
        </p:grpSpPr>
        <p:pic>
          <p:nvPicPr>
            <p:cNvPr id="151554" name="Picture 2050" descr="T17-1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3532" b="44141"/>
            <a:stretch>
              <a:fillRect/>
            </a:stretch>
          </p:blipFill>
          <p:spPr bwMode="auto">
            <a:xfrm>
              <a:off x="384" y="1824"/>
              <a:ext cx="5088" cy="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1555" name="Picture 2051" descr="T17-1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3456"/>
            <a:stretch>
              <a:fillRect/>
            </a:stretch>
          </p:blipFill>
          <p:spPr bwMode="auto">
            <a:xfrm>
              <a:off x="384" y="1492"/>
              <a:ext cx="5088" cy="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51560" name="Object 2056"/>
          <p:cNvGraphicFramePr>
            <a:graphicFrameLocks noChangeAspect="1"/>
          </p:cNvGraphicFramePr>
          <p:nvPr/>
        </p:nvGraphicFramePr>
        <p:xfrm>
          <a:off x="323850" y="1773238"/>
          <a:ext cx="8640763" cy="146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62" name="Rastrový obrázek" r:id="rId4" imgW="9742857" imgH="1647619" progId="Paint.Picture">
                  <p:embed/>
                </p:oleObj>
              </mc:Choice>
              <mc:Fallback>
                <p:oleObj name="Rastrový obrázek" r:id="rId4" imgW="9742857" imgH="1647619" progId="Paint.Picture">
                  <p:embed/>
                  <p:pic>
                    <p:nvPicPr>
                      <p:cNvPr id="0" name="Object 20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773238"/>
                        <a:ext cx="8640763" cy="1462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F0809-568F-4300-8753-986489737FBE}" type="slidenum">
              <a:rPr lang="cs-CZ"/>
              <a:pPr/>
              <a:t>13</a:t>
            </a:fld>
            <a:endParaRPr lang="cs-CZ"/>
          </a:p>
        </p:txBody>
      </p:sp>
      <p:grpSp>
        <p:nvGrpSpPr>
          <p:cNvPr id="152582" name="Group 1030"/>
          <p:cNvGrpSpPr>
            <a:grpSpLocks/>
          </p:cNvGrpSpPr>
          <p:nvPr/>
        </p:nvGrpSpPr>
        <p:grpSpPr bwMode="auto">
          <a:xfrm>
            <a:off x="323850" y="908050"/>
            <a:ext cx="8458200" cy="5949950"/>
            <a:chOff x="336" y="1204"/>
            <a:chExt cx="5088" cy="2905"/>
          </a:xfrm>
        </p:grpSpPr>
        <p:pic>
          <p:nvPicPr>
            <p:cNvPr id="152578" name="Picture 1026" descr="T17-1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5708"/>
            <a:stretch>
              <a:fillRect/>
            </a:stretch>
          </p:blipFill>
          <p:spPr bwMode="auto">
            <a:xfrm>
              <a:off x="336" y="1536"/>
              <a:ext cx="5088" cy="2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2579" name="Picture 1027" descr="T17-1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3456"/>
            <a:stretch>
              <a:fillRect/>
            </a:stretch>
          </p:blipFill>
          <p:spPr bwMode="auto">
            <a:xfrm>
              <a:off x="336" y="1204"/>
              <a:ext cx="5088" cy="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52586" name="Object 1034"/>
          <p:cNvGraphicFramePr>
            <a:graphicFrameLocks noChangeAspect="1"/>
          </p:cNvGraphicFramePr>
          <p:nvPr/>
        </p:nvGraphicFramePr>
        <p:xfrm>
          <a:off x="323850" y="476250"/>
          <a:ext cx="8496300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8" name="Rastrový obrázek" r:id="rId4" imgW="9742857" imgH="1647619" progId="Paint.Picture">
                  <p:embed/>
                </p:oleObj>
              </mc:Choice>
              <mc:Fallback>
                <p:oleObj name="Rastrový obrázek" r:id="rId4" imgW="9742857" imgH="1647619" progId="Paint.Picture">
                  <p:embed/>
                  <p:pic>
                    <p:nvPicPr>
                      <p:cNvPr id="0" name="Object 10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476250"/>
                        <a:ext cx="8496300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3929-1508-4306-87D5-5E7B584EDB0E}" type="slidenum">
              <a:rPr lang="cs-CZ"/>
              <a:pPr/>
              <a:t>14</a:t>
            </a:fld>
            <a:endParaRPr lang="cs-CZ"/>
          </a:p>
        </p:txBody>
      </p:sp>
      <p:pic>
        <p:nvPicPr>
          <p:cNvPr id="153603" name="Picture 3075" descr="T17-1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247"/>
          <a:stretch>
            <a:fillRect/>
          </a:stretch>
        </p:blipFill>
        <p:spPr bwMode="auto">
          <a:xfrm>
            <a:off x="152400" y="1268413"/>
            <a:ext cx="8839200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7F976-B349-491E-9E1D-317D0197FB9C}" type="slidenum">
              <a:rPr lang="cs-CZ"/>
              <a:pPr/>
              <a:t>15</a:t>
            </a:fld>
            <a:endParaRPr lang="cs-CZ"/>
          </a:p>
        </p:txBody>
      </p:sp>
      <p:grpSp>
        <p:nvGrpSpPr>
          <p:cNvPr id="154629" name="Group 5"/>
          <p:cNvGrpSpPr>
            <a:grpSpLocks/>
          </p:cNvGrpSpPr>
          <p:nvPr/>
        </p:nvGrpSpPr>
        <p:grpSpPr bwMode="auto">
          <a:xfrm>
            <a:off x="228600" y="2133600"/>
            <a:ext cx="8686800" cy="3733800"/>
            <a:chOff x="288" y="1010"/>
            <a:chExt cx="5088" cy="1875"/>
          </a:xfrm>
        </p:grpSpPr>
        <p:pic>
          <p:nvPicPr>
            <p:cNvPr id="154626" name="Picture 2" descr="T17-1b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3372" b="26430"/>
            <a:stretch>
              <a:fillRect/>
            </a:stretch>
          </p:blipFill>
          <p:spPr bwMode="auto">
            <a:xfrm>
              <a:off x="288" y="1346"/>
              <a:ext cx="5088" cy="1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627" name="Picture 3" descr="T17-1b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3181"/>
            <a:stretch>
              <a:fillRect/>
            </a:stretch>
          </p:blipFill>
          <p:spPr bwMode="auto">
            <a:xfrm>
              <a:off x="288" y="1010"/>
              <a:ext cx="5088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54633" name="Object 9"/>
          <p:cNvGraphicFramePr>
            <a:graphicFrameLocks noChangeAspect="1"/>
          </p:cNvGraphicFramePr>
          <p:nvPr/>
        </p:nvGraphicFramePr>
        <p:xfrm>
          <a:off x="179388" y="1412875"/>
          <a:ext cx="8785225" cy="146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35" name="Rastrový obrázek" r:id="rId4" imgW="9742857" imgH="1647619" progId="Paint.Picture">
                  <p:embed/>
                </p:oleObj>
              </mc:Choice>
              <mc:Fallback>
                <p:oleObj name="Rastrový obrázek" r:id="rId4" imgW="9742857" imgH="1647619" progId="Paint.Picture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412875"/>
                        <a:ext cx="8785225" cy="146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4F98C-D4CE-4B74-BE99-6550BB1DD6A8}" type="slidenum">
              <a:rPr lang="cs-CZ"/>
              <a:pPr/>
              <a:t>16</a:t>
            </a:fld>
            <a:endParaRPr lang="cs-CZ"/>
          </a:p>
        </p:txBody>
      </p:sp>
      <p:grpSp>
        <p:nvGrpSpPr>
          <p:cNvPr id="155653" name="Group 1029"/>
          <p:cNvGrpSpPr>
            <a:grpSpLocks/>
          </p:cNvGrpSpPr>
          <p:nvPr/>
        </p:nvGrpSpPr>
        <p:grpSpPr bwMode="auto">
          <a:xfrm>
            <a:off x="457200" y="2133600"/>
            <a:ext cx="8153400" cy="3959225"/>
            <a:chOff x="288" y="2533"/>
            <a:chExt cx="5088" cy="1595"/>
          </a:xfrm>
        </p:grpSpPr>
        <p:pic>
          <p:nvPicPr>
            <p:cNvPr id="155651" name="Picture 1027" descr="T17-1b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2850" b="2032"/>
            <a:stretch>
              <a:fillRect/>
            </a:stretch>
          </p:blipFill>
          <p:spPr bwMode="auto">
            <a:xfrm>
              <a:off x="288" y="2848"/>
              <a:ext cx="5088" cy="1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5652" name="Picture 1028" descr="T17-1b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3181"/>
            <a:stretch>
              <a:fillRect/>
            </a:stretch>
          </p:blipFill>
          <p:spPr bwMode="auto">
            <a:xfrm>
              <a:off x="288" y="2533"/>
              <a:ext cx="5088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55657" name="Object 1033"/>
          <p:cNvGraphicFramePr>
            <a:graphicFrameLocks noChangeAspect="1"/>
          </p:cNvGraphicFramePr>
          <p:nvPr/>
        </p:nvGraphicFramePr>
        <p:xfrm>
          <a:off x="395288" y="1484313"/>
          <a:ext cx="8280400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59" name="Rastrový obrázek" r:id="rId4" imgW="9742857" imgH="1647619" progId="Paint.Picture">
                  <p:embed/>
                </p:oleObj>
              </mc:Choice>
              <mc:Fallback>
                <p:oleObj name="Rastrový obrázek" r:id="rId4" imgW="9742857" imgH="1647619" progId="Paint.Picture">
                  <p:embed/>
                  <p:pic>
                    <p:nvPicPr>
                      <p:cNvPr id="0" name="Object 10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484313"/>
                        <a:ext cx="8280400" cy="153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D96EC-9C44-4F5D-808F-1F2FA8727FA9}" type="slidenum">
              <a:rPr lang="cs-CZ"/>
              <a:pPr/>
              <a:t>17</a:t>
            </a:fld>
            <a:endParaRPr lang="cs-CZ"/>
          </a:p>
        </p:txBody>
      </p:sp>
      <p:pic>
        <p:nvPicPr>
          <p:cNvPr id="156676" name="Picture 2052" descr="T17-1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57338"/>
            <a:ext cx="8610600" cy="475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7772400" cy="1143000"/>
          </a:xfrm>
          <a:noFill/>
          <a:ln/>
        </p:spPr>
        <p:txBody>
          <a:bodyPr anchor="ctr"/>
          <a:lstStyle/>
          <a:p>
            <a:r>
              <a:rPr lang="cs-CZ" sz="2800" dirty="0" smtClean="0">
                <a:latin typeface="Arial Black" pitchFamily="34" charset="0"/>
              </a:rPr>
              <a:t>Intervence </a:t>
            </a:r>
            <a:r>
              <a:rPr lang="cs-CZ" sz="2800" dirty="0">
                <a:latin typeface="Arial Black" pitchFamily="34" charset="0"/>
              </a:rPr>
              <a:t>CB a nabídka peněz</a:t>
            </a:r>
            <a:endParaRPr lang="en-US" sz="2800" dirty="0">
              <a:latin typeface="Arial Black" pitchFamily="34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00213"/>
            <a:ext cx="8229600" cy="3240087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None/>
            </a:pPr>
            <a:r>
              <a:rPr lang="cs-CZ" b="1">
                <a:solidFill>
                  <a:srgbClr val="990033"/>
                </a:solidFill>
              </a:rPr>
              <a:t>Rozvaha centrální banky a nabídka peněz</a:t>
            </a:r>
          </a:p>
          <a:p>
            <a:pPr>
              <a:buFont typeface="Wingdings" pitchFamily="2" charset="2"/>
              <a:buNone/>
            </a:pPr>
            <a:endParaRPr lang="en-US" b="1">
              <a:solidFill>
                <a:srgbClr val="990033"/>
              </a:solidFill>
            </a:endParaRPr>
          </a:p>
          <a:p>
            <a:r>
              <a:rPr lang="cs-CZ" b="1"/>
              <a:t>Strana aktiv rozvahy obsahuje dva typy aktiv</a:t>
            </a:r>
            <a:r>
              <a:rPr lang="en-US" b="1"/>
              <a:t>:</a:t>
            </a:r>
            <a:endParaRPr lang="cs-CZ" b="1"/>
          </a:p>
          <a:p>
            <a:endParaRPr lang="en-US" sz="800" b="1"/>
          </a:p>
          <a:p>
            <a:pPr lvl="1"/>
            <a:r>
              <a:rPr lang="cs-CZ" b="1"/>
              <a:t>Zahraniční aktiva - zejména cenné papíry v cizí měně vlastněné CB</a:t>
            </a:r>
            <a:r>
              <a:rPr lang="en-US" b="1"/>
              <a:t> (</a:t>
            </a:r>
            <a:r>
              <a:rPr lang="cs-CZ" b="1"/>
              <a:t>oficiální devizové rezervy</a:t>
            </a:r>
            <a:r>
              <a:rPr lang="en-US" b="1"/>
              <a:t>)</a:t>
            </a:r>
            <a:endParaRPr lang="cs-CZ" b="1"/>
          </a:p>
          <a:p>
            <a:pPr lvl="1"/>
            <a:r>
              <a:rPr lang="cs-CZ" b="1"/>
              <a:t>Zlato (oficiální devizové rezervy)</a:t>
            </a:r>
          </a:p>
          <a:p>
            <a:pPr lvl="1"/>
            <a:r>
              <a:rPr lang="cs-CZ" b="1"/>
              <a:t>Domácí aktiva - centrální bankou držená práva budoucích plateb od domácích občanů a institucí.</a:t>
            </a:r>
          </a:p>
          <a:p>
            <a:pPr lvl="2"/>
            <a:r>
              <a:rPr lang="cs-CZ" b="1"/>
              <a:t>Půjčky komerčním bankám</a:t>
            </a:r>
          </a:p>
          <a:p>
            <a:pPr lvl="2"/>
            <a:r>
              <a:rPr lang="cs-CZ" b="1"/>
              <a:t>Státní dluhopisy</a:t>
            </a:r>
            <a:endParaRPr lang="en-US" b="1"/>
          </a:p>
          <a:p>
            <a:r>
              <a:rPr lang="cs-CZ" b="1"/>
              <a:t>Strana pasiv obsahuje</a:t>
            </a:r>
            <a:r>
              <a:rPr lang="en-US" b="1"/>
              <a:t>:</a:t>
            </a:r>
            <a:endParaRPr lang="cs-CZ" b="1"/>
          </a:p>
          <a:p>
            <a:pPr lvl="1"/>
            <a:r>
              <a:rPr lang="cs-CZ" b="1"/>
              <a:t>depozita komerčních bank</a:t>
            </a:r>
            <a:endParaRPr lang="en-US" b="1"/>
          </a:p>
          <a:p>
            <a:pPr lvl="1"/>
            <a:r>
              <a:rPr lang="cs-CZ" b="1"/>
              <a:t>oběživo</a:t>
            </a:r>
            <a:endParaRPr lang="en-US" b="1"/>
          </a:p>
          <a:p>
            <a:pPr lvl="1"/>
            <a:r>
              <a:rPr lang="cs-CZ" b="1"/>
              <a:t>čisté jmění společnosti.</a:t>
            </a:r>
          </a:p>
          <a:p>
            <a:pPr lvl="4"/>
            <a:endParaRPr lang="en-US" b="1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7929-4629-4237-9D59-B6B0CDC438F8}" type="slidenum">
              <a:rPr lang="cs-CZ"/>
              <a:pPr/>
              <a:t>18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844675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cs-CZ" b="1"/>
              <a:t>Aktiva = Pasiva (zahrnují čisté jmění)</a:t>
            </a:r>
          </a:p>
          <a:p>
            <a:r>
              <a:rPr lang="cs-CZ" b="1"/>
              <a:t>Změnu aktiv centrální banky provází ekvivalentní změna pasiv (čisté jmění je konstantní).</a:t>
            </a:r>
          </a:p>
          <a:p>
            <a:endParaRPr lang="en-US" sz="1000" b="1"/>
          </a:p>
          <a:p>
            <a:r>
              <a:rPr lang="cs-CZ" b="1"/>
              <a:t>Jakýkoliv nákup aktiv CB automaticky vyvolá růst domácí nabídky peněz, jakýkoliv prodej aktiv vyvolá její pokles.</a:t>
            </a:r>
          </a:p>
          <a:p>
            <a:pPr lvl="1"/>
            <a:r>
              <a:rPr lang="cs-CZ" b="1"/>
              <a:t>Proběhne změna buďto v množství peněz v oběhu nebo vkladů bank</a:t>
            </a:r>
          </a:p>
          <a:p>
            <a:endParaRPr lang="cs-CZ" b="1"/>
          </a:p>
          <a:p>
            <a:pPr>
              <a:buFont typeface="Wingdings" pitchFamily="2" charset="2"/>
              <a:buNone/>
            </a:pPr>
            <a:r>
              <a:rPr lang="cs-CZ" b="1">
                <a:solidFill>
                  <a:srgbClr val="990033"/>
                </a:solidFill>
              </a:rPr>
              <a:t>Devizové </a:t>
            </a:r>
            <a:r>
              <a:rPr lang="cs-CZ" b="1">
                <a:solidFill>
                  <a:srgbClr val="A50021"/>
                </a:solidFill>
              </a:rPr>
              <a:t>intervence</a:t>
            </a:r>
            <a:r>
              <a:rPr lang="cs-CZ" b="1">
                <a:solidFill>
                  <a:srgbClr val="990033"/>
                </a:solidFill>
              </a:rPr>
              <a:t> a nabídka peněz</a:t>
            </a:r>
          </a:p>
          <a:p>
            <a:pPr>
              <a:buFont typeface="Wingdings" pitchFamily="2" charset="2"/>
              <a:buNone/>
            </a:pPr>
            <a:endParaRPr lang="en-US" sz="800" b="1">
              <a:solidFill>
                <a:srgbClr val="990033"/>
              </a:solidFill>
            </a:endParaRPr>
          </a:p>
          <a:p>
            <a:pPr lvl="1"/>
            <a:r>
              <a:rPr lang="cs-CZ" b="1"/>
              <a:t>Rozvaha CB ukazuje jak devizové intervence ovlivní směnný kurz i nabídku peněz, neboť závazky CB jsou základem domácí nabídky peněz.</a:t>
            </a:r>
          </a:p>
          <a:p>
            <a:pPr lvl="1"/>
            <a:r>
              <a:rPr lang="cs-CZ" b="1"/>
              <a:t>Centrální banka se může sanžit vyrušit efekt intervence na nabídku peněz sterilizací</a:t>
            </a:r>
            <a:r>
              <a:rPr lang="en-US" b="1"/>
              <a:t>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4BC8B-0D2C-4C56-820F-05F0138DCA0C}" type="slidenum">
              <a:rPr lang="cs-CZ"/>
              <a:pPr/>
              <a:t>19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02568"/>
            <a:ext cx="8686800" cy="838200"/>
          </a:xfrm>
        </p:spPr>
        <p:txBody>
          <a:bodyPr/>
          <a:lstStyle/>
          <a:p>
            <a:r>
              <a:rPr lang="cs-CZ" sz="2800" dirty="0">
                <a:latin typeface="Arial Black" pitchFamily="34" charset="0"/>
              </a:rPr>
              <a:t>Základní problémy</a:t>
            </a:r>
            <a:endParaRPr lang="en-US" sz="2800" dirty="0">
              <a:latin typeface="Arial Black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828800"/>
            <a:ext cx="8229600" cy="5029200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/>
              <a:t>V reálném světě je předpoklad dokonale flexibilního směnného kurzu splněn jen málokdy</a:t>
            </a:r>
            <a:r>
              <a:rPr lang="en-US" b="1" dirty="0"/>
              <a:t>.</a:t>
            </a:r>
          </a:p>
          <a:p>
            <a:r>
              <a:rPr lang="cs-CZ" b="1" dirty="0"/>
              <a:t>Rozvinuté ekonomiky operují s hybridním systémem řízeného </a:t>
            </a:r>
            <a:r>
              <a:rPr lang="cs-CZ" b="1" dirty="0" err="1"/>
              <a:t>floatingu</a:t>
            </a:r>
            <a:r>
              <a:rPr lang="cs-CZ" b="1" dirty="0"/>
              <a:t> směnného kurzu</a:t>
            </a:r>
            <a:r>
              <a:rPr lang="en-US" b="1" dirty="0"/>
              <a:t>.</a:t>
            </a:r>
          </a:p>
          <a:p>
            <a:r>
              <a:rPr lang="cs-CZ" b="1" dirty="0"/>
              <a:t>Četné rozvíjející se země si zachovaly nějakou formu fixace kurzu.</a:t>
            </a:r>
          </a:p>
          <a:p>
            <a:pPr lvl="1"/>
            <a:endParaRPr lang="cs-CZ" sz="2000" b="1" dirty="0"/>
          </a:p>
          <a:p>
            <a:r>
              <a:rPr lang="cs-CZ" b="1" dirty="0"/>
              <a:t>Hlavním cílem této kapitoly je ukázat:</a:t>
            </a:r>
          </a:p>
          <a:p>
            <a:pPr lvl="1"/>
            <a:r>
              <a:rPr lang="cs-CZ" b="1" dirty="0"/>
              <a:t>Jaké kursové režimy lze použít?</a:t>
            </a:r>
          </a:p>
          <a:p>
            <a:pPr lvl="1"/>
            <a:r>
              <a:rPr lang="cs-CZ" b="1" dirty="0"/>
              <a:t>Jaký je vztah kursové a (vnitřní) měnové politiky?</a:t>
            </a:r>
          </a:p>
          <a:p>
            <a:pPr lvl="1"/>
            <a:r>
              <a:rPr lang="cs-CZ" b="1" dirty="0"/>
              <a:t>Jakým způsobem udržují centrální banky fixní směnný kurs a s jakými důsledky na ekonomiku?</a:t>
            </a:r>
          </a:p>
          <a:p>
            <a:pPr lvl="1"/>
            <a:endParaRPr lang="en-US" sz="2000" b="1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1711-0749-47D6-8814-C4953C40671A}" type="slidenum">
              <a:rPr lang="cs-CZ"/>
              <a:pPr/>
              <a:t>2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/>
              <a:t>CB provádí stejné domácí i devizové operace s aktivy v opačném směru, aby vynulovala dopad svých devizových operací na domácí nabídku peněz</a:t>
            </a:r>
            <a:r>
              <a:rPr lang="en-US" sz="2400" b="1"/>
              <a:t>.</a:t>
            </a:r>
            <a:endParaRPr lang="cs-CZ" sz="2400" b="1"/>
          </a:p>
          <a:p>
            <a:pPr lvl="1"/>
            <a:r>
              <a:rPr lang="cs-CZ"/>
              <a:t>Pokud CB prodává zahraniční CP na devizovém trhu, může kupovat domácí CP (vládní) s cílem zachovat množství peněz v oběhu nezměněné.</a:t>
            </a:r>
            <a:endParaRPr lang="en-US" sz="2000" b="1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76C53-190A-4823-AFCB-3065BCE6DFDC}" type="slidenum">
              <a:rPr lang="cs-CZ"/>
              <a:pPr/>
              <a:t>20</a:t>
            </a:fld>
            <a:endParaRPr lang="cs-CZ"/>
          </a:p>
        </p:txBody>
      </p:sp>
      <p:sp>
        <p:nvSpPr>
          <p:cNvPr id="188416" name="Text Box 0"/>
          <p:cNvSpPr txBox="1">
            <a:spLocks noChangeArrowheads="1"/>
          </p:cNvSpPr>
          <p:nvPr/>
        </p:nvSpPr>
        <p:spPr bwMode="auto">
          <a:xfrm>
            <a:off x="1042988" y="549275"/>
            <a:ext cx="6913562" cy="86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cs-CZ" sz="2400" b="1">
                <a:solidFill>
                  <a:srgbClr val="A50021"/>
                </a:solidFill>
              </a:rPr>
              <a:t>Sterilizovaná devizová intervence</a:t>
            </a:r>
          </a:p>
          <a:p>
            <a:pPr>
              <a:spcBef>
                <a:spcPct val="50000"/>
              </a:spcBef>
            </a:pPr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9595-DF58-4B7D-98ED-3FCDD7711FB1}" type="slidenum">
              <a:rPr lang="cs-CZ"/>
              <a:pPr/>
              <a:t>21</a:t>
            </a:fld>
            <a:endParaRPr lang="cs-CZ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1700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/>
            <a:r>
              <a:rPr lang="cs-CZ" sz="2000" b="1"/>
              <a:t>Efekt 100 dolarové devizové intervence</a:t>
            </a:r>
            <a:r>
              <a:rPr lang="en-US" sz="2000" b="1"/>
              <a:t>: </a:t>
            </a:r>
          </a:p>
        </p:txBody>
      </p:sp>
      <p:grpSp>
        <p:nvGrpSpPr>
          <p:cNvPr id="35847" name="Group 7"/>
          <p:cNvGrpSpPr>
            <a:grpSpLocks/>
          </p:cNvGrpSpPr>
          <p:nvPr/>
        </p:nvGrpSpPr>
        <p:grpSpPr bwMode="auto">
          <a:xfrm>
            <a:off x="685800" y="2392363"/>
            <a:ext cx="7772400" cy="3327400"/>
            <a:chOff x="432" y="1507"/>
            <a:chExt cx="4896" cy="2096"/>
          </a:xfrm>
        </p:grpSpPr>
        <p:pic>
          <p:nvPicPr>
            <p:cNvPr id="35845" name="Picture 5" descr="T17-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507"/>
              <a:ext cx="4896" cy="20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5846" name="Picture 6" descr="T4-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651" b="11237"/>
            <a:stretch>
              <a:fillRect/>
            </a:stretch>
          </p:blipFill>
          <p:spPr bwMode="auto">
            <a:xfrm>
              <a:off x="432" y="3504"/>
              <a:ext cx="4896" cy="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772400" cy="1143000"/>
          </a:xfrm>
        </p:spPr>
        <p:txBody>
          <a:bodyPr/>
          <a:lstStyle/>
          <a:p>
            <a:r>
              <a:rPr lang="cs-CZ" sz="2800" dirty="0" smtClean="0">
                <a:latin typeface="Arial Black" pitchFamily="34" charset="0"/>
              </a:rPr>
              <a:t>Způsob </a:t>
            </a:r>
            <a:r>
              <a:rPr lang="cs-CZ" sz="2800" dirty="0">
                <a:latin typeface="Arial Black" pitchFamily="34" charset="0"/>
              </a:rPr>
              <a:t>fixace směnného kurzu</a:t>
            </a:r>
            <a:endParaRPr lang="en-US" sz="2800" dirty="0">
              <a:latin typeface="Arial Black" pitchFamily="34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905000"/>
            <a:ext cx="8153400" cy="49530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cs-CZ" b="1">
                <a:solidFill>
                  <a:srgbClr val="990033"/>
                </a:solidFill>
              </a:rPr>
              <a:t>Rovnováha devizového trhu při fixním kurzu</a:t>
            </a:r>
          </a:p>
          <a:p>
            <a:pPr>
              <a:buFont typeface="Wingdings" pitchFamily="2" charset="2"/>
              <a:buNone/>
            </a:pPr>
            <a:endParaRPr lang="cs-CZ" sz="1000" b="1"/>
          </a:p>
          <a:p>
            <a:r>
              <a:rPr lang="cs-CZ" b="1"/>
              <a:t>Devizový trh je v rovnováze, pokud</a:t>
            </a:r>
            <a:r>
              <a:rPr lang="en-US" b="1"/>
              <a:t>: </a:t>
            </a:r>
            <a:endParaRPr lang="cs-CZ" b="1"/>
          </a:p>
          <a:p>
            <a:endParaRPr lang="en-US" sz="800" b="1"/>
          </a:p>
          <a:p>
            <a:pPr lvl="1" algn="ctr">
              <a:buFont typeface="Wingdings" pitchFamily="2" charset="2"/>
              <a:buNone/>
            </a:pPr>
            <a:r>
              <a:rPr lang="en-US" b="1" i="1"/>
              <a:t>R</a:t>
            </a:r>
            <a:r>
              <a:rPr lang="en-US" b="1"/>
              <a:t> = </a:t>
            </a:r>
            <a:r>
              <a:rPr lang="en-US" b="1" i="1"/>
              <a:t>R</a:t>
            </a:r>
            <a:r>
              <a:rPr lang="en-US" b="1"/>
              <a:t>* + (</a:t>
            </a:r>
            <a:r>
              <a:rPr lang="en-US" b="1" i="1"/>
              <a:t>E</a:t>
            </a:r>
            <a:r>
              <a:rPr lang="en-US" b="1" i="1" baseline="30000"/>
              <a:t>e</a:t>
            </a:r>
            <a:r>
              <a:rPr lang="en-US" b="1"/>
              <a:t> – </a:t>
            </a:r>
            <a:r>
              <a:rPr lang="en-US" b="1" i="1"/>
              <a:t>E</a:t>
            </a:r>
            <a:r>
              <a:rPr lang="en-US" b="1"/>
              <a:t>)/</a:t>
            </a:r>
            <a:r>
              <a:rPr lang="en-US" b="1" i="1"/>
              <a:t>E</a:t>
            </a:r>
            <a:endParaRPr lang="cs-CZ" b="1" i="1"/>
          </a:p>
          <a:p>
            <a:pPr lvl="1" algn="ctr">
              <a:buFont typeface="Wingdings" pitchFamily="2" charset="2"/>
              <a:buNone/>
            </a:pPr>
            <a:endParaRPr lang="en-US" sz="800" b="1" i="1"/>
          </a:p>
          <a:p>
            <a:pPr lvl="1"/>
            <a:r>
              <a:rPr lang="cs-CZ" b="1"/>
              <a:t>Pokud CB fixuje kurz</a:t>
            </a:r>
            <a:r>
              <a:rPr lang="en-US" b="1"/>
              <a:t> </a:t>
            </a:r>
            <a:r>
              <a:rPr lang="en-US" b="1" i="1"/>
              <a:t>E</a:t>
            </a:r>
            <a:r>
              <a:rPr lang="en-US" b="1"/>
              <a:t> </a:t>
            </a:r>
            <a:r>
              <a:rPr lang="cs-CZ" b="1"/>
              <a:t>na úrovni</a:t>
            </a:r>
            <a:r>
              <a:rPr lang="en-US" b="1"/>
              <a:t> </a:t>
            </a:r>
            <a:r>
              <a:rPr lang="en-US" b="1" i="1"/>
              <a:t>E</a:t>
            </a:r>
            <a:r>
              <a:rPr lang="en-US" b="1" baseline="30000"/>
              <a:t>0</a:t>
            </a:r>
            <a:r>
              <a:rPr lang="en-US" b="1"/>
              <a:t>, </a:t>
            </a:r>
            <a:r>
              <a:rPr lang="cs-CZ" b="1"/>
              <a:t>očekávaná míra depreciace domácí měny je nulová.</a:t>
            </a:r>
          </a:p>
          <a:p>
            <a:pPr lvl="1"/>
            <a:endParaRPr lang="en-US" sz="800" b="1"/>
          </a:p>
          <a:p>
            <a:pPr lvl="1"/>
            <a:r>
              <a:rPr lang="cs-CZ" b="1"/>
              <a:t>Z podmínky úrokové parity vyplývá, že </a:t>
            </a:r>
            <a:r>
              <a:rPr lang="en-US" b="1" i="1"/>
              <a:t>E</a:t>
            </a:r>
            <a:r>
              <a:rPr lang="en-US" b="1" baseline="30000"/>
              <a:t>0 </a:t>
            </a:r>
            <a:r>
              <a:rPr lang="cs-CZ" b="1"/>
              <a:t>je dnešní rovnovážný kurz je pokud</a:t>
            </a:r>
            <a:r>
              <a:rPr lang="en-US" b="1"/>
              <a:t>: </a:t>
            </a:r>
            <a:r>
              <a:rPr lang="en-US" b="1" i="1"/>
              <a:t>R</a:t>
            </a:r>
            <a:r>
              <a:rPr lang="en-US" b="1"/>
              <a:t> = </a:t>
            </a:r>
            <a:r>
              <a:rPr lang="en-US" b="1" i="1"/>
              <a:t>R</a:t>
            </a:r>
            <a:r>
              <a:rPr lang="en-US" b="1"/>
              <a:t>*.</a:t>
            </a:r>
            <a:endParaRPr lang="cs-CZ" b="1"/>
          </a:p>
          <a:p>
            <a:pPr lvl="2"/>
            <a:endParaRPr lang="cs-CZ" b="1"/>
          </a:p>
          <a:p>
            <a:r>
              <a:rPr lang="cs-CZ" b="1"/>
              <a:t>K udržení domácí úrokové sazby na </a:t>
            </a:r>
            <a:r>
              <a:rPr lang="en-US" b="1" i="1"/>
              <a:t>R</a:t>
            </a:r>
            <a:r>
              <a:rPr lang="en-US" b="1"/>
              <a:t>*, </a:t>
            </a:r>
            <a:r>
              <a:rPr lang="cs-CZ" b="1"/>
              <a:t>musí CB devizovými intervencemi přizpůsobit nabídku peněz aby platilo</a:t>
            </a:r>
            <a:r>
              <a:rPr lang="en-US" b="1"/>
              <a:t>:</a:t>
            </a:r>
            <a:endParaRPr lang="cs-CZ" b="1"/>
          </a:p>
          <a:p>
            <a:endParaRPr lang="en-US" sz="800" b="1"/>
          </a:p>
          <a:p>
            <a:pPr lvl="1" algn="ctr">
              <a:buFont typeface="Wingdings" pitchFamily="2" charset="2"/>
              <a:buNone/>
            </a:pPr>
            <a:r>
              <a:rPr lang="en-US" b="1" i="1"/>
              <a:t>M</a:t>
            </a:r>
            <a:r>
              <a:rPr lang="en-US" b="1" i="1" baseline="30000"/>
              <a:t>S</a:t>
            </a:r>
            <a:r>
              <a:rPr lang="en-US" b="1"/>
              <a:t>/</a:t>
            </a:r>
            <a:r>
              <a:rPr lang="en-US" b="1" i="1"/>
              <a:t>P </a:t>
            </a:r>
            <a:r>
              <a:rPr lang="en-US" b="1"/>
              <a:t>= </a:t>
            </a:r>
            <a:r>
              <a:rPr lang="en-US" b="1" i="1"/>
              <a:t>L</a:t>
            </a:r>
            <a:r>
              <a:rPr lang="en-US" b="1"/>
              <a:t>(</a:t>
            </a:r>
            <a:r>
              <a:rPr lang="en-US" b="1" i="1"/>
              <a:t>R</a:t>
            </a:r>
            <a:r>
              <a:rPr lang="en-US" b="1"/>
              <a:t>*, </a:t>
            </a:r>
            <a:r>
              <a:rPr lang="en-US" b="1" i="1"/>
              <a:t>Y</a:t>
            </a:r>
            <a:r>
              <a:rPr lang="en-US" b="1"/>
              <a:t>)</a:t>
            </a:r>
          </a:p>
          <a:p>
            <a:endParaRPr lang="en-US" b="1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DAD9-590E-484F-8774-F2BB153EB196}" type="slidenum">
              <a:rPr lang="cs-CZ"/>
              <a:pPr/>
              <a:t>22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4FF30-79F9-4731-86B9-DEEBE9B35B0C}" type="slidenum">
              <a:rPr lang="cs-CZ"/>
              <a:pPr/>
              <a:t>23</a:t>
            </a:fld>
            <a:endParaRPr lang="cs-CZ"/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0" y="765175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/>
            <a:r>
              <a:rPr lang="cs-CZ" sz="2000" b="1"/>
              <a:t>Rovnováha trhu aktiv s fixním kurzem</a:t>
            </a:r>
            <a:r>
              <a:rPr lang="en-US" sz="2000" b="1"/>
              <a:t>, </a:t>
            </a:r>
            <a:r>
              <a:rPr lang="en-US" sz="2000" b="1" i="1"/>
              <a:t>E</a:t>
            </a:r>
            <a:r>
              <a:rPr lang="en-US" sz="2000" b="1" baseline="30000"/>
              <a:t>0</a:t>
            </a:r>
          </a:p>
        </p:txBody>
      </p:sp>
      <p:grpSp>
        <p:nvGrpSpPr>
          <p:cNvPr id="45189" name="Group 133"/>
          <p:cNvGrpSpPr>
            <a:grpSpLocks/>
          </p:cNvGrpSpPr>
          <p:nvPr/>
        </p:nvGrpSpPr>
        <p:grpSpPr bwMode="auto">
          <a:xfrm>
            <a:off x="250825" y="1916113"/>
            <a:ext cx="8532813" cy="4602162"/>
            <a:chOff x="385" y="1253"/>
            <a:chExt cx="5375" cy="2899"/>
          </a:xfrm>
        </p:grpSpPr>
        <p:grpSp>
          <p:nvGrpSpPr>
            <p:cNvPr id="45138" name="Group 82"/>
            <p:cNvGrpSpPr>
              <a:grpSpLocks/>
            </p:cNvGrpSpPr>
            <p:nvPr/>
          </p:nvGrpSpPr>
          <p:grpSpPr bwMode="auto">
            <a:xfrm>
              <a:off x="767" y="2916"/>
              <a:ext cx="4417" cy="404"/>
              <a:chOff x="767" y="2812"/>
              <a:chExt cx="4417" cy="404"/>
            </a:xfrm>
          </p:grpSpPr>
          <p:sp>
            <p:nvSpPr>
              <p:cNvPr id="45093" name="Text Box 37"/>
              <p:cNvSpPr txBox="1">
                <a:spLocks noChangeArrowheads="1"/>
              </p:cNvSpPr>
              <p:nvPr/>
            </p:nvSpPr>
            <p:spPr bwMode="auto">
              <a:xfrm>
                <a:off x="3552" y="2985"/>
                <a:ext cx="16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cs-CZ" b="1">
                    <a:solidFill>
                      <a:srgbClr val="333399"/>
                    </a:solidFill>
                  </a:rPr>
                  <a:t>Nabídka M/P</a:t>
                </a:r>
                <a:endParaRPr lang="en-US" b="1">
                  <a:solidFill>
                    <a:srgbClr val="333399"/>
                  </a:solidFill>
                </a:endParaRPr>
              </a:p>
            </p:txBody>
          </p:sp>
          <p:grpSp>
            <p:nvGrpSpPr>
              <p:cNvPr id="45104" name="Group 48"/>
              <p:cNvGrpSpPr>
                <a:grpSpLocks/>
              </p:cNvGrpSpPr>
              <p:nvPr/>
            </p:nvGrpSpPr>
            <p:grpSpPr bwMode="auto">
              <a:xfrm>
                <a:off x="1103" y="2860"/>
                <a:ext cx="2612" cy="231"/>
                <a:chOff x="1441" y="3080"/>
                <a:chExt cx="2612" cy="231"/>
              </a:xfrm>
            </p:grpSpPr>
            <p:sp>
              <p:nvSpPr>
                <p:cNvPr id="45105" name="Line 49"/>
                <p:cNvSpPr>
                  <a:spLocks noChangeShapeType="1"/>
                </p:cNvSpPr>
                <p:nvPr/>
              </p:nvSpPr>
              <p:spPr bwMode="auto">
                <a:xfrm>
                  <a:off x="1441" y="3273"/>
                  <a:ext cx="2448" cy="0"/>
                </a:xfrm>
                <a:prstGeom prst="line">
                  <a:avLst/>
                </a:prstGeom>
                <a:noFill/>
                <a:ln w="38100">
                  <a:solidFill>
                    <a:srgbClr val="333399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5106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3937" y="3080"/>
                  <a:ext cx="11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l" eaLnBrk="0" hangingPunct="0"/>
                  <a:endParaRPr lang="cs-CZ" b="1">
                    <a:solidFill>
                      <a:srgbClr val="333399"/>
                    </a:solidFill>
                  </a:endParaRPr>
                </a:p>
              </p:txBody>
            </p:sp>
          </p:grpSp>
          <p:grpSp>
            <p:nvGrpSpPr>
              <p:cNvPr id="45128" name="Group 72"/>
              <p:cNvGrpSpPr>
                <a:grpSpLocks/>
              </p:cNvGrpSpPr>
              <p:nvPr/>
            </p:nvGrpSpPr>
            <p:grpSpPr bwMode="auto">
              <a:xfrm>
                <a:off x="767" y="2812"/>
                <a:ext cx="336" cy="404"/>
                <a:chOff x="816" y="3188"/>
                <a:chExt cx="336" cy="404"/>
              </a:xfrm>
            </p:grpSpPr>
            <p:sp>
              <p:nvSpPr>
                <p:cNvPr id="45129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816" y="3188"/>
                  <a:ext cx="336" cy="4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l" eaLnBrk="0" hangingPunct="0"/>
                  <a:r>
                    <a:rPr lang="en-US" b="1" i="1"/>
                    <a:t>M</a:t>
                  </a:r>
                  <a:r>
                    <a:rPr lang="en-US" b="1" baseline="30000"/>
                    <a:t>1</a:t>
                  </a:r>
                  <a:endParaRPr lang="en-US" b="1"/>
                </a:p>
                <a:p>
                  <a:pPr algn="l" eaLnBrk="0" hangingPunct="0"/>
                  <a:r>
                    <a:rPr lang="en-US" b="1" i="1"/>
                    <a:t>P</a:t>
                  </a:r>
                  <a:endParaRPr lang="en-US" b="1" u="sng"/>
                </a:p>
              </p:txBody>
            </p:sp>
            <p:sp>
              <p:nvSpPr>
                <p:cNvPr id="45130" name="Line 74"/>
                <p:cNvSpPr>
                  <a:spLocks noChangeShapeType="1"/>
                </p:cNvSpPr>
                <p:nvPr/>
              </p:nvSpPr>
              <p:spPr bwMode="auto">
                <a:xfrm>
                  <a:off x="852" y="3385"/>
                  <a:ext cx="21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grpSp>
          <p:nvGrpSpPr>
            <p:cNvPr id="45139" name="Group 83"/>
            <p:cNvGrpSpPr>
              <a:grpSpLocks/>
            </p:cNvGrpSpPr>
            <p:nvPr/>
          </p:nvGrpSpPr>
          <p:grpSpPr bwMode="auto">
            <a:xfrm>
              <a:off x="1773" y="2696"/>
              <a:ext cx="3987" cy="1011"/>
              <a:chOff x="1773" y="2592"/>
              <a:chExt cx="3987" cy="1011"/>
            </a:xfrm>
          </p:grpSpPr>
          <p:sp>
            <p:nvSpPr>
              <p:cNvPr id="45088" name="Arc 32"/>
              <p:cNvSpPr>
                <a:spLocks/>
              </p:cNvSpPr>
              <p:nvPr/>
            </p:nvSpPr>
            <p:spPr bwMode="auto">
              <a:xfrm rot="10522679" flipV="1">
                <a:off x="1773" y="2712"/>
                <a:ext cx="1645" cy="8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5089" name="Text Box 33"/>
              <p:cNvSpPr txBox="1">
                <a:spLocks noChangeArrowheads="1"/>
              </p:cNvSpPr>
              <p:nvPr/>
            </p:nvSpPr>
            <p:spPr bwMode="auto">
              <a:xfrm>
                <a:off x="3410" y="2592"/>
                <a:ext cx="235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en-US" b="1" i="1">
                    <a:solidFill>
                      <a:srgbClr val="333399"/>
                    </a:solidFill>
                  </a:rPr>
                  <a:t> L</a:t>
                </a:r>
                <a:r>
                  <a:rPr lang="en-US" b="1">
                    <a:solidFill>
                      <a:srgbClr val="333399"/>
                    </a:solidFill>
                  </a:rPr>
                  <a:t>(</a:t>
                </a:r>
                <a:r>
                  <a:rPr lang="en-US" b="1" i="1">
                    <a:solidFill>
                      <a:srgbClr val="333399"/>
                    </a:solidFill>
                  </a:rPr>
                  <a:t>R</a:t>
                </a:r>
                <a:r>
                  <a:rPr lang="en-US" b="1">
                    <a:solidFill>
                      <a:srgbClr val="333399"/>
                    </a:solidFill>
                  </a:rPr>
                  <a:t>, </a:t>
                </a:r>
                <a:r>
                  <a:rPr lang="en-US" b="1" i="1">
                    <a:solidFill>
                      <a:srgbClr val="333399"/>
                    </a:solidFill>
                  </a:rPr>
                  <a:t>Y</a:t>
                </a:r>
                <a:r>
                  <a:rPr lang="en-US" b="1" baseline="30000">
                    <a:solidFill>
                      <a:srgbClr val="333399"/>
                    </a:solidFill>
                  </a:rPr>
                  <a:t>1</a:t>
                </a:r>
                <a:r>
                  <a:rPr lang="en-US" b="1">
                    <a:solidFill>
                      <a:srgbClr val="333399"/>
                    </a:solidFill>
                  </a:rPr>
                  <a:t>)</a:t>
                </a:r>
              </a:p>
            </p:txBody>
          </p:sp>
        </p:grpSp>
        <p:sp>
          <p:nvSpPr>
            <p:cNvPr id="45064" name="Arc 8"/>
            <p:cNvSpPr>
              <a:spLocks/>
            </p:cNvSpPr>
            <p:nvPr/>
          </p:nvSpPr>
          <p:spPr bwMode="auto">
            <a:xfrm rot="11077321">
              <a:off x="1587" y="1526"/>
              <a:ext cx="1675" cy="86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538"/>
                <a:gd name="T1" fmla="*/ 0 h 21600"/>
                <a:gd name="T2" fmla="*/ 21538 w 21538"/>
                <a:gd name="T3" fmla="*/ 19962 h 21600"/>
                <a:gd name="T4" fmla="*/ 0 w 2153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38" h="21600" fill="none" extrusionOk="0">
                  <a:moveTo>
                    <a:pt x="-1" y="0"/>
                  </a:moveTo>
                  <a:cubicBezTo>
                    <a:pt x="11293" y="0"/>
                    <a:pt x="20681" y="8700"/>
                    <a:pt x="21537" y="19962"/>
                  </a:cubicBezTo>
                </a:path>
                <a:path w="21538" h="21600" stroke="0" extrusionOk="0">
                  <a:moveTo>
                    <a:pt x="-1" y="0"/>
                  </a:moveTo>
                  <a:cubicBezTo>
                    <a:pt x="11293" y="0"/>
                    <a:pt x="20681" y="8700"/>
                    <a:pt x="21537" y="1996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5065" name="Text Box 9"/>
            <p:cNvSpPr txBox="1">
              <a:spLocks noChangeArrowheads="1"/>
            </p:cNvSpPr>
            <p:nvPr/>
          </p:nvSpPr>
          <p:spPr bwMode="auto">
            <a:xfrm>
              <a:off x="2832" y="1831"/>
              <a:ext cx="1620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cs-CZ" b="1">
                  <a:solidFill>
                    <a:srgbClr val="FF0000"/>
                  </a:solidFill>
                </a:rPr>
                <a:t>Domácí výnos </a:t>
              </a:r>
            </a:p>
            <a:p>
              <a:pPr algn="l" eaLnBrk="0" hangingPunct="0"/>
              <a:r>
                <a:rPr lang="cs-CZ" b="1">
                  <a:solidFill>
                    <a:srgbClr val="FF0000"/>
                  </a:solidFill>
                </a:rPr>
                <a:t>zahraničních depozit</a:t>
              </a:r>
              <a:r>
                <a:rPr lang="en-US" b="1">
                  <a:solidFill>
                    <a:srgbClr val="FF0000"/>
                  </a:solidFill>
                </a:rPr>
                <a:t>, </a:t>
              </a:r>
            </a:p>
            <a:p>
              <a:pPr algn="l" eaLnBrk="0" hangingPunct="0"/>
              <a:r>
                <a:rPr lang="en-US" b="1" i="1">
                  <a:solidFill>
                    <a:srgbClr val="FF0000"/>
                  </a:solidFill>
                </a:rPr>
                <a:t>R</a:t>
              </a:r>
              <a:r>
                <a:rPr lang="en-US" b="1">
                  <a:solidFill>
                    <a:srgbClr val="FF0000"/>
                  </a:solidFill>
                </a:rPr>
                <a:t>* + (</a:t>
              </a:r>
              <a:r>
                <a:rPr lang="en-US" b="1" i="1">
                  <a:solidFill>
                    <a:srgbClr val="FF0000"/>
                  </a:solidFill>
                </a:rPr>
                <a:t>E</a:t>
              </a:r>
              <a:r>
                <a:rPr lang="en-US" b="1" baseline="30000">
                  <a:solidFill>
                    <a:srgbClr val="FF0000"/>
                  </a:solidFill>
                </a:rPr>
                <a:t>0</a:t>
              </a:r>
              <a:r>
                <a:rPr lang="en-US" b="1">
                  <a:solidFill>
                    <a:srgbClr val="FF0000"/>
                  </a:solidFill>
                </a:rPr>
                <a:t> – </a:t>
              </a:r>
              <a:r>
                <a:rPr lang="en-US" b="1" i="1">
                  <a:solidFill>
                    <a:srgbClr val="FF0000"/>
                  </a:solidFill>
                </a:rPr>
                <a:t>E</a:t>
              </a:r>
              <a:r>
                <a:rPr lang="en-US" b="1">
                  <a:solidFill>
                    <a:srgbClr val="FF0000"/>
                  </a:solidFill>
                </a:rPr>
                <a:t>)/</a:t>
              </a:r>
              <a:r>
                <a:rPr lang="en-US" b="1" i="1">
                  <a:solidFill>
                    <a:srgbClr val="FF0000"/>
                  </a:solidFill>
                </a:rPr>
                <a:t>E</a:t>
              </a:r>
            </a:p>
          </p:txBody>
        </p:sp>
        <p:grpSp>
          <p:nvGrpSpPr>
            <p:cNvPr id="45188" name="Group 132"/>
            <p:cNvGrpSpPr>
              <a:grpSpLocks/>
            </p:cNvGrpSpPr>
            <p:nvPr/>
          </p:nvGrpSpPr>
          <p:grpSpPr bwMode="auto">
            <a:xfrm>
              <a:off x="385" y="1253"/>
              <a:ext cx="5375" cy="2899"/>
              <a:chOff x="385" y="1253"/>
              <a:chExt cx="5375" cy="2899"/>
            </a:xfrm>
          </p:grpSpPr>
          <p:sp>
            <p:nvSpPr>
              <p:cNvPr id="45077" name="Text Box 21"/>
              <p:cNvSpPr txBox="1">
                <a:spLocks noChangeArrowheads="1"/>
              </p:cNvSpPr>
              <p:nvPr/>
            </p:nvSpPr>
            <p:spPr bwMode="auto">
              <a:xfrm>
                <a:off x="431" y="3748"/>
                <a:ext cx="1242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cs-CZ" b="1"/>
                  <a:t>Domácí držba M/P</a:t>
                </a:r>
                <a:endParaRPr lang="en-US" b="1"/>
              </a:p>
            </p:txBody>
          </p:sp>
          <p:grpSp>
            <p:nvGrpSpPr>
              <p:cNvPr id="45187" name="Group 131"/>
              <p:cNvGrpSpPr>
                <a:grpSpLocks/>
              </p:cNvGrpSpPr>
              <p:nvPr/>
            </p:nvGrpSpPr>
            <p:grpSpPr bwMode="auto">
              <a:xfrm>
                <a:off x="385" y="1253"/>
                <a:ext cx="5375" cy="2485"/>
                <a:chOff x="385" y="1253"/>
                <a:chExt cx="5375" cy="2485"/>
              </a:xfrm>
            </p:grpSpPr>
            <p:sp>
              <p:nvSpPr>
                <p:cNvPr id="4507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468" y="2366"/>
                  <a:ext cx="1292" cy="4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l" eaLnBrk="0" hangingPunct="0"/>
                  <a:r>
                    <a:rPr lang="cs-CZ" b="1"/>
                    <a:t>Domácí úroková sazba</a:t>
                  </a:r>
                  <a:r>
                    <a:rPr lang="en-US" b="1"/>
                    <a:t>, </a:t>
                  </a:r>
                  <a:r>
                    <a:rPr lang="en-US" b="1" i="1"/>
                    <a:t>R</a:t>
                  </a:r>
                </a:p>
              </p:txBody>
            </p:sp>
            <p:sp>
              <p:nvSpPr>
                <p:cNvPr id="45080" name="Line 24"/>
                <p:cNvSpPr>
                  <a:spLocks noChangeShapeType="1"/>
                </p:cNvSpPr>
                <p:nvPr/>
              </p:nvSpPr>
              <p:spPr bwMode="auto">
                <a:xfrm>
                  <a:off x="1111" y="1434"/>
                  <a:ext cx="0" cy="230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5081" name="Line 25"/>
                <p:cNvSpPr>
                  <a:spLocks noChangeShapeType="1"/>
                </p:cNvSpPr>
                <p:nvPr/>
              </p:nvSpPr>
              <p:spPr bwMode="auto">
                <a:xfrm>
                  <a:off x="1008" y="2607"/>
                  <a:ext cx="345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5082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385" y="1253"/>
                  <a:ext cx="938" cy="4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l" eaLnBrk="0" hangingPunct="0"/>
                  <a:r>
                    <a:rPr lang="cs-CZ" b="1"/>
                    <a:t>Směnný </a:t>
                  </a:r>
                </a:p>
                <a:p>
                  <a:pPr algn="l" eaLnBrk="0" hangingPunct="0"/>
                  <a:r>
                    <a:rPr lang="cs-CZ" b="1"/>
                    <a:t>kurz</a:t>
                  </a:r>
                  <a:r>
                    <a:rPr lang="en-US" b="1"/>
                    <a:t>, </a:t>
                  </a:r>
                  <a:r>
                    <a:rPr lang="en-US" b="1" i="1"/>
                    <a:t>E</a:t>
                  </a:r>
                  <a:endParaRPr lang="en-US" b="1"/>
                </a:p>
              </p:txBody>
            </p:sp>
            <p:sp>
              <p:nvSpPr>
                <p:cNvPr id="45083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773" y="2510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l" eaLnBrk="0" hangingPunct="0"/>
                  <a:r>
                    <a:rPr lang="en-US" b="1"/>
                    <a:t>0</a:t>
                  </a:r>
                </a:p>
              </p:txBody>
            </p:sp>
          </p:grpSp>
        </p:grpSp>
        <p:sp>
          <p:nvSpPr>
            <p:cNvPr id="45113" name="Line 57"/>
            <p:cNvSpPr>
              <a:spLocks noChangeShapeType="1"/>
            </p:cNvSpPr>
            <p:nvPr/>
          </p:nvSpPr>
          <p:spPr bwMode="auto">
            <a:xfrm>
              <a:off x="1151" y="3484"/>
              <a:ext cx="2448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111" name="Text Box 55"/>
            <p:cNvSpPr txBox="1">
              <a:spLocks noChangeArrowheads="1"/>
            </p:cNvSpPr>
            <p:nvPr/>
          </p:nvSpPr>
          <p:spPr bwMode="auto">
            <a:xfrm>
              <a:off x="703" y="3339"/>
              <a:ext cx="3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b="1" i="1"/>
                <a:t>M</a:t>
              </a:r>
              <a:r>
                <a:rPr lang="en-US" b="1" baseline="30000"/>
                <a:t>2</a:t>
              </a:r>
              <a:endParaRPr lang="en-US" b="1"/>
            </a:p>
            <a:p>
              <a:pPr algn="l" eaLnBrk="0" hangingPunct="0"/>
              <a:r>
                <a:rPr lang="en-US" b="1" i="1"/>
                <a:t>P</a:t>
              </a:r>
              <a:endParaRPr lang="en-US" b="1" u="sng"/>
            </a:p>
          </p:txBody>
        </p:sp>
        <p:sp>
          <p:nvSpPr>
            <p:cNvPr id="45112" name="Line 56"/>
            <p:cNvSpPr>
              <a:spLocks noChangeShapeType="1"/>
            </p:cNvSpPr>
            <p:nvPr/>
          </p:nvSpPr>
          <p:spPr bwMode="auto">
            <a:xfrm>
              <a:off x="748" y="3521"/>
              <a:ext cx="219" cy="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144" name="Text Box 88"/>
            <p:cNvSpPr txBox="1">
              <a:spLocks noChangeArrowheads="1"/>
            </p:cNvSpPr>
            <p:nvPr/>
          </p:nvSpPr>
          <p:spPr bwMode="auto">
            <a:xfrm>
              <a:off x="2592" y="317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b="1"/>
                <a:t>3</a:t>
              </a:r>
              <a:endParaRPr lang="en-US" b="1">
                <a:cs typeface="Times New Roman" pitchFamily="18" charset="0"/>
              </a:endParaRPr>
            </a:p>
          </p:txBody>
        </p:sp>
        <p:sp>
          <p:nvSpPr>
            <p:cNvPr id="45102" name="Text Box 46"/>
            <p:cNvSpPr txBox="1">
              <a:spLocks noChangeArrowheads="1"/>
            </p:cNvSpPr>
            <p:nvPr/>
          </p:nvSpPr>
          <p:spPr bwMode="auto">
            <a:xfrm>
              <a:off x="2544" y="2081"/>
              <a:ext cx="23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b="1"/>
                <a:t>3</a:t>
              </a:r>
              <a:r>
                <a:rPr lang="en-US" b="1">
                  <a:cs typeface="Times New Roman" pitchFamily="18" charset="0"/>
                </a:rPr>
                <a:t>'</a:t>
              </a:r>
            </a:p>
          </p:txBody>
        </p:sp>
        <p:sp>
          <p:nvSpPr>
            <p:cNvPr id="45142" name="Line 86"/>
            <p:cNvSpPr>
              <a:spLocks noChangeShapeType="1"/>
            </p:cNvSpPr>
            <p:nvPr/>
          </p:nvSpPr>
          <p:spPr bwMode="auto">
            <a:xfrm flipV="1">
              <a:off x="2640" y="2360"/>
              <a:ext cx="0" cy="2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101" name="Oval 45"/>
            <p:cNvSpPr>
              <a:spLocks noChangeArrowheads="1"/>
            </p:cNvSpPr>
            <p:nvPr/>
          </p:nvSpPr>
          <p:spPr bwMode="auto">
            <a:xfrm>
              <a:off x="2614" y="2326"/>
              <a:ext cx="52" cy="5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5145" name="Oval 89"/>
            <p:cNvSpPr>
              <a:spLocks noChangeArrowheads="1"/>
            </p:cNvSpPr>
            <p:nvPr/>
          </p:nvSpPr>
          <p:spPr bwMode="auto">
            <a:xfrm>
              <a:off x="2614" y="3128"/>
              <a:ext cx="52" cy="52"/>
            </a:xfrm>
            <a:prstGeom prst="ellipse">
              <a:avLst/>
            </a:prstGeom>
            <a:solidFill>
              <a:srgbClr val="333399"/>
            </a:solidFill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5072" name="Text Box 16"/>
            <p:cNvSpPr txBox="1">
              <a:spLocks noChangeArrowheads="1"/>
            </p:cNvSpPr>
            <p:nvPr/>
          </p:nvSpPr>
          <p:spPr bwMode="auto">
            <a:xfrm>
              <a:off x="748" y="2069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b="1" i="1"/>
                <a:t>E</a:t>
              </a:r>
              <a:r>
                <a:rPr lang="en-US" b="1" baseline="30000"/>
                <a:t>0</a:t>
              </a:r>
              <a:endParaRPr lang="en-US" b="1"/>
            </a:p>
          </p:txBody>
        </p:sp>
        <p:sp>
          <p:nvSpPr>
            <p:cNvPr id="45169" name="Line 113"/>
            <p:cNvSpPr>
              <a:spLocks noChangeShapeType="1"/>
            </p:cNvSpPr>
            <p:nvPr/>
          </p:nvSpPr>
          <p:spPr bwMode="auto">
            <a:xfrm>
              <a:off x="2170" y="3168"/>
              <a:ext cx="0" cy="3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152" name="Oval 96"/>
            <p:cNvSpPr>
              <a:spLocks noChangeArrowheads="1"/>
            </p:cNvSpPr>
            <p:nvPr/>
          </p:nvSpPr>
          <p:spPr bwMode="auto">
            <a:xfrm>
              <a:off x="2149" y="3472"/>
              <a:ext cx="52" cy="52"/>
            </a:xfrm>
            <a:prstGeom prst="ellipse">
              <a:avLst/>
            </a:prstGeom>
            <a:solidFill>
              <a:srgbClr val="333399"/>
            </a:solidFill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5153" name="Text Box 97"/>
            <p:cNvSpPr txBox="1">
              <a:spLocks noChangeArrowheads="1"/>
            </p:cNvSpPr>
            <p:nvPr/>
          </p:nvSpPr>
          <p:spPr bwMode="auto">
            <a:xfrm>
              <a:off x="2119" y="350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2</a:t>
              </a:r>
            </a:p>
          </p:txBody>
        </p:sp>
        <p:grpSp>
          <p:nvGrpSpPr>
            <p:cNvPr id="45176" name="Group 120"/>
            <p:cNvGrpSpPr>
              <a:grpSpLocks/>
            </p:cNvGrpSpPr>
            <p:nvPr/>
          </p:nvGrpSpPr>
          <p:grpSpPr bwMode="auto">
            <a:xfrm>
              <a:off x="2142" y="2640"/>
              <a:ext cx="307" cy="719"/>
              <a:chOff x="2142" y="2640"/>
              <a:chExt cx="307" cy="719"/>
            </a:xfrm>
          </p:grpSpPr>
          <p:sp>
            <p:nvSpPr>
              <p:cNvPr id="45094" name="Oval 38"/>
              <p:cNvSpPr>
                <a:spLocks noChangeArrowheads="1"/>
              </p:cNvSpPr>
              <p:nvPr/>
            </p:nvSpPr>
            <p:spPr bwMode="auto">
              <a:xfrm>
                <a:off x="2142" y="3128"/>
                <a:ext cx="52" cy="52"/>
              </a:xfrm>
              <a:prstGeom prst="ellipse">
                <a:avLst/>
              </a:prstGeom>
              <a:solidFill>
                <a:srgbClr val="333399"/>
              </a:solidFill>
              <a:ln w="127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45174" name="Group 118"/>
              <p:cNvGrpSpPr>
                <a:grpSpLocks/>
              </p:cNvGrpSpPr>
              <p:nvPr/>
            </p:nvGrpSpPr>
            <p:grpSpPr bwMode="auto">
              <a:xfrm>
                <a:off x="2156" y="2640"/>
                <a:ext cx="293" cy="719"/>
                <a:chOff x="2156" y="2640"/>
                <a:chExt cx="293" cy="719"/>
              </a:xfrm>
            </p:grpSpPr>
            <p:sp>
              <p:nvSpPr>
                <p:cNvPr id="45118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2160" y="264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l" eaLnBrk="0" hangingPunct="0"/>
                  <a:r>
                    <a:rPr lang="en-US" b="1" i="1"/>
                    <a:t>R</a:t>
                  </a:r>
                  <a:r>
                    <a:rPr lang="en-US" b="1"/>
                    <a:t>*</a:t>
                  </a:r>
                </a:p>
              </p:txBody>
            </p:sp>
            <p:sp>
              <p:nvSpPr>
                <p:cNvPr id="45150" name="Text Box 94"/>
                <p:cNvSpPr txBox="1">
                  <a:spLocks noChangeArrowheads="1"/>
                </p:cNvSpPr>
                <p:nvPr/>
              </p:nvSpPr>
              <p:spPr bwMode="auto">
                <a:xfrm>
                  <a:off x="2156" y="3128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b="1"/>
                    <a:t>1</a:t>
                  </a:r>
                </a:p>
              </p:txBody>
            </p:sp>
            <p:sp>
              <p:nvSpPr>
                <p:cNvPr id="45172" name="Line 116"/>
                <p:cNvSpPr>
                  <a:spLocks noChangeShapeType="1"/>
                </p:cNvSpPr>
                <p:nvPr/>
              </p:nvSpPr>
              <p:spPr bwMode="auto">
                <a:xfrm flipV="1">
                  <a:off x="2170" y="2640"/>
                  <a:ext cx="0" cy="48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sp>
          <p:nvSpPr>
            <p:cNvPr id="45070" name="Line 14"/>
            <p:cNvSpPr>
              <a:spLocks noChangeShapeType="1"/>
            </p:cNvSpPr>
            <p:nvPr/>
          </p:nvSpPr>
          <p:spPr bwMode="auto">
            <a:xfrm flipH="1">
              <a:off x="1104" y="2180"/>
              <a:ext cx="1036" cy="1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073" name="Oval 17"/>
            <p:cNvSpPr>
              <a:spLocks noChangeArrowheads="1"/>
            </p:cNvSpPr>
            <p:nvPr/>
          </p:nvSpPr>
          <p:spPr bwMode="auto">
            <a:xfrm>
              <a:off x="2142" y="2146"/>
              <a:ext cx="52" cy="5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5074" name="Text Box 18"/>
            <p:cNvSpPr txBox="1">
              <a:spLocks noChangeArrowheads="1"/>
            </p:cNvSpPr>
            <p:nvPr/>
          </p:nvSpPr>
          <p:spPr bwMode="auto">
            <a:xfrm>
              <a:off x="2167" y="1984"/>
              <a:ext cx="23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b="1"/>
                <a:t>1</a:t>
              </a:r>
              <a:r>
                <a:rPr lang="en-US" b="1">
                  <a:cs typeface="Times New Roman" pitchFamily="18" charset="0"/>
                </a:rPr>
                <a:t>'</a:t>
              </a:r>
              <a:endParaRPr lang="en-US" b="1"/>
            </a:p>
          </p:txBody>
        </p:sp>
        <p:sp>
          <p:nvSpPr>
            <p:cNvPr id="45173" name="Line 117"/>
            <p:cNvSpPr>
              <a:spLocks noChangeShapeType="1"/>
            </p:cNvSpPr>
            <p:nvPr/>
          </p:nvSpPr>
          <p:spPr bwMode="auto">
            <a:xfrm flipV="1">
              <a:off x="2170" y="2208"/>
              <a:ext cx="0" cy="43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136" name="Text Box 80"/>
            <p:cNvSpPr txBox="1">
              <a:spLocks noChangeArrowheads="1"/>
            </p:cNvSpPr>
            <p:nvPr/>
          </p:nvSpPr>
          <p:spPr bwMode="auto">
            <a:xfrm rot="24035">
              <a:off x="3551" y="2893"/>
              <a:ext cx="6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b="1" i="1">
                  <a:solidFill>
                    <a:srgbClr val="FF0000"/>
                  </a:solidFill>
                </a:rPr>
                <a:t> </a:t>
              </a:r>
              <a:r>
                <a:rPr lang="en-US" b="1" i="1">
                  <a:solidFill>
                    <a:srgbClr val="333399"/>
                  </a:solidFill>
                </a:rPr>
                <a:t>L</a:t>
              </a:r>
              <a:r>
                <a:rPr lang="en-US" b="1">
                  <a:solidFill>
                    <a:srgbClr val="333399"/>
                  </a:solidFill>
                </a:rPr>
                <a:t>(</a:t>
              </a:r>
              <a:r>
                <a:rPr lang="en-US" b="1" i="1">
                  <a:solidFill>
                    <a:srgbClr val="333399"/>
                  </a:solidFill>
                </a:rPr>
                <a:t>R</a:t>
              </a:r>
              <a:r>
                <a:rPr lang="en-US" b="1">
                  <a:solidFill>
                    <a:srgbClr val="333399"/>
                  </a:solidFill>
                </a:rPr>
                <a:t>, </a:t>
              </a:r>
              <a:r>
                <a:rPr lang="en-US" b="1" i="1">
                  <a:solidFill>
                    <a:srgbClr val="333399"/>
                  </a:solidFill>
                </a:rPr>
                <a:t>Y</a:t>
              </a:r>
              <a:r>
                <a:rPr lang="en-US" b="1" baseline="30000">
                  <a:solidFill>
                    <a:srgbClr val="333399"/>
                  </a:solidFill>
                </a:rPr>
                <a:t>2</a:t>
              </a:r>
              <a:r>
                <a:rPr lang="en-US" b="1">
                  <a:solidFill>
                    <a:srgbClr val="333399"/>
                  </a:solidFill>
                </a:rPr>
                <a:t>)</a:t>
              </a:r>
              <a:endParaRPr lang="en-US" b="1">
                <a:solidFill>
                  <a:srgbClr val="FF0000"/>
                </a:solidFill>
              </a:endParaRPr>
            </a:p>
          </p:txBody>
        </p:sp>
        <p:sp>
          <p:nvSpPr>
            <p:cNvPr id="45178" name="Arc 122"/>
            <p:cNvSpPr>
              <a:spLocks/>
            </p:cNvSpPr>
            <p:nvPr/>
          </p:nvSpPr>
          <p:spPr bwMode="auto">
            <a:xfrm rot="10522679" flipV="1">
              <a:off x="1955" y="2997"/>
              <a:ext cx="1645" cy="89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5183" name="Line 127"/>
            <p:cNvSpPr>
              <a:spLocks noChangeShapeType="1"/>
            </p:cNvSpPr>
            <p:nvPr/>
          </p:nvSpPr>
          <p:spPr bwMode="auto">
            <a:xfrm flipV="1">
              <a:off x="2640" y="2688"/>
              <a:ext cx="0" cy="4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7772400" cy="1143000"/>
          </a:xfrm>
        </p:spPr>
        <p:txBody>
          <a:bodyPr/>
          <a:lstStyle/>
          <a:p>
            <a:r>
              <a:rPr lang="cs-CZ" sz="2800" dirty="0" smtClean="0">
                <a:latin typeface="Arial Black" pitchFamily="34" charset="0"/>
              </a:rPr>
              <a:t>Stabilizační </a:t>
            </a:r>
            <a:r>
              <a:rPr lang="cs-CZ" sz="2800" dirty="0">
                <a:latin typeface="Arial Black" pitchFamily="34" charset="0"/>
              </a:rPr>
              <a:t>politika </a:t>
            </a:r>
            <a:r>
              <a:rPr lang="cs-CZ" sz="2800" dirty="0" smtClean="0">
                <a:latin typeface="Arial Black" pitchFamily="34" charset="0"/>
              </a:rPr>
              <a:t>při </a:t>
            </a:r>
            <a:r>
              <a:rPr lang="cs-CZ" sz="2800" dirty="0">
                <a:latin typeface="Arial Black" pitchFamily="34" charset="0"/>
              </a:rPr>
              <a:t>fixním kurzu</a:t>
            </a:r>
            <a:endParaRPr lang="en-US" sz="2800" dirty="0">
              <a:latin typeface="Arial Black" pitchFamily="34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b="1">
                <a:solidFill>
                  <a:srgbClr val="990033"/>
                </a:solidFill>
              </a:rPr>
              <a:t>Monetární politika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700" b="1">
              <a:solidFill>
                <a:srgbClr val="990033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1800" b="1"/>
              <a:t>Při fixním kurzu, jsou monetární nástroje CB neschopné ovlivnit nabídku peněz v ekonomice a/nebo její produkt</a:t>
            </a:r>
          </a:p>
          <a:p>
            <a:pPr lvl="1">
              <a:lnSpc>
                <a:spcPct val="80000"/>
              </a:lnSpc>
            </a:pPr>
            <a:r>
              <a:rPr lang="cs-CZ" sz="1600" b="1"/>
              <a:t>CB nemůže využít nástroje k jinému cíli než fixování kurzu</a:t>
            </a:r>
          </a:p>
          <a:p>
            <a:pPr lvl="1">
              <a:lnSpc>
                <a:spcPct val="80000"/>
              </a:lnSpc>
            </a:pPr>
            <a:endParaRPr lang="cs-CZ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b="1">
                <a:solidFill>
                  <a:srgbClr val="990033"/>
                </a:solidFill>
              </a:rPr>
              <a:t>Fiskální politika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700" b="1">
              <a:solidFill>
                <a:srgbClr val="990033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1800" b="1"/>
              <a:t>Růst produktu z důvodu expanzivní fiskální politiky zvyšuje poptávku po penězích</a:t>
            </a:r>
            <a:r>
              <a:rPr lang="en-US" sz="1800" b="1"/>
              <a:t>.</a:t>
            </a:r>
            <a:endParaRPr lang="cs-CZ" sz="1800" b="1"/>
          </a:p>
          <a:p>
            <a:pPr>
              <a:lnSpc>
                <a:spcPct val="80000"/>
              </a:lnSpc>
            </a:pPr>
            <a:endParaRPr lang="en-US" sz="700" b="1"/>
          </a:p>
          <a:p>
            <a:pPr>
              <a:lnSpc>
                <a:spcPct val="80000"/>
              </a:lnSpc>
            </a:pPr>
            <a:r>
              <a:rPr lang="cs-CZ" sz="1800" b="1"/>
              <a:t>Aby CB zabránila růstu domácích úrokových sazeb a apreciaci měny, musí nakupovat zahraniční aktiva za domácí měnu (tj. zvyšovat nabídku peněz) a tedy snižovat úrokové míry</a:t>
            </a:r>
          </a:p>
          <a:p>
            <a:pPr lvl="1">
              <a:lnSpc>
                <a:spcPct val="80000"/>
              </a:lnSpc>
            </a:pPr>
            <a:r>
              <a:rPr lang="cs-CZ" sz="1600" b="1"/>
              <a:t>Tím dochází k dalšímu stimulačnímu efektu.</a:t>
            </a:r>
          </a:p>
          <a:p>
            <a:pPr lvl="1">
              <a:lnSpc>
                <a:spcPct val="80000"/>
              </a:lnSpc>
            </a:pPr>
            <a:r>
              <a:rPr lang="cs-CZ" sz="1600" b="1"/>
              <a:t>V dlouhém období dochází z důvodu růstu M k růstu cenové hladiny a tedy reálné apreciaci – působí proti původnímu efektu. </a:t>
            </a:r>
            <a:endParaRPr lang="en-US" sz="1600" b="1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b="1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8B7A-B675-4281-ABCB-97B7C8597C45}" type="slidenum">
              <a:rPr lang="cs-CZ"/>
              <a:pPr/>
              <a:t>24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89138"/>
            <a:ext cx="8229600" cy="388778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>
                <a:solidFill>
                  <a:srgbClr val="990033"/>
                </a:solidFill>
              </a:rPr>
              <a:t>Změny fixního kurzu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800" b="1">
              <a:solidFill>
                <a:srgbClr val="990033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/>
              <a:t>Devalvace (revalvace) - CB zvýší (sníží) domácí cenu zahraničních měn</a:t>
            </a:r>
            <a:r>
              <a:rPr lang="en-US" b="1"/>
              <a:t>, </a:t>
            </a:r>
            <a:r>
              <a:rPr lang="en-US" b="1" i="1"/>
              <a:t>E</a:t>
            </a:r>
            <a:r>
              <a:rPr lang="cs-CZ" b="1" i="1"/>
              <a:t>:</a:t>
            </a:r>
            <a:endParaRPr lang="en-US" b="1"/>
          </a:p>
          <a:p>
            <a:pPr lvl="1">
              <a:lnSpc>
                <a:spcPct val="90000"/>
              </a:lnSpc>
            </a:pPr>
            <a:r>
              <a:rPr lang="cs-CZ" b="1"/>
              <a:t>růst produktu</a:t>
            </a:r>
            <a:endParaRPr lang="en-US" b="1"/>
          </a:p>
          <a:p>
            <a:pPr lvl="1">
              <a:lnSpc>
                <a:spcPct val="90000"/>
              </a:lnSpc>
            </a:pPr>
            <a:r>
              <a:rPr lang="cs-CZ" b="1"/>
              <a:t>růst oficiálních rezerv</a:t>
            </a:r>
            <a:endParaRPr lang="en-US" b="1"/>
          </a:p>
          <a:p>
            <a:pPr lvl="1">
              <a:lnSpc>
                <a:spcPct val="90000"/>
              </a:lnSpc>
            </a:pPr>
            <a:r>
              <a:rPr lang="cs-CZ" b="1"/>
              <a:t>nárůst nabídky peněz (vztah aktiv a pasiv CB)</a:t>
            </a:r>
          </a:p>
          <a:p>
            <a:pPr lvl="1">
              <a:lnSpc>
                <a:spcPct val="90000"/>
              </a:lnSpc>
            </a:pPr>
            <a:endParaRPr lang="en-US" sz="800" b="1"/>
          </a:p>
          <a:p>
            <a:pPr>
              <a:lnSpc>
                <a:spcPct val="90000"/>
              </a:lnSpc>
            </a:pPr>
            <a:r>
              <a:rPr lang="cs-CZ" b="1"/>
              <a:t>Devalvace může působit</a:t>
            </a:r>
            <a:r>
              <a:rPr lang="en-US" b="1"/>
              <a:t>:</a:t>
            </a:r>
          </a:p>
          <a:p>
            <a:pPr lvl="1">
              <a:lnSpc>
                <a:spcPct val="90000"/>
              </a:lnSpc>
            </a:pPr>
            <a:r>
              <a:rPr lang="cs-CZ" b="1"/>
              <a:t>boj proti domácí nezaměstnanosti</a:t>
            </a:r>
            <a:endParaRPr lang="en-US" b="1"/>
          </a:p>
          <a:p>
            <a:pPr lvl="1">
              <a:lnSpc>
                <a:spcPct val="90000"/>
              </a:lnSpc>
            </a:pPr>
            <a:r>
              <a:rPr lang="cs-CZ" b="1"/>
              <a:t>zlepšení salda BÚ</a:t>
            </a:r>
            <a:endParaRPr lang="en-US" b="1"/>
          </a:p>
          <a:p>
            <a:pPr lvl="1">
              <a:lnSpc>
                <a:spcPct val="90000"/>
              </a:lnSpc>
            </a:pPr>
            <a:r>
              <a:rPr lang="cs-CZ" b="1"/>
              <a:t>ovlivnění devizových rezerv CB</a:t>
            </a:r>
          </a:p>
          <a:p>
            <a:pPr lvl="1">
              <a:lnSpc>
                <a:spcPct val="90000"/>
              </a:lnSpc>
            </a:pPr>
            <a:endParaRPr lang="cs-CZ" sz="800" b="1"/>
          </a:p>
          <a:p>
            <a:pPr>
              <a:lnSpc>
                <a:spcPct val="90000"/>
              </a:lnSpc>
            </a:pPr>
            <a:r>
              <a:rPr lang="cs-CZ" b="1"/>
              <a:t>Revalvace může působit:</a:t>
            </a:r>
          </a:p>
          <a:p>
            <a:pPr lvl="1">
              <a:lnSpc>
                <a:spcPct val="90000"/>
              </a:lnSpc>
            </a:pPr>
            <a:r>
              <a:rPr lang="cs-CZ" b="1"/>
              <a:t>stabilizace cenové hladiny (dezinflace)</a:t>
            </a:r>
          </a:p>
          <a:p>
            <a:pPr lvl="3">
              <a:lnSpc>
                <a:spcPct val="90000"/>
              </a:lnSpc>
            </a:pPr>
            <a:endParaRPr lang="en-US" b="1"/>
          </a:p>
          <a:p>
            <a:pPr lvl="2">
              <a:lnSpc>
                <a:spcPct val="90000"/>
              </a:lnSpc>
            </a:pPr>
            <a:endParaRPr lang="en-US" b="1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E6B25-14F3-41DD-BE98-78BB0FEF2526}" type="slidenum">
              <a:rPr lang="cs-CZ"/>
              <a:pPr/>
              <a:t>25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773238"/>
            <a:ext cx="8229600" cy="4495800"/>
          </a:xfrm>
        </p:spPr>
        <p:txBody>
          <a:bodyPr>
            <a:normAutofit fontScale="77500" lnSpcReduction="20000"/>
          </a:bodyPr>
          <a:lstStyle/>
          <a:p>
            <a:r>
              <a:rPr lang="cs-CZ" b="1"/>
              <a:t>Za účelem revalvace nebo devalvace CB musí zveřejnit svou vůli obchodovat neomezené množství domácí měny za zahraniční v novém směnném poměru.</a:t>
            </a:r>
            <a:endParaRPr lang="en-US" b="1"/>
          </a:p>
          <a:p>
            <a:endParaRPr lang="cs-CZ" b="1">
              <a:solidFill>
                <a:srgbClr val="990033"/>
              </a:solidFill>
            </a:endParaRPr>
          </a:p>
          <a:p>
            <a:endParaRPr lang="cs-CZ" b="1">
              <a:solidFill>
                <a:srgbClr val="990033"/>
              </a:solidFill>
            </a:endParaRPr>
          </a:p>
          <a:p>
            <a:pPr>
              <a:spcBef>
                <a:spcPct val="50000"/>
              </a:spcBef>
            </a:pPr>
            <a:r>
              <a:rPr lang="cs-CZ"/>
              <a:t>Pokud CB nemá dostatečné množství mezinárodních rezerv k zachování fixního kurzu, nastává krize platební bilance</a:t>
            </a:r>
            <a:r>
              <a:rPr lang="en-US"/>
              <a:t>.</a:t>
            </a:r>
          </a:p>
          <a:p>
            <a:pPr lvl="1">
              <a:spcBef>
                <a:spcPct val="50000"/>
              </a:spcBef>
            </a:pPr>
            <a:r>
              <a:rPr lang="cs-CZ"/>
              <a:t>K zachování fixního kurzu musí mít CB dostatečné množství zahraničních aktiv, aby byla schopna uspokojit poptávku po nich (za fixní kurz)</a:t>
            </a:r>
            <a:r>
              <a:rPr lang="en-US"/>
              <a:t>.</a:t>
            </a:r>
          </a:p>
          <a:p>
            <a:pPr>
              <a:buFont typeface="Wingdings" pitchFamily="2" charset="2"/>
              <a:buNone/>
            </a:pPr>
            <a:r>
              <a:rPr lang="en-US" b="1"/>
              <a:t>. 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2624E-42EA-4524-B1A6-87263F009122}" type="slidenum">
              <a:rPr lang="cs-CZ"/>
              <a:pPr/>
              <a:t>26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989138"/>
            <a:ext cx="8229600" cy="4572000"/>
          </a:xfrm>
        </p:spPr>
        <p:txBody>
          <a:bodyPr/>
          <a:lstStyle/>
          <a:p>
            <a:r>
              <a:rPr lang="cs-CZ" sz="1800" b="1"/>
              <a:t>Očekávání budoucí devalvace způsobí</a:t>
            </a:r>
            <a:r>
              <a:rPr lang="en-US" sz="1800" b="1"/>
              <a:t>:</a:t>
            </a:r>
          </a:p>
          <a:p>
            <a:pPr lvl="1"/>
            <a:r>
              <a:rPr lang="cs-CZ" sz="1600" b="1"/>
              <a:t>Krizi platební bilance projevující se prudkým poklesem rezerv, případně zhoršení krize PB</a:t>
            </a:r>
          </a:p>
          <a:p>
            <a:pPr lvl="1"/>
            <a:r>
              <a:rPr lang="cs-CZ" sz="1600" b="1"/>
              <a:t>Prudký odliv kapitálu</a:t>
            </a:r>
            <a:endParaRPr lang="en-US" sz="1600" b="1"/>
          </a:p>
          <a:p>
            <a:pPr lvl="1"/>
            <a:r>
              <a:rPr lang="cs-CZ" sz="1600" b="1"/>
              <a:t>Jako nástroj proti tomuto vývoji může CB zvýšit domácí úrokové sazby nad světovou úroveň</a:t>
            </a:r>
          </a:p>
          <a:p>
            <a:pPr lvl="1"/>
            <a:r>
              <a:rPr lang="cs-CZ" sz="1600" b="1"/>
              <a:t>Výsledkem může být ekonomika s vysokými úrokovými sazbami, tj. nízkou AD a vysokou nezaměstnaností.</a:t>
            </a:r>
          </a:p>
          <a:p>
            <a:r>
              <a:rPr lang="cs-CZ" sz="1800" b="1"/>
              <a:t>Samovolně vzniklá měnová krize</a:t>
            </a:r>
            <a:endParaRPr lang="en-US" sz="1800" b="1"/>
          </a:p>
          <a:p>
            <a:pPr lvl="1"/>
            <a:r>
              <a:rPr lang="cs-CZ" sz="1600" b="1"/>
              <a:t>Očekávání krize vedou k jejímu vzniku – sebenaplňující očekávání</a:t>
            </a:r>
            <a:endParaRPr lang="en-US" sz="1600" b="1"/>
          </a:p>
          <a:p>
            <a:pPr lvl="1"/>
            <a:r>
              <a:rPr lang="cs-CZ" sz="1600" b="1"/>
              <a:t>Co může stát ze změnou očekávání? 	</a:t>
            </a:r>
          </a:p>
          <a:p>
            <a:pPr lvl="2"/>
            <a:r>
              <a:rPr lang="cs-CZ" sz="1600"/>
              <a:t>Očekávání o změně postojů CB k udržení fixního kurzu, nebo schopnosti jej udržet</a:t>
            </a:r>
            <a:r>
              <a:rPr lang="en-US" sz="1600"/>
              <a:t>. </a:t>
            </a:r>
          </a:p>
          <a:p>
            <a:pPr lvl="2"/>
            <a:r>
              <a:rPr lang="cs-CZ" sz="1600"/>
              <a:t>Očekávání ohledně vývoje ekonomiky</a:t>
            </a:r>
            <a:r>
              <a:rPr lang="en-US" sz="1600"/>
              <a:t>: </a:t>
            </a:r>
            <a:r>
              <a:rPr lang="cs-CZ" sz="1600"/>
              <a:t>pokles relativní poptávky po domácí produkci může vést k obavám o oslabení měny.</a:t>
            </a:r>
            <a:endParaRPr lang="en-US" sz="160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49FF-239C-4D5B-9B6A-2ACF61C03D1B}" type="slidenum">
              <a:rPr lang="cs-CZ"/>
              <a:pPr/>
              <a:t>27</a:t>
            </a:fld>
            <a:endParaRPr lang="cs-CZ"/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539552" y="677639"/>
            <a:ext cx="691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cs-CZ" sz="28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Změna očekávání ve vývoji kurzu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B49D-98C9-4F73-BD61-FCBAE804C6D0}" type="slidenum">
              <a:rPr lang="cs-CZ"/>
              <a:pPr/>
              <a:t>28</a:t>
            </a:fld>
            <a:endParaRPr lang="cs-CZ"/>
          </a:p>
        </p:txBody>
      </p:sp>
      <p:grpSp>
        <p:nvGrpSpPr>
          <p:cNvPr id="56410" name="Group 90"/>
          <p:cNvGrpSpPr>
            <a:grpSpLocks/>
          </p:cNvGrpSpPr>
          <p:nvPr/>
        </p:nvGrpSpPr>
        <p:grpSpPr bwMode="auto">
          <a:xfrm>
            <a:off x="1217613" y="4648200"/>
            <a:ext cx="4421187" cy="641350"/>
            <a:chOff x="767" y="2928"/>
            <a:chExt cx="2785" cy="404"/>
          </a:xfrm>
        </p:grpSpPr>
        <p:sp>
          <p:nvSpPr>
            <p:cNvPr id="56325" name="Line 5"/>
            <p:cNvSpPr>
              <a:spLocks noChangeShapeType="1"/>
            </p:cNvSpPr>
            <p:nvPr/>
          </p:nvSpPr>
          <p:spPr bwMode="auto">
            <a:xfrm>
              <a:off x="1104" y="3072"/>
              <a:ext cx="2448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6327" name="Group 7"/>
            <p:cNvGrpSpPr>
              <a:grpSpLocks/>
            </p:cNvGrpSpPr>
            <p:nvPr/>
          </p:nvGrpSpPr>
          <p:grpSpPr bwMode="auto">
            <a:xfrm>
              <a:off x="767" y="2928"/>
              <a:ext cx="336" cy="404"/>
              <a:chOff x="816" y="3188"/>
              <a:chExt cx="336" cy="404"/>
            </a:xfrm>
          </p:grpSpPr>
          <p:sp>
            <p:nvSpPr>
              <p:cNvPr id="56328" name="Text Box 8"/>
              <p:cNvSpPr txBox="1">
                <a:spLocks noChangeArrowheads="1"/>
              </p:cNvSpPr>
              <p:nvPr/>
            </p:nvSpPr>
            <p:spPr bwMode="auto">
              <a:xfrm>
                <a:off x="816" y="3188"/>
                <a:ext cx="336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en-US" b="1" i="1"/>
                  <a:t>M</a:t>
                </a:r>
                <a:r>
                  <a:rPr lang="en-US" b="1" baseline="30000"/>
                  <a:t>2</a:t>
                </a:r>
                <a:endParaRPr lang="en-US" b="1"/>
              </a:p>
              <a:p>
                <a:pPr algn="l" eaLnBrk="0" hangingPunct="0"/>
                <a:r>
                  <a:rPr lang="en-US" b="1" i="1"/>
                  <a:t> P</a:t>
                </a:r>
                <a:endParaRPr lang="en-US" b="1" u="sng"/>
              </a:p>
            </p:txBody>
          </p:sp>
          <p:sp>
            <p:nvSpPr>
              <p:cNvPr id="56329" name="Line 9"/>
              <p:cNvSpPr>
                <a:spLocks noChangeShapeType="1"/>
              </p:cNvSpPr>
              <p:nvPr/>
            </p:nvSpPr>
            <p:spPr bwMode="auto">
              <a:xfrm>
                <a:off x="852" y="3385"/>
                <a:ext cx="21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56336" name="Rectangle 16"/>
          <p:cNvSpPr>
            <a:spLocks noChangeArrowheads="1"/>
          </p:cNvSpPr>
          <p:nvPr/>
        </p:nvSpPr>
        <p:spPr bwMode="auto">
          <a:xfrm>
            <a:off x="0" y="765175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/>
            <a:r>
              <a:rPr lang="cs-CZ" sz="2000" b="1"/>
              <a:t>Odliv kapitálu, nabídka peněz a úroková míra</a:t>
            </a:r>
            <a:endParaRPr lang="en-US" sz="2000" b="1" baseline="30000"/>
          </a:p>
        </p:txBody>
      </p:sp>
      <p:grpSp>
        <p:nvGrpSpPr>
          <p:cNvPr id="56409" name="Group 89"/>
          <p:cNvGrpSpPr>
            <a:grpSpLocks/>
          </p:cNvGrpSpPr>
          <p:nvPr/>
        </p:nvGrpSpPr>
        <p:grpSpPr bwMode="auto">
          <a:xfrm>
            <a:off x="1217613" y="5287963"/>
            <a:ext cx="7164387" cy="641350"/>
            <a:chOff x="767" y="3331"/>
            <a:chExt cx="4513" cy="404"/>
          </a:xfrm>
        </p:grpSpPr>
        <p:grpSp>
          <p:nvGrpSpPr>
            <p:cNvPr id="56393" name="Group 73"/>
            <p:cNvGrpSpPr>
              <a:grpSpLocks/>
            </p:cNvGrpSpPr>
            <p:nvPr/>
          </p:nvGrpSpPr>
          <p:grpSpPr bwMode="auto">
            <a:xfrm>
              <a:off x="1104" y="3360"/>
              <a:ext cx="4176" cy="231"/>
              <a:chOff x="1104" y="3264"/>
              <a:chExt cx="4176" cy="231"/>
            </a:xfrm>
          </p:grpSpPr>
          <p:sp>
            <p:nvSpPr>
              <p:cNvPr id="56323" name="Text Box 3"/>
              <p:cNvSpPr txBox="1">
                <a:spLocks noChangeArrowheads="1"/>
              </p:cNvSpPr>
              <p:nvPr/>
            </p:nvSpPr>
            <p:spPr bwMode="auto">
              <a:xfrm>
                <a:off x="3648" y="3264"/>
                <a:ext cx="16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cs-CZ" b="1">
                    <a:solidFill>
                      <a:srgbClr val="333399"/>
                    </a:solidFill>
                  </a:rPr>
                  <a:t>Nabídka M/P</a:t>
                </a:r>
                <a:endParaRPr lang="en-US" b="1">
                  <a:solidFill>
                    <a:srgbClr val="333399"/>
                  </a:solidFill>
                </a:endParaRPr>
              </a:p>
            </p:txBody>
          </p:sp>
          <p:sp>
            <p:nvSpPr>
              <p:cNvPr id="56346" name="Line 26"/>
              <p:cNvSpPr>
                <a:spLocks noChangeShapeType="1"/>
              </p:cNvSpPr>
              <p:nvPr/>
            </p:nvSpPr>
            <p:spPr bwMode="auto">
              <a:xfrm>
                <a:off x="1104" y="3379"/>
                <a:ext cx="2448" cy="0"/>
              </a:xfrm>
              <a:prstGeom prst="line">
                <a:avLst/>
              </a:prstGeom>
              <a:noFill/>
              <a:ln w="381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56392" name="Group 72"/>
            <p:cNvGrpSpPr>
              <a:grpSpLocks/>
            </p:cNvGrpSpPr>
            <p:nvPr/>
          </p:nvGrpSpPr>
          <p:grpSpPr bwMode="auto">
            <a:xfrm>
              <a:off x="767" y="3331"/>
              <a:ext cx="336" cy="404"/>
              <a:chOff x="767" y="3235"/>
              <a:chExt cx="336" cy="404"/>
            </a:xfrm>
          </p:grpSpPr>
          <p:sp>
            <p:nvSpPr>
              <p:cNvPr id="56347" name="Text Box 27"/>
              <p:cNvSpPr txBox="1">
                <a:spLocks noChangeArrowheads="1"/>
              </p:cNvSpPr>
              <p:nvPr/>
            </p:nvSpPr>
            <p:spPr bwMode="auto">
              <a:xfrm>
                <a:off x="767" y="3235"/>
                <a:ext cx="336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en-US" b="1" i="1"/>
                  <a:t>M</a:t>
                </a:r>
                <a:r>
                  <a:rPr lang="en-US" b="1" baseline="30000"/>
                  <a:t>1</a:t>
                </a:r>
                <a:endParaRPr lang="en-US" b="1"/>
              </a:p>
              <a:p>
                <a:pPr algn="l" eaLnBrk="0" hangingPunct="0"/>
                <a:r>
                  <a:rPr lang="en-US" b="1" i="1"/>
                  <a:t> P</a:t>
                </a:r>
                <a:endParaRPr lang="en-US" b="1" u="sng"/>
              </a:p>
            </p:txBody>
          </p:sp>
          <p:sp>
            <p:nvSpPr>
              <p:cNvPr id="56348" name="Line 28"/>
              <p:cNvSpPr>
                <a:spLocks noChangeShapeType="1"/>
              </p:cNvSpPr>
              <p:nvPr/>
            </p:nvSpPr>
            <p:spPr bwMode="auto">
              <a:xfrm>
                <a:off x="803" y="3432"/>
                <a:ext cx="21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56413" name="Group 93"/>
          <p:cNvGrpSpPr>
            <a:grpSpLocks/>
          </p:cNvGrpSpPr>
          <p:nvPr/>
        </p:nvGrpSpPr>
        <p:grpSpPr bwMode="auto">
          <a:xfrm>
            <a:off x="2286000" y="3048000"/>
            <a:ext cx="758825" cy="2884488"/>
            <a:chOff x="1440" y="1920"/>
            <a:chExt cx="478" cy="1817"/>
          </a:xfrm>
        </p:grpSpPr>
        <p:sp>
          <p:nvSpPr>
            <p:cNvPr id="56362" name="Text Box 42"/>
            <p:cNvSpPr txBox="1">
              <a:spLocks noChangeArrowheads="1"/>
            </p:cNvSpPr>
            <p:nvPr/>
          </p:nvSpPr>
          <p:spPr bwMode="auto">
            <a:xfrm>
              <a:off x="1440" y="2592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b="1" i="1"/>
                <a:t>R</a:t>
              </a:r>
              <a:r>
                <a:rPr lang="en-US" b="1"/>
                <a:t>*</a:t>
              </a:r>
            </a:p>
          </p:txBody>
        </p:sp>
        <p:sp>
          <p:nvSpPr>
            <p:cNvPr id="56364" name="Line 44"/>
            <p:cNvSpPr>
              <a:spLocks noChangeShapeType="1"/>
            </p:cNvSpPr>
            <p:nvPr/>
          </p:nvSpPr>
          <p:spPr bwMode="auto">
            <a:xfrm flipV="1">
              <a:off x="1728" y="1920"/>
              <a:ext cx="0" cy="15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6394" name="Group 74"/>
            <p:cNvGrpSpPr>
              <a:grpSpLocks/>
            </p:cNvGrpSpPr>
            <p:nvPr/>
          </p:nvGrpSpPr>
          <p:grpSpPr bwMode="auto">
            <a:xfrm>
              <a:off x="1704" y="3447"/>
              <a:ext cx="214" cy="290"/>
              <a:chOff x="2142" y="3358"/>
              <a:chExt cx="214" cy="290"/>
            </a:xfrm>
          </p:grpSpPr>
          <p:sp>
            <p:nvSpPr>
              <p:cNvPr id="56371" name="Oval 51"/>
              <p:cNvSpPr>
                <a:spLocks noChangeArrowheads="1"/>
              </p:cNvSpPr>
              <p:nvPr/>
            </p:nvSpPr>
            <p:spPr bwMode="auto">
              <a:xfrm>
                <a:off x="2142" y="3358"/>
                <a:ext cx="52" cy="52"/>
              </a:xfrm>
              <a:prstGeom prst="ellipse">
                <a:avLst/>
              </a:prstGeom>
              <a:solidFill>
                <a:srgbClr val="333399"/>
              </a:solidFill>
              <a:ln w="127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6372" name="Text Box 52"/>
              <p:cNvSpPr txBox="1">
                <a:spLocks noChangeArrowheads="1"/>
              </p:cNvSpPr>
              <p:nvPr/>
            </p:nvSpPr>
            <p:spPr bwMode="auto">
              <a:xfrm>
                <a:off x="2160" y="341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1"/>
                  <a:t>1</a:t>
                </a:r>
              </a:p>
            </p:txBody>
          </p:sp>
        </p:grpSp>
      </p:grpSp>
      <p:grpSp>
        <p:nvGrpSpPr>
          <p:cNvPr id="56382" name="Group 62"/>
          <p:cNvGrpSpPr>
            <a:grpSpLocks/>
          </p:cNvGrpSpPr>
          <p:nvPr/>
        </p:nvGrpSpPr>
        <p:grpSpPr bwMode="auto">
          <a:xfrm>
            <a:off x="611188" y="1720850"/>
            <a:ext cx="8685212" cy="4756150"/>
            <a:chOff x="384" y="1056"/>
            <a:chExt cx="5471" cy="2996"/>
          </a:xfrm>
        </p:grpSpPr>
        <p:sp>
          <p:nvSpPr>
            <p:cNvPr id="56383" name="Text Box 63"/>
            <p:cNvSpPr txBox="1">
              <a:spLocks noChangeArrowheads="1"/>
            </p:cNvSpPr>
            <p:nvPr/>
          </p:nvSpPr>
          <p:spPr bwMode="auto">
            <a:xfrm>
              <a:off x="534" y="3648"/>
              <a:ext cx="124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cs-CZ" b="1"/>
                <a:t>Domácí držba M/P</a:t>
              </a:r>
              <a:endParaRPr lang="en-US" b="1"/>
            </a:p>
          </p:txBody>
        </p:sp>
        <p:grpSp>
          <p:nvGrpSpPr>
            <p:cNvPr id="56384" name="Group 64"/>
            <p:cNvGrpSpPr>
              <a:grpSpLocks/>
            </p:cNvGrpSpPr>
            <p:nvPr/>
          </p:nvGrpSpPr>
          <p:grpSpPr bwMode="auto">
            <a:xfrm>
              <a:off x="384" y="1056"/>
              <a:ext cx="5471" cy="2669"/>
              <a:chOff x="384" y="1008"/>
              <a:chExt cx="5471" cy="2669"/>
            </a:xfrm>
          </p:grpSpPr>
          <p:sp>
            <p:nvSpPr>
              <p:cNvPr id="56385" name="Text Box 65"/>
              <p:cNvSpPr txBox="1">
                <a:spLocks noChangeArrowheads="1"/>
              </p:cNvSpPr>
              <p:nvPr/>
            </p:nvSpPr>
            <p:spPr bwMode="auto">
              <a:xfrm>
                <a:off x="4563" y="2303"/>
                <a:ext cx="1292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cs-CZ" b="1"/>
                  <a:t>Domácí úroková sazba</a:t>
                </a:r>
                <a:r>
                  <a:rPr lang="en-US" b="1"/>
                  <a:t>, </a:t>
                </a:r>
                <a:r>
                  <a:rPr lang="en-US" b="1" i="1"/>
                  <a:t>R</a:t>
                </a:r>
              </a:p>
            </p:txBody>
          </p:sp>
          <p:sp>
            <p:nvSpPr>
              <p:cNvPr id="56386" name="Line 66"/>
              <p:cNvSpPr>
                <a:spLocks noChangeShapeType="1"/>
              </p:cNvSpPr>
              <p:nvPr/>
            </p:nvSpPr>
            <p:spPr bwMode="auto">
              <a:xfrm>
                <a:off x="1104" y="1373"/>
                <a:ext cx="0" cy="23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6387" name="Line 67"/>
              <p:cNvSpPr>
                <a:spLocks noChangeShapeType="1"/>
              </p:cNvSpPr>
              <p:nvPr/>
            </p:nvSpPr>
            <p:spPr bwMode="auto">
              <a:xfrm>
                <a:off x="1103" y="2544"/>
                <a:ext cx="345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6388" name="Text Box 68"/>
              <p:cNvSpPr txBox="1">
                <a:spLocks noChangeArrowheads="1"/>
              </p:cNvSpPr>
              <p:nvPr/>
            </p:nvSpPr>
            <p:spPr bwMode="auto">
              <a:xfrm>
                <a:off x="384" y="1008"/>
                <a:ext cx="148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en-US" b="1"/>
                  <a:t>         </a:t>
                </a:r>
                <a:r>
                  <a:rPr lang="cs-CZ" b="1"/>
                  <a:t>Směnný</a:t>
                </a:r>
                <a:endParaRPr lang="en-US" b="1"/>
              </a:p>
              <a:p>
                <a:pPr algn="l" eaLnBrk="0" hangingPunct="0"/>
                <a:r>
                  <a:rPr lang="en-US" b="1"/>
                  <a:t>         </a:t>
                </a:r>
                <a:r>
                  <a:rPr lang="cs-CZ" b="1"/>
                  <a:t>kurz</a:t>
                </a:r>
                <a:r>
                  <a:rPr lang="en-US" b="1"/>
                  <a:t>, </a:t>
                </a:r>
                <a:r>
                  <a:rPr lang="en-US" b="1" i="1"/>
                  <a:t>E</a:t>
                </a:r>
                <a:endParaRPr lang="en-US" b="1"/>
              </a:p>
            </p:txBody>
          </p:sp>
          <p:sp>
            <p:nvSpPr>
              <p:cNvPr id="56389" name="Text Box 69"/>
              <p:cNvSpPr txBox="1">
                <a:spLocks noChangeArrowheads="1"/>
              </p:cNvSpPr>
              <p:nvPr/>
            </p:nvSpPr>
            <p:spPr bwMode="auto">
              <a:xfrm>
                <a:off x="868" y="244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 eaLnBrk="0" hangingPunct="0"/>
                <a:r>
                  <a:rPr lang="en-US" b="1"/>
                  <a:t>0</a:t>
                </a:r>
              </a:p>
            </p:txBody>
          </p:sp>
        </p:grpSp>
      </p:grpSp>
      <p:grpSp>
        <p:nvGrpSpPr>
          <p:cNvPr id="56406" name="Group 86"/>
          <p:cNvGrpSpPr>
            <a:grpSpLocks/>
          </p:cNvGrpSpPr>
          <p:nvPr/>
        </p:nvGrpSpPr>
        <p:grpSpPr bwMode="auto">
          <a:xfrm>
            <a:off x="2438400" y="2514600"/>
            <a:ext cx="4376738" cy="1646238"/>
            <a:chOff x="1536" y="1594"/>
            <a:chExt cx="2757" cy="1037"/>
          </a:xfrm>
        </p:grpSpPr>
        <p:sp>
          <p:nvSpPr>
            <p:cNvPr id="56334" name="Arc 14"/>
            <p:cNvSpPr>
              <a:spLocks/>
            </p:cNvSpPr>
            <p:nvPr/>
          </p:nvSpPr>
          <p:spPr bwMode="auto">
            <a:xfrm rot="11077321">
              <a:off x="1536" y="1594"/>
              <a:ext cx="1675" cy="86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538"/>
                <a:gd name="T1" fmla="*/ 0 h 21600"/>
                <a:gd name="T2" fmla="*/ 21538 w 21538"/>
                <a:gd name="T3" fmla="*/ 19962 h 21600"/>
                <a:gd name="T4" fmla="*/ 0 w 2153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38" h="21600" fill="none" extrusionOk="0">
                  <a:moveTo>
                    <a:pt x="-1" y="0"/>
                  </a:moveTo>
                  <a:cubicBezTo>
                    <a:pt x="11293" y="0"/>
                    <a:pt x="20681" y="8700"/>
                    <a:pt x="21537" y="19962"/>
                  </a:cubicBezTo>
                </a:path>
                <a:path w="21538" h="21600" stroke="0" extrusionOk="0">
                  <a:moveTo>
                    <a:pt x="-1" y="0"/>
                  </a:moveTo>
                  <a:cubicBezTo>
                    <a:pt x="11293" y="0"/>
                    <a:pt x="20681" y="8700"/>
                    <a:pt x="21537" y="1996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6396" name="Text Box 76"/>
            <p:cNvSpPr txBox="1">
              <a:spLocks noChangeArrowheads="1"/>
            </p:cNvSpPr>
            <p:nvPr/>
          </p:nvSpPr>
          <p:spPr bwMode="auto">
            <a:xfrm>
              <a:off x="3216" y="2400"/>
              <a:ext cx="10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b="1" i="1">
                  <a:solidFill>
                    <a:srgbClr val="333399"/>
                  </a:solidFill>
                </a:rPr>
                <a:t>R</a:t>
              </a:r>
              <a:r>
                <a:rPr lang="en-US" b="1">
                  <a:solidFill>
                    <a:srgbClr val="333399"/>
                  </a:solidFill>
                </a:rPr>
                <a:t>* + (</a:t>
              </a:r>
              <a:r>
                <a:rPr lang="en-US" b="1" i="1">
                  <a:solidFill>
                    <a:srgbClr val="333399"/>
                  </a:solidFill>
                </a:rPr>
                <a:t>E</a:t>
              </a:r>
              <a:r>
                <a:rPr lang="en-US" b="1" baseline="30000">
                  <a:solidFill>
                    <a:srgbClr val="333399"/>
                  </a:solidFill>
                </a:rPr>
                <a:t>0</a:t>
              </a:r>
              <a:r>
                <a:rPr lang="en-US" b="1">
                  <a:solidFill>
                    <a:srgbClr val="333399"/>
                  </a:solidFill>
                </a:rPr>
                <a:t> – </a:t>
              </a:r>
              <a:r>
                <a:rPr lang="en-US" b="1" i="1">
                  <a:solidFill>
                    <a:srgbClr val="333399"/>
                  </a:solidFill>
                </a:rPr>
                <a:t>E</a:t>
              </a:r>
              <a:r>
                <a:rPr lang="en-US" b="1">
                  <a:solidFill>
                    <a:srgbClr val="333399"/>
                  </a:solidFill>
                </a:rPr>
                <a:t>)/</a:t>
              </a:r>
              <a:r>
                <a:rPr lang="en-US" b="1" i="1">
                  <a:solidFill>
                    <a:srgbClr val="333399"/>
                  </a:solidFill>
                </a:rPr>
                <a:t>E</a:t>
              </a:r>
            </a:p>
          </p:txBody>
        </p:sp>
      </p:grpSp>
      <p:grpSp>
        <p:nvGrpSpPr>
          <p:cNvPr id="56398" name="Group 78"/>
          <p:cNvGrpSpPr>
            <a:grpSpLocks/>
          </p:cNvGrpSpPr>
          <p:nvPr/>
        </p:nvGrpSpPr>
        <p:grpSpPr bwMode="auto">
          <a:xfrm>
            <a:off x="2978150" y="2165350"/>
            <a:ext cx="3879850" cy="1584325"/>
            <a:chOff x="1876" y="1249"/>
            <a:chExt cx="2444" cy="998"/>
          </a:xfrm>
        </p:grpSpPr>
        <p:sp>
          <p:nvSpPr>
            <p:cNvPr id="56335" name="Text Box 15"/>
            <p:cNvSpPr txBox="1">
              <a:spLocks noChangeArrowheads="1"/>
            </p:cNvSpPr>
            <p:nvPr/>
          </p:nvSpPr>
          <p:spPr bwMode="auto">
            <a:xfrm>
              <a:off x="3243" y="2016"/>
              <a:ext cx="10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b="1" i="1">
                  <a:solidFill>
                    <a:srgbClr val="FF0000"/>
                  </a:solidFill>
                </a:rPr>
                <a:t>R</a:t>
              </a:r>
              <a:r>
                <a:rPr lang="en-US" b="1">
                  <a:solidFill>
                    <a:srgbClr val="FF0000"/>
                  </a:solidFill>
                </a:rPr>
                <a:t>* + (</a:t>
              </a:r>
              <a:r>
                <a:rPr lang="en-US" b="1" i="1">
                  <a:solidFill>
                    <a:srgbClr val="FF0000"/>
                  </a:solidFill>
                </a:rPr>
                <a:t>E</a:t>
              </a:r>
              <a:r>
                <a:rPr lang="en-US" b="1" baseline="30000">
                  <a:solidFill>
                    <a:srgbClr val="FF0000"/>
                  </a:solidFill>
                </a:rPr>
                <a:t>1</a:t>
              </a:r>
              <a:r>
                <a:rPr lang="en-US" b="1">
                  <a:solidFill>
                    <a:srgbClr val="FF0000"/>
                  </a:solidFill>
                </a:rPr>
                <a:t>– </a:t>
              </a:r>
              <a:r>
                <a:rPr lang="en-US" b="1" i="1">
                  <a:solidFill>
                    <a:srgbClr val="FF0000"/>
                  </a:solidFill>
                </a:rPr>
                <a:t>E</a:t>
              </a:r>
              <a:r>
                <a:rPr lang="en-US" b="1">
                  <a:solidFill>
                    <a:srgbClr val="FF0000"/>
                  </a:solidFill>
                </a:rPr>
                <a:t>)/</a:t>
              </a:r>
              <a:r>
                <a:rPr lang="en-US" b="1" i="1">
                  <a:solidFill>
                    <a:srgbClr val="FF0000"/>
                  </a:solidFill>
                </a:rPr>
                <a:t>E</a:t>
              </a:r>
            </a:p>
          </p:txBody>
        </p:sp>
        <p:sp>
          <p:nvSpPr>
            <p:cNvPr id="56397" name="Arc 77"/>
            <p:cNvSpPr>
              <a:spLocks/>
            </p:cNvSpPr>
            <p:nvPr/>
          </p:nvSpPr>
          <p:spPr bwMode="auto">
            <a:xfrm rot="11077321">
              <a:off x="1876" y="1249"/>
              <a:ext cx="1630" cy="856"/>
            </a:xfrm>
            <a:custGeom>
              <a:avLst/>
              <a:gdLst>
                <a:gd name="G0" fmla="+- 0 0 0"/>
                <a:gd name="G1" fmla="+- 21381 0 0"/>
                <a:gd name="G2" fmla="+- 21600 0 0"/>
                <a:gd name="T0" fmla="*/ 3068 w 20953"/>
                <a:gd name="T1" fmla="*/ 0 h 21381"/>
                <a:gd name="T2" fmla="*/ 20953 w 20953"/>
                <a:gd name="T3" fmla="*/ 16133 h 21381"/>
                <a:gd name="T4" fmla="*/ 0 w 20953"/>
                <a:gd name="T5" fmla="*/ 21381 h 21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53" h="21381" fill="none" extrusionOk="0">
                  <a:moveTo>
                    <a:pt x="3068" y="-1"/>
                  </a:moveTo>
                  <a:cubicBezTo>
                    <a:pt x="11752" y="1246"/>
                    <a:pt x="18821" y="7622"/>
                    <a:pt x="20952" y="16133"/>
                  </a:cubicBezTo>
                </a:path>
                <a:path w="20953" h="21381" stroke="0" extrusionOk="0">
                  <a:moveTo>
                    <a:pt x="3068" y="-1"/>
                  </a:moveTo>
                  <a:cubicBezTo>
                    <a:pt x="11752" y="1246"/>
                    <a:pt x="18821" y="7622"/>
                    <a:pt x="20952" y="16133"/>
                  </a:cubicBezTo>
                  <a:lnTo>
                    <a:pt x="0" y="21381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56415" name="Group 95"/>
          <p:cNvGrpSpPr>
            <a:grpSpLocks/>
          </p:cNvGrpSpPr>
          <p:nvPr/>
        </p:nvGrpSpPr>
        <p:grpSpPr bwMode="auto">
          <a:xfrm>
            <a:off x="3505200" y="3048000"/>
            <a:ext cx="2133600" cy="2195513"/>
            <a:chOff x="2208" y="1920"/>
            <a:chExt cx="1344" cy="1383"/>
          </a:xfrm>
        </p:grpSpPr>
        <p:sp>
          <p:nvSpPr>
            <p:cNvPr id="56402" name="Line 82"/>
            <p:cNvSpPr>
              <a:spLocks noChangeShapeType="1"/>
            </p:cNvSpPr>
            <p:nvPr/>
          </p:nvSpPr>
          <p:spPr bwMode="auto">
            <a:xfrm>
              <a:off x="2256" y="2688"/>
              <a:ext cx="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6414" name="Group 94"/>
            <p:cNvGrpSpPr>
              <a:grpSpLocks/>
            </p:cNvGrpSpPr>
            <p:nvPr/>
          </p:nvGrpSpPr>
          <p:grpSpPr bwMode="auto">
            <a:xfrm>
              <a:off x="2208" y="1920"/>
              <a:ext cx="1344" cy="1383"/>
              <a:chOff x="2208" y="1920"/>
              <a:chExt cx="1344" cy="1383"/>
            </a:xfrm>
          </p:grpSpPr>
          <p:grpSp>
            <p:nvGrpSpPr>
              <p:cNvPr id="56405" name="Group 85"/>
              <p:cNvGrpSpPr>
                <a:grpSpLocks/>
              </p:cNvGrpSpPr>
              <p:nvPr/>
            </p:nvGrpSpPr>
            <p:grpSpPr bwMode="auto">
              <a:xfrm>
                <a:off x="2208" y="3034"/>
                <a:ext cx="196" cy="269"/>
                <a:chOff x="2208" y="3034"/>
                <a:chExt cx="196" cy="269"/>
              </a:xfrm>
            </p:grpSpPr>
            <p:sp>
              <p:nvSpPr>
                <p:cNvPr id="56354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2208" y="3072"/>
                  <a:ext cx="19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l" eaLnBrk="0" hangingPunct="0"/>
                  <a:r>
                    <a:rPr lang="en-US" b="1"/>
                    <a:t>2</a:t>
                  </a:r>
                  <a:endParaRPr lang="en-US" b="1">
                    <a:cs typeface="Times New Roman" pitchFamily="18" charset="0"/>
                  </a:endParaRPr>
                </a:p>
              </p:txBody>
            </p:sp>
            <p:sp>
              <p:nvSpPr>
                <p:cNvPr id="56360" name="Oval 40"/>
                <p:cNvSpPr>
                  <a:spLocks noChangeArrowheads="1"/>
                </p:cNvSpPr>
                <p:nvPr/>
              </p:nvSpPr>
              <p:spPr bwMode="auto">
                <a:xfrm>
                  <a:off x="2234" y="3034"/>
                  <a:ext cx="52" cy="52"/>
                </a:xfrm>
                <a:prstGeom prst="ellipse">
                  <a:avLst/>
                </a:prstGeom>
                <a:solidFill>
                  <a:srgbClr val="333399"/>
                </a:solidFill>
                <a:ln w="12700">
                  <a:solidFill>
                    <a:srgbClr val="333399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56401" name="Line 81"/>
              <p:cNvSpPr>
                <a:spLocks noChangeShapeType="1"/>
              </p:cNvSpPr>
              <p:nvPr/>
            </p:nvSpPr>
            <p:spPr bwMode="auto">
              <a:xfrm>
                <a:off x="2256" y="1920"/>
                <a:ext cx="0" cy="76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6403" name="Text Box 83"/>
              <p:cNvSpPr txBox="1">
                <a:spLocks noChangeArrowheads="1"/>
              </p:cNvSpPr>
              <p:nvPr/>
            </p:nvSpPr>
            <p:spPr bwMode="auto">
              <a:xfrm>
                <a:off x="2256" y="2592"/>
                <a:ext cx="12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en-US" b="1" i="1"/>
                  <a:t>R</a:t>
                </a:r>
                <a:r>
                  <a:rPr lang="en-US" b="1"/>
                  <a:t>* + (</a:t>
                </a:r>
                <a:r>
                  <a:rPr lang="en-US" b="1" i="1"/>
                  <a:t>E</a:t>
                </a:r>
                <a:r>
                  <a:rPr lang="en-US" b="1" baseline="30000"/>
                  <a:t>1</a:t>
                </a:r>
                <a:r>
                  <a:rPr lang="en-US" b="1"/>
                  <a:t> – </a:t>
                </a:r>
                <a:r>
                  <a:rPr lang="en-US" b="1" i="1"/>
                  <a:t>E</a:t>
                </a:r>
                <a:r>
                  <a:rPr lang="en-US" b="1" baseline="30000"/>
                  <a:t>0</a:t>
                </a:r>
                <a:r>
                  <a:rPr lang="en-US" b="1"/>
                  <a:t>)/</a:t>
                </a:r>
                <a:r>
                  <a:rPr lang="en-US" b="1" i="1"/>
                  <a:t>E</a:t>
                </a:r>
                <a:r>
                  <a:rPr lang="en-US" b="1" baseline="30000"/>
                  <a:t>0</a:t>
                </a:r>
                <a:endParaRPr lang="en-US" b="1"/>
              </a:p>
            </p:txBody>
          </p:sp>
        </p:grpSp>
      </p:grpSp>
      <p:grpSp>
        <p:nvGrpSpPr>
          <p:cNvPr id="56390" name="Group 70"/>
          <p:cNvGrpSpPr>
            <a:grpSpLocks/>
          </p:cNvGrpSpPr>
          <p:nvPr/>
        </p:nvGrpSpPr>
        <p:grpSpPr bwMode="auto">
          <a:xfrm>
            <a:off x="2514600" y="4343400"/>
            <a:ext cx="3511550" cy="1655763"/>
            <a:chOff x="1868" y="2832"/>
            <a:chExt cx="2212" cy="1043"/>
          </a:xfrm>
        </p:grpSpPr>
        <p:sp>
          <p:nvSpPr>
            <p:cNvPr id="56351" name="Arc 31"/>
            <p:cNvSpPr>
              <a:spLocks/>
            </p:cNvSpPr>
            <p:nvPr/>
          </p:nvSpPr>
          <p:spPr bwMode="auto">
            <a:xfrm rot="10546715" flipV="1">
              <a:off x="1868" y="2984"/>
              <a:ext cx="1645" cy="89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6352" name="Text Box 32"/>
            <p:cNvSpPr txBox="1">
              <a:spLocks noChangeArrowheads="1"/>
            </p:cNvSpPr>
            <p:nvPr/>
          </p:nvSpPr>
          <p:spPr bwMode="auto">
            <a:xfrm rot="24035">
              <a:off x="3460" y="2832"/>
              <a:ext cx="6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b="1" i="1">
                  <a:solidFill>
                    <a:srgbClr val="333399"/>
                  </a:solidFill>
                </a:rPr>
                <a:t> L</a:t>
              </a:r>
              <a:r>
                <a:rPr lang="en-US" b="1">
                  <a:solidFill>
                    <a:srgbClr val="333399"/>
                  </a:solidFill>
                </a:rPr>
                <a:t>(</a:t>
              </a:r>
              <a:r>
                <a:rPr lang="en-US" b="1" i="1">
                  <a:solidFill>
                    <a:srgbClr val="333399"/>
                  </a:solidFill>
                </a:rPr>
                <a:t>R</a:t>
              </a:r>
              <a:r>
                <a:rPr lang="en-US" b="1">
                  <a:solidFill>
                    <a:srgbClr val="333399"/>
                  </a:solidFill>
                </a:rPr>
                <a:t>, </a:t>
              </a:r>
              <a:r>
                <a:rPr lang="en-US" b="1" i="1">
                  <a:solidFill>
                    <a:srgbClr val="333399"/>
                  </a:solidFill>
                </a:rPr>
                <a:t>Y</a:t>
              </a:r>
              <a:r>
                <a:rPr lang="en-US" b="1">
                  <a:solidFill>
                    <a:srgbClr val="333399"/>
                  </a:solidFill>
                </a:rPr>
                <a:t>)</a:t>
              </a:r>
            </a:p>
          </p:txBody>
        </p:sp>
      </p:grpSp>
      <p:grpSp>
        <p:nvGrpSpPr>
          <p:cNvPr id="56411" name="Group 91"/>
          <p:cNvGrpSpPr>
            <a:grpSpLocks/>
          </p:cNvGrpSpPr>
          <p:nvPr/>
        </p:nvGrpSpPr>
        <p:grpSpPr bwMode="auto">
          <a:xfrm>
            <a:off x="2819400" y="2667000"/>
            <a:ext cx="1050925" cy="412750"/>
            <a:chOff x="1776" y="1680"/>
            <a:chExt cx="662" cy="260"/>
          </a:xfrm>
        </p:grpSpPr>
        <p:sp>
          <p:nvSpPr>
            <p:cNvPr id="56400" name="Line 80"/>
            <p:cNvSpPr>
              <a:spLocks noChangeShapeType="1"/>
            </p:cNvSpPr>
            <p:nvPr/>
          </p:nvSpPr>
          <p:spPr bwMode="auto">
            <a:xfrm>
              <a:off x="1776" y="1920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6408" name="Group 88"/>
            <p:cNvGrpSpPr>
              <a:grpSpLocks/>
            </p:cNvGrpSpPr>
            <p:nvPr/>
          </p:nvGrpSpPr>
          <p:grpSpPr bwMode="auto">
            <a:xfrm>
              <a:off x="2208" y="1680"/>
              <a:ext cx="230" cy="260"/>
              <a:chOff x="2208" y="1680"/>
              <a:chExt cx="230" cy="260"/>
            </a:xfrm>
          </p:grpSpPr>
          <p:sp>
            <p:nvSpPr>
              <p:cNvPr id="56357" name="Text Box 37"/>
              <p:cNvSpPr txBox="1">
                <a:spLocks noChangeArrowheads="1"/>
              </p:cNvSpPr>
              <p:nvPr/>
            </p:nvSpPr>
            <p:spPr bwMode="auto">
              <a:xfrm>
                <a:off x="2208" y="1680"/>
                <a:ext cx="23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 eaLnBrk="0" hangingPunct="0"/>
                <a:r>
                  <a:rPr lang="en-US" b="1"/>
                  <a:t>2</a:t>
                </a:r>
                <a:r>
                  <a:rPr lang="en-US" b="1">
                    <a:cs typeface="Times New Roman" pitchFamily="18" charset="0"/>
                  </a:rPr>
                  <a:t>'</a:t>
                </a:r>
              </a:p>
            </p:txBody>
          </p:sp>
          <p:sp>
            <p:nvSpPr>
              <p:cNvPr id="56359" name="Oval 39"/>
              <p:cNvSpPr>
                <a:spLocks noChangeArrowheads="1"/>
              </p:cNvSpPr>
              <p:nvPr/>
            </p:nvSpPr>
            <p:spPr bwMode="auto">
              <a:xfrm>
                <a:off x="2228" y="1888"/>
                <a:ext cx="52" cy="52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56412" name="Group 92"/>
          <p:cNvGrpSpPr>
            <a:grpSpLocks/>
          </p:cNvGrpSpPr>
          <p:nvPr/>
        </p:nvGrpSpPr>
        <p:grpSpPr bwMode="auto">
          <a:xfrm>
            <a:off x="1295400" y="2681288"/>
            <a:ext cx="1735138" cy="581025"/>
            <a:chOff x="816" y="1689"/>
            <a:chExt cx="1093" cy="366"/>
          </a:xfrm>
        </p:grpSpPr>
        <p:sp>
          <p:nvSpPr>
            <p:cNvPr id="56365" name="Text Box 45"/>
            <p:cNvSpPr txBox="1">
              <a:spLocks noChangeArrowheads="1"/>
            </p:cNvSpPr>
            <p:nvPr/>
          </p:nvSpPr>
          <p:spPr bwMode="auto">
            <a:xfrm>
              <a:off x="816" y="1824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b="1" i="1"/>
                <a:t>E</a:t>
              </a:r>
              <a:r>
                <a:rPr lang="en-US" b="1" baseline="30000"/>
                <a:t>0</a:t>
              </a:r>
              <a:endParaRPr lang="en-US" b="1"/>
            </a:p>
          </p:txBody>
        </p:sp>
        <p:sp>
          <p:nvSpPr>
            <p:cNvPr id="56366" name="Line 46"/>
            <p:cNvSpPr>
              <a:spLocks noChangeShapeType="1"/>
            </p:cNvSpPr>
            <p:nvPr/>
          </p:nvSpPr>
          <p:spPr bwMode="auto">
            <a:xfrm flipH="1">
              <a:off x="1104" y="1920"/>
              <a:ext cx="624" cy="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6407" name="Group 87"/>
            <p:cNvGrpSpPr>
              <a:grpSpLocks/>
            </p:cNvGrpSpPr>
            <p:nvPr/>
          </p:nvGrpSpPr>
          <p:grpSpPr bwMode="auto">
            <a:xfrm>
              <a:off x="1680" y="1689"/>
              <a:ext cx="229" cy="263"/>
              <a:chOff x="1680" y="1689"/>
              <a:chExt cx="229" cy="263"/>
            </a:xfrm>
          </p:grpSpPr>
          <p:sp>
            <p:nvSpPr>
              <p:cNvPr id="56368" name="Text Box 48"/>
              <p:cNvSpPr txBox="1">
                <a:spLocks noChangeArrowheads="1"/>
              </p:cNvSpPr>
              <p:nvPr/>
            </p:nvSpPr>
            <p:spPr bwMode="auto">
              <a:xfrm>
                <a:off x="1680" y="1689"/>
                <a:ext cx="22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 eaLnBrk="0" hangingPunct="0"/>
                <a:r>
                  <a:rPr lang="en-US" b="1"/>
                  <a:t>1</a:t>
                </a:r>
                <a:r>
                  <a:rPr lang="en-US" b="1">
                    <a:cs typeface="Times New Roman" pitchFamily="18" charset="0"/>
                  </a:rPr>
                  <a:t>'</a:t>
                </a:r>
                <a:endParaRPr lang="en-US" b="1"/>
              </a:p>
            </p:txBody>
          </p:sp>
          <p:sp>
            <p:nvSpPr>
              <p:cNvPr id="56367" name="Oval 47"/>
              <p:cNvSpPr>
                <a:spLocks noChangeArrowheads="1"/>
              </p:cNvSpPr>
              <p:nvPr/>
            </p:nvSpPr>
            <p:spPr bwMode="auto">
              <a:xfrm>
                <a:off x="1704" y="1900"/>
                <a:ext cx="52" cy="52"/>
              </a:xfrm>
              <a:prstGeom prst="ellipse">
                <a:avLst/>
              </a:prstGeom>
              <a:solidFill>
                <a:srgbClr val="333399"/>
              </a:solidFill>
              <a:ln w="127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02568"/>
            <a:ext cx="8686800" cy="838200"/>
          </a:xfrm>
        </p:spPr>
        <p:txBody>
          <a:bodyPr>
            <a:normAutofit/>
          </a:bodyPr>
          <a:lstStyle/>
          <a:p>
            <a:r>
              <a:rPr lang="cs-CZ" sz="2800" dirty="0"/>
              <a:t>Finanční krize a odliv kapitálu…</a:t>
            </a:r>
            <a:endParaRPr lang="en-US" sz="2800" dirty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1600" b="1"/>
              <a:t>Co se děje, pokud CB dojdou devizové rezervy?</a:t>
            </a:r>
            <a:endParaRPr lang="en-US" sz="1600" b="1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1600" b="1"/>
              <a:t>Musí devalvovat domácí měnu, tzn. Je potřeba více jednotek domácí měny za 1 jednotku zahraniční</a:t>
            </a:r>
            <a:r>
              <a:rPr lang="en-US" sz="1600" b="1"/>
              <a:t>.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1600" b="1"/>
              <a:t>To zbrzdí odliv kapitálu a případně umožní CB zpětný odkup zahraničních aktiv, samozřejmě za devalvovaný kurz</a:t>
            </a:r>
            <a:r>
              <a:rPr lang="en-US" sz="1600" b="1"/>
              <a:t>, </a:t>
            </a:r>
            <a:endParaRPr lang="cs-CZ" sz="1600" b="1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1600" b="1"/>
              <a:t>V důsledku to povede k</a:t>
            </a:r>
            <a:endParaRPr lang="en-US" sz="1600" b="1"/>
          </a:p>
          <a:p>
            <a:pPr lvl="2">
              <a:lnSpc>
                <a:spcPct val="90000"/>
              </a:lnSpc>
              <a:spcBef>
                <a:spcPct val="50000"/>
              </a:spcBef>
            </a:pPr>
            <a:r>
              <a:rPr lang="cs-CZ" sz="1600" b="1"/>
              <a:t>Růstu nabídky peněz</a:t>
            </a:r>
            <a:r>
              <a:rPr lang="en-US" sz="1600" b="1"/>
              <a:t>, </a:t>
            </a:r>
          </a:p>
          <a:p>
            <a:pPr lvl="2">
              <a:lnSpc>
                <a:spcPct val="90000"/>
              </a:lnSpc>
              <a:spcBef>
                <a:spcPct val="50000"/>
              </a:spcBef>
            </a:pPr>
            <a:r>
              <a:rPr lang="cs-CZ" sz="1600" b="1"/>
              <a:t>Poklesu úrokové míry</a:t>
            </a:r>
            <a:r>
              <a:rPr lang="en-US" sz="1600" b="1"/>
              <a:t>, </a:t>
            </a:r>
          </a:p>
          <a:p>
            <a:pPr lvl="2">
              <a:lnSpc>
                <a:spcPct val="90000"/>
              </a:lnSpc>
              <a:spcBef>
                <a:spcPct val="50000"/>
              </a:spcBef>
            </a:pPr>
            <a:r>
              <a:rPr lang="cs-CZ" sz="1600" b="1"/>
              <a:t>Poklesu hodnoty domácího produktu vzhledem k zahraničí</a:t>
            </a:r>
            <a:endParaRPr lang="en-US" sz="1600" b="1"/>
          </a:p>
          <a:p>
            <a:pPr lvl="2">
              <a:lnSpc>
                <a:spcPct val="90000"/>
              </a:lnSpc>
              <a:spcBef>
                <a:spcPct val="50000"/>
              </a:spcBef>
            </a:pPr>
            <a:r>
              <a:rPr lang="cs-CZ" sz="1600" b="1"/>
              <a:t>Růstu AD a zaměstnanosti</a:t>
            </a:r>
            <a:r>
              <a:rPr lang="en-US" sz="1600" b="1"/>
              <a:t>.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7116-7BD9-4FA3-9887-EBB90CD59B01}" type="slidenum">
              <a:rPr lang="cs-CZ"/>
              <a:pPr/>
              <a:t>29</a:t>
            </a:fld>
            <a:endParaRPr lang="cs-CZ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74576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cs-CZ" sz="2800" dirty="0" smtClean="0">
                <a:latin typeface="Arial Black" pitchFamily="34" charset="0"/>
              </a:rPr>
              <a:t>Klasifikace </a:t>
            </a:r>
            <a:r>
              <a:rPr lang="cs-CZ" sz="2800" dirty="0">
                <a:latin typeface="Arial Black" pitchFamily="34" charset="0"/>
              </a:rPr>
              <a:t>systémů směnných </a:t>
            </a:r>
            <a:r>
              <a:rPr lang="cs-CZ" sz="2800" dirty="0" smtClean="0">
                <a:latin typeface="Arial Black" pitchFamily="34" charset="0"/>
              </a:rPr>
              <a:t>kurzů</a:t>
            </a:r>
            <a:endParaRPr lang="cs-CZ" sz="2800" dirty="0">
              <a:latin typeface="Arial Black" pitchFamily="34" charset="0"/>
            </a:endParaRP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None/>
            </a:pPr>
            <a:r>
              <a:rPr lang="cs-CZ" b="1">
                <a:solidFill>
                  <a:srgbClr val="A50021"/>
                </a:solidFill>
              </a:rPr>
              <a:t>Faktory pro typizaci kursových systémů</a:t>
            </a:r>
          </a:p>
          <a:p>
            <a:pPr>
              <a:buFont typeface="Wingdings" pitchFamily="2" charset="2"/>
              <a:buNone/>
            </a:pPr>
            <a:endParaRPr lang="cs-CZ" b="1">
              <a:solidFill>
                <a:srgbClr val="A50021"/>
              </a:solidFill>
            </a:endParaRPr>
          </a:p>
          <a:p>
            <a:r>
              <a:rPr lang="cs-CZ" b="1"/>
              <a:t>stupeň konvertibility</a:t>
            </a:r>
          </a:p>
          <a:p>
            <a:r>
              <a:rPr lang="cs-CZ" b="1"/>
              <a:t>vymezení ústředního kursu (centrální parity) a jak</a:t>
            </a:r>
          </a:p>
          <a:p>
            <a:r>
              <a:rPr lang="cs-CZ" b="1"/>
              <a:t>mechanismus změn parity</a:t>
            </a:r>
          </a:p>
          <a:p>
            <a:r>
              <a:rPr lang="cs-CZ" b="1"/>
              <a:t>intervence CB a jejich způsob</a:t>
            </a:r>
          </a:p>
          <a:p>
            <a:r>
              <a:rPr lang="cs-CZ" b="1"/>
              <a:t>fluktuační pásmo a způsob jeho vymezení</a:t>
            </a:r>
          </a:p>
          <a:p>
            <a:r>
              <a:rPr lang="cs-CZ" b="1"/>
              <a:t>regionální kursový systém.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016-C81E-47C7-AACC-3D4746FFC970}" type="slidenum">
              <a:rPr lang="cs-CZ"/>
              <a:pPr/>
              <a:t>3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02568"/>
            <a:ext cx="8686800" cy="838200"/>
          </a:xfrm>
        </p:spPr>
        <p:txBody>
          <a:bodyPr>
            <a:normAutofit/>
          </a:bodyPr>
          <a:lstStyle/>
          <a:p>
            <a:r>
              <a:rPr lang="cs-CZ" sz="2800" dirty="0"/>
              <a:t>Finanční krize a odliv kapitálu…</a:t>
            </a:r>
            <a:endParaRPr lang="en-US" sz="2800" dirty="0"/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cs-CZ" sz="1800"/>
              <a:t>Při krizi PB</a:t>
            </a:r>
            <a:r>
              <a:rPr lang="en-US" sz="1800"/>
              <a:t>,</a:t>
            </a:r>
          </a:p>
          <a:p>
            <a:pPr lvl="1">
              <a:spcBef>
                <a:spcPct val="50000"/>
              </a:spcBef>
            </a:pPr>
            <a:r>
              <a:rPr lang="cs-CZ" sz="1600"/>
              <a:t>Pokud by chtěla CB zabránit růstu úrokových měr, musí CB kupovat domácí aktiva a prodávat domácí měnu (aby zvýšila nabídku peněz), to ale vede k větší depreciaci domácí měny</a:t>
            </a:r>
            <a:r>
              <a:rPr lang="en-US" sz="1600"/>
              <a:t>.</a:t>
            </a:r>
          </a:p>
          <a:p>
            <a:pPr lvl="1">
              <a:spcBef>
                <a:spcPct val="50000"/>
              </a:spcBef>
            </a:pPr>
            <a:r>
              <a:rPr lang="cs-CZ" sz="1600"/>
              <a:t>CB nemůže v režimu fixního kurzu sledovat cíl úrokových sazeb.</a:t>
            </a:r>
            <a:endParaRPr lang="en-US" sz="160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0AC6-0B8D-4484-BE8A-CB19CA01E9FF}" type="slidenum">
              <a:rPr lang="cs-CZ"/>
              <a:pPr/>
              <a:t>30</a:t>
            </a:fld>
            <a:endParaRPr lang="cs-CZ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5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97768"/>
            <a:ext cx="8204398" cy="1143000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 Black" pitchFamily="34" charset="0"/>
              </a:rPr>
              <a:t>Řízený </a:t>
            </a:r>
            <a:r>
              <a:rPr lang="cs-CZ" sz="2400" dirty="0">
                <a:latin typeface="Arial Black" pitchFamily="34" charset="0"/>
              </a:rPr>
              <a:t>floating a </a:t>
            </a:r>
            <a:r>
              <a:rPr lang="cs-CZ" sz="2400" dirty="0" smtClean="0">
                <a:latin typeface="Arial Black" pitchFamily="34" charset="0"/>
              </a:rPr>
              <a:t>sterilizované intervence</a:t>
            </a:r>
            <a:endParaRPr lang="en-US" sz="2400" dirty="0">
              <a:latin typeface="Arial Black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916113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</a:pPr>
            <a:r>
              <a:rPr lang="cs-CZ" b="1">
                <a:solidFill>
                  <a:srgbClr val="990033"/>
                </a:solidFill>
              </a:rPr>
              <a:t>Dokonalá substituovatelnost aktiv a neefektivnost sterilizovaných intervencí</a:t>
            </a:r>
          </a:p>
          <a:p>
            <a:pPr>
              <a:buFont typeface="Wingdings" pitchFamily="2" charset="2"/>
              <a:buNone/>
            </a:pPr>
            <a:endParaRPr lang="en-US" sz="800" b="1">
              <a:solidFill>
                <a:srgbClr val="990033"/>
              </a:solidFill>
            </a:endParaRPr>
          </a:p>
          <a:p>
            <a:r>
              <a:rPr lang="cs-CZ" b="1"/>
              <a:t>Pokud CB provádí sterilizované devizové intervence, její transakce nechávají domácí nabídku peněz beze změn</a:t>
            </a:r>
            <a:r>
              <a:rPr lang="en-US" b="1"/>
              <a:t>.</a:t>
            </a:r>
            <a:endParaRPr lang="cs-CZ" b="1"/>
          </a:p>
          <a:p>
            <a:endParaRPr lang="cs-CZ" b="1"/>
          </a:p>
          <a:p>
            <a:r>
              <a:rPr lang="cs-CZ" b="1"/>
              <a:t>Dokonalá substituovatelnost aktiv</a:t>
            </a:r>
            <a:endParaRPr lang="en-US" b="1"/>
          </a:p>
          <a:p>
            <a:pPr lvl="1"/>
            <a:r>
              <a:rPr lang="cs-CZ" b="1"/>
              <a:t>Devizový trh je v rovnováze, jen když je očekávaný výnos domácích a zahraničních aktiv totožný</a:t>
            </a:r>
            <a:r>
              <a:rPr lang="en-US" b="1"/>
              <a:t>.</a:t>
            </a:r>
          </a:p>
          <a:p>
            <a:pPr lvl="1"/>
            <a:r>
              <a:rPr lang="cs-CZ" b="1"/>
              <a:t>CB nemůže ovládat nabídku peněz a směnný kurz sterilizovanými devizovými intervencemi</a:t>
            </a:r>
            <a:r>
              <a:rPr lang="en-US" b="1"/>
              <a:t>.</a:t>
            </a:r>
            <a:endParaRPr lang="cs-CZ" b="1"/>
          </a:p>
          <a:p>
            <a:pPr lvl="1"/>
            <a:endParaRPr lang="cs-CZ" b="1"/>
          </a:p>
          <a:p>
            <a:pPr lvl="1" algn="ctr">
              <a:buFont typeface="Wingdings" pitchFamily="2" charset="2"/>
              <a:buNone/>
            </a:pPr>
            <a:r>
              <a:rPr lang="en-US" sz="2000" b="1" i="1"/>
              <a:t>R</a:t>
            </a:r>
            <a:r>
              <a:rPr lang="en-US" sz="2000" b="1"/>
              <a:t> = </a:t>
            </a:r>
            <a:r>
              <a:rPr lang="en-US" sz="2000" b="1" i="1"/>
              <a:t>R</a:t>
            </a:r>
            <a:r>
              <a:rPr lang="en-US" sz="2000" b="1"/>
              <a:t>* + (</a:t>
            </a:r>
            <a:r>
              <a:rPr lang="en-US" sz="2000" b="1" i="1"/>
              <a:t>E</a:t>
            </a:r>
            <a:r>
              <a:rPr lang="en-US" sz="2000" b="1" i="1" baseline="30000"/>
              <a:t>e</a:t>
            </a:r>
            <a:r>
              <a:rPr lang="en-US" sz="2000" b="1" i="1"/>
              <a:t> </a:t>
            </a:r>
            <a:r>
              <a:rPr lang="en-US" sz="2000" b="1"/>
              <a:t>– </a:t>
            </a:r>
            <a:r>
              <a:rPr lang="en-US" sz="2000" b="1" i="1"/>
              <a:t>E</a:t>
            </a:r>
            <a:r>
              <a:rPr lang="en-US" sz="2000" b="1"/>
              <a:t>)/</a:t>
            </a:r>
            <a:r>
              <a:rPr lang="en-US" sz="2000" b="1" i="1"/>
              <a:t>E</a:t>
            </a:r>
            <a:endParaRPr lang="en-US" sz="2000" b="1"/>
          </a:p>
          <a:p>
            <a:pPr lvl="1"/>
            <a:endParaRPr lang="en-US" sz="2000" b="1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C5528-EADE-4C5E-8A0F-C580EF906ABA}" type="slidenum">
              <a:rPr lang="cs-CZ"/>
              <a:pPr/>
              <a:t>31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773238"/>
            <a:ext cx="8532812" cy="482441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cs-CZ" b="1">
                <a:solidFill>
                  <a:srgbClr val="A50021"/>
                </a:solidFill>
              </a:rPr>
              <a:t>Nedokonalá substituovatelnost aktiv</a:t>
            </a:r>
            <a:endParaRPr lang="en-US" b="1">
              <a:solidFill>
                <a:srgbClr val="A50021"/>
              </a:solidFill>
            </a:endParaRPr>
          </a:p>
          <a:p>
            <a:pPr lvl="1"/>
            <a:r>
              <a:rPr lang="cs-CZ" b="1"/>
              <a:t>Očekávaná výnosnost jednotlivých aktiv může být v rovnováze odlišná – existence rizika.</a:t>
            </a:r>
            <a:endParaRPr lang="en-US" b="1"/>
          </a:p>
          <a:p>
            <a:pPr lvl="1"/>
            <a:r>
              <a:rPr lang="cs-CZ" b="1"/>
              <a:t>Centrální banky mohou být schopny řídit sterilizovanými intervencemi nabídku peněz i směnný kurz.</a:t>
            </a:r>
          </a:p>
          <a:p>
            <a:pPr lvl="1"/>
            <a:endParaRPr lang="cs-CZ" b="1"/>
          </a:p>
          <a:p>
            <a:pPr>
              <a:buFont typeface="Wingdings" pitchFamily="2" charset="2"/>
              <a:buNone/>
            </a:pPr>
            <a:r>
              <a:rPr lang="cs-CZ" b="1">
                <a:solidFill>
                  <a:srgbClr val="990033"/>
                </a:solidFill>
              </a:rPr>
              <a:t>Rovnováha devizového trhu při nedokonalé substituovatelnosti aktiv</a:t>
            </a:r>
          </a:p>
          <a:p>
            <a:pPr>
              <a:buFont typeface="Wingdings" pitchFamily="2" charset="2"/>
              <a:buNone/>
            </a:pPr>
            <a:endParaRPr lang="cs-CZ" b="1">
              <a:solidFill>
                <a:srgbClr val="990033"/>
              </a:solidFill>
            </a:endParaRPr>
          </a:p>
          <a:p>
            <a:pPr lvl="1" algn="ctr">
              <a:buFont typeface="Wingdings" pitchFamily="2" charset="2"/>
              <a:buNone/>
            </a:pPr>
            <a:r>
              <a:rPr lang="en-US" sz="2000" b="1" i="1"/>
              <a:t>R</a:t>
            </a:r>
            <a:r>
              <a:rPr lang="en-US" sz="2000" b="1"/>
              <a:t> = </a:t>
            </a:r>
            <a:r>
              <a:rPr lang="en-US" sz="2000" b="1" i="1"/>
              <a:t>R</a:t>
            </a:r>
            <a:r>
              <a:rPr lang="en-US" sz="2000" b="1"/>
              <a:t>* + (</a:t>
            </a:r>
            <a:r>
              <a:rPr lang="en-US" sz="2000" b="1" i="1"/>
              <a:t>E</a:t>
            </a:r>
            <a:r>
              <a:rPr lang="en-US" sz="2000" b="1" i="1" baseline="30000"/>
              <a:t>e</a:t>
            </a:r>
            <a:r>
              <a:rPr lang="en-US" sz="2000" b="1" i="1"/>
              <a:t> </a:t>
            </a:r>
            <a:r>
              <a:rPr lang="en-US" sz="2000" b="1"/>
              <a:t>– </a:t>
            </a:r>
            <a:r>
              <a:rPr lang="en-US" sz="2000" b="1" i="1"/>
              <a:t>E</a:t>
            </a:r>
            <a:r>
              <a:rPr lang="en-US" sz="2000" b="1"/>
              <a:t>)/</a:t>
            </a:r>
            <a:r>
              <a:rPr lang="en-US" sz="2000" b="1" i="1"/>
              <a:t>E</a:t>
            </a:r>
            <a:r>
              <a:rPr lang="en-US" sz="2000" b="1"/>
              <a:t>  + </a:t>
            </a:r>
            <a:r>
              <a:rPr lang="en-US" sz="2000" b="1">
                <a:sym typeface="Symbol" pitchFamily="18" charset="2"/>
              </a:rPr>
              <a:t></a:t>
            </a:r>
            <a:r>
              <a:rPr lang="en-US" sz="2000" b="1"/>
              <a:t>	   </a:t>
            </a:r>
            <a:r>
              <a:rPr lang="en-US" b="1"/>
              <a:t>    	         </a:t>
            </a:r>
          </a:p>
          <a:p>
            <a:pPr lvl="2">
              <a:buFont typeface="Wingdings" pitchFamily="2" charset="2"/>
              <a:buNone/>
            </a:pPr>
            <a:r>
              <a:rPr lang="cs-CZ" b="1"/>
              <a:t>kde</a:t>
            </a:r>
            <a:r>
              <a:rPr lang="en-US" b="1"/>
              <a:t>:</a:t>
            </a:r>
          </a:p>
          <a:p>
            <a:pPr lvl="3">
              <a:buFont typeface="Wingdings" pitchFamily="2" charset="2"/>
              <a:buNone/>
            </a:pPr>
            <a:r>
              <a:rPr lang="en-US" b="1">
                <a:sym typeface="Symbol" pitchFamily="18" charset="2"/>
              </a:rPr>
              <a:t> </a:t>
            </a:r>
            <a:r>
              <a:rPr lang="cs-CZ" b="1">
                <a:sym typeface="Symbol" pitchFamily="18" charset="2"/>
              </a:rPr>
              <a:t>je riziková prémie která odráží rozdílnost rizikovosti domácích a zahraničních cenných papírů.</a:t>
            </a:r>
            <a:endParaRPr lang="en-US" b="1"/>
          </a:p>
          <a:p>
            <a:pPr>
              <a:buFont typeface="Wingdings" pitchFamily="2" charset="2"/>
              <a:buNone/>
            </a:pPr>
            <a:endParaRPr lang="en-US" sz="1800" b="1">
              <a:solidFill>
                <a:srgbClr val="990033"/>
              </a:solidFill>
            </a:endParaRPr>
          </a:p>
          <a:p>
            <a:pPr lvl="2">
              <a:buFont typeface="Wingdings" pitchFamily="2" charset="2"/>
              <a:buNone/>
            </a:pPr>
            <a:endParaRPr lang="en-US" b="1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3333-736A-473D-9864-89CFAF73E966}" type="slidenum">
              <a:rPr lang="cs-CZ"/>
              <a:pPr/>
              <a:t>32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73238"/>
            <a:ext cx="8661400" cy="5257800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90000"/>
              </a:lnSpc>
            </a:pPr>
            <a:r>
              <a:rPr lang="cs-CZ" b="1"/>
              <a:t>Riziková prémie závisí přímo úměrně na velikosti zadlužení domácí vlády</a:t>
            </a:r>
            <a:r>
              <a:rPr lang="en-US" b="1"/>
              <a:t>:</a:t>
            </a:r>
          </a:p>
          <a:p>
            <a:pPr lvl="1"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ym typeface="Symbol" pitchFamily="18" charset="2"/>
              </a:rPr>
              <a:t>			     = </a:t>
            </a:r>
            <a:r>
              <a:rPr lang="cs-CZ" sz="2000" b="1">
                <a:sym typeface="Symbol" pitchFamily="18" charset="2"/>
              </a:rPr>
              <a:t> </a:t>
            </a:r>
            <a:r>
              <a:rPr lang="en-US" sz="2000" b="1">
                <a:sym typeface="Symbol" pitchFamily="18" charset="2"/>
              </a:rPr>
              <a:t>(</a:t>
            </a:r>
            <a:r>
              <a:rPr lang="en-US" sz="2000" b="1" i="1">
                <a:sym typeface="Symbol" pitchFamily="18" charset="2"/>
              </a:rPr>
              <a:t>B</a:t>
            </a:r>
            <a:r>
              <a:rPr lang="en-US" sz="2000" b="1">
                <a:sym typeface="Symbol" pitchFamily="18" charset="2"/>
              </a:rPr>
              <a:t> – </a:t>
            </a:r>
            <a:r>
              <a:rPr lang="en-US" sz="2000" b="1" i="1">
                <a:sym typeface="Symbol" pitchFamily="18" charset="2"/>
              </a:rPr>
              <a:t>A</a:t>
            </a:r>
            <a:r>
              <a:rPr lang="en-US" sz="2000" b="1">
                <a:sym typeface="Symbol" pitchFamily="18" charset="2"/>
              </a:rPr>
              <a:t>)   	      	         </a:t>
            </a:r>
            <a:endParaRPr lang="cs-CZ" sz="2000" b="1">
              <a:sym typeface="Symbol" pitchFamily="18" charset="2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cs-CZ" sz="800" b="1">
              <a:sym typeface="Symbol" pitchFamily="18" charset="2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cs-CZ" b="1"/>
              <a:t>kde</a:t>
            </a:r>
            <a:r>
              <a:rPr lang="en-US" b="1"/>
              <a:t>:</a:t>
            </a:r>
          </a:p>
          <a:p>
            <a:pPr lvl="3">
              <a:lnSpc>
                <a:spcPct val="90000"/>
              </a:lnSpc>
              <a:buFont typeface="Wingdings" pitchFamily="2" charset="2"/>
              <a:buNone/>
            </a:pPr>
            <a:r>
              <a:rPr lang="en-US" b="1" i="1"/>
              <a:t>B </a:t>
            </a:r>
            <a:r>
              <a:rPr lang="cs-CZ" b="1"/>
              <a:t>je velikost zadlužení domácí vlády</a:t>
            </a:r>
            <a:endParaRPr lang="en-US" b="1"/>
          </a:p>
          <a:p>
            <a:pPr lvl="3">
              <a:lnSpc>
                <a:spcPct val="90000"/>
              </a:lnSpc>
              <a:buFont typeface="Wingdings" pitchFamily="2" charset="2"/>
              <a:buNone/>
            </a:pPr>
            <a:r>
              <a:rPr lang="en-US" b="1" i="1"/>
              <a:t>A </a:t>
            </a:r>
            <a:r>
              <a:rPr lang="cs-CZ" b="1"/>
              <a:t>jsou domácí aktiva centrální banky.</a:t>
            </a:r>
          </a:p>
          <a:p>
            <a:pPr lvl="3">
              <a:lnSpc>
                <a:spcPct val="90000"/>
              </a:lnSpc>
              <a:buFont typeface="Wingdings" pitchFamily="2" charset="2"/>
              <a:buNone/>
            </a:pPr>
            <a:endParaRPr lang="cs-CZ" b="1"/>
          </a:p>
          <a:p>
            <a:pPr lvl="3">
              <a:lnSpc>
                <a:spcPct val="90000"/>
              </a:lnSpc>
              <a:buFont typeface="Wingdings" pitchFamily="2" charset="2"/>
              <a:buNone/>
            </a:pPr>
            <a:endParaRPr lang="cs-CZ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>
                <a:solidFill>
                  <a:srgbClr val="990033"/>
                </a:solidFill>
              </a:rPr>
              <a:t>Efekt sterilizovaných intervencí při nedokonalé substituovatelnosti aktiv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800" b="1">
              <a:solidFill>
                <a:srgbClr val="990033"/>
              </a:solidFill>
            </a:endParaRPr>
          </a:p>
          <a:p>
            <a:pPr>
              <a:lnSpc>
                <a:spcPct val="90000"/>
              </a:lnSpc>
            </a:pPr>
            <a:r>
              <a:rPr lang="cs-CZ" b="1"/>
              <a:t>Sterilizované nákupy zahraničních aktiv nemění nabídku peněz, ale zvyšují (o riziko upravený) výnos, který musí domácí aktiva v rovnováze přinášet. </a:t>
            </a:r>
          </a:p>
          <a:p>
            <a:pPr lvl="3">
              <a:lnSpc>
                <a:spcPct val="90000"/>
              </a:lnSpc>
              <a:buFont typeface="Wingdings" pitchFamily="2" charset="2"/>
              <a:buNone/>
            </a:pPr>
            <a:endParaRPr lang="en-US" b="1"/>
          </a:p>
          <a:p>
            <a:pPr lvl="3">
              <a:lnSpc>
                <a:spcPct val="90000"/>
              </a:lnSpc>
              <a:buFont typeface="Wingdings" pitchFamily="2" charset="2"/>
              <a:buNone/>
            </a:pPr>
            <a:r>
              <a:rPr lang="en-US" b="1" i="1"/>
              <a:t>		</a:t>
            </a:r>
            <a:endParaRPr lang="en-US" b="1"/>
          </a:p>
          <a:p>
            <a:pPr>
              <a:lnSpc>
                <a:spcPct val="90000"/>
              </a:lnSpc>
            </a:pPr>
            <a:endParaRPr lang="en-US" sz="1800" b="1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4BFC-057B-4FA1-9322-155CED4DD36E}" type="slidenum">
              <a:rPr lang="cs-CZ"/>
              <a:pPr/>
              <a:t>33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9E34-9B97-4D6B-A8F6-1AF32EBB2403}" type="slidenum">
              <a:rPr lang="cs-CZ"/>
              <a:pPr/>
              <a:t>34</a:t>
            </a:fld>
            <a:endParaRPr lang="cs-CZ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836613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/>
            <a:r>
              <a:rPr lang="en-US" sz="2000" b="1"/>
              <a:t>    </a:t>
            </a:r>
            <a:r>
              <a:rPr lang="cs-CZ" sz="2000" b="1"/>
              <a:t>Efekt sterilizovaných nákupů zahraničních aktiv </a:t>
            </a:r>
          </a:p>
          <a:p>
            <a:pPr algn="ctr"/>
            <a:r>
              <a:rPr lang="cs-CZ" sz="2000" b="1"/>
              <a:t>při nedokonalé substituovatelnosti aktiv</a:t>
            </a:r>
            <a:endParaRPr lang="en-US" sz="2000" b="1" baseline="30000"/>
          </a:p>
        </p:txBody>
      </p:sp>
      <p:grpSp>
        <p:nvGrpSpPr>
          <p:cNvPr id="62528" name="Group 64"/>
          <p:cNvGrpSpPr>
            <a:grpSpLocks/>
          </p:cNvGrpSpPr>
          <p:nvPr/>
        </p:nvGrpSpPr>
        <p:grpSpPr bwMode="auto">
          <a:xfrm>
            <a:off x="1217613" y="4876800"/>
            <a:ext cx="7164387" cy="641350"/>
            <a:chOff x="767" y="3072"/>
            <a:chExt cx="4513" cy="404"/>
          </a:xfrm>
        </p:grpSpPr>
        <p:grpSp>
          <p:nvGrpSpPr>
            <p:cNvPr id="62468" name="Group 4"/>
            <p:cNvGrpSpPr>
              <a:grpSpLocks/>
            </p:cNvGrpSpPr>
            <p:nvPr/>
          </p:nvGrpSpPr>
          <p:grpSpPr bwMode="auto">
            <a:xfrm>
              <a:off x="767" y="3072"/>
              <a:ext cx="336" cy="404"/>
              <a:chOff x="816" y="3188"/>
              <a:chExt cx="336" cy="404"/>
            </a:xfrm>
          </p:grpSpPr>
          <p:sp>
            <p:nvSpPr>
              <p:cNvPr id="62469" name="Text Box 5"/>
              <p:cNvSpPr txBox="1">
                <a:spLocks noChangeArrowheads="1"/>
              </p:cNvSpPr>
              <p:nvPr/>
            </p:nvSpPr>
            <p:spPr bwMode="auto">
              <a:xfrm>
                <a:off x="816" y="3188"/>
                <a:ext cx="336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en-US" b="1" i="1"/>
                  <a:t>M</a:t>
                </a:r>
                <a:r>
                  <a:rPr lang="en-US" b="1" i="1" baseline="30000"/>
                  <a:t>s</a:t>
                </a:r>
                <a:endParaRPr lang="en-US" b="1" i="1"/>
              </a:p>
              <a:p>
                <a:pPr algn="l" eaLnBrk="0" hangingPunct="0"/>
                <a:r>
                  <a:rPr lang="en-US" b="1" i="1"/>
                  <a:t>  P</a:t>
                </a:r>
                <a:endParaRPr lang="en-US" b="1" u="sng"/>
              </a:p>
            </p:txBody>
          </p:sp>
          <p:sp>
            <p:nvSpPr>
              <p:cNvPr id="62470" name="Line 6"/>
              <p:cNvSpPr>
                <a:spLocks noChangeShapeType="1"/>
              </p:cNvSpPr>
              <p:nvPr/>
            </p:nvSpPr>
            <p:spPr bwMode="auto">
              <a:xfrm>
                <a:off x="852" y="3385"/>
                <a:ext cx="21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2472" name="Group 8"/>
            <p:cNvGrpSpPr>
              <a:grpSpLocks/>
            </p:cNvGrpSpPr>
            <p:nvPr/>
          </p:nvGrpSpPr>
          <p:grpSpPr bwMode="auto">
            <a:xfrm>
              <a:off x="1104" y="3149"/>
              <a:ext cx="4176" cy="231"/>
              <a:chOff x="1104" y="3264"/>
              <a:chExt cx="4176" cy="231"/>
            </a:xfrm>
          </p:grpSpPr>
          <p:sp>
            <p:nvSpPr>
              <p:cNvPr id="62473" name="Text Box 9"/>
              <p:cNvSpPr txBox="1">
                <a:spLocks noChangeArrowheads="1"/>
              </p:cNvSpPr>
              <p:nvPr/>
            </p:nvSpPr>
            <p:spPr bwMode="auto">
              <a:xfrm>
                <a:off x="3648" y="3264"/>
                <a:ext cx="16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cs-CZ" b="1">
                    <a:solidFill>
                      <a:srgbClr val="333399"/>
                    </a:solidFill>
                  </a:rPr>
                  <a:t>Nabídka M/P</a:t>
                </a:r>
                <a:endParaRPr lang="en-US" b="1">
                  <a:solidFill>
                    <a:srgbClr val="333399"/>
                  </a:solidFill>
                </a:endParaRPr>
              </a:p>
            </p:txBody>
          </p:sp>
          <p:sp>
            <p:nvSpPr>
              <p:cNvPr id="62474" name="Line 10"/>
              <p:cNvSpPr>
                <a:spLocks noChangeShapeType="1"/>
              </p:cNvSpPr>
              <p:nvPr/>
            </p:nvSpPr>
            <p:spPr bwMode="auto">
              <a:xfrm>
                <a:off x="1104" y="3379"/>
                <a:ext cx="2448" cy="0"/>
              </a:xfrm>
              <a:prstGeom prst="line">
                <a:avLst/>
              </a:prstGeom>
              <a:noFill/>
              <a:ln w="381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62489" name="Group 25"/>
          <p:cNvGrpSpPr>
            <a:grpSpLocks/>
          </p:cNvGrpSpPr>
          <p:nvPr/>
        </p:nvGrpSpPr>
        <p:grpSpPr bwMode="auto">
          <a:xfrm>
            <a:off x="611188" y="1828800"/>
            <a:ext cx="8685212" cy="4756150"/>
            <a:chOff x="384" y="1056"/>
            <a:chExt cx="5471" cy="2996"/>
          </a:xfrm>
        </p:grpSpPr>
        <p:sp>
          <p:nvSpPr>
            <p:cNvPr id="62490" name="Text Box 26"/>
            <p:cNvSpPr txBox="1">
              <a:spLocks noChangeArrowheads="1"/>
            </p:cNvSpPr>
            <p:nvPr/>
          </p:nvSpPr>
          <p:spPr bwMode="auto">
            <a:xfrm>
              <a:off x="534" y="3648"/>
              <a:ext cx="124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cs-CZ" b="1"/>
                <a:t>Držba domácích M/P</a:t>
              </a:r>
              <a:endParaRPr lang="en-US" b="1"/>
            </a:p>
          </p:txBody>
        </p:sp>
        <p:grpSp>
          <p:nvGrpSpPr>
            <p:cNvPr id="62491" name="Group 27"/>
            <p:cNvGrpSpPr>
              <a:grpSpLocks/>
            </p:cNvGrpSpPr>
            <p:nvPr/>
          </p:nvGrpSpPr>
          <p:grpSpPr bwMode="auto">
            <a:xfrm>
              <a:off x="384" y="1056"/>
              <a:ext cx="5471" cy="2669"/>
              <a:chOff x="384" y="1008"/>
              <a:chExt cx="5471" cy="2669"/>
            </a:xfrm>
          </p:grpSpPr>
          <p:sp>
            <p:nvSpPr>
              <p:cNvPr id="62492" name="Text Box 28"/>
              <p:cNvSpPr txBox="1">
                <a:spLocks noChangeArrowheads="1"/>
              </p:cNvSpPr>
              <p:nvPr/>
            </p:nvSpPr>
            <p:spPr bwMode="auto">
              <a:xfrm>
                <a:off x="4563" y="2303"/>
                <a:ext cx="1292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cs-CZ" b="1"/>
                  <a:t>Domácí úroková sazba</a:t>
                </a:r>
                <a:r>
                  <a:rPr lang="en-US" b="1"/>
                  <a:t>, </a:t>
                </a:r>
                <a:r>
                  <a:rPr lang="en-US" b="1" i="1"/>
                  <a:t>R</a:t>
                </a:r>
              </a:p>
            </p:txBody>
          </p:sp>
          <p:sp>
            <p:nvSpPr>
              <p:cNvPr id="62493" name="Line 29"/>
              <p:cNvSpPr>
                <a:spLocks noChangeShapeType="1"/>
              </p:cNvSpPr>
              <p:nvPr/>
            </p:nvSpPr>
            <p:spPr bwMode="auto">
              <a:xfrm>
                <a:off x="1104" y="1373"/>
                <a:ext cx="0" cy="23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94" name="Line 30"/>
              <p:cNvSpPr>
                <a:spLocks noChangeShapeType="1"/>
              </p:cNvSpPr>
              <p:nvPr/>
            </p:nvSpPr>
            <p:spPr bwMode="auto">
              <a:xfrm>
                <a:off x="1103" y="2544"/>
                <a:ext cx="345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2495" name="Text Box 31"/>
              <p:cNvSpPr txBox="1">
                <a:spLocks noChangeArrowheads="1"/>
              </p:cNvSpPr>
              <p:nvPr/>
            </p:nvSpPr>
            <p:spPr bwMode="auto">
              <a:xfrm>
                <a:off x="384" y="1008"/>
                <a:ext cx="148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cs-CZ" b="1"/>
                  <a:t>   </a:t>
                </a:r>
                <a:r>
                  <a:rPr lang="en-US" b="1"/>
                  <a:t>      </a:t>
                </a:r>
                <a:r>
                  <a:rPr lang="cs-CZ" b="1"/>
                  <a:t>Směnný</a:t>
                </a:r>
              </a:p>
              <a:p>
                <a:pPr algn="l" eaLnBrk="0" hangingPunct="0"/>
                <a:r>
                  <a:rPr lang="cs-CZ" b="1"/>
                  <a:t>         kurz</a:t>
                </a:r>
                <a:r>
                  <a:rPr lang="en-US" b="1"/>
                  <a:t>, </a:t>
                </a:r>
                <a:r>
                  <a:rPr lang="en-US" b="1" i="1"/>
                  <a:t>E</a:t>
                </a:r>
                <a:endParaRPr lang="en-US" b="1"/>
              </a:p>
            </p:txBody>
          </p:sp>
          <p:sp>
            <p:nvSpPr>
              <p:cNvPr id="62496" name="Text Box 32"/>
              <p:cNvSpPr txBox="1">
                <a:spLocks noChangeArrowheads="1"/>
              </p:cNvSpPr>
              <p:nvPr/>
            </p:nvSpPr>
            <p:spPr bwMode="auto">
              <a:xfrm>
                <a:off x="868" y="244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 eaLnBrk="0" hangingPunct="0"/>
                <a:r>
                  <a:rPr lang="en-US" b="1"/>
                  <a:t>0</a:t>
                </a:r>
              </a:p>
            </p:txBody>
          </p:sp>
        </p:grpSp>
      </p:grpSp>
      <p:sp>
        <p:nvSpPr>
          <p:cNvPr id="62498" name="Arc 34"/>
          <p:cNvSpPr>
            <a:spLocks/>
          </p:cNvSpPr>
          <p:nvPr/>
        </p:nvSpPr>
        <p:spPr bwMode="auto">
          <a:xfrm rot="11077321">
            <a:off x="2438400" y="2622550"/>
            <a:ext cx="2659063" cy="1371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538"/>
              <a:gd name="T1" fmla="*/ 0 h 21600"/>
              <a:gd name="T2" fmla="*/ 21538 w 21538"/>
              <a:gd name="T3" fmla="*/ 19962 h 21600"/>
              <a:gd name="T4" fmla="*/ 0 w 2153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38" h="21600" fill="none" extrusionOk="0">
                <a:moveTo>
                  <a:pt x="-1" y="0"/>
                </a:moveTo>
                <a:cubicBezTo>
                  <a:pt x="11293" y="0"/>
                  <a:pt x="20681" y="8700"/>
                  <a:pt x="21537" y="19962"/>
                </a:cubicBezTo>
              </a:path>
              <a:path w="21538" h="21600" stroke="0" extrusionOk="0">
                <a:moveTo>
                  <a:pt x="-1" y="0"/>
                </a:moveTo>
                <a:cubicBezTo>
                  <a:pt x="11293" y="0"/>
                  <a:pt x="20681" y="8700"/>
                  <a:pt x="21537" y="19962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2499" name="Text Box 35"/>
          <p:cNvSpPr txBox="1">
            <a:spLocks noChangeArrowheads="1"/>
          </p:cNvSpPr>
          <p:nvPr/>
        </p:nvSpPr>
        <p:spPr bwMode="auto">
          <a:xfrm>
            <a:off x="4495800" y="3657600"/>
            <a:ext cx="3352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b="1" i="1">
                <a:solidFill>
                  <a:srgbClr val="FF3300"/>
                </a:solidFill>
              </a:rPr>
              <a:t>R</a:t>
            </a:r>
            <a:r>
              <a:rPr lang="en-US" b="1">
                <a:solidFill>
                  <a:srgbClr val="FF3300"/>
                </a:solidFill>
              </a:rPr>
              <a:t>* + (</a:t>
            </a:r>
            <a:r>
              <a:rPr lang="en-US" b="1" i="1">
                <a:solidFill>
                  <a:srgbClr val="FF3300"/>
                </a:solidFill>
              </a:rPr>
              <a:t>E</a:t>
            </a:r>
            <a:r>
              <a:rPr lang="en-US" b="1" i="1" baseline="30000">
                <a:solidFill>
                  <a:srgbClr val="FF3300"/>
                </a:solidFill>
              </a:rPr>
              <a:t>e</a:t>
            </a:r>
            <a:r>
              <a:rPr lang="en-US" b="1">
                <a:solidFill>
                  <a:srgbClr val="FF3300"/>
                </a:solidFill>
              </a:rPr>
              <a:t> – </a:t>
            </a:r>
            <a:r>
              <a:rPr lang="en-US" b="1" i="1">
                <a:solidFill>
                  <a:srgbClr val="FF3300"/>
                </a:solidFill>
              </a:rPr>
              <a:t>E</a:t>
            </a:r>
            <a:r>
              <a:rPr lang="en-US" b="1">
                <a:solidFill>
                  <a:srgbClr val="FF3300"/>
                </a:solidFill>
              </a:rPr>
              <a:t>)/</a:t>
            </a:r>
            <a:r>
              <a:rPr lang="en-US" b="1" i="1">
                <a:solidFill>
                  <a:srgbClr val="FF3300"/>
                </a:solidFill>
              </a:rPr>
              <a:t>E + </a:t>
            </a:r>
            <a:r>
              <a:rPr lang="en-US" b="1">
                <a:solidFill>
                  <a:srgbClr val="FF3300"/>
                </a:solidFill>
                <a:sym typeface="Symbol" pitchFamily="18" charset="2"/>
              </a:rPr>
              <a:t>(</a:t>
            </a:r>
            <a:r>
              <a:rPr lang="en-US" b="1" i="1">
                <a:solidFill>
                  <a:srgbClr val="FF3300"/>
                </a:solidFill>
                <a:sym typeface="Symbol" pitchFamily="18" charset="2"/>
              </a:rPr>
              <a:t>B</a:t>
            </a:r>
            <a:r>
              <a:rPr lang="en-US" b="1">
                <a:solidFill>
                  <a:srgbClr val="FF3300"/>
                </a:solidFill>
                <a:sym typeface="Symbol" pitchFamily="18" charset="2"/>
              </a:rPr>
              <a:t> –</a:t>
            </a:r>
            <a:r>
              <a:rPr lang="en-US" b="1" i="1">
                <a:solidFill>
                  <a:srgbClr val="FF3300"/>
                </a:solidFill>
                <a:sym typeface="Symbol" pitchFamily="18" charset="2"/>
              </a:rPr>
              <a:t>A</a:t>
            </a:r>
            <a:r>
              <a:rPr lang="en-US" b="1" baseline="30000">
                <a:solidFill>
                  <a:srgbClr val="FF3300"/>
                </a:solidFill>
                <a:sym typeface="Symbol" pitchFamily="18" charset="2"/>
              </a:rPr>
              <a:t>1</a:t>
            </a:r>
            <a:r>
              <a:rPr lang="en-US" b="1">
                <a:solidFill>
                  <a:srgbClr val="FF3300"/>
                </a:solidFill>
                <a:sym typeface="Symbol" pitchFamily="18" charset="2"/>
              </a:rPr>
              <a:t>)</a:t>
            </a:r>
            <a:endParaRPr lang="en-US" b="1" i="1">
              <a:solidFill>
                <a:srgbClr val="FF3300"/>
              </a:solidFill>
            </a:endParaRPr>
          </a:p>
          <a:p>
            <a:pPr algn="l" eaLnBrk="0" hangingPunct="0"/>
            <a:endParaRPr lang="en-US" b="1" i="1">
              <a:solidFill>
                <a:srgbClr val="333399"/>
              </a:solidFill>
            </a:endParaRPr>
          </a:p>
        </p:txBody>
      </p:sp>
      <p:grpSp>
        <p:nvGrpSpPr>
          <p:cNvPr id="62532" name="Group 68"/>
          <p:cNvGrpSpPr>
            <a:grpSpLocks/>
          </p:cNvGrpSpPr>
          <p:nvPr/>
        </p:nvGrpSpPr>
        <p:grpSpPr bwMode="auto">
          <a:xfrm>
            <a:off x="2978150" y="2273300"/>
            <a:ext cx="5632450" cy="1358900"/>
            <a:chOff x="1876" y="1432"/>
            <a:chExt cx="3548" cy="856"/>
          </a:xfrm>
        </p:grpSpPr>
        <p:sp>
          <p:nvSpPr>
            <p:cNvPr id="62501" name="Text Box 37"/>
            <p:cNvSpPr txBox="1">
              <a:spLocks noChangeArrowheads="1"/>
            </p:cNvSpPr>
            <p:nvPr/>
          </p:nvSpPr>
          <p:spPr bwMode="auto">
            <a:xfrm>
              <a:off x="3408" y="1536"/>
              <a:ext cx="2016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cs-CZ" b="1">
                  <a:solidFill>
                    <a:srgbClr val="FF0000"/>
                  </a:solidFill>
                </a:rPr>
                <a:t>O riziko zohledňující domácí výnos zahraničních aktiv</a:t>
              </a:r>
              <a:r>
                <a:rPr lang="en-US" b="1">
                  <a:solidFill>
                    <a:srgbClr val="FF0000"/>
                  </a:solidFill>
                </a:rPr>
                <a:t>,</a:t>
              </a:r>
            </a:p>
            <a:p>
              <a:pPr algn="l" eaLnBrk="0" hangingPunct="0"/>
              <a:r>
                <a:rPr lang="en-US" b="1" i="1">
                  <a:solidFill>
                    <a:srgbClr val="FF0000"/>
                  </a:solidFill>
                </a:rPr>
                <a:t>R</a:t>
              </a:r>
              <a:r>
                <a:rPr lang="en-US" b="1">
                  <a:solidFill>
                    <a:srgbClr val="FF0000"/>
                  </a:solidFill>
                </a:rPr>
                <a:t>* + (</a:t>
              </a:r>
              <a:r>
                <a:rPr lang="en-US" b="1" i="1">
                  <a:solidFill>
                    <a:srgbClr val="FF0000"/>
                  </a:solidFill>
                </a:rPr>
                <a:t>E</a:t>
              </a:r>
              <a:r>
                <a:rPr lang="en-US" b="1" i="1" baseline="30000">
                  <a:solidFill>
                    <a:srgbClr val="FF0000"/>
                  </a:solidFill>
                </a:rPr>
                <a:t>e</a:t>
              </a:r>
              <a:r>
                <a:rPr lang="en-US" b="1">
                  <a:solidFill>
                    <a:srgbClr val="FF0000"/>
                  </a:solidFill>
                </a:rPr>
                <a:t>– </a:t>
              </a:r>
              <a:r>
                <a:rPr lang="en-US" b="1" i="1">
                  <a:solidFill>
                    <a:srgbClr val="FF0000"/>
                  </a:solidFill>
                </a:rPr>
                <a:t>E</a:t>
              </a:r>
              <a:r>
                <a:rPr lang="en-US" b="1">
                  <a:solidFill>
                    <a:srgbClr val="FF0000"/>
                  </a:solidFill>
                </a:rPr>
                <a:t>)/</a:t>
              </a:r>
              <a:r>
                <a:rPr lang="en-US" b="1" i="1">
                  <a:solidFill>
                    <a:srgbClr val="FF0000"/>
                  </a:solidFill>
                </a:rPr>
                <a:t>E + </a:t>
              </a:r>
              <a:r>
                <a:rPr lang="en-US" b="1">
                  <a:solidFill>
                    <a:srgbClr val="FF0000"/>
                  </a:solidFill>
                  <a:sym typeface="Symbol" pitchFamily="18" charset="2"/>
                </a:rPr>
                <a:t>(</a:t>
              </a:r>
              <a:r>
                <a:rPr lang="en-US" b="1" i="1">
                  <a:solidFill>
                    <a:srgbClr val="FF0000"/>
                  </a:solidFill>
                  <a:sym typeface="Symbol" pitchFamily="18" charset="2"/>
                </a:rPr>
                <a:t>B</a:t>
              </a:r>
              <a:r>
                <a:rPr lang="en-US" b="1">
                  <a:solidFill>
                    <a:srgbClr val="FF0000"/>
                  </a:solidFill>
                  <a:sym typeface="Symbol" pitchFamily="18" charset="2"/>
                </a:rPr>
                <a:t> –</a:t>
              </a:r>
              <a:r>
                <a:rPr lang="en-US" b="1" i="1">
                  <a:solidFill>
                    <a:srgbClr val="FF0000"/>
                  </a:solidFill>
                  <a:sym typeface="Symbol" pitchFamily="18" charset="2"/>
                </a:rPr>
                <a:t>A</a:t>
              </a:r>
              <a:r>
                <a:rPr lang="en-US" b="1" baseline="30000">
                  <a:solidFill>
                    <a:srgbClr val="FF0000"/>
                  </a:solidFill>
                  <a:sym typeface="Symbol" pitchFamily="18" charset="2"/>
                </a:rPr>
                <a:t>2</a:t>
              </a:r>
              <a:r>
                <a:rPr lang="en-US" b="1">
                  <a:solidFill>
                    <a:srgbClr val="FF0000"/>
                  </a:solidFill>
                  <a:sym typeface="Symbol" pitchFamily="18" charset="2"/>
                </a:rPr>
                <a:t>)</a:t>
              </a:r>
              <a:endParaRPr lang="en-US" b="1" i="1">
                <a:solidFill>
                  <a:srgbClr val="FF0000"/>
                </a:solidFill>
              </a:endParaRPr>
            </a:p>
          </p:txBody>
        </p:sp>
        <p:sp>
          <p:nvSpPr>
            <p:cNvPr id="62502" name="Arc 38"/>
            <p:cNvSpPr>
              <a:spLocks/>
            </p:cNvSpPr>
            <p:nvPr/>
          </p:nvSpPr>
          <p:spPr bwMode="auto">
            <a:xfrm rot="11077321">
              <a:off x="1876" y="1432"/>
              <a:ext cx="1630" cy="856"/>
            </a:xfrm>
            <a:custGeom>
              <a:avLst/>
              <a:gdLst>
                <a:gd name="G0" fmla="+- 0 0 0"/>
                <a:gd name="G1" fmla="+- 21381 0 0"/>
                <a:gd name="G2" fmla="+- 21600 0 0"/>
                <a:gd name="T0" fmla="*/ 3068 w 20953"/>
                <a:gd name="T1" fmla="*/ 0 h 21381"/>
                <a:gd name="T2" fmla="*/ 20953 w 20953"/>
                <a:gd name="T3" fmla="*/ 16133 h 21381"/>
                <a:gd name="T4" fmla="*/ 0 w 20953"/>
                <a:gd name="T5" fmla="*/ 21381 h 21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53" h="21381" fill="none" extrusionOk="0">
                  <a:moveTo>
                    <a:pt x="3068" y="-1"/>
                  </a:moveTo>
                  <a:cubicBezTo>
                    <a:pt x="11752" y="1246"/>
                    <a:pt x="18821" y="7622"/>
                    <a:pt x="20952" y="16133"/>
                  </a:cubicBezTo>
                </a:path>
                <a:path w="20953" h="21381" stroke="0" extrusionOk="0">
                  <a:moveTo>
                    <a:pt x="3068" y="-1"/>
                  </a:moveTo>
                  <a:cubicBezTo>
                    <a:pt x="11752" y="1246"/>
                    <a:pt x="18821" y="7622"/>
                    <a:pt x="20952" y="16133"/>
                  </a:cubicBezTo>
                  <a:lnTo>
                    <a:pt x="0" y="21381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2506" name="Group 42"/>
          <p:cNvGrpSpPr>
            <a:grpSpLocks/>
          </p:cNvGrpSpPr>
          <p:nvPr/>
        </p:nvGrpSpPr>
        <p:grpSpPr bwMode="auto">
          <a:xfrm>
            <a:off x="2514600" y="4451350"/>
            <a:ext cx="3511550" cy="1655763"/>
            <a:chOff x="1868" y="2832"/>
            <a:chExt cx="2212" cy="1043"/>
          </a:xfrm>
        </p:grpSpPr>
        <p:sp>
          <p:nvSpPr>
            <p:cNvPr id="62507" name="Arc 43"/>
            <p:cNvSpPr>
              <a:spLocks/>
            </p:cNvSpPr>
            <p:nvPr/>
          </p:nvSpPr>
          <p:spPr bwMode="auto">
            <a:xfrm rot="10546715" flipV="1">
              <a:off x="1868" y="2984"/>
              <a:ext cx="1645" cy="89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2508" name="Text Box 44"/>
            <p:cNvSpPr txBox="1">
              <a:spLocks noChangeArrowheads="1"/>
            </p:cNvSpPr>
            <p:nvPr/>
          </p:nvSpPr>
          <p:spPr bwMode="auto">
            <a:xfrm rot="24035">
              <a:off x="3460" y="2832"/>
              <a:ext cx="6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b="1" i="1">
                  <a:solidFill>
                    <a:srgbClr val="333399"/>
                  </a:solidFill>
                </a:rPr>
                <a:t> L</a:t>
              </a:r>
              <a:r>
                <a:rPr lang="en-US" b="1">
                  <a:solidFill>
                    <a:srgbClr val="333399"/>
                  </a:solidFill>
                </a:rPr>
                <a:t>(</a:t>
              </a:r>
              <a:r>
                <a:rPr lang="en-US" b="1" i="1">
                  <a:solidFill>
                    <a:srgbClr val="333399"/>
                  </a:solidFill>
                </a:rPr>
                <a:t>R</a:t>
              </a:r>
              <a:r>
                <a:rPr lang="en-US" b="1">
                  <a:solidFill>
                    <a:srgbClr val="333399"/>
                  </a:solidFill>
                </a:rPr>
                <a:t>, </a:t>
              </a:r>
              <a:r>
                <a:rPr lang="en-US" b="1" i="1">
                  <a:solidFill>
                    <a:srgbClr val="333399"/>
                  </a:solidFill>
                </a:rPr>
                <a:t>Y</a:t>
              </a:r>
              <a:r>
                <a:rPr lang="en-US" b="1">
                  <a:solidFill>
                    <a:srgbClr val="333399"/>
                  </a:solidFill>
                </a:rPr>
                <a:t>)</a:t>
              </a:r>
            </a:p>
          </p:txBody>
        </p:sp>
      </p:grpSp>
      <p:sp>
        <p:nvSpPr>
          <p:cNvPr id="62504" name="Line 40"/>
          <p:cNvSpPr>
            <a:spLocks noChangeShapeType="1"/>
          </p:cNvSpPr>
          <p:nvPr/>
        </p:nvSpPr>
        <p:spPr bwMode="auto">
          <a:xfrm>
            <a:off x="3200400" y="2819400"/>
            <a:ext cx="0" cy="68580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510" name="Text Box 46"/>
          <p:cNvSpPr txBox="1">
            <a:spLocks noChangeArrowheads="1"/>
          </p:cNvSpPr>
          <p:nvPr/>
        </p:nvSpPr>
        <p:spPr bwMode="auto">
          <a:xfrm>
            <a:off x="3135313" y="2466975"/>
            <a:ext cx="365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b="1"/>
              <a:t>2</a:t>
            </a:r>
            <a:r>
              <a:rPr lang="en-US" b="1">
                <a:cs typeface="Times New Roman" pitchFamily="18" charset="0"/>
              </a:rPr>
              <a:t>'</a:t>
            </a:r>
          </a:p>
        </p:txBody>
      </p:sp>
      <p:sp>
        <p:nvSpPr>
          <p:cNvPr id="62511" name="Oval 47"/>
          <p:cNvSpPr>
            <a:spLocks noChangeArrowheads="1"/>
          </p:cNvSpPr>
          <p:nvPr/>
        </p:nvSpPr>
        <p:spPr bwMode="auto">
          <a:xfrm>
            <a:off x="3167063" y="2797175"/>
            <a:ext cx="82550" cy="8255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2520" name="Text Box 56"/>
          <p:cNvSpPr txBox="1">
            <a:spLocks noChangeArrowheads="1"/>
          </p:cNvSpPr>
          <p:nvPr/>
        </p:nvSpPr>
        <p:spPr bwMode="auto">
          <a:xfrm>
            <a:off x="1295400" y="268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b="1" i="1"/>
              <a:t>E</a:t>
            </a:r>
            <a:r>
              <a:rPr lang="en-US" b="1" baseline="30000"/>
              <a:t>2</a:t>
            </a:r>
            <a:endParaRPr lang="en-US" b="1"/>
          </a:p>
        </p:txBody>
      </p:sp>
      <p:sp>
        <p:nvSpPr>
          <p:cNvPr id="62521" name="Line 57"/>
          <p:cNvSpPr>
            <a:spLocks noChangeShapeType="1"/>
          </p:cNvSpPr>
          <p:nvPr/>
        </p:nvSpPr>
        <p:spPr bwMode="auto">
          <a:xfrm flipH="1">
            <a:off x="1752600" y="2851150"/>
            <a:ext cx="13716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1295400" y="3352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b="1" i="1"/>
              <a:t>E</a:t>
            </a:r>
            <a:r>
              <a:rPr lang="en-US" b="1" baseline="30000"/>
              <a:t>1</a:t>
            </a:r>
            <a:endParaRPr lang="en-US" b="1"/>
          </a:p>
        </p:txBody>
      </p:sp>
      <p:sp>
        <p:nvSpPr>
          <p:cNvPr id="62484" name="Line 20"/>
          <p:cNvSpPr>
            <a:spLocks noChangeShapeType="1"/>
          </p:cNvSpPr>
          <p:nvPr/>
        </p:nvSpPr>
        <p:spPr bwMode="auto">
          <a:xfrm flipH="1">
            <a:off x="1752600" y="3581400"/>
            <a:ext cx="13716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513" name="Text Box 49"/>
          <p:cNvSpPr txBox="1">
            <a:spLocks noChangeArrowheads="1"/>
          </p:cNvSpPr>
          <p:nvPr/>
        </p:nvSpPr>
        <p:spPr bwMode="auto">
          <a:xfrm>
            <a:off x="3125788" y="3171825"/>
            <a:ext cx="365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b="1"/>
              <a:t>1</a:t>
            </a:r>
            <a:r>
              <a:rPr lang="en-US" b="1">
                <a:cs typeface="Times New Roman" pitchFamily="18" charset="0"/>
              </a:rPr>
              <a:t>'</a:t>
            </a:r>
            <a:endParaRPr lang="en-US" b="1"/>
          </a:p>
        </p:txBody>
      </p:sp>
      <p:sp>
        <p:nvSpPr>
          <p:cNvPr id="62514" name="Oval 50"/>
          <p:cNvSpPr>
            <a:spLocks noChangeArrowheads="1"/>
          </p:cNvSpPr>
          <p:nvPr/>
        </p:nvSpPr>
        <p:spPr bwMode="auto">
          <a:xfrm>
            <a:off x="3163888" y="3506788"/>
            <a:ext cx="82550" cy="8255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2467" name="Line 3"/>
          <p:cNvSpPr>
            <a:spLocks noChangeShapeType="1"/>
          </p:cNvSpPr>
          <p:nvPr/>
        </p:nvSpPr>
        <p:spPr bwMode="auto">
          <a:xfrm>
            <a:off x="3200400" y="3657600"/>
            <a:ext cx="0" cy="60960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481" name="Text Box 17"/>
          <p:cNvSpPr txBox="1">
            <a:spLocks noChangeArrowheads="1"/>
          </p:cNvSpPr>
          <p:nvPr/>
        </p:nvSpPr>
        <p:spPr bwMode="auto">
          <a:xfrm>
            <a:off x="3276600" y="4267200"/>
            <a:ext cx="4587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b="1" i="1"/>
              <a:t>R</a:t>
            </a:r>
            <a:r>
              <a:rPr lang="en-US" b="1" baseline="30000"/>
              <a:t>1</a:t>
            </a:r>
          </a:p>
        </p:txBody>
      </p:sp>
      <p:grpSp>
        <p:nvGrpSpPr>
          <p:cNvPr id="62529" name="Group 65"/>
          <p:cNvGrpSpPr>
            <a:grpSpLocks/>
          </p:cNvGrpSpPr>
          <p:nvPr/>
        </p:nvGrpSpPr>
        <p:grpSpPr bwMode="auto">
          <a:xfrm>
            <a:off x="3162300" y="4267200"/>
            <a:ext cx="339725" cy="1330325"/>
            <a:chOff x="1992" y="2688"/>
            <a:chExt cx="214" cy="838"/>
          </a:xfrm>
        </p:grpSpPr>
        <p:sp>
          <p:nvSpPr>
            <p:cNvPr id="62527" name="Line 63"/>
            <p:cNvSpPr>
              <a:spLocks noChangeShapeType="1"/>
            </p:cNvSpPr>
            <p:nvPr/>
          </p:nvSpPr>
          <p:spPr bwMode="auto">
            <a:xfrm>
              <a:off x="2016" y="2688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62485" name="Group 21"/>
            <p:cNvGrpSpPr>
              <a:grpSpLocks/>
            </p:cNvGrpSpPr>
            <p:nvPr/>
          </p:nvGrpSpPr>
          <p:grpSpPr bwMode="auto">
            <a:xfrm>
              <a:off x="1992" y="3236"/>
              <a:ext cx="214" cy="290"/>
              <a:chOff x="2142" y="3358"/>
              <a:chExt cx="214" cy="290"/>
            </a:xfrm>
          </p:grpSpPr>
          <p:sp>
            <p:nvSpPr>
              <p:cNvPr id="62486" name="Oval 22"/>
              <p:cNvSpPr>
                <a:spLocks noChangeArrowheads="1"/>
              </p:cNvSpPr>
              <p:nvPr/>
            </p:nvSpPr>
            <p:spPr bwMode="auto">
              <a:xfrm>
                <a:off x="2142" y="3358"/>
                <a:ext cx="52" cy="52"/>
              </a:xfrm>
              <a:prstGeom prst="ellipse">
                <a:avLst/>
              </a:prstGeom>
              <a:solidFill>
                <a:srgbClr val="333399"/>
              </a:solidFill>
              <a:ln w="127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2487" name="Text Box 23"/>
              <p:cNvSpPr txBox="1">
                <a:spLocks noChangeArrowheads="1"/>
              </p:cNvSpPr>
              <p:nvPr/>
            </p:nvSpPr>
            <p:spPr bwMode="auto">
              <a:xfrm>
                <a:off x="2160" y="341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1"/>
                  <a:t>1</a:t>
                </a:r>
              </a:p>
            </p:txBody>
          </p:sp>
        </p:grpSp>
      </p:grpSp>
      <p:grpSp>
        <p:nvGrpSpPr>
          <p:cNvPr id="62537" name="Group 73"/>
          <p:cNvGrpSpPr>
            <a:grpSpLocks/>
          </p:cNvGrpSpPr>
          <p:nvPr/>
        </p:nvGrpSpPr>
        <p:grpSpPr bwMode="auto">
          <a:xfrm>
            <a:off x="2590800" y="2133600"/>
            <a:ext cx="3200400" cy="641350"/>
            <a:chOff x="1632" y="1344"/>
            <a:chExt cx="2016" cy="404"/>
          </a:xfrm>
        </p:grpSpPr>
        <p:sp>
          <p:nvSpPr>
            <p:cNvPr id="62533" name="Text Box 69"/>
            <p:cNvSpPr txBox="1">
              <a:spLocks noChangeArrowheads="1"/>
            </p:cNvSpPr>
            <p:nvPr/>
          </p:nvSpPr>
          <p:spPr bwMode="auto">
            <a:xfrm>
              <a:off x="2208" y="1344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cs-CZ"/>
                <a:t>Sterilizovaný nákup zahraničních aktiv</a:t>
              </a:r>
              <a:endParaRPr lang="en-US"/>
            </a:p>
          </p:txBody>
        </p:sp>
        <p:sp>
          <p:nvSpPr>
            <p:cNvPr id="62534" name="Line 70"/>
            <p:cNvSpPr>
              <a:spLocks noChangeShapeType="1"/>
            </p:cNvSpPr>
            <p:nvPr/>
          </p:nvSpPr>
          <p:spPr bwMode="auto">
            <a:xfrm flipH="1">
              <a:off x="1728" y="1488"/>
              <a:ext cx="5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535" name="Line 71"/>
            <p:cNvSpPr>
              <a:spLocks noChangeShapeType="1"/>
            </p:cNvSpPr>
            <p:nvPr/>
          </p:nvSpPr>
          <p:spPr bwMode="auto">
            <a:xfrm>
              <a:off x="1728" y="1488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536" name="Line 72"/>
            <p:cNvSpPr>
              <a:spLocks noChangeShapeType="1"/>
            </p:cNvSpPr>
            <p:nvPr/>
          </p:nvSpPr>
          <p:spPr bwMode="auto">
            <a:xfrm>
              <a:off x="1632" y="168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844675"/>
            <a:ext cx="7661275" cy="424815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cs-CZ" b="1"/>
              <a:t>Empirické důkazy poskytují jen malou podporu názoru, že sterilizované intervence mají významný přímý vliv na směnný kurz</a:t>
            </a:r>
            <a:r>
              <a:rPr lang="en-US" b="1"/>
              <a:t>.</a:t>
            </a:r>
            <a:endParaRPr lang="cs-CZ" b="1"/>
          </a:p>
          <a:p>
            <a:pPr lvl="1">
              <a:lnSpc>
                <a:spcPct val="90000"/>
              </a:lnSpc>
            </a:pPr>
            <a:r>
              <a:rPr lang="cs-CZ" b="1"/>
              <a:t>Současně však neplatí substituovatelnost aktiv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cs-CZ" b="1"/>
          </a:p>
          <a:p>
            <a:pPr>
              <a:lnSpc>
                <a:spcPct val="90000"/>
              </a:lnSpc>
            </a:pPr>
            <a:endParaRPr lang="cs-CZ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>
                <a:solidFill>
                  <a:srgbClr val="990033"/>
                </a:solidFill>
              </a:rPr>
              <a:t>Signální efekt devizové intervence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800" b="1">
              <a:solidFill>
                <a:srgbClr val="990033"/>
              </a:solidFill>
            </a:endParaRPr>
          </a:p>
          <a:p>
            <a:pPr lvl="2">
              <a:lnSpc>
                <a:spcPct val="90000"/>
              </a:lnSpc>
            </a:pPr>
            <a:r>
              <a:rPr lang="cs-CZ" b="1"/>
              <a:t>Významná komplikace při úsilí zkoumat efekty sterilizace</a:t>
            </a:r>
            <a:endParaRPr lang="en-US" b="1"/>
          </a:p>
          <a:p>
            <a:pPr lvl="2">
              <a:lnSpc>
                <a:spcPct val="90000"/>
              </a:lnSpc>
            </a:pPr>
            <a:r>
              <a:rPr lang="cs-CZ" b="1"/>
              <a:t>Sterilizovaná intervence může dát signál, kam CB očekává (nebo chce) posun směnného kurzu</a:t>
            </a:r>
            <a:endParaRPr lang="en-US" b="1"/>
          </a:p>
          <a:p>
            <a:pPr lvl="2">
              <a:lnSpc>
                <a:spcPct val="90000"/>
              </a:lnSpc>
            </a:pPr>
            <a:r>
              <a:rPr lang="cs-CZ" b="1"/>
              <a:t>Tento signál může změnit tržní pohled na budoucí politiky, a to i pokud jsou domácí a zahraniční CP dokonalými substituty</a:t>
            </a:r>
            <a:r>
              <a:rPr lang="en-US" b="1"/>
              <a:t>.</a:t>
            </a:r>
          </a:p>
          <a:p>
            <a:pPr lvl="1">
              <a:lnSpc>
                <a:spcPct val="90000"/>
              </a:lnSpc>
            </a:pPr>
            <a:endParaRPr lang="en-US" b="1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A62A7-A99B-49D7-ABDA-F9F486C70231}" type="slidenum">
              <a:rPr lang="cs-CZ"/>
              <a:pPr/>
              <a:t>35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86544"/>
            <a:ext cx="8686800" cy="838200"/>
          </a:xfrm>
        </p:spPr>
        <p:txBody>
          <a:bodyPr>
            <a:noAutofit/>
          </a:bodyPr>
          <a:lstStyle/>
          <a:p>
            <a:r>
              <a:rPr lang="en-US" sz="2800"/>
              <a:t>CASE STUDY: </a:t>
            </a:r>
            <a:br>
              <a:rPr lang="en-US" sz="2800"/>
            </a:br>
            <a:r>
              <a:rPr lang="cs-CZ" sz="2800"/>
              <a:t>Krize mexické pesety</a:t>
            </a:r>
            <a:r>
              <a:rPr lang="en-US" sz="2800"/>
              <a:t>, 1994–1995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Koncem roku </a:t>
            </a:r>
            <a:r>
              <a:rPr lang="en-US" sz="2400" dirty="0"/>
              <a:t>1994</a:t>
            </a:r>
            <a:r>
              <a:rPr lang="cs-CZ" sz="2400" dirty="0"/>
              <a:t> devalvovalo Mexická CB kurz pesety vůči USD</a:t>
            </a:r>
            <a:r>
              <a:rPr lang="en-US" sz="2400" dirty="0"/>
              <a:t>.</a:t>
            </a:r>
          </a:p>
          <a:p>
            <a:pPr>
              <a:spcBef>
                <a:spcPct val="50000"/>
              </a:spcBef>
            </a:pPr>
            <a:r>
              <a:rPr lang="cs-CZ" sz="2400" dirty="0"/>
              <a:t>Tato akce byla doprovázena vysokými IR, odlivem kapitálu, nízkými investicemi, nízkou produkcí a nezaměstnaností…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cs-CZ" sz="2400" dirty="0"/>
              <a:t>Co se stalo</a:t>
            </a:r>
            <a:r>
              <a:rPr lang="en-US" sz="2400" dirty="0"/>
              <a:t>?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B8E46-92D7-49E6-BE55-7B2CFFF8D769}" type="slidenum">
              <a:rPr lang="cs-CZ"/>
              <a:pPr/>
              <a:t>36</a:t>
            </a:fld>
            <a:endParaRPr lang="cs-CZ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9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>
            <a:noAutofit/>
          </a:bodyPr>
          <a:lstStyle/>
          <a:p>
            <a:r>
              <a:rPr lang="en-US" sz="2800" dirty="0"/>
              <a:t>CASE STUDY: </a:t>
            </a:r>
            <a:br>
              <a:rPr lang="en-US" sz="2800" dirty="0"/>
            </a:br>
            <a:r>
              <a:rPr lang="cs-CZ" sz="2800" dirty="0" smtClean="0"/>
              <a:t>Krize </a:t>
            </a:r>
            <a:r>
              <a:rPr lang="cs-CZ" sz="2800" dirty="0"/>
              <a:t>mexické pesety</a:t>
            </a:r>
            <a:r>
              <a:rPr lang="en-US" sz="2800" dirty="0"/>
              <a:t>, 1994–1995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270F-AAE4-4781-9384-EFD6D0BA5E5D}" type="slidenum">
              <a:rPr lang="cs-CZ"/>
              <a:pPr/>
              <a:t>37</a:t>
            </a:fld>
            <a:endParaRPr lang="cs-CZ"/>
          </a:p>
        </p:txBody>
      </p:sp>
      <p:grpSp>
        <p:nvGrpSpPr>
          <p:cNvPr id="194564" name="Group 4"/>
          <p:cNvGrpSpPr>
            <a:grpSpLocks/>
          </p:cNvGrpSpPr>
          <p:nvPr/>
        </p:nvGrpSpPr>
        <p:grpSpPr bwMode="auto">
          <a:xfrm>
            <a:off x="1206500" y="1611313"/>
            <a:ext cx="7210425" cy="4686300"/>
            <a:chOff x="888" y="1152"/>
            <a:chExt cx="4368" cy="2760"/>
          </a:xfrm>
        </p:grpSpPr>
        <p:graphicFrame>
          <p:nvGraphicFramePr>
            <p:cNvPr id="194565" name="Object 5"/>
            <p:cNvGraphicFramePr>
              <a:graphicFrameLocks noChangeAspect="1"/>
            </p:cNvGraphicFramePr>
            <p:nvPr/>
          </p:nvGraphicFramePr>
          <p:xfrm>
            <a:off x="888" y="1152"/>
            <a:ext cx="4368" cy="2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569" name="Chart" r:id="rId3" imgW="5934162" imgH="2619418" progId="Excel.Chart.8">
                    <p:embed/>
                  </p:oleObj>
                </mc:Choice>
                <mc:Fallback>
                  <p:oleObj name="Chart" r:id="rId3" imgW="5934162" imgH="2619418" progId="Excel.Chart.8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8" y="1152"/>
                          <a:ext cx="4368" cy="2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566" name="Text Box 6"/>
            <p:cNvSpPr txBox="1">
              <a:spLocks noChangeArrowheads="1"/>
            </p:cNvSpPr>
            <p:nvPr/>
          </p:nvSpPr>
          <p:spPr bwMode="auto">
            <a:xfrm>
              <a:off x="1824" y="3696"/>
              <a:ext cx="2373" cy="2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Source: Saint Louis Federal Reserve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49696" y="286544"/>
            <a:ext cx="8686800" cy="838200"/>
          </a:xfrm>
        </p:spPr>
        <p:txBody>
          <a:bodyPr>
            <a:noAutofit/>
          </a:bodyPr>
          <a:lstStyle/>
          <a:p>
            <a:r>
              <a:rPr lang="en-US" sz="2800" dirty="0"/>
              <a:t>CASE STUDY: </a:t>
            </a:r>
            <a:br>
              <a:rPr lang="en-US" sz="2800" dirty="0"/>
            </a:br>
            <a:r>
              <a:rPr lang="cs-CZ" sz="2800" dirty="0"/>
              <a:t>Krize mexické pesety</a:t>
            </a:r>
            <a:r>
              <a:rPr lang="en-US" sz="2800" dirty="0"/>
              <a:t>, 1994–1995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1800"/>
              <a:t>Počátkém 90. let bylo Mexiko atraktivním místem pro investory, zejména pro partnery z NAFTA</a:t>
            </a:r>
            <a:r>
              <a:rPr lang="en-US" sz="1800"/>
              <a:t>.</a:t>
            </a:r>
          </a:p>
          <a:p>
            <a:pPr>
              <a:spcBef>
                <a:spcPct val="50000"/>
              </a:spcBef>
            </a:pPr>
            <a:r>
              <a:rPr lang="cs-CZ" sz="1800"/>
              <a:t>V průběhu roku 1994 vedl politický vývoj k růstu rizikové prémie v Mexiku</a:t>
            </a:r>
            <a:r>
              <a:rPr lang="en-US" sz="1800"/>
              <a:t> (</a:t>
            </a:r>
            <a:r>
              <a:rPr lang="en-US" sz="1800" b="1" i="1">
                <a:sym typeface="Symbol" pitchFamily="18" charset="2"/>
              </a:rPr>
              <a:t></a:t>
            </a:r>
            <a:r>
              <a:rPr lang="en-US" sz="1800"/>
              <a:t>) </a:t>
            </a:r>
            <a:r>
              <a:rPr lang="cs-CZ" sz="1800"/>
              <a:t>z důvodu růstu rizika defaultu (státního krachu) a také kurzového rizika</a:t>
            </a:r>
            <a:r>
              <a:rPr lang="en-US" sz="1800"/>
              <a:t>:</a:t>
            </a:r>
          </a:p>
          <a:p>
            <a:pPr lvl="1">
              <a:spcBef>
                <a:spcPct val="40000"/>
              </a:spcBef>
            </a:pPr>
            <a:r>
              <a:rPr lang="cs-CZ" sz="1600"/>
              <a:t>Rebelie politické napětí v oblasti </a:t>
            </a:r>
            <a:r>
              <a:rPr lang="en-US" sz="1600"/>
              <a:t>Chiapas </a:t>
            </a:r>
          </a:p>
          <a:p>
            <a:pPr lvl="1">
              <a:spcBef>
                <a:spcPct val="40000"/>
              </a:spcBef>
            </a:pPr>
            <a:r>
              <a:rPr lang="cs-CZ" sz="1600"/>
              <a:t>vražda prezidentského kandidáta strany PRI</a:t>
            </a:r>
            <a:endParaRPr lang="en-US" sz="1600"/>
          </a:p>
          <a:p>
            <a:pPr>
              <a:spcBef>
                <a:spcPct val="50000"/>
              </a:spcBef>
            </a:pPr>
            <a:r>
              <a:rPr lang="cs-CZ" sz="1800"/>
              <a:t>Také FED v roce 1994 zvýšil úrokové sazby z důvodu boji proti inflaci</a:t>
            </a:r>
            <a:r>
              <a:rPr lang="en-US" sz="1800"/>
              <a:t> (</a:t>
            </a:r>
            <a:r>
              <a:rPr lang="en-US" sz="1800" i="1"/>
              <a:t>R</a:t>
            </a:r>
            <a:r>
              <a:rPr lang="en-US" sz="1800"/>
              <a:t>* </a:t>
            </a:r>
            <a:r>
              <a:rPr lang="en-US" sz="1800">
                <a:cs typeface="Arial" charset="0"/>
              </a:rPr>
              <a:t>↑</a:t>
            </a:r>
            <a:r>
              <a:rPr lang="en-US" sz="1800"/>
              <a:t> )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C017-B622-4B65-9E13-E690C3C49048}" type="slidenum">
              <a:rPr lang="cs-CZ"/>
              <a:pPr/>
              <a:t>38</a:t>
            </a:fld>
            <a:endParaRPr lang="cs-CZ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1800" dirty="0"/>
              <a:t>Tyto události vedly k </a:t>
            </a:r>
            <a:r>
              <a:rPr lang="cs-CZ" sz="1800" dirty="0" err="1"/>
              <a:t>depreciačním</a:t>
            </a:r>
            <a:r>
              <a:rPr lang="cs-CZ" sz="1800" dirty="0"/>
              <a:t> tlakům na pesetu</a:t>
            </a:r>
            <a:r>
              <a:rPr lang="en-US" sz="1800" dirty="0"/>
              <a:t>.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1800" dirty="0"/>
              <a:t>Mexická CB slíbila, že uchová fixní kurz</a:t>
            </a:r>
            <a:r>
              <a:rPr lang="en-US" sz="1800" dirty="0"/>
              <a:t>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1800" dirty="0"/>
              <a:t>Za tím účelem prodávala dolarová aktiva, čímž snižovala nabídku peněz a zvyšovala úrokové míry</a:t>
            </a:r>
            <a:r>
              <a:rPr lang="en-US" sz="1800" dirty="0"/>
              <a:t>.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1800" dirty="0"/>
              <a:t>Aby byla tato politika účinná, musela mít adekvátní zásobu dolarů. Měla?</a:t>
            </a:r>
            <a:endParaRPr lang="en-US" sz="1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E09B2-B13D-409D-9141-E65A733283F6}" type="slidenum">
              <a:rPr lang="cs-CZ"/>
              <a:pPr/>
              <a:t>39</a:t>
            </a:fld>
            <a:endParaRPr lang="cs-CZ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49696" y="260648"/>
            <a:ext cx="8686800" cy="8382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CASE STUDY: </a:t>
            </a:r>
            <a:br>
              <a:rPr lang="en-US" sz="2800" dirty="0" smtClean="0"/>
            </a:br>
            <a:r>
              <a:rPr lang="cs-CZ" sz="2800" dirty="0" smtClean="0"/>
              <a:t>Krize mexické pesety</a:t>
            </a:r>
            <a:r>
              <a:rPr lang="en-US" sz="2800" dirty="0" smtClean="0"/>
              <a:t>, 1994–1995</a:t>
            </a:r>
            <a:endParaRPr lang="en-US" sz="28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b="1"/>
              <a:t>1. Konvertibilita</a:t>
            </a:r>
          </a:p>
          <a:p>
            <a:pPr>
              <a:buFont typeface="Wingdings" pitchFamily="2" charset="2"/>
              <a:buNone/>
            </a:pPr>
            <a:endParaRPr lang="cs-CZ" b="1"/>
          </a:p>
          <a:p>
            <a:r>
              <a:rPr lang="cs-CZ" b="1"/>
              <a:t>zda a v jakém rozsahu existují legislativní bariéry pro devizové transakce:</a:t>
            </a:r>
          </a:p>
          <a:p>
            <a:endParaRPr lang="cs-CZ" b="1">
              <a:sym typeface="Symbol" pitchFamily="18" charset="2"/>
            </a:endParaRPr>
          </a:p>
          <a:p>
            <a:r>
              <a:rPr lang="cs-CZ" b="1">
                <a:sym typeface="Symbol" pitchFamily="18" charset="2"/>
              </a:rPr>
              <a:t></a:t>
            </a:r>
            <a:r>
              <a:rPr lang="cs-CZ" b="1"/>
              <a:t> měny nesměnitelné</a:t>
            </a:r>
            <a:endParaRPr lang="cs-CZ" b="1">
              <a:sym typeface="Symbol" pitchFamily="18" charset="2"/>
            </a:endParaRPr>
          </a:p>
          <a:p>
            <a:r>
              <a:rPr lang="cs-CZ" b="1">
                <a:sym typeface="Symbol" pitchFamily="18" charset="2"/>
              </a:rPr>
              <a:t></a:t>
            </a:r>
            <a:r>
              <a:rPr lang="cs-CZ" b="1"/>
              <a:t> měny vnitřně směnitelné</a:t>
            </a:r>
            <a:endParaRPr lang="cs-CZ" b="1">
              <a:sym typeface="Symbol" pitchFamily="18" charset="2"/>
            </a:endParaRPr>
          </a:p>
          <a:p>
            <a:r>
              <a:rPr lang="cs-CZ" b="1">
                <a:sym typeface="Symbol" pitchFamily="18" charset="2"/>
              </a:rPr>
              <a:t></a:t>
            </a:r>
            <a:r>
              <a:rPr lang="cs-CZ" b="1"/>
              <a:t> měny volně směnitelné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F4CFA-407A-4C55-963C-6BC5C5091B2C}" type="slidenum">
              <a:rPr lang="cs-CZ"/>
              <a:pPr/>
              <a:t>4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Rezervy mexické CB denominované v USD</a:t>
            </a:r>
            <a:endParaRPr lang="en-US" sz="2400" dirty="0"/>
          </a:p>
        </p:txBody>
      </p:sp>
      <p:sp>
        <p:nvSpPr>
          <p:cNvPr id="8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50CC-98D1-4978-801C-99D76F690955}" type="slidenum">
              <a:rPr lang="cs-CZ"/>
              <a:pPr/>
              <a:t>40</a:t>
            </a:fld>
            <a:endParaRPr lang="cs-CZ"/>
          </a:p>
        </p:txBody>
      </p:sp>
      <p:sp>
        <p:nvSpPr>
          <p:cNvPr id="197635" name="Rectangle 3"/>
          <p:cNvSpPr>
            <a:spLocks noChangeArrowheads="1"/>
          </p:cNvSpPr>
          <p:nvPr/>
        </p:nvSpPr>
        <p:spPr bwMode="auto">
          <a:xfrm>
            <a:off x="1431925" y="1855788"/>
            <a:ext cx="6645275" cy="27924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43684" dir="2700000" algn="ctr" rotWithShape="0">
              <a:srgbClr val="000000"/>
            </a:outerShdw>
          </a:effectLst>
        </p:spPr>
        <p:txBody>
          <a:bodyPr anchor="ctr"/>
          <a:lstStyle/>
          <a:p>
            <a:pPr algn="l">
              <a:spcBef>
                <a:spcPct val="5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cs-CZ">
                <a:solidFill>
                  <a:srgbClr val="000099"/>
                </a:solidFill>
              </a:rPr>
              <a:t>Leden</a:t>
            </a:r>
            <a:r>
              <a:rPr lang="en-US">
                <a:solidFill>
                  <a:srgbClr val="000099"/>
                </a:solidFill>
              </a:rPr>
              <a:t> 1994 ………………	$27 </a:t>
            </a:r>
            <a:r>
              <a:rPr lang="cs-CZ">
                <a:solidFill>
                  <a:srgbClr val="000099"/>
                </a:solidFill>
              </a:rPr>
              <a:t>mld.</a:t>
            </a:r>
            <a:endParaRPr lang="en-US">
              <a:solidFill>
                <a:srgbClr val="000099"/>
              </a:solidFill>
            </a:endParaRPr>
          </a:p>
          <a:p>
            <a:pPr algn="l">
              <a:spcBef>
                <a:spcPct val="5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cs-CZ">
                <a:solidFill>
                  <a:srgbClr val="339966"/>
                </a:solidFill>
              </a:rPr>
              <a:t>Říjen</a:t>
            </a:r>
            <a:r>
              <a:rPr lang="en-US">
                <a:solidFill>
                  <a:srgbClr val="339966"/>
                </a:solidFill>
              </a:rPr>
              <a:t> 1994 …………………$17 </a:t>
            </a:r>
            <a:r>
              <a:rPr lang="cs-CZ">
                <a:solidFill>
                  <a:srgbClr val="339966"/>
                </a:solidFill>
              </a:rPr>
              <a:t>mld.</a:t>
            </a:r>
            <a:endParaRPr lang="en-US">
              <a:solidFill>
                <a:srgbClr val="339966"/>
              </a:solidFill>
            </a:endParaRPr>
          </a:p>
          <a:p>
            <a:pPr algn="l">
              <a:spcBef>
                <a:spcPct val="5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cs-CZ">
                <a:solidFill>
                  <a:srgbClr val="800000"/>
                </a:solidFill>
              </a:rPr>
              <a:t>Listopad </a:t>
            </a:r>
            <a:r>
              <a:rPr lang="en-US">
                <a:solidFill>
                  <a:srgbClr val="800000"/>
                </a:solidFill>
              </a:rPr>
              <a:t>1994 ……..……	$13 </a:t>
            </a:r>
            <a:r>
              <a:rPr lang="cs-CZ">
                <a:solidFill>
                  <a:srgbClr val="800000"/>
                </a:solidFill>
              </a:rPr>
              <a:t>mld.</a:t>
            </a:r>
            <a:endParaRPr lang="en-US">
              <a:solidFill>
                <a:srgbClr val="800000"/>
              </a:solidFill>
            </a:endParaRPr>
          </a:p>
          <a:p>
            <a:pPr algn="l">
              <a:spcBef>
                <a:spcPct val="5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cs-CZ">
                <a:solidFill>
                  <a:srgbClr val="CC0000"/>
                </a:solidFill>
              </a:rPr>
              <a:t>Prosinec </a:t>
            </a:r>
            <a:r>
              <a:rPr lang="en-US">
                <a:solidFill>
                  <a:srgbClr val="CC0000"/>
                </a:solidFill>
              </a:rPr>
              <a:t>1994  ……..……	$ 6 </a:t>
            </a:r>
            <a:r>
              <a:rPr lang="cs-CZ">
                <a:solidFill>
                  <a:srgbClr val="CC0000"/>
                </a:solidFill>
              </a:rPr>
              <a:t>mld.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197636" name="Text Box 4"/>
          <p:cNvSpPr txBox="1">
            <a:spLocks noChangeArrowheads="1"/>
          </p:cNvSpPr>
          <p:nvPr/>
        </p:nvSpPr>
        <p:spPr bwMode="auto">
          <a:xfrm>
            <a:off x="1066800" y="5045075"/>
            <a:ext cx="7696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i="1">
                <a:solidFill>
                  <a:srgbClr val="000000"/>
                </a:solidFill>
              </a:rPr>
              <a:t>V průběhu roku </a:t>
            </a:r>
            <a:r>
              <a:rPr lang="en-US" sz="2400" i="1">
                <a:solidFill>
                  <a:srgbClr val="000000"/>
                </a:solidFill>
              </a:rPr>
              <a:t>1994</a:t>
            </a:r>
            <a:r>
              <a:rPr lang="cs-CZ" sz="2400" i="1">
                <a:solidFill>
                  <a:srgbClr val="000000"/>
                </a:solidFill>
              </a:rPr>
              <a:t> skrývala CB</a:t>
            </a:r>
            <a:r>
              <a:rPr lang="en-US" sz="2400" i="1">
                <a:solidFill>
                  <a:srgbClr val="000000"/>
                </a:solidFill>
              </a:rPr>
              <a:t> Mex</a:t>
            </a:r>
            <a:r>
              <a:rPr lang="cs-CZ" sz="2400" i="1">
                <a:solidFill>
                  <a:srgbClr val="000000"/>
                </a:solidFill>
              </a:rPr>
              <a:t>ika fakt, že jí docházejí dolarové rezervy.</a:t>
            </a:r>
            <a:endParaRPr lang="en-US" sz="2400" b="1" i="1">
              <a:solidFill>
                <a:srgbClr val="000000"/>
              </a:solidFill>
            </a:endParaRPr>
          </a:p>
        </p:txBody>
      </p:sp>
      <p:sp>
        <p:nvSpPr>
          <p:cNvPr id="197637" name="Text Box 5"/>
          <p:cNvSpPr txBox="1">
            <a:spLocks noChangeArrowheads="1"/>
          </p:cNvSpPr>
          <p:nvPr/>
        </p:nvSpPr>
        <p:spPr bwMode="auto">
          <a:xfrm>
            <a:off x="2387600" y="6019800"/>
            <a:ext cx="4978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/>
              <a:t>Source: Banco de México,</a:t>
            </a:r>
            <a:r>
              <a:rPr lang="en-US" sz="1600" baseline="-25000"/>
              <a:t> </a:t>
            </a:r>
            <a:r>
              <a:rPr lang="en-US" sz="1600"/>
              <a:t>http://www.banxico.org.mx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7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7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 autoUpdateAnimBg="0"/>
      <p:bldP spid="197636" grpId="0" build="p" autoUpdateAnimBg="0"/>
      <p:bldP spid="197637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58552"/>
            <a:ext cx="8686800" cy="838200"/>
          </a:xfrm>
        </p:spPr>
        <p:txBody>
          <a:bodyPr/>
          <a:lstStyle/>
          <a:p>
            <a:r>
              <a:rPr lang="en-US" sz="2000" dirty="0"/>
              <a:t>CASE STUDY: </a:t>
            </a:r>
            <a:br>
              <a:rPr lang="en-US" sz="2000" dirty="0"/>
            </a:br>
            <a:r>
              <a:rPr lang="cs-CZ" sz="2000" dirty="0" smtClean="0"/>
              <a:t>Krize </a:t>
            </a:r>
            <a:r>
              <a:rPr lang="cs-CZ" sz="2000" dirty="0"/>
              <a:t>mexické pesety</a:t>
            </a:r>
            <a:r>
              <a:rPr lang="en-US" sz="2000" dirty="0"/>
              <a:t>, 1994–1995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800944"/>
            <a:ext cx="7835900" cy="4724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z="2400" dirty="0"/>
              <a:t>20</a:t>
            </a:r>
            <a:r>
              <a:rPr lang="cs-CZ" sz="2400" dirty="0"/>
              <a:t>.12.</a:t>
            </a:r>
            <a:r>
              <a:rPr lang="en-US" sz="2400" dirty="0"/>
              <a:t> 1994: </a:t>
            </a:r>
            <a:r>
              <a:rPr lang="cs-CZ" sz="2400" dirty="0"/>
              <a:t>peseta </a:t>
            </a:r>
            <a:r>
              <a:rPr lang="cs-CZ" sz="2400" dirty="0" err="1"/>
              <a:t>davalvovala</a:t>
            </a:r>
            <a:r>
              <a:rPr lang="cs-CZ" sz="2400" dirty="0"/>
              <a:t> o </a:t>
            </a:r>
            <a:r>
              <a:rPr lang="en-US" sz="2400" dirty="0"/>
              <a:t>13%. </a:t>
            </a:r>
            <a:r>
              <a:rPr lang="cs-CZ" sz="2400" dirty="0"/>
              <a:t>Nový fixní kurz byl stanoven na</a:t>
            </a:r>
            <a:r>
              <a:rPr lang="en-US" sz="2400" dirty="0"/>
              <a:t> 4.0 pesos/dollar </a:t>
            </a:r>
            <a:r>
              <a:rPr lang="cs-CZ" sz="2400" dirty="0"/>
              <a:t>namísto původních </a:t>
            </a:r>
            <a:r>
              <a:rPr lang="en-US" sz="2400" dirty="0"/>
              <a:t>3.4 pesos/dollar.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400" dirty="0"/>
              <a:t>Investoři z toho vyvodili, že CB došly devizové rezervy</a:t>
            </a:r>
            <a:endParaRPr lang="en-US" sz="2400" dirty="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z="2400" i="1" dirty="0">
                <a:sym typeface="Symbol" pitchFamily="18" charset="2"/>
              </a:rPr>
              <a:t></a:t>
            </a:r>
            <a:r>
              <a:rPr lang="en-US" sz="2400" b="1" i="1" dirty="0"/>
              <a:t> </a:t>
            </a:r>
            <a:r>
              <a:rPr lang="en-US" sz="2400" b="1" i="1" dirty="0">
                <a:cs typeface="Arial" charset="0"/>
              </a:rPr>
              <a:t>↑</a:t>
            </a:r>
            <a:r>
              <a:rPr lang="en-US" sz="2400" dirty="0"/>
              <a:t> </a:t>
            </a:r>
            <a:r>
              <a:rPr lang="cs-CZ" sz="2400" dirty="0"/>
              <a:t>z důvodů kurzového rizika, Investoři očekávali další devalvaci a prodávali mexická aktiva – další tlak na depreciaci pesety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z="2400" dirty="0"/>
              <a:t>22</a:t>
            </a:r>
            <a:r>
              <a:rPr lang="cs-CZ" sz="2400" dirty="0"/>
              <a:t>.12.</a:t>
            </a:r>
            <a:r>
              <a:rPr lang="en-US" sz="2400" dirty="0"/>
              <a:t> 1994: </a:t>
            </a:r>
            <a:r>
              <a:rPr lang="cs-CZ" sz="2400" dirty="0"/>
              <a:t>téměř úplné vyčerpání rezerv. CB upustila od režimu fixního kurzu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400" dirty="0"/>
              <a:t>V průběhu týdne peseta oslabila o dalších </a:t>
            </a:r>
            <a:r>
              <a:rPr lang="en-US" sz="2400" dirty="0"/>
              <a:t>30% </a:t>
            </a:r>
            <a:r>
              <a:rPr lang="cs-CZ" sz="2400" dirty="0"/>
              <a:t>na cca.</a:t>
            </a:r>
            <a:r>
              <a:rPr lang="en-US" sz="2400" dirty="0"/>
              <a:t> 5.7 pesos/dollar.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C4364-E186-49C3-A084-700EA055507F}" type="slidenum">
              <a:rPr lang="cs-CZ"/>
              <a:pPr/>
              <a:t>41</a:t>
            </a:fld>
            <a:endParaRPr lang="cs-CZ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9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Záchranný balíček: snížení</a:t>
            </a:r>
            <a:r>
              <a:rPr lang="en-US"/>
              <a:t> </a:t>
            </a:r>
            <a:r>
              <a:rPr lang="en-US" i="1">
                <a:sym typeface="Symbol" pitchFamily="18" charset="2"/>
              </a:rPr>
              <a:t></a:t>
            </a:r>
            <a:endParaRPr lang="en-US" i="1"/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400" dirty="0"/>
              <a:t>U.S. &amp; IMF </a:t>
            </a:r>
            <a:r>
              <a:rPr lang="cs-CZ" sz="2400" dirty="0"/>
              <a:t>garantovali </a:t>
            </a:r>
            <a:r>
              <a:rPr lang="en-US" sz="2400" dirty="0"/>
              <a:t>$50 </a:t>
            </a:r>
            <a:r>
              <a:rPr lang="cs-CZ" sz="2400" dirty="0"/>
              <a:t>mld. Půjčku mexické vládě</a:t>
            </a:r>
            <a:endParaRPr lang="en-US" sz="2400" dirty="0"/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cs-CZ" sz="2000" dirty="0"/>
              <a:t>Tím došlo k poklesu rizika bankrotu</a:t>
            </a:r>
            <a:r>
              <a:rPr lang="en-US" sz="2000" dirty="0"/>
              <a:t>, 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cs-CZ" sz="2000" dirty="0"/>
              <a:t>a také snížení kurzového rizika, neboť půjčka mohla posloužit jako mezinárodní rezervy a stabilizovat směnný kurz</a:t>
            </a:r>
            <a:endParaRPr lang="en-US" sz="2000" dirty="0"/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cs-CZ" sz="2400" dirty="0"/>
              <a:t>Po recesi v roce 1995 se ekonomika začala opět zotavovat</a:t>
            </a:r>
            <a:r>
              <a:rPr lang="en-US" sz="2400" dirty="0"/>
              <a:t>.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cs-CZ" sz="2000" dirty="0"/>
              <a:t>Mexické zboží bylo relativně levné</a:t>
            </a:r>
            <a:r>
              <a:rPr lang="en-US" sz="2000" dirty="0"/>
              <a:t>. 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cs-CZ" sz="2000" dirty="0"/>
              <a:t>Růst poptávky po mexickém zboží stabilizoval pesetu a snížil kurzové riziko.</a:t>
            </a:r>
            <a:endParaRPr lang="en-US" sz="20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10F26-7AD7-4E95-9258-0608FEDCFDA8}" type="slidenum">
              <a:rPr lang="cs-CZ"/>
              <a:pPr/>
              <a:t>42</a:t>
            </a:fld>
            <a:endParaRPr lang="cs-CZ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3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11560" y="405284"/>
            <a:ext cx="7772400" cy="1079500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 Black" pitchFamily="34" charset="0"/>
              </a:rPr>
              <a:t>Rezervní </a:t>
            </a:r>
            <a:r>
              <a:rPr lang="cs-CZ" sz="2400" dirty="0">
                <a:latin typeface="Arial Black" pitchFamily="34" charset="0"/>
              </a:rPr>
              <a:t>měny </a:t>
            </a:r>
            <a:r>
              <a:rPr lang="cs-CZ" sz="2400" dirty="0" smtClean="0">
                <a:latin typeface="Arial Black" pitchFamily="34" charset="0"/>
              </a:rPr>
              <a:t>Ve </a:t>
            </a:r>
            <a:r>
              <a:rPr lang="cs-CZ" sz="2400" dirty="0">
                <a:latin typeface="Arial Black" pitchFamily="34" charset="0"/>
              </a:rPr>
              <a:t>světovém systému </a:t>
            </a:r>
            <a:endParaRPr lang="en-US" sz="2400" dirty="0">
              <a:latin typeface="Arial Black" pitchFamily="34" charset="0"/>
            </a:endParaRPr>
          </a:p>
        </p:txBody>
      </p:sp>
      <p:sp>
        <p:nvSpPr>
          <p:cNvPr id="65539" name="Rectangle 1027"/>
          <p:cNvSpPr>
            <a:spLocks noGrp="1" noChangeArrowheads="1"/>
          </p:cNvSpPr>
          <p:nvPr>
            <p:ph idx="1"/>
          </p:nvPr>
        </p:nvSpPr>
        <p:spPr>
          <a:xfrm>
            <a:off x="755650" y="1773238"/>
            <a:ext cx="8229600" cy="47244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cs-CZ" b="1" dirty="0">
                <a:solidFill>
                  <a:srgbClr val="A50021"/>
                </a:solidFill>
              </a:rPr>
              <a:t>Dva možné systémy pro fixaci směnného kurzu</a:t>
            </a:r>
          </a:p>
          <a:p>
            <a:endParaRPr lang="en-US" sz="800" b="1" dirty="0">
              <a:solidFill>
                <a:srgbClr val="A50021"/>
              </a:solidFill>
            </a:endParaRPr>
          </a:p>
          <a:p>
            <a:r>
              <a:rPr lang="cs-CZ" b="1" dirty="0"/>
              <a:t>Rezervní měnový (devizový) standard</a:t>
            </a:r>
            <a:endParaRPr lang="en-US" b="1" dirty="0"/>
          </a:p>
          <a:p>
            <a:pPr lvl="1"/>
            <a:r>
              <a:rPr lang="cs-CZ" dirty="0"/>
              <a:t>CB sváže cenu své měny na rezervní měnu (devizu)</a:t>
            </a:r>
            <a:endParaRPr lang="en-US" dirty="0"/>
          </a:p>
          <a:p>
            <a:pPr lvl="1"/>
            <a:r>
              <a:rPr lang="cs-CZ" dirty="0"/>
              <a:t>Tuto měnu CB drží ve svých devizových rezervách</a:t>
            </a:r>
            <a:r>
              <a:rPr lang="en-US" dirty="0"/>
              <a:t>.</a:t>
            </a:r>
            <a:endParaRPr lang="cs-CZ" dirty="0"/>
          </a:p>
          <a:p>
            <a:pPr lvl="1"/>
            <a:endParaRPr lang="en-US" sz="800" b="1" dirty="0"/>
          </a:p>
          <a:p>
            <a:r>
              <a:rPr lang="cs-CZ" b="1" dirty="0"/>
              <a:t>Zlatý standard</a:t>
            </a:r>
            <a:endParaRPr lang="en-US" b="1" dirty="0"/>
          </a:p>
          <a:p>
            <a:pPr lvl="1"/>
            <a:r>
              <a:rPr lang="cs-CZ" dirty="0"/>
              <a:t>CB sváží cenu své měny se zlatem</a:t>
            </a:r>
            <a:r>
              <a:rPr lang="en-US" dirty="0"/>
              <a:t>.</a:t>
            </a:r>
            <a:endParaRPr lang="cs-CZ" dirty="0"/>
          </a:p>
          <a:p>
            <a:pPr lvl="2"/>
            <a:endParaRPr lang="cs-CZ" b="1" dirty="0"/>
          </a:p>
          <a:p>
            <a:pPr lvl="2"/>
            <a:endParaRPr lang="cs-CZ" b="1" dirty="0"/>
          </a:p>
          <a:p>
            <a:r>
              <a:rPr lang="cs-CZ" b="1" dirty="0"/>
              <a:t>Z těchto dvou systému vyplývají velmi rozdílné důsledky pro</a:t>
            </a:r>
            <a:r>
              <a:rPr lang="en-US" b="1" dirty="0"/>
              <a:t>: </a:t>
            </a:r>
          </a:p>
          <a:p>
            <a:pPr lvl="1"/>
            <a:r>
              <a:rPr lang="cs-CZ" dirty="0"/>
              <a:t>To, jak země sdílí břemeno financování platební bilance</a:t>
            </a:r>
            <a:endParaRPr lang="en-US" dirty="0"/>
          </a:p>
          <a:p>
            <a:pPr lvl="1"/>
            <a:r>
              <a:rPr lang="cs-CZ" dirty="0"/>
              <a:t>Růst a kontrolu domácí nabídky peněz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BD164-CBB8-4CE1-8463-90E9D9E7557A}" type="slidenum">
              <a:rPr lang="cs-CZ"/>
              <a:pPr/>
              <a:t>43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628775"/>
            <a:ext cx="8229600" cy="4751388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None/>
            </a:pPr>
            <a:r>
              <a:rPr lang="cs-CZ" b="1" dirty="0">
                <a:solidFill>
                  <a:srgbClr val="990033"/>
                </a:solidFill>
              </a:rPr>
              <a:t>Mechanismus rezervního měnového standardu</a:t>
            </a:r>
            <a:endParaRPr lang="en-US" b="1" dirty="0">
              <a:solidFill>
                <a:srgbClr val="990033"/>
              </a:solidFill>
            </a:endParaRPr>
          </a:p>
          <a:p>
            <a:r>
              <a:rPr lang="cs-CZ" dirty="0"/>
              <a:t>Typicky systém založený na US dolaru na konci 2. sv. války</a:t>
            </a:r>
            <a:endParaRPr lang="en-US" dirty="0"/>
          </a:p>
          <a:p>
            <a:pPr lvl="1"/>
            <a:r>
              <a:rPr lang="cs-CZ" dirty="0"/>
              <a:t>Každá CB fixovala směnný kurz své měny k dolaru pomocí obchodů na devizových trzích, kdy obchodovala s domácími aktivy za dolarová depozita</a:t>
            </a:r>
            <a:r>
              <a:rPr lang="en-US" dirty="0"/>
              <a:t>.</a:t>
            </a:r>
          </a:p>
          <a:p>
            <a:pPr lvl="1"/>
            <a:r>
              <a:rPr lang="cs-CZ" dirty="0"/>
              <a:t>Směnný kurz mezi jakýmikoliv dvěma měnami byl fixní</a:t>
            </a:r>
            <a:r>
              <a:rPr lang="en-US" dirty="0"/>
              <a:t>.</a:t>
            </a:r>
            <a:endParaRPr lang="cs-CZ" dirty="0"/>
          </a:p>
          <a:p>
            <a:pPr lvl="1"/>
            <a:endParaRPr lang="cs-CZ" b="1" dirty="0"/>
          </a:p>
          <a:p>
            <a:r>
              <a:rPr lang="cs-CZ" b="1" dirty="0"/>
              <a:t>Asymetrická pozice rezervního centra</a:t>
            </a:r>
            <a:endParaRPr lang="en-US" b="1" dirty="0"/>
          </a:p>
          <a:p>
            <a:pPr lvl="1"/>
            <a:r>
              <a:rPr lang="cs-CZ" dirty="0"/>
              <a:t>Země emitující rezervní měnu může použít měnovou politiku pro makroekonomickou stabilizaci ačkoliv má fixní směnný kurz</a:t>
            </a:r>
            <a:r>
              <a:rPr lang="en-US" dirty="0"/>
              <a:t>.</a:t>
            </a:r>
          </a:p>
          <a:p>
            <a:pPr lvl="1"/>
            <a:r>
              <a:rPr lang="cs-CZ" dirty="0"/>
              <a:t>Nákup domácích aktiv CB země rezervní měny vede</a:t>
            </a:r>
            <a:r>
              <a:rPr lang="en-US" dirty="0"/>
              <a:t>:</a:t>
            </a:r>
          </a:p>
          <a:p>
            <a:pPr lvl="2"/>
            <a:r>
              <a:rPr lang="cs-CZ" dirty="0"/>
              <a:t>na devizovém trhu k převisu poptávky po zahraničních měnách</a:t>
            </a:r>
          </a:p>
          <a:p>
            <a:pPr lvl="2"/>
            <a:r>
              <a:rPr lang="cs-CZ" dirty="0"/>
              <a:t>k expanzivní monetární politice všech ostatních CB</a:t>
            </a:r>
            <a:endParaRPr lang="en-US" dirty="0"/>
          </a:p>
          <a:p>
            <a:pPr lvl="2"/>
            <a:r>
              <a:rPr lang="cs-CZ" dirty="0"/>
              <a:t>k vyššímu světovému produktu.</a:t>
            </a:r>
            <a:endParaRPr lang="en-US" dirty="0"/>
          </a:p>
          <a:p>
            <a:pPr lvl="2"/>
            <a:endParaRPr lang="en-US" b="1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88ED-C142-46B0-AFB6-0547D885217A}" type="slidenum">
              <a:rPr lang="cs-CZ"/>
              <a:pPr/>
              <a:t>44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764704"/>
            <a:ext cx="8229600" cy="4876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rgbClr val="990033"/>
                </a:solidFill>
              </a:rPr>
              <a:t>Mechanismus zlatého standardu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800" b="1" dirty="0">
              <a:solidFill>
                <a:srgbClr val="990033"/>
              </a:solidFill>
            </a:endParaRPr>
          </a:p>
          <a:p>
            <a:pPr>
              <a:lnSpc>
                <a:spcPct val="90000"/>
              </a:lnSpc>
            </a:pPr>
            <a:r>
              <a:rPr lang="cs-CZ" dirty="0"/>
              <a:t>Každá země fixuje cenu své měny ke zlatu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</a:pPr>
            <a:r>
              <a:rPr lang="cs-CZ" dirty="0"/>
              <a:t>Žádná země nemá v tomto systému privilegované postavení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</a:pPr>
            <a:endParaRPr lang="cs-CZ" sz="800" dirty="0">
              <a:solidFill>
                <a:srgbClr val="990033"/>
              </a:solidFill>
            </a:endParaRPr>
          </a:p>
          <a:p>
            <a:pPr>
              <a:lnSpc>
                <a:spcPct val="90000"/>
              </a:lnSpc>
            </a:pPr>
            <a:r>
              <a:rPr lang="cs-CZ" dirty="0"/>
              <a:t>Symetrické přizpůsobení nabídky peněz při zlatém standardu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cs-CZ" dirty="0"/>
              <a:t>Kdykoliv země ztrácí rezervy a v důsledku toho se snižuje její nabídka peněz, zahraniční země získávají rezervy a jejich nabídka peněz se zvyšuje</a:t>
            </a:r>
            <a:r>
              <a:rPr lang="en-US" dirty="0"/>
              <a:t>. </a:t>
            </a:r>
            <a:endParaRPr lang="cs-CZ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cs-CZ" dirty="0"/>
              <a:t>Výhody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Zabraňuje asymetrii, která je vlastní standardu rezervní měny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Klade omezení na růst nabídky peněz v zemi</a:t>
            </a:r>
            <a:r>
              <a:rPr lang="en-US" dirty="0"/>
              <a:t>.</a:t>
            </a:r>
          </a:p>
          <a:p>
            <a:pPr lvl="2">
              <a:lnSpc>
                <a:spcPct val="90000"/>
              </a:lnSpc>
            </a:pPr>
            <a:endParaRPr lang="en-US" b="1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4966-E07F-4718-962F-66ABDAA2E981}" type="slidenum">
              <a:rPr lang="cs-CZ"/>
              <a:pPr/>
              <a:t>45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692696"/>
            <a:ext cx="8229600" cy="489654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b="1" dirty="0" smtClean="0"/>
              <a:t>Nevýhody zlatého standardu</a:t>
            </a:r>
            <a:r>
              <a:rPr lang="en-US" b="1" dirty="0" smtClean="0"/>
              <a:t>:</a:t>
            </a:r>
            <a:endParaRPr lang="cs-CZ" b="1" dirty="0" smtClean="0"/>
          </a:p>
          <a:p>
            <a:pPr>
              <a:lnSpc>
                <a:spcPct val="90000"/>
              </a:lnSpc>
            </a:pPr>
            <a:endParaRPr lang="cs-CZ" b="1" dirty="0"/>
          </a:p>
          <a:p>
            <a:pPr>
              <a:lnSpc>
                <a:spcPct val="90000"/>
              </a:lnSpc>
            </a:pPr>
            <a:endParaRPr lang="en-US" b="1" dirty="0"/>
          </a:p>
          <a:p>
            <a:pPr lvl="1">
              <a:lnSpc>
                <a:spcPct val="90000"/>
              </a:lnSpc>
            </a:pPr>
            <a:r>
              <a:rPr lang="cs-CZ" dirty="0"/>
              <a:t>Omezuje použití monetární politiky pro boj s nezaměstnaností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Zajišťuje stabilní cenovou hladinu jen v případě, že relativní cena zlata a ostatních statků je stabilní.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cs-CZ" dirty="0"/>
              <a:t>Nutí CB soutěžit o rezervy a vede k nezaměstnanosti na světové úrovni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Může dát zemím těžícím zlato </a:t>
            </a:r>
            <a:r>
              <a:rPr lang="en-US" dirty="0"/>
              <a:t>(</a:t>
            </a:r>
            <a:r>
              <a:rPr lang="cs-CZ" dirty="0"/>
              <a:t>jako Rusko nebo Jižní Afrika</a:t>
            </a:r>
            <a:r>
              <a:rPr lang="en-US" dirty="0"/>
              <a:t>) </a:t>
            </a:r>
            <a:r>
              <a:rPr lang="cs-CZ" dirty="0"/>
              <a:t>příliš velkou sílu</a:t>
            </a:r>
            <a:r>
              <a:rPr lang="en-US" dirty="0"/>
              <a:t>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957D-1136-4F0B-9B33-1AD9134620F2}" type="slidenum">
              <a:rPr lang="cs-CZ"/>
              <a:pPr/>
              <a:t>46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dirty="0" smtClean="0">
                <a:latin typeface="Arial Black" pitchFamily="34" charset="0"/>
              </a:rPr>
              <a:t>Použití </a:t>
            </a:r>
            <a:r>
              <a:rPr lang="cs-CZ" sz="2800" dirty="0">
                <a:latin typeface="Arial Black" pitchFamily="34" charset="0"/>
              </a:rPr>
              <a:t>systému fixního kursu 	v období po </a:t>
            </a:r>
            <a:r>
              <a:rPr lang="cs-CZ" sz="2800" dirty="0" err="1">
                <a:latin typeface="Arial Black" pitchFamily="34" charset="0"/>
              </a:rPr>
              <a:t>Bretton</a:t>
            </a:r>
            <a:r>
              <a:rPr lang="cs-CZ" sz="2800" dirty="0">
                <a:latin typeface="Arial Black" pitchFamily="34" charset="0"/>
              </a:rPr>
              <a:t> </a:t>
            </a:r>
            <a:r>
              <a:rPr lang="cs-CZ" sz="2800" dirty="0" err="1">
                <a:latin typeface="Arial Black" pitchFamily="34" charset="0"/>
              </a:rPr>
              <a:t>Woods</a:t>
            </a:r>
            <a:endParaRPr lang="cs-CZ" sz="2800" dirty="0">
              <a:latin typeface="Arial Black" pitchFamily="34" charset="0"/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618456"/>
            <a:ext cx="7661275" cy="411480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Odklon od fixních kursů</a:t>
            </a:r>
          </a:p>
          <a:p>
            <a:pPr lvl="1"/>
            <a:r>
              <a:rPr lang="cs-CZ" dirty="0"/>
              <a:t>nezávislé rozvinuté země</a:t>
            </a:r>
          </a:p>
          <a:p>
            <a:pPr lvl="1"/>
            <a:r>
              <a:rPr lang="cs-CZ" dirty="0"/>
              <a:t>samovolný rozpad po měnových krizích</a:t>
            </a:r>
          </a:p>
          <a:p>
            <a:endParaRPr lang="cs-CZ" b="1" dirty="0"/>
          </a:p>
          <a:p>
            <a:r>
              <a:rPr lang="cs-CZ" b="1" dirty="0"/>
              <a:t>Využití fixního kursu a jeho variant</a:t>
            </a:r>
          </a:p>
          <a:p>
            <a:pPr lvl="1"/>
            <a:r>
              <a:rPr lang="cs-CZ" dirty="0"/>
              <a:t>rozvojové země závislé na silných obchodních partnerech </a:t>
            </a:r>
          </a:p>
          <a:p>
            <a:pPr lvl="1"/>
            <a:r>
              <a:rPr lang="cs-CZ" dirty="0"/>
              <a:t>země překonávající vnitřní nestabilitu</a:t>
            </a:r>
          </a:p>
          <a:p>
            <a:pPr lvl="1"/>
            <a:r>
              <a:rPr lang="cs-CZ" dirty="0"/>
              <a:t>integrační uskupení </a:t>
            </a:r>
          </a:p>
          <a:p>
            <a:pPr lvl="1">
              <a:buFont typeface="Wingdings" pitchFamily="2" charset="2"/>
              <a:buNone/>
            </a:pPr>
            <a:r>
              <a:rPr lang="cs-CZ" b="1" dirty="0"/>
              <a:t>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CE938-2BA1-40F1-8C8C-EC68A06B4F20}" type="slidenum">
              <a:rPr lang="cs-CZ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4652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1628775"/>
            <a:ext cx="7661275" cy="4114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rgbClr val="990033"/>
                </a:solidFill>
              </a:rPr>
              <a:t>Návrhy reformy mezinárodního měnového systému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b="1" dirty="0">
              <a:solidFill>
                <a:srgbClr val="990033"/>
              </a:solidFill>
            </a:endParaRPr>
          </a:p>
          <a:p>
            <a:pPr>
              <a:lnSpc>
                <a:spcPct val="90000"/>
              </a:lnSpc>
            </a:pPr>
            <a:r>
              <a:rPr lang="cs-CZ" b="1" dirty="0" err="1"/>
              <a:t>Williamsonova</a:t>
            </a:r>
            <a:r>
              <a:rPr lang="cs-CZ" b="1" dirty="0"/>
              <a:t> teorie limitovaných pásem</a:t>
            </a:r>
          </a:p>
          <a:p>
            <a:pPr>
              <a:lnSpc>
                <a:spcPct val="90000"/>
              </a:lnSpc>
            </a:pPr>
            <a:endParaRPr lang="cs-CZ" sz="800" b="1" dirty="0"/>
          </a:p>
          <a:p>
            <a:pPr lvl="1">
              <a:lnSpc>
                <a:spcPct val="90000"/>
              </a:lnSpc>
            </a:pPr>
            <a:r>
              <a:rPr lang="cs-CZ" dirty="0"/>
              <a:t>směnné kursy všech nejvýznamnějších světových měn navzájem provázat pomocí pevně stanovených a limitovaných fluktuačních pásem (tzv. </a:t>
            </a:r>
            <a:r>
              <a:rPr lang="cs-CZ" dirty="0" err="1"/>
              <a:t>target</a:t>
            </a:r>
            <a:r>
              <a:rPr lang="cs-CZ" dirty="0"/>
              <a:t> </a:t>
            </a:r>
            <a:r>
              <a:rPr lang="cs-CZ" dirty="0" err="1"/>
              <a:t>zone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)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pro každou z měn vypočítat ústřední kurs jako </a:t>
            </a:r>
            <a:r>
              <a:rPr lang="cs-CZ" i="1" dirty="0"/>
              <a:t>základní rovnovážný efektivní kurs</a:t>
            </a:r>
            <a:r>
              <a:rPr lang="cs-CZ" dirty="0"/>
              <a:t> (</a:t>
            </a:r>
            <a:r>
              <a:rPr lang="cs-CZ" dirty="0" err="1"/>
              <a:t>Fundamental</a:t>
            </a:r>
            <a:r>
              <a:rPr lang="cs-CZ" dirty="0"/>
              <a:t> </a:t>
            </a:r>
            <a:r>
              <a:rPr lang="cs-CZ" dirty="0" err="1"/>
              <a:t>Equilibrium</a:t>
            </a:r>
            <a:r>
              <a:rPr lang="cs-CZ" dirty="0"/>
              <a:t> </a:t>
            </a:r>
            <a:r>
              <a:rPr lang="cs-CZ" dirty="0" err="1"/>
              <a:t>Effective</a:t>
            </a:r>
            <a:r>
              <a:rPr lang="cs-CZ" dirty="0"/>
              <a:t> Exchange </a:t>
            </a:r>
            <a:r>
              <a:rPr lang="cs-CZ" dirty="0" err="1"/>
              <a:t>Rate</a:t>
            </a:r>
            <a:r>
              <a:rPr lang="cs-CZ" dirty="0"/>
              <a:t> – FEEER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FEEER periodicky přizpůsobovat, pokud dojde ke změnám základních makroekonomických ukazatelů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měkce vymezené fluktuační pásmo s povolenou odchylkou 10% každým směrem. 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35C5-C8F2-4DBA-A0FF-B4BD2EBFE3F6}" type="slidenum">
              <a:rPr lang="cs-CZ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7978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/>
              <a:t>McKinnonova</a:t>
            </a:r>
            <a:r>
              <a:rPr lang="cs-CZ" b="1" dirty="0"/>
              <a:t> teorie globálních měnových limitů</a:t>
            </a:r>
          </a:p>
          <a:p>
            <a:endParaRPr lang="cs-CZ" sz="800" dirty="0"/>
          </a:p>
          <a:p>
            <a:pPr lvl="1"/>
            <a:r>
              <a:rPr lang="cs-CZ" dirty="0"/>
              <a:t>volatilita směnných kursů je způsobena procesem substituce jednotlivých měn - poptávka po držbě portfolia národních měn je poměrně stabilní, ale skladba celého portfolia je značně variabilní a rozkolísaná. </a:t>
            </a:r>
          </a:p>
          <a:p>
            <a:pPr lvl="1"/>
            <a:r>
              <a:rPr lang="cs-CZ" dirty="0"/>
              <a:t>friedmanovské pravidlo průběžného růstu peněžní zásoby by mělo být posunuto z úrovně národní na přesně definovanou úroveň mezinárodní </a:t>
            </a:r>
            <a:r>
              <a:rPr lang="cs-CZ" dirty="0">
                <a:sym typeface="Symbol" pitchFamily="18" charset="2"/>
              </a:rPr>
              <a:t></a:t>
            </a:r>
            <a:r>
              <a:rPr lang="cs-CZ" dirty="0"/>
              <a:t> provádět pouze nesterilizované intervence</a:t>
            </a:r>
          </a:p>
          <a:p>
            <a:pPr lvl="1"/>
            <a:r>
              <a:rPr lang="cs-CZ" dirty="0"/>
              <a:t>změny na světových finančních trzích nepovedou ke změně globální peněžní nabídky a směnných kursů. 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A6E8-05D2-4862-AFEE-8A9671CD4B9D}" type="slidenum">
              <a:rPr lang="cs-CZ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285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5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773238"/>
            <a:ext cx="7661275" cy="41148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None/>
            </a:pPr>
            <a:r>
              <a:rPr lang="cs-CZ" b="1"/>
              <a:t>2. Ústřední kurs</a:t>
            </a:r>
          </a:p>
          <a:p>
            <a:endParaRPr lang="cs-CZ" sz="800" b="1">
              <a:sym typeface="Symbol" pitchFamily="18" charset="2"/>
            </a:endParaRPr>
          </a:p>
          <a:p>
            <a:r>
              <a:rPr lang="cs-CZ" b="1">
                <a:sym typeface="Symbol" pitchFamily="18" charset="2"/>
              </a:rPr>
              <a:t></a:t>
            </a:r>
            <a:r>
              <a:rPr lang="cs-CZ" b="1"/>
              <a:t> administrativní stanovení</a:t>
            </a:r>
            <a:endParaRPr lang="cs-CZ" b="1">
              <a:sym typeface="Symbol" pitchFamily="18" charset="2"/>
            </a:endParaRPr>
          </a:p>
          <a:p>
            <a:r>
              <a:rPr lang="cs-CZ" b="1">
                <a:sym typeface="Symbol" pitchFamily="18" charset="2"/>
              </a:rPr>
              <a:t></a:t>
            </a:r>
            <a:r>
              <a:rPr lang="cs-CZ" b="1"/>
              <a:t> zlatý obsah</a:t>
            </a:r>
            <a:endParaRPr lang="cs-CZ" b="1">
              <a:sym typeface="Symbol" pitchFamily="18" charset="2"/>
            </a:endParaRPr>
          </a:p>
          <a:p>
            <a:r>
              <a:rPr lang="cs-CZ" b="1">
                <a:sym typeface="Symbol" pitchFamily="18" charset="2"/>
              </a:rPr>
              <a:t></a:t>
            </a:r>
            <a:r>
              <a:rPr lang="cs-CZ" b="1"/>
              <a:t> vazba na jinou měnu</a:t>
            </a:r>
            <a:endParaRPr lang="cs-CZ" b="1">
              <a:sym typeface="Symbol" pitchFamily="18" charset="2"/>
            </a:endParaRPr>
          </a:p>
          <a:p>
            <a:r>
              <a:rPr lang="cs-CZ" b="1">
                <a:sym typeface="Symbol" pitchFamily="18" charset="2"/>
              </a:rPr>
              <a:t></a:t>
            </a:r>
            <a:r>
              <a:rPr lang="cs-CZ" b="1"/>
              <a:t> vazba na koš</a:t>
            </a:r>
            <a:endParaRPr lang="cs-CZ" b="1" i="1"/>
          </a:p>
          <a:p>
            <a:endParaRPr lang="cs-CZ" sz="800" b="1" i="1"/>
          </a:p>
          <a:p>
            <a:pPr algn="ctr">
              <a:buFont typeface="Wingdings" pitchFamily="2" charset="2"/>
              <a:buNone/>
            </a:pPr>
            <a:r>
              <a:rPr lang="cs-CZ" b="1" i="1"/>
              <a:t>DK = vi . BKi/TKi  +  vi+1 . BKi+1/TKi+1  + ...+  vn . BKn/TKn</a:t>
            </a:r>
          </a:p>
          <a:p>
            <a:pPr algn="ctr">
              <a:buFont typeface="Wingdings" pitchFamily="2" charset="2"/>
              <a:buNone/>
            </a:pPr>
            <a:endParaRPr lang="cs-CZ" b="1"/>
          </a:p>
          <a:p>
            <a:pPr>
              <a:buFont typeface="Wingdings" pitchFamily="2" charset="2"/>
              <a:buNone/>
            </a:pPr>
            <a:r>
              <a:rPr lang="cs-CZ" sz="1800" b="1"/>
              <a:t>kde:</a:t>
            </a:r>
            <a:r>
              <a:rPr lang="cs-CZ" sz="1800" b="1" i="1"/>
              <a:t> DK</a:t>
            </a:r>
            <a:r>
              <a:rPr lang="cs-CZ" sz="1800" b="1"/>
              <a:t> je aktuální kurs domácí měny k základní košové měně, </a:t>
            </a:r>
            <a:r>
              <a:rPr lang="cs-CZ" sz="1800" b="1" i="1"/>
              <a:t>vi </a:t>
            </a:r>
            <a:r>
              <a:rPr lang="cs-CZ" sz="1800" b="1"/>
              <a:t>je váha i-té košové měny v koši, </a:t>
            </a:r>
            <a:r>
              <a:rPr lang="cs-CZ" sz="1800" b="1" i="1"/>
              <a:t>BKi</a:t>
            </a:r>
            <a:r>
              <a:rPr lang="cs-CZ" sz="1800" b="1"/>
              <a:t> je bazický kurs domácí měny k i-té košové měně,</a:t>
            </a:r>
            <a:r>
              <a:rPr lang="cs-CZ" sz="1800" b="1" i="1"/>
              <a:t> TKi</a:t>
            </a:r>
            <a:r>
              <a:rPr lang="cs-CZ" sz="1800" b="1"/>
              <a:t> je tržní kurs i-té košové měny k základní košové měně a </a:t>
            </a:r>
            <a:r>
              <a:rPr lang="cs-CZ" sz="1800" b="1" i="1"/>
              <a:t>n</a:t>
            </a:r>
            <a:r>
              <a:rPr lang="cs-CZ" sz="1800" b="1"/>
              <a:t> je počet košových měn.</a:t>
            </a:r>
            <a:r>
              <a:rPr lang="cs-CZ" b="1"/>
              <a:t> </a:t>
            </a:r>
          </a:p>
          <a:p>
            <a:pPr>
              <a:buFont typeface="Wingdings" pitchFamily="2" charset="2"/>
              <a:buNone/>
            </a:pPr>
            <a:endParaRPr lang="cs-CZ" sz="2400" b="1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04E0B-4945-43D0-ABCC-CE40F9131C15}" type="slidenum">
              <a:rPr lang="cs-CZ"/>
              <a:pPr/>
              <a:t>5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err="1"/>
              <a:t>Tobinova</a:t>
            </a:r>
            <a:r>
              <a:rPr lang="cs-CZ" b="1" dirty="0"/>
              <a:t> teorie zvláštní daně</a:t>
            </a:r>
          </a:p>
          <a:p>
            <a:endParaRPr lang="cs-CZ" sz="800" dirty="0"/>
          </a:p>
          <a:p>
            <a:pPr lvl="1"/>
            <a:r>
              <a:rPr lang="cs-CZ" dirty="0"/>
              <a:t>destabilizující pohyby směnných kursů v režimu volného </a:t>
            </a:r>
            <a:r>
              <a:rPr lang="cs-CZ" dirty="0" err="1"/>
              <a:t>floatingu</a:t>
            </a:r>
            <a:r>
              <a:rPr lang="cs-CZ" dirty="0"/>
              <a:t> jsou zapříčiněny pohyby krátkodobého kapitálu</a:t>
            </a:r>
          </a:p>
          <a:p>
            <a:pPr lvl="1"/>
            <a:r>
              <a:rPr lang="cs-CZ" dirty="0"/>
              <a:t>integrované světové kapitálové trhy ponechávají jen velmi málo prostoru vládám a CB na prosazování vlastní autonomní měnové politiky</a:t>
            </a:r>
          </a:p>
          <a:p>
            <a:pPr lvl="1"/>
            <a:r>
              <a:rPr lang="cs-CZ" dirty="0"/>
              <a:t>zavést zvláštní daň na veškeré zahraniční finanční transakce - „to </a:t>
            </a:r>
            <a:r>
              <a:rPr lang="cs-CZ" dirty="0" err="1"/>
              <a:t>throw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sand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wheels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excessively</a:t>
            </a:r>
            <a:r>
              <a:rPr lang="cs-CZ" dirty="0"/>
              <a:t> </a:t>
            </a:r>
            <a:r>
              <a:rPr lang="cs-CZ" dirty="0" err="1"/>
              <a:t>efficient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money</a:t>
            </a:r>
            <a:r>
              <a:rPr lang="cs-CZ" dirty="0"/>
              <a:t> market“</a:t>
            </a:r>
          </a:p>
          <a:p>
            <a:pPr lvl="1"/>
            <a:r>
              <a:rPr lang="cs-CZ" dirty="0"/>
              <a:t>nízká daňová sazba (kolem 1%) by značně omezila pohyby krátkodobého spekulačního kapitálu, aniž by výrazně ovlivnila pohyby kapitálu dlouhodobého. 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4F8B-F962-4D46-A2CE-19C7383BE65C}" type="slidenum">
              <a:rPr lang="cs-CZ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315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>
                <a:latin typeface="Arial Black" pitchFamily="34" charset="0"/>
              </a:rPr>
              <a:t>Shrnutí</a:t>
            </a:r>
            <a:endParaRPr lang="en-US" sz="2800">
              <a:latin typeface="Arial Black" pitchFamily="34" charset="0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89138"/>
            <a:ext cx="8229600" cy="442118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Existuje přímá souvislost mezi intervencemi CB na devizových trzích a domácí nabídkou peněz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</a:pPr>
            <a:r>
              <a:rPr lang="cs-CZ" dirty="0"/>
              <a:t>Centrální banka může sterilizací vyvážit vliv intervence na růst nabídky peněz</a:t>
            </a:r>
            <a:r>
              <a:rPr lang="en-US" dirty="0"/>
              <a:t>.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Centrální banka může fixovat kurz domácí měny vůči měně zahraniční, pokud obchoduje neomezená množství domácí měny za zahraniční aktiva ve zvoleném fixním poměru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</a:pPr>
            <a:r>
              <a:rPr lang="cs-CZ" dirty="0"/>
              <a:t>Závazek fixovat směnný kurz nutí CB obětovat možnost použít monetární politiku pro stabilizaci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</a:pPr>
            <a:r>
              <a:rPr lang="cs-CZ" dirty="0"/>
              <a:t>Fiskální politika má silnější efekt na produkt při fixním kurzu než při </a:t>
            </a:r>
            <a:r>
              <a:rPr lang="cs-CZ" dirty="0" err="1"/>
              <a:t>floatingu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</a:pPr>
            <a:r>
              <a:rPr lang="cs-CZ" dirty="0"/>
              <a:t>Krize platební bilance nastává pokud účastníci trhu očekávají, že CB změní úroveň směnného kurzu.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E593-6277-49CA-A267-3518AFC398DA}" type="slidenum">
              <a:rPr lang="cs-CZ"/>
              <a:pPr/>
              <a:t>51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340768"/>
            <a:ext cx="7797552" cy="4609728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Samovolná měnová krize může nastat když je ekonomika náchylná ke spekulacím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</a:pPr>
            <a:r>
              <a:rPr lang="cs-CZ" dirty="0"/>
              <a:t>Systém řízeného </a:t>
            </a:r>
            <a:r>
              <a:rPr lang="cs-CZ" dirty="0" err="1"/>
              <a:t>floatingu</a:t>
            </a:r>
            <a:r>
              <a:rPr lang="cs-CZ" dirty="0"/>
              <a:t> dovoluje CB zachovat si část schopnosti ovlivňovat domácí nabídku peněz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</a:pPr>
            <a:r>
              <a:rPr lang="cs-CZ" dirty="0"/>
              <a:t>Světový systém fixních kurzů v nichž země svazují svou měnu s rezervní měnou zahrnuje výraznou asymetrii.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cs-CZ" dirty="0"/>
              <a:t>Zlatý standard zabraňuje asymetrii, která je </a:t>
            </a:r>
            <a:r>
              <a:rPr lang="cs-CZ" dirty="0" smtClean="0"/>
              <a:t>součástí </a:t>
            </a:r>
            <a:r>
              <a:rPr lang="cs-CZ" dirty="0"/>
              <a:t>standardu rezervní měny</a:t>
            </a:r>
            <a:r>
              <a:rPr lang="en-US" dirty="0"/>
              <a:t>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37B0A-4228-4065-AE46-A9FC4E5C0240}" type="slidenum">
              <a:rPr lang="cs-CZ"/>
              <a:pPr/>
              <a:t>52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Typy koše:</a:t>
            </a:r>
          </a:p>
          <a:p>
            <a:pPr lvl="3"/>
            <a:r>
              <a:rPr lang="cs-CZ" b="1"/>
              <a:t>standardní (SDR)</a:t>
            </a:r>
          </a:p>
          <a:p>
            <a:pPr lvl="3"/>
            <a:r>
              <a:rPr lang="cs-CZ" b="1"/>
              <a:t>koš regionálního systému (např. ECU)</a:t>
            </a:r>
          </a:p>
          <a:p>
            <a:pPr lvl="3"/>
            <a:r>
              <a:rPr lang="cs-CZ" b="1"/>
              <a:t>individuální na základě obratů PB</a:t>
            </a:r>
          </a:p>
          <a:p>
            <a:pPr lvl="3"/>
            <a:r>
              <a:rPr lang="cs-CZ" b="1"/>
              <a:t>individuální na základě stabilního portfolia.</a:t>
            </a:r>
            <a:r>
              <a:rPr lang="cs-CZ" sz="2000" b="1"/>
              <a:t> </a:t>
            </a:r>
          </a:p>
          <a:p>
            <a:endParaRPr lang="cs-CZ" b="1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2E69-E0F3-492D-920B-B458DA21FC1C}" type="slidenum">
              <a:rPr lang="cs-CZ"/>
              <a:pPr/>
              <a:t>6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1700213"/>
            <a:ext cx="7661275" cy="41148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cs-CZ" b="1" dirty="0"/>
              <a:t>3. Změny parity (ústředního kurzu)</a:t>
            </a:r>
          </a:p>
          <a:p>
            <a:pPr>
              <a:buFont typeface="Wingdings" pitchFamily="2" charset="2"/>
              <a:buNone/>
            </a:pPr>
            <a:endParaRPr lang="cs-CZ" sz="800" b="1" dirty="0">
              <a:sym typeface="Symbol" pitchFamily="18" charset="2"/>
            </a:endParaRPr>
          </a:p>
          <a:p>
            <a:r>
              <a:rPr lang="cs-CZ" b="1" dirty="0">
                <a:sym typeface="Symbol" pitchFamily="18" charset="2"/>
              </a:rPr>
              <a:t></a:t>
            </a:r>
            <a:r>
              <a:rPr lang="cs-CZ" b="1" dirty="0"/>
              <a:t> skokem, neočekávaně</a:t>
            </a:r>
            <a:endParaRPr lang="cs-CZ" b="1" dirty="0">
              <a:sym typeface="Symbol" pitchFamily="18" charset="2"/>
            </a:endParaRPr>
          </a:p>
          <a:p>
            <a:r>
              <a:rPr lang="cs-CZ" b="1" dirty="0">
                <a:sym typeface="Symbol" pitchFamily="18" charset="2"/>
              </a:rPr>
              <a:t></a:t>
            </a:r>
            <a:r>
              <a:rPr lang="cs-CZ" b="1" dirty="0"/>
              <a:t> systémově (klouzavě) – </a:t>
            </a:r>
            <a:r>
              <a:rPr lang="cs-CZ" b="1" dirty="0" err="1"/>
              <a:t>crowling</a:t>
            </a:r>
            <a:r>
              <a:rPr lang="cs-CZ" b="1" dirty="0"/>
              <a:t> </a:t>
            </a:r>
            <a:r>
              <a:rPr lang="cs-CZ" b="1" dirty="0" err="1"/>
              <a:t>peg</a:t>
            </a:r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pPr>
              <a:buFont typeface="Wingdings" pitchFamily="2" charset="2"/>
              <a:buNone/>
            </a:pPr>
            <a:r>
              <a:rPr lang="cs-CZ" b="1" dirty="0"/>
              <a:t>4. Intervence CB</a:t>
            </a:r>
          </a:p>
          <a:p>
            <a:pPr>
              <a:buFont typeface="Wingdings" pitchFamily="2" charset="2"/>
              <a:buNone/>
            </a:pPr>
            <a:endParaRPr lang="cs-CZ" sz="800" b="1" dirty="0">
              <a:sym typeface="Symbol" pitchFamily="18" charset="2"/>
            </a:endParaRPr>
          </a:p>
          <a:p>
            <a:r>
              <a:rPr lang="cs-CZ" b="1" dirty="0">
                <a:sym typeface="Symbol" pitchFamily="18" charset="2"/>
              </a:rPr>
              <a:t></a:t>
            </a:r>
            <a:r>
              <a:rPr lang="cs-CZ" b="1" dirty="0"/>
              <a:t> obligatorní  </a:t>
            </a:r>
            <a:r>
              <a:rPr lang="cs-CZ" b="1" dirty="0">
                <a:sym typeface="Symbol" pitchFamily="18" charset="2"/>
              </a:rPr>
              <a:t></a:t>
            </a:r>
            <a:r>
              <a:rPr lang="cs-CZ" b="1" dirty="0"/>
              <a:t>  příležitostné </a:t>
            </a:r>
          </a:p>
          <a:p>
            <a:pPr>
              <a:buFont typeface="Wingdings" pitchFamily="2" charset="2"/>
              <a:buNone/>
            </a:pPr>
            <a:r>
              <a:rPr lang="cs-CZ" b="1" dirty="0"/>
              <a:t>	(tvrdé </a:t>
            </a:r>
            <a:r>
              <a:rPr lang="cs-CZ" b="1" dirty="0">
                <a:sym typeface="Symbol" pitchFamily="18" charset="2"/>
              </a:rPr>
              <a:t></a:t>
            </a:r>
            <a:r>
              <a:rPr lang="cs-CZ" b="1" dirty="0"/>
              <a:t> měkké vymezení pásma)</a:t>
            </a:r>
            <a:endParaRPr lang="cs-CZ" b="1" dirty="0">
              <a:sym typeface="Symbol" pitchFamily="18" charset="2"/>
            </a:endParaRPr>
          </a:p>
          <a:p>
            <a:r>
              <a:rPr lang="cs-CZ" b="1" dirty="0">
                <a:sym typeface="Symbol" pitchFamily="18" charset="2"/>
              </a:rPr>
              <a:t></a:t>
            </a:r>
            <a:r>
              <a:rPr lang="cs-CZ" b="1" dirty="0"/>
              <a:t> přímé  </a:t>
            </a:r>
            <a:r>
              <a:rPr lang="cs-CZ" b="1" dirty="0">
                <a:sym typeface="Symbol" pitchFamily="18" charset="2"/>
              </a:rPr>
              <a:t></a:t>
            </a:r>
            <a:r>
              <a:rPr lang="cs-CZ" b="1" dirty="0"/>
              <a:t>  nepřímé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F677-EFEC-4438-8434-88A1541FFA49}" type="slidenum">
              <a:rPr lang="cs-CZ"/>
              <a:pPr/>
              <a:t>7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</a:pPr>
            <a:r>
              <a:rPr lang="cs-CZ" b="1"/>
              <a:t>5. Pásmo fluktuace</a:t>
            </a:r>
          </a:p>
          <a:p>
            <a:endParaRPr lang="cs-CZ" sz="800" b="1">
              <a:sym typeface="Symbol" pitchFamily="18" charset="2"/>
            </a:endParaRPr>
          </a:p>
          <a:p>
            <a:r>
              <a:rPr lang="cs-CZ" b="1">
                <a:sym typeface="Symbol" pitchFamily="18" charset="2"/>
              </a:rPr>
              <a:t></a:t>
            </a:r>
            <a:r>
              <a:rPr lang="cs-CZ" b="1"/>
              <a:t> tvrdé  </a:t>
            </a:r>
            <a:r>
              <a:rPr lang="cs-CZ" b="1">
                <a:sym typeface="Symbol" pitchFamily="18" charset="2"/>
              </a:rPr>
              <a:t></a:t>
            </a:r>
            <a:r>
              <a:rPr lang="cs-CZ" b="1"/>
              <a:t>  měkké</a:t>
            </a:r>
            <a:endParaRPr lang="cs-CZ" b="1">
              <a:sym typeface="Symbol" pitchFamily="18" charset="2"/>
            </a:endParaRPr>
          </a:p>
          <a:p>
            <a:r>
              <a:rPr lang="cs-CZ" b="1">
                <a:sym typeface="Symbol" pitchFamily="18" charset="2"/>
              </a:rPr>
              <a:t></a:t>
            </a:r>
            <a:r>
              <a:rPr lang="cs-CZ" b="1"/>
              <a:t> oboustranné  </a:t>
            </a:r>
            <a:r>
              <a:rPr lang="cs-CZ" b="1">
                <a:sym typeface="Symbol" pitchFamily="18" charset="2"/>
              </a:rPr>
              <a:t></a:t>
            </a:r>
            <a:r>
              <a:rPr lang="cs-CZ" b="1"/>
              <a:t>  jednostranné</a:t>
            </a:r>
          </a:p>
          <a:p>
            <a:endParaRPr lang="cs-CZ" b="1"/>
          </a:p>
          <a:p>
            <a:endParaRPr lang="cs-CZ" b="1"/>
          </a:p>
          <a:p>
            <a:pPr>
              <a:buFont typeface="Wingdings" pitchFamily="2" charset="2"/>
              <a:buNone/>
            </a:pPr>
            <a:r>
              <a:rPr lang="cs-CZ" b="1"/>
              <a:t>6. Regionální systém</a:t>
            </a:r>
          </a:p>
          <a:p>
            <a:endParaRPr lang="cs-CZ" sz="800" b="1">
              <a:sym typeface="Symbol" pitchFamily="18" charset="2"/>
            </a:endParaRPr>
          </a:p>
          <a:p>
            <a:r>
              <a:rPr lang="cs-CZ" b="1">
                <a:sym typeface="Symbol" pitchFamily="18" charset="2"/>
              </a:rPr>
              <a:t></a:t>
            </a:r>
            <a:r>
              <a:rPr lang="cs-CZ" b="1"/>
              <a:t> společná platidla</a:t>
            </a:r>
            <a:endParaRPr lang="cs-CZ" b="1">
              <a:sym typeface="Symbol" pitchFamily="18" charset="2"/>
            </a:endParaRPr>
          </a:p>
          <a:p>
            <a:r>
              <a:rPr lang="cs-CZ" b="1">
                <a:sym typeface="Symbol" pitchFamily="18" charset="2"/>
              </a:rPr>
              <a:t></a:t>
            </a:r>
            <a:r>
              <a:rPr lang="cs-CZ" b="1"/>
              <a:t> společné cíle</a:t>
            </a:r>
            <a:endParaRPr lang="cs-CZ" b="1">
              <a:sym typeface="Symbol" pitchFamily="18" charset="2"/>
            </a:endParaRPr>
          </a:p>
          <a:p>
            <a:r>
              <a:rPr lang="cs-CZ" b="1">
                <a:sym typeface="Symbol" pitchFamily="18" charset="2"/>
              </a:rPr>
              <a:t></a:t>
            </a:r>
            <a:r>
              <a:rPr lang="cs-CZ" b="1"/>
              <a:t> společný fond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9CE4-C053-4692-AE6B-3DE2AC292EED}" type="slidenum">
              <a:rPr lang="cs-CZ"/>
              <a:pPr/>
              <a:t>8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74576"/>
            <a:ext cx="8686800" cy="838200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 Black" pitchFamily="34" charset="0"/>
              </a:rPr>
              <a:t>Vztah </a:t>
            </a:r>
            <a:r>
              <a:rPr lang="cs-CZ" sz="2400" dirty="0">
                <a:latin typeface="Arial Black" pitchFamily="34" charset="0"/>
              </a:rPr>
              <a:t>kurzové </a:t>
            </a:r>
            <a:r>
              <a:rPr lang="cs-CZ" sz="2400" dirty="0" smtClean="0">
                <a:latin typeface="Arial Black" pitchFamily="34" charset="0"/>
              </a:rPr>
              <a:t>a </a:t>
            </a:r>
            <a:r>
              <a:rPr lang="cs-CZ" sz="2400" dirty="0">
                <a:latin typeface="Arial Black" pitchFamily="34" charset="0"/>
              </a:rPr>
              <a:t>(vnitřní) </a:t>
            </a:r>
            <a:r>
              <a:rPr lang="cs-CZ" sz="2400" dirty="0" smtClean="0">
                <a:latin typeface="Arial Black" pitchFamily="34" charset="0"/>
              </a:rPr>
              <a:t>měnové politiky</a:t>
            </a:r>
            <a:endParaRPr lang="cs-CZ" sz="2400" dirty="0">
              <a:latin typeface="Arial Black" pitchFamily="34" charset="0"/>
            </a:endParaRP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>
          <a:xfrm>
            <a:off x="1042988" y="2276475"/>
            <a:ext cx="7661275" cy="41148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b="1">
                <a:solidFill>
                  <a:srgbClr val="A50021"/>
                </a:solidFill>
              </a:rPr>
              <a:t>Vztah měnové a kursové politiky</a:t>
            </a:r>
          </a:p>
          <a:p>
            <a:pPr>
              <a:buFont typeface="Wingdings" pitchFamily="2" charset="2"/>
              <a:buNone/>
            </a:pPr>
            <a:endParaRPr lang="cs-CZ" b="1">
              <a:solidFill>
                <a:srgbClr val="A50021"/>
              </a:solidFill>
            </a:endParaRPr>
          </a:p>
          <a:p>
            <a:r>
              <a:rPr lang="cs-CZ" b="1"/>
              <a:t>dominantní kursová politika a měnová politika je jí podřízena nebo naopak a do jaké míry;</a:t>
            </a:r>
          </a:p>
          <a:p>
            <a:r>
              <a:rPr lang="cs-CZ" b="1"/>
              <a:t>zdroje měnové báze (oběživo+rez) domácí nebo zahraniční;</a:t>
            </a:r>
          </a:p>
          <a:p>
            <a:r>
              <a:rPr lang="cs-CZ" b="1"/>
              <a:t>existuje konflikt mezi kursovou a měnovou politikou (nekonformita cílů);</a:t>
            </a:r>
          </a:p>
          <a:p>
            <a:r>
              <a:rPr lang="cs-CZ" b="1"/>
              <a:t>existuje nebezpečí vnější nerovnováhy.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256C-6FA2-4D6C-9A5B-CA449B3FCF0D}" type="slidenum">
              <a:rPr lang="cs-CZ"/>
              <a:pPr/>
              <a:t>9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3331</TotalTime>
  <Words>2925</Words>
  <Application>Microsoft Office PowerPoint</Application>
  <PresentationFormat>Předvádění na obrazovce (4:3)</PresentationFormat>
  <Paragraphs>510</Paragraphs>
  <Slides>52</Slides>
  <Notes>21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52</vt:i4>
      </vt:variant>
    </vt:vector>
  </HeadingPairs>
  <TitlesOfParts>
    <vt:vector size="61" baseType="lpstr">
      <vt:lpstr>Times New Roman</vt:lpstr>
      <vt:lpstr>Arial</vt:lpstr>
      <vt:lpstr>Wingdings</vt:lpstr>
      <vt:lpstr>Arial Black</vt:lpstr>
      <vt:lpstr>Symbol</vt:lpstr>
      <vt:lpstr>Courier New</vt:lpstr>
      <vt:lpstr>Cesta</vt:lpstr>
      <vt:lpstr>Rastrový obrázek</vt:lpstr>
      <vt:lpstr>Microsoft Office Excel Chart</vt:lpstr>
      <vt:lpstr>Fixní směnný kurz a devizové       intervence</vt:lpstr>
      <vt:lpstr>Základní problémy</vt:lpstr>
      <vt:lpstr>Klasifikace systémů směnných kurzů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Vztah kurzové a (vnitřní) měnové politiky</vt:lpstr>
      <vt:lpstr>Prezentace aplikace PowerPoint</vt:lpstr>
      <vt:lpstr>Režimy směnných kurzů a měnová politika (2001)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Intervence CB a nabídka peněz</vt:lpstr>
      <vt:lpstr>Prezentace aplikace PowerPoint</vt:lpstr>
      <vt:lpstr>Prezentace aplikace PowerPoint</vt:lpstr>
      <vt:lpstr>Prezentace aplikace PowerPoint</vt:lpstr>
      <vt:lpstr>Způsob fixace směnného kurzu</vt:lpstr>
      <vt:lpstr>Prezentace aplikace PowerPoint</vt:lpstr>
      <vt:lpstr>Stabilizační politika při fixním kurzu</vt:lpstr>
      <vt:lpstr>Prezentace aplikace PowerPoint</vt:lpstr>
      <vt:lpstr>Prezentace aplikace PowerPoint</vt:lpstr>
      <vt:lpstr>Prezentace aplikace PowerPoint</vt:lpstr>
      <vt:lpstr>Prezentace aplikace PowerPoint</vt:lpstr>
      <vt:lpstr>Finanční krize a odliv kapitálu…</vt:lpstr>
      <vt:lpstr>Finanční krize a odliv kapitálu…</vt:lpstr>
      <vt:lpstr>Řízený floating a sterilizované intervence</vt:lpstr>
      <vt:lpstr>Prezentace aplikace PowerPoint</vt:lpstr>
      <vt:lpstr>Prezentace aplikace PowerPoint</vt:lpstr>
      <vt:lpstr>Prezentace aplikace PowerPoint</vt:lpstr>
      <vt:lpstr>Prezentace aplikace PowerPoint</vt:lpstr>
      <vt:lpstr>CASE STUDY:  Krize mexické pesety, 1994–1995</vt:lpstr>
      <vt:lpstr>CASE STUDY:  Krize mexické pesety, 1994–1995</vt:lpstr>
      <vt:lpstr>CASE STUDY:  Krize mexické pesety, 1994–1995</vt:lpstr>
      <vt:lpstr>Prezentace aplikace PowerPoint</vt:lpstr>
      <vt:lpstr>Rezervy mexické CB denominované v USD</vt:lpstr>
      <vt:lpstr>CASE STUDY:  Krize mexické pesety, 1994–1995</vt:lpstr>
      <vt:lpstr>Záchranný balíček: snížení </vt:lpstr>
      <vt:lpstr>Rezervní měny Ve světovém systému </vt:lpstr>
      <vt:lpstr>Prezentace aplikace PowerPoint</vt:lpstr>
      <vt:lpstr>Prezentace aplikace PowerPoint</vt:lpstr>
      <vt:lpstr>Prezentace aplikace PowerPoint</vt:lpstr>
      <vt:lpstr>Použití systému fixního kursu  v období po Bretton Woods</vt:lpstr>
      <vt:lpstr>Prezentace aplikace PowerPoint</vt:lpstr>
      <vt:lpstr>Prezentace aplikace PowerPoint</vt:lpstr>
      <vt:lpstr>Prezentace aplikace PowerPoint</vt:lpstr>
      <vt:lpstr>Shrnutí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Fixní směnný kurz a devizové intervence</dc:title>
  <dc:creator>Tomas Paleta</dc:creator>
  <cp:lastModifiedBy>TP</cp:lastModifiedBy>
  <cp:revision>294</cp:revision>
  <dcterms:created xsi:type="dcterms:W3CDTF">2002-03-17T20:25:45Z</dcterms:created>
  <dcterms:modified xsi:type="dcterms:W3CDTF">2012-04-09T08:28:58Z</dcterms:modified>
</cp:coreProperties>
</file>