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8" r:id="rId2"/>
  </p:sldMasterIdLst>
  <p:notesMasterIdLst>
    <p:notesMasterId r:id="rId75"/>
  </p:notesMasterIdLst>
  <p:handoutMasterIdLst>
    <p:handoutMasterId r:id="rId76"/>
  </p:handoutMasterIdLst>
  <p:sldIdLst>
    <p:sldId id="279" r:id="rId3"/>
    <p:sldId id="280" r:id="rId4"/>
    <p:sldId id="281" r:id="rId5"/>
    <p:sldId id="430" r:id="rId6"/>
    <p:sldId id="431" r:id="rId7"/>
    <p:sldId id="433" r:id="rId8"/>
    <p:sldId id="434" r:id="rId9"/>
    <p:sldId id="471" r:id="rId10"/>
    <p:sldId id="437" r:id="rId11"/>
    <p:sldId id="438" r:id="rId12"/>
    <p:sldId id="435" r:id="rId13"/>
    <p:sldId id="439" r:id="rId14"/>
    <p:sldId id="440" r:id="rId15"/>
    <p:sldId id="441" r:id="rId16"/>
    <p:sldId id="444" r:id="rId17"/>
    <p:sldId id="442" r:id="rId18"/>
    <p:sldId id="443" r:id="rId19"/>
    <p:sldId id="446" r:id="rId20"/>
    <p:sldId id="447" r:id="rId21"/>
    <p:sldId id="448" r:id="rId22"/>
    <p:sldId id="449" r:id="rId23"/>
    <p:sldId id="467" r:id="rId24"/>
    <p:sldId id="468" r:id="rId25"/>
    <p:sldId id="469" r:id="rId26"/>
    <p:sldId id="470" r:id="rId27"/>
    <p:sldId id="282" r:id="rId28"/>
    <p:sldId id="283" r:id="rId29"/>
    <p:sldId id="486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489" r:id="rId38"/>
    <p:sldId id="291" r:id="rId39"/>
    <p:sldId id="292" r:id="rId40"/>
    <p:sldId id="293" r:id="rId41"/>
    <p:sldId id="294" r:id="rId42"/>
    <p:sldId id="295" r:id="rId43"/>
    <p:sldId id="296" r:id="rId44"/>
    <p:sldId id="499" r:id="rId45"/>
    <p:sldId id="299" r:id="rId46"/>
    <p:sldId id="300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19" r:id="rId55"/>
    <p:sldId id="490" r:id="rId56"/>
    <p:sldId id="331" r:id="rId57"/>
    <p:sldId id="337" r:id="rId58"/>
    <p:sldId id="338" r:id="rId59"/>
    <p:sldId id="493" r:id="rId60"/>
    <p:sldId id="347" r:id="rId61"/>
    <p:sldId id="348" r:id="rId62"/>
    <p:sldId id="350" r:id="rId63"/>
    <p:sldId id="479" r:id="rId64"/>
    <p:sldId id="473" r:id="rId65"/>
    <p:sldId id="476" r:id="rId66"/>
    <p:sldId id="474" r:id="rId67"/>
    <p:sldId id="475" r:id="rId68"/>
    <p:sldId id="478" r:id="rId69"/>
    <p:sldId id="480" r:id="rId70"/>
    <p:sldId id="481" r:id="rId71"/>
    <p:sldId id="482" r:id="rId72"/>
    <p:sldId id="496" r:id="rId73"/>
    <p:sldId id="500" r:id="rId74"/>
  </p:sldIdLst>
  <p:sldSz cx="10693400" cy="7561263"/>
  <p:notesSz cx="6735763" cy="98663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 autoAdjust="0"/>
    <p:restoredTop sz="96170" autoAdjust="0"/>
  </p:normalViewPr>
  <p:slideViewPr>
    <p:cSldViewPr snapToGrid="0" showGuides="1">
      <p:cViewPr varScale="1">
        <p:scale>
          <a:sx n="81" d="100"/>
          <a:sy n="81" d="100"/>
        </p:scale>
        <p:origin x="-1044" y="-102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-342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6646" y="9514327"/>
            <a:ext cx="1223041" cy="13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 April 2014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22778" y="9514327"/>
            <a:ext cx="629595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43660" y="9514327"/>
            <a:ext cx="1952046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702" y="9376595"/>
            <a:ext cx="1409811" cy="321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755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192088"/>
            <a:ext cx="523398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6055" y="4078443"/>
            <a:ext cx="6223653" cy="505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003"/>
            <a:ext cx="5720579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44088" y="9372003"/>
            <a:ext cx="890170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algn="r"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1767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31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7391-720D-439A-B548-850C5369EE6D}" type="slidenum">
              <a:rPr lang="de-DE"/>
              <a:pPr/>
              <a:t>69</a:t>
            </a:fld>
            <a:endParaRPr lang="de-DE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151" y="4376443"/>
            <a:ext cx="5193462" cy="4791218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possible to apply this template to exiting presentations.</a:t>
            </a:r>
          </a:p>
          <a:p>
            <a:pPr lvl="1" indent="176467"/>
            <a:r>
              <a:rPr lang="en-GB" dirty="0"/>
              <a:t>Have the latest presentation template open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View</a:t>
            </a:r>
            <a:r>
              <a:rPr lang="en-GB" dirty="0"/>
              <a:t> tab and select </a:t>
            </a:r>
            <a:r>
              <a:rPr lang="en-GB" b="1" dirty="0"/>
              <a:t>Normal </a:t>
            </a:r>
            <a:endParaRPr lang="en-GB" dirty="0"/>
          </a:p>
          <a:p>
            <a:pPr lvl="1" indent="176467"/>
            <a:r>
              <a:rPr lang="en-GB" dirty="0"/>
              <a:t>Delete all unwanted slides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Insert</a:t>
            </a:r>
            <a:r>
              <a:rPr lang="en-GB" dirty="0"/>
              <a:t> tab from the menu bar and select </a:t>
            </a:r>
            <a:r>
              <a:rPr lang="en-GB" b="1" dirty="0"/>
              <a:t>Slides from Files</a:t>
            </a:r>
          </a:p>
          <a:p>
            <a:pPr lvl="1" indent="176467"/>
            <a:r>
              <a:rPr lang="en-GB" dirty="0"/>
              <a:t>Click on </a:t>
            </a:r>
            <a:r>
              <a:rPr lang="en-GB" b="1" dirty="0"/>
              <a:t>Browse</a:t>
            </a:r>
            <a:r>
              <a:rPr lang="en-GB" dirty="0"/>
              <a:t>. Navigate to the presentation you wish to update with the new template. Highlight the presentation and click </a:t>
            </a:r>
            <a:r>
              <a:rPr lang="en-GB" b="1" dirty="0"/>
              <a:t>Open</a:t>
            </a:r>
            <a:r>
              <a:rPr lang="en-GB" dirty="0"/>
              <a:t> </a:t>
            </a:r>
          </a:p>
          <a:p>
            <a:pPr lvl="1" indent="176467"/>
            <a:r>
              <a:rPr lang="en-GB" dirty="0"/>
              <a:t>Wait for the slides from the presentation to load and click on </a:t>
            </a:r>
            <a:r>
              <a:rPr lang="en-GB" b="1" dirty="0"/>
              <a:t>Insert All</a:t>
            </a:r>
            <a:r>
              <a:rPr lang="en-GB" dirty="0"/>
              <a:t>. Then click </a:t>
            </a:r>
            <a:r>
              <a:rPr lang="en-GB" b="1" dirty="0"/>
              <a:t>Close</a:t>
            </a:r>
          </a:p>
          <a:p>
            <a:pPr lvl="1" indent="176467"/>
            <a:r>
              <a:rPr lang="en-GB" dirty="0"/>
              <a:t>Check the inserted slides to ensure that the most appropriate master slide has been used on each slide </a:t>
            </a:r>
          </a:p>
          <a:p>
            <a:pPr lvl="1" indent="176467"/>
            <a:r>
              <a:rPr lang="en-GB" dirty="0"/>
              <a:t>To change the master applied to a slide select the slide you wish to apply a different master to then click on the </a:t>
            </a:r>
            <a:r>
              <a:rPr lang="en-GB" b="1" dirty="0"/>
              <a:t>Format</a:t>
            </a:r>
            <a:r>
              <a:rPr lang="en-GB" dirty="0"/>
              <a:t> tab from the menu bar and select </a:t>
            </a:r>
            <a:r>
              <a:rPr lang="en-GB" b="1" dirty="0"/>
              <a:t>Slide Design</a:t>
            </a:r>
          </a:p>
          <a:p>
            <a:pPr lvl="1" indent="176467"/>
            <a:r>
              <a:rPr lang="en-GB" dirty="0"/>
              <a:t>From the </a:t>
            </a:r>
            <a:r>
              <a:rPr lang="en-GB" b="1" dirty="0"/>
              <a:t>Used in This Presentation</a:t>
            </a:r>
            <a:r>
              <a:rPr lang="en-GB" dirty="0"/>
              <a:t> section choose the master you wish to apply to the slide and hover over it to reveal a drop-down arrow. Click on the arrow and select </a:t>
            </a:r>
            <a:r>
              <a:rPr lang="en-GB" b="1" dirty="0"/>
              <a:t>Apply to Selected Slides</a:t>
            </a:r>
          </a:p>
          <a:p>
            <a:r>
              <a:rPr lang="en-GB" dirty="0"/>
              <a:t>It is important to thoroughly check the presentation to ensure that no further formatting is needed.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32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33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34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301D5-5E47-4A6F-A061-E53A6F024519}" type="slidenum">
              <a:rPr lang="de-DE"/>
              <a:pPr/>
              <a:t>55</a:t>
            </a:fld>
            <a:endParaRPr lang="de-DE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56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57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1FC0D-8FA2-4D3D-94B7-7BB5A7F45823}" type="slidenum">
              <a:rPr lang="de-DE"/>
              <a:pPr/>
              <a:t>68</a:t>
            </a:fld>
            <a:endParaRPr lang="de-DE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151" y="4376443"/>
            <a:ext cx="5193462" cy="4791218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It is possible to apply this template to exiting presentations.</a:t>
            </a:r>
          </a:p>
          <a:p>
            <a:pPr lvl="1" eaLnBrk="1" hangingPunct="1"/>
            <a:r>
              <a:rPr lang="en-GB" dirty="0" smtClean="0"/>
              <a:t>Have the latest presentation template open</a:t>
            </a:r>
          </a:p>
          <a:p>
            <a:pPr lvl="1" eaLnBrk="1" hangingPunct="1"/>
            <a:r>
              <a:rPr lang="en-GB" dirty="0" smtClean="0"/>
              <a:t>Click on the </a:t>
            </a:r>
            <a:r>
              <a:rPr lang="en-GB" b="1" dirty="0" smtClean="0"/>
              <a:t>View</a:t>
            </a:r>
            <a:r>
              <a:rPr lang="en-GB" dirty="0" smtClean="0"/>
              <a:t> tab and select </a:t>
            </a:r>
            <a:r>
              <a:rPr lang="en-GB" b="1" dirty="0" smtClean="0"/>
              <a:t>Normal </a:t>
            </a:r>
            <a:endParaRPr lang="en-GB" dirty="0" smtClean="0"/>
          </a:p>
          <a:p>
            <a:pPr lvl="1" eaLnBrk="1" hangingPunct="1"/>
            <a:r>
              <a:rPr lang="en-GB" dirty="0" smtClean="0"/>
              <a:t>Delete all unwanted slides</a:t>
            </a:r>
          </a:p>
          <a:p>
            <a:pPr lvl="1" eaLnBrk="1" hangingPunct="1"/>
            <a:r>
              <a:rPr lang="en-GB" dirty="0" smtClean="0"/>
              <a:t>Click on the </a:t>
            </a:r>
            <a:r>
              <a:rPr lang="en-GB" b="1" dirty="0" smtClean="0"/>
              <a:t>Insert</a:t>
            </a:r>
            <a:r>
              <a:rPr lang="en-GB" dirty="0" smtClean="0"/>
              <a:t> tab from the menu bar and select </a:t>
            </a:r>
            <a:r>
              <a:rPr lang="en-GB" b="1" dirty="0" smtClean="0"/>
              <a:t>Slides from Files</a:t>
            </a:r>
          </a:p>
          <a:p>
            <a:pPr lvl="1" eaLnBrk="1" hangingPunct="1"/>
            <a:r>
              <a:rPr lang="en-GB" dirty="0" smtClean="0"/>
              <a:t>Click on </a:t>
            </a:r>
            <a:r>
              <a:rPr lang="en-GB" b="1" dirty="0" smtClean="0"/>
              <a:t>Browse</a:t>
            </a:r>
            <a:r>
              <a:rPr lang="en-GB" dirty="0" smtClean="0"/>
              <a:t>. Navigate to the presentation you wish to update with the new template. Highlight the presentation and click </a:t>
            </a:r>
            <a:r>
              <a:rPr lang="en-GB" b="1" dirty="0" smtClean="0"/>
              <a:t>Open</a:t>
            </a:r>
            <a:r>
              <a:rPr lang="en-GB" dirty="0" smtClean="0"/>
              <a:t> </a:t>
            </a:r>
          </a:p>
          <a:p>
            <a:pPr lvl="1" eaLnBrk="1" hangingPunct="1"/>
            <a:r>
              <a:rPr lang="en-GB" dirty="0" smtClean="0"/>
              <a:t>Wait for the slides from the presentation to load and click on </a:t>
            </a:r>
            <a:r>
              <a:rPr lang="en-GB" b="1" dirty="0" smtClean="0"/>
              <a:t>Insert All</a:t>
            </a:r>
            <a:r>
              <a:rPr lang="en-GB" dirty="0" smtClean="0"/>
              <a:t>. Then click </a:t>
            </a:r>
            <a:r>
              <a:rPr lang="en-GB" b="1" dirty="0" smtClean="0"/>
              <a:t>Close</a:t>
            </a:r>
          </a:p>
          <a:p>
            <a:pPr lvl="1" eaLnBrk="1" hangingPunct="1"/>
            <a:r>
              <a:rPr lang="en-GB" dirty="0" smtClean="0"/>
              <a:t>Check the inserted slides to ensure that the most appropriate master slide has been used on each slide </a:t>
            </a:r>
          </a:p>
          <a:p>
            <a:pPr lvl="1" eaLnBrk="1" hangingPunct="1"/>
            <a:r>
              <a:rPr lang="en-GB" dirty="0" smtClean="0"/>
              <a:t>To change the master applied to a slide select the slide you wish to apply a different master to then click on the </a:t>
            </a:r>
            <a:r>
              <a:rPr lang="en-GB" b="1" dirty="0" smtClean="0"/>
              <a:t>Format</a:t>
            </a:r>
            <a:r>
              <a:rPr lang="en-GB" dirty="0" smtClean="0"/>
              <a:t> tab from the menu bar and select </a:t>
            </a:r>
            <a:r>
              <a:rPr lang="en-GB" b="1" dirty="0" smtClean="0"/>
              <a:t>Slide Design</a:t>
            </a:r>
          </a:p>
          <a:p>
            <a:pPr lvl="1" eaLnBrk="1" hangingPunct="1"/>
            <a:r>
              <a:rPr lang="en-GB" dirty="0" smtClean="0"/>
              <a:t>From the </a:t>
            </a:r>
            <a:r>
              <a:rPr lang="en-GB" b="1" dirty="0" smtClean="0"/>
              <a:t>Used in This Presentation</a:t>
            </a:r>
            <a:r>
              <a:rPr lang="en-GB" dirty="0" smtClean="0"/>
              <a:t> section choose the master you wish to apply to the slide and hover over it to reveal a drop-down arrow. Click on the arrow and select </a:t>
            </a:r>
            <a:r>
              <a:rPr lang="en-GB" b="1" dirty="0" smtClean="0"/>
              <a:t>Apply to Selected Slides</a:t>
            </a:r>
          </a:p>
          <a:p>
            <a:pPr eaLnBrk="1" hangingPunct="1"/>
            <a:r>
              <a:rPr lang="en-GB" dirty="0" smtClean="0"/>
              <a:t>It is important to thoroughly check the presentation to ensure that no further formatting is needed.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616" y="560425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41513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572903"/>
            <a:ext cx="1214555" cy="92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533" y="1641513"/>
            <a:ext cx="10696758" cy="4112741"/>
            <a:chOff x="-6532" y="2405084"/>
            <a:chExt cx="9150532" cy="3349170"/>
          </a:xfrm>
        </p:grpSpPr>
        <p:sp>
          <p:nvSpPr>
            <p:cNvPr id="39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pic>
          <p:nvPicPr>
            <p:cNvPr id="40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3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300">
                <a:solidFill>
                  <a:srgbClr val="646464"/>
                </a:solidFill>
              </a:defRPr>
            </a:lvl1pPr>
            <a:lvl2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8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210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770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1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37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6" y="1563011"/>
            <a:ext cx="4689953" cy="5194868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1"/>
            <a:ext cx="4715200" cy="5194869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</p:spPr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9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0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91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7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77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4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667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1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8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2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266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100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30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 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and may refer to one or more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 of the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33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2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1042872" fontAlgn="auto">
              <a:spcBef>
                <a:spcPts val="0"/>
              </a:spcBef>
              <a:spcAft>
                <a:spcPts val="599"/>
              </a:spcAft>
              <a:buClrTx/>
              <a:buSzTx/>
              <a:buFontTx/>
              <a:buNone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800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9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6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 dirty="0" smtClean="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 smtClean="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9"/>
          <p:cNvGrpSpPr>
            <a:grpSpLocks noChangeAspect="1"/>
          </p:cNvGrpSpPr>
          <p:nvPr userDrawn="1"/>
        </p:nvGrpSpPr>
        <p:grpSpPr bwMode="gray">
          <a:xfrm>
            <a:off x="9529596" y="6985004"/>
            <a:ext cx="436621" cy="281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41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3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990" y="7073057"/>
            <a:ext cx="4016340" cy="222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>
              <a:solidFill>
                <a:srgbClr val="646464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0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300" smtClean="0">
                <a:solidFill>
                  <a:srgbClr val="646464"/>
                </a:solidFill>
                <a:latin typeface="Arial"/>
              </a:rPr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30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9763298" y="7111440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0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/>
  <p:txStyles>
    <p:titleStyle>
      <a:lvl1pPr algn="l" defTabSz="1042872" rtl="0" eaLnBrk="1" latinLnBrk="0" hangingPunct="1">
        <a:lnSpc>
          <a:spcPct val="85000"/>
        </a:lnSpc>
        <a:spcBef>
          <a:spcPct val="0"/>
        </a:spcBef>
        <a:buNone/>
        <a:defRPr sz="3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700" kern="1200">
          <a:solidFill>
            <a:schemeClr val="bg1"/>
          </a:solidFill>
          <a:latin typeface="+mn-lt"/>
          <a:ea typeface="+mn-ea"/>
          <a:cs typeface="+mn-cs"/>
        </a:defRPr>
      </a:lvl1pPr>
      <a:lvl2pPr marL="809313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300" kern="1200">
          <a:solidFill>
            <a:schemeClr val="bg1"/>
          </a:solidFill>
          <a:latin typeface="+mn-lt"/>
          <a:ea typeface="+mn-ea"/>
          <a:cs typeface="+mn-cs"/>
        </a:defRPr>
      </a:lvl2pPr>
      <a:lvl3pPr marL="1229357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634920" indent="-405561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38670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Akvizice a přeměny </a:t>
            </a:r>
            <a:br>
              <a:rPr lang="cs-CZ" smtClean="0"/>
            </a:br>
            <a:r>
              <a:rPr lang="cs-CZ" smtClean="0"/>
              <a:t>účetní a daňový pohled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David </a:t>
            </a:r>
            <a:r>
              <a:rPr lang="cs-CZ" smtClean="0"/>
              <a:t>Zářecký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isky</a:t>
            </a:r>
            <a:r>
              <a:rPr lang="cs-CZ" dirty="0"/>
              <a:t> z prodeje podílů</a:t>
            </a:r>
            <a:r>
              <a:rPr lang="en-US" dirty="0"/>
              <a:t> </a:t>
            </a:r>
            <a:r>
              <a:rPr lang="cs-CZ" dirty="0"/>
              <a:t>(2)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podmínky 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</a:t>
            </a:r>
            <a:r>
              <a:rPr lang="cs-CZ" dirty="0" smtClean="0"/>
              <a:t>hodnotou </a:t>
            </a:r>
            <a:r>
              <a:rPr lang="cs-CZ" dirty="0"/>
              <a:t>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</a:t>
            </a:r>
            <a:r>
              <a:rPr lang="cs-CZ" dirty="0" smtClean="0"/>
              <a:t>plně </a:t>
            </a:r>
            <a:r>
              <a:rPr lang="cs-CZ" dirty="0"/>
              <a:t>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získání a držbu 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/>
              <a:t>Náklady na pořízení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Náklady na osvobozené příjmy = neuznatelné (§25/1/i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Např. úroky z úvěru na nákup podílu = velký praktický problém (téměř všechny akvizice jsou dluhově financované )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daňová </a:t>
            </a:r>
            <a:r>
              <a:rPr lang="cs-CZ" dirty="0" err="1"/>
              <a:t>opt</a:t>
            </a:r>
            <a:r>
              <a:rPr lang="en-US" dirty="0" err="1"/>
              <a:t>imali</a:t>
            </a:r>
            <a:r>
              <a:rPr lang="cs-CZ" dirty="0" err="1"/>
              <a:t>zace</a:t>
            </a:r>
            <a:endParaRPr lang="cs-CZ" dirty="0"/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/>
              <a:t>Náklady mateřské společnosti na držbu podílu v dceřiné společnosti jsou neuznatelné (§25/1/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Definice mateřské a dceřiné společnosti (§</a:t>
            </a:r>
            <a:r>
              <a:rPr lang="cs-CZ" dirty="0" smtClean="0"/>
              <a:t>19/3/b </a:t>
            </a:r>
            <a:r>
              <a:rPr lang="cs-CZ" dirty="0"/>
              <a:t>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Fikce = úroky z úvěrů/půjček 6 měsíců před nabytím (i když podíl drží spojená osoba) </a:t>
            </a:r>
            <a:r>
              <a:rPr lang="en-US" dirty="0">
                <a:sym typeface="Wingdings" pitchFamily="2" charset="2"/>
              </a:rPr>
              <a:t> L</a:t>
            </a:r>
            <a:r>
              <a:rPr lang="cs-CZ" dirty="0">
                <a:sym typeface="Wingdings" pitchFamily="2" charset="2"/>
              </a:rPr>
              <a:t>ze p</a:t>
            </a:r>
            <a:r>
              <a:rPr lang="cs-CZ" dirty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Režijní náklady = prokázat nebo 5% </a:t>
            </a:r>
            <a:r>
              <a:rPr lang="cs-CZ" dirty="0" smtClean="0"/>
              <a:t>dividend</a:t>
            </a:r>
            <a:endParaRPr lang="cs-CZ" dirty="0"/>
          </a:p>
          <a:p>
            <a:pPr lvl="2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obchodního 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závodu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</a:t>
            </a:r>
            <a:r>
              <a:rPr lang="cs-CZ" dirty="0" smtClean="0"/>
              <a:t>obchodnímu </a:t>
            </a:r>
            <a:r>
              <a:rPr lang="cs-CZ" dirty="0"/>
              <a:t>závodu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Automatický přechod (bez souhlasu obchodních partnerů?) 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Do 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128 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obchodního </a:t>
            </a:r>
            <a:r>
              <a:rPr lang="cs-CZ" dirty="0" smtClean="0"/>
              <a:t>závodu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/>
              <a:t>Musí tvořit samostatnou organizační složku</a:t>
            </a:r>
            <a:r>
              <a:rPr lang="en-US" dirty="0"/>
              <a:t> (</a:t>
            </a:r>
            <a:r>
              <a:rPr lang="cs-CZ" dirty="0"/>
              <a:t>účetnictví?</a:t>
            </a:r>
            <a:r>
              <a:rPr lang="en-US" dirty="0"/>
              <a:t>)</a:t>
            </a:r>
            <a:r>
              <a:rPr lang="cs-CZ" dirty="0"/>
              <a:t> </a:t>
            </a:r>
            <a:br>
              <a:rPr lang="cs-CZ" dirty="0"/>
            </a:b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vymezení v 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(2)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</a:t>
            </a:r>
            <a:r>
              <a:rPr lang="cs-CZ" dirty="0" smtClean="0">
                <a:sym typeface="Wingdings" pitchFamily="2" charset="2"/>
              </a:rPr>
              <a:t>odepisuje z kupní ceny (chová </a:t>
            </a:r>
            <a:r>
              <a:rPr lang="cs-CZ" dirty="0">
                <a:sym typeface="Wingdings" pitchFamily="2" charset="2"/>
              </a:rPr>
              <a:t>se jako klasický nákup majetku</a:t>
            </a:r>
            <a:r>
              <a:rPr lang="cs-CZ" dirty="0" smtClean="0">
                <a:sym typeface="Wingdings" pitchFamily="2" charset="2"/>
              </a:rPr>
              <a:t>)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Prodaný majetek / 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</a:t>
            </a:r>
            <a:r>
              <a:rPr lang="cs-CZ" dirty="0" smtClean="0"/>
              <a:t>náklady (588)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 smtClean="0"/>
              <a:t>výnos (688)</a:t>
            </a:r>
            <a:endParaRPr lang="cs-CZ" dirty="0"/>
          </a:p>
          <a:p>
            <a:pPr marL="381000" indent="-3810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obchodního závodu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ocenění v účetnictví prodávající – převzaté závazky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individuálně přeceněné složky majetku – převzaté závazky</a:t>
            </a: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odůvodnit </a:t>
            </a:r>
            <a:r>
              <a:rPr lang="cs-CZ" dirty="0">
                <a:solidFill>
                  <a:schemeClr val="tx1"/>
                </a:solidFill>
              </a:rPr>
              <a:t>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(!)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Goodwill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Se účetně odpisuje rovnoměrně nejpozději do 60 měsíců (= 5 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smtClean="0"/>
              <a:t>odůvodnit </a:t>
            </a:r>
            <a:r>
              <a:rPr lang="cs-CZ" dirty="0"/>
              <a:t>v příloze k účetní závěrce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obchodního závodu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/>
              <a:t>Pozemky</a:t>
            </a:r>
          </a:p>
          <a:p>
            <a:pPr marL="598488" lvl="1" indent="-249238" defTabSz="914400"/>
            <a:r>
              <a:rPr lang="cs-CZ" dirty="0"/>
              <a:t>Podíly na </a:t>
            </a:r>
            <a:r>
              <a:rPr lang="en-US" dirty="0" smtClean="0"/>
              <a:t>s</a:t>
            </a:r>
            <a:r>
              <a:rPr lang="cs-CZ" dirty="0" smtClean="0"/>
              <a:t>.</a:t>
            </a:r>
            <a:r>
              <a:rPr lang="en-US" dirty="0" smtClean="0"/>
              <a:t>r</a:t>
            </a:r>
            <a:r>
              <a:rPr lang="cs-CZ" dirty="0" smtClean="0"/>
              <a:t>.</a:t>
            </a:r>
            <a:r>
              <a:rPr lang="en-US" dirty="0" smtClean="0"/>
              <a:t>o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s podstatným </a:t>
            </a:r>
            <a:r>
              <a:rPr lang="cs-CZ" dirty="0" smtClean="0"/>
              <a:t>vlivem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/>
              <a:t>ZC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</a:t>
            </a:r>
            <a:r>
              <a:rPr lang="cs-CZ" dirty="0" smtClean="0"/>
              <a:t>věcí - </a:t>
            </a:r>
            <a:r>
              <a:rPr lang="cs-CZ" dirty="0"/>
              <a:t>prodávající </a:t>
            </a:r>
            <a:endParaRPr lang="en-US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U majetku postupuje jako u jeho prodeje </a:t>
            </a:r>
          </a:p>
          <a:p>
            <a:pPr marL="600075" lvl="1" indent="-177800" defTabSz="914400"/>
            <a:r>
              <a:rPr lang="cs-CZ" dirty="0"/>
              <a:t>Např. ½ odpis</a:t>
            </a:r>
            <a:r>
              <a:rPr lang="en-US" dirty="0"/>
              <a:t>u</a:t>
            </a:r>
            <a:r>
              <a:rPr lang="cs-CZ" dirty="0"/>
              <a:t> (pokud ne, daňová ZC v nákladech)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Podléhá </a:t>
            </a:r>
            <a:r>
              <a:rPr lang="cs-CZ" dirty="0" smtClean="0"/>
              <a:t>dani </a:t>
            </a:r>
            <a:r>
              <a:rPr lang="cs-CZ" dirty="0"/>
              <a:t>z nabytí nemovitých </a:t>
            </a:r>
            <a:r>
              <a:rPr lang="cs-CZ" dirty="0" smtClean="0"/>
              <a:t>věcí – poplatníkem </a:t>
            </a:r>
            <a:r>
              <a:rPr lang="cs-CZ" dirty="0" smtClean="0"/>
              <a:t>převodce</a:t>
            </a:r>
            <a:endParaRPr lang="cs-CZ" dirty="0"/>
          </a:p>
          <a:p>
            <a:pPr marL="622300" lvl="1" indent="-176213" defTabSz="9144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Akvizice</a:t>
            </a:r>
          </a:p>
          <a:p>
            <a:pPr marL="901700" lvl="1" indent="-366713" defTabSz="914400"/>
            <a:r>
              <a:rPr lang="cs-CZ" altLang="ko-KR" sz="2100" dirty="0"/>
              <a:t>Typy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Přeměny</a:t>
            </a:r>
          </a:p>
          <a:p>
            <a:pPr marL="901700" lvl="1" indent="-366713" defTabSz="914400"/>
            <a:r>
              <a:rPr lang="cs-CZ" altLang="ko-KR" sz="2100" dirty="0"/>
              <a:t>Právní rámec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dirty="0" smtClean="0"/>
              <a:t>v </a:t>
            </a:r>
            <a:r>
              <a:rPr lang="cs-CZ" dirty="0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(1)</a:t>
            </a:r>
            <a:endParaRPr lang="en-US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obchodního závodu není předmětem DPH (§§ </a:t>
            </a:r>
            <a:r>
              <a:rPr lang="cs-CZ" dirty="0" smtClean="0"/>
              <a:t>13/8/a </a:t>
            </a:r>
            <a:r>
              <a:rPr lang="cs-CZ" dirty="0"/>
              <a:t>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obchodního závodu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(§§ </a:t>
            </a:r>
            <a:r>
              <a:rPr lang="cs-CZ" dirty="0" smtClean="0"/>
              <a:t>94 </a:t>
            </a:r>
            <a:r>
              <a:rPr lang="cs-CZ" dirty="0"/>
              <a:t>+ </a:t>
            </a:r>
            <a:r>
              <a:rPr lang="cs-CZ" dirty="0" smtClean="0"/>
              <a:t>95 </a:t>
            </a:r>
            <a:r>
              <a:rPr lang="cs-CZ" dirty="0"/>
              <a:t>ZDPH)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Přiznání </a:t>
            </a:r>
            <a:r>
              <a:rPr lang="cs-CZ" dirty="0"/>
              <a:t>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Daňové doklady – vstup / výstup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vrubopisy (§ </a:t>
            </a:r>
            <a:r>
              <a:rPr lang="cs-CZ" dirty="0" smtClean="0"/>
              <a:t>42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věcí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Ale - převod (části) činnosti zaměstnavatele (§ 338 zákoníku práce)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goodwill / oceňovací </a:t>
            </a:r>
            <a:r>
              <a:rPr lang="cs-CZ" dirty="0" smtClean="0"/>
              <a:t>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Kupní cena se rozpočítá na nakoupené majetek</a:t>
            </a:r>
            <a:endParaRPr lang="cs-CZ" dirty="0" smtClean="0"/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Nehmotné </a:t>
            </a:r>
            <a:r>
              <a:rPr lang="cs-CZ" dirty="0"/>
              <a:t>položky (seznam zákazníků, smlouvy) = účetní režim?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Daňová báze kupujícího = pořizovací </a:t>
            </a:r>
            <a:r>
              <a:rPr lang="cs-CZ" dirty="0" smtClean="0"/>
              <a:t>cena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příjem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příjmů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Koupě nemovitosti </a:t>
            </a:r>
            <a:r>
              <a:rPr lang="cs-CZ" dirty="0"/>
              <a:t>podléhá </a:t>
            </a:r>
            <a:r>
              <a:rPr lang="pl-PL" dirty="0"/>
              <a:t>dani z nabytí nemovitých věcí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obchodního závodu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sazbami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6096702"/>
              </p:ext>
            </p:extLst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Obchodní závod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Navýšení daňové báze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Goodwill,OR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pl-PL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 z nabytí nemovitých věcí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Daňové 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/>
              <a:t>Zákony</a:t>
            </a:r>
            <a:endParaRPr lang="en-US" sz="290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ZOK</a:t>
            </a:r>
            <a:r>
              <a:rPr lang="cs-CZ" dirty="0" smtClean="0"/>
              <a:t> </a:t>
            </a:r>
            <a:r>
              <a:rPr lang="cs-CZ" dirty="0"/>
              <a:t>– Zákon č. </a:t>
            </a:r>
            <a:r>
              <a:rPr lang="pl-PL" dirty="0"/>
              <a:t>90/2012 Sb</a:t>
            </a:r>
            <a:r>
              <a:rPr lang="en-US" dirty="0" smtClean="0"/>
              <a:t>., </a:t>
            </a:r>
            <a:r>
              <a:rPr lang="pl-PL" dirty="0" smtClean="0"/>
              <a:t>o </a:t>
            </a:r>
            <a:r>
              <a:rPr lang="pl-PL" dirty="0"/>
              <a:t>obchodních </a:t>
            </a:r>
            <a:r>
              <a:rPr lang="pl-PL" dirty="0" smtClean="0"/>
              <a:t>korporacích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cs-CZ" dirty="0" err="1" smtClean="0"/>
              <a:t>ZoP</a:t>
            </a:r>
            <a:r>
              <a:rPr lang="cs-CZ" dirty="0" smtClean="0"/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ZoES</a:t>
            </a:r>
            <a:r>
              <a:rPr lang="cs-CZ" dirty="0" smtClean="0"/>
              <a:t> </a:t>
            </a:r>
            <a:r>
              <a:rPr lang="cs-CZ" dirty="0"/>
              <a:t>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/>
              <a:t>ZDP – Zákon č. 586</a:t>
            </a:r>
            <a:r>
              <a:rPr lang="en-US" dirty="0"/>
              <a:t>/</a:t>
            </a:r>
            <a:r>
              <a:rPr lang="cs-CZ" dirty="0"/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ZoÚ</a:t>
            </a:r>
            <a:r>
              <a:rPr lang="cs-CZ" dirty="0"/>
              <a:t> – Zákon č. 563</a:t>
            </a:r>
            <a:r>
              <a:rPr lang="en-US" dirty="0"/>
              <a:t>/</a:t>
            </a:r>
            <a:r>
              <a:rPr lang="cs-CZ" dirty="0"/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/>
              <a:t>Vyhláška – </a:t>
            </a:r>
            <a:r>
              <a:rPr lang="cs-CZ" dirty="0" err="1"/>
              <a:t>Vyhláška</a:t>
            </a:r>
            <a:r>
              <a:rPr lang="cs-CZ" dirty="0"/>
              <a:t> č. 500</a:t>
            </a:r>
            <a:r>
              <a:rPr lang="en-US" dirty="0"/>
              <a:t>/</a:t>
            </a:r>
            <a:r>
              <a:rPr lang="cs-CZ" dirty="0"/>
              <a:t>2002 Sb., kterou se provádí některá ustanovení </a:t>
            </a:r>
            <a:r>
              <a:rPr lang="cs-CZ" dirty="0" err="1"/>
              <a:t>ZoÚ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/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/>
              <a:t>DŘ – Zákon č. 280/2009 Sb., daňový řád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</a:t>
            </a:r>
            <a:r>
              <a:rPr lang="en-US" dirty="0" smtClean="0"/>
              <a:t>s.r.o.</a:t>
            </a:r>
            <a:r>
              <a:rPr lang="cs-CZ" dirty="0" smtClean="0"/>
              <a:t> </a:t>
            </a:r>
            <a:r>
              <a:rPr lang="en-US" dirty="0"/>
              <a:t>/</a:t>
            </a:r>
            <a:r>
              <a:rPr lang="cs-CZ" dirty="0" smtClean="0"/>
              <a:t> </a:t>
            </a:r>
            <a:r>
              <a:rPr lang="en-US" dirty="0" smtClean="0"/>
              <a:t>a.s.</a:t>
            </a:r>
            <a:r>
              <a:rPr lang="cs-CZ" dirty="0" smtClean="0"/>
              <a:t> </a:t>
            </a:r>
            <a:r>
              <a:rPr lang="cs-CZ" dirty="0"/>
              <a:t>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A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</a:p>
          <a:p>
            <a:pPr marL="266700" indent="-2667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přemístění sídla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Zahraniční PO může přemístit sídlo do ČR,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Při přemístění změní právní formu na českou společnost nebo družstvo + vnitřní právní poměry se řídí českým právním řádem</a:t>
            </a:r>
          </a:p>
          <a:p>
            <a:pPr marL="266700" indent="-266700" defTabSz="914400">
              <a:buFont typeface="Arial" charset="0"/>
              <a:buChar char="►"/>
            </a:pPr>
            <a:endParaRPr lang="cs-CZ" dirty="0" smtClean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Česká společnost nebo družstvo může přemístit sídlo do JČS,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Nadále osobní statut  a právní forma dle českého práva, pokud právní řád JČS nestanoví něco jiného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Případně dobrovolná změna právní formy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fúze/rozdělení 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Před i po vyhotovení projektu přeměny!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41729"/>
            <a:chOff x="472" y="2578"/>
            <a:chExt cx="4770" cy="654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100" dirty="0" smtClean="0">
                  <a:solidFill>
                    <a:srgbClr val="000000"/>
                  </a:solidFill>
                  <a:latin typeface="+mn-lt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54"/>
              <a:chOff x="592" y="2568"/>
              <a:chExt cx="4672" cy="654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54"/>
                <a:chOff x="593" y="2568"/>
                <a:chExt cx="4671" cy="654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93" y="2568"/>
                  <a:ext cx="619" cy="2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Zveřejňování </a:t>
                  </a:r>
                </a:p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B0F0"/>
                      </a:solidFill>
                      <a:latin typeface="+mn-lt"/>
                    </a:rPr>
                    <a:t>(i elektronicky)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2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100" dirty="0">
                        <a:solidFill>
                          <a:srgbClr val="000000"/>
                        </a:solidFill>
                        <a:latin typeface="+mn-lt"/>
                      </a:rPr>
                      <a:t>Zápis</a:t>
                    </a:r>
                    <a:endParaRPr lang="en-US" sz="1100" dirty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Oceňování, </a:t>
                  </a: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příprava závěrek a zahajovací rozvahy, audit, návrh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smlouvy o fúzi…</a:t>
                  </a:r>
                  <a:endParaRPr lang="en-US" sz="11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Zveřejnění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Schválení fúze,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j-lt"/>
                    </a:rPr>
                    <a:t>žádost o zápis fúze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2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Valná hromada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Žádost o zápis fúze</a:t>
            </a:r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Max. 12 měsíců</a:t>
            </a:r>
            <a:endParaRPr lang="en-US" sz="1100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Min. 1 měsíc</a:t>
            </a:r>
            <a:endParaRPr lang="cs-CZ" sz="1100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Ocenění </a:t>
            </a:r>
            <a:r>
              <a:rPr lang="cs-CZ" sz="2300" dirty="0">
                <a:solidFill>
                  <a:schemeClr val="tx1"/>
                </a:solidFill>
              </a:rPr>
              <a:t>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nebo k.s. 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/ k.s. (při změně na </a:t>
            </a:r>
            <a:r>
              <a:rPr lang="en-US" sz="1900" dirty="0" smtClean="0">
                <a:solidFill>
                  <a:schemeClr val="tx1"/>
                </a:solidFill>
              </a:rPr>
              <a:t>s.r.o.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/</a:t>
            </a:r>
            <a:r>
              <a:rPr lang="en-US" sz="1900" dirty="0" smtClean="0">
                <a:solidFill>
                  <a:schemeClr val="tx1"/>
                </a:solidFill>
              </a:rPr>
              <a:t> a.s.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ano)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převodu jmění na </a:t>
            </a:r>
            <a:r>
              <a:rPr lang="cs-CZ" sz="1900" dirty="0" smtClean="0">
                <a:solidFill>
                  <a:schemeClr val="tx1"/>
                </a:solidFill>
              </a:rPr>
              <a:t>společníka §341??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se jej společníci vzdají (a zákon to umožňuje)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– přehled</a:t>
            </a:r>
            <a:endParaRPr lang="en-US" dirty="0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1647871"/>
              </p:ext>
            </p:extLst>
          </p:nvPr>
        </p:nvGraphicFramePr>
        <p:xfrm>
          <a:off x="534988" y="1763713"/>
          <a:ext cx="9623425" cy="480800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společností (de-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merger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 vznikem nové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společnosti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odštěpením sloučením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(Konečná) ú</a:t>
            </a:r>
            <a:r>
              <a:rPr lang="en-US" sz="2400" dirty="0" err="1"/>
              <a:t>četní</a:t>
            </a:r>
            <a:r>
              <a:rPr lang="en-US" sz="2400" dirty="0"/>
              <a:t> </a:t>
            </a:r>
            <a:r>
              <a:rPr lang="en-US" sz="2400" dirty="0" err="1"/>
              <a:t>závěrk</a:t>
            </a:r>
            <a:r>
              <a:rPr lang="cs-CZ" sz="2400" dirty="0"/>
              <a:t>a = z</a:t>
            </a:r>
            <a:r>
              <a:rPr lang="en-US" sz="2400" dirty="0" err="1"/>
              <a:t>účastněné</a:t>
            </a:r>
            <a:r>
              <a:rPr lang="en-US" sz="2400" dirty="0"/>
              <a:t> </a:t>
            </a:r>
            <a:r>
              <a:rPr lang="en-US" sz="2400" dirty="0" err="1"/>
              <a:t>společnosti</a:t>
            </a:r>
            <a:r>
              <a:rPr lang="en-US" sz="2400" dirty="0"/>
              <a:t> </a:t>
            </a:r>
            <a:endParaRPr lang="cs-CZ" sz="2400" dirty="0"/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e </a:t>
            </a:r>
            <a:r>
              <a:rPr lang="en-US" sz="2000" dirty="0" err="1"/>
              <a:t>dni</a:t>
            </a:r>
            <a:r>
              <a:rPr lang="en-US" sz="2000" dirty="0"/>
              <a:t> </a:t>
            </a:r>
            <a:r>
              <a:rPr lang="en-US" sz="2000" dirty="0" err="1"/>
              <a:t>předcházejícímu</a:t>
            </a:r>
            <a:r>
              <a:rPr lang="en-US" sz="2000" dirty="0"/>
              <a:t> </a:t>
            </a:r>
            <a:r>
              <a:rPr lang="en-US" sz="2000" dirty="0" err="1"/>
              <a:t>rozhodný</a:t>
            </a:r>
            <a:r>
              <a:rPr lang="en-US" sz="2000" dirty="0"/>
              <a:t> den </a:t>
            </a:r>
            <a:r>
              <a:rPr lang="en-US" sz="2000" dirty="0" err="1"/>
              <a:t>fúze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rozdělení</a:t>
            </a:r>
            <a:r>
              <a:rPr lang="en-US" sz="2000" dirty="0"/>
              <a:t> (§</a:t>
            </a:r>
            <a:r>
              <a:rPr lang="cs-CZ" sz="2000" dirty="0"/>
              <a:t>11</a:t>
            </a:r>
            <a:r>
              <a:rPr lang="en-US" sz="2000" dirty="0"/>
              <a:t> Z</a:t>
            </a:r>
            <a:r>
              <a:rPr lang="cs-CZ" sz="2000" dirty="0" err="1"/>
              <a:t>oP</a:t>
            </a:r>
            <a:r>
              <a:rPr lang="en-US" sz="2000" dirty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Zahajovací rozvaha = </a:t>
            </a:r>
            <a:r>
              <a:rPr lang="en-US" sz="2400" dirty="0" err="1"/>
              <a:t>nástupnick</a:t>
            </a:r>
            <a:r>
              <a:rPr lang="cs-CZ" sz="2400" dirty="0"/>
              <a:t>é </a:t>
            </a:r>
            <a:r>
              <a:rPr lang="en-US" sz="2400" dirty="0" err="1"/>
              <a:t>společnost</a:t>
            </a:r>
            <a:r>
              <a:rPr lang="cs-CZ" sz="2400" dirty="0"/>
              <a:t>i</a:t>
            </a:r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rozhodnému</a:t>
            </a:r>
            <a:r>
              <a:rPr lang="en-US" sz="2000" dirty="0"/>
              <a:t> </a:t>
            </a:r>
            <a:r>
              <a:rPr lang="en-US" sz="2000" dirty="0" err="1"/>
              <a:t>dni</a:t>
            </a:r>
            <a:endParaRPr lang="cs-CZ" sz="2000" dirty="0"/>
          </a:p>
          <a:p>
            <a:pPr marL="885825" lvl="1" indent="-495300" defTabSz="914400"/>
            <a:r>
              <a:rPr lang="cs-CZ" sz="2000" dirty="0"/>
              <a:t>Z</a:t>
            </a:r>
            <a:r>
              <a:rPr lang="en-US" sz="2000" dirty="0" err="1"/>
              <a:t>obrazuje</a:t>
            </a:r>
            <a:r>
              <a:rPr lang="en-US" sz="2000" dirty="0"/>
              <a:t> </a:t>
            </a:r>
            <a:r>
              <a:rPr lang="en-US" sz="2000" dirty="0" err="1"/>
              <a:t>situaci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přeměně</a:t>
            </a:r>
            <a:r>
              <a:rPr lang="en-US" sz="2000" dirty="0"/>
              <a:t> (§</a:t>
            </a:r>
            <a:r>
              <a:rPr lang="cs-CZ" sz="2000" dirty="0"/>
              <a:t>11 </a:t>
            </a:r>
            <a:r>
              <a:rPr lang="cs-CZ" sz="2000" dirty="0" err="1"/>
              <a:t>ZoP</a:t>
            </a:r>
            <a:r>
              <a:rPr lang="en-US" sz="2000" dirty="0"/>
              <a:t>) </a:t>
            </a:r>
          </a:p>
          <a:p>
            <a:pPr marL="885825" lvl="1" indent="-495300" defTabSz="914400"/>
            <a:r>
              <a:rPr lang="en-US" sz="2000" dirty="0"/>
              <a:t>V </a:t>
            </a:r>
            <a:r>
              <a:rPr lang="en-US" sz="2000" dirty="0" err="1"/>
              <a:t>příloze</a:t>
            </a:r>
            <a:r>
              <a:rPr lang="en-US" sz="2000" dirty="0"/>
              <a:t> </a:t>
            </a:r>
            <a:r>
              <a:rPr lang="cs-CZ" sz="2000" dirty="0"/>
              <a:t>= </a:t>
            </a:r>
            <a:r>
              <a:rPr lang="en-US" sz="2000" dirty="0" err="1"/>
              <a:t>rozhodnutí</a:t>
            </a:r>
            <a:r>
              <a:rPr lang="en-US" sz="2000" dirty="0"/>
              <a:t> </a:t>
            </a:r>
            <a:r>
              <a:rPr lang="en-US" sz="2000" dirty="0" err="1"/>
              <a:t>zda</a:t>
            </a:r>
            <a:r>
              <a:rPr lang="en-US" sz="2000" dirty="0"/>
              <a:t> </a:t>
            </a:r>
            <a:r>
              <a:rPr lang="en-US" sz="2000" dirty="0" err="1"/>
              <a:t>oceňovací</a:t>
            </a:r>
            <a:r>
              <a:rPr lang="en-US" sz="2000" dirty="0"/>
              <a:t> </a:t>
            </a:r>
            <a:r>
              <a:rPr lang="en-US" sz="2000" dirty="0" err="1"/>
              <a:t>rozdíl</a:t>
            </a:r>
            <a:r>
              <a:rPr lang="en-US" sz="2000" dirty="0"/>
              <a:t> </a:t>
            </a:r>
            <a:r>
              <a:rPr lang="cs-CZ" sz="2000" dirty="0"/>
              <a:t>/ </a:t>
            </a:r>
            <a:r>
              <a:rPr lang="en-US" sz="2000" dirty="0"/>
              <a:t>goodwill, </a:t>
            </a:r>
            <a:r>
              <a:rPr lang="en-US" sz="2000" dirty="0" err="1"/>
              <a:t>opravné</a:t>
            </a:r>
            <a:r>
              <a:rPr lang="en-US" sz="2000" dirty="0"/>
              <a:t> </a:t>
            </a:r>
            <a:r>
              <a:rPr lang="en-US" sz="2000" dirty="0" err="1"/>
              <a:t>položky</a:t>
            </a:r>
            <a:r>
              <a:rPr lang="en-US" sz="2000" dirty="0"/>
              <a:t>, </a:t>
            </a:r>
            <a:r>
              <a:rPr lang="en-US" sz="2000" dirty="0" err="1"/>
              <a:t>rezervy</a:t>
            </a:r>
            <a:r>
              <a:rPr lang="en-US" sz="2000" dirty="0"/>
              <a:t> a </a:t>
            </a:r>
            <a:r>
              <a:rPr lang="en-US" sz="2000" dirty="0" err="1"/>
              <a:t>přechodná</a:t>
            </a:r>
            <a:r>
              <a:rPr lang="en-US" sz="2000" dirty="0"/>
              <a:t> </a:t>
            </a:r>
            <a:r>
              <a:rPr lang="en-US" sz="2000" dirty="0" err="1"/>
              <a:t>aktiva</a:t>
            </a:r>
            <a:r>
              <a:rPr lang="en-US" sz="2000" dirty="0"/>
              <a:t> a </a:t>
            </a:r>
            <a:r>
              <a:rPr lang="en-US" sz="2000" dirty="0" err="1"/>
              <a:t>pasiva</a:t>
            </a:r>
            <a:r>
              <a:rPr lang="en-US" sz="2000" dirty="0"/>
              <a:t> </a:t>
            </a:r>
            <a:r>
              <a:rPr lang="en-US" sz="2000" dirty="0" err="1"/>
              <a:t>přechází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nástupnickou</a:t>
            </a:r>
            <a:r>
              <a:rPr lang="en-US" sz="2000" dirty="0"/>
              <a:t> </a:t>
            </a:r>
            <a:r>
              <a:rPr lang="en-US" sz="2000" dirty="0" err="1"/>
              <a:t>společnost</a:t>
            </a:r>
            <a:r>
              <a:rPr lang="en-US" sz="2000" dirty="0"/>
              <a:t>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en-US" sz="2400" dirty="0" err="1"/>
              <a:t>Konečné</a:t>
            </a:r>
            <a:r>
              <a:rPr lang="en-US" sz="2400" dirty="0"/>
              <a:t> </a:t>
            </a:r>
            <a:r>
              <a:rPr lang="en-US" sz="2400" dirty="0" err="1"/>
              <a:t>účetní</a:t>
            </a:r>
            <a:r>
              <a:rPr lang="en-US" sz="2400" dirty="0"/>
              <a:t> </a:t>
            </a:r>
            <a:r>
              <a:rPr lang="en-US" sz="2400" dirty="0" err="1"/>
              <a:t>závěrky</a:t>
            </a:r>
            <a:r>
              <a:rPr lang="en-US" sz="2400" dirty="0"/>
              <a:t> a </a:t>
            </a:r>
            <a:r>
              <a:rPr lang="en-US" sz="2400" dirty="0" err="1"/>
              <a:t>zahajovací</a:t>
            </a:r>
            <a:r>
              <a:rPr lang="en-US" sz="2400" dirty="0"/>
              <a:t> </a:t>
            </a:r>
            <a:r>
              <a:rPr lang="en-US" sz="2400" dirty="0" err="1"/>
              <a:t>rozvahy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(v</a:t>
            </a:r>
            <a:r>
              <a:rPr lang="cs-CZ" sz="2400" dirty="0" err="1"/>
              <a:t>ětšinou</a:t>
            </a:r>
            <a:r>
              <a:rPr lang="cs-CZ" sz="2400" dirty="0"/>
              <a:t>) </a:t>
            </a:r>
            <a:r>
              <a:rPr lang="en-US" sz="2400" dirty="0" err="1"/>
              <a:t>ověřeny</a:t>
            </a:r>
            <a:r>
              <a:rPr lang="en-US" sz="2400" dirty="0"/>
              <a:t> </a:t>
            </a:r>
            <a:r>
              <a:rPr lang="en-US" sz="2400" dirty="0" err="1"/>
              <a:t>auditorem</a:t>
            </a:r>
            <a:r>
              <a:rPr lang="en-US" sz="2400" dirty="0"/>
              <a:t> (§</a:t>
            </a:r>
            <a:r>
              <a:rPr lang="cs-CZ" sz="2400" dirty="0"/>
              <a:t>12 </a:t>
            </a:r>
            <a:r>
              <a:rPr lang="cs-CZ" sz="2400" dirty="0" err="1"/>
              <a:t>ZoP</a:t>
            </a:r>
            <a:r>
              <a:rPr lang="en-US" sz="2400" dirty="0"/>
              <a:t>) </a:t>
            </a:r>
            <a:endParaRPr lang="cs-CZ" sz="2400" dirty="0" smtClean="0"/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</a:t>
            </a:r>
            <a:r>
              <a:rPr lang="cs-CZ" sz="2000" dirty="0" smtClean="0"/>
              <a:t>měsíců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cs-CZ" dirty="0" smtClean="0">
              <a:solidFill>
                <a:schemeClr val="tx1"/>
              </a:solidFill>
            </a:endParaRP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Nevyžaduje-li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err="1">
                <a:solidFill>
                  <a:schemeClr val="tx1"/>
                </a:solidFill>
              </a:rPr>
              <a:t>Goodwill</a:t>
            </a:r>
            <a:r>
              <a:rPr lang="cs-CZ" dirty="0">
                <a:solidFill>
                  <a:schemeClr val="tx1"/>
                </a:solidFill>
              </a:rPr>
              <a:t> 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6/3/d a 7/10 Vyhlášky)</a:t>
            </a: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rozdílu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přeměna může být zapsána jen pokud znalecký posudek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/>
              <a:t>Odložená daň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zůstává nezměněna (většinou)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Účtování o odložené dani (ČÚS č.003)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Pokud přecenění ve VK = odložená daň také do VK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V ostatních případech se odložená daň účtuje do nákladů 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Odložená daň z titulu přecenění přechází na nástupnickou společnost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u="sng" dirty="0"/>
              <a:t>V praxi se odložená daň obvykle neúčtuje</a:t>
            </a:r>
            <a:r>
              <a:rPr lang="cs-CZ" dirty="0"/>
              <a:t> (pokud byla zohledněna v ocenění znalce</a:t>
            </a:r>
            <a:r>
              <a:rPr lang="cs-CZ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při </a:t>
            </a:r>
            <a:r>
              <a:rPr lang="cs-CZ" dirty="0" smtClean="0"/>
              <a:t>fúzi</a:t>
            </a:r>
            <a:endParaRPr lang="en-US" dirty="0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/>
              <a:t>Přecenění jmění zanikající společnosti NEvyžadováno</a:t>
            </a:r>
            <a:endParaRPr lang="en-US" sz="2400"/>
          </a:p>
          <a:p>
            <a:pPr defTabSz="1042988">
              <a:lnSpc>
                <a:spcPct val="80000"/>
              </a:lnSpc>
            </a:pPr>
            <a:r>
              <a:rPr lang="cs-CZ" sz="2000"/>
              <a:t>„Upstream“– dceřiná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</p:nvPr>
        </p:nvGraphicFramePr>
        <p:xfrm>
          <a:off x="7113588" y="3138488"/>
          <a:ext cx="2678112" cy="1333501"/>
        </p:xfrm>
        <a:graphic>
          <a:graphicData uri="http://schemas.openxmlformats.org/drawingml/2006/table">
            <a:tbl>
              <a:tblPr/>
              <a:tblGrid>
                <a:gridCol w="1341437"/>
                <a:gridCol w="1336675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4513263"/>
            <a:ext cx="9609137" cy="1182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problém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10" name="Group 90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179695729"/>
              </p:ext>
            </p:extLst>
          </p:nvPr>
        </p:nvGraphicFramePr>
        <p:xfrm>
          <a:off x="2984500" y="3505200"/>
          <a:ext cx="2249488" cy="1281114"/>
        </p:xfrm>
        <a:graphic>
          <a:graphicData uri="http://schemas.openxmlformats.org/drawingml/2006/table">
            <a:tbl>
              <a:tblPr/>
              <a:tblGrid>
                <a:gridCol w="1127125"/>
                <a:gridCol w="1122363"/>
              </a:tblGrid>
              <a:tr h="331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B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(p</a:t>
                      </a:r>
                      <a:r>
                        <a:rPr kumimoji="0" lang="cs-CZ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131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/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41337"/>
              </p:ext>
            </p:extLst>
          </p:nvPr>
        </p:nvGraphicFramePr>
        <p:xfrm>
          <a:off x="6515100" y="2100519"/>
          <a:ext cx="2606675" cy="1206501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   </a:t>
                      </a: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</a:t>
                      </a:r>
                      <a:endParaRPr kumimoji="0" lang="cs-CZ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1" name="Text Box 81"/>
          <p:cNvSpPr txBox="1">
            <a:spLocks noChangeArrowheads="1"/>
          </p:cNvSpPr>
          <p:nvPr/>
        </p:nvSpPr>
        <p:spPr bwMode="auto">
          <a:xfrm>
            <a:off x="4237038" y="3032125"/>
            <a:ext cx="1789112" cy="349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600">
                <a:solidFill>
                  <a:schemeClr val="accent1"/>
                </a:solidFill>
              </a:rPr>
              <a:t>přecenění</a:t>
            </a:r>
            <a:endParaRPr lang="en-US" sz="1600">
              <a:solidFill>
                <a:schemeClr val="accent1"/>
              </a:solidFill>
            </a:endParaRPr>
          </a:p>
        </p:txBody>
      </p:sp>
      <p:sp>
        <p:nvSpPr>
          <p:cNvPr id="235602" name="AutoShape 82"/>
          <p:cNvSpPr>
            <a:spLocks noChangeArrowheads="1"/>
          </p:cNvSpPr>
          <p:nvPr/>
        </p:nvSpPr>
        <p:spPr bwMode="auto">
          <a:xfrm>
            <a:off x="4035425" y="3092450"/>
            <a:ext cx="160338" cy="361950"/>
          </a:xfrm>
          <a:prstGeom prst="downArrow">
            <a:avLst>
              <a:gd name="adj1" fmla="val 50000"/>
              <a:gd name="adj2" fmla="val 56435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11394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100 nahoru, daňová hodnota zůstane stejná. B zaúčtuje odložený daňový závazek ve výši </a:t>
            </a:r>
            <a:r>
              <a:rPr lang="cs-CZ" sz="1600" dirty="0" smtClean="0"/>
              <a:t>19 </a:t>
            </a:r>
            <a:r>
              <a:rPr lang="cs-CZ" sz="1600" dirty="0"/>
              <a:t>(100</a:t>
            </a:r>
            <a:r>
              <a:rPr lang="en-US" sz="1600" dirty="0"/>
              <a:t> </a:t>
            </a:r>
            <a:r>
              <a:rPr lang="cs-CZ" sz="1600" dirty="0"/>
              <a:t>x</a:t>
            </a:r>
            <a:r>
              <a:rPr lang="en-US" sz="1600" dirty="0"/>
              <a:t> </a:t>
            </a:r>
            <a:r>
              <a:rPr lang="cs-CZ" sz="1600" dirty="0" smtClean="0"/>
              <a:t>19 </a:t>
            </a:r>
            <a:r>
              <a:rPr lang="en-US" sz="1600" dirty="0" smtClean="0"/>
              <a:t>%</a:t>
            </a:r>
            <a:r>
              <a:rPr lang="cs-CZ" sz="1600" dirty="0" smtClean="0"/>
              <a:t>)</a:t>
            </a:r>
            <a:r>
              <a:rPr lang="en-US" sz="1600" dirty="0"/>
              <a:t>.</a:t>
            </a:r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V </a:t>
            </a:r>
            <a:r>
              <a:rPr lang="cs-CZ" sz="1600" dirty="0"/>
              <a:t>tomto případě je přecenění </a:t>
            </a:r>
            <a:r>
              <a:rPr lang="cs-CZ" sz="1600" dirty="0" smtClean="0"/>
              <a:t>majetku B </a:t>
            </a:r>
            <a:r>
              <a:rPr lang="cs-CZ" sz="1600" dirty="0"/>
              <a:t>vyšší než cena akcií A – když ne, pak odložený daňový závazek způsobuje negativní vlastní </a:t>
            </a:r>
            <a:r>
              <a:rPr lang="cs-CZ" sz="1600" dirty="0" smtClean="0"/>
              <a:t>kapitál</a:t>
            </a:r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>
            <a:endCxn id="235603" idx="0"/>
          </p:cNvCxnSpPr>
          <p:nvPr/>
        </p:nvCxnSpPr>
        <p:spPr bwMode="auto">
          <a:xfrm>
            <a:off x="2786743" y="3251200"/>
            <a:ext cx="2707595" cy="16367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714171" y="3452566"/>
            <a:ext cx="2960919" cy="13643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67666" y="3699333"/>
            <a:ext cx="2278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b="1" dirty="0" smtClean="0">
                <a:solidFill>
                  <a:srgbClr val="00B0F0"/>
                </a:solidFill>
              </a:rPr>
              <a:t>O přecenění se nově neúčtuje v konečné rozvaze zanikající</a:t>
            </a:r>
            <a:endParaRPr lang="cs-CZ" sz="16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492500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společnosti!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dirty="0"/>
              <a:t>Účtování při rozdělení</a:t>
            </a:r>
            <a:endParaRPr lang="en-US" dirty="0"/>
          </a:p>
        </p:txBody>
      </p:sp>
      <p:graphicFrame>
        <p:nvGraphicFramePr>
          <p:cNvPr id="236547" name="Group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8510976"/>
              </p:ext>
            </p:extLst>
          </p:nvPr>
        </p:nvGraphicFramePr>
        <p:xfrm>
          <a:off x="5486400" y="2190627"/>
          <a:ext cx="3262313" cy="1998663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400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VK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262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Daň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568" name="Group 2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12822176"/>
              </p:ext>
            </p:extLst>
          </p:nvPr>
        </p:nvGraphicFramePr>
        <p:xfrm>
          <a:off x="993775" y="2200152"/>
          <a:ext cx="3309938" cy="1651001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nep</a:t>
                      </a: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100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3" name="Group 89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599149147"/>
              </p:ext>
            </p:extLst>
          </p:nvPr>
        </p:nvGraphicFramePr>
        <p:xfrm>
          <a:off x="1052513" y="4204489"/>
          <a:ext cx="3276600" cy="1502225"/>
        </p:xfrm>
        <a:graphic>
          <a:graphicData uri="http://schemas.openxmlformats.org/drawingml/2006/table">
            <a:tbl>
              <a:tblPr/>
              <a:tblGrid>
                <a:gridCol w="1643062"/>
                <a:gridCol w="1633538"/>
              </a:tblGrid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2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30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131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Odl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Daň 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Půjčka 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4" name="Group 9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84570086"/>
              </p:ext>
            </p:extLst>
          </p:nvPr>
        </p:nvGraphicFramePr>
        <p:xfrm>
          <a:off x="5459413" y="4135314"/>
          <a:ext cx="3341687" cy="1352551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C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</a:t>
                      </a: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50</a:t>
                      </a: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VK           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Odl</a:t>
                      </a:r>
                      <a:r>
                        <a:rPr kumimoji="0" lang="cs-CZ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Daň  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6625" name="Group 81"/>
          <p:cNvGrpSpPr>
            <a:grpSpLocks/>
          </p:cNvGrpSpPr>
          <p:nvPr/>
        </p:nvGrpSpPr>
        <p:grpSpPr bwMode="auto">
          <a:xfrm>
            <a:off x="4495800" y="2865314"/>
            <a:ext cx="815975" cy="1387475"/>
            <a:chOff x="2467" y="1737"/>
            <a:chExt cx="439" cy="793"/>
          </a:xfrm>
        </p:grpSpPr>
        <p:sp>
          <p:nvSpPr>
            <p:cNvPr id="236626" name="AutoShape 82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6627" name="Text Box 83"/>
            <p:cNvSpPr txBox="1">
              <a:spLocks noChangeArrowheads="1"/>
            </p:cNvSpPr>
            <p:nvPr/>
          </p:nvSpPr>
          <p:spPr bwMode="auto">
            <a:xfrm rot="5400000">
              <a:off x="2298" y="2058"/>
              <a:ext cx="756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 dirty="0">
                  <a:solidFill>
                    <a:schemeClr val="accent1"/>
                  </a:solidFill>
                </a:rPr>
                <a:t>přecenění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36628" name="AutoShape 84"/>
          <p:cNvSpPr>
            <a:spLocks noChangeArrowheads="1"/>
          </p:cNvSpPr>
          <p:nvPr/>
        </p:nvSpPr>
        <p:spPr bwMode="auto">
          <a:xfrm>
            <a:off x="9036050" y="2814514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29" name="AutoShape 85"/>
          <p:cNvSpPr>
            <a:spLocks noChangeArrowheads="1"/>
          </p:cNvSpPr>
          <p:nvPr/>
        </p:nvSpPr>
        <p:spPr bwMode="auto">
          <a:xfrm>
            <a:off x="273050" y="4661387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31" name="Text Box 87"/>
          <p:cNvSpPr txBox="1">
            <a:spLocks noChangeArrowheads="1"/>
          </p:cNvSpPr>
          <p:nvPr/>
        </p:nvSpPr>
        <p:spPr bwMode="auto">
          <a:xfrm>
            <a:off x="384175" y="6032375"/>
            <a:ext cx="10069513" cy="7147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majetek společnosti A o 200 nahoru, daňová hodnota zůstane nezměněna. 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 smtClean="0"/>
              <a:t>Společnosti  B a C zaúčtují </a:t>
            </a:r>
            <a:r>
              <a:rPr lang="cs-CZ" sz="1800" dirty="0"/>
              <a:t>odložený daňový závazek ve výši </a:t>
            </a:r>
            <a:r>
              <a:rPr lang="cs-CZ" sz="1800" dirty="0" smtClean="0"/>
              <a:t>2 </a:t>
            </a:r>
            <a:r>
              <a:rPr lang="cs-CZ" sz="1800" dirty="0" smtClean="0"/>
              <a:t>x 19 </a:t>
            </a:r>
            <a:r>
              <a:rPr lang="cs-CZ" sz="1800" dirty="0"/>
              <a:t>(200</a:t>
            </a:r>
            <a:r>
              <a:rPr lang="en-US" sz="1800" dirty="0"/>
              <a:t> </a:t>
            </a:r>
            <a:r>
              <a:rPr lang="cs-CZ" sz="1800" dirty="0"/>
              <a:t>x</a:t>
            </a:r>
            <a:r>
              <a:rPr lang="en-US" sz="1800" dirty="0"/>
              <a:t> </a:t>
            </a:r>
            <a:r>
              <a:rPr lang="cs-CZ" sz="1800" dirty="0" smtClean="0"/>
              <a:t>19 </a:t>
            </a:r>
            <a:r>
              <a:rPr lang="en-US" sz="1800" dirty="0" smtClean="0"/>
              <a:t>%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236632" name="Text Box 88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 dirty="0"/>
              <a:t> </a:t>
            </a:r>
            <a:r>
              <a:rPr lang="cs-CZ" sz="2000" dirty="0"/>
              <a:t>Společnost A se </a:t>
            </a:r>
            <a:r>
              <a:rPr lang="cs-CZ" sz="2000" dirty="0" smtClean="0">
                <a:solidFill>
                  <a:schemeClr val="tx1"/>
                </a:solidFill>
              </a:rPr>
              <a:t>rozštěpí</a:t>
            </a:r>
            <a:r>
              <a:rPr lang="cs-CZ" sz="2000" dirty="0" smtClean="0"/>
              <a:t> </a:t>
            </a:r>
            <a:r>
              <a:rPr lang="cs-CZ" sz="2000" dirty="0"/>
              <a:t>na společnost B a společnost C</a:t>
            </a:r>
            <a:endParaRPr lang="cs-CZ" sz="2000" dirty="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24799" y="1665243"/>
            <a:ext cx="300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O přecenění se neúčtuje v konečné rozvaze zanikající</a:t>
            </a:r>
            <a:endParaRPr lang="cs-CZ" sz="1400" b="1" dirty="0">
              <a:solidFill>
                <a:srgbClr val="00B0F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283200" y="2170443"/>
            <a:ext cx="3715657" cy="19013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544457" y="2170443"/>
            <a:ext cx="3541486" cy="18578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822700" y="5075114"/>
            <a:ext cx="330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VoÚc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/>
              <a:t>Účtování při odštěpení</a:t>
            </a:r>
            <a:endParaRPr lang="en-US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19288791"/>
              </p:ext>
            </p:extLst>
          </p:nvPr>
        </p:nvGraphicFramePr>
        <p:xfrm>
          <a:off x="5524500" y="1979613"/>
          <a:ext cx="3262313" cy="1954214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300 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VK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262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Daň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592" name="Group 24"/>
          <p:cNvGraphicFramePr>
            <a:graphicFrameLocks noGrp="1"/>
          </p:cNvGraphicFramePr>
          <p:nvPr>
            <p:ph sz="quarter" idx="2"/>
          </p:nvPr>
        </p:nvGraphicFramePr>
        <p:xfrm>
          <a:off x="993775" y="1970088"/>
          <a:ext cx="3309938" cy="1684339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095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nep</a:t>
                      </a: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VK    100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11" name="Group 43"/>
          <p:cNvGraphicFramePr>
            <a:graphicFrameLocks noGrp="1"/>
          </p:cNvGraphicFramePr>
          <p:nvPr>
            <p:ph sz="quarter" idx="3"/>
          </p:nvPr>
        </p:nvGraphicFramePr>
        <p:xfrm>
          <a:off x="1062038" y="3990975"/>
          <a:ext cx="3259137" cy="1298575"/>
        </p:xfrm>
        <a:graphic>
          <a:graphicData uri="http://schemas.openxmlformats.org/drawingml/2006/table">
            <a:tbl>
              <a:tblPr/>
              <a:tblGrid>
                <a:gridCol w="1633537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28" name="Group 6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65829285"/>
              </p:ext>
            </p:extLst>
          </p:nvPr>
        </p:nvGraphicFramePr>
        <p:xfrm>
          <a:off x="5526088" y="3939496"/>
          <a:ext cx="3341687" cy="1257526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8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300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OR        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26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Daň 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7645" name="Group 77"/>
          <p:cNvGrpSpPr>
            <a:grpSpLocks/>
          </p:cNvGrpSpPr>
          <p:nvPr/>
        </p:nvGrpSpPr>
        <p:grpSpPr bwMode="auto">
          <a:xfrm>
            <a:off x="4495800" y="2473325"/>
            <a:ext cx="815975" cy="1385888"/>
            <a:chOff x="2467" y="1737"/>
            <a:chExt cx="439" cy="792"/>
          </a:xfrm>
        </p:grpSpPr>
        <p:sp>
          <p:nvSpPr>
            <p:cNvPr id="237646" name="AutoShape 78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7647" name="Text Box 79"/>
            <p:cNvSpPr txBox="1">
              <a:spLocks noChangeArrowheads="1"/>
            </p:cNvSpPr>
            <p:nvPr/>
          </p:nvSpPr>
          <p:spPr bwMode="auto">
            <a:xfrm rot="5400000">
              <a:off x="2296" y="2055"/>
              <a:ext cx="75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>
                  <a:solidFill>
                    <a:srgbClr val="000000"/>
                  </a:solidFill>
                  <a:latin typeface="Times New Roman" pitchFamily="18" charset="0"/>
                </a:rPr>
                <a:t>přecenění</a:t>
              </a: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7648" name="AutoShape 80"/>
          <p:cNvSpPr>
            <a:spLocks noChangeArrowheads="1"/>
          </p:cNvSpPr>
          <p:nvPr/>
        </p:nvSpPr>
        <p:spPr bwMode="auto">
          <a:xfrm>
            <a:off x="9188450" y="258445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49" name="AutoShape 81"/>
          <p:cNvSpPr>
            <a:spLocks noChangeArrowheads="1"/>
          </p:cNvSpPr>
          <p:nvPr/>
        </p:nvSpPr>
        <p:spPr bwMode="auto">
          <a:xfrm>
            <a:off x="312738" y="4264025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51" name="Text Box 83"/>
          <p:cNvSpPr txBox="1">
            <a:spLocks noChangeArrowheads="1"/>
          </p:cNvSpPr>
          <p:nvPr/>
        </p:nvSpPr>
        <p:spPr bwMode="auto">
          <a:xfrm>
            <a:off x="382588" y="5310188"/>
            <a:ext cx="10069512" cy="16011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</a:t>
            </a:r>
            <a:r>
              <a:rPr lang="cs-CZ" sz="1800" dirty="0" smtClean="0"/>
              <a:t>majetek2, </a:t>
            </a:r>
            <a:r>
              <a:rPr lang="cs-CZ" sz="1800" dirty="0"/>
              <a:t>který přechází na odštěpovanou společnost B o 200 nahoru, daňová hodnota zůstane </a:t>
            </a:r>
            <a:r>
              <a:rPr lang="cs-CZ" sz="1800" dirty="0">
                <a:solidFill>
                  <a:schemeClr val="tx1"/>
                </a:solidFill>
              </a:rPr>
              <a:t>nezměněna. Společnost </a:t>
            </a:r>
            <a:r>
              <a:rPr lang="cs-CZ" sz="1800" dirty="0" smtClean="0">
                <a:solidFill>
                  <a:schemeClr val="tx1"/>
                </a:solidFill>
              </a:rPr>
              <a:t>B zaúčtuje odložený </a:t>
            </a:r>
            <a:r>
              <a:rPr lang="cs-CZ" sz="1800" dirty="0">
                <a:solidFill>
                  <a:schemeClr val="tx1"/>
                </a:solidFill>
              </a:rPr>
              <a:t>daňový závazek ve výši </a:t>
            </a:r>
            <a:r>
              <a:rPr lang="cs-CZ" sz="1800" dirty="0" smtClean="0">
                <a:solidFill>
                  <a:schemeClr val="tx1"/>
                </a:solidFill>
              </a:rPr>
              <a:t>38 </a:t>
            </a:r>
            <a:r>
              <a:rPr lang="cs-CZ" sz="1800" dirty="0">
                <a:solidFill>
                  <a:schemeClr val="tx1"/>
                </a:solidFill>
              </a:rPr>
              <a:t>(200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19 </a:t>
            </a:r>
            <a:r>
              <a:rPr lang="en-US" sz="1800" dirty="0" smtClean="0">
                <a:solidFill>
                  <a:schemeClr val="tx1"/>
                </a:solidFill>
              </a:rPr>
              <a:t>%</a:t>
            </a:r>
            <a:r>
              <a:rPr lang="cs-CZ" sz="1800" dirty="0" smtClean="0">
                <a:solidFill>
                  <a:schemeClr val="tx1"/>
                </a:solidFill>
              </a:rPr>
              <a:t>).</a:t>
            </a:r>
            <a:endParaRPr lang="cs-CZ" sz="1800" dirty="0">
              <a:solidFill>
                <a:schemeClr val="tx1"/>
              </a:solidFill>
            </a:endParaRP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Hodnota ZK společnosti A zůstává nezměněna, VK je o 100 nižší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Strukturu VK společnosti B lze </a:t>
            </a:r>
            <a:r>
              <a:rPr lang="cs-CZ" sz="1800" dirty="0" smtClean="0"/>
              <a:t>zvolit.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37652" name="Text Box 84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Společnost A </a:t>
            </a:r>
            <a:r>
              <a:rPr lang="cs-CZ" sz="2000" dirty="0" smtClean="0">
                <a:solidFill>
                  <a:schemeClr val="tx1"/>
                </a:solidFill>
              </a:rPr>
              <a:t>se částečně odštěpí do B</a:t>
            </a:r>
            <a:endParaRPr lang="cs-CZ" sz="2000" dirty="0">
              <a:solidFill>
                <a:schemeClr val="tx1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283200" y="1959429"/>
            <a:ext cx="3715657" cy="19013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5544457" y="1959429"/>
            <a:ext cx="3541486" cy="18578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24799" y="1625606"/>
            <a:ext cx="3004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O přecenění se neúčtuje v konečné rozvaze zanikající</a:t>
            </a:r>
            <a:endParaRPr lang="cs-CZ" sz="1400" b="1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7000" y="4787900"/>
            <a:ext cx="330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nově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 smtClean="0"/>
              <a:t>Koupě obchodního závodu (nebo </a:t>
            </a:r>
            <a:r>
              <a:rPr lang="cs-CZ" dirty="0"/>
              <a:t>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/>
              <a:t>Ve skutečnosti záleží vždy na dané transakci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Snaha 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společností 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</a:t>
            </a:r>
            <a:r>
              <a:rPr lang="cs-CZ" sz="1800" dirty="0" smtClean="0"/>
              <a:t>jinak</a:t>
            </a:r>
            <a:endParaRPr lang="cs-CZ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Ustanovení ZDP</a:t>
            </a:r>
            <a:endParaRPr lang="en-US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/>
            <a:r>
              <a:rPr lang="cs-CZ" dirty="0"/>
              <a:t>Nejdůležitější ustanovení ZDP</a:t>
            </a:r>
          </a:p>
          <a:p>
            <a:pPr marL="723900" lvl="1" indent="-279400" defTabSz="914400"/>
            <a:r>
              <a:rPr lang="cs-CZ" dirty="0"/>
              <a:t>§23a-23d</a:t>
            </a:r>
          </a:p>
          <a:p>
            <a:pPr marL="723900" lvl="1" indent="-279400" defTabSz="914400"/>
            <a:r>
              <a:rPr lang="cs-CZ" dirty="0"/>
              <a:t>§24/2/t,v; §24/7,9,11</a:t>
            </a:r>
          </a:p>
          <a:p>
            <a:pPr marL="723900" lvl="1" indent="-279400" defTabSz="914400"/>
            <a:r>
              <a:rPr lang="cs-CZ" dirty="0"/>
              <a:t>§26/6,7; §28/1;§29/7,9 </a:t>
            </a:r>
          </a:p>
          <a:p>
            <a:pPr marL="723900" lvl="1" indent="-279400" defTabSz="914400"/>
            <a:r>
              <a:rPr lang="cs-CZ" dirty="0"/>
              <a:t>§30/12; §32a/4</a:t>
            </a:r>
          </a:p>
          <a:p>
            <a:pPr marL="723900" lvl="1" indent="-279400" defTabSz="914400"/>
            <a:r>
              <a:rPr lang="cs-CZ" dirty="0"/>
              <a:t>§34, §38na/4,5,6</a:t>
            </a:r>
          </a:p>
          <a:p>
            <a:pPr marL="723900" lvl="1" indent="-279400" defTabSz="914400"/>
            <a:r>
              <a:rPr lang="cs-CZ" dirty="0"/>
              <a:t>§38a/10</a:t>
            </a:r>
          </a:p>
          <a:p>
            <a:pPr marL="723900" lvl="1" indent="-279400" defTabSz="914400"/>
            <a:r>
              <a:rPr lang="cs-CZ" dirty="0"/>
              <a:t>§38m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676400"/>
            <a:ext cx="9617075" cy="45751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</a:t>
            </a:r>
            <a:r>
              <a:rPr lang="cs-CZ" dirty="0" smtClean="0">
                <a:solidFill>
                  <a:schemeClr val="tx1"/>
                </a:solidFill>
              </a:rPr>
              <a:t>§21 </a:t>
            </a:r>
            <a:r>
              <a:rPr lang="cs-CZ" dirty="0">
                <a:solidFill>
                  <a:schemeClr val="tx1"/>
                </a:solidFill>
              </a:rPr>
              <a:t>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</a:t>
            </a:r>
            <a:r>
              <a:rPr lang="cs-CZ" dirty="0" smtClean="0">
                <a:solidFill>
                  <a:schemeClr val="tx1"/>
                </a:solidFill>
              </a:rPr>
              <a:t>(§21 </a:t>
            </a:r>
            <a:r>
              <a:rPr lang="cs-CZ" dirty="0">
                <a:solidFill>
                  <a:schemeClr val="tx1"/>
                </a:solidFill>
              </a:rPr>
              <a:t>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Účetní období delší než 12 měsíců </a:t>
            </a:r>
            <a:r>
              <a:rPr lang="cs-CZ" dirty="0" smtClean="0">
                <a:solidFill>
                  <a:schemeClr val="tx1"/>
                </a:solidFill>
              </a:rPr>
              <a:t>(§21 </a:t>
            </a:r>
            <a:r>
              <a:rPr lang="cs-CZ" dirty="0">
                <a:solidFill>
                  <a:schemeClr val="tx1"/>
                </a:solidFill>
              </a:rPr>
              <a:t>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Změna právní formy (není RD = ani zdaňovací období, leda 1.1.)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Účetní 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Zdaň</a:t>
            </a:r>
            <a:r>
              <a:rPr lang="en-US"/>
              <a:t>ovac</a:t>
            </a:r>
            <a:r>
              <a:rPr lang="cs-CZ"/>
              <a:t>í období</a:t>
            </a:r>
            <a:endParaRPr lang="en-US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52933" name="Group 5"/>
          <p:cNvGrpSpPr>
            <a:grpSpLocks/>
          </p:cNvGrpSpPr>
          <p:nvPr/>
        </p:nvGrpSpPr>
        <p:grpSpPr bwMode="auto">
          <a:xfrm>
            <a:off x="787400" y="5221505"/>
            <a:ext cx="9104313" cy="1422849"/>
            <a:chOff x="400" y="2815"/>
            <a:chExt cx="4904" cy="813"/>
          </a:xfrm>
        </p:grpSpPr>
        <p:sp>
          <p:nvSpPr>
            <p:cNvPr id="252934" name="Text Box 6"/>
            <p:cNvSpPr txBox="1">
              <a:spLocks noChangeArrowheads="1"/>
            </p:cNvSpPr>
            <p:nvPr/>
          </p:nvSpPr>
          <p:spPr bwMode="auto">
            <a:xfrm>
              <a:off x="400" y="2824"/>
              <a:ext cx="384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200" dirty="0">
                  <a:solidFill>
                    <a:srgbClr val="000000"/>
                  </a:solidFill>
                  <a:latin typeface="+mn-lt"/>
                </a:rPr>
                <a:t>1.1.06	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52935" name="Group 7"/>
            <p:cNvGrpSpPr>
              <a:grpSpLocks/>
            </p:cNvGrpSpPr>
            <p:nvPr/>
          </p:nvGrpSpPr>
          <p:grpSpPr bwMode="auto">
            <a:xfrm>
              <a:off x="560" y="2815"/>
              <a:ext cx="4744" cy="813"/>
              <a:chOff x="680" y="2831"/>
              <a:chExt cx="4744" cy="813"/>
            </a:xfrm>
          </p:grpSpPr>
          <p:grpSp>
            <p:nvGrpSpPr>
              <p:cNvPr id="252936" name="Group 8"/>
              <p:cNvGrpSpPr>
                <a:grpSpLocks/>
              </p:cNvGrpSpPr>
              <p:nvPr/>
            </p:nvGrpSpPr>
            <p:grpSpPr bwMode="auto">
              <a:xfrm>
                <a:off x="680" y="2987"/>
                <a:ext cx="4449" cy="137"/>
                <a:chOff x="456" y="3210"/>
                <a:chExt cx="4449" cy="135"/>
              </a:xfrm>
            </p:grpSpPr>
            <p:sp>
              <p:nvSpPr>
                <p:cNvPr id="252937" name="Line 9"/>
                <p:cNvSpPr>
                  <a:spLocks noChangeShapeType="1"/>
                </p:cNvSpPr>
                <p:nvPr/>
              </p:nvSpPr>
              <p:spPr bwMode="auto">
                <a:xfrm>
                  <a:off x="456" y="3284"/>
                  <a:ext cx="444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8" name="Line 10"/>
                <p:cNvSpPr>
                  <a:spLocks noChangeShapeType="1"/>
                </p:cNvSpPr>
                <p:nvPr/>
              </p:nvSpPr>
              <p:spPr bwMode="auto">
                <a:xfrm>
                  <a:off x="457" y="3213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9" name="Line 11"/>
                <p:cNvSpPr>
                  <a:spLocks noChangeShapeType="1"/>
                </p:cNvSpPr>
                <p:nvPr/>
              </p:nvSpPr>
              <p:spPr bwMode="auto">
                <a:xfrm>
                  <a:off x="1460" y="3216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0" name="Line 12"/>
                <p:cNvSpPr>
                  <a:spLocks noChangeShapeType="1"/>
                </p:cNvSpPr>
                <p:nvPr/>
              </p:nvSpPr>
              <p:spPr bwMode="auto">
                <a:xfrm>
                  <a:off x="4905" y="3214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1" name="Line 13"/>
                <p:cNvSpPr>
                  <a:spLocks noChangeShapeType="1"/>
                </p:cNvSpPr>
                <p:nvPr/>
              </p:nvSpPr>
              <p:spPr bwMode="auto">
                <a:xfrm>
                  <a:off x="2622" y="3210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2942" name="Text Box 14"/>
              <p:cNvSpPr txBox="1">
                <a:spLocks noChangeArrowheads="1"/>
              </p:cNvSpPr>
              <p:nvPr/>
            </p:nvSpPr>
            <p:spPr bwMode="auto">
              <a:xfrm>
                <a:off x="1480" y="2848"/>
                <a:ext cx="568" cy="27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1.7.06 RD 	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252943" name="Text Box 15"/>
              <p:cNvSpPr txBox="1">
                <a:spLocks noChangeArrowheads="1"/>
              </p:cNvSpPr>
              <p:nvPr/>
            </p:nvSpPr>
            <p:spPr bwMode="auto">
              <a:xfrm>
                <a:off x="4960" y="2848"/>
                <a:ext cx="464" cy="27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31.12.07	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252944" name="AutoShape 16"/>
              <p:cNvSpPr>
                <a:spLocks/>
              </p:cNvSpPr>
              <p:nvPr/>
            </p:nvSpPr>
            <p:spPr bwMode="auto">
              <a:xfrm rot="16200000">
                <a:off x="2215" y="2628"/>
                <a:ext cx="105" cy="1136"/>
              </a:xfrm>
              <a:prstGeom prst="leftBrace">
                <a:avLst>
                  <a:gd name="adj1" fmla="val 9015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5" name="AutoShape 17"/>
              <p:cNvSpPr>
                <a:spLocks/>
              </p:cNvSpPr>
              <p:nvPr/>
            </p:nvSpPr>
            <p:spPr bwMode="auto">
              <a:xfrm rot="16200000">
                <a:off x="3250" y="1625"/>
                <a:ext cx="332" cy="3432"/>
              </a:xfrm>
              <a:prstGeom prst="leftBrace">
                <a:avLst>
                  <a:gd name="adj1" fmla="val 8614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6" name="Text Box 18"/>
              <p:cNvSpPr txBox="1">
                <a:spLocks noChangeArrowheads="1"/>
              </p:cNvSpPr>
              <p:nvPr/>
            </p:nvSpPr>
            <p:spPr bwMode="auto">
              <a:xfrm>
                <a:off x="904" y="3220"/>
                <a:ext cx="704" cy="16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ÚO, není ZO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252947" name="Text Box 19"/>
              <p:cNvSpPr txBox="1">
                <a:spLocks noChangeArrowheads="1"/>
              </p:cNvSpPr>
              <p:nvPr/>
            </p:nvSpPr>
            <p:spPr bwMode="auto">
              <a:xfrm>
                <a:off x="1896" y="3195"/>
                <a:ext cx="704" cy="16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ÚO/ZO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&lt; 12m </a:t>
                </a:r>
              </a:p>
            </p:txBody>
          </p:sp>
          <p:sp>
            <p:nvSpPr>
              <p:cNvPr id="252948" name="Text Box 20"/>
              <p:cNvSpPr txBox="1">
                <a:spLocks noChangeArrowheads="1"/>
              </p:cNvSpPr>
              <p:nvPr/>
            </p:nvSpPr>
            <p:spPr bwMode="auto">
              <a:xfrm>
                <a:off x="3048" y="3478"/>
                <a:ext cx="704" cy="16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ÚO/ZO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&gt; 12m</a:t>
                </a:r>
              </a:p>
            </p:txBody>
          </p:sp>
          <p:sp>
            <p:nvSpPr>
              <p:cNvPr id="252949" name="AutoShape 21"/>
              <p:cNvSpPr>
                <a:spLocks/>
              </p:cNvSpPr>
              <p:nvPr/>
            </p:nvSpPr>
            <p:spPr bwMode="auto">
              <a:xfrm rot="16200000">
                <a:off x="1128" y="2688"/>
                <a:ext cx="112" cy="1000"/>
              </a:xfrm>
              <a:prstGeom prst="leftBrace">
                <a:avLst>
                  <a:gd name="adj1" fmla="val 7440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50" name="Text Box 22"/>
              <p:cNvSpPr txBox="1">
                <a:spLocks noChangeArrowheads="1"/>
              </p:cNvSpPr>
              <p:nvPr/>
            </p:nvSpPr>
            <p:spPr bwMode="auto">
              <a:xfrm>
                <a:off x="2640" y="2831"/>
                <a:ext cx="824" cy="166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200" dirty="0">
                    <a:solidFill>
                      <a:srgbClr val="000000"/>
                    </a:solidFill>
                    <a:latin typeface="+mn-lt"/>
                  </a:rPr>
                  <a:t>1.1.07</a:t>
                </a:r>
                <a:endParaRPr lang="en-US" sz="1200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Lhůta pro podání DP </a:t>
            </a:r>
            <a:r>
              <a:rPr lang="cs-CZ" b="0" dirty="0" smtClean="0"/>
              <a:t>(§38ma ZDP)</a:t>
            </a:r>
            <a:endParaRPr lang="cs-CZ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Období před RD: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Pokud RD = 1. den účetního období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standardní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tříměsíční lhůta</a:t>
            </a:r>
            <a:endParaRPr lang="cs-CZ" dirty="0" smtClean="0">
              <a:solidFill>
                <a:srgbClr val="00B0F0"/>
              </a:solidFill>
              <a:sym typeface="Wingdings" pitchFamily="2" charset="2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Pokud RD = 1. den účetního období  standardní lhůta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Období od RD do konce kalendářního/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hosp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od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ářského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 roku, ve kterém byla přeměna zapsána do OR – standardní lhůta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554507" y="2119087"/>
            <a:ext cx="159658" cy="290286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</a:t>
            </a: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sz="2200"/>
              <a:t>Nástupnická společnost může převzít daňové OP a rezervy vytvořené zanikající společností za podmínek, které by platily pro zanikající společnost kdyby k přeměně nedošlo (§ 23c/8/a ZDP)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 smtClean="0"/>
              <a:t>Správci </a:t>
            </a:r>
            <a:r>
              <a:rPr lang="cs-CZ" sz="2000" dirty="0"/>
              <a:t>daně byl oznámen postup dle § 23c </a:t>
            </a:r>
            <a:r>
              <a:rPr lang="cs-CZ" sz="2000" dirty="0" smtClean="0"/>
              <a:t>ZDP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/>
              <a:t>Část </a:t>
            </a:r>
            <a:r>
              <a:rPr lang="cs-CZ" dirty="0"/>
              <a:t>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režim </a:t>
            </a:r>
            <a:r>
              <a:rPr lang="cs-CZ" dirty="0" err="1" smtClean="0"/>
              <a:t>přeshraničních</a:t>
            </a:r>
            <a:r>
              <a:rPr lang="cs-CZ" dirty="0" smtClean="0"/>
              <a:t> přeměn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9438" y="1608138"/>
            <a:ext cx="9509125" cy="4965700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 smtClean="0">
                <a:solidFill>
                  <a:schemeClr val="tx1"/>
                </a:solidFill>
              </a:rPr>
              <a:t>Nástupnická společnost v ČR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Stálá provozovna v zemi zanikající </a:t>
            </a:r>
            <a:r>
              <a:rPr lang="cs-CZ" sz="2800" dirty="0" smtClean="0">
                <a:solidFill>
                  <a:schemeClr val="tx1"/>
                </a:solidFill>
              </a:rPr>
              <a:t>společnosti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Hodnota převzatých položek dle kurzu ČNB k RD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cs-CZ" sz="2800" dirty="0" smtClean="0">
                <a:solidFill>
                  <a:schemeClr val="tx1"/>
                </a:solidFill>
              </a:rPr>
              <a:t>„přepočtená zahraniční cena“ (23/17)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Pokračuje v odepisování (23c/7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32c)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Max. do výše zahraniční daňové zůstatkové ceny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Hmotný majetek = rovnoměrně (jednorázově, pokud už uplynula min. doba pro odpis v dané skupině)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Nehmotný = zbývající doba dle 32a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Převzetí </a:t>
            </a:r>
            <a:r>
              <a:rPr lang="cs-CZ" sz="2800" dirty="0" smtClean="0">
                <a:solidFill>
                  <a:schemeClr val="tx1"/>
                </a:solidFill>
              </a:rPr>
              <a:t>daňových ztrát(?)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Pokud zanikající bez české provozovny = přepočet, jak by byly stanoveny podle českého </a:t>
            </a:r>
            <a:r>
              <a:rPr lang="cs-CZ" sz="2400" dirty="0" smtClean="0">
                <a:solidFill>
                  <a:schemeClr val="tx1"/>
                </a:solidFill>
              </a:rPr>
              <a:t>ZDP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Standardní omezení platí (</a:t>
            </a:r>
            <a:r>
              <a:rPr lang="cs-CZ" sz="2400" dirty="0" smtClean="0">
                <a:solidFill>
                  <a:schemeClr val="tx1"/>
                </a:solidFill>
              </a:rPr>
              <a:t>5 let)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</a:t>
            </a:r>
            <a:r>
              <a:rPr lang="cs-CZ" dirty="0" smtClean="0"/>
              <a:t>chybí</a:t>
            </a:r>
          </a:p>
          <a:p>
            <a:pPr marL="657225" lvl="1" indent="-266700" defTabSz="914400"/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den!</a:t>
            </a:r>
          </a:p>
          <a:p>
            <a:pPr marL="657225" lvl="1" indent="-266700" defTabSz="914400"/>
            <a:r>
              <a:rPr lang="cs-CZ" dirty="0"/>
              <a:t>Nutno hlídat </a:t>
            </a:r>
            <a:r>
              <a:rPr lang="cs-CZ" dirty="0" smtClean="0"/>
              <a:t>daňové </a:t>
            </a:r>
            <a:r>
              <a:rPr lang="cs-CZ" dirty="0" smtClean="0"/>
              <a:t>doklady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Pokud </a:t>
            </a:r>
            <a:r>
              <a:rPr lang="cs-CZ" u="sng" dirty="0"/>
              <a:t>zanikající</a:t>
            </a:r>
            <a:r>
              <a:rPr lang="cs-CZ" dirty="0"/>
              <a:t> společnost byla plátcem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nástupnická </a:t>
            </a:r>
            <a:r>
              <a:rPr lang="en-US" dirty="0"/>
              <a:t>se s</a:t>
            </a:r>
            <a:r>
              <a:rPr lang="cs-CZ" dirty="0"/>
              <a:t>tává plátcem dnem zápisu přeměny do obchodního rejstříku (§ 94/4 ZDPH)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 smtClean="0"/>
              <a:t>Odštěpení  </a:t>
            </a:r>
            <a:r>
              <a:rPr lang="cs-CZ" dirty="0"/>
              <a:t>= problém (rozdělovaná společnost nezaniká)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n</a:t>
            </a:r>
            <a:r>
              <a:rPr lang="cs-CZ" dirty="0" err="1"/>
              <a:t>ástupnická</a:t>
            </a:r>
            <a:r>
              <a:rPr lang="cs-CZ" dirty="0"/>
              <a:t> se nestává plátcem automaticky?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struktury z praxe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„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</a:t>
            </a:r>
          </a:p>
          <a:p>
            <a:pPr marL="625475" lvl="1" indent="-234950" defTabSz="914400"/>
            <a:r>
              <a:rPr lang="cs-CZ" dirty="0"/>
              <a:t>Velmi častá akviziční struktura</a:t>
            </a:r>
          </a:p>
          <a:p>
            <a:pPr marL="625475" lvl="1" indent="-234950" defTabSz="914400"/>
            <a:r>
              <a:rPr lang="cs-CZ" dirty="0"/>
              <a:t>V zahraničí často spíše „tax </a:t>
            </a:r>
            <a:r>
              <a:rPr lang="cs-CZ" dirty="0" err="1"/>
              <a:t>groupping</a:t>
            </a:r>
            <a:r>
              <a:rPr lang="cs-CZ" dirty="0"/>
              <a:t>“, v ČR není (daň z příjmů)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cs-CZ" dirty="0"/>
          </a:p>
          <a:p>
            <a:pPr marL="625475" lvl="1" indent="-234950" defTabSz="914400"/>
            <a:r>
              <a:rPr lang="cs-CZ" dirty="0"/>
              <a:t>Konsolidace (ztráty?)</a:t>
            </a:r>
          </a:p>
          <a:p>
            <a:pPr marL="625475" lvl="1" indent="-234950" defTabSz="914400"/>
            <a:r>
              <a:rPr lang="cs-CZ" dirty="0"/>
              <a:t>Multiplikace vlastního kapitálu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 smtClean="0"/>
              <a:t>QIF </a:t>
            </a:r>
            <a:r>
              <a:rPr lang="cs-CZ" dirty="0"/>
              <a:t>(fond kvalifikovaných investorů)</a:t>
            </a:r>
          </a:p>
          <a:p>
            <a:pPr marL="625475" lvl="1" indent="-234950" defTabSz="914400"/>
            <a:r>
              <a:rPr lang="cs-CZ" dirty="0"/>
              <a:t>5% sazba DPPO	</a:t>
            </a:r>
          </a:p>
          <a:p>
            <a:pPr marL="625475" lvl="1" indent="-234950" defTabSz="914400"/>
            <a:r>
              <a:rPr lang="cs-CZ" dirty="0"/>
              <a:t>Významná praktická omezení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Investice z daňového </a:t>
            </a:r>
            <a:r>
              <a:rPr lang="cs-CZ" dirty="0" smtClean="0"/>
              <a:t>ráje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1</a:t>
            </a:r>
            <a:r>
              <a:rPr lang="cs-CZ" dirty="0"/>
              <a:t>)</a:t>
            </a:r>
            <a:endParaRPr lang="en-US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495925" y="2025089"/>
            <a:ext cx="1604010" cy="635356"/>
            <a:chOff x="3027" y="1157"/>
            <a:chExt cx="864" cy="363"/>
          </a:xfrm>
          <a:solidFill>
            <a:srgbClr val="808080"/>
          </a:solidFill>
        </p:grpSpPr>
        <p:sp>
          <p:nvSpPr>
            <p:cNvPr id="19477" name="Rectangle 6"/>
            <p:cNvSpPr>
              <a:spLocks noChangeArrowheads="1"/>
            </p:cNvSpPr>
            <p:nvPr/>
          </p:nvSpPr>
          <p:spPr bwMode="gray">
            <a:xfrm>
              <a:off x="3027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8" name="Text Box 7"/>
            <p:cNvSpPr txBox="1">
              <a:spLocks noChangeArrowheads="1"/>
            </p:cNvSpPr>
            <p:nvPr/>
          </p:nvSpPr>
          <p:spPr bwMode="gray">
            <a:xfrm>
              <a:off x="3163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H</a:t>
              </a:r>
              <a:r>
                <a:rPr lang="cs-CZ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9460" name="Rectangle 8"/>
          <p:cNvSpPr>
            <a:spLocks noChangeArrowheads="1"/>
          </p:cNvSpPr>
          <p:nvPr/>
        </p:nvSpPr>
        <p:spPr bwMode="gray">
          <a:xfrm>
            <a:off x="3495925" y="3691367"/>
            <a:ext cx="1604010" cy="637106"/>
          </a:xfrm>
          <a:prstGeom prst="rect">
            <a:avLst/>
          </a:prstGeom>
          <a:solidFill>
            <a:srgbClr val="A6A6A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gray">
          <a:xfrm>
            <a:off x="3631450" y="3771881"/>
            <a:ext cx="133296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SPV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gray">
          <a:xfrm>
            <a:off x="5386829" y="4039970"/>
            <a:ext cx="1097036" cy="569360"/>
          </a:xfrm>
          <a:prstGeom prst="rect">
            <a:avLst/>
          </a:prstGeom>
          <a:noFill/>
          <a:ln w="9525" cap="rnd" algn="ctr">
            <a:noFill/>
            <a:round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93920" y="5359396"/>
            <a:ext cx="1604010" cy="635357"/>
            <a:chOff x="2007" y="1746"/>
            <a:chExt cx="862" cy="363"/>
          </a:xfrm>
        </p:grpSpPr>
        <p:sp>
          <p:nvSpPr>
            <p:cNvPr id="19475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6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cxnSp>
        <p:nvCxnSpPr>
          <p:cNvPr id="19465" name="AutoShape 15"/>
          <p:cNvCxnSpPr>
            <a:cxnSpLocks noChangeShapeType="1"/>
            <a:stCxn id="19477" idx="2"/>
            <a:endCxn id="19460" idx="0"/>
          </p:cNvCxnSpPr>
          <p:nvPr/>
        </p:nvCxnSpPr>
        <p:spPr bwMode="gray">
          <a:xfrm>
            <a:off x="4297930" y="2660444"/>
            <a:ext cx="0" cy="10309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AutoShape 16"/>
          <p:cNvCxnSpPr>
            <a:cxnSpLocks noChangeShapeType="1"/>
            <a:stCxn id="19461" idx="2"/>
            <a:endCxn id="19475" idx="0"/>
          </p:cNvCxnSpPr>
          <p:nvPr/>
        </p:nvCxnSpPr>
        <p:spPr bwMode="gray">
          <a:xfrm flipH="1">
            <a:off x="4295925" y="4341241"/>
            <a:ext cx="2006" cy="10181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1" name="Text Box 23"/>
          <p:cNvSpPr txBox="1">
            <a:spLocks noChangeArrowheads="1"/>
          </p:cNvSpPr>
          <p:nvPr/>
        </p:nvSpPr>
        <p:spPr bwMode="gray">
          <a:xfrm>
            <a:off x="4295925" y="4565622"/>
            <a:ext cx="109090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 smtClean="0"/>
              <a:t>100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gray">
          <a:xfrm>
            <a:off x="6342186" y="5527308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fúze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344616" y="3224872"/>
            <a:ext cx="3997570" cy="3074288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212679" y="4039970"/>
            <a:ext cx="15158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2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20486" name="AutoShape 14"/>
          <p:cNvCxnSpPr>
            <a:cxnSpLocks noChangeShapeType="1"/>
            <a:stCxn id="21" idx="2"/>
            <a:endCxn id="29" idx="0"/>
          </p:cNvCxnSpPr>
          <p:nvPr/>
        </p:nvCxnSpPr>
        <p:spPr bwMode="gray">
          <a:xfrm>
            <a:off x="4999953" y="2900233"/>
            <a:ext cx="3988" cy="135676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2265067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9" name="AutoShape 17"/>
          <p:cNvCxnSpPr>
            <a:cxnSpLocks noChangeShapeType="1"/>
          </p:cNvCxnSpPr>
          <p:nvPr/>
        </p:nvCxnSpPr>
        <p:spPr bwMode="gray">
          <a:xfrm flipH="1">
            <a:off x="5801958" y="4653970"/>
            <a:ext cx="193261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2585028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sp>
        <p:nvSpPr>
          <p:cNvPr id="20491" name="Text Box 19"/>
          <p:cNvSpPr txBox="1">
            <a:spLocks noChangeArrowheads="1"/>
          </p:cNvSpPr>
          <p:nvPr/>
        </p:nvSpPr>
        <p:spPr bwMode="gray">
          <a:xfrm>
            <a:off x="5690109" y="4812758"/>
            <a:ext cx="222262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 z dluhu</a:t>
            </a:r>
            <a:endParaRPr lang="en-US" dirty="0"/>
          </a:p>
        </p:txBody>
      </p:sp>
      <p:sp>
        <p:nvSpPr>
          <p:cNvPr id="20492" name="Text Box 20"/>
          <p:cNvSpPr txBox="1">
            <a:spLocks noChangeArrowheads="1"/>
          </p:cNvSpPr>
          <p:nvPr/>
        </p:nvSpPr>
        <p:spPr bwMode="gray">
          <a:xfrm>
            <a:off x="3909049" y="3293919"/>
            <a:ext cx="109090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 smtClean="0"/>
              <a:t>10</a:t>
            </a:r>
            <a:r>
              <a:rPr lang="cs-CZ" dirty="0" smtClean="0"/>
              <a:t>0</a:t>
            </a:r>
            <a:r>
              <a:rPr lang="en-US" dirty="0"/>
              <a:t>%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7948" y="2264877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H</a:t>
              </a:r>
              <a:r>
                <a:rPr lang="cs-CZ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201936" y="4256998"/>
            <a:ext cx="1604010" cy="635357"/>
            <a:chOff x="2007" y="1746"/>
            <a:chExt cx="862" cy="363"/>
          </a:xfrm>
        </p:grpSpPr>
        <p:sp>
          <p:nvSpPr>
            <p:cNvPr id="29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96525" y="5397055"/>
            <a:ext cx="9376389" cy="146569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/>
              <a:t>Uznatelnost úroků (</a:t>
            </a:r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)</a:t>
            </a:r>
          </a:p>
          <a:p>
            <a:r>
              <a:rPr lang="cs-CZ" dirty="0"/>
              <a:t>V praxi vyžaduje </a:t>
            </a:r>
            <a:r>
              <a:rPr lang="cs-CZ" dirty="0" smtClean="0"/>
              <a:t>přecenění</a:t>
            </a:r>
          </a:p>
          <a:p>
            <a:r>
              <a:rPr lang="cs-CZ" dirty="0" smtClean="0"/>
              <a:t>Rozředění </a:t>
            </a:r>
            <a:r>
              <a:rPr lang="cs-CZ" dirty="0"/>
              <a:t>podílů 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en-US" dirty="0"/>
          </a:p>
        </p:txBody>
      </p: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1136115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1287653" y="4622175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6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0" name="Text Box 13"/>
          <p:cNvSpPr txBox="1">
            <a:spLocks noChangeArrowheads="1"/>
          </p:cNvSpPr>
          <p:nvPr/>
        </p:nvSpPr>
        <p:spPr bwMode="gray">
          <a:xfrm>
            <a:off x="4841864" y="4337511"/>
            <a:ext cx="1181608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Target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157196" y="4336392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gray">
            <a:xfrm>
              <a:off x="2252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cs-CZ" dirty="0" err="1">
                  <a:solidFill>
                    <a:schemeClr val="bg1"/>
                  </a:solidFill>
                </a:rPr>
                <a:t>Target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Straight Connector 30"/>
          <p:cNvCxnSpPr>
            <a:stCxn id="21" idx="2"/>
            <a:endCxn id="24" idx="0"/>
          </p:cNvCxnSpPr>
          <p:nvPr/>
        </p:nvCxnSpPr>
        <p:spPr>
          <a:xfrm flipH="1">
            <a:off x="3959201" y="2907236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8"/>
          <p:cNvSpPr txBox="1">
            <a:spLocks noChangeArrowheads="1"/>
          </p:cNvSpPr>
          <p:nvPr/>
        </p:nvSpPr>
        <p:spPr bwMode="gray">
          <a:xfrm>
            <a:off x="1491234" y="2589557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dluh</a:t>
            </a:r>
            <a:endParaRPr lang="en-US" dirty="0"/>
          </a:p>
        </p:txBody>
      </p:sp>
      <p:cxnSp>
        <p:nvCxnSpPr>
          <p:cNvPr id="33" name="AutoShape 16"/>
          <p:cNvCxnSpPr>
            <a:cxnSpLocks noChangeShapeType="1"/>
          </p:cNvCxnSpPr>
          <p:nvPr/>
        </p:nvCxnSpPr>
        <p:spPr bwMode="gray">
          <a:xfrm>
            <a:off x="1136115" y="2589716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6"/>
          <p:cNvCxnSpPr>
            <a:cxnSpLocks noChangeShapeType="1"/>
          </p:cNvCxnSpPr>
          <p:nvPr/>
        </p:nvCxnSpPr>
        <p:spPr bwMode="gray">
          <a:xfrm>
            <a:off x="5346001" y="4733623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5345922" y="4719353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367781" y="2351533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gray">
            <a:xfrm>
              <a:off x="226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8169087" y="2986889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/>
          <p:cNvSpPr txBox="1">
            <a:spLocks noChangeArrowheads="1"/>
          </p:cNvSpPr>
          <p:nvPr/>
        </p:nvSpPr>
        <p:spPr bwMode="gray">
          <a:xfrm>
            <a:off x="8986191" y="2705966"/>
            <a:ext cx="1052432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</a:t>
            </a:r>
            <a:endParaRPr lang="en-US" dirty="0"/>
          </a:p>
        </p:txBody>
      </p:sp>
      <p:cxnSp>
        <p:nvCxnSpPr>
          <p:cNvPr id="44" name="AutoShape 16"/>
          <p:cNvCxnSpPr>
            <a:cxnSpLocks noChangeShapeType="1"/>
            <a:stCxn id="37" idx="3"/>
          </p:cNvCxnSpPr>
          <p:nvPr/>
        </p:nvCxnSpPr>
        <p:spPr bwMode="gray">
          <a:xfrm flipV="1">
            <a:off x="8971791" y="2669111"/>
            <a:ext cx="1258640" cy="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" name="Isosceles Triangle 44"/>
          <p:cNvSpPr/>
          <p:nvPr/>
        </p:nvSpPr>
        <p:spPr>
          <a:xfrm>
            <a:off x="7115146" y="4415786"/>
            <a:ext cx="2105292" cy="11115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6" name="TextBox 45"/>
          <p:cNvSpPr txBox="1"/>
          <p:nvPr/>
        </p:nvSpPr>
        <p:spPr>
          <a:xfrm>
            <a:off x="7381655" y="5050941"/>
            <a:ext cx="1852657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 err="1">
                <a:solidFill>
                  <a:schemeClr val="bg1"/>
                </a:solidFill>
              </a:rPr>
              <a:t>Target</a:t>
            </a:r>
            <a:r>
              <a:rPr lang="cs-CZ" dirty="0">
                <a:solidFill>
                  <a:schemeClr val="bg1"/>
                </a:solidFill>
              </a:rPr>
              <a:t> k.s.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525664" y="2113350"/>
            <a:ext cx="3452679" cy="37359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5936182" y="1478195"/>
            <a:ext cx="4325418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/>
              <a:t>Efektivní konsolidace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753" y="5534938"/>
            <a:ext cx="9412676" cy="9855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, ztráty…</a:t>
            </a:r>
          </a:p>
          <a:p>
            <a:r>
              <a:rPr lang="cs-CZ" dirty="0"/>
              <a:t>ALE implementace (ztráty - MF výklad, komanditista…)</a:t>
            </a:r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QIF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4285" y="1636524"/>
            <a:ext cx="1604010" cy="635356"/>
            <a:chOff x="2007" y="1746"/>
            <a:chExt cx="862" cy="363"/>
          </a:xfrm>
          <a:solidFill>
            <a:srgbClr val="808080"/>
          </a:solidFill>
        </p:grpSpPr>
        <p:sp>
          <p:nvSpPr>
            <p:cNvPr id="34832" name="Rectangle 5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3" name="Text Box 6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4820" name="Rectangle 7"/>
          <p:cNvSpPr>
            <a:spLocks noChangeArrowheads="1"/>
          </p:cNvSpPr>
          <p:nvPr/>
        </p:nvSpPr>
        <p:spPr bwMode="gray">
          <a:xfrm>
            <a:off x="4084285" y="3302802"/>
            <a:ext cx="1604010" cy="950408"/>
          </a:xfrm>
          <a:prstGeom prst="rect">
            <a:avLst/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gray">
          <a:xfrm>
            <a:off x="4231533" y="3359870"/>
            <a:ext cx="133296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QIF a.s.</a:t>
            </a: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gray">
          <a:xfrm>
            <a:off x="5767758" y="3304266"/>
            <a:ext cx="1349670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84285" y="4970831"/>
            <a:ext cx="1604010" cy="635357"/>
            <a:chOff x="2007" y="1746"/>
            <a:chExt cx="862" cy="363"/>
          </a:xfrm>
        </p:grpSpPr>
        <p:sp>
          <p:nvSpPr>
            <p:cNvPr id="34830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1" name="Text Box 13"/>
            <p:cNvSpPr txBox="1">
              <a:spLocks noChangeArrowheads="1"/>
            </p:cNvSpPr>
            <p:nvPr/>
          </p:nvSpPr>
          <p:spPr bwMode="gray">
            <a:xfrm>
              <a:off x="2125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34824" name="Freeform 16"/>
          <p:cNvSpPr>
            <a:spLocks/>
          </p:cNvSpPr>
          <p:nvPr/>
        </p:nvSpPr>
        <p:spPr bwMode="gray">
          <a:xfrm rot="1741629">
            <a:off x="5765487" y="3510887"/>
            <a:ext cx="1061914" cy="577596"/>
          </a:xfrm>
          <a:custGeom>
            <a:avLst/>
            <a:gdLst>
              <a:gd name="T0" fmla="*/ 1441529157 w 572"/>
              <a:gd name="T1" fmla="*/ 0 h 330"/>
              <a:gd name="T2" fmla="*/ 0 w 572"/>
              <a:gd name="T3" fmla="*/ 831651453 h 330"/>
              <a:gd name="T4" fmla="*/ 0 60000 65536"/>
              <a:gd name="T5" fmla="*/ 0 60000 65536"/>
              <a:gd name="T6" fmla="*/ 0 w 572"/>
              <a:gd name="T7" fmla="*/ 0 h 330"/>
              <a:gd name="T8" fmla="*/ 572 w 572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2" h="330">
                <a:moveTo>
                  <a:pt x="572" y="0"/>
                </a:moveTo>
                <a:lnTo>
                  <a:pt x="0" y="3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17108" tIns="107739" rIns="117108" bIns="59905"/>
          <a:lstStyle/>
          <a:p>
            <a:endParaRPr lang="cs-CZ"/>
          </a:p>
        </p:txBody>
      </p:sp>
      <p:cxnSp>
        <p:nvCxnSpPr>
          <p:cNvPr id="34825" name="AutoShape 17"/>
          <p:cNvCxnSpPr>
            <a:cxnSpLocks noChangeShapeType="1"/>
            <a:stCxn id="34832" idx="2"/>
            <a:endCxn id="34820" idx="0"/>
          </p:cNvCxnSpPr>
          <p:nvPr/>
        </p:nvCxnSpPr>
        <p:spPr bwMode="gray">
          <a:xfrm rot="5400000">
            <a:off x="4371757" y="2786412"/>
            <a:ext cx="1030923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6" name="AutoShape 18"/>
          <p:cNvCxnSpPr>
            <a:cxnSpLocks noChangeShapeType="1"/>
            <a:stCxn id="34820" idx="2"/>
            <a:endCxn id="34830" idx="0"/>
          </p:cNvCxnSpPr>
          <p:nvPr/>
        </p:nvCxnSpPr>
        <p:spPr bwMode="gray">
          <a:xfrm rot="5400000">
            <a:off x="4529284" y="4611968"/>
            <a:ext cx="715869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7" name="Text Box 19"/>
          <p:cNvSpPr txBox="1">
            <a:spLocks noChangeArrowheads="1"/>
          </p:cNvSpPr>
          <p:nvPr/>
        </p:nvSpPr>
        <p:spPr bwMode="gray">
          <a:xfrm>
            <a:off x="631208" y="5646839"/>
            <a:ext cx="6904298" cy="10495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108" tIns="107739" rIns="117108" bIns="59905">
            <a:spAutoFit/>
          </a:bodyPr>
          <a:lstStyle/>
          <a:p>
            <a:pPr defTabSz="1135411"/>
            <a:r>
              <a:rPr lang="cs-CZ" dirty="0"/>
              <a:t>5% sazba DPPO!</a:t>
            </a:r>
          </a:p>
          <a:p>
            <a:pPr defTabSz="1135411"/>
            <a:r>
              <a:rPr lang="cs-CZ" dirty="0"/>
              <a:t>Omezená možnost účastnit se přeměn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0890" y="3066083"/>
            <a:ext cx="2172097" cy="2756711"/>
          </a:xfrm>
          <a:prstGeom prst="rect">
            <a:avLst/>
          </a:prstGeom>
          <a:noFill/>
          <a:ln>
            <a:solidFill>
              <a:srgbClr val="FFD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9" name="TextBox 19"/>
          <p:cNvSpPr txBox="1">
            <a:spLocks noChangeArrowheads="1"/>
          </p:cNvSpPr>
          <p:nvPr/>
        </p:nvSpPr>
        <p:spPr bwMode="auto">
          <a:xfrm>
            <a:off x="6020394" y="4574575"/>
            <a:ext cx="3849320" cy="98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buNone/>
            </a:pPr>
            <a:r>
              <a:rPr lang="cs-CZ" dirty="0"/>
              <a:t>Sloučení </a:t>
            </a:r>
          </a:p>
          <a:p>
            <a:pPr>
              <a:buNone/>
            </a:pPr>
            <a:r>
              <a:rPr lang="cs-CZ" dirty="0"/>
              <a:t>(QIF nesmí zaniknout)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(1)</a:t>
            </a:r>
            <a:endParaRPr lang="de-DE" sz="2900" dirty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Ománský šejk Ar-</a:t>
            </a:r>
            <a:r>
              <a:rPr lang="cs-CZ" sz="2200" dirty="0" err="1"/>
              <a:t>rashid</a:t>
            </a:r>
            <a:r>
              <a:rPr lang="cs-CZ" sz="2200" dirty="0"/>
              <a:t> a jeho přátelé vlastní investiční společnost, přes kterou se rozhodli pořídit nemovitost v ČR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Provozní zisk z nemovitosti (výnosy – provozní náklady) činí 100 mil. Kč    ročně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Kupní cena nemovitosti je 1,5 mld. Kč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Ačkoli má šejk peněz dostatek, rád by </a:t>
            </a:r>
            <a:r>
              <a:rPr lang="cs-CZ" sz="2200" dirty="0" smtClean="0"/>
              <a:t>nastavil </a:t>
            </a:r>
            <a:r>
              <a:rPr lang="cs-CZ" sz="2200" dirty="0"/>
              <a:t>strukturu daňově co nejefektivněji </a:t>
            </a:r>
            <a:endParaRPr lang="cs-CZ" sz="2200" dirty="0" smtClean="0"/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 smtClean="0"/>
              <a:t>Šejk se rozhodl nastavit </a:t>
            </a:r>
            <a:r>
              <a:rPr lang="cs-CZ" sz="2200" dirty="0"/>
              <a:t>strukturu následujícím </a:t>
            </a:r>
            <a:r>
              <a:rPr lang="cs-CZ" sz="2200" dirty="0" smtClean="0"/>
              <a:t>způsobem</a:t>
            </a:r>
            <a:r>
              <a:rPr lang="cs-CZ" sz="2200" dirty="0"/>
              <a:t>:</a:t>
            </a:r>
          </a:p>
          <a:p>
            <a:pPr marL="355600" indent="-355600" eaLnBrk="1" hangingPunct="1">
              <a:lnSpc>
                <a:spcPct val="90000"/>
              </a:lnSpc>
            </a:pPr>
            <a:endParaRPr lang="cs-CZ" sz="2200" dirty="0"/>
          </a:p>
          <a:p>
            <a:pPr marL="355600" indent="-355600" eaLnBrk="1" hangingPunct="1">
              <a:lnSpc>
                <a:spcPct val="90000"/>
              </a:lnSpc>
            </a:pPr>
            <a:r>
              <a:rPr lang="cs-CZ" sz="2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900" dirty="0"/>
              <a:t>Právnická osoba z daňového ráje (2)</a:t>
            </a:r>
            <a:endParaRPr lang="de-DE" sz="2900" dirty="0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95363">
              <a:lnSpc>
                <a:spcPct val="85000"/>
              </a:lnSpc>
              <a:buClrTx/>
              <a:buSzTx/>
              <a:buFontTx/>
              <a:buNone/>
            </a:pPr>
            <a:endParaRPr lang="cs-CZ" sz="3300" b="1">
              <a:solidFill>
                <a:schemeClr val="bg1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419475" y="452901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ČR Akviziční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435600" y="1398588"/>
            <a:ext cx="1584325" cy="5270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Šejkova investiční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419475" y="3732085"/>
            <a:ext cx="1584325" cy="30777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dirty="0" err="1" smtClean="0">
                <a:solidFill>
                  <a:srgbClr val="333333"/>
                </a:solidFill>
              </a:rPr>
              <a:t>LuxCo</a:t>
            </a:r>
            <a:endParaRPr lang="cs-CZ" sz="1400" dirty="0">
              <a:solidFill>
                <a:srgbClr val="333333"/>
              </a:solidFill>
            </a:endParaRP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3419475" y="2292471"/>
            <a:ext cx="158432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Limited partnership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5940425" y="373208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dirty="0" err="1" smtClean="0">
                <a:solidFill>
                  <a:srgbClr val="333333"/>
                </a:solidFill>
              </a:rPr>
              <a:t>FinCo</a:t>
            </a:r>
            <a:endParaRPr lang="cs-CZ" sz="1400" dirty="0">
              <a:solidFill>
                <a:srgbClr val="333333"/>
              </a:solidFill>
            </a:endParaRP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3419475" y="539261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Op ČR</a:t>
            </a:r>
          </a:p>
        </p:txBody>
      </p:sp>
      <p:cxnSp>
        <p:nvCxnSpPr>
          <p:cNvPr id="33807" name="AutoShape 16"/>
          <p:cNvCxnSpPr>
            <a:cxnSpLocks noChangeShapeType="1"/>
            <a:stCxn id="33799" idx="2"/>
            <a:endCxn id="33803" idx="0"/>
          </p:cNvCxnSpPr>
          <p:nvPr/>
        </p:nvCxnSpPr>
        <p:spPr bwMode="auto">
          <a:xfrm flipH="1">
            <a:off x="4211638" y="1925638"/>
            <a:ext cx="2016125" cy="3668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4211638" y="1471613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Investice (vklad)</a:t>
            </a:r>
          </a:p>
        </p:txBody>
      </p:sp>
      <p:cxnSp>
        <p:nvCxnSpPr>
          <p:cNvPr id="33809" name="AutoShape 18"/>
          <p:cNvCxnSpPr>
            <a:cxnSpLocks noChangeShapeType="1"/>
            <a:stCxn id="33803" idx="2"/>
            <a:endCxn id="33802" idx="0"/>
          </p:cNvCxnSpPr>
          <p:nvPr/>
        </p:nvCxnSpPr>
        <p:spPr bwMode="auto">
          <a:xfrm>
            <a:off x="4211638" y="2819521"/>
            <a:ext cx="0" cy="91256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0" name="AutoShape 19"/>
          <p:cNvCxnSpPr>
            <a:cxnSpLocks noChangeShapeType="1"/>
            <a:stCxn id="33802" idx="2"/>
            <a:endCxn id="33798" idx="0"/>
          </p:cNvCxnSpPr>
          <p:nvPr/>
        </p:nvCxnSpPr>
        <p:spPr bwMode="auto">
          <a:xfrm>
            <a:off x="4211638" y="4039862"/>
            <a:ext cx="0" cy="4891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3" name="AutoShape 23"/>
          <p:cNvCxnSpPr>
            <a:cxnSpLocks noChangeShapeType="1"/>
            <a:stCxn id="33803" idx="2"/>
            <a:endCxn id="33804" idx="0"/>
          </p:cNvCxnSpPr>
          <p:nvPr/>
        </p:nvCxnSpPr>
        <p:spPr bwMode="auto">
          <a:xfrm rot="16200000" flipH="1">
            <a:off x="5015831" y="2015328"/>
            <a:ext cx="912564" cy="2520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3815" name="AutoShape 26"/>
          <p:cNvCxnSpPr>
            <a:cxnSpLocks noChangeShapeType="1"/>
            <a:stCxn id="33798" idx="2"/>
            <a:endCxn id="33806" idx="0"/>
          </p:cNvCxnSpPr>
          <p:nvPr/>
        </p:nvCxnSpPr>
        <p:spPr bwMode="auto">
          <a:xfrm>
            <a:off x="4211638" y="4843343"/>
            <a:ext cx="0" cy="549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8" name="Text Box 29"/>
          <p:cNvSpPr txBox="1">
            <a:spLocks noChangeArrowheads="1"/>
          </p:cNvSpPr>
          <p:nvPr/>
        </p:nvSpPr>
        <p:spPr bwMode="auto">
          <a:xfrm>
            <a:off x="3638062" y="4960818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 dirty="0" smtClean="0"/>
              <a:t>100</a:t>
            </a:r>
            <a:r>
              <a:rPr lang="cs-CZ" sz="1400" i="1" dirty="0" smtClean="0"/>
              <a:t>%</a:t>
            </a:r>
            <a:endParaRPr lang="cs-CZ" sz="1400" i="1" dirty="0"/>
          </a:p>
        </p:txBody>
      </p:sp>
      <p:cxnSp>
        <p:nvCxnSpPr>
          <p:cNvPr id="33819" name="AutoShape 30"/>
          <p:cNvCxnSpPr>
            <a:cxnSpLocks noChangeShapeType="1"/>
            <a:stCxn id="33803" idx="3"/>
            <a:endCxn id="33804" idx="3"/>
          </p:cNvCxnSpPr>
          <p:nvPr/>
        </p:nvCxnSpPr>
        <p:spPr bwMode="auto">
          <a:xfrm>
            <a:off x="5003800" y="2555996"/>
            <a:ext cx="2520950" cy="1333252"/>
          </a:xfrm>
          <a:prstGeom prst="curvedConnector3">
            <a:avLst>
              <a:gd name="adj1" fmla="val 10906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0" name="Text Box 31"/>
          <p:cNvSpPr txBox="1">
            <a:spLocks noChangeArrowheads="1"/>
          </p:cNvSpPr>
          <p:nvPr/>
        </p:nvSpPr>
        <p:spPr bwMode="auto">
          <a:xfrm>
            <a:off x="7019925" y="4512409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2</a:t>
            </a:r>
          </a:p>
        </p:txBody>
      </p:sp>
      <p:sp>
        <p:nvSpPr>
          <p:cNvPr id="33821" name="Text Box 32"/>
          <p:cNvSpPr txBox="1">
            <a:spLocks noChangeArrowheads="1"/>
          </p:cNvSpPr>
          <p:nvPr/>
        </p:nvSpPr>
        <p:spPr bwMode="auto">
          <a:xfrm>
            <a:off x="6877050" y="2517895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 dirty="0"/>
              <a:t>Úvěr 1</a:t>
            </a:r>
          </a:p>
        </p:txBody>
      </p:sp>
      <p:cxnSp>
        <p:nvCxnSpPr>
          <p:cNvPr id="33822" name="AutoShape 33"/>
          <p:cNvCxnSpPr>
            <a:cxnSpLocks noChangeShapeType="1"/>
            <a:stCxn id="33804" idx="3"/>
            <a:endCxn id="33798" idx="3"/>
          </p:cNvCxnSpPr>
          <p:nvPr/>
        </p:nvCxnSpPr>
        <p:spPr bwMode="auto">
          <a:xfrm flipH="1">
            <a:off x="5003800" y="3889248"/>
            <a:ext cx="2520950" cy="796933"/>
          </a:xfrm>
          <a:prstGeom prst="curvedConnector3">
            <a:avLst>
              <a:gd name="adj1" fmla="val -906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3" name="Line 34"/>
          <p:cNvSpPr>
            <a:spLocks noChangeShapeType="1"/>
          </p:cNvSpPr>
          <p:nvPr/>
        </p:nvSpPr>
        <p:spPr bwMode="auto">
          <a:xfrm>
            <a:off x="684213" y="204518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4" name="Line 35"/>
          <p:cNvSpPr>
            <a:spLocks noChangeShapeType="1"/>
          </p:cNvSpPr>
          <p:nvPr/>
        </p:nvSpPr>
        <p:spPr bwMode="auto">
          <a:xfrm>
            <a:off x="684213" y="3419714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5" name="Line 36"/>
          <p:cNvSpPr>
            <a:spLocks noChangeShapeType="1"/>
          </p:cNvSpPr>
          <p:nvPr/>
        </p:nvSpPr>
        <p:spPr bwMode="auto">
          <a:xfrm>
            <a:off x="755650" y="4277949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6" name="Text Box 38"/>
          <p:cNvSpPr txBox="1">
            <a:spLocks noChangeArrowheads="1"/>
          </p:cNvSpPr>
          <p:nvPr/>
        </p:nvSpPr>
        <p:spPr bwMode="auto">
          <a:xfrm>
            <a:off x="684213" y="1286059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/>
              <a:t>Oman</a:t>
            </a:r>
          </a:p>
        </p:txBody>
      </p:sp>
      <p:sp>
        <p:nvSpPr>
          <p:cNvPr id="33827" name="Text Box 39"/>
          <p:cNvSpPr txBox="1">
            <a:spLocks noChangeArrowheads="1"/>
          </p:cNvSpPr>
          <p:nvPr/>
        </p:nvSpPr>
        <p:spPr bwMode="auto">
          <a:xfrm>
            <a:off x="684213" y="20451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 err="1"/>
              <a:t>Guernsey</a:t>
            </a:r>
            <a:endParaRPr lang="cs-CZ" sz="1800" dirty="0"/>
          </a:p>
        </p:txBody>
      </p:sp>
      <p:sp>
        <p:nvSpPr>
          <p:cNvPr id="33828" name="Text Box 40"/>
          <p:cNvSpPr txBox="1">
            <a:spLocks noChangeArrowheads="1"/>
          </p:cNvSpPr>
          <p:nvPr/>
        </p:nvSpPr>
        <p:spPr bwMode="auto">
          <a:xfrm>
            <a:off x="3276600" y="582441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ČR</a:t>
            </a:r>
          </a:p>
        </p:txBody>
      </p:sp>
      <p:sp>
        <p:nvSpPr>
          <p:cNvPr id="33829" name="Text Box 42"/>
          <p:cNvSpPr txBox="1">
            <a:spLocks noChangeArrowheads="1"/>
          </p:cNvSpPr>
          <p:nvPr/>
        </p:nvSpPr>
        <p:spPr bwMode="auto">
          <a:xfrm>
            <a:off x="684213" y="3419714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/>
              <a:t>Lux</a:t>
            </a:r>
          </a:p>
        </p:txBody>
      </p:sp>
      <p:sp>
        <p:nvSpPr>
          <p:cNvPr id="33830" name="Rectangle 43"/>
          <p:cNvSpPr>
            <a:spLocks noChangeArrowheads="1"/>
          </p:cNvSpPr>
          <p:nvPr/>
        </p:nvSpPr>
        <p:spPr bwMode="auto">
          <a:xfrm>
            <a:off x="3348038" y="4455993"/>
            <a:ext cx="1800225" cy="13684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1" name="Text Box 44"/>
          <p:cNvSpPr txBox="1">
            <a:spLocks noChangeArrowheads="1"/>
          </p:cNvSpPr>
          <p:nvPr/>
        </p:nvSpPr>
        <p:spPr bwMode="auto">
          <a:xfrm>
            <a:off x="5148263" y="546564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fúze</a:t>
            </a:r>
          </a:p>
        </p:txBody>
      </p:sp>
      <p:sp>
        <p:nvSpPr>
          <p:cNvPr id="33832" name="AutoShape 48"/>
          <p:cNvSpPr>
            <a:spLocks noChangeArrowheads="1"/>
          </p:cNvSpPr>
          <p:nvPr/>
        </p:nvSpPr>
        <p:spPr bwMode="auto">
          <a:xfrm>
            <a:off x="1530350" y="5398968"/>
            <a:ext cx="1873250" cy="360363"/>
          </a:xfrm>
          <a:prstGeom prst="rightArrow">
            <a:avLst>
              <a:gd name="adj1" fmla="val 29880"/>
              <a:gd name="adj2" fmla="val 19661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3" name="Text Box 49"/>
          <p:cNvSpPr txBox="1">
            <a:spLocks noChangeArrowheads="1"/>
          </p:cNvSpPr>
          <p:nvPr/>
        </p:nvSpPr>
        <p:spPr bwMode="auto">
          <a:xfrm>
            <a:off x="1187450" y="546564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/>
              <a:t>$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Prodej akcií/podílů - obecně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Koupě podílu / akcií </a:t>
            </a:r>
            <a:r>
              <a:rPr lang="cs-CZ" sz="2300" dirty="0" smtClean="0"/>
              <a:t>(</a:t>
            </a:r>
            <a:r>
              <a:rPr lang="en-US" sz="2300" dirty="0" smtClean="0"/>
              <a:t>s.r.o.</a:t>
            </a:r>
            <a:r>
              <a:rPr lang="cs-CZ" sz="2300" dirty="0" smtClean="0"/>
              <a:t> </a:t>
            </a:r>
            <a:r>
              <a:rPr lang="cs-CZ" sz="2300" dirty="0"/>
              <a:t>nebo </a:t>
            </a:r>
            <a:r>
              <a:rPr lang="en-US" sz="2300" dirty="0" smtClean="0"/>
              <a:t>a.s.</a:t>
            </a:r>
            <a:r>
              <a:rPr lang="cs-CZ" sz="2300" dirty="0" smtClean="0"/>
              <a:t>)</a:t>
            </a:r>
            <a:endParaRPr lang="cs-CZ" sz="23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Daňová 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= nemožnost daňového odečtu ceny zaplacené nad (v zásadě) NAV</a:t>
            </a:r>
          </a:p>
          <a:p>
            <a:pPr lvl="2"/>
            <a:r>
              <a:rPr lang="cs-CZ" dirty="0"/>
              <a:t>může mít dopad na daňové ztráty (§ 38na ZDP)</a:t>
            </a:r>
          </a:p>
          <a:p>
            <a:pPr lvl="3"/>
            <a:r>
              <a:rPr lang="cs-CZ" dirty="0"/>
              <a:t>Podstatná změna (25% vs. výklad MF)</a:t>
            </a:r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cs-CZ" dirty="0">
                <a:sym typeface="Wingdings" pitchFamily="2" charset="2"/>
              </a:rPr>
              <a:t>Binární test = výsledek ano / ne</a:t>
            </a:r>
            <a:endParaRPr lang="cs-CZ" dirty="0"/>
          </a:p>
          <a:p>
            <a:pPr lvl="2"/>
            <a:r>
              <a:rPr lang="cs-CZ" dirty="0"/>
              <a:t>kupující se nemůže vyhnout (daňovým)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(3)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000" dirty="0"/>
          </a:p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900" dirty="0"/>
          </a:p>
        </p:txBody>
      </p:sp>
      <p:graphicFrame>
        <p:nvGraphicFramePr>
          <p:cNvPr id="390502" name="Group 35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127910171"/>
              </p:ext>
            </p:extLst>
          </p:nvPr>
        </p:nvGraphicFramePr>
        <p:xfrm>
          <a:off x="593725" y="1547813"/>
          <a:ext cx="2590800" cy="4981009"/>
        </p:xfrm>
        <a:graphic>
          <a:graphicData uri="http://schemas.openxmlformats.org/drawingml/2006/table">
            <a:tbl>
              <a:tblPr/>
              <a:tblGrid>
                <a:gridCol w="1655763"/>
                <a:gridCol w="935037"/>
              </a:tblGrid>
              <a:tr h="4619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Přímá investice</a:t>
                      </a: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(1 000 kapitál)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(19 %)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(15%)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501" name="Group 357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39379800"/>
              </p:ext>
            </p:extLst>
          </p:nvPr>
        </p:nvGraphicFramePr>
        <p:xfrm>
          <a:off x="7578725" y="1476375"/>
          <a:ext cx="2449513" cy="5200081"/>
        </p:xfrm>
        <a:graphic>
          <a:graphicData uri="http://schemas.openxmlformats.org/drawingml/2006/table">
            <a:tbl>
              <a:tblPr/>
              <a:tblGrid>
                <a:gridCol w="1565275"/>
                <a:gridCol w="884238"/>
              </a:tblGrid>
              <a:tr h="4746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nvestice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p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es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strukturu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(500 kapitál, 1 000 dluh)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 (8%)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(19 %)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18"/>
          <p:cNvGrpSpPr>
            <a:grpSpLocks/>
          </p:cNvGrpSpPr>
          <p:nvPr/>
        </p:nvGrpSpPr>
        <p:grpSpPr bwMode="auto">
          <a:xfrm>
            <a:off x="3294307" y="3348038"/>
            <a:ext cx="4176712" cy="2663825"/>
            <a:chOff x="2053" y="2518"/>
            <a:chExt cx="2631" cy="1678"/>
          </a:xfrm>
        </p:grpSpPr>
        <p:sp>
          <p:nvSpPr>
            <p:cNvPr id="1116" name="Line 312"/>
            <p:cNvSpPr>
              <a:spLocks noChangeShapeType="1"/>
            </p:cNvSpPr>
            <p:nvPr/>
          </p:nvSpPr>
          <p:spPr bwMode="gray">
            <a:xfrm flipV="1">
              <a:off x="4003" y="2744"/>
              <a:ext cx="91" cy="3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3" name="Group 316"/>
            <p:cNvGrpSpPr>
              <a:grpSpLocks/>
            </p:cNvGrpSpPr>
            <p:nvPr/>
          </p:nvGrpSpPr>
          <p:grpSpPr bwMode="auto">
            <a:xfrm>
              <a:off x="2053" y="2518"/>
              <a:ext cx="2631" cy="1678"/>
              <a:chOff x="2053" y="2518"/>
              <a:chExt cx="2631" cy="1678"/>
            </a:xfrm>
          </p:grpSpPr>
          <p:graphicFrame>
            <p:nvGraphicFramePr>
              <p:cNvPr id="1026" name="Object 304"/>
              <p:cNvGraphicFramePr>
                <a:graphicFrameLocks noChangeAspect="1"/>
              </p:cNvGraphicFramePr>
              <p:nvPr/>
            </p:nvGraphicFramePr>
            <p:xfrm>
              <a:off x="3368" y="2971"/>
              <a:ext cx="1316" cy="9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4" name="Chart" r:id="rId3" imgW="5210251" imgH="3886047" progId="MSGraph.Chart.8">
                      <p:embed followColorScheme="textAndBackground"/>
                    </p:oleObj>
                  </mc:Choice>
                  <mc:Fallback>
                    <p:oleObj name="Chart" r:id="rId3" imgW="5210251" imgH="3886047" progId="MSGraph.Chart.8">
                      <p:embed followColorScheme="textAndBackground"/>
                      <p:pic>
                        <p:nvPicPr>
                          <p:cNvPr id="0" name="Object 3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3368" y="2971"/>
                            <a:ext cx="1316" cy="9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" name="Group 315"/>
              <p:cNvGrpSpPr>
                <a:grpSpLocks/>
              </p:cNvGrpSpPr>
              <p:nvPr/>
            </p:nvGrpSpPr>
            <p:grpSpPr bwMode="auto">
              <a:xfrm>
                <a:off x="2053" y="2608"/>
                <a:ext cx="2495" cy="1588"/>
                <a:chOff x="2053" y="2608"/>
                <a:chExt cx="2495" cy="1588"/>
              </a:xfrm>
            </p:grpSpPr>
            <p:graphicFrame>
              <p:nvGraphicFramePr>
                <p:cNvPr id="1027" name="Object 292"/>
                <p:cNvGraphicFramePr>
                  <a:graphicFrameLocks noChangeAspect="1"/>
                </p:cNvGraphicFramePr>
                <p:nvPr/>
              </p:nvGraphicFramePr>
              <p:xfrm>
                <a:off x="2143" y="2971"/>
                <a:ext cx="1316" cy="9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45" name="Chart" r:id="rId5" imgW="5210251" imgH="3886047" progId="MSGraph.Chart.8">
                        <p:embed followColorScheme="textAndBackground"/>
                      </p:oleObj>
                    </mc:Choice>
                    <mc:Fallback>
                      <p:oleObj name="Chart" r:id="rId5" imgW="5210251" imgH="3886047" progId="MSGraph.Chart.8">
                        <p:embed followColorScheme="textAndBackground"/>
                        <p:pic>
                          <p:nvPicPr>
                            <p:cNvPr id="0" name="Object 29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gray">
                            <a:xfrm>
                              <a:off x="2143" y="2971"/>
                              <a:ext cx="1316" cy="9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26" name="Rectangle 293"/>
                <p:cNvSpPr>
                  <a:spLocks noChangeArrowheads="1"/>
                </p:cNvSpPr>
                <p:nvPr/>
              </p:nvSpPr>
              <p:spPr bwMode="invGray">
                <a:xfrm>
                  <a:off x="2552" y="2608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 smtClean="0">
                      <a:solidFill>
                        <a:schemeClr val="tx1"/>
                      </a:solidFill>
                    </a:rPr>
                    <a:t>19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" name="Line 294"/>
                <p:cNvSpPr>
                  <a:spLocks noChangeShapeType="1"/>
                </p:cNvSpPr>
                <p:nvPr/>
              </p:nvSpPr>
              <p:spPr bwMode="gray">
                <a:xfrm flipH="1">
                  <a:off x="2733" y="2790"/>
                  <a:ext cx="0" cy="453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" name="Line 295"/>
                <p:cNvSpPr>
                  <a:spLocks noChangeShapeType="1"/>
                </p:cNvSpPr>
                <p:nvPr/>
              </p:nvSpPr>
              <p:spPr bwMode="gray">
                <a:xfrm flipH="1" flipV="1">
                  <a:off x="2869" y="3652"/>
                  <a:ext cx="45" cy="317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9" name="Rectangle 297"/>
                <p:cNvSpPr>
                  <a:spLocks noChangeArrowheads="1"/>
                </p:cNvSpPr>
                <p:nvPr/>
              </p:nvSpPr>
              <p:spPr bwMode="invGray">
                <a:xfrm>
                  <a:off x="250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 smtClean="0">
                      <a:solidFill>
                        <a:schemeClr val="tx1"/>
                      </a:solidFill>
                    </a:rPr>
                    <a:t>69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0" name="Oval 298"/>
                <p:cNvSpPr>
                  <a:spLocks noChangeArrowheads="1"/>
                </p:cNvSpPr>
                <p:nvPr/>
              </p:nvSpPr>
              <p:spPr bwMode="gray">
                <a:xfrm>
                  <a:off x="2688" y="3153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1" name="Oval 299"/>
                <p:cNvSpPr>
                  <a:spLocks noChangeArrowheads="1"/>
                </p:cNvSpPr>
                <p:nvPr/>
              </p:nvSpPr>
              <p:spPr bwMode="gray">
                <a:xfrm>
                  <a:off x="2824" y="3561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2" name="Line 300"/>
                <p:cNvSpPr>
                  <a:spLocks noChangeShapeType="1"/>
                </p:cNvSpPr>
                <p:nvPr/>
              </p:nvSpPr>
              <p:spPr bwMode="gray">
                <a:xfrm flipH="1" flipV="1">
                  <a:off x="2279" y="2835"/>
                  <a:ext cx="183" cy="68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3" name="Rectangle 302"/>
                <p:cNvSpPr>
                  <a:spLocks noChangeArrowheads="1"/>
                </p:cNvSpPr>
                <p:nvPr/>
              </p:nvSpPr>
              <p:spPr bwMode="invGray">
                <a:xfrm>
                  <a:off x="2053" y="2744"/>
                  <a:ext cx="862" cy="1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Srážková </a:t>
                  </a:r>
                  <a:br>
                    <a:rPr lang="cs-CZ" sz="1400" dirty="0">
                      <a:solidFill>
                        <a:schemeClr val="tx1"/>
                      </a:solidFill>
                    </a:rPr>
                  </a:b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12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4" name="Oval 303"/>
                <p:cNvSpPr>
                  <a:spLocks noChangeArrowheads="1"/>
                </p:cNvSpPr>
                <p:nvPr/>
              </p:nvSpPr>
              <p:spPr bwMode="gray">
                <a:xfrm>
                  <a:off x="2415" y="3425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5" name="Rectangle 306"/>
                <p:cNvSpPr>
                  <a:spLocks noChangeArrowheads="1"/>
                </p:cNvSpPr>
                <p:nvPr/>
              </p:nvSpPr>
              <p:spPr bwMode="invGray">
                <a:xfrm>
                  <a:off x="368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95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0" name="Oval 308"/>
              <p:cNvSpPr>
                <a:spLocks noChangeArrowheads="1"/>
              </p:cNvSpPr>
              <p:nvPr/>
            </p:nvSpPr>
            <p:spPr bwMode="gray">
              <a:xfrm>
                <a:off x="3958" y="3515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1" name="Rectangle 309"/>
              <p:cNvSpPr>
                <a:spLocks noChangeArrowheads="1"/>
              </p:cNvSpPr>
              <p:nvPr/>
            </p:nvSpPr>
            <p:spPr bwMode="invGray">
              <a:xfrm>
                <a:off x="3368" y="2563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Daň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4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2" name="Line 310"/>
              <p:cNvSpPr>
                <a:spLocks noChangeShapeType="1"/>
              </p:cNvSpPr>
              <p:nvPr/>
            </p:nvSpPr>
            <p:spPr bwMode="gray">
              <a:xfrm flipH="1" flipV="1">
                <a:off x="3595" y="2790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3" name="Oval 311"/>
              <p:cNvSpPr>
                <a:spLocks noChangeArrowheads="1"/>
              </p:cNvSpPr>
              <p:nvPr/>
            </p:nvSpPr>
            <p:spPr bwMode="gray">
              <a:xfrm>
                <a:off x="3867" y="3062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4" name="Oval 313"/>
              <p:cNvSpPr>
                <a:spLocks noChangeArrowheads="1"/>
              </p:cNvSpPr>
              <p:nvPr/>
            </p:nvSpPr>
            <p:spPr bwMode="gray">
              <a:xfrm>
                <a:off x="3958" y="3017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5" name="Rectangle 314"/>
              <p:cNvSpPr>
                <a:spLocks noChangeArrowheads="1"/>
              </p:cNvSpPr>
              <p:nvPr/>
            </p:nvSpPr>
            <p:spPr bwMode="invGray">
              <a:xfrm>
                <a:off x="3776" y="2518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Náklady na strukturu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1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18" name="Line 317"/>
            <p:cNvSpPr>
              <a:spLocks noChangeShapeType="1"/>
            </p:cNvSpPr>
            <p:nvPr/>
          </p:nvSpPr>
          <p:spPr bwMode="gray">
            <a:xfrm flipV="1">
              <a:off x="4003" y="3561"/>
              <a:ext cx="0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1115" name="Text Box 319"/>
          <p:cNvSpPr txBox="1">
            <a:spLocks noChangeArrowheads="1"/>
          </p:cNvSpPr>
          <p:nvPr/>
        </p:nvSpPr>
        <p:spPr bwMode="gray">
          <a:xfrm>
            <a:off x="4214571" y="6229350"/>
            <a:ext cx="2168264" cy="4946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995363">
              <a:buNone/>
            </a:pPr>
            <a:r>
              <a:rPr lang="cs-CZ" b="1" u="sng" dirty="0">
                <a:solidFill>
                  <a:schemeClr val="tx1"/>
                </a:solidFill>
              </a:rPr>
              <a:t>ROZDÍL = </a:t>
            </a:r>
            <a:r>
              <a:rPr lang="cs-CZ" b="1" u="sng" dirty="0" smtClean="0">
                <a:solidFill>
                  <a:schemeClr val="tx1"/>
                </a:solidFill>
              </a:rPr>
              <a:t>26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39486" y="1478259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David Zářecký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E-mail: </a:t>
            </a:r>
            <a:r>
              <a:rPr lang="cs-CZ" sz="2300" kern="0" dirty="0" err="1" smtClean="0">
                <a:solidFill>
                  <a:srgbClr val="646464"/>
                </a:solidFill>
                <a:latin typeface="+mn-lt"/>
              </a:rPr>
              <a:t>david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.</a:t>
            </a:r>
            <a:r>
              <a:rPr lang="en-US" sz="2300" kern="0" dirty="0" err="1" smtClean="0">
                <a:solidFill>
                  <a:srgbClr val="646464"/>
                </a:solidFill>
                <a:latin typeface="+mn-lt"/>
              </a:rPr>
              <a:t>zarecky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@</a:t>
            </a:r>
            <a:r>
              <a:rPr lang="cs-CZ" sz="2300" kern="0" dirty="0" err="1" smtClean="0">
                <a:solidFill>
                  <a:srgbClr val="646464"/>
                </a:solidFill>
                <a:latin typeface="+mn-lt"/>
              </a:rPr>
              <a:t>cz.ey.com</a:t>
            </a: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 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+420 225 335 748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5" name="Date Placeholder 5"/>
          <p:cNvSpPr>
            <a:spLocks noGrp="1"/>
          </p:cNvSpPr>
          <p:nvPr>
            <p:ph type="dt" sz="quarter" idx="10"/>
          </p:nvPr>
        </p:nvSpPr>
        <p:spPr>
          <a:xfrm>
            <a:off x="592138" y="6973888"/>
            <a:ext cx="1346200" cy="236537"/>
          </a:xfrm>
          <a:noFill/>
        </p:spPr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gray">
          <a:xfrm>
            <a:off x="574432" y="326292"/>
            <a:ext cx="9554306" cy="61331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2" y="910003"/>
            <a:ext cx="9509125" cy="49657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cs-CZ" sz="3300" b="1" dirty="0" smtClean="0"/>
              <a:t>Děkuji </a:t>
            </a:r>
            <a:r>
              <a:rPr lang="cs-CZ" sz="3300" b="1" dirty="0"/>
              <a:t>za pozornost.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22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prodeje:</a:t>
            </a: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výnosy</a:t>
            </a:r>
          </a:p>
          <a:p>
            <a:pPr marL="266700" lvl="1" indent="-266700" defTabSz="914400"/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Z pohledu DPH = převod osvobozen (§ 54/1/a), resp. mimo předmět DPH </a:t>
            </a:r>
            <a:r>
              <a:rPr lang="cs-CZ" sz="2300" dirty="0" smtClean="0">
                <a:solidFill>
                  <a:srgbClr val="646464"/>
                </a:solidFill>
                <a:ea typeface="+mn-ea"/>
                <a:cs typeface="+mn-cs"/>
              </a:rPr>
              <a:t>(SD EU</a:t>
            </a:r>
            <a:r>
              <a:rPr lang="cs-CZ" sz="2300" dirty="0" smtClean="0">
                <a:solidFill>
                  <a:srgbClr val="646464"/>
                </a:solidFill>
                <a:ea typeface="+mn-ea"/>
                <a:cs typeface="+mn-cs"/>
              </a:rPr>
              <a:t>)</a:t>
            </a:r>
            <a:endParaRPr lang="cs-CZ" sz="2300" dirty="0">
              <a:solidFill>
                <a:srgbClr val="646464"/>
              </a:solidFill>
              <a:ea typeface="+mn-ea"/>
              <a:cs typeface="+mn-cs"/>
            </a:endParaRPr>
          </a:p>
          <a:p>
            <a:pPr lvl="2"/>
            <a:endParaRPr lang="cs-CZ" dirty="0"/>
          </a:p>
          <a:p>
            <a:pPr marL="266700" indent="-266700" defTabSz="914400"/>
            <a:r>
              <a:rPr lang="cs-CZ" sz="2300" dirty="0"/>
              <a:t>Kupující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Účtuje o pořízení finančního aktiva</a:t>
            </a:r>
          </a:p>
          <a:p>
            <a:pPr marL="657225" lvl="1" indent="-266700" defTabSz="914400"/>
            <a:r>
              <a:rPr lang="cs-CZ" sz="1900" dirty="0"/>
              <a:t>Daňová nabývací cena (akcií/podílů) = pořizovací cena (§24/7/c ZDP)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3. 4. 2014  </a:t>
            </a:r>
            <a:endParaRPr lang="de-DE" dirty="0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Zisky z prodeje podílů</a:t>
            </a:r>
            <a:r>
              <a:rPr lang="en-US" dirty="0"/>
              <a:t> (1)</a:t>
            </a:r>
            <a:r>
              <a:rPr lang="cs-CZ" dirty="0"/>
              <a:t> - osvobození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Právnické osoby - podmínky: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Kapitálové společnosti </a:t>
            </a:r>
            <a:r>
              <a:rPr lang="cs-CZ" dirty="0" smtClean="0"/>
              <a:t>(</a:t>
            </a:r>
            <a:r>
              <a:rPr lang="en-US" sz="2000" dirty="0" smtClean="0"/>
              <a:t>s.r.o.</a:t>
            </a:r>
            <a:r>
              <a:rPr lang="cs-CZ" dirty="0" smtClean="0"/>
              <a:t>,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a zahraniční obdoby</a:t>
            </a:r>
            <a:r>
              <a:rPr lang="cs-CZ" dirty="0" smtClean="0"/>
              <a:t>)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sk-SK" dirty="0"/>
              <a:t>ČR a </a:t>
            </a:r>
            <a:r>
              <a:rPr lang="sk-SK" dirty="0" smtClean="0"/>
              <a:t>EU:</a:t>
            </a:r>
            <a:endParaRPr lang="cs-CZ" dirty="0" smtClean="0"/>
          </a:p>
          <a:p>
            <a:pPr lvl="3">
              <a:lnSpc>
                <a:spcPct val="80000"/>
              </a:lnSpc>
            </a:pPr>
            <a:r>
              <a:rPr lang="cs-CZ" dirty="0" smtClean="0"/>
              <a:t>Mateřská </a:t>
            </a:r>
            <a:r>
              <a:rPr lang="cs-CZ" dirty="0"/>
              <a:t>společnost drží alespoň 10 % v dceřiné po dobu aspoň 12 měsíců nepřetržitě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3. země</a:t>
            </a:r>
            <a:r>
              <a:rPr lang="sk-SK" dirty="0">
                <a:solidFill>
                  <a:srgbClr val="646464"/>
                </a:solidFill>
                <a:sym typeface="Wingdings" pitchFamily="2" charset="2"/>
              </a:rPr>
              <a:t>: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Dceřiná </a:t>
            </a:r>
            <a:r>
              <a:rPr lang="cs-CZ" dirty="0"/>
              <a:t>společnost je ze státu, se kterým je uzavřena smlouva o zamezení dvojího </a:t>
            </a:r>
            <a:r>
              <a:rPr lang="cs-CZ" dirty="0" smtClean="0"/>
              <a:t>zdanění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Podléhá </a:t>
            </a:r>
            <a:r>
              <a:rPr lang="cs-CZ" dirty="0"/>
              <a:t>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Skutečný </a:t>
            </a:r>
            <a:r>
              <a:rPr lang="cs-CZ" dirty="0"/>
              <a:t>vlastník </a:t>
            </a:r>
            <a:r>
              <a:rPr lang="cs-CZ" dirty="0" smtClean="0"/>
              <a:t>příjmu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Fyzické osoby: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Od 2014 </a:t>
            </a:r>
            <a:r>
              <a:rPr lang="cs-CZ" dirty="0" smtClean="0"/>
              <a:t>osvobození nezávislé na výši podílu (prodej osvobozen po třech letech od pořízení; pro prodej akcií nabytých před účinností se použije stará úprava)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Nově osvobozeny příjmy z prodeje CP bez dalších podmínek, pokud jejich úhrn nepřesáhne v zdaňovacím období 100 tisíc Kč</a:t>
            </a:r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9310</TotalTime>
  <Words>5240</Words>
  <Application>Microsoft Office PowerPoint</Application>
  <PresentationFormat>Custom</PresentationFormat>
  <Paragraphs>852</Paragraphs>
  <Slides>72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5" baseType="lpstr">
      <vt:lpstr>EY_PPT_Template white</vt:lpstr>
      <vt:lpstr>EY_regular_presentation</vt:lpstr>
      <vt:lpstr>Chart</vt:lpstr>
      <vt:lpstr>Akvizice a přeměny  účetní a daňový pohled</vt:lpstr>
      <vt:lpstr>Program</vt:lpstr>
      <vt:lpstr>Zákony</vt:lpstr>
      <vt:lpstr>PowerPoint Presentation</vt:lpstr>
      <vt:lpstr>Akvizice - typy</vt:lpstr>
      <vt:lpstr>PowerPoint Presentation</vt:lpstr>
      <vt:lpstr>Prodej akcií/podílů - obecně</vt:lpstr>
      <vt:lpstr>Prodej akcií/podílů</vt:lpstr>
      <vt:lpstr>Zisky z prodeje podílů (1) - osvobození</vt:lpstr>
      <vt:lpstr>Zisky z prodeje podílů (2) - zdanění</vt:lpstr>
      <vt:lpstr>Náklady na získání a držbu podílu / akcií</vt:lpstr>
      <vt:lpstr>PowerPoint Presentation</vt:lpstr>
      <vt:lpstr>Koupě obchodního závodu - obecně (1)</vt:lpstr>
      <vt:lpstr>Koupě obchodního závodu - obecně (2)</vt:lpstr>
      <vt:lpstr>Účetnictví – prodávající</vt:lpstr>
      <vt:lpstr>Účetnictví – kupující (1) – ocenění</vt:lpstr>
      <vt:lpstr>Účetnictví – kupující (2) – goodwill</vt:lpstr>
      <vt:lpstr>ZDP – prodávající</vt:lpstr>
      <vt:lpstr>ZDP, daň z nabytí nemovitých věcí - prodávající </vt:lpstr>
      <vt:lpstr>ZDP – kupující </vt:lpstr>
      <vt:lpstr>DPH (1)</vt:lpstr>
      <vt:lpstr>PowerPoint Presentation</vt:lpstr>
      <vt:lpstr>ZDP, daň z nabytí nemovitých věcí</vt:lpstr>
      <vt:lpstr>DPH </vt:lpstr>
      <vt:lpstr>Akvizice – zjednodušený obecný přehled</vt:lpstr>
      <vt:lpstr>PowerPoint Presentation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Přeshraniční přemístění sídla</vt:lpstr>
      <vt:lpstr>Rozhodný den, právní účinky</vt:lpstr>
      <vt:lpstr>Ocenění jmění znalcem</vt:lpstr>
      <vt:lpstr>Ocenění – přehled</vt:lpstr>
      <vt:lpstr>PowerPoint Presentation</vt:lpstr>
      <vt:lpstr>Účetní závěrky, zahajovací rozvahy </vt:lpstr>
      <vt:lpstr>Přecenění jmění</vt:lpstr>
      <vt:lpstr>Zahajovací rozvaha nástupnické společnosti – struktura VK v návaznosti na ZoP (§5a)  </vt:lpstr>
      <vt:lpstr>Odložená daň</vt:lpstr>
      <vt:lpstr>Účtování při fúzi</vt:lpstr>
      <vt:lpstr>Účtování při fúzi – s přeceněním</vt:lpstr>
      <vt:lpstr>Účtování při rozdělení</vt:lpstr>
      <vt:lpstr>Účtování při odštěpení</vt:lpstr>
      <vt:lpstr>PowerPoint Presentation</vt:lpstr>
      <vt:lpstr>Neutralita (1)</vt:lpstr>
      <vt:lpstr>Neutralita (2)</vt:lpstr>
      <vt:lpstr>Ustanovení ZDP</vt:lpstr>
      <vt:lpstr>Zdaňovací období</vt:lpstr>
      <vt:lpstr>Lhůta pro podání DP (§38ma ZDP)</vt:lpstr>
      <vt:lpstr>Opravné položky a rezervy</vt:lpstr>
      <vt:lpstr>Daňové ztráty – převzetí</vt:lpstr>
      <vt:lpstr>Daňové ztráty – uplatnění (§ 38na)</vt:lpstr>
      <vt:lpstr>Daňový režim přeshraničních přeměn</vt:lpstr>
      <vt:lpstr>PowerPoint Presentation</vt:lpstr>
      <vt:lpstr>DPH – obecně</vt:lpstr>
      <vt:lpstr>DPH – plátce a registrace</vt:lpstr>
      <vt:lpstr>PowerPoint Presentation</vt:lpstr>
      <vt:lpstr>Vybrané struktury z praxe</vt:lpstr>
      <vt:lpstr>Debt push down (1)</vt:lpstr>
      <vt:lpstr>Debt push down (2)</vt:lpstr>
      <vt:lpstr>Konverze na partnership</vt:lpstr>
      <vt:lpstr>QIF</vt:lpstr>
      <vt:lpstr>Právnická osoba z daňového ráje (1)</vt:lpstr>
      <vt:lpstr>Právnická osoba z daňového ráje (2)</vt:lpstr>
      <vt:lpstr>Právnická osoba z daňového ráje (3)</vt:lpstr>
      <vt:lpstr>Otázky, kontakty</vt:lpstr>
      <vt:lpstr>PowerPoint Presentation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Tomas Kubis</cp:lastModifiedBy>
  <cp:revision>345</cp:revision>
  <cp:lastPrinted>2014-04-02T08:02:42Z</cp:lastPrinted>
  <dcterms:created xsi:type="dcterms:W3CDTF">2008-11-05T09:11:54Z</dcterms:created>
  <dcterms:modified xsi:type="dcterms:W3CDTF">2014-04-02T11:49:44Z</dcterms:modified>
</cp:coreProperties>
</file>