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6000" b="1" smtClean="0">
                <a:solidFill>
                  <a:schemeClr val="accent6">
                    <a:lumMod val="50000"/>
                  </a:schemeClr>
                </a:solidFill>
              </a:rPr>
              <a:t>Pronom relatif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/>
            </a:r>
            <a:br>
              <a:rPr lang="cs-CZ" smtClean="0"/>
            </a:br>
            <a:r>
              <a:rPr lang="cs-CZ" sz="6000" b="1" smtClean="0">
                <a:solidFill>
                  <a:srgbClr val="00B050"/>
                </a:solidFill>
              </a:rPr>
              <a:t>DONT</a:t>
            </a:r>
            <a:endParaRPr lang="cs-CZ" sz="6000" b="1">
              <a:solidFill>
                <a:srgbClr val="00B05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85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/>
            </a:r>
            <a:br>
              <a:rPr lang="cs-CZ" smtClean="0"/>
            </a:br>
            <a:r>
              <a:rPr lang="cs-CZ" smtClean="0">
                <a:solidFill>
                  <a:srgbClr val="00B050"/>
                </a:solidFill>
              </a:rPr>
              <a:t>DONT</a:t>
            </a:r>
            <a:endParaRPr lang="cs-CZ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Char char="-"/>
            </a:pPr>
            <a:endParaRPr lang="cs-CZ" smtClean="0"/>
          </a:p>
          <a:p>
            <a:pPr algn="ctr">
              <a:buFontTx/>
              <a:buChar char="-"/>
            </a:pPr>
            <a:endParaRPr lang="cs-CZ" smtClean="0"/>
          </a:p>
          <a:p>
            <a:pPr algn="ctr">
              <a:buFontTx/>
              <a:buChar char="-"/>
            </a:pPr>
            <a:r>
              <a:rPr lang="cs-CZ" smtClean="0"/>
              <a:t>remplace un complément précédé de la préposition “de“</a:t>
            </a:r>
          </a:p>
          <a:p>
            <a:pPr marL="0" indent="0">
              <a:buNone/>
            </a:pPr>
            <a:endParaRPr lang="cs-CZ" i="1"/>
          </a:p>
          <a:p>
            <a:pPr marL="0" indent="0">
              <a:buNone/>
            </a:pPr>
            <a:r>
              <a:rPr lang="cs-CZ" i="1" smtClean="0"/>
              <a:t>Je parle </a:t>
            </a:r>
            <a:r>
              <a:rPr lang="cs-CZ" i="1" u="sng" smtClean="0"/>
              <a:t>de</a:t>
            </a:r>
            <a:r>
              <a:rPr lang="cs-CZ" i="1" smtClean="0"/>
              <a:t> mon séjour.</a:t>
            </a:r>
          </a:p>
          <a:p>
            <a:pPr marL="0" indent="0">
              <a:buNone/>
            </a:pPr>
            <a:r>
              <a:rPr lang="cs-CZ" smtClean="0">
                <a:sym typeface="Wingdings" panose="05000000000000000000" pitchFamily="2" charset="2"/>
              </a:rPr>
              <a:t></a:t>
            </a:r>
            <a:r>
              <a:rPr lang="en-US" smtClean="0">
                <a:sym typeface="Wingdings" panose="05000000000000000000" pitchFamily="2" charset="2"/>
              </a:rPr>
              <a:t> C</a:t>
            </a:r>
            <a:r>
              <a:rPr lang="cs-CZ" smtClean="0">
                <a:sym typeface="Wingdings" panose="05000000000000000000" pitchFamily="2" charset="2"/>
              </a:rPr>
              <a:t>´est le séjour </a:t>
            </a:r>
            <a:r>
              <a:rPr lang="cs-CZ" smtClean="0">
                <a:solidFill>
                  <a:srgbClr val="00B050"/>
                </a:solidFill>
                <a:sym typeface="Wingdings" panose="05000000000000000000" pitchFamily="2" charset="2"/>
              </a:rPr>
              <a:t>dont</a:t>
            </a:r>
            <a:r>
              <a:rPr lang="cs-CZ" smtClean="0">
                <a:sym typeface="Wingdings" panose="05000000000000000000" pitchFamily="2" charset="2"/>
              </a:rPr>
              <a:t> je parle.</a:t>
            </a:r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1844924" y="4509120"/>
            <a:ext cx="532691" cy="42204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3771461" y="1339957"/>
            <a:ext cx="1631978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32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mtClean="0"/>
              <a:t>Dont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cs-CZ" smtClean="0"/>
              <a:t>il peut </a:t>
            </a:r>
            <a:r>
              <a:rPr lang="fr-FR" smtClean="0"/>
              <a:t>ê</a:t>
            </a:r>
            <a:r>
              <a:rPr lang="cs-CZ" smtClean="0"/>
              <a:t>tre complément 	</a:t>
            </a:r>
            <a:r>
              <a:rPr lang="cs-CZ" smtClean="0">
                <a:solidFill>
                  <a:srgbClr val="00B0F0"/>
                </a:solidFill>
              </a:rPr>
              <a:t>d´un verbe</a:t>
            </a:r>
            <a:endParaRPr lang="cs-CZ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smtClean="0"/>
              <a:t>					</a:t>
            </a:r>
            <a:r>
              <a:rPr lang="cs-CZ" smtClean="0">
                <a:solidFill>
                  <a:srgbClr val="7030A0"/>
                </a:solidFill>
              </a:rPr>
              <a:t>d´un adjectif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smtClean="0"/>
              <a:t>				</a:t>
            </a:r>
            <a:r>
              <a:rPr lang="cs-CZ" smtClean="0">
                <a:solidFill>
                  <a:srgbClr val="FFC000"/>
                </a:solidFill>
              </a:rPr>
              <a:t>d´un nom</a:t>
            </a:r>
          </a:p>
          <a:p>
            <a:pPr marL="0" indent="0">
              <a:buNone/>
            </a:pPr>
            <a:endParaRPr lang="cs-CZ">
              <a:solidFill>
                <a:srgbClr val="FFC000"/>
              </a:solidFill>
            </a:endParaRPr>
          </a:p>
          <a:p>
            <a:r>
              <a:rPr lang="cs-CZ" smtClean="0"/>
              <a:t>Je te présente Amélie, </a:t>
            </a:r>
            <a:r>
              <a:rPr lang="cs-CZ" smtClean="0">
                <a:solidFill>
                  <a:srgbClr val="00B050"/>
                </a:solidFill>
              </a:rPr>
              <a:t>dont</a:t>
            </a:r>
            <a:r>
              <a:rPr lang="cs-CZ" smtClean="0"/>
              <a:t> je t´ai souvent parlé. (je t´ai souvent </a:t>
            </a:r>
            <a:r>
              <a:rPr lang="cs-CZ" b="1" smtClean="0">
                <a:solidFill>
                  <a:srgbClr val="00B0F0"/>
                </a:solidFill>
              </a:rPr>
              <a:t>parlé d</a:t>
            </a:r>
            <a:r>
              <a:rPr lang="cs-CZ" smtClean="0"/>
              <a:t>´Amélie)</a:t>
            </a:r>
          </a:p>
          <a:p>
            <a:pPr marL="0" indent="0">
              <a:buNone/>
            </a:pPr>
            <a:endParaRPr lang="cs-CZ" smtClean="0"/>
          </a:p>
          <a:p>
            <a:r>
              <a:rPr lang="cs-CZ" smtClean="0"/>
              <a:t>C´est un travail </a:t>
            </a:r>
            <a:r>
              <a:rPr lang="cs-CZ" smtClean="0">
                <a:solidFill>
                  <a:srgbClr val="00B050"/>
                </a:solidFill>
              </a:rPr>
              <a:t>dont</a:t>
            </a:r>
            <a:r>
              <a:rPr lang="cs-CZ" smtClean="0"/>
              <a:t> il est tr</a:t>
            </a:r>
            <a:r>
              <a:rPr lang="fr-FR" smtClean="0"/>
              <a:t>è</a:t>
            </a:r>
            <a:r>
              <a:rPr lang="cs-CZ" smtClean="0"/>
              <a:t>s fier. (il est tr</a:t>
            </a:r>
            <a:r>
              <a:rPr lang="fr-FR" smtClean="0"/>
              <a:t>è</a:t>
            </a:r>
            <a:r>
              <a:rPr lang="cs-CZ" smtClean="0"/>
              <a:t>s </a:t>
            </a:r>
            <a:r>
              <a:rPr lang="cs-CZ" b="1" smtClean="0">
                <a:solidFill>
                  <a:srgbClr val="7030A0"/>
                </a:solidFill>
              </a:rPr>
              <a:t>fier de </a:t>
            </a:r>
            <a:r>
              <a:rPr lang="cs-CZ" smtClean="0"/>
              <a:t>ce travail)</a:t>
            </a:r>
          </a:p>
          <a:p>
            <a:pPr marL="0" indent="0">
              <a:buNone/>
            </a:pPr>
            <a:endParaRPr lang="cs-CZ" smtClean="0"/>
          </a:p>
          <a:p>
            <a:r>
              <a:rPr lang="cs-CZ" smtClean="0"/>
              <a:t>C´est une entreprise </a:t>
            </a:r>
            <a:r>
              <a:rPr lang="cs-CZ" smtClean="0">
                <a:solidFill>
                  <a:srgbClr val="00B050"/>
                </a:solidFill>
              </a:rPr>
              <a:t>dont</a:t>
            </a:r>
            <a:r>
              <a:rPr lang="cs-CZ" smtClean="0"/>
              <a:t> les bénéfices augmentent chaque année. (</a:t>
            </a:r>
            <a:r>
              <a:rPr lang="cs-CZ" b="1" smtClean="0">
                <a:solidFill>
                  <a:srgbClr val="FFC000"/>
                </a:solidFill>
              </a:rPr>
              <a:t>les bénéfices de </a:t>
            </a:r>
            <a:r>
              <a:rPr lang="cs-CZ" smtClean="0"/>
              <a:t>cette entreprise)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57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FontTx/>
              <a:buChar char="-"/>
            </a:pPr>
            <a:r>
              <a:rPr lang="cs-CZ"/>
              <a:t>il peut </a:t>
            </a:r>
            <a:r>
              <a:rPr lang="fr-FR"/>
              <a:t>ê</a:t>
            </a:r>
            <a:r>
              <a:rPr lang="cs-CZ"/>
              <a:t>tre complément 	</a:t>
            </a:r>
            <a:r>
              <a:rPr lang="cs-CZ">
                <a:solidFill>
                  <a:srgbClr val="00B0F0"/>
                </a:solidFill>
              </a:rPr>
              <a:t>d´un verbe</a:t>
            </a:r>
          </a:p>
          <a:p>
            <a:pPr marL="0" indent="0">
              <a:buNone/>
            </a:pPr>
            <a:r>
              <a:rPr lang="cs-CZ"/>
              <a:t>					</a:t>
            </a:r>
            <a:r>
              <a:rPr lang="cs-CZ">
                <a:solidFill>
                  <a:srgbClr val="7030A0"/>
                </a:solidFill>
              </a:rPr>
              <a:t>d´un adjectif</a:t>
            </a:r>
          </a:p>
          <a:p>
            <a:pPr marL="0" indent="0">
              <a:buNone/>
            </a:pPr>
            <a:r>
              <a:rPr lang="cs-CZ"/>
              <a:t>					</a:t>
            </a:r>
            <a:r>
              <a:rPr lang="cs-CZ">
                <a:solidFill>
                  <a:srgbClr val="FFC000"/>
                </a:solidFill>
              </a:rPr>
              <a:t>d´un </a:t>
            </a:r>
            <a:r>
              <a:rPr lang="cs-CZ" smtClean="0">
                <a:solidFill>
                  <a:srgbClr val="FFC000"/>
                </a:solidFill>
              </a:rPr>
              <a:t>nom</a:t>
            </a:r>
          </a:p>
          <a:p>
            <a:pPr marL="0" indent="0">
              <a:buNone/>
            </a:pPr>
            <a:endParaRPr lang="cs-CZ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840382"/>
              </p:ext>
            </p:extLst>
          </p:nvPr>
        </p:nvGraphicFramePr>
        <p:xfrm>
          <a:off x="467543" y="2204864"/>
          <a:ext cx="8280921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307"/>
                <a:gridCol w="2760307"/>
                <a:gridCol w="2760307"/>
              </a:tblGrid>
              <a:tr h="370840">
                <a:tc>
                  <a:txBody>
                    <a:bodyPr/>
                    <a:lstStyle/>
                    <a:p>
                      <a:endParaRPr lang="cs-CZ" smtClean="0"/>
                    </a:p>
                    <a:p>
                      <a:r>
                        <a:rPr lang="cs-CZ" smtClean="0"/>
                        <a:t>parler de</a:t>
                      </a:r>
                    </a:p>
                    <a:p>
                      <a:r>
                        <a:rPr lang="cs-CZ" smtClean="0"/>
                        <a:t>se souvenir de</a:t>
                      </a:r>
                    </a:p>
                    <a:p>
                      <a:r>
                        <a:rPr lang="cs-CZ" smtClean="0"/>
                        <a:t>se passer de</a:t>
                      </a:r>
                    </a:p>
                    <a:p>
                      <a:r>
                        <a:rPr lang="cs-CZ" smtClean="0"/>
                        <a:t>avoir besoin de</a:t>
                      </a:r>
                    </a:p>
                    <a:p>
                      <a:r>
                        <a:rPr lang="cs-CZ" smtClean="0"/>
                        <a:t>se rendre compte de</a:t>
                      </a:r>
                    </a:p>
                    <a:p>
                      <a:r>
                        <a:rPr lang="cs-CZ" smtClean="0"/>
                        <a:t>…</a:t>
                      </a:r>
                    </a:p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mtClean="0"/>
                    </a:p>
                    <a:p>
                      <a:r>
                        <a:rPr lang="fr-FR" smtClean="0"/>
                        <a:t>ê</a:t>
                      </a:r>
                      <a:r>
                        <a:rPr lang="cs-CZ" smtClean="0"/>
                        <a:t>tre content de</a:t>
                      </a:r>
                    </a:p>
                    <a:p>
                      <a:r>
                        <a:rPr lang="fr-FR" smtClean="0"/>
                        <a:t>ê</a:t>
                      </a:r>
                      <a:r>
                        <a:rPr lang="cs-CZ" smtClean="0"/>
                        <a:t>tre mécontent de</a:t>
                      </a:r>
                    </a:p>
                    <a:p>
                      <a:r>
                        <a:rPr lang="fr-FR" smtClean="0"/>
                        <a:t>ê</a:t>
                      </a:r>
                      <a:r>
                        <a:rPr lang="cs-CZ" smtClean="0"/>
                        <a:t>tre</a:t>
                      </a:r>
                      <a:r>
                        <a:rPr lang="cs-CZ" baseline="0" smtClean="0"/>
                        <a:t> fier de</a:t>
                      </a:r>
                    </a:p>
                    <a:p>
                      <a:r>
                        <a:rPr lang="fr-FR" baseline="0" smtClean="0"/>
                        <a:t>ê</a:t>
                      </a:r>
                      <a:r>
                        <a:rPr lang="cs-CZ" baseline="0" smtClean="0"/>
                        <a:t>tre heureux de</a:t>
                      </a:r>
                    </a:p>
                    <a:p>
                      <a:r>
                        <a:rPr lang="fr-FR" baseline="0" smtClean="0"/>
                        <a:t>ê</a:t>
                      </a:r>
                      <a:r>
                        <a:rPr lang="cs-CZ" baseline="0" smtClean="0"/>
                        <a:t>tre ravi de</a:t>
                      </a:r>
                    </a:p>
                    <a:p>
                      <a:r>
                        <a:rPr lang="fr-FR" baseline="0" smtClean="0"/>
                        <a:t>ê</a:t>
                      </a:r>
                      <a:r>
                        <a:rPr lang="cs-CZ" baseline="0" smtClean="0"/>
                        <a:t>tre chargé de</a:t>
                      </a:r>
                    </a:p>
                    <a:p>
                      <a:r>
                        <a:rPr lang="cs-CZ" baseline="0" smtClean="0"/>
                        <a:t>…</a:t>
                      </a:r>
                      <a:endParaRPr lang="cs-CZ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mtClean="0"/>
                    </a:p>
                    <a:p>
                      <a:r>
                        <a:rPr lang="cs-CZ" smtClean="0"/>
                        <a:t>ex.:</a:t>
                      </a:r>
                    </a:p>
                    <a:p>
                      <a:r>
                        <a:rPr lang="cs-CZ" smtClean="0"/>
                        <a:t>les bénéfices de cette entreprise</a:t>
                      </a:r>
                    </a:p>
                    <a:p>
                      <a:r>
                        <a:rPr lang="cs-CZ" smtClean="0"/>
                        <a:t>le nom</a:t>
                      </a:r>
                      <a:r>
                        <a:rPr lang="cs-CZ" baseline="0" smtClean="0"/>
                        <a:t> de cette société</a:t>
                      </a:r>
                    </a:p>
                    <a:p>
                      <a:r>
                        <a:rPr lang="cs-CZ" baseline="0" smtClean="0"/>
                        <a:t>le si</a:t>
                      </a:r>
                      <a:r>
                        <a:rPr lang="fr-FR" baseline="0" smtClean="0"/>
                        <a:t>è</a:t>
                      </a:r>
                      <a:r>
                        <a:rPr lang="cs-CZ" baseline="0" smtClean="0"/>
                        <a:t>ge social de cette compagnie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/>
                        <a:t>les chansons de cet auteur</a:t>
                      </a:r>
                    </a:p>
                    <a:p>
                      <a:r>
                        <a:rPr lang="cs-CZ" baseline="0" smtClean="0"/>
                        <a:t>…</a:t>
                      </a:r>
                    </a:p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3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3200" b="1" smtClean="0"/>
              <a:t>Exercice</a:t>
            </a:r>
            <a:r>
              <a:rPr lang="cs-CZ" sz="3200" smtClean="0"/>
              <a:t/>
            </a:r>
            <a:br>
              <a:rPr lang="cs-CZ" sz="3200" smtClean="0"/>
            </a:br>
            <a:r>
              <a:rPr lang="cs-CZ" sz="3200" smtClean="0"/>
              <a:t>Complétez avec les pronoms relatifs </a:t>
            </a:r>
            <a:br>
              <a:rPr lang="cs-CZ" sz="3200" smtClean="0"/>
            </a:br>
            <a:r>
              <a:rPr lang="cs-CZ" sz="3200" i="1" smtClean="0"/>
              <a:t>qui, que, o</a:t>
            </a:r>
            <a:r>
              <a:rPr lang="fr-FR" sz="3200" i="1" smtClean="0"/>
              <a:t>ù</a:t>
            </a:r>
            <a:r>
              <a:rPr lang="cs-CZ" sz="3200" i="1" smtClean="0"/>
              <a:t>, dont</a:t>
            </a:r>
            <a:r>
              <a:rPr lang="cs-CZ" sz="3200" smtClean="0"/>
              <a:t>.</a:t>
            </a:r>
            <a:br>
              <a:rPr lang="cs-CZ" sz="3200" smtClean="0"/>
            </a:br>
            <a:endParaRPr lang="cs-CZ" sz="32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endParaRPr lang="cs-CZ" smtClean="0"/>
          </a:p>
          <a:p>
            <a:pPr marL="514350" indent="-514350">
              <a:buAutoNum type="arabicParenR"/>
            </a:pPr>
            <a:r>
              <a:rPr lang="cs-CZ" smtClean="0"/>
              <a:t>Tu as déj</a:t>
            </a:r>
            <a:r>
              <a:rPr lang="fr-FR" smtClean="0"/>
              <a:t>à</a:t>
            </a:r>
            <a:r>
              <a:rPr lang="cs-CZ" smtClean="0"/>
              <a:t> acheté la robe _____ tu m´avais parlé lundi ?</a:t>
            </a:r>
          </a:p>
          <a:p>
            <a:pPr marL="514350" indent="-514350">
              <a:buAutoNum type="arabicParenR"/>
            </a:pPr>
            <a:r>
              <a:rPr lang="cs-CZ" smtClean="0"/>
              <a:t>Finalement je me suis souvenu du nom du rocker _____ j´ai vu hier </a:t>
            </a:r>
            <a:r>
              <a:rPr lang="fr-FR" smtClean="0"/>
              <a:t>à</a:t>
            </a:r>
            <a:r>
              <a:rPr lang="cs-CZ" smtClean="0"/>
              <a:t> la télévision.</a:t>
            </a:r>
          </a:p>
          <a:p>
            <a:pPr marL="514350" indent="-514350">
              <a:buAutoNum type="arabicParenR"/>
            </a:pPr>
            <a:r>
              <a:rPr lang="cs-CZ" smtClean="0"/>
              <a:t>Mon ami revient des Etats-Unis et il va nous montrer les photos _____ il a prises l</a:t>
            </a:r>
            <a:r>
              <a:rPr lang="fr-FR" smtClean="0"/>
              <a:t>à</a:t>
            </a:r>
            <a:r>
              <a:rPr lang="cs-CZ" smtClean="0"/>
              <a:t>-bas.</a:t>
            </a:r>
          </a:p>
          <a:p>
            <a:pPr marL="514350" indent="-514350">
              <a:buAutoNum type="arabicParenR"/>
            </a:pPr>
            <a:r>
              <a:rPr lang="cs-CZ" smtClean="0"/>
              <a:t>La secrétaire _____ t´a reçu s´appelle Manon.</a:t>
            </a:r>
          </a:p>
          <a:p>
            <a:pPr marL="514350" indent="-514350">
              <a:buAutoNum type="arabicParenR"/>
            </a:pPr>
            <a:r>
              <a:rPr lang="cs-CZ" smtClean="0"/>
              <a:t>Le chemin _____ vous suivez n´est pas le bon.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5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mtClean="0"/>
              <a:t>6) Les pommes ______ vous vendez sont pourries.</a:t>
            </a:r>
          </a:p>
          <a:p>
            <a:pPr marL="0" indent="0">
              <a:buNone/>
            </a:pPr>
            <a:r>
              <a:rPr lang="cs-CZ" smtClean="0"/>
              <a:t>7) Orléans est une ville ______ on peut trouver tout ce qu´il faut.</a:t>
            </a:r>
          </a:p>
          <a:p>
            <a:pPr marL="0" indent="0">
              <a:buNone/>
            </a:pPr>
            <a:r>
              <a:rPr lang="cs-CZ" smtClean="0"/>
              <a:t>8) Il a enfin trouvé un travail ______ il est tr</a:t>
            </a:r>
            <a:r>
              <a:rPr lang="fr-FR" smtClean="0"/>
              <a:t>è</a:t>
            </a:r>
            <a:r>
              <a:rPr lang="cs-CZ" smtClean="0"/>
              <a:t>s content.</a:t>
            </a:r>
          </a:p>
          <a:p>
            <a:pPr marL="0" indent="0">
              <a:buNone/>
            </a:pPr>
            <a:r>
              <a:rPr lang="cs-CZ" smtClean="0"/>
              <a:t>9) Le guide ______ va vous accompagner est mon ami.</a:t>
            </a:r>
          </a:p>
          <a:p>
            <a:pPr marL="0" indent="0">
              <a:buNone/>
            </a:pPr>
            <a:r>
              <a:rPr lang="cs-CZ" smtClean="0"/>
              <a:t>10) Le dossier ______ vous avez besoin est dans le bureau du chef.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74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241</Words>
  <Application>Microsoft Office PowerPoint</Application>
  <PresentationFormat>Předvádění na obrazovce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Pronom relatif  DONT</vt:lpstr>
      <vt:lpstr>   DONT</vt:lpstr>
      <vt:lpstr>Dont</vt:lpstr>
      <vt:lpstr>Prezentace aplikace PowerPoint</vt:lpstr>
      <vt:lpstr> Exercice Complétez avec les pronoms relatifs  qui, que, où, dont.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 relatif DONT</dc:title>
  <cp:lastModifiedBy>Červenková Marie</cp:lastModifiedBy>
  <cp:revision>5</cp:revision>
  <dcterms:modified xsi:type="dcterms:W3CDTF">2014-04-28T06:55:03Z</dcterms:modified>
</cp:coreProperties>
</file>