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7" r:id="rId2"/>
    <p:sldId id="257" r:id="rId3"/>
    <p:sldId id="259" r:id="rId4"/>
    <p:sldId id="262" r:id="rId5"/>
    <p:sldId id="260" r:id="rId6"/>
    <p:sldId id="261" r:id="rId7"/>
    <p:sldId id="263" r:id="rId8"/>
    <p:sldId id="264" r:id="rId9"/>
    <p:sldId id="266" r:id="rId10"/>
    <p:sldId id="265" r:id="rId11"/>
    <p:sldId id="267" r:id="rId12"/>
    <p:sldId id="268" r:id="rId13"/>
    <p:sldId id="269" r:id="rId14"/>
    <p:sldId id="270" r:id="rId15"/>
    <p:sldId id="272" r:id="rId16"/>
    <p:sldId id="271" r:id="rId17"/>
    <p:sldId id="273" r:id="rId18"/>
    <p:sldId id="274" r:id="rId19"/>
    <p:sldId id="275" r:id="rId20"/>
    <p:sldId id="276" r:id="rId21"/>
    <p:sldId id="278" r:id="rId22"/>
    <p:sldId id="277" r:id="rId23"/>
    <p:sldId id="292" r:id="rId24"/>
    <p:sldId id="304" r:id="rId25"/>
    <p:sldId id="305" r:id="rId26"/>
    <p:sldId id="306" r:id="rId27"/>
    <p:sldId id="280" r:id="rId28"/>
    <p:sldId id="281" r:id="rId29"/>
    <p:sldId id="283" r:id="rId30"/>
    <p:sldId id="284" r:id="rId31"/>
    <p:sldId id="285" r:id="rId32"/>
    <p:sldId id="286" r:id="rId33"/>
    <p:sldId id="287" r:id="rId34"/>
    <p:sldId id="288" r:id="rId35"/>
    <p:sldId id="289" r:id="rId36"/>
    <p:sldId id="290" r:id="rId37"/>
    <p:sldId id="298" r:id="rId38"/>
    <p:sldId id="307" r:id="rId39"/>
    <p:sldId id="279" r:id="rId40"/>
    <p:sldId id="300" r:id="rId4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5EC1D4A-A796-47C3-A63E-CE236FB377E2}" type="datetimeFigureOut">
              <a:rPr lang="cs-CZ" smtClean="0"/>
              <a:t>10.4.2014</a:t>
            </a:fld>
            <a:endParaRPr lang="cs-CZ"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C57A5DF-1266-40EA-9282-1E66B9DE06C0}" type="slidenum">
              <a:rPr lang="cs-CZ" smtClean="0"/>
              <a:t>‹#›</a:t>
            </a:fld>
            <a:endParaRPr lang="cs-CZ"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10.4.2014</a:t>
            </a:fld>
            <a:endParaRPr lang="cs-CZ"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5EC1D4A-A796-47C3-A63E-CE236FB377E2}" type="datetimeFigureOut">
              <a:rPr lang="cs-CZ" smtClean="0"/>
              <a:t>10.4.2014</a:t>
            </a:fld>
            <a:endParaRPr lang="cs-CZ"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indtools.com/CommSkll/NegotiationSkills.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youtube.com/watch?v=pxoB6MhmbI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youtube.com/watch?v=XUO59Emi3eo"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mindtools.com/pages/article/newCS_80.htm" TargetMode="External"/><Relationship Id="rId2" Type="http://schemas.openxmlformats.org/officeDocument/2006/relationships/hyperlink" Target="http://www.mindtools.com/CommSkll/NegotiationSkills.ht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mindtools.com/pages/article/newLDR_66.htm" TargetMode="External"/><Relationship Id="rId2" Type="http://schemas.openxmlformats.org/officeDocument/2006/relationships/hyperlink" Target="http://geert-hofstede.com/dimensions.html" TargetMode="External"/><Relationship Id="rId1" Type="http://schemas.openxmlformats.org/officeDocument/2006/relationships/slideLayout" Target="../slideLayouts/slideLayout2.xml"/><Relationship Id="rId5" Type="http://schemas.openxmlformats.org/officeDocument/2006/relationships/hyperlink" Target="https://suite101.com/a/quiz-on-intercultural-competence-a24543" TargetMode="External"/><Relationship Id="rId4" Type="http://schemas.openxmlformats.org/officeDocument/2006/relationships/hyperlink" Target="http://www.mindtools.com/pages/article/cross-cultural-mistakes.ht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mindtools.com/CommSkll/NegotiationSkills.ht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mindtools.com/CommSkll/NegotiationSkills.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indtools.com/CommSkll/NegotiationSkills.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indtools.com/CommSkll/NegotiationSkills.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44008" y="2276872"/>
            <a:ext cx="3600400" cy="2638264"/>
          </a:xfrm>
        </p:spPr>
        <p:txBody>
          <a:bodyPr>
            <a:normAutofit fontScale="90000"/>
          </a:bodyPr>
          <a:lstStyle/>
          <a:p>
            <a:r>
              <a:rPr lang="en-GB" b="1" dirty="0"/>
              <a:t>MPV_COMA Communication and Managerial Skills Training </a:t>
            </a:r>
            <a:r>
              <a:rPr lang="cs-CZ" dirty="0"/>
              <a:t/>
            </a:r>
            <a:br>
              <a:rPr lang="cs-CZ" dirty="0"/>
            </a:br>
            <a:r>
              <a:rPr lang="en-US" dirty="0" smtClean="0"/>
              <a:t>Seminar</a:t>
            </a:r>
            <a:r>
              <a:rPr lang="cs-CZ" dirty="0" smtClean="0"/>
              <a:t> </a:t>
            </a:r>
            <a:r>
              <a:rPr lang="en-US" dirty="0" smtClean="0"/>
              <a:t>4</a:t>
            </a:r>
            <a:endParaRPr lang="cs-CZ" dirty="0"/>
          </a:p>
        </p:txBody>
      </p:sp>
      <p:sp>
        <p:nvSpPr>
          <p:cNvPr id="3" name="Podnadpis 2"/>
          <p:cNvSpPr>
            <a:spLocks noGrp="1"/>
          </p:cNvSpPr>
          <p:nvPr>
            <p:ph type="subTitle" idx="1"/>
          </p:nvPr>
        </p:nvSpPr>
        <p:spPr>
          <a:xfrm>
            <a:off x="4733365" y="5301208"/>
            <a:ext cx="3309803" cy="380501"/>
          </a:xfrm>
        </p:spPr>
        <p:txBody>
          <a:bodyPr/>
          <a:lstStyle/>
          <a:p>
            <a:pPr algn="r"/>
            <a:r>
              <a:rPr lang="en-US" dirty="0" err="1" smtClean="0"/>
              <a:t>Ing</a:t>
            </a:r>
            <a:r>
              <a:rPr lang="en-US" dirty="0" smtClean="0"/>
              <a:t>. Daria </a:t>
            </a:r>
            <a:r>
              <a:rPr lang="en-US" dirty="0" err="1" smtClean="0"/>
              <a:t>Borovko</a:t>
            </a:r>
            <a:endParaRPr lang="cs-CZ" dirty="0"/>
          </a:p>
        </p:txBody>
      </p:sp>
    </p:spTree>
    <p:extLst>
      <p:ext uri="{BB962C8B-B14F-4D97-AF65-F5344CB8AC3E}">
        <p14:creationId xmlns:p14="http://schemas.microsoft.com/office/powerpoint/2010/main" val="2920631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a:t>
            </a:r>
            <a:r>
              <a:rPr lang="en-US" dirty="0" smtClean="0"/>
              <a:t>communication</a:t>
            </a:r>
            <a:endParaRPr lang="en-US" dirty="0"/>
          </a:p>
        </p:txBody>
      </p:sp>
      <p:sp>
        <p:nvSpPr>
          <p:cNvPr id="3" name="Zástupný symbol pro obsah 2"/>
          <p:cNvSpPr>
            <a:spLocks noGrp="1"/>
          </p:cNvSpPr>
          <p:nvPr>
            <p:ph idx="1"/>
          </p:nvPr>
        </p:nvSpPr>
        <p:spPr/>
        <p:txBody>
          <a:bodyPr/>
          <a:lstStyle/>
          <a:p>
            <a:r>
              <a:rPr lang="en-US" dirty="0"/>
              <a:t>"Culture is more often a source of conflict than of synergy. Cultural differences are a nuisance at best and often a disaster</a:t>
            </a:r>
            <a:r>
              <a:rPr lang="en-US" dirty="0" smtClean="0"/>
              <a:t>.„</a:t>
            </a:r>
            <a:endParaRPr lang="cs-CZ" baseline="30000" dirty="0" smtClean="0"/>
          </a:p>
          <a:p>
            <a:pPr marL="68580" indent="0" algn="r">
              <a:buNone/>
            </a:pPr>
            <a:r>
              <a:rPr lang="cs-CZ" sz="2000" dirty="0"/>
              <a:t>G.Hofstede</a:t>
            </a:r>
            <a:r>
              <a:rPr lang="cs-CZ" sz="2000" dirty="0" smtClean="0"/>
              <a:t>.</a:t>
            </a:r>
            <a:endParaRPr lang="en-US" sz="2000" dirty="0" smtClean="0"/>
          </a:p>
          <a:p>
            <a:endParaRPr lang="en-US" dirty="0"/>
          </a:p>
        </p:txBody>
      </p:sp>
    </p:spTree>
    <p:extLst>
      <p:ext uri="{BB962C8B-B14F-4D97-AF65-F5344CB8AC3E}">
        <p14:creationId xmlns:p14="http://schemas.microsoft.com/office/powerpoint/2010/main" val="1829149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a:t>
            </a:r>
            <a:r>
              <a:rPr lang="en-US" dirty="0" smtClean="0"/>
              <a:t>communication</a:t>
            </a:r>
            <a:r>
              <a:rPr lang="en-US" dirty="0"/>
              <a:t/>
            </a:r>
            <a:br>
              <a:rPr lang="en-US" dirty="0"/>
            </a:br>
            <a:r>
              <a:rPr lang="en-US" sz="3600" dirty="0"/>
              <a:t>Hofstede's cultural </a:t>
            </a:r>
            <a:r>
              <a:rPr lang="en-US" sz="3600" dirty="0" smtClean="0"/>
              <a:t>dimensions</a:t>
            </a:r>
            <a:endParaRPr lang="cs-CZ" dirty="0"/>
          </a:p>
        </p:txBody>
      </p:sp>
      <p:sp>
        <p:nvSpPr>
          <p:cNvPr id="3" name="Zástupný symbol pro obsah 2"/>
          <p:cNvSpPr>
            <a:spLocks noGrp="1"/>
          </p:cNvSpPr>
          <p:nvPr>
            <p:ph idx="1"/>
          </p:nvPr>
        </p:nvSpPr>
        <p:spPr/>
        <p:txBody>
          <a:bodyPr>
            <a:normAutofit/>
          </a:bodyPr>
          <a:lstStyle/>
          <a:p>
            <a:r>
              <a:rPr lang="en-US" dirty="0" smtClean="0"/>
              <a:t>Power</a:t>
            </a:r>
            <a:r>
              <a:rPr lang="cs-CZ" dirty="0" smtClean="0"/>
              <a:t> </a:t>
            </a:r>
            <a:r>
              <a:rPr lang="cs-CZ" dirty="0"/>
              <a:t>Distance Index (PDI</a:t>
            </a:r>
            <a:r>
              <a:rPr lang="cs-CZ" dirty="0" smtClean="0"/>
              <a:t>)</a:t>
            </a:r>
            <a:endParaRPr lang="en-US" dirty="0" smtClean="0"/>
          </a:p>
          <a:p>
            <a:r>
              <a:rPr lang="en-US" dirty="0"/>
              <a:t>Individualism versus Collectivism (IDV</a:t>
            </a:r>
            <a:r>
              <a:rPr lang="en-US" dirty="0" smtClean="0"/>
              <a:t>)</a:t>
            </a:r>
          </a:p>
          <a:p>
            <a:r>
              <a:rPr lang="en-US" dirty="0"/>
              <a:t>Masculinity versus Femininity (MAS)</a:t>
            </a:r>
          </a:p>
          <a:p>
            <a:r>
              <a:rPr lang="en-US" dirty="0" smtClean="0"/>
              <a:t>Pragmatic </a:t>
            </a:r>
            <a:r>
              <a:rPr lang="en-US" dirty="0"/>
              <a:t>versus Normative (PRA</a:t>
            </a:r>
            <a:r>
              <a:rPr lang="en-US" dirty="0" smtClean="0"/>
              <a:t>)</a:t>
            </a:r>
          </a:p>
          <a:p>
            <a:r>
              <a:rPr lang="en-US" dirty="0"/>
              <a:t>Indulgence versus Restraint (IND)  </a:t>
            </a:r>
          </a:p>
          <a:p>
            <a:endParaRPr lang="cs-CZ" dirty="0"/>
          </a:p>
        </p:txBody>
      </p:sp>
    </p:spTree>
    <p:extLst>
      <p:ext uri="{BB962C8B-B14F-4D97-AF65-F5344CB8AC3E}">
        <p14:creationId xmlns:p14="http://schemas.microsoft.com/office/powerpoint/2010/main" val="3532238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a:t>Hofstede's cultural dimensions</a:t>
            </a:r>
            <a:endParaRPr lang="cs-CZ" dirty="0"/>
          </a:p>
        </p:txBody>
      </p:sp>
      <p:sp>
        <p:nvSpPr>
          <p:cNvPr id="3" name="Zástupný symbol pro obsah 2"/>
          <p:cNvSpPr>
            <a:spLocks noGrp="1"/>
          </p:cNvSpPr>
          <p:nvPr>
            <p:ph idx="1"/>
          </p:nvPr>
        </p:nvSpPr>
        <p:spPr/>
        <p:txBody>
          <a:bodyPr>
            <a:normAutofit fontScale="92500" lnSpcReduction="10000"/>
          </a:bodyPr>
          <a:lstStyle/>
          <a:p>
            <a:r>
              <a:rPr lang="en-US" b="1" dirty="0" smtClean="0"/>
              <a:t>Power</a:t>
            </a:r>
            <a:r>
              <a:rPr lang="cs-CZ" b="1" dirty="0" smtClean="0"/>
              <a:t> </a:t>
            </a:r>
            <a:r>
              <a:rPr lang="cs-CZ" b="1" dirty="0"/>
              <a:t>Distance Index (PDI</a:t>
            </a:r>
            <a:r>
              <a:rPr lang="cs-CZ" b="1" dirty="0" smtClean="0"/>
              <a:t>)</a:t>
            </a:r>
            <a:endParaRPr lang="en-US" b="1" dirty="0" smtClean="0"/>
          </a:p>
          <a:p>
            <a:pPr marL="365760" lvl="1" indent="0">
              <a:buNone/>
            </a:pPr>
            <a:r>
              <a:rPr lang="en-US" dirty="0" smtClean="0"/>
              <a:t> – the </a:t>
            </a:r>
            <a:r>
              <a:rPr lang="en-US" dirty="0"/>
              <a:t>degree to which the less powerful members of a society accept and expect that power is distributed </a:t>
            </a:r>
            <a:r>
              <a:rPr lang="en-US" dirty="0" smtClean="0"/>
              <a:t>unequally.</a:t>
            </a:r>
          </a:p>
          <a:p>
            <a:pPr marL="365760" lvl="1" indent="0">
              <a:buNone/>
            </a:pPr>
            <a:endParaRPr lang="en-US" dirty="0" smtClean="0"/>
          </a:p>
          <a:p>
            <a:pPr marL="365760" lvl="1" indent="0">
              <a:buNone/>
            </a:pPr>
            <a:endParaRPr lang="en-US" dirty="0"/>
          </a:p>
          <a:p>
            <a:r>
              <a:rPr lang="en-US" sz="2200" dirty="0" smtClean="0"/>
              <a:t> </a:t>
            </a:r>
            <a:r>
              <a:rPr lang="en-US" sz="1800" dirty="0" smtClean="0"/>
              <a:t>Application</a:t>
            </a:r>
            <a:r>
              <a:rPr lang="en-US" sz="1700" dirty="0"/>
              <a:t>:</a:t>
            </a:r>
            <a:r>
              <a:rPr lang="en-US" sz="1700" dirty="0" smtClean="0"/>
              <a:t> </a:t>
            </a:r>
          </a:p>
          <a:p>
            <a:pPr marL="68580" indent="0">
              <a:buNone/>
            </a:pPr>
            <a:r>
              <a:rPr lang="en-US" sz="1800" dirty="0" smtClean="0"/>
              <a:t>In </a:t>
            </a:r>
            <a:r>
              <a:rPr lang="en-US" sz="1800" dirty="0"/>
              <a:t>a high PD country such as </a:t>
            </a:r>
            <a:r>
              <a:rPr lang="en-US" sz="1800" dirty="0" smtClean="0"/>
              <a:t>Malaysia, </a:t>
            </a:r>
            <a:r>
              <a:rPr lang="en-US" sz="1800" dirty="0"/>
              <a:t>you would probably send reports only to top management and have closed-door meetings where only select powerful leaders were in attendance</a:t>
            </a:r>
            <a:r>
              <a:rPr lang="en-US" sz="1800" dirty="0" smtClean="0"/>
              <a:t>.</a:t>
            </a:r>
            <a:endParaRPr lang="cs-CZ" sz="1800" dirty="0"/>
          </a:p>
        </p:txBody>
      </p:sp>
    </p:spTree>
    <p:extLst>
      <p:ext uri="{BB962C8B-B14F-4D97-AF65-F5344CB8AC3E}">
        <p14:creationId xmlns:p14="http://schemas.microsoft.com/office/powerpoint/2010/main" val="1212715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44801609"/>
              </p:ext>
            </p:extLst>
          </p:nvPr>
        </p:nvGraphicFramePr>
        <p:xfrm>
          <a:off x="1043608" y="1268760"/>
          <a:ext cx="7056784" cy="4104456"/>
        </p:xfrm>
        <a:graphic>
          <a:graphicData uri="http://schemas.openxmlformats.org/drawingml/2006/table">
            <a:tbl>
              <a:tblPr firstRow="1" firstCol="1" bandRow="1">
                <a:tableStyleId>{5C22544A-7EE6-4342-B048-85BDC9FD1C3A}</a:tableStyleId>
              </a:tblPr>
              <a:tblGrid>
                <a:gridCol w="1411356"/>
                <a:gridCol w="2822714"/>
                <a:gridCol w="2822714"/>
              </a:tblGrid>
              <a:tr h="287354">
                <a:tc>
                  <a:txBody>
                    <a:bodyPr/>
                    <a:lstStyle/>
                    <a:p>
                      <a:pPr>
                        <a:lnSpc>
                          <a:spcPct val="100000"/>
                        </a:lnSpc>
                        <a:spcAft>
                          <a:spcPts val="750"/>
                        </a:spcAft>
                      </a:pPr>
                      <a:r>
                        <a:rPr lang="cs-CZ" sz="1600" dirty="0">
                          <a:effectLst/>
                        </a:rPr>
                        <a:t>PD</a:t>
                      </a:r>
                      <a:endParaRPr lang="cs-CZ" sz="1600" dirty="0">
                        <a:effectLst/>
                        <a:latin typeface="Calibri"/>
                        <a:ea typeface="Calibri"/>
                        <a:cs typeface="Times New Roman"/>
                      </a:endParaRPr>
                    </a:p>
                  </a:txBody>
                  <a:tcPr marL="68580" marR="68580" marT="0" marB="0"/>
                </a:tc>
                <a:tc>
                  <a:txBody>
                    <a:bodyPr/>
                    <a:lstStyle/>
                    <a:p>
                      <a:pPr>
                        <a:lnSpc>
                          <a:spcPct val="100000"/>
                        </a:lnSpc>
                        <a:spcAft>
                          <a:spcPts val="750"/>
                        </a:spcAft>
                      </a:pPr>
                      <a:r>
                        <a:rPr lang="cs-CZ" sz="1600" dirty="0">
                          <a:effectLst/>
                        </a:rPr>
                        <a:t>Characteristics</a:t>
                      </a:r>
                      <a:endParaRPr lang="cs-CZ" sz="1600" dirty="0">
                        <a:effectLst/>
                        <a:latin typeface="Calibri"/>
                        <a:ea typeface="Calibri"/>
                        <a:cs typeface="Times New Roman"/>
                      </a:endParaRPr>
                    </a:p>
                  </a:txBody>
                  <a:tcPr marL="68580" marR="68580" marT="0" marB="0"/>
                </a:tc>
                <a:tc>
                  <a:txBody>
                    <a:bodyPr/>
                    <a:lstStyle/>
                    <a:p>
                      <a:pPr>
                        <a:lnSpc>
                          <a:spcPct val="100000"/>
                        </a:lnSpc>
                        <a:spcAft>
                          <a:spcPts val="750"/>
                        </a:spcAft>
                      </a:pPr>
                      <a:r>
                        <a:rPr lang="cs-CZ" sz="1600" dirty="0">
                          <a:effectLst/>
                        </a:rPr>
                        <a:t>Tips</a:t>
                      </a:r>
                      <a:endParaRPr lang="cs-CZ" sz="1600" dirty="0">
                        <a:effectLst/>
                        <a:latin typeface="Calibri"/>
                        <a:ea typeface="Calibri"/>
                        <a:cs typeface="Times New Roman"/>
                      </a:endParaRPr>
                    </a:p>
                  </a:txBody>
                  <a:tcPr marL="68580" marR="68580" marT="0" marB="0"/>
                </a:tc>
              </a:tr>
              <a:tr h="2094340">
                <a:tc>
                  <a:txBody>
                    <a:bodyPr/>
                    <a:lstStyle/>
                    <a:p>
                      <a:pPr>
                        <a:lnSpc>
                          <a:spcPct val="100000"/>
                        </a:lnSpc>
                        <a:spcAft>
                          <a:spcPts val="750"/>
                        </a:spcAft>
                      </a:pPr>
                      <a:r>
                        <a:rPr lang="en-US" sz="1600" noProof="0" dirty="0" smtClean="0">
                          <a:effectLst/>
                        </a:rPr>
                        <a:t>High</a:t>
                      </a:r>
                      <a:r>
                        <a:rPr lang="cs-CZ" sz="1600" dirty="0" smtClean="0">
                          <a:effectLst/>
                        </a:rPr>
                        <a:t> </a:t>
                      </a:r>
                      <a:r>
                        <a:rPr lang="cs-CZ" sz="1600" dirty="0">
                          <a:effectLst/>
                        </a:rPr>
                        <a:t>PD</a:t>
                      </a:r>
                      <a:endParaRPr lang="cs-CZ" sz="1600" dirty="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noProof="0" dirty="0" smtClean="0">
                          <a:effectLst/>
                        </a:rPr>
                        <a:t>Centralized companies.</a:t>
                      </a:r>
                    </a:p>
                    <a:p>
                      <a:pPr marL="342900" marR="190500" lvl="0" indent="-342900">
                        <a:lnSpc>
                          <a:spcPct val="100000"/>
                        </a:lnSpc>
                        <a:spcAft>
                          <a:spcPts val="375"/>
                        </a:spcAft>
                        <a:buSzPts val="1000"/>
                        <a:buFont typeface="Symbol"/>
                        <a:buChar char=""/>
                        <a:tabLst>
                          <a:tab pos="457200" algn="l"/>
                        </a:tabLst>
                      </a:pPr>
                      <a:r>
                        <a:rPr lang="en-US" sz="1600" noProof="0" dirty="0" smtClean="0">
                          <a:effectLst/>
                        </a:rPr>
                        <a:t>Strong hierarchies.</a:t>
                      </a:r>
                    </a:p>
                    <a:p>
                      <a:pPr marL="342900" marR="190500" lvl="0" indent="-342900">
                        <a:lnSpc>
                          <a:spcPct val="100000"/>
                        </a:lnSpc>
                        <a:spcAft>
                          <a:spcPts val="375"/>
                        </a:spcAft>
                        <a:buSzPts val="1000"/>
                        <a:buFont typeface="Symbol"/>
                        <a:buChar char=""/>
                        <a:tabLst>
                          <a:tab pos="457200" algn="l"/>
                        </a:tabLst>
                      </a:pPr>
                      <a:r>
                        <a:rPr lang="en-US" sz="1600" noProof="0" dirty="0" smtClean="0">
                          <a:effectLst/>
                        </a:rPr>
                        <a:t>Large gaps in compensation, authority, and respect.</a:t>
                      </a:r>
                      <a:endParaRPr lang="en-US" sz="1600" noProof="0" dirty="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noProof="0" dirty="0" smtClean="0">
                          <a:effectLst/>
                        </a:rPr>
                        <a:t>Acknowledge a leader's power.</a:t>
                      </a:r>
                    </a:p>
                    <a:p>
                      <a:pPr marL="342900" marR="190500" lvl="0" indent="-342900">
                        <a:lnSpc>
                          <a:spcPct val="100000"/>
                        </a:lnSpc>
                        <a:spcAft>
                          <a:spcPts val="375"/>
                        </a:spcAft>
                        <a:buSzPts val="1000"/>
                        <a:buFont typeface="Symbol"/>
                        <a:buChar char=""/>
                        <a:tabLst>
                          <a:tab pos="457200" algn="l"/>
                        </a:tabLst>
                      </a:pPr>
                      <a:r>
                        <a:rPr lang="en-US" sz="1600" noProof="0" dirty="0" smtClean="0">
                          <a:effectLst/>
                        </a:rPr>
                        <a:t>Be aware that you may need to go to the top for answers</a:t>
                      </a:r>
                      <a:endParaRPr lang="en-US" sz="1600" noProof="0" dirty="0">
                        <a:effectLst/>
                        <a:latin typeface="Calibri"/>
                        <a:ea typeface="Calibri"/>
                        <a:cs typeface="Times New Roman"/>
                      </a:endParaRPr>
                    </a:p>
                  </a:txBody>
                  <a:tcPr marL="68580" marR="68580" marT="0" marB="0"/>
                </a:tc>
              </a:tr>
              <a:tr h="1722762">
                <a:tc>
                  <a:txBody>
                    <a:bodyPr/>
                    <a:lstStyle/>
                    <a:p>
                      <a:pPr>
                        <a:lnSpc>
                          <a:spcPct val="100000"/>
                        </a:lnSpc>
                        <a:spcAft>
                          <a:spcPts val="0"/>
                        </a:spcAft>
                      </a:pPr>
                      <a:r>
                        <a:rPr lang="cs-CZ" sz="1600" dirty="0" err="1">
                          <a:effectLst/>
                        </a:rPr>
                        <a:t>Low</a:t>
                      </a:r>
                      <a:r>
                        <a:rPr lang="cs-CZ" sz="1600" dirty="0">
                          <a:effectLst/>
                        </a:rPr>
                        <a:t> PD</a:t>
                      </a:r>
                      <a:endParaRPr lang="cs-CZ" sz="1600" dirty="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cs-CZ" sz="1600">
                          <a:effectLst/>
                        </a:rPr>
                        <a:t>Flatter organizations.</a:t>
                      </a:r>
                    </a:p>
                    <a:p>
                      <a:pPr marL="342900" marR="190500" lvl="0" indent="-342900">
                        <a:lnSpc>
                          <a:spcPct val="100000"/>
                        </a:lnSpc>
                        <a:spcAft>
                          <a:spcPts val="375"/>
                        </a:spcAft>
                        <a:buSzPts val="1000"/>
                        <a:buFont typeface="Symbol"/>
                        <a:buChar char=""/>
                        <a:tabLst>
                          <a:tab pos="457200" algn="l"/>
                        </a:tabLst>
                      </a:pPr>
                      <a:r>
                        <a:rPr lang="cs-CZ" sz="1600">
                          <a:effectLst/>
                        </a:rPr>
                        <a:t>Supervisors and employees are considered almost as equals.</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noProof="0" dirty="0" smtClean="0">
                          <a:effectLst/>
                        </a:rPr>
                        <a:t>Use teamwork.</a:t>
                      </a:r>
                    </a:p>
                    <a:p>
                      <a:pPr marL="342900" marR="190500" lvl="0" indent="-342900">
                        <a:lnSpc>
                          <a:spcPct val="100000"/>
                        </a:lnSpc>
                        <a:spcAft>
                          <a:spcPts val="375"/>
                        </a:spcAft>
                        <a:buSzPts val="1000"/>
                        <a:buFont typeface="Symbol"/>
                        <a:buChar char=""/>
                        <a:tabLst>
                          <a:tab pos="457200" algn="l"/>
                        </a:tabLst>
                      </a:pPr>
                      <a:r>
                        <a:rPr lang="en-US" sz="1600" noProof="0" dirty="0" smtClean="0">
                          <a:effectLst/>
                        </a:rPr>
                        <a:t>Involve as many people as possible in decision making.</a:t>
                      </a:r>
                      <a:endParaRPr lang="en-US" sz="1600" noProof="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70593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a:t>Hofstede's cultural dimensions</a:t>
            </a:r>
            <a:endParaRPr lang="cs-CZ" sz="3600" dirty="0"/>
          </a:p>
        </p:txBody>
      </p:sp>
      <p:sp>
        <p:nvSpPr>
          <p:cNvPr id="3" name="Zástupný symbol pro obsah 2"/>
          <p:cNvSpPr>
            <a:spLocks noGrp="1"/>
          </p:cNvSpPr>
          <p:nvPr>
            <p:ph idx="1"/>
          </p:nvPr>
        </p:nvSpPr>
        <p:spPr/>
        <p:txBody>
          <a:bodyPr>
            <a:normAutofit/>
          </a:bodyPr>
          <a:lstStyle/>
          <a:p>
            <a:r>
              <a:rPr lang="en-US" sz="2200" b="1" dirty="0"/>
              <a:t>Individualism</a:t>
            </a:r>
            <a:r>
              <a:rPr lang="en-US" b="1" dirty="0"/>
              <a:t> </a:t>
            </a:r>
            <a:r>
              <a:rPr lang="en-US" sz="2200" b="1" dirty="0"/>
              <a:t>versus Collectivism (IDV</a:t>
            </a:r>
            <a:r>
              <a:rPr lang="en-US" sz="2200" b="1" dirty="0" smtClean="0"/>
              <a:t>)</a:t>
            </a:r>
          </a:p>
          <a:p>
            <a:pPr marL="365760" lvl="1" indent="0">
              <a:buNone/>
            </a:pPr>
            <a:r>
              <a:rPr lang="en-US" sz="2000" dirty="0"/>
              <a:t>refers to the strength of the ties people have to others within the community</a:t>
            </a:r>
            <a:r>
              <a:rPr lang="en-US" sz="2000" dirty="0" smtClean="0"/>
              <a:t>.</a:t>
            </a:r>
          </a:p>
          <a:p>
            <a:pPr marL="365760" lvl="1" indent="0">
              <a:buNone/>
            </a:pPr>
            <a:endParaRPr lang="en-US" dirty="0"/>
          </a:p>
          <a:p>
            <a:pPr marL="365760" lvl="1" indent="0">
              <a:buNone/>
            </a:pPr>
            <a:endParaRPr lang="en-US" dirty="0" smtClean="0"/>
          </a:p>
          <a:p>
            <a:pPr marL="342900" lvl="1"/>
            <a:r>
              <a:rPr lang="en-US" sz="1700" dirty="0"/>
              <a:t>Application</a:t>
            </a:r>
            <a:r>
              <a:rPr lang="en-US" sz="1700" dirty="0" smtClean="0"/>
              <a:t>:</a:t>
            </a:r>
          </a:p>
          <a:p>
            <a:pPr marL="68580" lvl="1" indent="0">
              <a:buNone/>
            </a:pPr>
            <a:r>
              <a:rPr lang="en-US" sz="1700" dirty="0"/>
              <a:t>C</a:t>
            </a:r>
            <a:r>
              <a:rPr lang="en-US" sz="1700" dirty="0" smtClean="0"/>
              <a:t>entral </a:t>
            </a:r>
            <a:r>
              <a:rPr lang="en-US" sz="1700" dirty="0"/>
              <a:t>American countries </a:t>
            </a:r>
            <a:r>
              <a:rPr lang="en-US" sz="1700" dirty="0" smtClean="0"/>
              <a:t>(low IDV) – </a:t>
            </a:r>
            <a:r>
              <a:rPr lang="en-US" sz="1700" dirty="0"/>
              <a:t>a marketing campaign that emphasized benefits to the community or that tied into a popular political movement would likely be understood and well received.</a:t>
            </a:r>
            <a:endParaRPr lang="cs-CZ" sz="1700" dirty="0"/>
          </a:p>
          <a:p>
            <a:pPr marL="365760" lvl="1" indent="0">
              <a:buNone/>
            </a:pPr>
            <a:endParaRPr lang="cs-CZ" dirty="0"/>
          </a:p>
        </p:txBody>
      </p:sp>
    </p:spTree>
    <p:extLst>
      <p:ext uri="{BB962C8B-B14F-4D97-AF65-F5344CB8AC3E}">
        <p14:creationId xmlns:p14="http://schemas.microsoft.com/office/powerpoint/2010/main" val="2635738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92610260"/>
              </p:ext>
            </p:extLst>
          </p:nvPr>
        </p:nvGraphicFramePr>
        <p:xfrm>
          <a:off x="1043608" y="1052736"/>
          <a:ext cx="7056785" cy="5184576"/>
        </p:xfrm>
        <a:graphic>
          <a:graphicData uri="http://schemas.openxmlformats.org/drawingml/2006/table">
            <a:tbl>
              <a:tblPr firstRow="1" firstCol="1" bandRow="1">
                <a:tableStyleId>{5C22544A-7EE6-4342-B048-85BDC9FD1C3A}</a:tableStyleId>
              </a:tblPr>
              <a:tblGrid>
                <a:gridCol w="1411357"/>
                <a:gridCol w="2822714"/>
                <a:gridCol w="2822714"/>
              </a:tblGrid>
              <a:tr h="261407">
                <a:tc>
                  <a:txBody>
                    <a:bodyPr/>
                    <a:lstStyle/>
                    <a:p>
                      <a:pPr>
                        <a:lnSpc>
                          <a:spcPct val="100000"/>
                        </a:lnSpc>
                        <a:spcAft>
                          <a:spcPts val="750"/>
                        </a:spcAft>
                      </a:pPr>
                      <a:r>
                        <a:rPr lang="en-US" sz="1600">
                          <a:effectLst/>
                        </a:rPr>
                        <a:t>IDV</a:t>
                      </a:r>
                      <a:endParaRPr lang="cs-CZ" sz="1600">
                        <a:effectLst/>
                        <a:latin typeface="Calibri"/>
                        <a:ea typeface="Calibri"/>
                        <a:cs typeface="Times New Roman"/>
                      </a:endParaRPr>
                    </a:p>
                  </a:txBody>
                  <a:tcPr marL="68580" marR="68580" marT="0" marB="0"/>
                </a:tc>
                <a:tc>
                  <a:txBody>
                    <a:bodyPr/>
                    <a:lstStyle/>
                    <a:p>
                      <a:pPr>
                        <a:lnSpc>
                          <a:spcPct val="100000"/>
                        </a:lnSpc>
                        <a:spcAft>
                          <a:spcPts val="750"/>
                        </a:spcAft>
                      </a:pPr>
                      <a:r>
                        <a:rPr lang="en-US" sz="1600" dirty="0">
                          <a:effectLst/>
                        </a:rPr>
                        <a:t>Characteristics</a:t>
                      </a:r>
                      <a:endParaRPr lang="cs-CZ" sz="1600" dirty="0">
                        <a:effectLst/>
                        <a:latin typeface="Calibri"/>
                        <a:ea typeface="Calibri"/>
                        <a:cs typeface="Times New Roman"/>
                      </a:endParaRPr>
                    </a:p>
                  </a:txBody>
                  <a:tcPr marL="68580" marR="68580" marT="0" marB="0"/>
                </a:tc>
                <a:tc>
                  <a:txBody>
                    <a:bodyPr/>
                    <a:lstStyle/>
                    <a:p>
                      <a:pPr>
                        <a:lnSpc>
                          <a:spcPct val="100000"/>
                        </a:lnSpc>
                        <a:spcAft>
                          <a:spcPts val="750"/>
                        </a:spcAft>
                      </a:pPr>
                      <a:r>
                        <a:rPr lang="en-US" sz="1600">
                          <a:effectLst/>
                        </a:rPr>
                        <a:t>Tips</a:t>
                      </a:r>
                      <a:endParaRPr lang="cs-CZ" sz="1600">
                        <a:effectLst/>
                        <a:latin typeface="Calibri"/>
                        <a:ea typeface="Calibri"/>
                        <a:cs typeface="Times New Roman"/>
                      </a:endParaRPr>
                    </a:p>
                  </a:txBody>
                  <a:tcPr marL="68580" marR="68580" marT="0" marB="0"/>
                </a:tc>
              </a:tr>
              <a:tr h="2722992">
                <a:tc>
                  <a:txBody>
                    <a:bodyPr/>
                    <a:lstStyle/>
                    <a:p>
                      <a:pPr>
                        <a:lnSpc>
                          <a:spcPct val="100000"/>
                        </a:lnSpc>
                        <a:spcAft>
                          <a:spcPts val="750"/>
                        </a:spcAft>
                      </a:pPr>
                      <a:r>
                        <a:rPr lang="en-US" sz="1600">
                          <a:effectLst/>
                        </a:rPr>
                        <a:t>High IDV</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a:effectLst/>
                        </a:rPr>
                        <a:t>High valuation on people's time and their need for freedom.</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An enjoyment of challenges, and an expectation of rewards for hard work.</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Respect for privacy.</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a:effectLst/>
                        </a:rPr>
                        <a:t>Acknowledge accomplishments.</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Don't ask for too much personal information.</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Encourage debate and expression of own ideas.</a:t>
                      </a:r>
                      <a:endParaRPr lang="cs-CZ" sz="1600">
                        <a:effectLst/>
                        <a:latin typeface="Calibri"/>
                        <a:ea typeface="Calibri"/>
                        <a:cs typeface="Times New Roman"/>
                      </a:endParaRPr>
                    </a:p>
                  </a:txBody>
                  <a:tcPr marL="68580" marR="68580" marT="0" marB="0"/>
                </a:tc>
              </a:tr>
              <a:tr h="2200177">
                <a:tc>
                  <a:txBody>
                    <a:bodyPr/>
                    <a:lstStyle/>
                    <a:p>
                      <a:pPr>
                        <a:lnSpc>
                          <a:spcPct val="100000"/>
                        </a:lnSpc>
                        <a:spcAft>
                          <a:spcPts val="0"/>
                        </a:spcAft>
                      </a:pPr>
                      <a:r>
                        <a:rPr lang="en-US" sz="1600">
                          <a:effectLst/>
                        </a:rPr>
                        <a:t>Low IDV</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a:effectLst/>
                        </a:rPr>
                        <a:t>Emphasis on building skills and becoming masters of something.</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Work for intrinsic rewards.</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Harmony more important than honesty.</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dirty="0">
                          <a:effectLst/>
                        </a:rPr>
                        <a:t>Show respect for age and wisdom.</a:t>
                      </a:r>
                      <a:endParaRPr lang="cs-CZ" sz="1600" dirty="0">
                        <a:effectLst/>
                      </a:endParaRPr>
                    </a:p>
                    <a:p>
                      <a:pPr marL="342900" marR="190500" lvl="0" indent="-342900">
                        <a:lnSpc>
                          <a:spcPct val="100000"/>
                        </a:lnSpc>
                        <a:spcAft>
                          <a:spcPts val="375"/>
                        </a:spcAft>
                        <a:buSzPts val="1000"/>
                        <a:buFont typeface="Symbol"/>
                        <a:buChar char=""/>
                        <a:tabLst>
                          <a:tab pos="457200" algn="l"/>
                        </a:tabLst>
                      </a:pPr>
                      <a:r>
                        <a:rPr lang="en-US" sz="1600" dirty="0">
                          <a:effectLst/>
                        </a:rPr>
                        <a:t>Suppress feelings and emotions to work in harmony.</a:t>
                      </a:r>
                      <a:endParaRPr lang="cs-CZ" sz="1600" dirty="0">
                        <a:effectLst/>
                      </a:endParaRPr>
                    </a:p>
                    <a:p>
                      <a:pPr marL="342900" marR="190500" lvl="0" indent="-342900">
                        <a:lnSpc>
                          <a:spcPct val="100000"/>
                        </a:lnSpc>
                        <a:spcAft>
                          <a:spcPts val="375"/>
                        </a:spcAft>
                        <a:buSzPts val="1000"/>
                        <a:buFont typeface="Symbol"/>
                        <a:buChar char=""/>
                        <a:tabLst>
                          <a:tab pos="457200" algn="l"/>
                        </a:tabLst>
                      </a:pPr>
                      <a:r>
                        <a:rPr lang="en-US" sz="1600" dirty="0">
                          <a:effectLst/>
                        </a:rPr>
                        <a:t>Respect traditions and introduce change slowly.</a:t>
                      </a:r>
                      <a:endParaRPr lang="cs-CZ"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58047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a:t>Hofstede's cultural dimensions</a:t>
            </a:r>
            <a:endParaRPr lang="cs-CZ" sz="3600" dirty="0"/>
          </a:p>
        </p:txBody>
      </p:sp>
      <p:sp>
        <p:nvSpPr>
          <p:cNvPr id="3" name="Zástupný symbol pro obsah 2"/>
          <p:cNvSpPr>
            <a:spLocks noGrp="1"/>
          </p:cNvSpPr>
          <p:nvPr>
            <p:ph idx="1"/>
          </p:nvPr>
        </p:nvSpPr>
        <p:spPr/>
        <p:txBody>
          <a:bodyPr>
            <a:normAutofit fontScale="77500" lnSpcReduction="20000"/>
          </a:bodyPr>
          <a:lstStyle/>
          <a:p>
            <a:r>
              <a:rPr lang="en-US" sz="2800" b="1" dirty="0"/>
              <a:t>Masculinity versus Femininity (MAS</a:t>
            </a:r>
            <a:r>
              <a:rPr lang="en-US" sz="2800" b="1" dirty="0" smtClean="0"/>
              <a:t>)</a:t>
            </a:r>
          </a:p>
          <a:p>
            <a:pPr marL="365760" lvl="1" indent="0">
              <a:buNone/>
            </a:pPr>
            <a:r>
              <a:rPr lang="en-US" sz="2600" dirty="0"/>
              <a:t>refers to how much a society sticks with, and values, traditional male and female roles. </a:t>
            </a:r>
            <a:endParaRPr lang="cs-CZ" sz="2600" dirty="0"/>
          </a:p>
          <a:p>
            <a:endParaRPr lang="en-US" dirty="0" smtClean="0"/>
          </a:p>
          <a:p>
            <a:endParaRPr lang="en-US" dirty="0" smtClean="0"/>
          </a:p>
          <a:p>
            <a:endParaRPr lang="en-US" dirty="0" smtClean="0"/>
          </a:p>
          <a:p>
            <a:endParaRPr lang="en-US" dirty="0"/>
          </a:p>
          <a:p>
            <a:r>
              <a:rPr lang="en-US" sz="2200" dirty="0"/>
              <a:t>Application: </a:t>
            </a:r>
          </a:p>
          <a:p>
            <a:pPr marL="68580" indent="0">
              <a:buNone/>
            </a:pPr>
            <a:r>
              <a:rPr lang="en-US" sz="2200" dirty="0" smtClean="0"/>
              <a:t>If </a:t>
            </a:r>
            <a:r>
              <a:rPr lang="en-US" sz="2200" dirty="0"/>
              <a:t>you were to open an office in </a:t>
            </a:r>
            <a:r>
              <a:rPr lang="en-US" sz="2200" dirty="0" smtClean="0"/>
              <a:t>Japan (high MAS), </a:t>
            </a:r>
            <a:r>
              <a:rPr lang="en-US" sz="2200" dirty="0"/>
              <a:t>you might have greater success if you </a:t>
            </a:r>
            <a:r>
              <a:rPr lang="en-US" sz="2200" dirty="0" smtClean="0"/>
              <a:t>have a </a:t>
            </a:r>
            <a:r>
              <a:rPr lang="en-US" sz="2200" dirty="0"/>
              <a:t>strong male contingent on the team. </a:t>
            </a:r>
            <a:endParaRPr lang="en-US" sz="2200" dirty="0" smtClean="0"/>
          </a:p>
          <a:p>
            <a:pPr marL="68580" indent="0">
              <a:buNone/>
            </a:pPr>
            <a:r>
              <a:rPr lang="en-US" sz="2200" dirty="0" smtClean="0"/>
              <a:t>In Sweden (low MAS), </a:t>
            </a:r>
            <a:r>
              <a:rPr lang="en-US" sz="2200" dirty="0"/>
              <a:t>on the other hand, you would aim for a team that was balanced in terms of skill rather than gender</a:t>
            </a:r>
            <a:r>
              <a:rPr lang="en-US" sz="2200" dirty="0" smtClean="0"/>
              <a:t>.</a:t>
            </a:r>
            <a:endParaRPr lang="cs-CZ" sz="2200" dirty="0"/>
          </a:p>
        </p:txBody>
      </p:sp>
    </p:spTree>
    <p:extLst>
      <p:ext uri="{BB962C8B-B14F-4D97-AF65-F5344CB8AC3E}">
        <p14:creationId xmlns:p14="http://schemas.microsoft.com/office/powerpoint/2010/main" val="2053879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569019174"/>
              </p:ext>
            </p:extLst>
          </p:nvPr>
        </p:nvGraphicFramePr>
        <p:xfrm>
          <a:off x="1043608" y="1052736"/>
          <a:ext cx="7128792" cy="4785360"/>
        </p:xfrm>
        <a:graphic>
          <a:graphicData uri="http://schemas.openxmlformats.org/drawingml/2006/table">
            <a:tbl>
              <a:tblPr firstRow="1" firstCol="1" bandRow="1">
                <a:tableStyleId>{5C22544A-7EE6-4342-B048-85BDC9FD1C3A}</a:tableStyleId>
              </a:tblPr>
              <a:tblGrid>
                <a:gridCol w="1425758"/>
                <a:gridCol w="2851517"/>
                <a:gridCol w="2851517"/>
              </a:tblGrid>
              <a:tr h="185858">
                <a:tc>
                  <a:txBody>
                    <a:bodyPr/>
                    <a:lstStyle/>
                    <a:p>
                      <a:pPr>
                        <a:lnSpc>
                          <a:spcPct val="100000"/>
                        </a:lnSpc>
                        <a:spcAft>
                          <a:spcPts val="750"/>
                        </a:spcAft>
                      </a:pPr>
                      <a:r>
                        <a:rPr lang="en-US" sz="1600">
                          <a:effectLst/>
                        </a:rPr>
                        <a:t>MAS</a:t>
                      </a:r>
                      <a:endParaRPr lang="cs-CZ" sz="1600">
                        <a:effectLst/>
                        <a:latin typeface="Calibri"/>
                        <a:ea typeface="Calibri"/>
                        <a:cs typeface="Times New Roman"/>
                      </a:endParaRPr>
                    </a:p>
                  </a:txBody>
                  <a:tcPr marL="68580" marR="68580" marT="0" marB="0"/>
                </a:tc>
                <a:tc>
                  <a:txBody>
                    <a:bodyPr/>
                    <a:lstStyle/>
                    <a:p>
                      <a:pPr>
                        <a:lnSpc>
                          <a:spcPct val="100000"/>
                        </a:lnSpc>
                        <a:spcAft>
                          <a:spcPts val="750"/>
                        </a:spcAft>
                      </a:pPr>
                      <a:r>
                        <a:rPr lang="en-US" sz="1600">
                          <a:effectLst/>
                        </a:rPr>
                        <a:t>Characteristics</a:t>
                      </a:r>
                      <a:endParaRPr lang="cs-CZ" sz="1600">
                        <a:effectLst/>
                        <a:latin typeface="Calibri"/>
                        <a:ea typeface="Calibri"/>
                        <a:cs typeface="Times New Roman"/>
                      </a:endParaRPr>
                    </a:p>
                  </a:txBody>
                  <a:tcPr marL="68580" marR="68580" marT="0" marB="0"/>
                </a:tc>
                <a:tc>
                  <a:txBody>
                    <a:bodyPr/>
                    <a:lstStyle/>
                    <a:p>
                      <a:pPr>
                        <a:lnSpc>
                          <a:spcPct val="100000"/>
                        </a:lnSpc>
                        <a:spcAft>
                          <a:spcPts val="750"/>
                        </a:spcAft>
                      </a:pPr>
                      <a:r>
                        <a:rPr lang="en-US" sz="1600">
                          <a:effectLst/>
                        </a:rPr>
                        <a:t>Tips</a:t>
                      </a:r>
                      <a:endParaRPr lang="cs-CZ" sz="1600">
                        <a:effectLst/>
                        <a:latin typeface="Calibri"/>
                        <a:ea typeface="Calibri"/>
                        <a:cs typeface="Times New Roman"/>
                      </a:endParaRPr>
                    </a:p>
                  </a:txBody>
                  <a:tcPr marL="68580" marR="68580" marT="0" marB="0"/>
                </a:tc>
              </a:tr>
              <a:tr h="2171731">
                <a:tc>
                  <a:txBody>
                    <a:bodyPr/>
                    <a:lstStyle/>
                    <a:p>
                      <a:pPr>
                        <a:lnSpc>
                          <a:spcPct val="100000"/>
                        </a:lnSpc>
                        <a:spcAft>
                          <a:spcPts val="750"/>
                        </a:spcAft>
                      </a:pPr>
                      <a:r>
                        <a:rPr lang="en-US" sz="1600">
                          <a:effectLst/>
                        </a:rPr>
                        <a:t>High MAS</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a:effectLst/>
                        </a:rPr>
                        <a:t>Men are masculine and women are feminine.</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There is a well defined distinction between men's work and women's work.</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a:effectLst/>
                        </a:rPr>
                        <a:t>Be aware that people may expect male and female roles to be distinct.</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Advise men to avoid discussing emotions or making emotionally based decisions or arguments.</a:t>
                      </a:r>
                      <a:endParaRPr lang="cs-CZ" sz="1600">
                        <a:effectLst/>
                        <a:latin typeface="Calibri"/>
                        <a:ea typeface="Calibri"/>
                        <a:cs typeface="Times New Roman"/>
                      </a:endParaRPr>
                    </a:p>
                  </a:txBody>
                  <a:tcPr marL="68580" marR="68580" marT="0" marB="0"/>
                </a:tc>
              </a:tr>
              <a:tr h="1530843">
                <a:tc>
                  <a:txBody>
                    <a:bodyPr/>
                    <a:lstStyle/>
                    <a:p>
                      <a:pPr>
                        <a:lnSpc>
                          <a:spcPct val="100000"/>
                        </a:lnSpc>
                        <a:spcAft>
                          <a:spcPts val="0"/>
                        </a:spcAft>
                      </a:pPr>
                      <a:r>
                        <a:rPr lang="en-US" sz="1600">
                          <a:effectLst/>
                        </a:rPr>
                        <a:t>Low MAS</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a:effectLst/>
                        </a:rPr>
                        <a:t>A woman can do anything a man can do.</a:t>
                      </a:r>
                      <a:endParaRPr lang="cs-CZ" sz="1600">
                        <a:effectLst/>
                      </a:endParaRPr>
                    </a:p>
                    <a:p>
                      <a:pPr marL="342900" marR="190500" lvl="0" indent="-342900">
                        <a:lnSpc>
                          <a:spcPct val="100000"/>
                        </a:lnSpc>
                        <a:spcAft>
                          <a:spcPts val="375"/>
                        </a:spcAft>
                        <a:buSzPts val="1000"/>
                        <a:buFont typeface="Symbol"/>
                        <a:buChar char=""/>
                        <a:tabLst>
                          <a:tab pos="457200" algn="l"/>
                        </a:tabLst>
                      </a:pPr>
                      <a:r>
                        <a:rPr lang="en-US" sz="1600">
                          <a:effectLst/>
                        </a:rPr>
                        <a:t>Powerful and successful women are admired and respected.</a:t>
                      </a:r>
                      <a:endParaRPr lang="cs-CZ" sz="1600">
                        <a:effectLst/>
                        <a:latin typeface="Calibri"/>
                        <a:ea typeface="Calibri"/>
                        <a:cs typeface="Times New Roman"/>
                      </a:endParaRPr>
                    </a:p>
                  </a:txBody>
                  <a:tcPr marL="68580" marR="68580" marT="0" marB="0"/>
                </a:tc>
                <a:tc>
                  <a:txBody>
                    <a:bodyPr/>
                    <a:lstStyle/>
                    <a:p>
                      <a:pPr marL="342900" marR="190500" lvl="0" indent="-342900">
                        <a:lnSpc>
                          <a:spcPct val="100000"/>
                        </a:lnSpc>
                        <a:spcAft>
                          <a:spcPts val="375"/>
                        </a:spcAft>
                        <a:buSzPts val="1000"/>
                        <a:buFont typeface="Symbol"/>
                        <a:buChar char=""/>
                        <a:tabLst>
                          <a:tab pos="457200" algn="l"/>
                        </a:tabLst>
                      </a:pPr>
                      <a:r>
                        <a:rPr lang="en-US" sz="1600" dirty="0">
                          <a:effectLst/>
                        </a:rPr>
                        <a:t>Avoid an "old boys' club" mentality.</a:t>
                      </a:r>
                      <a:endParaRPr lang="cs-CZ" sz="1600" dirty="0">
                        <a:effectLst/>
                      </a:endParaRPr>
                    </a:p>
                    <a:p>
                      <a:pPr marL="342900" marR="190500" lvl="0" indent="-342900">
                        <a:lnSpc>
                          <a:spcPct val="100000"/>
                        </a:lnSpc>
                        <a:spcAft>
                          <a:spcPts val="375"/>
                        </a:spcAft>
                        <a:buSzPts val="1000"/>
                        <a:buFont typeface="Symbol"/>
                        <a:buChar char=""/>
                        <a:tabLst>
                          <a:tab pos="457200" algn="l"/>
                        </a:tabLst>
                      </a:pPr>
                      <a:r>
                        <a:rPr lang="en-US" sz="1600" dirty="0">
                          <a:effectLst/>
                        </a:rPr>
                        <a:t>Ensure job design and practices are not discriminatory to either gender.</a:t>
                      </a:r>
                      <a:endParaRPr lang="cs-CZ" sz="1600" dirty="0">
                        <a:effectLst/>
                      </a:endParaRPr>
                    </a:p>
                    <a:p>
                      <a:pPr marL="342900" marR="190500" lvl="0" indent="-342900">
                        <a:lnSpc>
                          <a:spcPct val="100000"/>
                        </a:lnSpc>
                        <a:spcAft>
                          <a:spcPts val="375"/>
                        </a:spcAft>
                        <a:buSzPts val="1000"/>
                        <a:buFont typeface="Symbol"/>
                        <a:buChar char=""/>
                        <a:tabLst>
                          <a:tab pos="457200" algn="l"/>
                        </a:tabLst>
                      </a:pPr>
                      <a:r>
                        <a:rPr lang="en-US" sz="1600" dirty="0">
                          <a:effectLst/>
                        </a:rPr>
                        <a:t>Treat men and women equally.</a:t>
                      </a:r>
                      <a:endParaRPr lang="cs-CZ"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52439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a:t>Hofstede's cultural dimensions</a:t>
            </a:r>
            <a:endParaRPr lang="cs-CZ" dirty="0"/>
          </a:p>
        </p:txBody>
      </p:sp>
      <p:sp>
        <p:nvSpPr>
          <p:cNvPr id="3" name="Zástupný symbol pro obsah 2"/>
          <p:cNvSpPr>
            <a:spLocks noGrp="1"/>
          </p:cNvSpPr>
          <p:nvPr>
            <p:ph idx="1"/>
          </p:nvPr>
        </p:nvSpPr>
        <p:spPr/>
        <p:txBody>
          <a:bodyPr>
            <a:normAutofit fontScale="92500" lnSpcReduction="20000"/>
          </a:bodyPr>
          <a:lstStyle/>
          <a:p>
            <a:r>
              <a:rPr lang="en-US" b="1" dirty="0"/>
              <a:t>Uncertainty Avoidance Index (UAI) </a:t>
            </a:r>
            <a:endParaRPr lang="cs-CZ" dirty="0"/>
          </a:p>
          <a:p>
            <a:pPr marL="365760" lvl="1" indent="0">
              <a:buNone/>
            </a:pPr>
            <a:r>
              <a:rPr lang="en-US" dirty="0" smtClean="0"/>
              <a:t>the </a:t>
            </a:r>
            <a:r>
              <a:rPr lang="en-US" dirty="0"/>
              <a:t>degree to which the members of a society feel uncomfortable with uncertainty and </a:t>
            </a:r>
            <a:r>
              <a:rPr lang="en-US" dirty="0" smtClean="0"/>
              <a:t>ambiguity.</a:t>
            </a:r>
          </a:p>
          <a:p>
            <a:pPr marL="365760" lvl="1" indent="0">
              <a:buNone/>
            </a:pPr>
            <a:endParaRPr lang="en-US" dirty="0" smtClean="0"/>
          </a:p>
          <a:p>
            <a:pPr marL="365760" lvl="1" indent="0">
              <a:buNone/>
            </a:pPr>
            <a:endParaRPr lang="en-US" dirty="0" smtClean="0"/>
          </a:p>
          <a:p>
            <a:pPr marL="365760" lvl="1" indent="0">
              <a:buNone/>
            </a:pPr>
            <a:endParaRPr lang="en-US" dirty="0"/>
          </a:p>
          <a:p>
            <a:r>
              <a:rPr lang="en-US" sz="1800" dirty="0" smtClean="0"/>
              <a:t>Application:</a:t>
            </a:r>
          </a:p>
          <a:p>
            <a:pPr marL="68580" indent="0">
              <a:buNone/>
            </a:pPr>
            <a:r>
              <a:rPr lang="en-US" sz="1800" dirty="0" smtClean="0"/>
              <a:t>when </a:t>
            </a:r>
            <a:r>
              <a:rPr lang="en-US" sz="1800" dirty="0"/>
              <a:t>discussing a project with people in </a:t>
            </a:r>
            <a:r>
              <a:rPr lang="en-US" sz="1800" dirty="0" smtClean="0"/>
              <a:t>Belgium (high UAI), you </a:t>
            </a:r>
            <a:r>
              <a:rPr lang="en-US" sz="1800" dirty="0"/>
              <a:t>should investigate the various options and then present a limited number of choices, </a:t>
            </a:r>
            <a:r>
              <a:rPr lang="en-US" sz="1800" dirty="0" smtClean="0"/>
              <a:t>but </a:t>
            </a:r>
            <a:r>
              <a:rPr lang="en-US" sz="1800" dirty="0"/>
              <a:t>have very detailed information available on your contingency and risk plans. </a:t>
            </a:r>
            <a:endParaRPr lang="cs-CZ" sz="1800" dirty="0"/>
          </a:p>
        </p:txBody>
      </p:sp>
    </p:spTree>
    <p:extLst>
      <p:ext uri="{BB962C8B-B14F-4D97-AF65-F5344CB8AC3E}">
        <p14:creationId xmlns:p14="http://schemas.microsoft.com/office/powerpoint/2010/main" val="1281616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41661717"/>
              </p:ext>
            </p:extLst>
          </p:nvPr>
        </p:nvGraphicFramePr>
        <p:xfrm>
          <a:off x="1043608" y="692696"/>
          <a:ext cx="7056784" cy="5761602"/>
        </p:xfrm>
        <a:graphic>
          <a:graphicData uri="http://schemas.openxmlformats.org/drawingml/2006/table">
            <a:tbl>
              <a:tblPr firstRow="1" firstCol="1" bandRow="1">
                <a:tableStyleId>{5C22544A-7EE6-4342-B048-85BDC9FD1C3A}</a:tableStyleId>
              </a:tblPr>
              <a:tblGrid>
                <a:gridCol w="1411356"/>
                <a:gridCol w="2822714"/>
                <a:gridCol w="2822714"/>
              </a:tblGrid>
              <a:tr h="200980">
                <a:tc>
                  <a:txBody>
                    <a:bodyPr/>
                    <a:lstStyle/>
                    <a:p>
                      <a:pPr>
                        <a:lnSpc>
                          <a:spcPct val="80000"/>
                        </a:lnSpc>
                        <a:spcAft>
                          <a:spcPts val="750"/>
                        </a:spcAft>
                      </a:pPr>
                      <a:r>
                        <a:rPr lang="en-US" sz="1600" dirty="0">
                          <a:effectLst/>
                        </a:rPr>
                        <a:t>UAI</a:t>
                      </a:r>
                      <a:endParaRPr lang="cs-CZ" sz="1600" dirty="0">
                        <a:effectLst/>
                        <a:latin typeface="Calibri"/>
                        <a:ea typeface="Calibri"/>
                        <a:cs typeface="Times New Roman"/>
                      </a:endParaRPr>
                    </a:p>
                  </a:txBody>
                  <a:tcPr marL="58218" marR="58218" marT="0" marB="0"/>
                </a:tc>
                <a:tc>
                  <a:txBody>
                    <a:bodyPr/>
                    <a:lstStyle/>
                    <a:p>
                      <a:pPr>
                        <a:lnSpc>
                          <a:spcPct val="80000"/>
                        </a:lnSpc>
                        <a:spcAft>
                          <a:spcPts val="750"/>
                        </a:spcAft>
                      </a:pPr>
                      <a:r>
                        <a:rPr lang="en-US" sz="1600">
                          <a:effectLst/>
                        </a:rPr>
                        <a:t>Characteristics</a:t>
                      </a:r>
                      <a:endParaRPr lang="cs-CZ" sz="1600">
                        <a:effectLst/>
                        <a:latin typeface="Calibri"/>
                        <a:ea typeface="Calibri"/>
                        <a:cs typeface="Times New Roman"/>
                      </a:endParaRPr>
                    </a:p>
                  </a:txBody>
                  <a:tcPr marL="58218" marR="58218" marT="0" marB="0"/>
                </a:tc>
                <a:tc>
                  <a:txBody>
                    <a:bodyPr/>
                    <a:lstStyle/>
                    <a:p>
                      <a:pPr>
                        <a:lnSpc>
                          <a:spcPct val="80000"/>
                        </a:lnSpc>
                        <a:spcAft>
                          <a:spcPts val="750"/>
                        </a:spcAft>
                      </a:pPr>
                      <a:r>
                        <a:rPr lang="en-US" sz="1600">
                          <a:effectLst/>
                        </a:rPr>
                        <a:t>Tips</a:t>
                      </a:r>
                      <a:endParaRPr lang="cs-CZ" sz="1600">
                        <a:effectLst/>
                        <a:latin typeface="Calibri"/>
                        <a:ea typeface="Calibri"/>
                        <a:cs typeface="Times New Roman"/>
                      </a:endParaRPr>
                    </a:p>
                  </a:txBody>
                  <a:tcPr marL="58218" marR="58218" marT="0" marB="0"/>
                </a:tc>
              </a:tr>
              <a:tr h="3077428">
                <a:tc>
                  <a:txBody>
                    <a:bodyPr/>
                    <a:lstStyle/>
                    <a:p>
                      <a:pPr>
                        <a:lnSpc>
                          <a:spcPct val="80000"/>
                        </a:lnSpc>
                        <a:spcAft>
                          <a:spcPts val="750"/>
                        </a:spcAft>
                      </a:pPr>
                      <a:r>
                        <a:rPr lang="en-US" sz="1600">
                          <a:effectLst/>
                        </a:rPr>
                        <a:t>High UAI</a:t>
                      </a:r>
                      <a:endParaRPr lang="cs-CZ" sz="1600">
                        <a:effectLst/>
                        <a:latin typeface="Calibri"/>
                        <a:ea typeface="Calibri"/>
                        <a:cs typeface="Times New Roman"/>
                      </a:endParaRPr>
                    </a:p>
                  </a:txBody>
                  <a:tcPr marL="58218" marR="58218" marT="0" marB="0"/>
                </a:tc>
                <a:tc>
                  <a:txBody>
                    <a:bodyPr/>
                    <a:lstStyle/>
                    <a:p>
                      <a:pPr marL="342900" marR="190500" lvl="0" indent="-342900">
                        <a:lnSpc>
                          <a:spcPct val="80000"/>
                        </a:lnSpc>
                        <a:spcAft>
                          <a:spcPts val="375"/>
                        </a:spcAft>
                        <a:buSzPts val="1000"/>
                        <a:buFont typeface="Symbol"/>
                        <a:buChar char=""/>
                        <a:tabLst>
                          <a:tab pos="457200" algn="l"/>
                        </a:tabLst>
                      </a:pPr>
                      <a:r>
                        <a:rPr lang="en-US" sz="1600" dirty="0">
                          <a:effectLst/>
                        </a:rPr>
                        <a:t>Very formal business conduct with lots of rules and policies.</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Need and expect structure.</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Sense of nervousness spurns high levels of emotion and expression.</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Differences are avoided.</a:t>
                      </a:r>
                      <a:endParaRPr lang="cs-CZ" sz="1600" dirty="0">
                        <a:effectLst/>
                        <a:latin typeface="Calibri"/>
                        <a:ea typeface="Calibri"/>
                        <a:cs typeface="Times New Roman"/>
                      </a:endParaRPr>
                    </a:p>
                  </a:txBody>
                  <a:tcPr marL="58218" marR="58218" marT="0" marB="0"/>
                </a:tc>
                <a:tc>
                  <a:txBody>
                    <a:bodyPr/>
                    <a:lstStyle/>
                    <a:p>
                      <a:pPr marL="342900" marR="190500" lvl="0" indent="-342900">
                        <a:lnSpc>
                          <a:spcPct val="80000"/>
                        </a:lnSpc>
                        <a:spcAft>
                          <a:spcPts val="375"/>
                        </a:spcAft>
                        <a:buSzPts val="1000"/>
                        <a:buFont typeface="Symbol"/>
                        <a:buChar char=""/>
                        <a:tabLst>
                          <a:tab pos="457200" algn="l"/>
                        </a:tabLst>
                      </a:pPr>
                      <a:r>
                        <a:rPr lang="en-US" sz="1600">
                          <a:effectLst/>
                        </a:rPr>
                        <a:t>Be clear and concise about your expectations and parameters.</a:t>
                      </a:r>
                      <a:endParaRPr lang="cs-CZ" sz="1600">
                        <a:effectLst/>
                      </a:endParaRPr>
                    </a:p>
                    <a:p>
                      <a:pPr marL="342900" marR="190500" lvl="0" indent="-342900">
                        <a:lnSpc>
                          <a:spcPct val="80000"/>
                        </a:lnSpc>
                        <a:spcAft>
                          <a:spcPts val="375"/>
                        </a:spcAft>
                        <a:buSzPts val="1000"/>
                        <a:buFont typeface="Symbol"/>
                        <a:buChar char=""/>
                        <a:tabLst>
                          <a:tab pos="457200" algn="l"/>
                        </a:tabLst>
                      </a:pPr>
                      <a:r>
                        <a:rPr lang="en-US" sz="1600">
                          <a:effectLst/>
                        </a:rPr>
                        <a:t>Plan and prepare, communicate often and early, provide detailed plans, and focus on the tactical aspects of a job or project.</a:t>
                      </a:r>
                      <a:endParaRPr lang="cs-CZ" sz="1600">
                        <a:effectLst/>
                      </a:endParaRPr>
                    </a:p>
                    <a:p>
                      <a:pPr marL="342900" marR="190500" lvl="0" indent="-342900">
                        <a:lnSpc>
                          <a:spcPct val="80000"/>
                        </a:lnSpc>
                        <a:spcAft>
                          <a:spcPts val="375"/>
                        </a:spcAft>
                        <a:buSzPts val="1000"/>
                        <a:buFont typeface="Symbol"/>
                        <a:buChar char=""/>
                        <a:tabLst>
                          <a:tab pos="457200" algn="l"/>
                        </a:tabLst>
                      </a:pPr>
                      <a:r>
                        <a:rPr lang="en-US" sz="1600">
                          <a:effectLst/>
                        </a:rPr>
                        <a:t>Express your emotions through hand gestures and raised voices.</a:t>
                      </a:r>
                      <a:endParaRPr lang="cs-CZ" sz="1600">
                        <a:effectLst/>
                        <a:latin typeface="Calibri"/>
                        <a:ea typeface="Calibri"/>
                        <a:cs typeface="Times New Roman"/>
                      </a:endParaRPr>
                    </a:p>
                  </a:txBody>
                  <a:tcPr marL="58218" marR="58218" marT="0" marB="0"/>
                </a:tc>
              </a:tr>
              <a:tr h="2483194">
                <a:tc>
                  <a:txBody>
                    <a:bodyPr/>
                    <a:lstStyle/>
                    <a:p>
                      <a:pPr>
                        <a:lnSpc>
                          <a:spcPct val="80000"/>
                        </a:lnSpc>
                        <a:spcAft>
                          <a:spcPts val="0"/>
                        </a:spcAft>
                      </a:pPr>
                      <a:r>
                        <a:rPr lang="en-US" sz="1600">
                          <a:effectLst/>
                        </a:rPr>
                        <a:t>Low UAI</a:t>
                      </a:r>
                      <a:endParaRPr lang="cs-CZ" sz="1600">
                        <a:effectLst/>
                        <a:latin typeface="Calibri"/>
                        <a:ea typeface="Calibri"/>
                        <a:cs typeface="Times New Roman"/>
                      </a:endParaRPr>
                    </a:p>
                  </a:txBody>
                  <a:tcPr marL="58218" marR="58218" marT="0" marB="0"/>
                </a:tc>
                <a:tc>
                  <a:txBody>
                    <a:bodyPr/>
                    <a:lstStyle/>
                    <a:p>
                      <a:pPr marL="342900" marR="190500" lvl="0" indent="-342900">
                        <a:lnSpc>
                          <a:spcPct val="80000"/>
                        </a:lnSpc>
                        <a:spcAft>
                          <a:spcPts val="375"/>
                        </a:spcAft>
                        <a:buSzPts val="1000"/>
                        <a:buFont typeface="Symbol"/>
                        <a:buChar char=""/>
                        <a:tabLst>
                          <a:tab pos="457200" algn="l"/>
                        </a:tabLst>
                      </a:pPr>
                      <a:r>
                        <a:rPr lang="en-US" sz="1600" dirty="0">
                          <a:effectLst/>
                        </a:rPr>
                        <a:t>Informal business attitude.</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More concern with long term strategy than what is happening on a daily basis.</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Accepting of change and risk.</a:t>
                      </a:r>
                      <a:endParaRPr lang="cs-CZ" sz="1600" dirty="0">
                        <a:effectLst/>
                        <a:latin typeface="Calibri"/>
                        <a:ea typeface="Calibri"/>
                        <a:cs typeface="Times New Roman"/>
                      </a:endParaRPr>
                    </a:p>
                  </a:txBody>
                  <a:tcPr marL="58218" marR="58218" marT="0" marB="0"/>
                </a:tc>
                <a:tc>
                  <a:txBody>
                    <a:bodyPr/>
                    <a:lstStyle/>
                    <a:p>
                      <a:pPr marL="342900" marR="190500" lvl="0" indent="-342900">
                        <a:lnSpc>
                          <a:spcPct val="80000"/>
                        </a:lnSpc>
                        <a:spcAft>
                          <a:spcPts val="375"/>
                        </a:spcAft>
                        <a:buSzPts val="1000"/>
                        <a:buFont typeface="Symbol"/>
                        <a:buChar char=""/>
                        <a:tabLst>
                          <a:tab pos="457200" algn="l"/>
                        </a:tabLst>
                      </a:pPr>
                      <a:r>
                        <a:rPr lang="en-US" sz="1600" dirty="0">
                          <a:effectLst/>
                        </a:rPr>
                        <a:t>Do not impose rules or structure unnecessarily.</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Minimize your emotional response by being calm and contemplating situations before speaking.</a:t>
                      </a:r>
                      <a:endParaRPr lang="cs-CZ" sz="1600" dirty="0">
                        <a:effectLst/>
                      </a:endParaRPr>
                    </a:p>
                    <a:p>
                      <a:pPr marL="342900" marR="190500" lvl="0" indent="-342900">
                        <a:lnSpc>
                          <a:spcPct val="80000"/>
                        </a:lnSpc>
                        <a:spcAft>
                          <a:spcPts val="375"/>
                        </a:spcAft>
                        <a:buSzPts val="1000"/>
                        <a:buFont typeface="Symbol"/>
                        <a:buChar char=""/>
                        <a:tabLst>
                          <a:tab pos="457200" algn="l"/>
                        </a:tabLst>
                      </a:pPr>
                      <a:r>
                        <a:rPr lang="en-US" sz="1600" dirty="0">
                          <a:effectLst/>
                        </a:rPr>
                        <a:t>Express curiosity when you discover differences.</a:t>
                      </a:r>
                      <a:endParaRPr lang="cs-CZ" sz="1600" dirty="0">
                        <a:effectLst/>
                        <a:latin typeface="Calibri"/>
                        <a:ea typeface="Calibri"/>
                        <a:cs typeface="Times New Roman"/>
                      </a:endParaRPr>
                    </a:p>
                  </a:txBody>
                  <a:tcPr marL="58218" marR="58218" marT="0" marB="0"/>
                </a:tc>
              </a:tr>
            </a:tbl>
          </a:graphicData>
        </a:graphic>
      </p:graphicFrame>
    </p:spTree>
    <p:extLst>
      <p:ext uri="{BB962C8B-B14F-4D97-AF65-F5344CB8AC3E}">
        <p14:creationId xmlns:p14="http://schemas.microsoft.com/office/powerpoint/2010/main" val="1880246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Content</a:t>
            </a:r>
            <a:endParaRPr lang="en-US" dirty="0"/>
          </a:p>
        </p:txBody>
      </p:sp>
      <p:sp>
        <p:nvSpPr>
          <p:cNvPr id="3" name="Zástupný symbol pro obsah 2"/>
          <p:cNvSpPr>
            <a:spLocks noGrp="1"/>
          </p:cNvSpPr>
          <p:nvPr>
            <p:ph idx="1"/>
          </p:nvPr>
        </p:nvSpPr>
        <p:spPr/>
        <p:txBody>
          <a:bodyPr>
            <a:normAutofit lnSpcReduction="10000"/>
          </a:bodyPr>
          <a:lstStyle/>
          <a:p>
            <a:r>
              <a:rPr lang="en-US" dirty="0" smtClean="0"/>
              <a:t>Negotiation</a:t>
            </a:r>
          </a:p>
          <a:p>
            <a:pPr lvl="1"/>
            <a:r>
              <a:rPr lang="en-US" dirty="0" smtClean="0"/>
              <a:t>Preparation</a:t>
            </a:r>
          </a:p>
          <a:p>
            <a:pPr lvl="1"/>
            <a:r>
              <a:rPr lang="en-US" dirty="0"/>
              <a:t>The Persuasion Tools Model</a:t>
            </a:r>
            <a:endParaRPr lang="en-US" dirty="0" smtClean="0"/>
          </a:p>
          <a:p>
            <a:r>
              <a:rPr lang="en-US" dirty="0" smtClean="0"/>
              <a:t>Communication at workplace</a:t>
            </a:r>
            <a:endParaRPr lang="cs-CZ" dirty="0" smtClean="0"/>
          </a:p>
          <a:p>
            <a:r>
              <a:rPr lang="en-US" dirty="0" smtClean="0"/>
              <a:t>Intercultural communication</a:t>
            </a:r>
          </a:p>
          <a:p>
            <a:pPr lvl="1"/>
            <a:r>
              <a:rPr lang="en-US" dirty="0" smtClean="0"/>
              <a:t>Cultural dimensions</a:t>
            </a:r>
          </a:p>
          <a:p>
            <a:pPr lvl="1"/>
            <a:r>
              <a:rPr lang="en-US" dirty="0" smtClean="0"/>
              <a:t>Cultural orientation</a:t>
            </a:r>
          </a:p>
          <a:p>
            <a:pPr lvl="1"/>
            <a:r>
              <a:rPr lang="en-US" dirty="0" smtClean="0"/>
              <a:t>Cultural awareness</a:t>
            </a:r>
          </a:p>
          <a:p>
            <a:pPr lvl="1"/>
            <a:r>
              <a:rPr lang="en-US" dirty="0" smtClean="0"/>
              <a:t>Stereotypes</a:t>
            </a:r>
          </a:p>
          <a:p>
            <a:endParaRPr lang="en-US" dirty="0" smtClean="0"/>
          </a:p>
          <a:p>
            <a:endParaRPr lang="en-US" dirty="0" smtClean="0"/>
          </a:p>
          <a:p>
            <a:endParaRPr lang="en-US" dirty="0"/>
          </a:p>
        </p:txBody>
      </p:sp>
    </p:spTree>
    <p:extLst>
      <p:ext uri="{BB962C8B-B14F-4D97-AF65-F5344CB8AC3E}">
        <p14:creationId xmlns:p14="http://schemas.microsoft.com/office/powerpoint/2010/main" val="3442581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dirty="0"/>
              <a:t>Hofstede's cultural dimensions</a:t>
            </a:r>
            <a:endParaRPr lang="cs-CZ" dirty="0"/>
          </a:p>
        </p:txBody>
      </p:sp>
      <p:sp>
        <p:nvSpPr>
          <p:cNvPr id="3" name="Zástupný symbol pro obsah 2"/>
          <p:cNvSpPr>
            <a:spLocks noGrp="1"/>
          </p:cNvSpPr>
          <p:nvPr>
            <p:ph idx="1"/>
          </p:nvPr>
        </p:nvSpPr>
        <p:spPr/>
        <p:txBody>
          <a:bodyPr>
            <a:normAutofit fontScale="92500" lnSpcReduction="10000"/>
          </a:bodyPr>
          <a:lstStyle/>
          <a:p>
            <a:r>
              <a:rPr lang="en-US" sz="2600" b="1" dirty="0"/>
              <a:t>Pragmatic versus Normative (PRA) </a:t>
            </a:r>
            <a:endParaRPr lang="cs-CZ" sz="2600" dirty="0"/>
          </a:p>
          <a:p>
            <a:pPr marL="68580" indent="0">
              <a:buNone/>
            </a:pPr>
            <a:r>
              <a:rPr lang="en-US" dirty="0"/>
              <a:t>describes how people </a:t>
            </a:r>
            <a:r>
              <a:rPr lang="en-US" dirty="0" smtClean="0"/>
              <a:t>relate </a:t>
            </a:r>
            <a:r>
              <a:rPr lang="en-US" dirty="0"/>
              <a:t>to the fact that so much that happens around us cannot be explained. </a:t>
            </a:r>
            <a:endParaRPr lang="en-US" dirty="0" smtClean="0"/>
          </a:p>
          <a:p>
            <a:pPr marL="68580" indent="0">
              <a:buNone/>
            </a:pPr>
            <a:endParaRPr lang="en-US" dirty="0" smtClean="0"/>
          </a:p>
          <a:p>
            <a:pPr marL="68580" indent="0">
              <a:buNone/>
            </a:pPr>
            <a:endParaRPr lang="en-US" dirty="0"/>
          </a:p>
          <a:p>
            <a:r>
              <a:rPr lang="en-US" sz="1800" dirty="0" smtClean="0"/>
              <a:t>Application:</a:t>
            </a:r>
          </a:p>
          <a:p>
            <a:pPr marL="68580" indent="0">
              <a:buNone/>
            </a:pPr>
            <a:r>
              <a:rPr lang="en-US" sz="1800" dirty="0" smtClean="0"/>
              <a:t>people </a:t>
            </a:r>
            <a:r>
              <a:rPr lang="en-US" sz="1800" dirty="0"/>
              <a:t>in the U.S. and U.K. don't value tradition as much as many others, and are therefore likely to be willing to help you execute the most innovative plans as long as they get to participate fully</a:t>
            </a:r>
            <a:endParaRPr lang="cs-CZ" sz="1800" dirty="0"/>
          </a:p>
          <a:p>
            <a:endParaRPr lang="cs-CZ" dirty="0"/>
          </a:p>
        </p:txBody>
      </p:sp>
    </p:spTree>
    <p:extLst>
      <p:ext uri="{BB962C8B-B14F-4D97-AF65-F5344CB8AC3E}">
        <p14:creationId xmlns:p14="http://schemas.microsoft.com/office/powerpoint/2010/main" val="3249059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1980330960"/>
              </p:ext>
            </p:extLst>
          </p:nvPr>
        </p:nvGraphicFramePr>
        <p:xfrm>
          <a:off x="1115616" y="836712"/>
          <a:ext cx="6840760" cy="5472608"/>
        </p:xfrm>
        <a:graphic>
          <a:graphicData uri="http://schemas.openxmlformats.org/drawingml/2006/table">
            <a:tbl>
              <a:tblPr firstRow="1" firstCol="1" bandRow="1">
                <a:tableStyleId>{5C22544A-7EE6-4342-B048-85BDC9FD1C3A}</a:tableStyleId>
              </a:tblPr>
              <a:tblGrid>
                <a:gridCol w="1368152"/>
                <a:gridCol w="2736304"/>
                <a:gridCol w="2736304"/>
              </a:tblGrid>
              <a:tr h="228291">
                <a:tc>
                  <a:txBody>
                    <a:bodyPr/>
                    <a:lstStyle/>
                    <a:p>
                      <a:pPr>
                        <a:lnSpc>
                          <a:spcPct val="90000"/>
                        </a:lnSpc>
                        <a:spcAft>
                          <a:spcPts val="750"/>
                        </a:spcAft>
                      </a:pPr>
                      <a:r>
                        <a:rPr lang="en-US" sz="1600" dirty="0">
                          <a:effectLst/>
                        </a:rPr>
                        <a:t>LTO</a:t>
                      </a:r>
                      <a:endParaRPr lang="cs-CZ" sz="1600" dirty="0">
                        <a:effectLst/>
                        <a:latin typeface="Calibri"/>
                        <a:ea typeface="Calibri"/>
                        <a:cs typeface="Times New Roman"/>
                      </a:endParaRPr>
                    </a:p>
                  </a:txBody>
                  <a:tcPr marL="68045" marR="68045" marT="0" marB="0"/>
                </a:tc>
                <a:tc>
                  <a:txBody>
                    <a:bodyPr/>
                    <a:lstStyle/>
                    <a:p>
                      <a:pPr>
                        <a:lnSpc>
                          <a:spcPct val="90000"/>
                        </a:lnSpc>
                        <a:spcAft>
                          <a:spcPts val="750"/>
                        </a:spcAft>
                      </a:pPr>
                      <a:r>
                        <a:rPr lang="en-US" sz="1600">
                          <a:effectLst/>
                        </a:rPr>
                        <a:t>Characteristics</a:t>
                      </a:r>
                      <a:endParaRPr lang="cs-CZ" sz="1600">
                        <a:effectLst/>
                        <a:latin typeface="Calibri"/>
                        <a:ea typeface="Calibri"/>
                        <a:cs typeface="Times New Roman"/>
                      </a:endParaRPr>
                    </a:p>
                  </a:txBody>
                  <a:tcPr marL="68045" marR="68045" marT="0" marB="0"/>
                </a:tc>
                <a:tc>
                  <a:txBody>
                    <a:bodyPr/>
                    <a:lstStyle/>
                    <a:p>
                      <a:pPr>
                        <a:lnSpc>
                          <a:spcPct val="90000"/>
                        </a:lnSpc>
                        <a:spcAft>
                          <a:spcPts val="750"/>
                        </a:spcAft>
                      </a:pPr>
                      <a:r>
                        <a:rPr lang="en-US" sz="1600">
                          <a:effectLst/>
                        </a:rPr>
                        <a:t>Tips</a:t>
                      </a:r>
                      <a:endParaRPr lang="cs-CZ" sz="1600">
                        <a:effectLst/>
                        <a:latin typeface="Calibri"/>
                        <a:ea typeface="Calibri"/>
                        <a:cs typeface="Times New Roman"/>
                      </a:endParaRPr>
                    </a:p>
                  </a:txBody>
                  <a:tcPr marL="68045" marR="68045" marT="0" marB="0"/>
                </a:tc>
              </a:tr>
              <a:tr h="3066765">
                <a:tc>
                  <a:txBody>
                    <a:bodyPr/>
                    <a:lstStyle/>
                    <a:p>
                      <a:pPr marL="0" marR="0" indent="0" algn="l" defTabSz="914400" rtl="0" eaLnBrk="1" fontAlgn="auto" latinLnBrk="0" hangingPunct="1">
                        <a:lnSpc>
                          <a:spcPct val="90000"/>
                        </a:lnSpc>
                        <a:spcBef>
                          <a:spcPts val="0"/>
                        </a:spcBef>
                        <a:spcAft>
                          <a:spcPts val="750"/>
                        </a:spcAft>
                        <a:buClrTx/>
                        <a:buSzTx/>
                        <a:buFontTx/>
                        <a:buNone/>
                        <a:tabLst/>
                        <a:defRPr/>
                      </a:pPr>
                      <a:r>
                        <a:rPr lang="en-US" sz="1600" dirty="0">
                          <a:effectLst/>
                        </a:rPr>
                        <a:t>High </a:t>
                      </a:r>
                      <a:r>
                        <a:rPr lang="en-US" sz="1600" dirty="0" smtClean="0">
                          <a:effectLst/>
                        </a:rPr>
                        <a:t>LTO</a:t>
                      </a:r>
                      <a:r>
                        <a:rPr lang="en-US" sz="1600" baseline="0" dirty="0" smtClean="0">
                          <a:effectLst/>
                        </a:rPr>
                        <a:t> </a:t>
                      </a:r>
                      <a:r>
                        <a:rPr lang="en-US" sz="1600" dirty="0" smtClean="0">
                          <a:effectLst/>
                        </a:rPr>
                        <a:t>Long Term</a:t>
                      </a:r>
                      <a:r>
                        <a:rPr lang="en-US" sz="1600" baseline="0" dirty="0" smtClean="0">
                          <a:effectLst/>
                        </a:rPr>
                        <a:t> Orientation </a:t>
                      </a:r>
                      <a:r>
                        <a:rPr lang="en-US" sz="1600" dirty="0" smtClean="0">
                          <a:effectLst/>
                          <a:latin typeface="Calibri"/>
                          <a:ea typeface="Calibri"/>
                          <a:cs typeface="Times New Roman"/>
                        </a:rPr>
                        <a:t>(Normative)</a:t>
                      </a:r>
                      <a:endParaRPr lang="cs-CZ" sz="1600" dirty="0">
                        <a:effectLst/>
                        <a:latin typeface="Calibri"/>
                        <a:ea typeface="Calibri"/>
                        <a:cs typeface="Times New Roman"/>
                      </a:endParaRPr>
                    </a:p>
                  </a:txBody>
                  <a:tcPr marL="68045" marR="68045" marT="0" marB="0"/>
                </a:tc>
                <a:tc>
                  <a:txBody>
                    <a:bodyPr/>
                    <a:lstStyle/>
                    <a:p>
                      <a:pPr marL="342900" marR="190500" lvl="0" indent="-342900">
                        <a:lnSpc>
                          <a:spcPct val="90000"/>
                        </a:lnSpc>
                        <a:spcAft>
                          <a:spcPts val="375"/>
                        </a:spcAft>
                        <a:buSzPts val="1000"/>
                        <a:buFont typeface="Symbol"/>
                        <a:buChar char=""/>
                        <a:tabLst>
                          <a:tab pos="457200" algn="l"/>
                        </a:tabLst>
                      </a:pPr>
                      <a:r>
                        <a:rPr lang="en-US" sz="1600">
                          <a:effectLst/>
                        </a:rPr>
                        <a:t>Family is the basis of society.</a:t>
                      </a:r>
                      <a:endParaRPr lang="cs-CZ" sz="1600">
                        <a:effectLst/>
                      </a:endParaRPr>
                    </a:p>
                    <a:p>
                      <a:pPr marL="342900" marR="190500" lvl="0" indent="-342900">
                        <a:lnSpc>
                          <a:spcPct val="90000"/>
                        </a:lnSpc>
                        <a:spcAft>
                          <a:spcPts val="375"/>
                        </a:spcAft>
                        <a:buSzPts val="1000"/>
                        <a:buFont typeface="Symbol"/>
                        <a:buChar char=""/>
                        <a:tabLst>
                          <a:tab pos="457200" algn="l"/>
                        </a:tabLst>
                      </a:pPr>
                      <a:r>
                        <a:rPr lang="en-US" sz="1600">
                          <a:effectLst/>
                        </a:rPr>
                        <a:t>Parents and men have more authority than young people and women.</a:t>
                      </a:r>
                      <a:endParaRPr lang="cs-CZ" sz="1600">
                        <a:effectLst/>
                      </a:endParaRPr>
                    </a:p>
                    <a:p>
                      <a:pPr marL="342900" marR="190500" lvl="0" indent="-342900">
                        <a:lnSpc>
                          <a:spcPct val="90000"/>
                        </a:lnSpc>
                        <a:spcAft>
                          <a:spcPts val="375"/>
                        </a:spcAft>
                        <a:buSzPts val="1000"/>
                        <a:buFont typeface="Symbol"/>
                        <a:buChar char=""/>
                        <a:tabLst>
                          <a:tab pos="457200" algn="l"/>
                        </a:tabLst>
                      </a:pPr>
                      <a:r>
                        <a:rPr lang="en-US" sz="1600">
                          <a:effectLst/>
                        </a:rPr>
                        <a:t>Strong work ethic.</a:t>
                      </a:r>
                      <a:endParaRPr lang="cs-CZ" sz="1600">
                        <a:effectLst/>
                      </a:endParaRPr>
                    </a:p>
                    <a:p>
                      <a:pPr marL="342900" marR="190500" lvl="0" indent="-342900">
                        <a:lnSpc>
                          <a:spcPct val="90000"/>
                        </a:lnSpc>
                        <a:spcAft>
                          <a:spcPts val="375"/>
                        </a:spcAft>
                        <a:buSzPts val="1000"/>
                        <a:buFont typeface="Symbol"/>
                        <a:buChar char=""/>
                        <a:tabLst>
                          <a:tab pos="457200" algn="l"/>
                        </a:tabLst>
                      </a:pPr>
                      <a:r>
                        <a:rPr lang="en-US" sz="1600">
                          <a:effectLst/>
                        </a:rPr>
                        <a:t>High value placed on education and training.</a:t>
                      </a:r>
                      <a:endParaRPr lang="cs-CZ" sz="1600">
                        <a:effectLst/>
                        <a:latin typeface="Calibri"/>
                        <a:ea typeface="Calibri"/>
                        <a:cs typeface="Times New Roman"/>
                      </a:endParaRPr>
                    </a:p>
                  </a:txBody>
                  <a:tcPr marL="68045" marR="68045" marT="0" marB="0"/>
                </a:tc>
                <a:tc>
                  <a:txBody>
                    <a:bodyPr/>
                    <a:lstStyle/>
                    <a:p>
                      <a:pPr marL="342900" marR="190500" lvl="0" indent="-342900">
                        <a:lnSpc>
                          <a:spcPct val="90000"/>
                        </a:lnSpc>
                        <a:spcAft>
                          <a:spcPts val="375"/>
                        </a:spcAft>
                        <a:buSzPts val="1000"/>
                        <a:buFont typeface="Symbol"/>
                        <a:buChar char=""/>
                        <a:tabLst>
                          <a:tab pos="457200" algn="l"/>
                        </a:tabLst>
                      </a:pPr>
                      <a:r>
                        <a:rPr lang="en-US" sz="1600" dirty="0">
                          <a:effectLst/>
                        </a:rPr>
                        <a:t>Show respect for traditions.</a:t>
                      </a:r>
                      <a:endParaRPr lang="cs-CZ" sz="1600" dirty="0">
                        <a:effectLst/>
                      </a:endParaRPr>
                    </a:p>
                    <a:p>
                      <a:pPr marL="342900" marR="190500" lvl="0" indent="-342900">
                        <a:lnSpc>
                          <a:spcPct val="90000"/>
                        </a:lnSpc>
                        <a:spcAft>
                          <a:spcPts val="375"/>
                        </a:spcAft>
                        <a:buSzPts val="1000"/>
                        <a:buFont typeface="Symbol"/>
                        <a:buChar char=""/>
                        <a:tabLst>
                          <a:tab pos="457200" algn="l"/>
                        </a:tabLst>
                      </a:pPr>
                      <a:r>
                        <a:rPr lang="en-US" sz="1600" dirty="0">
                          <a:effectLst/>
                        </a:rPr>
                        <a:t>Do not display extravagance or act frivolously.</a:t>
                      </a:r>
                      <a:endParaRPr lang="cs-CZ" sz="1600" dirty="0">
                        <a:effectLst/>
                      </a:endParaRPr>
                    </a:p>
                    <a:p>
                      <a:pPr marL="342900" marR="190500" lvl="0" indent="-342900">
                        <a:lnSpc>
                          <a:spcPct val="90000"/>
                        </a:lnSpc>
                        <a:spcAft>
                          <a:spcPts val="375"/>
                        </a:spcAft>
                        <a:buSzPts val="1000"/>
                        <a:buFont typeface="Symbol"/>
                        <a:buChar char=""/>
                        <a:tabLst>
                          <a:tab pos="457200" algn="l"/>
                        </a:tabLst>
                      </a:pPr>
                      <a:r>
                        <a:rPr lang="en-US" sz="1600" dirty="0">
                          <a:effectLst/>
                        </a:rPr>
                        <a:t>Reward perseverance, loyalty, and commitment.</a:t>
                      </a:r>
                      <a:endParaRPr lang="cs-CZ" sz="1600" dirty="0">
                        <a:effectLst/>
                      </a:endParaRPr>
                    </a:p>
                    <a:p>
                      <a:pPr marL="342900" marR="190500" lvl="0" indent="-342900">
                        <a:lnSpc>
                          <a:spcPct val="90000"/>
                        </a:lnSpc>
                        <a:spcAft>
                          <a:spcPts val="375"/>
                        </a:spcAft>
                        <a:buSzPts val="1000"/>
                        <a:buFont typeface="Symbol"/>
                        <a:buChar char=""/>
                        <a:tabLst>
                          <a:tab pos="457200" algn="l"/>
                        </a:tabLst>
                      </a:pPr>
                      <a:r>
                        <a:rPr lang="en-US" sz="1600" dirty="0">
                          <a:effectLst/>
                        </a:rPr>
                        <a:t>Avoid doing anything that would cause another to "lose face."</a:t>
                      </a:r>
                      <a:endParaRPr lang="cs-CZ" sz="1600" dirty="0">
                        <a:effectLst/>
                        <a:latin typeface="Calibri"/>
                        <a:ea typeface="Calibri"/>
                        <a:cs typeface="Times New Roman"/>
                      </a:endParaRPr>
                    </a:p>
                  </a:txBody>
                  <a:tcPr marL="68045" marR="68045" marT="0" marB="0"/>
                </a:tc>
              </a:tr>
              <a:tr h="2177552">
                <a:tc>
                  <a:txBody>
                    <a:bodyPr/>
                    <a:lstStyle/>
                    <a:p>
                      <a:pPr>
                        <a:lnSpc>
                          <a:spcPct val="90000"/>
                        </a:lnSpc>
                        <a:spcAft>
                          <a:spcPts val="0"/>
                        </a:spcAft>
                      </a:pPr>
                      <a:r>
                        <a:rPr lang="en-US" sz="1600" dirty="0">
                          <a:effectLst/>
                        </a:rPr>
                        <a:t>Low </a:t>
                      </a:r>
                      <a:r>
                        <a:rPr lang="en-US" sz="1600" dirty="0" smtClean="0">
                          <a:effectLst/>
                        </a:rPr>
                        <a:t>LTO</a:t>
                      </a:r>
                    </a:p>
                    <a:p>
                      <a:pPr>
                        <a:lnSpc>
                          <a:spcPct val="90000"/>
                        </a:lnSpc>
                        <a:spcAft>
                          <a:spcPts val="0"/>
                        </a:spcAft>
                      </a:pPr>
                      <a:r>
                        <a:rPr lang="en-US" sz="1600" dirty="0" smtClean="0">
                          <a:effectLst/>
                          <a:latin typeface="Calibri"/>
                          <a:ea typeface="Calibri"/>
                          <a:cs typeface="Times New Roman"/>
                        </a:rPr>
                        <a:t>(Pragmatic)</a:t>
                      </a:r>
                      <a:endParaRPr lang="cs-CZ" sz="1600" dirty="0">
                        <a:effectLst/>
                        <a:latin typeface="Calibri"/>
                        <a:ea typeface="Calibri"/>
                        <a:cs typeface="Times New Roman"/>
                      </a:endParaRPr>
                    </a:p>
                  </a:txBody>
                  <a:tcPr marL="68045" marR="68045" marT="0" marB="0"/>
                </a:tc>
                <a:tc>
                  <a:txBody>
                    <a:bodyPr/>
                    <a:lstStyle/>
                    <a:p>
                      <a:pPr marL="342900" marR="190500" lvl="0" indent="-342900">
                        <a:lnSpc>
                          <a:spcPct val="90000"/>
                        </a:lnSpc>
                        <a:spcAft>
                          <a:spcPts val="375"/>
                        </a:spcAft>
                        <a:buSzPts val="1000"/>
                        <a:buFont typeface="Symbol"/>
                        <a:buChar char=""/>
                        <a:tabLst>
                          <a:tab pos="457200" algn="l"/>
                        </a:tabLst>
                      </a:pPr>
                      <a:r>
                        <a:rPr lang="en-US" sz="1600">
                          <a:effectLst/>
                        </a:rPr>
                        <a:t>Promotion of equality.</a:t>
                      </a:r>
                      <a:endParaRPr lang="cs-CZ" sz="1600">
                        <a:effectLst/>
                      </a:endParaRPr>
                    </a:p>
                    <a:p>
                      <a:pPr marL="342900" marR="190500" lvl="0" indent="-342900">
                        <a:lnSpc>
                          <a:spcPct val="90000"/>
                        </a:lnSpc>
                        <a:spcAft>
                          <a:spcPts val="375"/>
                        </a:spcAft>
                        <a:buSzPts val="1000"/>
                        <a:buFont typeface="Symbol"/>
                        <a:buChar char=""/>
                        <a:tabLst>
                          <a:tab pos="457200" algn="l"/>
                        </a:tabLst>
                      </a:pPr>
                      <a:r>
                        <a:rPr lang="en-US" sz="1600">
                          <a:effectLst/>
                        </a:rPr>
                        <a:t>High creativity, individualism.</a:t>
                      </a:r>
                      <a:endParaRPr lang="cs-CZ" sz="1600">
                        <a:effectLst/>
                      </a:endParaRPr>
                    </a:p>
                    <a:p>
                      <a:pPr marL="342900" marR="190500" lvl="0" indent="-342900">
                        <a:lnSpc>
                          <a:spcPct val="90000"/>
                        </a:lnSpc>
                        <a:spcAft>
                          <a:spcPts val="375"/>
                        </a:spcAft>
                        <a:buSzPts val="1000"/>
                        <a:buFont typeface="Symbol"/>
                        <a:buChar char=""/>
                        <a:tabLst>
                          <a:tab pos="457200" algn="l"/>
                        </a:tabLst>
                      </a:pPr>
                      <a:r>
                        <a:rPr lang="en-US" sz="1600">
                          <a:effectLst/>
                        </a:rPr>
                        <a:t>Treat others as you would like to be treated.</a:t>
                      </a:r>
                      <a:endParaRPr lang="cs-CZ" sz="1600">
                        <a:effectLst/>
                      </a:endParaRPr>
                    </a:p>
                    <a:p>
                      <a:pPr marL="342900" marR="190500" lvl="0" indent="-342900">
                        <a:lnSpc>
                          <a:spcPct val="90000"/>
                        </a:lnSpc>
                        <a:spcAft>
                          <a:spcPts val="375"/>
                        </a:spcAft>
                        <a:buSzPts val="1000"/>
                        <a:buFont typeface="Symbol"/>
                        <a:buChar char=""/>
                        <a:tabLst>
                          <a:tab pos="457200" algn="l"/>
                        </a:tabLst>
                      </a:pPr>
                      <a:r>
                        <a:rPr lang="en-US" sz="1600">
                          <a:effectLst/>
                        </a:rPr>
                        <a:t>Self-actualization is sought.</a:t>
                      </a:r>
                      <a:endParaRPr lang="cs-CZ" sz="1600">
                        <a:effectLst/>
                        <a:latin typeface="Calibri"/>
                        <a:ea typeface="Calibri"/>
                        <a:cs typeface="Times New Roman"/>
                      </a:endParaRPr>
                    </a:p>
                  </a:txBody>
                  <a:tcPr marL="68045" marR="68045" marT="0" marB="0"/>
                </a:tc>
                <a:tc>
                  <a:txBody>
                    <a:bodyPr/>
                    <a:lstStyle/>
                    <a:p>
                      <a:pPr marL="342900" marR="190500" lvl="0" indent="-342900">
                        <a:lnSpc>
                          <a:spcPct val="90000"/>
                        </a:lnSpc>
                        <a:spcAft>
                          <a:spcPts val="375"/>
                        </a:spcAft>
                        <a:buSzPts val="1000"/>
                        <a:buFont typeface="Symbol"/>
                        <a:buChar char=""/>
                        <a:tabLst>
                          <a:tab pos="457200" algn="l"/>
                        </a:tabLst>
                      </a:pPr>
                      <a:r>
                        <a:rPr lang="en-US" sz="1600" dirty="0">
                          <a:effectLst/>
                        </a:rPr>
                        <a:t>Expect to live by the same standards and rules you create.</a:t>
                      </a:r>
                      <a:endParaRPr lang="cs-CZ" sz="1600" dirty="0">
                        <a:effectLst/>
                      </a:endParaRPr>
                    </a:p>
                    <a:p>
                      <a:pPr marL="342900" marR="190500" lvl="0" indent="-342900">
                        <a:lnSpc>
                          <a:spcPct val="90000"/>
                        </a:lnSpc>
                        <a:spcAft>
                          <a:spcPts val="375"/>
                        </a:spcAft>
                        <a:buSzPts val="1000"/>
                        <a:buFont typeface="Symbol"/>
                        <a:buChar char=""/>
                        <a:tabLst>
                          <a:tab pos="457200" algn="l"/>
                        </a:tabLst>
                      </a:pPr>
                      <a:r>
                        <a:rPr lang="en-US" sz="1600" dirty="0">
                          <a:effectLst/>
                        </a:rPr>
                        <a:t>Be respectful of others.</a:t>
                      </a:r>
                      <a:endParaRPr lang="cs-CZ" sz="1600" dirty="0">
                        <a:effectLst/>
                      </a:endParaRPr>
                    </a:p>
                    <a:p>
                      <a:pPr marL="342900" marR="190500" lvl="0" indent="-342900">
                        <a:lnSpc>
                          <a:spcPct val="90000"/>
                        </a:lnSpc>
                        <a:spcAft>
                          <a:spcPts val="375"/>
                        </a:spcAft>
                        <a:buSzPts val="1000"/>
                        <a:buFont typeface="Symbol"/>
                        <a:buChar char=""/>
                        <a:tabLst>
                          <a:tab pos="457200" algn="l"/>
                        </a:tabLst>
                      </a:pPr>
                      <a:r>
                        <a:rPr lang="en-US" sz="1600" dirty="0">
                          <a:effectLst/>
                        </a:rPr>
                        <a:t>Do not hesitate to introduce necessary changes.</a:t>
                      </a:r>
                      <a:endParaRPr lang="cs-CZ" sz="1600" dirty="0">
                        <a:effectLst/>
                        <a:latin typeface="Calibri"/>
                        <a:ea typeface="Calibri"/>
                        <a:cs typeface="Times New Roman"/>
                      </a:endParaRPr>
                    </a:p>
                  </a:txBody>
                  <a:tcPr marL="68045" marR="68045" marT="0" marB="0"/>
                </a:tc>
              </a:tr>
            </a:tbl>
          </a:graphicData>
        </a:graphic>
      </p:graphicFrame>
    </p:spTree>
    <p:extLst>
      <p:ext uri="{BB962C8B-B14F-4D97-AF65-F5344CB8AC3E}">
        <p14:creationId xmlns:p14="http://schemas.microsoft.com/office/powerpoint/2010/main" val="93686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a:t>Hofstede's cultural dimensions</a:t>
            </a:r>
            <a:endParaRPr lang="cs-CZ" sz="3600" dirty="0"/>
          </a:p>
        </p:txBody>
      </p:sp>
      <p:sp>
        <p:nvSpPr>
          <p:cNvPr id="3" name="Zástupný symbol pro obsah 2"/>
          <p:cNvSpPr>
            <a:spLocks noGrp="1"/>
          </p:cNvSpPr>
          <p:nvPr>
            <p:ph idx="1"/>
          </p:nvPr>
        </p:nvSpPr>
        <p:spPr/>
        <p:txBody>
          <a:bodyPr>
            <a:normAutofit/>
          </a:bodyPr>
          <a:lstStyle/>
          <a:p>
            <a:r>
              <a:rPr lang="en-US" b="1" dirty="0"/>
              <a:t>Indulgence versus Restraint (IND) </a:t>
            </a:r>
            <a:endParaRPr lang="en-US" b="1" dirty="0" smtClean="0"/>
          </a:p>
          <a:p>
            <a:pPr lvl="1"/>
            <a:r>
              <a:rPr lang="en-US" dirty="0" smtClean="0"/>
              <a:t>Indulgence – allowing relatively free gratification of basic drives related to enjoying life and having fun. </a:t>
            </a:r>
          </a:p>
          <a:p>
            <a:pPr marL="365760" lvl="1" indent="0">
              <a:buNone/>
            </a:pPr>
            <a:r>
              <a:rPr lang="en-US" dirty="0" smtClean="0"/>
              <a:t> </a:t>
            </a:r>
            <a:endParaRPr lang="cs-CZ" dirty="0" smtClean="0"/>
          </a:p>
          <a:p>
            <a:pPr lvl="1"/>
            <a:r>
              <a:rPr lang="en-US" dirty="0" smtClean="0"/>
              <a:t>Restraint – suppressing gratification of needs and regulates it by means of strict social norms.</a:t>
            </a:r>
            <a:endParaRPr lang="cs-CZ" dirty="0" smtClean="0"/>
          </a:p>
          <a:p>
            <a:endParaRPr lang="cs-CZ" dirty="0"/>
          </a:p>
          <a:p>
            <a:endParaRPr lang="cs-CZ" dirty="0"/>
          </a:p>
        </p:txBody>
      </p:sp>
    </p:spTree>
    <p:extLst>
      <p:ext uri="{BB962C8B-B14F-4D97-AF65-F5344CB8AC3E}">
        <p14:creationId xmlns:p14="http://schemas.microsoft.com/office/powerpoint/2010/main" val="2780905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Intercultural communication </a:t>
            </a:r>
            <a:r>
              <a:rPr lang="en-US" sz="3600" dirty="0" smtClean="0"/>
              <a:t>Cultural Differences</a:t>
            </a:r>
            <a:endParaRPr lang="en-US" sz="3600" dirty="0"/>
          </a:p>
        </p:txBody>
      </p:sp>
      <p:sp>
        <p:nvSpPr>
          <p:cNvPr id="3" name="Zástupný symbol pro obsah 2"/>
          <p:cNvSpPr>
            <a:spLocks noGrp="1"/>
          </p:cNvSpPr>
          <p:nvPr>
            <p:ph idx="1"/>
          </p:nvPr>
        </p:nvSpPr>
        <p:spPr/>
        <p:txBody>
          <a:bodyPr>
            <a:normAutofit/>
          </a:bodyPr>
          <a:lstStyle/>
          <a:p>
            <a:r>
              <a:rPr lang="en-US" b="1" dirty="0" smtClean="0"/>
              <a:t>Orientation</a:t>
            </a:r>
            <a:r>
              <a:rPr lang="cs-CZ" b="1" dirty="0" smtClean="0"/>
              <a:t> </a:t>
            </a:r>
            <a:r>
              <a:rPr lang="cs-CZ" b="1" dirty="0"/>
              <a:t>to time</a:t>
            </a:r>
          </a:p>
          <a:p>
            <a:pPr marL="68580" indent="0">
              <a:buNone/>
            </a:pPr>
            <a:r>
              <a:rPr lang="cs-CZ" dirty="0" smtClean="0"/>
              <a:t>Monochronic/polychronic</a:t>
            </a:r>
            <a:endParaRPr lang="cs-CZ" dirty="0"/>
          </a:p>
          <a:p>
            <a:r>
              <a:rPr lang="en-US" b="1" dirty="0" smtClean="0"/>
              <a:t>Context</a:t>
            </a:r>
            <a:r>
              <a:rPr lang="cs-CZ" b="1" dirty="0" smtClean="0"/>
              <a:t> </a:t>
            </a:r>
            <a:r>
              <a:rPr lang="en-US" b="1" dirty="0" smtClean="0"/>
              <a:t>of communication</a:t>
            </a:r>
            <a:endParaRPr lang="en-US" dirty="0"/>
          </a:p>
          <a:p>
            <a:pPr marL="68580" indent="0">
              <a:buNone/>
            </a:pPr>
            <a:r>
              <a:rPr lang="en-US" dirty="0" smtClean="0"/>
              <a:t>High-context/low-context</a:t>
            </a:r>
            <a:endParaRPr lang="en-US" dirty="0"/>
          </a:p>
          <a:p>
            <a:r>
              <a:rPr lang="en-US" b="1" dirty="0" smtClean="0"/>
              <a:t>Future</a:t>
            </a:r>
            <a:r>
              <a:rPr lang="cs-CZ" b="1" dirty="0" smtClean="0"/>
              <a:t> </a:t>
            </a:r>
            <a:r>
              <a:rPr lang="en-US" b="1" dirty="0" smtClean="0"/>
              <a:t>vs</a:t>
            </a:r>
            <a:r>
              <a:rPr lang="cs-CZ" b="1" dirty="0" smtClean="0"/>
              <a:t> </a:t>
            </a:r>
            <a:r>
              <a:rPr lang="en-US" b="1" dirty="0" smtClean="0"/>
              <a:t>Present</a:t>
            </a:r>
            <a:r>
              <a:rPr lang="cs-CZ" b="1" dirty="0" smtClean="0"/>
              <a:t> </a:t>
            </a:r>
            <a:r>
              <a:rPr lang="en-US" b="1" dirty="0" smtClean="0"/>
              <a:t>vs</a:t>
            </a:r>
            <a:r>
              <a:rPr lang="cs-CZ" b="1" dirty="0" smtClean="0"/>
              <a:t> </a:t>
            </a:r>
            <a:r>
              <a:rPr lang="cs-CZ" b="1" dirty="0"/>
              <a:t>Past </a:t>
            </a:r>
            <a:r>
              <a:rPr lang="en-US" b="1" dirty="0" smtClean="0"/>
              <a:t>Orientation</a:t>
            </a:r>
            <a:endParaRPr lang="en-US" dirty="0"/>
          </a:p>
        </p:txBody>
      </p:sp>
    </p:spTree>
    <p:extLst>
      <p:ext uri="{BB962C8B-B14F-4D97-AF65-F5344CB8AC3E}">
        <p14:creationId xmlns:p14="http://schemas.microsoft.com/office/powerpoint/2010/main" val="1623698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smtClean="0"/>
              <a:t>Orientation</a:t>
            </a:r>
            <a:r>
              <a:rPr lang="cs-CZ" sz="3600" dirty="0" smtClean="0"/>
              <a:t> </a:t>
            </a:r>
            <a:r>
              <a:rPr lang="cs-CZ" sz="3600" dirty="0"/>
              <a:t>to </a:t>
            </a:r>
            <a:r>
              <a:rPr lang="en-US" sz="3600" dirty="0" smtClean="0"/>
              <a:t>time</a:t>
            </a:r>
            <a:endParaRPr lang="en-US" dirty="0"/>
          </a:p>
        </p:txBody>
      </p:sp>
      <p:sp>
        <p:nvSpPr>
          <p:cNvPr id="3" name="Zástupný symbol pro text 2"/>
          <p:cNvSpPr>
            <a:spLocks noGrp="1"/>
          </p:cNvSpPr>
          <p:nvPr>
            <p:ph type="body" idx="1"/>
          </p:nvPr>
        </p:nvSpPr>
        <p:spPr/>
        <p:txBody>
          <a:bodyPr/>
          <a:lstStyle/>
          <a:p>
            <a:r>
              <a:rPr lang="en-US" dirty="0" smtClean="0"/>
              <a:t>Monochronic</a:t>
            </a:r>
            <a:endParaRPr lang="en-US" dirty="0"/>
          </a:p>
        </p:txBody>
      </p:sp>
      <p:sp>
        <p:nvSpPr>
          <p:cNvPr id="4" name="Zástupný symbol pro obsah 3"/>
          <p:cNvSpPr>
            <a:spLocks noGrp="1"/>
          </p:cNvSpPr>
          <p:nvPr>
            <p:ph sz="half" idx="2"/>
          </p:nvPr>
        </p:nvSpPr>
        <p:spPr>
          <a:xfrm>
            <a:off x="1041721" y="2974694"/>
            <a:ext cx="3419856" cy="3262618"/>
          </a:xfrm>
        </p:spPr>
        <p:txBody>
          <a:bodyPr>
            <a:noAutofit/>
          </a:bodyPr>
          <a:lstStyle/>
          <a:p>
            <a:r>
              <a:rPr lang="en-US" sz="2000" dirty="0"/>
              <a:t>Tend to do one thing at a time</a:t>
            </a:r>
          </a:p>
          <a:p>
            <a:r>
              <a:rPr lang="en-US" sz="2000" dirty="0"/>
              <a:t>Are not easily distracted </a:t>
            </a:r>
            <a:endParaRPr lang="en-US" sz="2000" dirty="0" smtClean="0"/>
          </a:p>
          <a:p>
            <a:r>
              <a:rPr lang="en-US" sz="2000" dirty="0"/>
              <a:t>Commit to </a:t>
            </a:r>
            <a:r>
              <a:rPr lang="en-US" sz="2000" dirty="0" smtClean="0"/>
              <a:t>work</a:t>
            </a:r>
          </a:p>
          <a:p>
            <a:r>
              <a:rPr lang="en-US" sz="2000" dirty="0"/>
              <a:t>Place importance on </a:t>
            </a:r>
            <a:r>
              <a:rPr lang="en-US" sz="2000" dirty="0" smtClean="0"/>
              <a:t>deadlines</a:t>
            </a:r>
          </a:p>
          <a:p>
            <a:r>
              <a:rPr lang="en-US" sz="2000" dirty="0"/>
              <a:t>Stick to </a:t>
            </a:r>
            <a:r>
              <a:rPr lang="en-US" sz="2000" dirty="0" smtClean="0"/>
              <a:t>plans</a:t>
            </a:r>
          </a:p>
          <a:p>
            <a:r>
              <a:rPr lang="en-US" sz="2000" dirty="0"/>
              <a:t>Value and respect privacy</a:t>
            </a:r>
          </a:p>
        </p:txBody>
      </p:sp>
      <p:sp>
        <p:nvSpPr>
          <p:cNvPr id="5" name="Zástupný symbol pro text 4"/>
          <p:cNvSpPr>
            <a:spLocks noGrp="1"/>
          </p:cNvSpPr>
          <p:nvPr>
            <p:ph type="body" sz="quarter" idx="3"/>
          </p:nvPr>
        </p:nvSpPr>
        <p:spPr/>
        <p:txBody>
          <a:bodyPr/>
          <a:lstStyle/>
          <a:p>
            <a:r>
              <a:rPr lang="en-US" dirty="0" smtClean="0"/>
              <a:t>Polychronic</a:t>
            </a:r>
            <a:endParaRPr lang="en-US" dirty="0"/>
          </a:p>
        </p:txBody>
      </p:sp>
      <p:sp>
        <p:nvSpPr>
          <p:cNvPr id="6" name="Zástupný symbol pro obsah 5"/>
          <p:cNvSpPr>
            <a:spLocks noGrp="1"/>
          </p:cNvSpPr>
          <p:nvPr>
            <p:ph sz="quarter" idx="4"/>
          </p:nvPr>
        </p:nvSpPr>
        <p:spPr>
          <a:xfrm>
            <a:off x="4645152" y="2974694"/>
            <a:ext cx="3419856" cy="3190610"/>
          </a:xfrm>
        </p:spPr>
        <p:txBody>
          <a:bodyPr>
            <a:noAutofit/>
          </a:bodyPr>
          <a:lstStyle/>
          <a:p>
            <a:r>
              <a:rPr lang="en-US" sz="2000" dirty="0"/>
              <a:t>Do several things at the same time</a:t>
            </a:r>
          </a:p>
          <a:p>
            <a:r>
              <a:rPr lang="en-US" sz="2000" dirty="0"/>
              <a:t>Are </a:t>
            </a:r>
            <a:r>
              <a:rPr lang="en-US" sz="2000" dirty="0" smtClean="0"/>
              <a:t>sensitive to distractions</a:t>
            </a:r>
            <a:endParaRPr lang="en-US" sz="2000" dirty="0"/>
          </a:p>
          <a:p>
            <a:r>
              <a:rPr lang="en-US" sz="2000" dirty="0"/>
              <a:t>Commit to relationships</a:t>
            </a:r>
          </a:p>
          <a:p>
            <a:r>
              <a:rPr lang="en-US" sz="2000" dirty="0"/>
              <a:t>Place less importance on deadlines</a:t>
            </a:r>
          </a:p>
          <a:p>
            <a:r>
              <a:rPr lang="en-US" sz="2000" dirty="0"/>
              <a:t>Change plans often and easily</a:t>
            </a:r>
          </a:p>
          <a:p>
            <a:r>
              <a:rPr lang="en-US" sz="2000" dirty="0"/>
              <a:t>Value connection</a:t>
            </a:r>
          </a:p>
        </p:txBody>
      </p:sp>
    </p:spTree>
    <p:extLst>
      <p:ext uri="{BB962C8B-B14F-4D97-AF65-F5344CB8AC3E}">
        <p14:creationId xmlns:p14="http://schemas.microsoft.com/office/powerpoint/2010/main" val="1515820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smtClean="0"/>
              <a:t>Context</a:t>
            </a:r>
            <a:r>
              <a:rPr lang="cs-CZ" sz="3600" dirty="0" smtClean="0"/>
              <a:t> </a:t>
            </a:r>
            <a:r>
              <a:rPr lang="en-US" sz="3600" dirty="0"/>
              <a:t>of </a:t>
            </a:r>
            <a:r>
              <a:rPr lang="en-US" sz="3600" dirty="0" smtClean="0"/>
              <a:t>communication</a:t>
            </a:r>
            <a:endParaRPr lang="en-US" sz="3600" dirty="0"/>
          </a:p>
        </p:txBody>
      </p:sp>
      <p:sp>
        <p:nvSpPr>
          <p:cNvPr id="3" name="Zástupný symbol pro text 2"/>
          <p:cNvSpPr>
            <a:spLocks noGrp="1"/>
          </p:cNvSpPr>
          <p:nvPr>
            <p:ph type="body" idx="1"/>
          </p:nvPr>
        </p:nvSpPr>
        <p:spPr/>
        <p:txBody>
          <a:bodyPr/>
          <a:lstStyle/>
          <a:p>
            <a:r>
              <a:rPr lang="en-US" dirty="0" smtClean="0"/>
              <a:t>Low-context</a:t>
            </a:r>
            <a:endParaRPr lang="en-US" dirty="0"/>
          </a:p>
        </p:txBody>
      </p:sp>
      <p:sp>
        <p:nvSpPr>
          <p:cNvPr id="4" name="Zástupný symbol pro obsah 3"/>
          <p:cNvSpPr>
            <a:spLocks noGrp="1"/>
          </p:cNvSpPr>
          <p:nvPr>
            <p:ph sz="half" idx="2"/>
          </p:nvPr>
        </p:nvSpPr>
        <p:spPr/>
        <p:txBody>
          <a:bodyPr>
            <a:normAutofit fontScale="92500" lnSpcReduction="10000"/>
          </a:bodyPr>
          <a:lstStyle/>
          <a:p>
            <a:r>
              <a:rPr lang="en-US" dirty="0" smtClean="0"/>
              <a:t>things</a:t>
            </a:r>
            <a:r>
              <a:rPr lang="cs-CZ" dirty="0" smtClean="0"/>
              <a:t> are </a:t>
            </a:r>
            <a:r>
              <a:rPr lang="en-US" dirty="0" smtClean="0"/>
              <a:t>fully</a:t>
            </a:r>
            <a:r>
              <a:rPr lang="cs-CZ" dirty="0" smtClean="0"/>
              <a:t> (</a:t>
            </a:r>
            <a:r>
              <a:rPr lang="en-US" dirty="0" smtClean="0"/>
              <a:t>though concisely</a:t>
            </a:r>
            <a:r>
              <a:rPr lang="cs-CZ" dirty="0" smtClean="0"/>
              <a:t>) </a:t>
            </a:r>
            <a:r>
              <a:rPr lang="en-US" dirty="0" smtClean="0"/>
              <a:t>spelled</a:t>
            </a:r>
            <a:r>
              <a:rPr lang="cs-CZ" dirty="0" smtClean="0"/>
              <a:t> </a:t>
            </a:r>
            <a:r>
              <a:rPr lang="en-US" dirty="0" smtClean="0"/>
              <a:t>out</a:t>
            </a:r>
          </a:p>
          <a:p>
            <a:r>
              <a:rPr lang="en-US" dirty="0" smtClean="0"/>
              <a:t>things</a:t>
            </a:r>
            <a:r>
              <a:rPr lang="cs-CZ" dirty="0" smtClean="0"/>
              <a:t> are made explicit</a:t>
            </a:r>
            <a:endParaRPr lang="en-US" dirty="0" smtClean="0"/>
          </a:p>
          <a:p>
            <a:r>
              <a:rPr lang="en-US" dirty="0" smtClean="0"/>
              <a:t>more</a:t>
            </a:r>
            <a:r>
              <a:rPr lang="cs-CZ" dirty="0" smtClean="0"/>
              <a:t> </a:t>
            </a:r>
            <a:r>
              <a:rPr lang="en-US" dirty="0" smtClean="0"/>
              <a:t>responsibility</a:t>
            </a:r>
            <a:r>
              <a:rPr lang="cs-CZ" dirty="0" smtClean="0"/>
              <a:t> </a:t>
            </a:r>
            <a:r>
              <a:rPr lang="en-US" dirty="0" smtClean="0"/>
              <a:t>is</a:t>
            </a:r>
            <a:r>
              <a:rPr lang="cs-CZ" dirty="0" smtClean="0"/>
              <a:t> </a:t>
            </a:r>
            <a:r>
              <a:rPr lang="en-US" dirty="0" smtClean="0"/>
              <a:t>placed</a:t>
            </a:r>
            <a:r>
              <a:rPr lang="cs-CZ" dirty="0" smtClean="0"/>
              <a:t> on </a:t>
            </a:r>
            <a:r>
              <a:rPr lang="en-US" dirty="0" smtClean="0"/>
              <a:t>the</a:t>
            </a:r>
            <a:r>
              <a:rPr lang="cs-CZ" dirty="0" smtClean="0"/>
              <a:t> </a:t>
            </a:r>
            <a:r>
              <a:rPr lang="en-US" dirty="0" smtClean="0"/>
              <a:t>listener </a:t>
            </a:r>
            <a:endParaRPr lang="en-US" dirty="0"/>
          </a:p>
        </p:txBody>
      </p:sp>
      <p:sp>
        <p:nvSpPr>
          <p:cNvPr id="5" name="Zástupný symbol pro text 4"/>
          <p:cNvSpPr>
            <a:spLocks noGrp="1"/>
          </p:cNvSpPr>
          <p:nvPr>
            <p:ph type="body" sz="quarter" idx="3"/>
          </p:nvPr>
        </p:nvSpPr>
        <p:spPr/>
        <p:txBody>
          <a:bodyPr/>
          <a:lstStyle/>
          <a:p>
            <a:pPr marL="68580"/>
            <a:r>
              <a:rPr lang="en-US" dirty="0" smtClean="0"/>
              <a:t>High-context</a:t>
            </a:r>
            <a:endParaRPr lang="en-US" dirty="0"/>
          </a:p>
        </p:txBody>
      </p:sp>
      <p:sp>
        <p:nvSpPr>
          <p:cNvPr id="6" name="Zástupný symbol pro obsah 5"/>
          <p:cNvSpPr>
            <a:spLocks noGrp="1"/>
          </p:cNvSpPr>
          <p:nvPr>
            <p:ph sz="quarter" idx="4"/>
          </p:nvPr>
        </p:nvSpPr>
        <p:spPr/>
        <p:txBody>
          <a:bodyPr>
            <a:normAutofit lnSpcReduction="10000"/>
          </a:bodyPr>
          <a:lstStyle/>
          <a:p>
            <a:r>
              <a:rPr lang="en-US" dirty="0"/>
              <a:t>c</a:t>
            </a:r>
            <a:r>
              <a:rPr lang="en-US" dirty="0" smtClean="0"/>
              <a:t>ommunication is </a:t>
            </a:r>
            <a:r>
              <a:rPr lang="cs-CZ" dirty="0" smtClean="0"/>
              <a:t>much </a:t>
            </a:r>
            <a:r>
              <a:rPr lang="cs-CZ" dirty="0"/>
              <a:t>more </a:t>
            </a:r>
            <a:r>
              <a:rPr lang="en-US" dirty="0" smtClean="0"/>
              <a:t>is</a:t>
            </a:r>
            <a:r>
              <a:rPr lang="cs-CZ" dirty="0" smtClean="0"/>
              <a:t> </a:t>
            </a:r>
            <a:r>
              <a:rPr lang="en-US" dirty="0" smtClean="0"/>
              <a:t>implicit</a:t>
            </a:r>
            <a:r>
              <a:rPr lang="cs-CZ" dirty="0" smtClean="0"/>
              <a:t> </a:t>
            </a:r>
            <a:r>
              <a:rPr lang="en-US" dirty="0" smtClean="0"/>
              <a:t>or</a:t>
            </a:r>
            <a:r>
              <a:rPr lang="cs-CZ" dirty="0" smtClean="0"/>
              <a:t> </a:t>
            </a:r>
            <a:r>
              <a:rPr lang="en-US" dirty="0" smtClean="0"/>
              <a:t>communicated</a:t>
            </a:r>
            <a:r>
              <a:rPr lang="cs-CZ" dirty="0" smtClean="0"/>
              <a:t> </a:t>
            </a:r>
            <a:r>
              <a:rPr lang="cs-CZ" dirty="0"/>
              <a:t>in </a:t>
            </a:r>
            <a:r>
              <a:rPr lang="en-US" dirty="0" smtClean="0"/>
              <a:t>indirect</a:t>
            </a:r>
            <a:r>
              <a:rPr lang="cs-CZ" dirty="0" smtClean="0"/>
              <a:t> </a:t>
            </a:r>
            <a:r>
              <a:rPr lang="en-US" dirty="0" smtClean="0"/>
              <a:t>ways</a:t>
            </a:r>
          </a:p>
          <a:p>
            <a:r>
              <a:rPr lang="en-US" dirty="0" smtClean="0"/>
              <a:t>vulnerable</a:t>
            </a:r>
            <a:r>
              <a:rPr lang="cs-CZ" dirty="0" smtClean="0"/>
              <a:t> </a:t>
            </a:r>
            <a:r>
              <a:rPr lang="cs-CZ" dirty="0"/>
              <a:t>to </a:t>
            </a:r>
            <a:r>
              <a:rPr lang="en-US" dirty="0" smtClean="0"/>
              <a:t>communication</a:t>
            </a:r>
            <a:r>
              <a:rPr lang="cs-CZ" dirty="0" smtClean="0"/>
              <a:t> </a:t>
            </a:r>
            <a:r>
              <a:rPr lang="en-US" dirty="0" smtClean="0"/>
              <a:t>breakdowns </a:t>
            </a:r>
            <a:endParaRPr lang="en-US" dirty="0"/>
          </a:p>
        </p:txBody>
      </p:sp>
    </p:spTree>
    <p:extLst>
      <p:ext uri="{BB962C8B-B14F-4D97-AF65-F5344CB8AC3E}">
        <p14:creationId xmlns:p14="http://schemas.microsoft.com/office/powerpoint/2010/main" val="24294600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3492" y="2323652"/>
            <a:ext cx="6777317" cy="3985668"/>
          </a:xfrm>
        </p:spPr>
        <p:txBody>
          <a:bodyPr>
            <a:normAutofit fontScale="77500" lnSpcReduction="20000"/>
          </a:bodyPr>
          <a:lstStyle/>
          <a:p>
            <a:pPr>
              <a:spcBef>
                <a:spcPts val="1200"/>
              </a:spcBef>
            </a:pPr>
            <a:r>
              <a:rPr lang="en-US" b="1" dirty="0" smtClean="0"/>
              <a:t>Past-oriented cultures</a:t>
            </a:r>
          </a:p>
          <a:p>
            <a:pPr lvl="1">
              <a:spcBef>
                <a:spcPts val="1200"/>
              </a:spcBef>
            </a:pPr>
            <a:r>
              <a:rPr lang="en-US" dirty="0" smtClean="0"/>
              <a:t>tradition</a:t>
            </a:r>
          </a:p>
          <a:p>
            <a:pPr lvl="1">
              <a:spcBef>
                <a:spcPts val="1200"/>
              </a:spcBef>
            </a:pPr>
            <a:r>
              <a:rPr lang="en-US" dirty="0"/>
              <a:t>direct their efforts and resources and invest them in what already exists</a:t>
            </a:r>
            <a:r>
              <a:rPr lang="en-US" dirty="0" smtClean="0"/>
              <a:t>.</a:t>
            </a:r>
          </a:p>
          <a:p>
            <a:pPr lvl="1">
              <a:spcBef>
                <a:spcPts val="1200"/>
              </a:spcBef>
            </a:pPr>
            <a:r>
              <a:rPr lang="en-US" dirty="0"/>
              <a:t>prefer old age to </a:t>
            </a:r>
            <a:r>
              <a:rPr lang="en-US" dirty="0" smtClean="0"/>
              <a:t>youth</a:t>
            </a:r>
          </a:p>
          <a:p>
            <a:pPr>
              <a:spcBef>
                <a:spcPts val="1200"/>
              </a:spcBef>
            </a:pPr>
            <a:r>
              <a:rPr lang="en-US" b="1" dirty="0" smtClean="0"/>
              <a:t>Present-oriented</a:t>
            </a:r>
            <a:r>
              <a:rPr lang="cs-CZ" b="1" dirty="0" smtClean="0"/>
              <a:t> </a:t>
            </a:r>
            <a:r>
              <a:rPr lang="en-US" b="1" dirty="0" smtClean="0"/>
              <a:t>cultures</a:t>
            </a:r>
          </a:p>
          <a:p>
            <a:pPr lvl="1">
              <a:spcBef>
                <a:spcPts val="1200"/>
              </a:spcBef>
            </a:pPr>
            <a:r>
              <a:rPr lang="en-US" dirty="0" smtClean="0"/>
              <a:t>prefer</a:t>
            </a:r>
            <a:r>
              <a:rPr lang="cs-CZ" dirty="0" smtClean="0"/>
              <a:t> </a:t>
            </a:r>
            <a:r>
              <a:rPr lang="en-US" dirty="0" smtClean="0"/>
              <a:t>short-term</a:t>
            </a:r>
            <a:r>
              <a:rPr lang="cs-CZ" dirty="0" smtClean="0"/>
              <a:t> </a:t>
            </a:r>
            <a:r>
              <a:rPr lang="en-US" dirty="0" smtClean="0"/>
              <a:t>benefits</a:t>
            </a:r>
            <a:r>
              <a:rPr lang="cs-CZ" dirty="0" smtClean="0"/>
              <a:t> </a:t>
            </a:r>
            <a:r>
              <a:rPr lang="cs-CZ" dirty="0"/>
              <a:t>and </a:t>
            </a:r>
            <a:r>
              <a:rPr lang="en-US" dirty="0" smtClean="0"/>
              <a:t>immediate</a:t>
            </a:r>
            <a:r>
              <a:rPr lang="cs-CZ" dirty="0" smtClean="0"/>
              <a:t> </a:t>
            </a:r>
            <a:r>
              <a:rPr lang="en-US" dirty="0" smtClean="0"/>
              <a:t>results</a:t>
            </a:r>
          </a:p>
          <a:p>
            <a:pPr>
              <a:spcBef>
                <a:spcPts val="1200"/>
              </a:spcBef>
            </a:pPr>
            <a:r>
              <a:rPr lang="en-US" b="1" dirty="0" smtClean="0"/>
              <a:t>Future-oriented</a:t>
            </a:r>
            <a:r>
              <a:rPr lang="cs-CZ" b="1" dirty="0" smtClean="0"/>
              <a:t> </a:t>
            </a:r>
            <a:r>
              <a:rPr lang="en-US" b="1" dirty="0" smtClean="0"/>
              <a:t>cultures</a:t>
            </a:r>
          </a:p>
          <a:p>
            <a:pPr lvl="1">
              <a:spcBef>
                <a:spcPts val="1200"/>
              </a:spcBef>
            </a:pPr>
            <a:r>
              <a:rPr lang="cs-CZ" dirty="0"/>
              <a:t>more </a:t>
            </a:r>
            <a:r>
              <a:rPr lang="en-US" dirty="0" smtClean="0"/>
              <a:t>abstract</a:t>
            </a:r>
            <a:r>
              <a:rPr lang="cs-CZ" dirty="0" smtClean="0"/>
              <a:t>, </a:t>
            </a:r>
            <a:r>
              <a:rPr lang="cs-CZ" dirty="0"/>
              <a:t>more </a:t>
            </a:r>
            <a:r>
              <a:rPr lang="en-US" dirty="0" smtClean="0"/>
              <a:t>imaginative</a:t>
            </a:r>
            <a:r>
              <a:rPr lang="cs-CZ" dirty="0" smtClean="0"/>
              <a:t>, </a:t>
            </a:r>
            <a:r>
              <a:rPr lang="cs-CZ" dirty="0"/>
              <a:t>more </a:t>
            </a:r>
            <a:r>
              <a:rPr lang="en-US" dirty="0" smtClean="0"/>
              <a:t>creative</a:t>
            </a:r>
          </a:p>
          <a:p>
            <a:pPr lvl="1">
              <a:spcBef>
                <a:spcPts val="1200"/>
              </a:spcBef>
            </a:pPr>
            <a:r>
              <a:rPr lang="en-US" dirty="0" smtClean="0"/>
              <a:t>invest</a:t>
            </a:r>
            <a:r>
              <a:rPr lang="cs-CZ" dirty="0" smtClean="0"/>
              <a:t> </a:t>
            </a:r>
            <a:r>
              <a:rPr lang="en-US" dirty="0" smtClean="0"/>
              <a:t>efforts</a:t>
            </a:r>
            <a:r>
              <a:rPr lang="cs-CZ" dirty="0" smtClean="0"/>
              <a:t> </a:t>
            </a:r>
            <a:r>
              <a:rPr lang="cs-CZ" dirty="0"/>
              <a:t>and </a:t>
            </a:r>
            <a:r>
              <a:rPr lang="en-US" dirty="0" smtClean="0"/>
              <a:t>resources</a:t>
            </a:r>
            <a:r>
              <a:rPr lang="cs-CZ" dirty="0" smtClean="0"/>
              <a:t> </a:t>
            </a:r>
            <a:r>
              <a:rPr lang="cs-CZ" dirty="0"/>
              <a:t>in </a:t>
            </a:r>
            <a:r>
              <a:rPr lang="en-US" dirty="0" smtClean="0"/>
              <a:t>an</a:t>
            </a:r>
            <a:r>
              <a:rPr lang="cs-CZ" dirty="0" smtClean="0"/>
              <a:t> </a:t>
            </a:r>
            <a:r>
              <a:rPr lang="en-US" dirty="0" smtClean="0"/>
              <a:t>ephemeral</a:t>
            </a:r>
            <a:r>
              <a:rPr lang="cs-CZ" dirty="0" smtClean="0"/>
              <a:t> </a:t>
            </a:r>
            <a:r>
              <a:rPr lang="cs-CZ" dirty="0"/>
              <a:t>vision </a:t>
            </a:r>
            <a:r>
              <a:rPr lang="cs-CZ" dirty="0" smtClean="0"/>
              <a:t> </a:t>
            </a:r>
            <a:endParaRPr lang="en-US" dirty="0" smtClean="0"/>
          </a:p>
          <a:p>
            <a:pPr lvl="1">
              <a:spcBef>
                <a:spcPts val="1200"/>
              </a:spcBef>
            </a:pPr>
            <a:r>
              <a:rPr lang="cs-CZ" dirty="0"/>
              <a:t>more </a:t>
            </a:r>
            <a:r>
              <a:rPr lang="en-US" dirty="0" smtClean="0"/>
              <a:t>likely</a:t>
            </a:r>
            <a:r>
              <a:rPr lang="cs-CZ" dirty="0" smtClean="0"/>
              <a:t> </a:t>
            </a:r>
            <a:r>
              <a:rPr lang="cs-CZ" dirty="0"/>
              <a:t>to </a:t>
            </a:r>
            <a:r>
              <a:rPr lang="en-US" dirty="0" smtClean="0"/>
              <a:t>have</a:t>
            </a:r>
            <a:r>
              <a:rPr lang="cs-CZ" dirty="0" smtClean="0"/>
              <a:t> </a:t>
            </a:r>
            <a:r>
              <a:rPr lang="cs-CZ" dirty="0"/>
              <a:t>a </a:t>
            </a:r>
            <a:r>
              <a:rPr lang="en-US" dirty="0" smtClean="0"/>
              <a:t>youth</a:t>
            </a:r>
            <a:r>
              <a:rPr lang="cs-CZ" dirty="0" smtClean="0"/>
              <a:t> </a:t>
            </a:r>
            <a:r>
              <a:rPr lang="en-US" dirty="0" smtClean="0"/>
              <a:t>cult</a:t>
            </a:r>
            <a:endParaRPr lang="en-US" dirty="0" smtClean="0"/>
          </a:p>
        </p:txBody>
      </p:sp>
      <p:sp>
        <p:nvSpPr>
          <p:cNvPr id="4" name="Nadpis 1"/>
          <p:cNvSpPr>
            <a:spLocks noGrp="1"/>
          </p:cNvSpPr>
          <p:nvPr>
            <p:ph type="title"/>
          </p:nvPr>
        </p:nvSpPr>
        <p:spPr/>
        <p:txBody>
          <a:bodyPr>
            <a:normAutofit fontScale="90000"/>
          </a:bodyPr>
          <a:lstStyle/>
          <a:p>
            <a:r>
              <a:rPr lang="en-US" dirty="0" smtClean="0"/>
              <a:t>Intercultural communication</a:t>
            </a:r>
            <a:br>
              <a:rPr lang="en-US" dirty="0" smtClean="0"/>
            </a:br>
            <a:r>
              <a:rPr lang="en-US" sz="3100" dirty="0" smtClean="0"/>
              <a:t>Future vs Present vs</a:t>
            </a:r>
            <a:r>
              <a:rPr lang="cs-CZ" sz="3100" dirty="0" smtClean="0"/>
              <a:t> </a:t>
            </a:r>
            <a:r>
              <a:rPr lang="cs-CZ" sz="3100" dirty="0"/>
              <a:t>Past </a:t>
            </a:r>
            <a:r>
              <a:rPr lang="en-US" sz="3100" dirty="0" smtClean="0"/>
              <a:t>Orientation</a:t>
            </a:r>
            <a:endParaRPr lang="en-US" sz="3600" dirty="0"/>
          </a:p>
        </p:txBody>
      </p:sp>
    </p:spTree>
    <p:extLst>
      <p:ext uri="{BB962C8B-B14F-4D97-AF65-F5344CB8AC3E}">
        <p14:creationId xmlns:p14="http://schemas.microsoft.com/office/powerpoint/2010/main" val="411333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smtClean="0"/>
              <a:t>Cultural </a:t>
            </a:r>
            <a:r>
              <a:rPr lang="en-US" sz="3600" dirty="0"/>
              <a:t>Awareness</a:t>
            </a:r>
            <a:endParaRPr lang="cs-CZ" sz="3600" dirty="0"/>
          </a:p>
        </p:txBody>
      </p:sp>
      <p:sp>
        <p:nvSpPr>
          <p:cNvPr id="3" name="Zástupný symbol pro obsah 2"/>
          <p:cNvSpPr>
            <a:spLocks noGrp="1"/>
          </p:cNvSpPr>
          <p:nvPr>
            <p:ph idx="1"/>
          </p:nvPr>
        </p:nvSpPr>
        <p:spPr>
          <a:xfrm>
            <a:off x="1043492" y="2323652"/>
            <a:ext cx="6777317" cy="3769644"/>
          </a:xfrm>
        </p:spPr>
        <p:txBody>
          <a:bodyPr>
            <a:normAutofit fontScale="85000" lnSpcReduction="10000"/>
          </a:bodyPr>
          <a:lstStyle/>
          <a:p>
            <a:pPr lvl="0"/>
            <a:r>
              <a:rPr lang="en-US" dirty="0"/>
              <a:t>What values does this culture embrace? How do those values compare with those of your culture?</a:t>
            </a:r>
            <a:endParaRPr lang="cs-CZ" dirty="0"/>
          </a:p>
          <a:p>
            <a:pPr lvl="0"/>
            <a:r>
              <a:rPr lang="en-US" dirty="0"/>
              <a:t>How do people make decisions, conduct relationships, and display emotion?</a:t>
            </a:r>
            <a:endParaRPr lang="cs-CZ" dirty="0"/>
          </a:p>
          <a:p>
            <a:pPr lvl="0"/>
            <a:r>
              <a:rPr lang="en-US" dirty="0"/>
              <a:t>How does this culture treat time and scheduling?</a:t>
            </a:r>
            <a:endParaRPr lang="cs-CZ" dirty="0"/>
          </a:p>
          <a:p>
            <a:pPr lvl="0"/>
            <a:r>
              <a:rPr lang="en-US" dirty="0"/>
              <a:t>What are the social rules and boundaries surrounding gender?</a:t>
            </a:r>
            <a:endParaRPr lang="cs-CZ" dirty="0"/>
          </a:p>
          <a:p>
            <a:pPr lvl="0"/>
            <a:r>
              <a:rPr lang="en-US" dirty="0"/>
              <a:t>How does this culture display and respect power? Which authority figures are revered? </a:t>
            </a:r>
            <a:endParaRPr lang="cs-CZ" dirty="0"/>
          </a:p>
          <a:p>
            <a:pPr lvl="0"/>
            <a:r>
              <a:rPr lang="en-US" dirty="0"/>
              <a:t>How do individuals relate to their employers?</a:t>
            </a:r>
            <a:endParaRPr lang="cs-CZ" dirty="0"/>
          </a:p>
          <a:p>
            <a:pPr lvl="0"/>
            <a:r>
              <a:rPr lang="en-US" dirty="0"/>
              <a:t>How do people in this culture communicate? How direct are they in what they say and mean?</a:t>
            </a:r>
            <a:endParaRPr lang="cs-CZ" dirty="0"/>
          </a:p>
          <a:p>
            <a:endParaRPr lang="cs-CZ" dirty="0"/>
          </a:p>
        </p:txBody>
      </p:sp>
    </p:spTree>
    <p:extLst>
      <p:ext uri="{BB962C8B-B14F-4D97-AF65-F5344CB8AC3E}">
        <p14:creationId xmlns:p14="http://schemas.microsoft.com/office/powerpoint/2010/main" val="35075246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a:t>
            </a:r>
            <a:br>
              <a:rPr lang="en-US" dirty="0"/>
            </a:br>
            <a:r>
              <a:rPr lang="en-US" sz="3600" dirty="0"/>
              <a:t>Common Cross-Cultural </a:t>
            </a:r>
            <a:r>
              <a:rPr lang="en-US" sz="3600" dirty="0" smtClean="0"/>
              <a:t>Mistakes</a:t>
            </a:r>
            <a:endParaRPr lang="cs-CZ" sz="3600" dirty="0"/>
          </a:p>
        </p:txBody>
      </p:sp>
      <p:sp>
        <p:nvSpPr>
          <p:cNvPr id="3" name="Zástupný symbol pro obsah 2"/>
          <p:cNvSpPr>
            <a:spLocks noGrp="1"/>
          </p:cNvSpPr>
          <p:nvPr>
            <p:ph idx="1"/>
          </p:nvPr>
        </p:nvSpPr>
        <p:spPr>
          <a:xfrm>
            <a:off x="1043492" y="2323652"/>
            <a:ext cx="6777317" cy="3697636"/>
          </a:xfrm>
        </p:spPr>
        <p:txBody>
          <a:bodyPr>
            <a:normAutofit fontScale="92500" lnSpcReduction="10000"/>
          </a:bodyPr>
          <a:lstStyle/>
          <a:p>
            <a:r>
              <a:rPr lang="en-US" dirty="0"/>
              <a:t>Food</a:t>
            </a:r>
            <a:endParaRPr lang="cs-CZ" dirty="0"/>
          </a:p>
          <a:p>
            <a:pPr lvl="1"/>
            <a:r>
              <a:rPr lang="en-US" dirty="0" smtClean="0"/>
              <a:t>talking </a:t>
            </a:r>
            <a:r>
              <a:rPr lang="en-US" dirty="0"/>
              <a:t>during a meal </a:t>
            </a:r>
            <a:endParaRPr lang="en-US" dirty="0" smtClean="0"/>
          </a:p>
          <a:p>
            <a:pPr lvl="1"/>
            <a:r>
              <a:rPr lang="en-US" dirty="0"/>
              <a:t>h</a:t>
            </a:r>
            <a:r>
              <a:rPr lang="en-US" dirty="0" smtClean="0"/>
              <a:t>ow </a:t>
            </a:r>
            <a:r>
              <a:rPr lang="en-US" dirty="0"/>
              <a:t>much you eat </a:t>
            </a:r>
          </a:p>
          <a:p>
            <a:pPr lvl="1"/>
            <a:r>
              <a:rPr lang="en-US" dirty="0" smtClean="0"/>
              <a:t>eating habits</a:t>
            </a:r>
          </a:p>
          <a:p>
            <a:r>
              <a:rPr lang="en-US" dirty="0"/>
              <a:t>Body Language and Gestures</a:t>
            </a:r>
            <a:endParaRPr lang="cs-CZ" dirty="0"/>
          </a:p>
          <a:p>
            <a:r>
              <a:rPr lang="en-US" dirty="0"/>
              <a:t>Clothing and Color</a:t>
            </a:r>
            <a:endParaRPr lang="cs-CZ" dirty="0"/>
          </a:p>
          <a:p>
            <a:pPr lvl="1"/>
            <a:r>
              <a:rPr lang="en-US" dirty="0" smtClean="0"/>
              <a:t>removing </a:t>
            </a:r>
            <a:r>
              <a:rPr lang="en-US" dirty="0"/>
              <a:t>your shoes before entering a </a:t>
            </a:r>
            <a:r>
              <a:rPr lang="en-US" dirty="0" smtClean="0"/>
              <a:t>home</a:t>
            </a:r>
          </a:p>
          <a:p>
            <a:pPr lvl="1"/>
            <a:r>
              <a:rPr lang="en-US" dirty="0" smtClean="0"/>
              <a:t>Attention to clothing</a:t>
            </a:r>
          </a:p>
          <a:p>
            <a:pPr lvl="1"/>
            <a:r>
              <a:rPr lang="en-US" dirty="0" smtClean="0"/>
              <a:t>Color of clothing</a:t>
            </a:r>
          </a:p>
          <a:p>
            <a:r>
              <a:rPr lang="en-US" dirty="0"/>
              <a:t>Personal </a:t>
            </a:r>
            <a:r>
              <a:rPr lang="en-US" dirty="0" smtClean="0"/>
              <a:t>Space</a:t>
            </a:r>
            <a:endParaRPr lang="cs-CZ" dirty="0"/>
          </a:p>
        </p:txBody>
      </p:sp>
    </p:spTree>
    <p:extLst>
      <p:ext uri="{BB962C8B-B14F-4D97-AF65-F5344CB8AC3E}">
        <p14:creationId xmlns:p14="http://schemas.microsoft.com/office/powerpoint/2010/main" val="28363979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Quiz on Intercultural Competence </a:t>
            </a:r>
            <a:endParaRPr lang="cs-CZ" sz="3600" dirty="0"/>
          </a:p>
        </p:txBody>
      </p:sp>
      <p:sp>
        <p:nvSpPr>
          <p:cNvPr id="3" name="Zástupný symbol pro obsah 2"/>
          <p:cNvSpPr>
            <a:spLocks noGrp="1"/>
          </p:cNvSpPr>
          <p:nvPr>
            <p:ph idx="1"/>
          </p:nvPr>
        </p:nvSpPr>
        <p:spPr>
          <a:xfrm>
            <a:off x="4283968" y="2348880"/>
            <a:ext cx="3536841" cy="3508977"/>
          </a:xfrm>
        </p:spPr>
        <p:txBody>
          <a:bodyPr/>
          <a:lstStyle/>
          <a:p>
            <a:pPr lvl="0"/>
            <a:r>
              <a:rPr lang="en-US" dirty="0"/>
              <a:t>Laughter in Japan can be a sign of confusion, insecurity or embarrassment true or false?</a:t>
            </a:r>
            <a:endParaRPr lang="cs-CZ" dirty="0"/>
          </a:p>
          <a:p>
            <a:endParaRPr lang="cs-CZ" dirty="0"/>
          </a:p>
        </p:txBody>
      </p:sp>
      <p:sp>
        <p:nvSpPr>
          <p:cNvPr id="4" name="TextovéPole 3"/>
          <p:cNvSpPr txBox="1"/>
          <p:nvPr/>
        </p:nvSpPr>
        <p:spPr>
          <a:xfrm>
            <a:off x="4644008" y="4363779"/>
            <a:ext cx="1440160" cy="461665"/>
          </a:xfrm>
          <a:prstGeom prst="rect">
            <a:avLst/>
          </a:prstGeom>
          <a:noFill/>
        </p:spPr>
        <p:txBody>
          <a:bodyPr wrap="square" rtlCol="0">
            <a:spAutoFit/>
          </a:bodyPr>
          <a:lstStyle/>
          <a:p>
            <a:r>
              <a:rPr lang="en-US" sz="2400" b="1" dirty="0" smtClean="0">
                <a:solidFill>
                  <a:srgbClr val="92D050"/>
                </a:solidFill>
              </a:rPr>
              <a:t>True</a:t>
            </a:r>
            <a:endParaRPr lang="cs-CZ" sz="2400" b="1" dirty="0">
              <a:solidFill>
                <a:srgbClr val="92D050"/>
              </a:solidFill>
            </a:endParaRPr>
          </a:p>
        </p:txBody>
      </p:sp>
      <p:pic>
        <p:nvPicPr>
          <p:cNvPr id="7170" name="Picture 2" descr="C:\Users\389640\Desktop\375x321_what_does_your_smile_say_about_you_featur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5214" y="2622551"/>
            <a:ext cx="3218754" cy="2755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383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Negotiation</a:t>
            </a:r>
            <a:endParaRPr lang="cs-CZ" dirty="0"/>
          </a:p>
        </p:txBody>
      </p:sp>
      <p:sp>
        <p:nvSpPr>
          <p:cNvPr id="3" name="Zástupný symbol pro obsah 2"/>
          <p:cNvSpPr>
            <a:spLocks noGrp="1"/>
          </p:cNvSpPr>
          <p:nvPr>
            <p:ph idx="1"/>
          </p:nvPr>
        </p:nvSpPr>
        <p:spPr/>
        <p:txBody>
          <a:bodyPr>
            <a:normAutofit/>
          </a:bodyPr>
          <a:lstStyle/>
          <a:p>
            <a:r>
              <a:rPr lang="en-US" dirty="0" smtClean="0"/>
              <a:t>a </a:t>
            </a:r>
            <a:r>
              <a:rPr lang="en-US" dirty="0"/>
              <a:t>careful </a:t>
            </a:r>
            <a:r>
              <a:rPr lang="en-US" b="1" dirty="0"/>
              <a:t>exploration</a:t>
            </a:r>
            <a:r>
              <a:rPr lang="en-US" dirty="0"/>
              <a:t> of your position and the other person's position, with the goal of finding </a:t>
            </a:r>
            <a:r>
              <a:rPr lang="en-US" b="1" dirty="0"/>
              <a:t>a mutually acceptable compromise </a:t>
            </a:r>
            <a:r>
              <a:rPr lang="en-US" dirty="0"/>
              <a:t>that gives you both as much of what you want as possible. </a:t>
            </a:r>
            <a:endParaRPr lang="cs-CZ" dirty="0" smtClean="0"/>
          </a:p>
          <a:p>
            <a:endParaRPr lang="cs-CZ" dirty="0" smtClean="0"/>
          </a:p>
          <a:p>
            <a:r>
              <a:rPr lang="en-US" sz="2000" dirty="0" smtClean="0"/>
              <a:t>People's </a:t>
            </a:r>
            <a:r>
              <a:rPr lang="en-US" sz="2000" dirty="0"/>
              <a:t>positions are rarely as fundamentally opposed as they may initially </a:t>
            </a:r>
            <a:r>
              <a:rPr lang="en-US" sz="2000" dirty="0" smtClean="0"/>
              <a:t>appear</a:t>
            </a:r>
            <a:endParaRPr lang="en-US" sz="2000" dirty="0"/>
          </a:p>
        </p:txBody>
      </p:sp>
      <p:sp>
        <p:nvSpPr>
          <p:cNvPr id="4" name="TextovéPole 3"/>
          <p:cNvSpPr txBox="1"/>
          <p:nvPr/>
        </p:nvSpPr>
        <p:spPr>
          <a:xfrm>
            <a:off x="3923928" y="6248006"/>
            <a:ext cx="4761672" cy="261610"/>
          </a:xfrm>
          <a:prstGeom prst="rect">
            <a:avLst/>
          </a:prstGeom>
          <a:noFill/>
        </p:spPr>
        <p:txBody>
          <a:bodyPr wrap="square" rtlCol="0">
            <a:spAutoFit/>
          </a:bodyPr>
          <a:lstStyle/>
          <a:p>
            <a:r>
              <a:rPr lang="cs-CZ" sz="1100" dirty="0" smtClean="0"/>
              <a:t>Source</a:t>
            </a:r>
            <a:r>
              <a:rPr lang="en-US" sz="1100" dirty="0" smtClean="0"/>
              <a:t>: </a:t>
            </a:r>
            <a:r>
              <a:rPr lang="en-US" sz="1100" u="sng" dirty="0">
                <a:hlinkClick r:id="rId2"/>
              </a:rPr>
              <a:t>http://www.mindtools.com/CommSkll/NegotiationSkills.htm</a:t>
            </a:r>
            <a:r>
              <a:rPr lang="en-US" sz="1100" dirty="0"/>
              <a:t> </a:t>
            </a:r>
            <a:endParaRPr lang="cs-CZ" sz="1100" dirty="0"/>
          </a:p>
        </p:txBody>
      </p:sp>
    </p:spTree>
    <p:extLst>
      <p:ext uri="{BB962C8B-B14F-4D97-AF65-F5344CB8AC3E}">
        <p14:creationId xmlns:p14="http://schemas.microsoft.com/office/powerpoint/2010/main" val="39414360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Quiz on Intercultural Competence </a:t>
            </a:r>
            <a:endParaRPr lang="cs-CZ" sz="3600" dirty="0"/>
          </a:p>
        </p:txBody>
      </p:sp>
      <p:sp>
        <p:nvSpPr>
          <p:cNvPr id="3" name="Zástupný symbol pro obsah 2"/>
          <p:cNvSpPr>
            <a:spLocks noGrp="1"/>
          </p:cNvSpPr>
          <p:nvPr>
            <p:ph idx="1"/>
          </p:nvPr>
        </p:nvSpPr>
        <p:spPr>
          <a:xfrm>
            <a:off x="4211960" y="2323652"/>
            <a:ext cx="3608849" cy="3508977"/>
          </a:xfrm>
        </p:spPr>
        <p:txBody>
          <a:bodyPr/>
          <a:lstStyle/>
          <a:p>
            <a:pPr lvl="0"/>
            <a:r>
              <a:rPr lang="en-US" dirty="0"/>
              <a:t>Wearing gloves in Russia when shaking hands is considered polite true or false?</a:t>
            </a:r>
            <a:endParaRPr lang="cs-CZ" dirty="0"/>
          </a:p>
          <a:p>
            <a:endParaRPr lang="cs-CZ" dirty="0"/>
          </a:p>
        </p:txBody>
      </p:sp>
      <p:sp>
        <p:nvSpPr>
          <p:cNvPr id="4" name="TextovéPole 3"/>
          <p:cNvSpPr txBox="1"/>
          <p:nvPr/>
        </p:nvSpPr>
        <p:spPr>
          <a:xfrm>
            <a:off x="4499992" y="4292061"/>
            <a:ext cx="1440160" cy="461665"/>
          </a:xfrm>
          <a:prstGeom prst="rect">
            <a:avLst/>
          </a:prstGeom>
          <a:noFill/>
        </p:spPr>
        <p:txBody>
          <a:bodyPr wrap="square" rtlCol="0">
            <a:spAutoFit/>
          </a:bodyPr>
          <a:lstStyle/>
          <a:p>
            <a:r>
              <a:rPr lang="en-US" sz="2400" b="1" dirty="0" smtClean="0">
                <a:solidFill>
                  <a:srgbClr val="FF0000"/>
                </a:solidFill>
              </a:rPr>
              <a:t>False</a:t>
            </a:r>
            <a:endParaRPr lang="cs-CZ" sz="2400" b="1" dirty="0">
              <a:solidFill>
                <a:srgbClr val="FF0000"/>
              </a:solidFill>
            </a:endParaRPr>
          </a:p>
        </p:txBody>
      </p:sp>
      <p:pic>
        <p:nvPicPr>
          <p:cNvPr id="8194" name="Picture 2" descr="C:\Users\389640\Desktop\imagesCA5NOEE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492896"/>
            <a:ext cx="3024336" cy="2576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58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Quiz on Intercultural Competence </a:t>
            </a:r>
            <a:endParaRPr lang="cs-CZ" sz="3600" dirty="0"/>
          </a:p>
        </p:txBody>
      </p:sp>
      <p:sp>
        <p:nvSpPr>
          <p:cNvPr id="3" name="Zástupný symbol pro obsah 2"/>
          <p:cNvSpPr>
            <a:spLocks noGrp="1"/>
          </p:cNvSpPr>
          <p:nvPr>
            <p:ph idx="1"/>
          </p:nvPr>
        </p:nvSpPr>
        <p:spPr>
          <a:xfrm>
            <a:off x="1043608" y="2348880"/>
            <a:ext cx="6696744" cy="3508977"/>
          </a:xfrm>
        </p:spPr>
        <p:txBody>
          <a:bodyPr/>
          <a:lstStyle/>
          <a:p>
            <a:pPr lvl="0"/>
            <a:r>
              <a:rPr lang="en-US" dirty="0"/>
              <a:t>Leaving right after dinner in Central America is considered well-mannered as it means </a:t>
            </a:r>
            <a:r>
              <a:rPr lang="en-US" dirty="0" smtClean="0"/>
              <a:t>you’ve </a:t>
            </a:r>
            <a:r>
              <a:rPr lang="en-US" dirty="0"/>
              <a:t>been well fed true or false?</a:t>
            </a:r>
            <a:endParaRPr lang="cs-CZ" dirty="0"/>
          </a:p>
          <a:p>
            <a:endParaRPr lang="cs-CZ" dirty="0"/>
          </a:p>
        </p:txBody>
      </p:sp>
      <p:sp>
        <p:nvSpPr>
          <p:cNvPr id="4" name="TextovéPole 3"/>
          <p:cNvSpPr txBox="1"/>
          <p:nvPr/>
        </p:nvSpPr>
        <p:spPr>
          <a:xfrm>
            <a:off x="6156176" y="4509120"/>
            <a:ext cx="1440160" cy="461665"/>
          </a:xfrm>
          <a:prstGeom prst="rect">
            <a:avLst/>
          </a:prstGeom>
          <a:noFill/>
        </p:spPr>
        <p:txBody>
          <a:bodyPr wrap="square" rtlCol="0">
            <a:spAutoFit/>
          </a:bodyPr>
          <a:lstStyle/>
          <a:p>
            <a:r>
              <a:rPr lang="en-US" sz="2400" b="1" dirty="0" smtClean="0">
                <a:solidFill>
                  <a:srgbClr val="92D050"/>
                </a:solidFill>
              </a:rPr>
              <a:t>True</a:t>
            </a:r>
            <a:endParaRPr lang="cs-CZ" sz="2400" b="1" dirty="0">
              <a:solidFill>
                <a:srgbClr val="92D050"/>
              </a:solidFill>
            </a:endParaRPr>
          </a:p>
        </p:txBody>
      </p:sp>
      <p:pic>
        <p:nvPicPr>
          <p:cNvPr id="9218" name="Picture 2" descr="C:\Users\389640\Desktop\flannel_ss1212_presentation_dinner05_website_image_rhmc_standar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3909052"/>
            <a:ext cx="3816424" cy="2544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28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Quiz on Intercultural Competence </a:t>
            </a:r>
            <a:endParaRPr lang="cs-CZ" sz="3600" dirty="0"/>
          </a:p>
        </p:txBody>
      </p:sp>
      <p:sp>
        <p:nvSpPr>
          <p:cNvPr id="3" name="Zástupný symbol pro obsah 2"/>
          <p:cNvSpPr>
            <a:spLocks noGrp="1"/>
          </p:cNvSpPr>
          <p:nvPr>
            <p:ph idx="1"/>
          </p:nvPr>
        </p:nvSpPr>
        <p:spPr>
          <a:xfrm>
            <a:off x="3923928" y="2323652"/>
            <a:ext cx="3896881" cy="3508977"/>
          </a:xfrm>
        </p:spPr>
        <p:txBody>
          <a:bodyPr/>
          <a:lstStyle/>
          <a:p>
            <a:pPr lvl="0"/>
            <a:r>
              <a:rPr lang="en-US" dirty="0"/>
              <a:t>In Brazil, flicking your fingers under your chin is a sign of disgust true or false?</a:t>
            </a:r>
            <a:endParaRPr lang="cs-CZ" dirty="0"/>
          </a:p>
          <a:p>
            <a:endParaRPr lang="cs-CZ" dirty="0"/>
          </a:p>
        </p:txBody>
      </p:sp>
      <p:sp>
        <p:nvSpPr>
          <p:cNvPr id="4" name="TextovéPole 3"/>
          <p:cNvSpPr txBox="1"/>
          <p:nvPr/>
        </p:nvSpPr>
        <p:spPr>
          <a:xfrm>
            <a:off x="3923928" y="4324454"/>
            <a:ext cx="1440160" cy="461665"/>
          </a:xfrm>
          <a:prstGeom prst="rect">
            <a:avLst/>
          </a:prstGeom>
          <a:noFill/>
        </p:spPr>
        <p:txBody>
          <a:bodyPr wrap="square" rtlCol="0">
            <a:spAutoFit/>
          </a:bodyPr>
          <a:lstStyle/>
          <a:p>
            <a:r>
              <a:rPr lang="en-US" sz="2400" b="1" dirty="0" smtClean="0">
                <a:solidFill>
                  <a:srgbClr val="FF0000"/>
                </a:solidFill>
              </a:rPr>
              <a:t>False</a:t>
            </a:r>
            <a:endParaRPr lang="cs-CZ" sz="2400" b="1" dirty="0">
              <a:solidFill>
                <a:srgbClr val="FF0000"/>
              </a:solidFill>
            </a:endParaRPr>
          </a:p>
        </p:txBody>
      </p:sp>
      <p:pic>
        <p:nvPicPr>
          <p:cNvPr id="10242" name="Picture 2" descr="C:\Users\389640\Desktop\rude-hand-gestures-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276872"/>
            <a:ext cx="2490910" cy="3739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02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Quiz on Intercultural Competence </a:t>
            </a:r>
            <a:endParaRPr lang="cs-CZ" sz="3600" dirty="0"/>
          </a:p>
        </p:txBody>
      </p:sp>
      <p:sp>
        <p:nvSpPr>
          <p:cNvPr id="3" name="Zástupný symbol pro obsah 2"/>
          <p:cNvSpPr>
            <a:spLocks noGrp="1"/>
          </p:cNvSpPr>
          <p:nvPr>
            <p:ph idx="1"/>
          </p:nvPr>
        </p:nvSpPr>
        <p:spPr>
          <a:xfrm>
            <a:off x="1043608" y="2323652"/>
            <a:ext cx="6777201" cy="3508977"/>
          </a:xfrm>
        </p:spPr>
        <p:txBody>
          <a:bodyPr/>
          <a:lstStyle/>
          <a:p>
            <a:pPr lvl="0"/>
            <a:r>
              <a:rPr lang="en-US" dirty="0"/>
              <a:t>If you want to show your respect for an elder in Africa, do not look them directly in the eye true or false?</a:t>
            </a:r>
            <a:endParaRPr lang="cs-CZ" dirty="0"/>
          </a:p>
          <a:p>
            <a:endParaRPr lang="cs-CZ" dirty="0"/>
          </a:p>
        </p:txBody>
      </p:sp>
      <p:sp>
        <p:nvSpPr>
          <p:cNvPr id="4" name="TextovéPole 3"/>
          <p:cNvSpPr txBox="1"/>
          <p:nvPr/>
        </p:nvSpPr>
        <p:spPr>
          <a:xfrm>
            <a:off x="6084168" y="4138536"/>
            <a:ext cx="1440160" cy="461665"/>
          </a:xfrm>
          <a:prstGeom prst="rect">
            <a:avLst/>
          </a:prstGeom>
          <a:noFill/>
        </p:spPr>
        <p:txBody>
          <a:bodyPr wrap="square" rtlCol="0">
            <a:spAutoFit/>
          </a:bodyPr>
          <a:lstStyle/>
          <a:p>
            <a:r>
              <a:rPr lang="en-US" sz="2400" b="1" dirty="0" smtClean="0">
                <a:solidFill>
                  <a:srgbClr val="92D050"/>
                </a:solidFill>
              </a:rPr>
              <a:t>True</a:t>
            </a:r>
            <a:endParaRPr lang="cs-CZ" sz="2400" b="1" dirty="0">
              <a:solidFill>
                <a:srgbClr val="92D050"/>
              </a:solidFill>
            </a:endParaRPr>
          </a:p>
        </p:txBody>
      </p:sp>
      <p:pic>
        <p:nvPicPr>
          <p:cNvPr id="11266" name="Picture 2" descr="C:\Users\389640\Desktop\bond-girls-elektra-king-k-looking-dow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714" y="3519391"/>
            <a:ext cx="4247980" cy="2834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88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Quiz on Intercultural Competence </a:t>
            </a:r>
            <a:endParaRPr lang="cs-CZ" sz="3600" dirty="0"/>
          </a:p>
        </p:txBody>
      </p:sp>
      <p:sp>
        <p:nvSpPr>
          <p:cNvPr id="3" name="Zástupný symbol pro obsah 2"/>
          <p:cNvSpPr>
            <a:spLocks noGrp="1"/>
          </p:cNvSpPr>
          <p:nvPr>
            <p:ph idx="1"/>
          </p:nvPr>
        </p:nvSpPr>
        <p:spPr>
          <a:xfrm>
            <a:off x="3707904" y="2348880"/>
            <a:ext cx="4112905" cy="3508977"/>
          </a:xfrm>
        </p:spPr>
        <p:txBody>
          <a:bodyPr/>
          <a:lstStyle/>
          <a:p>
            <a:pPr lvl="0"/>
            <a:r>
              <a:rPr lang="en-US" dirty="0"/>
              <a:t>Keeping your hands in your pockets while negotiating in Russia is rude true or false?</a:t>
            </a:r>
            <a:endParaRPr lang="cs-CZ" dirty="0"/>
          </a:p>
          <a:p>
            <a:endParaRPr lang="cs-CZ" dirty="0"/>
          </a:p>
        </p:txBody>
      </p:sp>
      <p:sp>
        <p:nvSpPr>
          <p:cNvPr id="4" name="TextovéPole 3"/>
          <p:cNvSpPr txBox="1"/>
          <p:nvPr/>
        </p:nvSpPr>
        <p:spPr>
          <a:xfrm>
            <a:off x="3914092" y="4149080"/>
            <a:ext cx="1440160" cy="461665"/>
          </a:xfrm>
          <a:prstGeom prst="rect">
            <a:avLst/>
          </a:prstGeom>
          <a:noFill/>
        </p:spPr>
        <p:txBody>
          <a:bodyPr wrap="square" rtlCol="0">
            <a:spAutoFit/>
          </a:bodyPr>
          <a:lstStyle/>
          <a:p>
            <a:r>
              <a:rPr lang="en-US" sz="2400" b="1" dirty="0" smtClean="0">
                <a:solidFill>
                  <a:srgbClr val="92D050"/>
                </a:solidFill>
              </a:rPr>
              <a:t>True</a:t>
            </a:r>
            <a:endParaRPr lang="cs-CZ" sz="2400" b="1" dirty="0">
              <a:solidFill>
                <a:srgbClr val="92D050"/>
              </a:solidFill>
            </a:endParaRPr>
          </a:p>
        </p:txBody>
      </p:sp>
      <p:pic>
        <p:nvPicPr>
          <p:cNvPr id="12290" name="Picture 2" descr="C:\Users\389640\Desktop\11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2607" y="2276872"/>
            <a:ext cx="1456085" cy="389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36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a:t>
            </a:r>
            <a:r>
              <a:rPr lang="en-US" dirty="0" smtClean="0"/>
              <a:t>communication</a:t>
            </a:r>
            <a:br>
              <a:rPr lang="en-US" dirty="0" smtClean="0"/>
            </a:br>
            <a:r>
              <a:rPr lang="en-US" sz="3600" dirty="0" smtClean="0"/>
              <a:t>Gestures </a:t>
            </a:r>
            <a:endParaRPr lang="cs-CZ" sz="3600" dirty="0"/>
          </a:p>
        </p:txBody>
      </p:sp>
      <p:sp>
        <p:nvSpPr>
          <p:cNvPr id="3" name="Zástupný symbol pro obsah 2"/>
          <p:cNvSpPr>
            <a:spLocks noGrp="1"/>
          </p:cNvSpPr>
          <p:nvPr>
            <p:ph idx="1"/>
          </p:nvPr>
        </p:nvSpPr>
        <p:spPr/>
        <p:txBody>
          <a:bodyPr/>
          <a:lstStyle/>
          <a:p>
            <a:r>
              <a:rPr lang="cs-CZ" dirty="0"/>
              <a:t>Gestures across </a:t>
            </a:r>
            <a:r>
              <a:rPr lang="cs-CZ" dirty="0" smtClean="0"/>
              <a:t>cultures</a:t>
            </a:r>
            <a:endParaRPr lang="en-US" dirty="0" smtClean="0"/>
          </a:p>
          <a:p>
            <a:pPr marL="68580" indent="0">
              <a:buNone/>
            </a:pPr>
            <a:r>
              <a:rPr lang="cs-CZ" u="sng" dirty="0" smtClean="0">
                <a:hlinkClick r:id="rId2"/>
              </a:rPr>
              <a:t>http</a:t>
            </a:r>
            <a:r>
              <a:rPr lang="cs-CZ" u="sng" dirty="0">
                <a:hlinkClick r:id="rId2"/>
              </a:rPr>
              <a:t>://www.youtube.com/watch?v=pxoB6MhmbIg</a:t>
            </a:r>
            <a:endParaRPr lang="cs-CZ" dirty="0"/>
          </a:p>
        </p:txBody>
      </p:sp>
    </p:spTree>
    <p:extLst>
      <p:ext uri="{BB962C8B-B14F-4D97-AF65-F5344CB8AC3E}">
        <p14:creationId xmlns:p14="http://schemas.microsoft.com/office/powerpoint/2010/main" val="10955579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Intercultural </a:t>
            </a:r>
            <a:r>
              <a:rPr lang="en-US" dirty="0"/>
              <a:t>communication </a:t>
            </a:r>
            <a:r>
              <a:rPr lang="en-US" sz="3600" dirty="0" smtClean="0"/>
              <a:t>Stereotypes</a:t>
            </a:r>
            <a:r>
              <a:rPr lang="en-US" b="1" dirty="0" smtClean="0"/>
              <a:t> </a:t>
            </a:r>
            <a:endParaRPr lang="cs-CZ" dirty="0"/>
          </a:p>
        </p:txBody>
      </p:sp>
      <p:sp>
        <p:nvSpPr>
          <p:cNvPr id="3" name="Zástupný symbol pro obsah 2"/>
          <p:cNvSpPr>
            <a:spLocks noGrp="1"/>
          </p:cNvSpPr>
          <p:nvPr>
            <p:ph idx="1"/>
          </p:nvPr>
        </p:nvSpPr>
        <p:spPr/>
        <p:txBody>
          <a:bodyPr>
            <a:normAutofit lnSpcReduction="10000"/>
          </a:bodyPr>
          <a:lstStyle/>
          <a:p>
            <a:r>
              <a:rPr lang="en-US" b="1" dirty="0" smtClean="0"/>
              <a:t>Prejudice -&gt; Stereotypes -&gt; Discrimination</a:t>
            </a:r>
          </a:p>
          <a:p>
            <a:endParaRPr lang="en-US" dirty="0" smtClean="0"/>
          </a:p>
          <a:p>
            <a:r>
              <a:rPr lang="en-US" sz="1900" b="1" dirty="0" smtClean="0"/>
              <a:t>Prejudice</a:t>
            </a:r>
            <a:r>
              <a:rPr lang="en-US" sz="1900" dirty="0" smtClean="0"/>
              <a:t> – an opinion or judgment </a:t>
            </a:r>
            <a:r>
              <a:rPr lang="en-US" sz="1900" dirty="0"/>
              <a:t>formed without </a:t>
            </a:r>
            <a:r>
              <a:rPr lang="en-US" sz="1900" dirty="0" smtClean="0"/>
              <a:t>sufficient examination</a:t>
            </a:r>
            <a:r>
              <a:rPr lang="en-US" sz="1900" dirty="0"/>
              <a:t>/ before becoming aware of the relevant facts of a case</a:t>
            </a:r>
            <a:r>
              <a:rPr lang="en-US" sz="1900" dirty="0" smtClean="0"/>
              <a:t>.</a:t>
            </a:r>
          </a:p>
          <a:p>
            <a:r>
              <a:rPr lang="en-US" sz="1900" b="1" dirty="0"/>
              <a:t>S</a:t>
            </a:r>
            <a:r>
              <a:rPr lang="en-US" sz="1900" b="1" dirty="0" smtClean="0"/>
              <a:t>tereotype</a:t>
            </a:r>
            <a:r>
              <a:rPr lang="en-US" sz="1900" dirty="0" smtClean="0"/>
              <a:t> – a </a:t>
            </a:r>
            <a:r>
              <a:rPr lang="en-US" sz="1900" dirty="0"/>
              <a:t>thought that may be adopted about specific types of individuals or certain ways of doing </a:t>
            </a:r>
            <a:r>
              <a:rPr lang="en-US" sz="1900" dirty="0" smtClean="0"/>
              <a:t>things </a:t>
            </a:r>
          </a:p>
          <a:p>
            <a:r>
              <a:rPr lang="en-US" altLang="cs-CZ" sz="1900" b="1" dirty="0"/>
              <a:t>Discrimination </a:t>
            </a:r>
            <a:r>
              <a:rPr lang="en-US" altLang="cs-CZ" sz="1900" dirty="0" smtClean="0"/>
              <a:t>–</a:t>
            </a:r>
            <a:r>
              <a:rPr lang="en-US" altLang="cs-CZ" sz="1900" b="1" dirty="0" smtClean="0"/>
              <a:t> </a:t>
            </a:r>
            <a:r>
              <a:rPr lang="en-US" altLang="cs-CZ" sz="1900" dirty="0"/>
              <a:t>prejudicial treatment of an individual based on their actual or perceived membership in a certain group or category</a:t>
            </a:r>
            <a:endParaRPr lang="cs-CZ" dirty="0"/>
          </a:p>
        </p:txBody>
      </p:sp>
    </p:spTree>
    <p:extLst>
      <p:ext uri="{BB962C8B-B14F-4D97-AF65-F5344CB8AC3E}">
        <p14:creationId xmlns:p14="http://schemas.microsoft.com/office/powerpoint/2010/main" val="4036828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Intercultural communication </a:t>
            </a:r>
            <a:r>
              <a:rPr lang="en-US" sz="3600" dirty="0"/>
              <a:t>Stereotypes</a:t>
            </a:r>
            <a:r>
              <a:rPr lang="en-US" b="1" dirty="0"/>
              <a:t> </a:t>
            </a:r>
            <a:endParaRPr lang="cs-CZ" dirty="0"/>
          </a:p>
        </p:txBody>
      </p:sp>
      <p:sp>
        <p:nvSpPr>
          <p:cNvPr id="3" name="Zástupný symbol pro obsah 2"/>
          <p:cNvSpPr>
            <a:spLocks noGrp="1"/>
          </p:cNvSpPr>
          <p:nvPr>
            <p:ph idx="1"/>
          </p:nvPr>
        </p:nvSpPr>
        <p:spPr/>
        <p:txBody>
          <a:bodyPr/>
          <a:lstStyle/>
          <a:p>
            <a:r>
              <a:rPr lang="en-US" dirty="0"/>
              <a:t>Cultural Diversity Examples: Avoid Stereotypes while communicating</a:t>
            </a:r>
          </a:p>
          <a:p>
            <a:pPr marL="68580" indent="0">
              <a:buNone/>
            </a:pPr>
            <a:r>
              <a:rPr lang="cs-CZ" u="sng" dirty="0">
                <a:hlinkClick r:id="rId2"/>
              </a:rPr>
              <a:t>http://www.youtube.com/watch?v=XUO59Emi3eo</a:t>
            </a:r>
            <a:endParaRPr lang="en-US" dirty="0"/>
          </a:p>
          <a:p>
            <a:endParaRPr lang="cs-CZ" dirty="0"/>
          </a:p>
        </p:txBody>
      </p:sp>
    </p:spTree>
    <p:extLst>
      <p:ext uri="{BB962C8B-B14F-4D97-AF65-F5344CB8AC3E}">
        <p14:creationId xmlns:p14="http://schemas.microsoft.com/office/powerpoint/2010/main" val="12116325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Sources </a:t>
            </a:r>
            <a:r>
              <a:rPr lang="en-US" dirty="0" smtClean="0"/>
              <a:t>(negotiation</a:t>
            </a:r>
            <a:r>
              <a:rPr lang="cs-CZ" dirty="0" smtClean="0"/>
              <a:t> </a:t>
            </a:r>
            <a:r>
              <a:rPr lang="en-US" dirty="0" smtClean="0"/>
              <a:t>part</a:t>
            </a:r>
            <a:r>
              <a:rPr lang="en-US" dirty="0"/>
              <a:t>):</a:t>
            </a:r>
          </a:p>
        </p:txBody>
      </p:sp>
      <p:sp>
        <p:nvSpPr>
          <p:cNvPr id="3" name="Zástupný symbol pro obsah 2"/>
          <p:cNvSpPr>
            <a:spLocks noGrp="1"/>
          </p:cNvSpPr>
          <p:nvPr>
            <p:ph idx="1"/>
          </p:nvPr>
        </p:nvSpPr>
        <p:spPr/>
        <p:txBody>
          <a:bodyPr/>
          <a:lstStyle/>
          <a:p>
            <a:r>
              <a:rPr lang="en-US" dirty="0" smtClean="0"/>
              <a:t>Win</a:t>
            </a:r>
            <a:r>
              <a:rPr lang="cs-CZ" dirty="0" smtClean="0"/>
              <a:t> </a:t>
            </a:r>
            <a:r>
              <a:rPr lang="en-US" dirty="0" smtClean="0"/>
              <a:t>win</a:t>
            </a:r>
            <a:r>
              <a:rPr lang="cs-CZ" dirty="0" smtClean="0"/>
              <a:t> </a:t>
            </a:r>
            <a:r>
              <a:rPr lang="en-US" dirty="0" smtClean="0"/>
              <a:t>negotiation</a:t>
            </a:r>
          </a:p>
          <a:p>
            <a:pPr marL="68580" indent="0">
              <a:buNone/>
            </a:pPr>
            <a:r>
              <a:rPr lang="en-US" u="sng" dirty="0" smtClean="0">
                <a:hlinkClick r:id="rId2"/>
              </a:rPr>
              <a:t>http</a:t>
            </a:r>
            <a:r>
              <a:rPr lang="en-US" u="sng" dirty="0">
                <a:hlinkClick r:id="rId2"/>
              </a:rPr>
              <a:t>://</a:t>
            </a:r>
            <a:r>
              <a:rPr lang="en-US" u="sng" dirty="0" smtClean="0">
                <a:hlinkClick r:id="rId2"/>
              </a:rPr>
              <a:t>www.mindtools.com/CommSkll/NegotiationSkills.htm</a:t>
            </a:r>
            <a:endParaRPr lang="cs-CZ" u="sng" dirty="0" smtClean="0"/>
          </a:p>
          <a:p>
            <a:r>
              <a:rPr lang="en-US" dirty="0"/>
              <a:t>The Persuasion Tools Model</a:t>
            </a:r>
          </a:p>
          <a:p>
            <a:pPr marL="68580" indent="0">
              <a:buNone/>
            </a:pPr>
            <a:r>
              <a:rPr lang="en-US" dirty="0">
                <a:hlinkClick r:id="rId3"/>
              </a:rPr>
              <a:t>http://</a:t>
            </a:r>
            <a:r>
              <a:rPr lang="en-US" dirty="0" smtClean="0">
                <a:hlinkClick r:id="rId3"/>
              </a:rPr>
              <a:t>www.mindtools.com/pages/article/newCS_80.htm</a:t>
            </a:r>
            <a:endParaRPr lang="cs-CZ" dirty="0" smtClean="0"/>
          </a:p>
          <a:p>
            <a:pPr marL="68580" indent="0">
              <a:buNone/>
            </a:pPr>
            <a:endParaRPr lang="en-US" dirty="0"/>
          </a:p>
        </p:txBody>
      </p:sp>
    </p:spTree>
    <p:extLst>
      <p:ext uri="{BB962C8B-B14F-4D97-AF65-F5344CB8AC3E}">
        <p14:creationId xmlns:p14="http://schemas.microsoft.com/office/powerpoint/2010/main" val="2763828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Sources (intercultural communication part):</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smtClean="0"/>
              <a:t>The Hofstede Centre</a:t>
            </a:r>
          </a:p>
          <a:p>
            <a:pPr marL="68580" indent="0">
              <a:buNone/>
            </a:pPr>
            <a:r>
              <a:rPr lang="en-US" dirty="0">
                <a:hlinkClick r:id="rId2"/>
              </a:rPr>
              <a:t>http://</a:t>
            </a:r>
            <a:r>
              <a:rPr lang="en-US" dirty="0" smtClean="0">
                <a:hlinkClick r:id="rId2"/>
              </a:rPr>
              <a:t>geert-hofstede.com/dimensions.html</a:t>
            </a:r>
            <a:r>
              <a:rPr lang="en-US" dirty="0" smtClean="0"/>
              <a:t> </a:t>
            </a:r>
            <a:endParaRPr lang="en-US" dirty="0"/>
          </a:p>
          <a:p>
            <a:r>
              <a:rPr lang="en-US" dirty="0" smtClean="0"/>
              <a:t>Hofstede's</a:t>
            </a:r>
            <a:r>
              <a:rPr lang="cs-CZ" dirty="0" smtClean="0"/>
              <a:t> </a:t>
            </a:r>
            <a:r>
              <a:rPr lang="en-US" dirty="0" smtClean="0"/>
              <a:t>Cultural</a:t>
            </a:r>
            <a:r>
              <a:rPr lang="cs-CZ" dirty="0" smtClean="0"/>
              <a:t> </a:t>
            </a:r>
            <a:r>
              <a:rPr lang="en-US" dirty="0" smtClean="0"/>
              <a:t>Dimensions</a:t>
            </a:r>
          </a:p>
          <a:p>
            <a:pPr marL="68580" indent="0">
              <a:buNone/>
            </a:pPr>
            <a:r>
              <a:rPr lang="en-US" dirty="0" smtClean="0">
                <a:hlinkClick r:id="rId3"/>
              </a:rPr>
              <a:t>http</a:t>
            </a:r>
            <a:r>
              <a:rPr lang="en-US" dirty="0">
                <a:hlinkClick r:id="rId3"/>
              </a:rPr>
              <a:t>://</a:t>
            </a:r>
            <a:r>
              <a:rPr lang="en-US" dirty="0" smtClean="0">
                <a:hlinkClick r:id="rId3"/>
              </a:rPr>
              <a:t>www.mindtools.com/pages/article/newLDR_66.htm</a:t>
            </a:r>
            <a:r>
              <a:rPr lang="en-US" dirty="0" smtClean="0"/>
              <a:t> </a:t>
            </a:r>
            <a:endParaRPr lang="en-US" dirty="0"/>
          </a:p>
          <a:p>
            <a:r>
              <a:rPr lang="cs-CZ" dirty="0" err="1"/>
              <a:t>Avoiding</a:t>
            </a:r>
            <a:r>
              <a:rPr lang="cs-CZ" dirty="0"/>
              <a:t> </a:t>
            </a:r>
            <a:r>
              <a:rPr lang="cs-CZ" dirty="0" err="1"/>
              <a:t>Cross-Cultural</a:t>
            </a:r>
            <a:r>
              <a:rPr lang="cs-CZ" dirty="0"/>
              <a:t> Faux </a:t>
            </a:r>
            <a:r>
              <a:rPr lang="cs-CZ" dirty="0" smtClean="0"/>
              <a:t>Pas</a:t>
            </a:r>
          </a:p>
          <a:p>
            <a:pPr marL="68580" indent="0">
              <a:buNone/>
            </a:pPr>
            <a:r>
              <a:rPr lang="cs-CZ" dirty="0">
                <a:hlinkClick r:id="rId4"/>
              </a:rPr>
              <a:t>http://</a:t>
            </a:r>
            <a:r>
              <a:rPr lang="cs-CZ" dirty="0" smtClean="0">
                <a:hlinkClick r:id="rId4"/>
              </a:rPr>
              <a:t>www.mindtools.com/pages/article/cross-cultural-mistakes.htm</a:t>
            </a:r>
            <a:r>
              <a:rPr lang="cs-CZ" dirty="0" smtClean="0"/>
              <a:t> </a:t>
            </a:r>
            <a:endParaRPr lang="cs-CZ" dirty="0"/>
          </a:p>
          <a:p>
            <a:r>
              <a:rPr lang="en-US" dirty="0" smtClean="0"/>
              <a:t>Quiz </a:t>
            </a:r>
            <a:r>
              <a:rPr lang="en-US" dirty="0"/>
              <a:t>on Intercultural Competence </a:t>
            </a:r>
            <a:endParaRPr lang="en-US" dirty="0" smtClean="0"/>
          </a:p>
          <a:p>
            <a:pPr marL="68580" indent="0">
              <a:buNone/>
            </a:pPr>
            <a:r>
              <a:rPr lang="en-US" u="sng" dirty="0">
                <a:hlinkClick r:id="rId5"/>
              </a:rPr>
              <a:t>h</a:t>
            </a:r>
            <a:r>
              <a:rPr lang="en-US" u="sng" dirty="0" smtClean="0">
                <a:hlinkClick r:id="rId5"/>
              </a:rPr>
              <a:t>ttps</a:t>
            </a:r>
            <a:r>
              <a:rPr lang="en-US" u="sng" dirty="0">
                <a:hlinkClick r:id="rId5"/>
              </a:rPr>
              <a:t>://suite101.com/a/quiz-on-intercultural-competence-a24543</a:t>
            </a:r>
            <a:r>
              <a:rPr lang="en-US" dirty="0"/>
              <a:t> </a:t>
            </a:r>
            <a:endParaRPr lang="en-US" dirty="0" smtClean="0"/>
          </a:p>
          <a:p>
            <a:endParaRPr lang="cs-CZ" dirty="0"/>
          </a:p>
          <a:p>
            <a:endParaRPr lang="cs-CZ" dirty="0"/>
          </a:p>
        </p:txBody>
      </p:sp>
    </p:spTree>
    <p:extLst>
      <p:ext uri="{BB962C8B-B14F-4D97-AF65-F5344CB8AC3E}">
        <p14:creationId xmlns:p14="http://schemas.microsoft.com/office/powerpoint/2010/main" val="3666141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Negotiation: </a:t>
            </a:r>
            <a:r>
              <a:rPr lang="en-US" sz="3600" dirty="0"/>
              <a:t>Preparation</a:t>
            </a:r>
            <a:endParaRPr lang="en-US" dirty="0"/>
          </a:p>
        </p:txBody>
      </p:sp>
      <p:sp>
        <p:nvSpPr>
          <p:cNvPr id="3" name="Zástupný symbol pro obsah 2"/>
          <p:cNvSpPr>
            <a:spLocks noGrp="1"/>
          </p:cNvSpPr>
          <p:nvPr>
            <p:ph idx="1"/>
          </p:nvPr>
        </p:nvSpPr>
        <p:spPr/>
        <p:txBody>
          <a:bodyPr>
            <a:normAutofit lnSpcReduction="10000"/>
          </a:bodyPr>
          <a:lstStyle/>
          <a:p>
            <a:r>
              <a:rPr lang="en-US" b="1" dirty="0"/>
              <a:t>Goals</a:t>
            </a:r>
          </a:p>
          <a:p>
            <a:r>
              <a:rPr lang="en-US" b="1" dirty="0"/>
              <a:t>Trades</a:t>
            </a:r>
          </a:p>
          <a:p>
            <a:r>
              <a:rPr lang="en-US" b="1" dirty="0" smtClean="0"/>
              <a:t>Alternatives</a:t>
            </a:r>
          </a:p>
          <a:p>
            <a:r>
              <a:rPr lang="en-US" b="1" dirty="0"/>
              <a:t>Relationships</a:t>
            </a:r>
          </a:p>
          <a:p>
            <a:r>
              <a:rPr lang="en-US" b="1" dirty="0"/>
              <a:t>Expected outcomes</a:t>
            </a:r>
          </a:p>
          <a:p>
            <a:r>
              <a:rPr lang="en-US" b="1" dirty="0"/>
              <a:t>The consequences</a:t>
            </a:r>
          </a:p>
          <a:p>
            <a:r>
              <a:rPr lang="en-US" b="1" dirty="0"/>
              <a:t>Power</a:t>
            </a:r>
          </a:p>
          <a:p>
            <a:r>
              <a:rPr lang="en-US" b="1" dirty="0"/>
              <a:t>Possible solutions</a:t>
            </a:r>
            <a:endParaRPr lang="en-US" dirty="0"/>
          </a:p>
        </p:txBody>
      </p:sp>
      <p:sp>
        <p:nvSpPr>
          <p:cNvPr id="4" name="TextovéPole 3"/>
          <p:cNvSpPr txBox="1"/>
          <p:nvPr/>
        </p:nvSpPr>
        <p:spPr>
          <a:xfrm>
            <a:off x="3923928" y="6248006"/>
            <a:ext cx="4761672" cy="261610"/>
          </a:xfrm>
          <a:prstGeom prst="rect">
            <a:avLst/>
          </a:prstGeom>
          <a:noFill/>
        </p:spPr>
        <p:txBody>
          <a:bodyPr wrap="square" rtlCol="0">
            <a:spAutoFit/>
          </a:bodyPr>
          <a:lstStyle/>
          <a:p>
            <a:r>
              <a:rPr lang="cs-CZ" sz="1100" dirty="0" smtClean="0"/>
              <a:t>Source</a:t>
            </a:r>
            <a:r>
              <a:rPr lang="en-US" sz="1100" dirty="0" smtClean="0"/>
              <a:t>: </a:t>
            </a:r>
            <a:r>
              <a:rPr lang="en-US" sz="1100" u="sng" dirty="0">
                <a:hlinkClick r:id="rId2"/>
              </a:rPr>
              <a:t>http://www.mindtools.com/CommSkll/NegotiationSkills.htm</a:t>
            </a:r>
            <a:r>
              <a:rPr lang="en-US" sz="1100" dirty="0"/>
              <a:t> </a:t>
            </a:r>
            <a:endParaRPr lang="cs-CZ" sz="1100" dirty="0"/>
          </a:p>
        </p:txBody>
      </p:sp>
    </p:spTree>
    <p:extLst>
      <p:ext uri="{BB962C8B-B14F-4D97-AF65-F5344CB8AC3E}">
        <p14:creationId xmlns:p14="http://schemas.microsoft.com/office/powerpoint/2010/main" val="8617655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132856"/>
            <a:ext cx="6637468" cy="1362075"/>
          </a:xfrm>
        </p:spPr>
        <p:txBody>
          <a:bodyPr/>
          <a:lstStyle/>
          <a:p>
            <a:pPr algn="ctr"/>
            <a:r>
              <a:rPr lang="en-US" dirty="0" smtClean="0"/>
              <a:t>Thank you for attention!</a:t>
            </a:r>
            <a:endParaRPr lang="cs-CZ" dirty="0"/>
          </a:p>
        </p:txBody>
      </p:sp>
    </p:spTree>
    <p:extLst>
      <p:ext uri="{BB962C8B-B14F-4D97-AF65-F5344CB8AC3E}">
        <p14:creationId xmlns:p14="http://schemas.microsoft.com/office/powerpoint/2010/main" val="725323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Negotiation: </a:t>
            </a:r>
            <a:r>
              <a:rPr lang="en-US" sz="3600" dirty="0" smtClean="0"/>
              <a:t>Preparation</a:t>
            </a:r>
            <a:endParaRPr lang="en-US" dirty="0"/>
          </a:p>
        </p:txBody>
      </p:sp>
      <p:sp>
        <p:nvSpPr>
          <p:cNvPr id="3" name="Zástupný symbol pro obsah 2"/>
          <p:cNvSpPr>
            <a:spLocks noGrp="1"/>
          </p:cNvSpPr>
          <p:nvPr>
            <p:ph idx="1"/>
          </p:nvPr>
        </p:nvSpPr>
        <p:spPr>
          <a:xfrm>
            <a:off x="1043492" y="2323652"/>
            <a:ext cx="6777317" cy="4185964"/>
          </a:xfrm>
        </p:spPr>
        <p:txBody>
          <a:bodyPr>
            <a:normAutofit fontScale="70000" lnSpcReduction="20000"/>
          </a:bodyPr>
          <a:lstStyle/>
          <a:p>
            <a:pPr lvl="0">
              <a:lnSpc>
                <a:spcPct val="120000"/>
              </a:lnSpc>
            </a:pPr>
            <a:r>
              <a:rPr lang="en-US" b="1" dirty="0" smtClean="0"/>
              <a:t>Goals:</a:t>
            </a:r>
          </a:p>
          <a:p>
            <a:pPr lvl="1">
              <a:lnSpc>
                <a:spcPct val="120000"/>
              </a:lnSpc>
            </a:pPr>
            <a:r>
              <a:rPr lang="en-US" dirty="0"/>
              <a:t>W</a:t>
            </a:r>
            <a:r>
              <a:rPr lang="en-US" dirty="0" smtClean="0"/>
              <a:t>hat </a:t>
            </a:r>
            <a:r>
              <a:rPr lang="en-US" dirty="0"/>
              <a:t>do </a:t>
            </a:r>
            <a:r>
              <a:rPr lang="en-US" b="1" dirty="0"/>
              <a:t>you</a:t>
            </a:r>
            <a:r>
              <a:rPr lang="en-US" dirty="0"/>
              <a:t> want to get out of the negotiation? </a:t>
            </a:r>
            <a:endParaRPr lang="en-US" dirty="0" smtClean="0"/>
          </a:p>
          <a:p>
            <a:pPr lvl="1">
              <a:lnSpc>
                <a:spcPct val="120000"/>
              </a:lnSpc>
            </a:pPr>
            <a:r>
              <a:rPr lang="en-US" dirty="0" smtClean="0"/>
              <a:t>What </a:t>
            </a:r>
            <a:r>
              <a:rPr lang="en-US" dirty="0"/>
              <a:t>do you think the </a:t>
            </a:r>
            <a:r>
              <a:rPr lang="en-US" b="1" dirty="0"/>
              <a:t>other person</a:t>
            </a:r>
            <a:r>
              <a:rPr lang="en-US" dirty="0"/>
              <a:t> wants? </a:t>
            </a:r>
            <a:endParaRPr lang="cs-CZ" dirty="0"/>
          </a:p>
          <a:p>
            <a:pPr lvl="0">
              <a:lnSpc>
                <a:spcPct val="120000"/>
              </a:lnSpc>
            </a:pPr>
            <a:r>
              <a:rPr lang="en-US" b="1" dirty="0"/>
              <a:t>Trades: </a:t>
            </a:r>
            <a:endParaRPr lang="en-US" b="1" dirty="0" smtClean="0"/>
          </a:p>
          <a:p>
            <a:pPr lvl="1">
              <a:lnSpc>
                <a:spcPct val="120000"/>
              </a:lnSpc>
            </a:pPr>
            <a:r>
              <a:rPr lang="en-US" dirty="0" smtClean="0"/>
              <a:t>What </a:t>
            </a:r>
            <a:r>
              <a:rPr lang="en-US" dirty="0"/>
              <a:t>do you each have that the other </a:t>
            </a:r>
            <a:r>
              <a:rPr lang="en-US" b="1" dirty="0"/>
              <a:t>wants</a:t>
            </a:r>
            <a:r>
              <a:rPr lang="en-US" dirty="0"/>
              <a:t>? </a:t>
            </a:r>
            <a:endParaRPr lang="en-US" dirty="0" smtClean="0"/>
          </a:p>
          <a:p>
            <a:pPr lvl="1">
              <a:lnSpc>
                <a:spcPct val="120000"/>
              </a:lnSpc>
            </a:pPr>
            <a:r>
              <a:rPr lang="en-US" dirty="0" smtClean="0"/>
              <a:t>What </a:t>
            </a:r>
            <a:r>
              <a:rPr lang="en-US" dirty="0"/>
              <a:t>are you each comfortable </a:t>
            </a:r>
            <a:r>
              <a:rPr lang="en-US" b="1" dirty="0"/>
              <a:t>giving away</a:t>
            </a:r>
            <a:r>
              <a:rPr lang="en-US" dirty="0"/>
              <a:t>? </a:t>
            </a:r>
            <a:endParaRPr lang="cs-CZ" dirty="0"/>
          </a:p>
          <a:p>
            <a:pPr lvl="0">
              <a:lnSpc>
                <a:spcPct val="120000"/>
              </a:lnSpc>
            </a:pPr>
            <a:r>
              <a:rPr lang="en-US" b="1" dirty="0"/>
              <a:t>Alternatives: </a:t>
            </a:r>
            <a:endParaRPr lang="en-US" b="1" dirty="0" smtClean="0"/>
          </a:p>
          <a:p>
            <a:pPr lvl="1">
              <a:lnSpc>
                <a:spcPct val="120000"/>
              </a:lnSpc>
            </a:pPr>
            <a:r>
              <a:rPr lang="en-US" dirty="0" smtClean="0"/>
              <a:t>What </a:t>
            </a:r>
            <a:r>
              <a:rPr lang="en-US" dirty="0"/>
              <a:t>alternatives do you </a:t>
            </a:r>
            <a:r>
              <a:rPr lang="en-US" dirty="0" smtClean="0"/>
              <a:t>have if you don’t reach agreement? Are </a:t>
            </a:r>
            <a:r>
              <a:rPr lang="en-US" dirty="0"/>
              <a:t>these good or bad? </a:t>
            </a:r>
            <a:endParaRPr lang="en-US" dirty="0" smtClean="0"/>
          </a:p>
          <a:p>
            <a:pPr lvl="1">
              <a:lnSpc>
                <a:spcPct val="120000"/>
              </a:lnSpc>
            </a:pPr>
            <a:r>
              <a:rPr lang="en-US" dirty="0" smtClean="0"/>
              <a:t>How </a:t>
            </a:r>
            <a:r>
              <a:rPr lang="en-US" dirty="0"/>
              <a:t>much does it </a:t>
            </a:r>
            <a:r>
              <a:rPr lang="en-US" b="1" dirty="0"/>
              <a:t>matter</a:t>
            </a:r>
            <a:r>
              <a:rPr lang="en-US" dirty="0"/>
              <a:t> if you do not reach agreement? </a:t>
            </a:r>
            <a:endParaRPr lang="en-US" dirty="0" smtClean="0"/>
          </a:p>
          <a:p>
            <a:pPr lvl="1">
              <a:lnSpc>
                <a:spcPct val="120000"/>
              </a:lnSpc>
            </a:pPr>
            <a:r>
              <a:rPr lang="en-US" dirty="0" smtClean="0"/>
              <a:t>Does </a:t>
            </a:r>
            <a:r>
              <a:rPr lang="en-US" dirty="0"/>
              <a:t>failure to reach an agreement cut you out of </a:t>
            </a:r>
            <a:r>
              <a:rPr lang="en-US" b="1" dirty="0"/>
              <a:t>future</a:t>
            </a:r>
            <a:r>
              <a:rPr lang="en-US" dirty="0"/>
              <a:t> </a:t>
            </a:r>
            <a:r>
              <a:rPr lang="en-US" b="1" dirty="0"/>
              <a:t>opportunities</a:t>
            </a:r>
            <a:r>
              <a:rPr lang="en-US" dirty="0"/>
              <a:t>? </a:t>
            </a:r>
            <a:endParaRPr lang="en-US" dirty="0" smtClean="0"/>
          </a:p>
          <a:p>
            <a:pPr lvl="1">
              <a:lnSpc>
                <a:spcPct val="120000"/>
              </a:lnSpc>
            </a:pPr>
            <a:r>
              <a:rPr lang="en-US" dirty="0" smtClean="0"/>
              <a:t>And </a:t>
            </a:r>
            <a:r>
              <a:rPr lang="en-US" dirty="0"/>
              <a:t>what alternatives might the other person have? </a:t>
            </a:r>
            <a:endParaRPr lang="cs-CZ" dirty="0"/>
          </a:p>
        </p:txBody>
      </p:sp>
      <p:sp>
        <p:nvSpPr>
          <p:cNvPr id="4" name="TextovéPole 3"/>
          <p:cNvSpPr txBox="1"/>
          <p:nvPr/>
        </p:nvSpPr>
        <p:spPr>
          <a:xfrm>
            <a:off x="3923928" y="6248006"/>
            <a:ext cx="4761672" cy="261610"/>
          </a:xfrm>
          <a:prstGeom prst="rect">
            <a:avLst/>
          </a:prstGeom>
          <a:noFill/>
        </p:spPr>
        <p:txBody>
          <a:bodyPr wrap="square" rtlCol="0">
            <a:spAutoFit/>
          </a:bodyPr>
          <a:lstStyle/>
          <a:p>
            <a:r>
              <a:rPr lang="cs-CZ" sz="1100" dirty="0" smtClean="0"/>
              <a:t>Source</a:t>
            </a:r>
            <a:r>
              <a:rPr lang="en-US" sz="1100" dirty="0" smtClean="0"/>
              <a:t>: </a:t>
            </a:r>
            <a:r>
              <a:rPr lang="en-US" sz="1100" u="sng" dirty="0">
                <a:hlinkClick r:id="rId2"/>
              </a:rPr>
              <a:t>http://www.mindtools.com/CommSkll/NegotiationSkills.htm</a:t>
            </a:r>
            <a:r>
              <a:rPr lang="en-US" sz="1100" dirty="0"/>
              <a:t> </a:t>
            </a:r>
            <a:endParaRPr lang="cs-CZ" sz="1100" dirty="0"/>
          </a:p>
        </p:txBody>
      </p:sp>
    </p:spTree>
    <p:extLst>
      <p:ext uri="{BB962C8B-B14F-4D97-AF65-F5344CB8AC3E}">
        <p14:creationId xmlns:p14="http://schemas.microsoft.com/office/powerpoint/2010/main" val="3293812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Negotiation: </a:t>
            </a:r>
            <a:r>
              <a:rPr lang="en-US" sz="3600" dirty="0"/>
              <a:t>Preparation</a:t>
            </a:r>
            <a:endParaRPr lang="en-US" dirty="0"/>
          </a:p>
        </p:txBody>
      </p:sp>
      <p:sp>
        <p:nvSpPr>
          <p:cNvPr id="3" name="Zástupný symbol pro obsah 2"/>
          <p:cNvSpPr>
            <a:spLocks noGrp="1"/>
          </p:cNvSpPr>
          <p:nvPr>
            <p:ph idx="1"/>
          </p:nvPr>
        </p:nvSpPr>
        <p:spPr>
          <a:xfrm>
            <a:off x="1043492" y="2323652"/>
            <a:ext cx="6777317" cy="4057676"/>
          </a:xfrm>
        </p:spPr>
        <p:txBody>
          <a:bodyPr>
            <a:normAutofit fontScale="70000" lnSpcReduction="20000"/>
          </a:bodyPr>
          <a:lstStyle/>
          <a:p>
            <a:pPr lvl="0">
              <a:lnSpc>
                <a:spcPct val="120000"/>
              </a:lnSpc>
            </a:pPr>
            <a:r>
              <a:rPr lang="en-US" b="1" dirty="0"/>
              <a:t>Relationships: </a:t>
            </a:r>
          </a:p>
          <a:p>
            <a:pPr lvl="1">
              <a:lnSpc>
                <a:spcPct val="120000"/>
              </a:lnSpc>
            </a:pPr>
            <a:r>
              <a:rPr lang="en-US" dirty="0"/>
              <a:t>What is the history of the relationship? </a:t>
            </a:r>
            <a:endParaRPr lang="en-US" dirty="0" smtClean="0"/>
          </a:p>
          <a:p>
            <a:pPr lvl="1">
              <a:lnSpc>
                <a:spcPct val="120000"/>
              </a:lnSpc>
            </a:pPr>
            <a:r>
              <a:rPr lang="en-US" dirty="0" smtClean="0"/>
              <a:t>Could </a:t>
            </a:r>
            <a:r>
              <a:rPr lang="en-US" dirty="0"/>
              <a:t>or should this history </a:t>
            </a:r>
            <a:r>
              <a:rPr lang="en-US" b="1" dirty="0"/>
              <a:t>impact</a:t>
            </a:r>
            <a:r>
              <a:rPr lang="en-US" dirty="0"/>
              <a:t> the negotiation? </a:t>
            </a:r>
            <a:endParaRPr lang="en-US" dirty="0" smtClean="0"/>
          </a:p>
          <a:p>
            <a:pPr lvl="1">
              <a:lnSpc>
                <a:spcPct val="120000"/>
              </a:lnSpc>
            </a:pPr>
            <a:r>
              <a:rPr lang="en-US" dirty="0" smtClean="0"/>
              <a:t>Will </a:t>
            </a:r>
            <a:r>
              <a:rPr lang="en-US" dirty="0"/>
              <a:t>there be any </a:t>
            </a:r>
            <a:r>
              <a:rPr lang="en-US" b="1" dirty="0"/>
              <a:t>hidden</a:t>
            </a:r>
            <a:r>
              <a:rPr lang="en-US" dirty="0"/>
              <a:t> </a:t>
            </a:r>
            <a:r>
              <a:rPr lang="en-US" b="1" dirty="0"/>
              <a:t>issues</a:t>
            </a:r>
            <a:r>
              <a:rPr lang="en-US" dirty="0"/>
              <a:t> that my influence the negotiation? </a:t>
            </a:r>
            <a:endParaRPr lang="en-US" dirty="0" smtClean="0"/>
          </a:p>
          <a:p>
            <a:pPr lvl="1">
              <a:lnSpc>
                <a:spcPct val="120000"/>
              </a:lnSpc>
            </a:pPr>
            <a:r>
              <a:rPr lang="en-US" dirty="0" smtClean="0"/>
              <a:t>How </a:t>
            </a:r>
            <a:r>
              <a:rPr lang="en-US" dirty="0"/>
              <a:t>will you handle these</a:t>
            </a:r>
            <a:r>
              <a:rPr lang="en-US" dirty="0" smtClean="0"/>
              <a:t>?</a:t>
            </a:r>
          </a:p>
          <a:p>
            <a:pPr lvl="0">
              <a:lnSpc>
                <a:spcPct val="120000"/>
              </a:lnSpc>
            </a:pPr>
            <a:r>
              <a:rPr lang="en-US" b="1" dirty="0"/>
              <a:t>Expected outcomes: </a:t>
            </a:r>
            <a:endParaRPr lang="en-US" b="1" dirty="0" smtClean="0"/>
          </a:p>
          <a:p>
            <a:pPr lvl="1">
              <a:lnSpc>
                <a:spcPct val="120000"/>
              </a:lnSpc>
            </a:pPr>
            <a:r>
              <a:rPr lang="en-US" dirty="0" smtClean="0"/>
              <a:t>What </a:t>
            </a:r>
            <a:r>
              <a:rPr lang="en-US" b="1" dirty="0"/>
              <a:t>outcome</a:t>
            </a:r>
            <a:r>
              <a:rPr lang="en-US" dirty="0"/>
              <a:t> will people be expecting from this negotiation? </a:t>
            </a:r>
            <a:endParaRPr lang="en-US" dirty="0" smtClean="0"/>
          </a:p>
          <a:p>
            <a:pPr lvl="1">
              <a:lnSpc>
                <a:spcPct val="120000"/>
              </a:lnSpc>
            </a:pPr>
            <a:r>
              <a:rPr lang="en-US" dirty="0" smtClean="0"/>
              <a:t>What </a:t>
            </a:r>
            <a:r>
              <a:rPr lang="en-US" dirty="0"/>
              <a:t>has the outcome been in the </a:t>
            </a:r>
            <a:r>
              <a:rPr lang="en-US" b="1" dirty="0"/>
              <a:t>past</a:t>
            </a:r>
            <a:r>
              <a:rPr lang="en-US" dirty="0"/>
              <a:t>, and what precedents have been set? </a:t>
            </a:r>
            <a:endParaRPr lang="cs-CZ" sz="1800" dirty="0"/>
          </a:p>
          <a:p>
            <a:pPr lvl="0">
              <a:lnSpc>
                <a:spcPct val="120000"/>
              </a:lnSpc>
            </a:pPr>
            <a:r>
              <a:rPr lang="en-US" b="1" dirty="0"/>
              <a:t>The consequences: </a:t>
            </a:r>
            <a:endParaRPr lang="en-US" b="1" dirty="0" smtClean="0"/>
          </a:p>
          <a:p>
            <a:pPr lvl="1">
              <a:lnSpc>
                <a:spcPct val="120000"/>
              </a:lnSpc>
            </a:pPr>
            <a:r>
              <a:rPr lang="en-US" dirty="0"/>
              <a:t>W</a:t>
            </a:r>
            <a:r>
              <a:rPr lang="en-US" dirty="0" smtClean="0"/>
              <a:t>hat </a:t>
            </a:r>
            <a:r>
              <a:rPr lang="en-US" dirty="0"/>
              <a:t>are the </a:t>
            </a:r>
            <a:r>
              <a:rPr lang="en-US" b="1" dirty="0"/>
              <a:t>consequences</a:t>
            </a:r>
            <a:r>
              <a:rPr lang="en-US" dirty="0"/>
              <a:t> for </a:t>
            </a:r>
            <a:r>
              <a:rPr lang="en-US" b="1" dirty="0"/>
              <a:t>you</a:t>
            </a:r>
            <a:r>
              <a:rPr lang="en-US" dirty="0"/>
              <a:t> of winning or losing this negotiation? </a:t>
            </a:r>
            <a:endParaRPr lang="en-US" dirty="0" smtClean="0"/>
          </a:p>
          <a:p>
            <a:pPr lvl="1">
              <a:lnSpc>
                <a:spcPct val="120000"/>
              </a:lnSpc>
            </a:pPr>
            <a:r>
              <a:rPr lang="en-US" dirty="0" smtClean="0"/>
              <a:t>What </a:t>
            </a:r>
            <a:r>
              <a:rPr lang="en-US" dirty="0"/>
              <a:t>are the consequences for the </a:t>
            </a:r>
            <a:r>
              <a:rPr lang="en-US" b="1" dirty="0"/>
              <a:t>other</a:t>
            </a:r>
            <a:r>
              <a:rPr lang="en-US" dirty="0"/>
              <a:t> </a:t>
            </a:r>
            <a:r>
              <a:rPr lang="en-US" b="1" dirty="0"/>
              <a:t>person? </a:t>
            </a:r>
            <a:endParaRPr lang="cs-CZ" sz="1800" b="1" dirty="0"/>
          </a:p>
          <a:p>
            <a:pPr lvl="1">
              <a:lnSpc>
                <a:spcPct val="120000"/>
              </a:lnSpc>
            </a:pPr>
            <a:endParaRPr lang="en-US" dirty="0"/>
          </a:p>
        </p:txBody>
      </p:sp>
      <p:sp>
        <p:nvSpPr>
          <p:cNvPr id="4" name="TextovéPole 3"/>
          <p:cNvSpPr txBox="1"/>
          <p:nvPr/>
        </p:nvSpPr>
        <p:spPr>
          <a:xfrm>
            <a:off x="3923928" y="6248006"/>
            <a:ext cx="4761672" cy="261610"/>
          </a:xfrm>
          <a:prstGeom prst="rect">
            <a:avLst/>
          </a:prstGeom>
          <a:noFill/>
        </p:spPr>
        <p:txBody>
          <a:bodyPr wrap="square" rtlCol="0">
            <a:spAutoFit/>
          </a:bodyPr>
          <a:lstStyle/>
          <a:p>
            <a:r>
              <a:rPr lang="cs-CZ" sz="1100" dirty="0" smtClean="0"/>
              <a:t>Source</a:t>
            </a:r>
            <a:r>
              <a:rPr lang="en-US" sz="1100" dirty="0" smtClean="0"/>
              <a:t>: </a:t>
            </a:r>
            <a:r>
              <a:rPr lang="en-US" sz="1100" u="sng" dirty="0">
                <a:hlinkClick r:id="rId2"/>
              </a:rPr>
              <a:t>http://www.mindtools.com/CommSkll/NegotiationSkills.htm</a:t>
            </a:r>
            <a:r>
              <a:rPr lang="en-US" sz="1100" dirty="0"/>
              <a:t> </a:t>
            </a:r>
            <a:endParaRPr lang="cs-CZ" sz="1100" dirty="0"/>
          </a:p>
        </p:txBody>
      </p:sp>
    </p:spTree>
    <p:extLst>
      <p:ext uri="{BB962C8B-B14F-4D97-AF65-F5344CB8AC3E}">
        <p14:creationId xmlns:p14="http://schemas.microsoft.com/office/powerpoint/2010/main" val="3421619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Negotiation: </a:t>
            </a:r>
            <a:r>
              <a:rPr lang="en-US" sz="3600" dirty="0"/>
              <a:t>Preparation</a:t>
            </a:r>
            <a:endParaRPr lang="en-US" dirty="0"/>
          </a:p>
        </p:txBody>
      </p:sp>
      <p:sp>
        <p:nvSpPr>
          <p:cNvPr id="3" name="Zástupný symbol pro obsah 2"/>
          <p:cNvSpPr>
            <a:spLocks noGrp="1"/>
          </p:cNvSpPr>
          <p:nvPr>
            <p:ph idx="1"/>
          </p:nvPr>
        </p:nvSpPr>
        <p:spPr/>
        <p:txBody>
          <a:bodyPr>
            <a:normAutofit/>
          </a:bodyPr>
          <a:lstStyle/>
          <a:p>
            <a:pPr lvl="0"/>
            <a:r>
              <a:rPr lang="en-US" sz="1700" b="1" dirty="0"/>
              <a:t>Power: </a:t>
            </a:r>
            <a:endParaRPr lang="en-US" sz="1700" b="1" dirty="0" smtClean="0"/>
          </a:p>
          <a:p>
            <a:pPr lvl="1"/>
            <a:r>
              <a:rPr lang="en-US" sz="1500" dirty="0"/>
              <a:t>W</a:t>
            </a:r>
            <a:r>
              <a:rPr lang="en-US" sz="1500" dirty="0" smtClean="0"/>
              <a:t>ho</a:t>
            </a:r>
            <a:r>
              <a:rPr lang="en-US" sz="1500" b="1" dirty="0" smtClean="0"/>
              <a:t> </a:t>
            </a:r>
            <a:r>
              <a:rPr lang="en-US" sz="1500" dirty="0"/>
              <a:t>has what </a:t>
            </a:r>
            <a:r>
              <a:rPr lang="en-US" sz="1500" b="1" dirty="0"/>
              <a:t>power</a:t>
            </a:r>
            <a:r>
              <a:rPr lang="en-US" sz="1500" dirty="0"/>
              <a:t> in the relationship? </a:t>
            </a:r>
            <a:endParaRPr lang="en-US" sz="1500" dirty="0" smtClean="0"/>
          </a:p>
          <a:p>
            <a:pPr lvl="1"/>
            <a:r>
              <a:rPr lang="en-US" sz="1500" dirty="0" smtClean="0"/>
              <a:t>Who </a:t>
            </a:r>
            <a:r>
              <a:rPr lang="en-US" sz="1500" b="1" dirty="0"/>
              <a:t>controls resources</a:t>
            </a:r>
            <a:r>
              <a:rPr lang="en-US" sz="1500" dirty="0"/>
              <a:t>? </a:t>
            </a:r>
            <a:endParaRPr lang="en-US" sz="1500" dirty="0" smtClean="0"/>
          </a:p>
          <a:p>
            <a:pPr lvl="1"/>
            <a:r>
              <a:rPr lang="en-US" sz="1500" dirty="0" smtClean="0"/>
              <a:t>Who </a:t>
            </a:r>
            <a:r>
              <a:rPr lang="en-US" sz="1500" b="1" dirty="0"/>
              <a:t>stands to lose </a:t>
            </a:r>
            <a:r>
              <a:rPr lang="en-US" sz="1500" dirty="0"/>
              <a:t>the most if agreement isn't reached? </a:t>
            </a:r>
            <a:endParaRPr lang="en-US" sz="1500" dirty="0" smtClean="0"/>
          </a:p>
          <a:p>
            <a:pPr lvl="0"/>
            <a:r>
              <a:rPr lang="en-US" sz="1700" b="1" dirty="0" smtClean="0"/>
              <a:t>Possible </a:t>
            </a:r>
            <a:r>
              <a:rPr lang="en-US" sz="1700" b="1" dirty="0"/>
              <a:t>solutions: </a:t>
            </a:r>
            <a:endParaRPr lang="en-US" sz="1700" b="1" dirty="0" smtClean="0"/>
          </a:p>
          <a:p>
            <a:pPr lvl="1"/>
            <a:r>
              <a:rPr lang="en-US" sz="1500" dirty="0" smtClean="0"/>
              <a:t>Based </a:t>
            </a:r>
            <a:r>
              <a:rPr lang="en-US" sz="1500" dirty="0"/>
              <a:t>on all of the considerations, what </a:t>
            </a:r>
            <a:r>
              <a:rPr lang="en-US" sz="1500" b="1" dirty="0"/>
              <a:t>possible</a:t>
            </a:r>
            <a:r>
              <a:rPr lang="en-US" sz="1500" dirty="0"/>
              <a:t> </a:t>
            </a:r>
            <a:r>
              <a:rPr lang="en-US" sz="1500" b="1" dirty="0"/>
              <a:t>compromises</a:t>
            </a:r>
            <a:r>
              <a:rPr lang="en-US" sz="1500" dirty="0"/>
              <a:t> might there be? </a:t>
            </a:r>
            <a:endParaRPr lang="cs-CZ" sz="1500" dirty="0"/>
          </a:p>
          <a:p>
            <a:endParaRPr lang="en-US" dirty="0"/>
          </a:p>
        </p:txBody>
      </p:sp>
      <p:sp>
        <p:nvSpPr>
          <p:cNvPr id="4" name="TextovéPole 3"/>
          <p:cNvSpPr txBox="1"/>
          <p:nvPr/>
        </p:nvSpPr>
        <p:spPr>
          <a:xfrm>
            <a:off x="3923928" y="6248006"/>
            <a:ext cx="4761672" cy="261610"/>
          </a:xfrm>
          <a:prstGeom prst="rect">
            <a:avLst/>
          </a:prstGeom>
          <a:noFill/>
        </p:spPr>
        <p:txBody>
          <a:bodyPr wrap="square" rtlCol="0">
            <a:spAutoFit/>
          </a:bodyPr>
          <a:lstStyle/>
          <a:p>
            <a:r>
              <a:rPr lang="cs-CZ" sz="1100" dirty="0" smtClean="0"/>
              <a:t>Source</a:t>
            </a:r>
            <a:r>
              <a:rPr lang="en-US" sz="1100" dirty="0" smtClean="0"/>
              <a:t>: </a:t>
            </a:r>
            <a:r>
              <a:rPr lang="en-US" sz="1100" u="sng" dirty="0">
                <a:hlinkClick r:id="rId2"/>
              </a:rPr>
              <a:t>http://www.mindtools.com/CommSkll/NegotiationSkills.htm</a:t>
            </a:r>
            <a:r>
              <a:rPr lang="en-US" sz="1100" dirty="0"/>
              <a:t> </a:t>
            </a:r>
            <a:endParaRPr lang="cs-CZ" sz="1100" dirty="0"/>
          </a:p>
        </p:txBody>
      </p:sp>
    </p:spTree>
    <p:extLst>
      <p:ext uri="{BB962C8B-B14F-4D97-AF65-F5344CB8AC3E}">
        <p14:creationId xmlns:p14="http://schemas.microsoft.com/office/powerpoint/2010/main" val="447304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sz="4400" dirty="0" smtClean="0"/>
              <a:t>Negotiation</a:t>
            </a:r>
            <a:r>
              <a:rPr lang="en-US" dirty="0" smtClean="0"/>
              <a:t/>
            </a:r>
            <a:br>
              <a:rPr lang="en-US" dirty="0" smtClean="0"/>
            </a:br>
            <a:r>
              <a:rPr lang="en-US" dirty="0"/>
              <a:t>The Persuasion Tools </a:t>
            </a:r>
            <a:r>
              <a:rPr lang="en-US" dirty="0" smtClean="0"/>
              <a:t>Model</a:t>
            </a:r>
            <a:endParaRPr lang="en-US" dirty="0"/>
          </a:p>
        </p:txBody>
      </p:sp>
      <p:pic>
        <p:nvPicPr>
          <p:cNvPr id="4" name="Zástupný symbol pro obsah 3" descr="Persuasion Tools Mode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14024" y="2305448"/>
            <a:ext cx="4329862" cy="4201244"/>
          </a:xfrm>
          <a:prstGeom prst="rect">
            <a:avLst/>
          </a:prstGeom>
          <a:noFill/>
          <a:ln>
            <a:noFill/>
          </a:ln>
        </p:spPr>
      </p:pic>
      <p:sp>
        <p:nvSpPr>
          <p:cNvPr id="5" name="TextovéPole 4"/>
          <p:cNvSpPr txBox="1"/>
          <p:nvPr/>
        </p:nvSpPr>
        <p:spPr>
          <a:xfrm>
            <a:off x="3938752" y="6539702"/>
            <a:ext cx="4761672" cy="261610"/>
          </a:xfrm>
          <a:prstGeom prst="rect">
            <a:avLst/>
          </a:prstGeom>
          <a:noFill/>
        </p:spPr>
        <p:txBody>
          <a:bodyPr wrap="square" rtlCol="0">
            <a:spAutoFit/>
          </a:bodyPr>
          <a:lstStyle/>
          <a:p>
            <a:r>
              <a:rPr lang="cs-CZ" sz="1100" dirty="0" smtClean="0"/>
              <a:t>Source</a:t>
            </a:r>
            <a:r>
              <a:rPr lang="en-US" sz="1100" dirty="0" smtClean="0"/>
              <a:t>: </a:t>
            </a:r>
            <a:r>
              <a:rPr lang="en-US" sz="1100" u="sng" dirty="0"/>
              <a:t>http://www.mindtools.com/pages/article/newCS_80.htm</a:t>
            </a:r>
            <a:endParaRPr lang="cs-CZ" sz="1100" dirty="0"/>
          </a:p>
        </p:txBody>
      </p:sp>
    </p:spTree>
    <p:extLst>
      <p:ext uri="{BB962C8B-B14F-4D97-AF65-F5344CB8AC3E}">
        <p14:creationId xmlns:p14="http://schemas.microsoft.com/office/powerpoint/2010/main" val="1634458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Communication at </a:t>
            </a:r>
            <a:r>
              <a:rPr lang="en-US" dirty="0" smtClean="0"/>
              <a:t>workplace</a:t>
            </a:r>
            <a:endParaRPr lang="en-US" dirty="0"/>
          </a:p>
        </p:txBody>
      </p:sp>
      <p:sp>
        <p:nvSpPr>
          <p:cNvPr id="3" name="Zástupný symbol pro obsah 2"/>
          <p:cNvSpPr>
            <a:spLocks noGrp="1"/>
          </p:cNvSpPr>
          <p:nvPr>
            <p:ph idx="1"/>
          </p:nvPr>
        </p:nvSpPr>
        <p:spPr/>
        <p:txBody>
          <a:bodyPr/>
          <a:lstStyle/>
          <a:p>
            <a:r>
              <a:rPr lang="en-US" dirty="0"/>
              <a:t>Word </a:t>
            </a:r>
            <a:r>
              <a:rPr lang="en-US" dirty="0" smtClean="0"/>
              <a:t>games</a:t>
            </a:r>
          </a:p>
          <a:p>
            <a:r>
              <a:rPr lang="en-US" dirty="0" smtClean="0"/>
              <a:t>Rumors </a:t>
            </a:r>
            <a:endParaRPr lang="en-US" dirty="0"/>
          </a:p>
        </p:txBody>
      </p:sp>
    </p:spTree>
    <p:extLst>
      <p:ext uri="{BB962C8B-B14F-4D97-AF65-F5344CB8AC3E}">
        <p14:creationId xmlns:p14="http://schemas.microsoft.com/office/powerpoint/2010/main" val="13079278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398</TotalTime>
  <Words>1943</Words>
  <Application>Microsoft Office PowerPoint</Application>
  <PresentationFormat>Předvádění na obrazovce (4:3)</PresentationFormat>
  <Paragraphs>308</Paragraphs>
  <Slides>40</Slides>
  <Notes>0</Notes>
  <HiddenSlides>0</HiddenSlides>
  <MMClips>0</MMClips>
  <ScaleCrop>false</ScaleCrop>
  <HeadingPairs>
    <vt:vector size="4" baseType="variant">
      <vt:variant>
        <vt:lpstr>Motiv</vt:lpstr>
      </vt:variant>
      <vt:variant>
        <vt:i4>1</vt:i4>
      </vt:variant>
      <vt:variant>
        <vt:lpstr>Nadpisy snímků</vt:lpstr>
      </vt:variant>
      <vt:variant>
        <vt:i4>40</vt:i4>
      </vt:variant>
    </vt:vector>
  </HeadingPairs>
  <TitlesOfParts>
    <vt:vector size="41" baseType="lpstr">
      <vt:lpstr>Austin</vt:lpstr>
      <vt:lpstr>MPV_COMA Communication and Managerial Skills Training  Seminar 4</vt:lpstr>
      <vt:lpstr>Content</vt:lpstr>
      <vt:lpstr>Negotiation</vt:lpstr>
      <vt:lpstr>Negotiation: Preparation</vt:lpstr>
      <vt:lpstr>Negotiation: Preparation</vt:lpstr>
      <vt:lpstr>Negotiation: Preparation</vt:lpstr>
      <vt:lpstr>Negotiation: Preparation</vt:lpstr>
      <vt:lpstr>Negotiation The Persuasion Tools Model</vt:lpstr>
      <vt:lpstr>Communication at workplace</vt:lpstr>
      <vt:lpstr>Intercultural communication</vt:lpstr>
      <vt:lpstr>Intercultural communication Hofstede's cultural dimensions</vt:lpstr>
      <vt:lpstr>Intercultural communication Hofstede's cultural dimensions</vt:lpstr>
      <vt:lpstr>Prezentace aplikace PowerPoint</vt:lpstr>
      <vt:lpstr>Intercultural communication Hofstede's cultural dimensions</vt:lpstr>
      <vt:lpstr>Prezentace aplikace PowerPoint</vt:lpstr>
      <vt:lpstr>Intercultural communication Hofstede's cultural dimensions</vt:lpstr>
      <vt:lpstr>Prezentace aplikace PowerPoint</vt:lpstr>
      <vt:lpstr>Intercultural communication Hofstede's cultural dimensions</vt:lpstr>
      <vt:lpstr>Prezentace aplikace PowerPoint</vt:lpstr>
      <vt:lpstr>Intercultural communication Hofstede's cultural dimensions</vt:lpstr>
      <vt:lpstr>Prezentace aplikace PowerPoint</vt:lpstr>
      <vt:lpstr>Intercultural communication Hofstede's cultural dimensions</vt:lpstr>
      <vt:lpstr>Intercultural communication Cultural Differences</vt:lpstr>
      <vt:lpstr>Intercultural communication Orientation to time</vt:lpstr>
      <vt:lpstr>Intercultural communication Context of communication</vt:lpstr>
      <vt:lpstr>Intercultural communication Future vs Present vs Past Orientation</vt:lpstr>
      <vt:lpstr>Intercultural communication Cultural Awareness</vt:lpstr>
      <vt:lpstr>Intercultural communication Common Cross-Cultural Mistakes</vt:lpstr>
      <vt:lpstr>Intercultural communication Quiz on Intercultural Competence </vt:lpstr>
      <vt:lpstr>Intercultural communication Quiz on Intercultural Competence </vt:lpstr>
      <vt:lpstr>Intercultural communication Quiz on Intercultural Competence </vt:lpstr>
      <vt:lpstr>Intercultural communication Quiz on Intercultural Competence </vt:lpstr>
      <vt:lpstr>Intercultural communication Quiz on Intercultural Competence </vt:lpstr>
      <vt:lpstr>Intercultural communication Quiz on Intercultural Competence </vt:lpstr>
      <vt:lpstr>Intercultural communication Gestures </vt:lpstr>
      <vt:lpstr>Intercultural communication Stereotypes </vt:lpstr>
      <vt:lpstr>Intercultural communication Stereotypes </vt:lpstr>
      <vt:lpstr>Sources (negotiation part):</vt:lpstr>
      <vt:lpstr>Sources (intercultural communication part):</vt:lpstr>
      <vt:lpstr>Thank you for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cp:lastModifiedBy>Borovko Daria</cp:lastModifiedBy>
  <cp:revision>73</cp:revision>
  <dcterms:modified xsi:type="dcterms:W3CDTF">2014-04-10T09:46:47Z</dcterms:modified>
</cp:coreProperties>
</file>