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8" r:id="rId3"/>
    <p:sldId id="259" r:id="rId4"/>
    <p:sldId id="267" r:id="rId5"/>
    <p:sldId id="269" r:id="rId6"/>
    <p:sldId id="260" r:id="rId7"/>
    <p:sldId id="261" r:id="rId8"/>
    <p:sldId id="262" r:id="rId9"/>
    <p:sldId id="266" r:id="rId10"/>
    <p:sldId id="271" r:id="rId11"/>
    <p:sldId id="274" r:id="rId12"/>
    <p:sldId id="275" r:id="rId13"/>
    <p:sldId id="276" r:id="rId14"/>
    <p:sldId id="277" r:id="rId15"/>
    <p:sldId id="273" r:id="rId16"/>
    <p:sldId id="282" r:id="rId17"/>
    <p:sldId id="280" r:id="rId18"/>
    <p:sldId id="281" r:id="rId19"/>
    <p:sldId id="283" r:id="rId20"/>
    <p:sldId id="263" r:id="rId21"/>
    <p:sldId id="278" r:id="rId22"/>
    <p:sldId id="27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EEB3A7-7E55-48E7-A407-03AC2CD0E2A5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25C838B-5963-4B5D-AB06-5D8232054A69}">
      <dgm:prSet phldrT="[Text]"/>
      <dgm:spPr/>
      <dgm:t>
        <a:bodyPr/>
        <a:lstStyle/>
        <a:p>
          <a:r>
            <a:rPr lang="cs-CZ" dirty="0" smtClean="0"/>
            <a:t>teorie</a:t>
          </a:r>
          <a:endParaRPr lang="cs-CZ" dirty="0"/>
        </a:p>
      </dgm:t>
    </dgm:pt>
    <dgm:pt modelId="{FAF8436D-2E46-4F6F-AB72-3E8E85FEA81F}" type="parTrans" cxnId="{18C11208-0E6B-4311-950D-5385E37DEC13}">
      <dgm:prSet/>
      <dgm:spPr/>
      <dgm:t>
        <a:bodyPr/>
        <a:lstStyle/>
        <a:p>
          <a:endParaRPr lang="cs-CZ"/>
        </a:p>
      </dgm:t>
    </dgm:pt>
    <dgm:pt modelId="{AAC21B9C-CDF7-4813-B95D-11280245E35A}" type="sibTrans" cxnId="{18C11208-0E6B-4311-950D-5385E37DEC13}">
      <dgm:prSet/>
      <dgm:spPr/>
      <dgm:t>
        <a:bodyPr/>
        <a:lstStyle/>
        <a:p>
          <a:endParaRPr lang="cs-CZ"/>
        </a:p>
      </dgm:t>
    </dgm:pt>
    <dgm:pt modelId="{A4777B07-B1A3-46C7-B609-E10AA3BC02B2}">
      <dgm:prSet phldrT="[Text]"/>
      <dgm:spPr/>
      <dgm:t>
        <a:bodyPr/>
        <a:lstStyle/>
        <a:p>
          <a:r>
            <a:rPr lang="cs-CZ" dirty="0" smtClean="0"/>
            <a:t>výzkum</a:t>
          </a:r>
          <a:endParaRPr lang="cs-CZ" dirty="0"/>
        </a:p>
      </dgm:t>
    </dgm:pt>
    <dgm:pt modelId="{953B3CBE-D220-4B93-946D-731329E321D2}" type="parTrans" cxnId="{9A624656-C2DC-4263-8926-32984E6425EF}">
      <dgm:prSet/>
      <dgm:spPr/>
      <dgm:t>
        <a:bodyPr/>
        <a:lstStyle/>
        <a:p>
          <a:endParaRPr lang="cs-CZ"/>
        </a:p>
      </dgm:t>
    </dgm:pt>
    <dgm:pt modelId="{AC543813-3643-42A2-92D1-E76119843F11}" type="sibTrans" cxnId="{9A624656-C2DC-4263-8926-32984E6425EF}">
      <dgm:prSet/>
      <dgm:spPr/>
      <dgm:t>
        <a:bodyPr/>
        <a:lstStyle/>
        <a:p>
          <a:endParaRPr lang="cs-CZ"/>
        </a:p>
      </dgm:t>
    </dgm:pt>
    <dgm:pt modelId="{5C53AA09-E863-4BFE-AFF1-A83D780CA8CA}" type="pres">
      <dgm:prSet presAssocID="{3CEEB3A7-7E55-48E7-A407-03AC2CD0E2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843DD52-1AD9-4F82-84D6-2D74E6F67C7B}" type="pres">
      <dgm:prSet presAssocID="{025C838B-5963-4B5D-AB06-5D8232054A69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EF1963-62A0-463B-A543-CDD0B828165A}" type="pres">
      <dgm:prSet presAssocID="{A4777B07-B1A3-46C7-B609-E10AA3BC02B2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8C11208-0E6B-4311-950D-5385E37DEC13}" srcId="{3CEEB3A7-7E55-48E7-A407-03AC2CD0E2A5}" destId="{025C838B-5963-4B5D-AB06-5D8232054A69}" srcOrd="0" destOrd="0" parTransId="{FAF8436D-2E46-4F6F-AB72-3E8E85FEA81F}" sibTransId="{AAC21B9C-CDF7-4813-B95D-11280245E35A}"/>
    <dgm:cxn modelId="{84869BD4-48FD-438E-8C2D-C28E25D48498}" type="presOf" srcId="{025C838B-5963-4B5D-AB06-5D8232054A69}" destId="{D843DD52-1AD9-4F82-84D6-2D74E6F67C7B}" srcOrd="0" destOrd="0" presId="urn:microsoft.com/office/officeart/2005/8/layout/arrow5"/>
    <dgm:cxn modelId="{7B5E87B9-BECC-4E40-9525-C27A9B1B3F62}" type="presOf" srcId="{3CEEB3A7-7E55-48E7-A407-03AC2CD0E2A5}" destId="{5C53AA09-E863-4BFE-AFF1-A83D780CA8CA}" srcOrd="0" destOrd="0" presId="urn:microsoft.com/office/officeart/2005/8/layout/arrow5"/>
    <dgm:cxn modelId="{9A624656-C2DC-4263-8926-32984E6425EF}" srcId="{3CEEB3A7-7E55-48E7-A407-03AC2CD0E2A5}" destId="{A4777B07-B1A3-46C7-B609-E10AA3BC02B2}" srcOrd="1" destOrd="0" parTransId="{953B3CBE-D220-4B93-946D-731329E321D2}" sibTransId="{AC543813-3643-42A2-92D1-E76119843F11}"/>
    <dgm:cxn modelId="{D8A01376-CE62-45C1-BC8C-03D2E2C5B48C}" type="presOf" srcId="{A4777B07-B1A3-46C7-B609-E10AA3BC02B2}" destId="{B6EF1963-62A0-463B-A543-CDD0B828165A}" srcOrd="0" destOrd="0" presId="urn:microsoft.com/office/officeart/2005/8/layout/arrow5"/>
    <dgm:cxn modelId="{903DC68A-8FF8-40C9-9553-CE26B728F627}" type="presParOf" srcId="{5C53AA09-E863-4BFE-AFF1-A83D780CA8CA}" destId="{D843DD52-1AD9-4F82-84D6-2D74E6F67C7B}" srcOrd="0" destOrd="0" presId="urn:microsoft.com/office/officeart/2005/8/layout/arrow5"/>
    <dgm:cxn modelId="{FE929F42-F68B-4F49-B544-8016DA0E50D7}" type="presParOf" srcId="{5C53AA09-E863-4BFE-AFF1-A83D780CA8CA}" destId="{B6EF1963-62A0-463B-A543-CDD0B828165A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4BE900-3DBE-4F88-B959-16BCFE009C90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694445D-61C6-4EE2-84F7-119A5C9B0DE0}">
      <dgm:prSet phldrT="[Text]"/>
      <dgm:spPr/>
      <dgm:t>
        <a:bodyPr/>
        <a:lstStyle/>
        <a:p>
          <a:r>
            <a:rPr lang="cs-CZ" dirty="0" smtClean="0"/>
            <a:t>teorie</a:t>
          </a:r>
          <a:endParaRPr lang="cs-CZ" dirty="0"/>
        </a:p>
      </dgm:t>
    </dgm:pt>
    <dgm:pt modelId="{E0ABE6D2-B330-4E30-B604-22B258E9ED70}" type="parTrans" cxnId="{C0338E52-34D2-4A8A-A039-40D99501C878}">
      <dgm:prSet/>
      <dgm:spPr/>
      <dgm:t>
        <a:bodyPr/>
        <a:lstStyle/>
        <a:p>
          <a:endParaRPr lang="cs-CZ"/>
        </a:p>
      </dgm:t>
    </dgm:pt>
    <dgm:pt modelId="{25AEF22D-7AF1-4BEE-BDD0-1DB37C0AD6C9}" type="sibTrans" cxnId="{C0338E52-34D2-4A8A-A039-40D99501C878}">
      <dgm:prSet/>
      <dgm:spPr/>
      <dgm:t>
        <a:bodyPr/>
        <a:lstStyle/>
        <a:p>
          <a:endParaRPr lang="cs-CZ"/>
        </a:p>
      </dgm:t>
    </dgm:pt>
    <dgm:pt modelId="{82CBC58F-92DE-4935-A749-0AFF2E8FFF00}">
      <dgm:prSet phldrT="[Text]"/>
      <dgm:spPr/>
      <dgm:t>
        <a:bodyPr/>
        <a:lstStyle/>
        <a:p>
          <a:r>
            <a:rPr lang="cs-CZ" dirty="0" smtClean="0"/>
            <a:t>výzkum</a:t>
          </a:r>
          <a:endParaRPr lang="cs-CZ" dirty="0"/>
        </a:p>
      </dgm:t>
    </dgm:pt>
    <dgm:pt modelId="{F084BA29-BB81-4FC0-9B72-02683AEEC958}" type="parTrans" cxnId="{6A563FAF-3B4D-415C-A4D9-02918A1E24F8}">
      <dgm:prSet/>
      <dgm:spPr/>
      <dgm:t>
        <a:bodyPr/>
        <a:lstStyle/>
        <a:p>
          <a:endParaRPr lang="cs-CZ"/>
        </a:p>
      </dgm:t>
    </dgm:pt>
    <dgm:pt modelId="{E1E6E087-89BE-4FA8-80EF-5F7E4FEB0413}" type="sibTrans" cxnId="{6A563FAF-3B4D-415C-A4D9-02918A1E24F8}">
      <dgm:prSet/>
      <dgm:spPr/>
      <dgm:t>
        <a:bodyPr/>
        <a:lstStyle/>
        <a:p>
          <a:endParaRPr lang="cs-CZ"/>
        </a:p>
      </dgm:t>
    </dgm:pt>
    <dgm:pt modelId="{208FEC5B-9DA9-4AA9-9972-2785402661E6}" type="pres">
      <dgm:prSet presAssocID="{634BE900-3DBE-4F88-B959-16BCFE009C9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28AC052-FD20-43C1-AED7-226645442FDC}" type="pres">
      <dgm:prSet presAssocID="{F694445D-61C6-4EE2-84F7-119A5C9B0DE0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B36233-8F57-43C1-A961-E02F54A284D4}" type="pres">
      <dgm:prSet presAssocID="{82CBC58F-92DE-4935-A749-0AFF2E8FFF00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75033B0-DA05-4F1B-AF88-C5B76E99E849}" type="presOf" srcId="{82CBC58F-92DE-4935-A749-0AFF2E8FFF00}" destId="{23B36233-8F57-43C1-A961-E02F54A284D4}" srcOrd="0" destOrd="0" presId="urn:microsoft.com/office/officeart/2005/8/layout/arrow1"/>
    <dgm:cxn modelId="{6A563FAF-3B4D-415C-A4D9-02918A1E24F8}" srcId="{634BE900-3DBE-4F88-B959-16BCFE009C90}" destId="{82CBC58F-92DE-4935-A749-0AFF2E8FFF00}" srcOrd="1" destOrd="0" parTransId="{F084BA29-BB81-4FC0-9B72-02683AEEC958}" sibTransId="{E1E6E087-89BE-4FA8-80EF-5F7E4FEB0413}"/>
    <dgm:cxn modelId="{01B0E9B7-0FAC-42F6-92B9-734593445E67}" type="presOf" srcId="{F694445D-61C6-4EE2-84F7-119A5C9B0DE0}" destId="{128AC052-FD20-43C1-AED7-226645442FDC}" srcOrd="0" destOrd="0" presId="urn:microsoft.com/office/officeart/2005/8/layout/arrow1"/>
    <dgm:cxn modelId="{6084CE27-541C-415C-AD72-BDC270F86E65}" type="presOf" srcId="{634BE900-3DBE-4F88-B959-16BCFE009C90}" destId="{208FEC5B-9DA9-4AA9-9972-2785402661E6}" srcOrd="0" destOrd="0" presId="urn:microsoft.com/office/officeart/2005/8/layout/arrow1"/>
    <dgm:cxn modelId="{C0338E52-34D2-4A8A-A039-40D99501C878}" srcId="{634BE900-3DBE-4F88-B959-16BCFE009C90}" destId="{F694445D-61C6-4EE2-84F7-119A5C9B0DE0}" srcOrd="0" destOrd="0" parTransId="{E0ABE6D2-B330-4E30-B604-22B258E9ED70}" sibTransId="{25AEF22D-7AF1-4BEE-BDD0-1DB37C0AD6C9}"/>
    <dgm:cxn modelId="{E9009626-D270-428E-95F4-0A6D86891233}" type="presParOf" srcId="{208FEC5B-9DA9-4AA9-9972-2785402661E6}" destId="{128AC052-FD20-43C1-AED7-226645442FDC}" srcOrd="0" destOrd="0" presId="urn:microsoft.com/office/officeart/2005/8/layout/arrow1"/>
    <dgm:cxn modelId="{2435987D-AE1D-4AEB-9865-A1CD3F1DFA50}" type="presParOf" srcId="{208FEC5B-9DA9-4AA9-9972-2785402661E6}" destId="{23B36233-8F57-43C1-A961-E02F54A284D4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18BE97-6870-40E5-B2EA-DD70324F7481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F0ADE7D-1F55-4BE0-B91D-3C328CBBC64B}">
      <dgm:prSet phldrT="[Text]" custT="1"/>
      <dgm:spPr/>
      <dgm:t>
        <a:bodyPr/>
        <a:lstStyle/>
        <a:p>
          <a:r>
            <a:rPr lang="cs-CZ" sz="1400" dirty="0" err="1" smtClean="0"/>
            <a:t>Metaproblem</a:t>
          </a:r>
          <a:endParaRPr lang="cs-CZ" sz="1400" dirty="0"/>
        </a:p>
      </dgm:t>
    </dgm:pt>
    <dgm:pt modelId="{3BAB8310-7782-498F-9781-BB1F7CA425BD}" type="parTrans" cxnId="{A6D0EDC7-3F2E-43B2-B10E-A5CA7F2BEB44}">
      <dgm:prSet/>
      <dgm:spPr/>
      <dgm:t>
        <a:bodyPr/>
        <a:lstStyle/>
        <a:p>
          <a:endParaRPr lang="cs-CZ"/>
        </a:p>
      </dgm:t>
    </dgm:pt>
    <dgm:pt modelId="{6E9D6779-0858-4220-B91A-2EBF055E718E}" type="sibTrans" cxnId="{A6D0EDC7-3F2E-43B2-B10E-A5CA7F2BEB44}">
      <dgm:prSet/>
      <dgm:spPr/>
      <dgm:t>
        <a:bodyPr/>
        <a:lstStyle/>
        <a:p>
          <a:endParaRPr lang="cs-CZ" sz="1400"/>
        </a:p>
      </dgm:t>
    </dgm:pt>
    <dgm:pt modelId="{ECED3D9E-A977-4F59-99A2-598C589FADCB}">
      <dgm:prSet phldrT="[Text]" custT="1"/>
      <dgm:spPr/>
      <dgm:t>
        <a:bodyPr/>
        <a:lstStyle/>
        <a:p>
          <a:r>
            <a:rPr lang="cs-CZ" sz="1400" dirty="0" err="1" smtClean="0"/>
            <a:t>Problem</a:t>
          </a:r>
          <a:r>
            <a:rPr lang="cs-CZ" sz="1400" dirty="0" smtClean="0"/>
            <a:t> </a:t>
          </a:r>
          <a:r>
            <a:rPr lang="cs-CZ" sz="1400" dirty="0" err="1" smtClean="0"/>
            <a:t>definition</a:t>
          </a:r>
          <a:endParaRPr lang="cs-CZ" sz="1400" dirty="0"/>
        </a:p>
      </dgm:t>
    </dgm:pt>
    <dgm:pt modelId="{62EE0F8B-F838-4A2B-8090-2EFCE5802B2E}" type="parTrans" cxnId="{7717DF95-7285-4202-A360-30F5483A6E56}">
      <dgm:prSet/>
      <dgm:spPr/>
      <dgm:t>
        <a:bodyPr/>
        <a:lstStyle/>
        <a:p>
          <a:endParaRPr lang="cs-CZ"/>
        </a:p>
      </dgm:t>
    </dgm:pt>
    <dgm:pt modelId="{1E642898-222D-4DE1-AC63-30D36DA4D3AE}" type="sibTrans" cxnId="{7717DF95-7285-4202-A360-30F5483A6E56}">
      <dgm:prSet/>
      <dgm:spPr/>
      <dgm:t>
        <a:bodyPr/>
        <a:lstStyle/>
        <a:p>
          <a:endParaRPr lang="cs-CZ" sz="1400"/>
        </a:p>
      </dgm:t>
    </dgm:pt>
    <dgm:pt modelId="{753C4661-1C16-4E9D-9105-CC28FA4F1840}">
      <dgm:prSet phldrT="[Text]" custT="1"/>
      <dgm:spPr/>
      <dgm:t>
        <a:bodyPr/>
        <a:lstStyle/>
        <a:p>
          <a:r>
            <a:rPr lang="cs-CZ" sz="1400" dirty="0" err="1" smtClean="0"/>
            <a:t>Substantive</a:t>
          </a:r>
          <a:r>
            <a:rPr lang="cs-CZ" sz="1400" dirty="0" smtClean="0"/>
            <a:t> </a:t>
          </a:r>
          <a:r>
            <a:rPr lang="cs-CZ" sz="1400" dirty="0" err="1" smtClean="0"/>
            <a:t>problem</a:t>
          </a:r>
          <a:endParaRPr lang="cs-CZ" sz="1400" dirty="0"/>
        </a:p>
      </dgm:t>
    </dgm:pt>
    <dgm:pt modelId="{B5A19C36-A2D9-472B-A54C-A86807708B78}" type="parTrans" cxnId="{38D865D1-DF50-410B-9ECC-05C0BF34C7DF}">
      <dgm:prSet/>
      <dgm:spPr/>
      <dgm:t>
        <a:bodyPr/>
        <a:lstStyle/>
        <a:p>
          <a:endParaRPr lang="cs-CZ"/>
        </a:p>
      </dgm:t>
    </dgm:pt>
    <dgm:pt modelId="{49EC3232-1EF8-4111-8960-AFA5759739DE}" type="sibTrans" cxnId="{38D865D1-DF50-410B-9ECC-05C0BF34C7DF}">
      <dgm:prSet/>
      <dgm:spPr/>
      <dgm:t>
        <a:bodyPr/>
        <a:lstStyle/>
        <a:p>
          <a:endParaRPr lang="cs-CZ" sz="1400"/>
        </a:p>
      </dgm:t>
    </dgm:pt>
    <dgm:pt modelId="{03F77249-0310-49BF-83F5-D778543F927D}">
      <dgm:prSet phldrT="[Text]" custT="1"/>
      <dgm:spPr/>
      <dgm:t>
        <a:bodyPr/>
        <a:lstStyle/>
        <a:p>
          <a:r>
            <a:rPr lang="cs-CZ" sz="1400" dirty="0" err="1" smtClean="0"/>
            <a:t>Problem</a:t>
          </a:r>
          <a:r>
            <a:rPr lang="cs-CZ" sz="1400" dirty="0" smtClean="0"/>
            <a:t> </a:t>
          </a:r>
          <a:r>
            <a:rPr lang="cs-CZ" sz="1400" dirty="0" err="1" smtClean="0"/>
            <a:t>specification</a:t>
          </a:r>
          <a:endParaRPr lang="cs-CZ" sz="1400" dirty="0"/>
        </a:p>
      </dgm:t>
    </dgm:pt>
    <dgm:pt modelId="{32FC9705-4D91-4BAE-8199-7AE6F8525537}" type="parTrans" cxnId="{9487850C-DE7C-4065-B055-2E51F4E89DBE}">
      <dgm:prSet/>
      <dgm:spPr/>
      <dgm:t>
        <a:bodyPr/>
        <a:lstStyle/>
        <a:p>
          <a:endParaRPr lang="cs-CZ"/>
        </a:p>
      </dgm:t>
    </dgm:pt>
    <dgm:pt modelId="{BC3A3D9F-2554-4308-A59F-B492F8285A92}" type="sibTrans" cxnId="{9487850C-DE7C-4065-B055-2E51F4E89DBE}">
      <dgm:prSet/>
      <dgm:spPr/>
      <dgm:t>
        <a:bodyPr/>
        <a:lstStyle/>
        <a:p>
          <a:endParaRPr lang="cs-CZ" sz="1400"/>
        </a:p>
      </dgm:t>
    </dgm:pt>
    <dgm:pt modelId="{59EE12C8-EF3C-4B6A-9465-511527500F63}">
      <dgm:prSet phldrT="[Text]" custT="1"/>
      <dgm:spPr/>
      <dgm:t>
        <a:bodyPr/>
        <a:lstStyle/>
        <a:p>
          <a:r>
            <a:rPr lang="cs-CZ" sz="1400" dirty="0" err="1" smtClean="0"/>
            <a:t>Formal</a:t>
          </a:r>
          <a:r>
            <a:rPr lang="cs-CZ" sz="1400" dirty="0" smtClean="0"/>
            <a:t> </a:t>
          </a:r>
          <a:r>
            <a:rPr lang="cs-CZ" sz="1400" dirty="0" err="1" smtClean="0"/>
            <a:t>problem</a:t>
          </a:r>
          <a:endParaRPr lang="cs-CZ" sz="1400" dirty="0"/>
        </a:p>
      </dgm:t>
    </dgm:pt>
    <dgm:pt modelId="{A3B08195-33AC-4704-A3BD-6CA58D8097BE}" type="parTrans" cxnId="{65FA7C4E-B89B-4558-BBAE-A1589F0D02EA}">
      <dgm:prSet/>
      <dgm:spPr/>
      <dgm:t>
        <a:bodyPr/>
        <a:lstStyle/>
        <a:p>
          <a:endParaRPr lang="cs-CZ"/>
        </a:p>
      </dgm:t>
    </dgm:pt>
    <dgm:pt modelId="{239307C2-63F0-4C52-B0B0-B61AB86BC898}" type="sibTrans" cxnId="{65FA7C4E-B89B-4558-BBAE-A1589F0D02EA}">
      <dgm:prSet/>
      <dgm:spPr/>
      <dgm:t>
        <a:bodyPr/>
        <a:lstStyle/>
        <a:p>
          <a:endParaRPr lang="cs-CZ" sz="1400"/>
        </a:p>
      </dgm:t>
    </dgm:pt>
    <dgm:pt modelId="{FD4C614E-CA02-4C19-816C-C1C9E2DA209B}">
      <dgm:prSet custT="1"/>
      <dgm:spPr/>
      <dgm:t>
        <a:bodyPr/>
        <a:lstStyle/>
        <a:p>
          <a:r>
            <a:rPr lang="cs-CZ" sz="1400" dirty="0" err="1" smtClean="0"/>
            <a:t>Problem</a:t>
          </a:r>
          <a:r>
            <a:rPr lang="cs-CZ" sz="1400" dirty="0" smtClean="0"/>
            <a:t> </a:t>
          </a:r>
          <a:r>
            <a:rPr lang="cs-CZ" sz="1400" dirty="0" err="1" smtClean="0"/>
            <a:t>sensing</a:t>
          </a:r>
          <a:endParaRPr lang="cs-CZ" sz="1400" dirty="0"/>
        </a:p>
      </dgm:t>
    </dgm:pt>
    <dgm:pt modelId="{AEB67103-C9BC-403E-9FBB-C777EF91A3A2}" type="parTrans" cxnId="{7281F5AC-0F78-4A16-BF1D-B0EA01ACFE09}">
      <dgm:prSet/>
      <dgm:spPr/>
      <dgm:t>
        <a:bodyPr/>
        <a:lstStyle/>
        <a:p>
          <a:endParaRPr lang="cs-CZ"/>
        </a:p>
      </dgm:t>
    </dgm:pt>
    <dgm:pt modelId="{9B4254DA-B8E0-4DEE-859D-28CE117951DD}" type="sibTrans" cxnId="{7281F5AC-0F78-4A16-BF1D-B0EA01ACFE09}">
      <dgm:prSet/>
      <dgm:spPr/>
      <dgm:t>
        <a:bodyPr/>
        <a:lstStyle/>
        <a:p>
          <a:endParaRPr lang="cs-CZ" sz="1400"/>
        </a:p>
      </dgm:t>
    </dgm:pt>
    <dgm:pt modelId="{FB165EC1-1336-4275-83AF-526CCAC6C44D}">
      <dgm:prSet custT="1"/>
      <dgm:spPr/>
      <dgm:t>
        <a:bodyPr/>
        <a:lstStyle/>
        <a:p>
          <a:r>
            <a:rPr lang="cs-CZ" sz="1400" dirty="0" err="1" smtClean="0"/>
            <a:t>Problem</a:t>
          </a:r>
          <a:r>
            <a:rPr lang="cs-CZ" sz="1400" dirty="0" smtClean="0"/>
            <a:t> </a:t>
          </a:r>
          <a:r>
            <a:rPr lang="cs-CZ" sz="1400" dirty="0" err="1" smtClean="0"/>
            <a:t>situation</a:t>
          </a:r>
          <a:endParaRPr lang="cs-CZ" sz="1400" dirty="0"/>
        </a:p>
      </dgm:t>
    </dgm:pt>
    <dgm:pt modelId="{314A9DBE-653C-4959-8127-FF4E0FE5962D}" type="parTrans" cxnId="{C935F018-42AE-4D98-BECC-59A964BAD44E}">
      <dgm:prSet/>
      <dgm:spPr/>
      <dgm:t>
        <a:bodyPr/>
        <a:lstStyle/>
        <a:p>
          <a:endParaRPr lang="cs-CZ"/>
        </a:p>
      </dgm:t>
    </dgm:pt>
    <dgm:pt modelId="{68628FA8-C2DD-48A2-A3E4-B3897B69DCD1}" type="sibTrans" cxnId="{C935F018-42AE-4D98-BECC-59A964BAD44E}">
      <dgm:prSet/>
      <dgm:spPr/>
      <dgm:t>
        <a:bodyPr/>
        <a:lstStyle/>
        <a:p>
          <a:endParaRPr lang="cs-CZ" sz="1400"/>
        </a:p>
      </dgm:t>
    </dgm:pt>
    <dgm:pt modelId="{CD990943-BCE7-4FCF-9331-B3BC5074E155}">
      <dgm:prSet custT="1"/>
      <dgm:spPr/>
      <dgm:t>
        <a:bodyPr/>
        <a:lstStyle/>
        <a:p>
          <a:r>
            <a:rPr lang="cs-CZ" sz="1400" dirty="0" err="1" smtClean="0"/>
            <a:t>Problem</a:t>
          </a:r>
          <a:r>
            <a:rPr lang="cs-CZ" sz="1400" dirty="0" smtClean="0"/>
            <a:t> </a:t>
          </a:r>
          <a:r>
            <a:rPr lang="cs-CZ" sz="1400" dirty="0" err="1" smtClean="0"/>
            <a:t>search</a:t>
          </a:r>
          <a:endParaRPr lang="cs-CZ" sz="1400" dirty="0"/>
        </a:p>
      </dgm:t>
    </dgm:pt>
    <dgm:pt modelId="{061AB4B2-514B-4E28-8181-D9BAC63888A9}" type="parTrans" cxnId="{F49201D8-7CC5-40E6-9E9D-FCEC49A09E73}">
      <dgm:prSet/>
      <dgm:spPr/>
      <dgm:t>
        <a:bodyPr/>
        <a:lstStyle/>
        <a:p>
          <a:endParaRPr lang="cs-CZ"/>
        </a:p>
      </dgm:t>
    </dgm:pt>
    <dgm:pt modelId="{3E915579-AE3B-4C7C-8E0D-D29CA9B3889D}" type="sibTrans" cxnId="{F49201D8-7CC5-40E6-9E9D-FCEC49A09E73}">
      <dgm:prSet/>
      <dgm:spPr/>
      <dgm:t>
        <a:bodyPr/>
        <a:lstStyle/>
        <a:p>
          <a:endParaRPr lang="cs-CZ" sz="1400"/>
        </a:p>
      </dgm:t>
    </dgm:pt>
    <dgm:pt modelId="{1C7C2B9B-5DAC-4B59-B760-99721196946D}" type="pres">
      <dgm:prSet presAssocID="{CC18BE97-6870-40E5-B2EA-DD70324F748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B4EE5DB-0F62-4D0A-AA51-73D697B0C861}" type="pres">
      <dgm:prSet presAssocID="{AF0ADE7D-1F55-4BE0-B91D-3C328CBBC64B}" presName="node" presStyleLbl="node1" presStyleIdx="0" presStyleCnt="8" custScaleX="16457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C581AC-B319-48BC-847B-6F847F404348}" type="pres">
      <dgm:prSet presAssocID="{AF0ADE7D-1F55-4BE0-B91D-3C328CBBC64B}" presName="spNode" presStyleCnt="0"/>
      <dgm:spPr/>
    </dgm:pt>
    <dgm:pt modelId="{8D4E813B-6CB5-4D83-B376-86DF68FF55E9}" type="pres">
      <dgm:prSet presAssocID="{6E9D6779-0858-4220-B91A-2EBF055E718E}" presName="sibTrans" presStyleLbl="sibTrans1D1" presStyleIdx="0" presStyleCnt="8"/>
      <dgm:spPr/>
      <dgm:t>
        <a:bodyPr/>
        <a:lstStyle/>
        <a:p>
          <a:endParaRPr lang="cs-CZ"/>
        </a:p>
      </dgm:t>
    </dgm:pt>
    <dgm:pt modelId="{2D7C07CF-AC7C-40B2-B2E6-60BD5CC82094}" type="pres">
      <dgm:prSet presAssocID="{ECED3D9E-A977-4F59-99A2-598C589FADCB}" presName="node" presStyleLbl="node1" presStyleIdx="1" presStyleCnt="8" custScaleX="19033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93E64E-01A6-4CA1-B913-3E115A5F5E4B}" type="pres">
      <dgm:prSet presAssocID="{ECED3D9E-A977-4F59-99A2-598C589FADCB}" presName="spNode" presStyleCnt="0"/>
      <dgm:spPr/>
    </dgm:pt>
    <dgm:pt modelId="{E47854E2-942B-4271-924E-AC935A2ECCEB}" type="pres">
      <dgm:prSet presAssocID="{1E642898-222D-4DE1-AC63-30D36DA4D3AE}" presName="sibTrans" presStyleLbl="sibTrans1D1" presStyleIdx="1" presStyleCnt="8"/>
      <dgm:spPr/>
      <dgm:t>
        <a:bodyPr/>
        <a:lstStyle/>
        <a:p>
          <a:endParaRPr lang="cs-CZ"/>
        </a:p>
      </dgm:t>
    </dgm:pt>
    <dgm:pt modelId="{AD2FB3FB-DC86-4CE1-B942-4241E08B6E87}" type="pres">
      <dgm:prSet presAssocID="{753C4661-1C16-4E9D-9105-CC28FA4F1840}" presName="node" presStyleLbl="node1" presStyleIdx="2" presStyleCnt="8" custScaleX="17315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CFDC9D-C5E5-467E-9D5F-29A64AED9711}" type="pres">
      <dgm:prSet presAssocID="{753C4661-1C16-4E9D-9105-CC28FA4F1840}" presName="spNode" presStyleCnt="0"/>
      <dgm:spPr/>
    </dgm:pt>
    <dgm:pt modelId="{760DC400-02B2-4EAB-8652-208C9629712D}" type="pres">
      <dgm:prSet presAssocID="{49EC3232-1EF8-4111-8960-AFA5759739DE}" presName="sibTrans" presStyleLbl="sibTrans1D1" presStyleIdx="2" presStyleCnt="8"/>
      <dgm:spPr/>
      <dgm:t>
        <a:bodyPr/>
        <a:lstStyle/>
        <a:p>
          <a:endParaRPr lang="cs-CZ"/>
        </a:p>
      </dgm:t>
    </dgm:pt>
    <dgm:pt modelId="{DD692E03-BAE2-4D86-9D66-5B80F48938C6}" type="pres">
      <dgm:prSet presAssocID="{03F77249-0310-49BF-83F5-D778543F927D}" presName="node" presStyleLbl="node1" presStyleIdx="3" presStyleCnt="8" custScaleX="17759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202A20-64F5-4228-9DD8-7A0DBE626340}" type="pres">
      <dgm:prSet presAssocID="{03F77249-0310-49BF-83F5-D778543F927D}" presName="spNode" presStyleCnt="0"/>
      <dgm:spPr/>
    </dgm:pt>
    <dgm:pt modelId="{3F6AFBCF-B8BA-451B-A3B8-2507C541F079}" type="pres">
      <dgm:prSet presAssocID="{BC3A3D9F-2554-4308-A59F-B492F8285A92}" presName="sibTrans" presStyleLbl="sibTrans1D1" presStyleIdx="3" presStyleCnt="8"/>
      <dgm:spPr/>
      <dgm:t>
        <a:bodyPr/>
        <a:lstStyle/>
        <a:p>
          <a:endParaRPr lang="cs-CZ"/>
        </a:p>
      </dgm:t>
    </dgm:pt>
    <dgm:pt modelId="{BEDC16B5-78F8-42A1-BED8-6D1AFEE17C4C}" type="pres">
      <dgm:prSet presAssocID="{59EE12C8-EF3C-4B6A-9465-511527500F63}" presName="node" presStyleLbl="node1" presStyleIdx="4" presStyleCnt="8" custScaleX="13766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DFFA3D-34DC-4E56-84CD-9827D42AF077}" type="pres">
      <dgm:prSet presAssocID="{59EE12C8-EF3C-4B6A-9465-511527500F63}" presName="spNode" presStyleCnt="0"/>
      <dgm:spPr/>
    </dgm:pt>
    <dgm:pt modelId="{6447D7B8-8F61-4671-904D-F550C1C2CF64}" type="pres">
      <dgm:prSet presAssocID="{239307C2-63F0-4C52-B0B0-B61AB86BC898}" presName="sibTrans" presStyleLbl="sibTrans1D1" presStyleIdx="4" presStyleCnt="8"/>
      <dgm:spPr/>
      <dgm:t>
        <a:bodyPr/>
        <a:lstStyle/>
        <a:p>
          <a:endParaRPr lang="cs-CZ"/>
        </a:p>
      </dgm:t>
    </dgm:pt>
    <dgm:pt modelId="{BB0B7C32-EE48-4051-8808-C39AB60FE9DE}" type="pres">
      <dgm:prSet presAssocID="{FD4C614E-CA02-4C19-816C-C1C9E2DA209B}" presName="node" presStyleLbl="node1" presStyleIdx="5" presStyleCnt="8" custScaleX="158235" custRadScaleRad="97416" custRadScaleInc="-6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AA1C33-1DB3-4CD0-A267-525E1A228C14}" type="pres">
      <dgm:prSet presAssocID="{FD4C614E-CA02-4C19-816C-C1C9E2DA209B}" presName="spNode" presStyleCnt="0"/>
      <dgm:spPr/>
    </dgm:pt>
    <dgm:pt modelId="{9A68C0A6-0630-406A-AFBD-11D9E03C8704}" type="pres">
      <dgm:prSet presAssocID="{9B4254DA-B8E0-4DEE-859D-28CE117951DD}" presName="sibTrans" presStyleLbl="sibTrans1D1" presStyleIdx="5" presStyleCnt="8"/>
      <dgm:spPr/>
      <dgm:t>
        <a:bodyPr/>
        <a:lstStyle/>
        <a:p>
          <a:endParaRPr lang="cs-CZ"/>
        </a:p>
      </dgm:t>
    </dgm:pt>
    <dgm:pt modelId="{E3377017-416B-4217-889E-934BCF78D7D4}" type="pres">
      <dgm:prSet presAssocID="{FB165EC1-1336-4275-83AF-526CCAC6C44D}" presName="node" presStyleLbl="node1" presStyleIdx="6" presStyleCnt="8" custScaleX="13657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43DEAC-037F-46CE-8E79-1734FF329ADC}" type="pres">
      <dgm:prSet presAssocID="{FB165EC1-1336-4275-83AF-526CCAC6C44D}" presName="spNode" presStyleCnt="0"/>
      <dgm:spPr/>
    </dgm:pt>
    <dgm:pt modelId="{BC692CF1-C19F-44B5-A0FC-072FE698BB10}" type="pres">
      <dgm:prSet presAssocID="{68628FA8-C2DD-48A2-A3E4-B3897B69DCD1}" presName="sibTrans" presStyleLbl="sibTrans1D1" presStyleIdx="6" presStyleCnt="8"/>
      <dgm:spPr/>
      <dgm:t>
        <a:bodyPr/>
        <a:lstStyle/>
        <a:p>
          <a:endParaRPr lang="cs-CZ"/>
        </a:p>
      </dgm:t>
    </dgm:pt>
    <dgm:pt modelId="{9631747D-9031-4EA9-84DC-2A9A09B99060}" type="pres">
      <dgm:prSet presAssocID="{CD990943-BCE7-4FCF-9331-B3BC5074E155}" presName="node" presStyleLbl="node1" presStyleIdx="7" presStyleCnt="8" custScaleX="15560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2AD8FF-1CBC-419A-BDCB-5FA140CDB9C5}" type="pres">
      <dgm:prSet presAssocID="{CD990943-BCE7-4FCF-9331-B3BC5074E155}" presName="spNode" presStyleCnt="0"/>
      <dgm:spPr/>
    </dgm:pt>
    <dgm:pt modelId="{A87D46ED-8162-4EC8-9D85-318453F3C4E7}" type="pres">
      <dgm:prSet presAssocID="{3E915579-AE3B-4C7C-8E0D-D29CA9B3889D}" presName="sibTrans" presStyleLbl="sibTrans1D1" presStyleIdx="7" presStyleCnt="8"/>
      <dgm:spPr/>
      <dgm:t>
        <a:bodyPr/>
        <a:lstStyle/>
        <a:p>
          <a:endParaRPr lang="cs-CZ"/>
        </a:p>
      </dgm:t>
    </dgm:pt>
  </dgm:ptLst>
  <dgm:cxnLst>
    <dgm:cxn modelId="{F9A2A34D-0054-4400-B4E4-FCB5D834ABBD}" type="presOf" srcId="{59EE12C8-EF3C-4B6A-9465-511527500F63}" destId="{BEDC16B5-78F8-42A1-BED8-6D1AFEE17C4C}" srcOrd="0" destOrd="0" presId="urn:microsoft.com/office/officeart/2005/8/layout/cycle5"/>
    <dgm:cxn modelId="{FAF8F9B9-AA81-46FD-B5C7-84B38C72F757}" type="presOf" srcId="{03F77249-0310-49BF-83F5-D778543F927D}" destId="{DD692E03-BAE2-4D86-9D66-5B80F48938C6}" srcOrd="0" destOrd="0" presId="urn:microsoft.com/office/officeart/2005/8/layout/cycle5"/>
    <dgm:cxn modelId="{C935F018-42AE-4D98-BECC-59A964BAD44E}" srcId="{CC18BE97-6870-40E5-B2EA-DD70324F7481}" destId="{FB165EC1-1336-4275-83AF-526CCAC6C44D}" srcOrd="6" destOrd="0" parTransId="{314A9DBE-653C-4959-8127-FF4E0FE5962D}" sibTransId="{68628FA8-C2DD-48A2-A3E4-B3897B69DCD1}"/>
    <dgm:cxn modelId="{F49201D8-7CC5-40E6-9E9D-FCEC49A09E73}" srcId="{CC18BE97-6870-40E5-B2EA-DD70324F7481}" destId="{CD990943-BCE7-4FCF-9331-B3BC5074E155}" srcOrd="7" destOrd="0" parTransId="{061AB4B2-514B-4E28-8181-D9BAC63888A9}" sibTransId="{3E915579-AE3B-4C7C-8E0D-D29CA9B3889D}"/>
    <dgm:cxn modelId="{610678D4-FB02-464F-83F3-FA179D27C07F}" type="presOf" srcId="{9B4254DA-B8E0-4DEE-859D-28CE117951DD}" destId="{9A68C0A6-0630-406A-AFBD-11D9E03C8704}" srcOrd="0" destOrd="0" presId="urn:microsoft.com/office/officeart/2005/8/layout/cycle5"/>
    <dgm:cxn modelId="{01FE2204-D525-4992-812C-D9C8C1B5E17B}" type="presOf" srcId="{239307C2-63F0-4C52-B0B0-B61AB86BC898}" destId="{6447D7B8-8F61-4671-904D-F550C1C2CF64}" srcOrd="0" destOrd="0" presId="urn:microsoft.com/office/officeart/2005/8/layout/cycle5"/>
    <dgm:cxn modelId="{279ACE06-1B93-4FFE-9AD7-A972EA7B31E6}" type="presOf" srcId="{1E642898-222D-4DE1-AC63-30D36DA4D3AE}" destId="{E47854E2-942B-4271-924E-AC935A2ECCEB}" srcOrd="0" destOrd="0" presId="urn:microsoft.com/office/officeart/2005/8/layout/cycle5"/>
    <dgm:cxn modelId="{464B2ED6-287B-40F5-AAC1-4A5E051A536A}" type="presOf" srcId="{ECED3D9E-A977-4F59-99A2-598C589FADCB}" destId="{2D7C07CF-AC7C-40B2-B2E6-60BD5CC82094}" srcOrd="0" destOrd="0" presId="urn:microsoft.com/office/officeart/2005/8/layout/cycle5"/>
    <dgm:cxn modelId="{C50D6A70-81F5-4B20-8F5C-E89A9D7C7B2D}" type="presOf" srcId="{FB165EC1-1336-4275-83AF-526CCAC6C44D}" destId="{E3377017-416B-4217-889E-934BCF78D7D4}" srcOrd="0" destOrd="0" presId="urn:microsoft.com/office/officeart/2005/8/layout/cycle5"/>
    <dgm:cxn modelId="{65FA7C4E-B89B-4558-BBAE-A1589F0D02EA}" srcId="{CC18BE97-6870-40E5-B2EA-DD70324F7481}" destId="{59EE12C8-EF3C-4B6A-9465-511527500F63}" srcOrd="4" destOrd="0" parTransId="{A3B08195-33AC-4704-A3BD-6CA58D8097BE}" sibTransId="{239307C2-63F0-4C52-B0B0-B61AB86BC898}"/>
    <dgm:cxn modelId="{9487850C-DE7C-4065-B055-2E51F4E89DBE}" srcId="{CC18BE97-6870-40E5-B2EA-DD70324F7481}" destId="{03F77249-0310-49BF-83F5-D778543F927D}" srcOrd="3" destOrd="0" parTransId="{32FC9705-4D91-4BAE-8199-7AE6F8525537}" sibTransId="{BC3A3D9F-2554-4308-A59F-B492F8285A92}"/>
    <dgm:cxn modelId="{7717DF95-7285-4202-A360-30F5483A6E56}" srcId="{CC18BE97-6870-40E5-B2EA-DD70324F7481}" destId="{ECED3D9E-A977-4F59-99A2-598C589FADCB}" srcOrd="1" destOrd="0" parTransId="{62EE0F8B-F838-4A2B-8090-2EFCE5802B2E}" sibTransId="{1E642898-222D-4DE1-AC63-30D36DA4D3AE}"/>
    <dgm:cxn modelId="{7281F5AC-0F78-4A16-BF1D-B0EA01ACFE09}" srcId="{CC18BE97-6870-40E5-B2EA-DD70324F7481}" destId="{FD4C614E-CA02-4C19-816C-C1C9E2DA209B}" srcOrd="5" destOrd="0" parTransId="{AEB67103-C9BC-403E-9FBB-C777EF91A3A2}" sibTransId="{9B4254DA-B8E0-4DEE-859D-28CE117951DD}"/>
    <dgm:cxn modelId="{FCCBA1AD-5612-47B0-9322-24A3477D6507}" type="presOf" srcId="{BC3A3D9F-2554-4308-A59F-B492F8285A92}" destId="{3F6AFBCF-B8BA-451B-A3B8-2507C541F079}" srcOrd="0" destOrd="0" presId="urn:microsoft.com/office/officeart/2005/8/layout/cycle5"/>
    <dgm:cxn modelId="{3245D14C-611D-4C18-B165-49B0B9527F67}" type="presOf" srcId="{CD990943-BCE7-4FCF-9331-B3BC5074E155}" destId="{9631747D-9031-4EA9-84DC-2A9A09B99060}" srcOrd="0" destOrd="0" presId="urn:microsoft.com/office/officeart/2005/8/layout/cycle5"/>
    <dgm:cxn modelId="{AB001FD4-6CB0-46F1-9C1E-42E9127DA7F2}" type="presOf" srcId="{FD4C614E-CA02-4C19-816C-C1C9E2DA209B}" destId="{BB0B7C32-EE48-4051-8808-C39AB60FE9DE}" srcOrd="0" destOrd="0" presId="urn:microsoft.com/office/officeart/2005/8/layout/cycle5"/>
    <dgm:cxn modelId="{1E73E567-9024-44F4-8214-025FF0897D01}" type="presOf" srcId="{6E9D6779-0858-4220-B91A-2EBF055E718E}" destId="{8D4E813B-6CB5-4D83-B376-86DF68FF55E9}" srcOrd="0" destOrd="0" presId="urn:microsoft.com/office/officeart/2005/8/layout/cycle5"/>
    <dgm:cxn modelId="{87F0D59F-F995-4AFC-9376-33C3B2EBE8BD}" type="presOf" srcId="{753C4661-1C16-4E9D-9105-CC28FA4F1840}" destId="{AD2FB3FB-DC86-4CE1-B942-4241E08B6E87}" srcOrd="0" destOrd="0" presId="urn:microsoft.com/office/officeart/2005/8/layout/cycle5"/>
    <dgm:cxn modelId="{21C4768B-E435-4416-9349-2F5B80D64EE1}" type="presOf" srcId="{3E915579-AE3B-4C7C-8E0D-D29CA9B3889D}" destId="{A87D46ED-8162-4EC8-9D85-318453F3C4E7}" srcOrd="0" destOrd="0" presId="urn:microsoft.com/office/officeart/2005/8/layout/cycle5"/>
    <dgm:cxn modelId="{A6D0EDC7-3F2E-43B2-B10E-A5CA7F2BEB44}" srcId="{CC18BE97-6870-40E5-B2EA-DD70324F7481}" destId="{AF0ADE7D-1F55-4BE0-B91D-3C328CBBC64B}" srcOrd="0" destOrd="0" parTransId="{3BAB8310-7782-498F-9781-BB1F7CA425BD}" sibTransId="{6E9D6779-0858-4220-B91A-2EBF055E718E}"/>
    <dgm:cxn modelId="{11DC075D-7D16-4A73-9094-E31CA807962C}" type="presOf" srcId="{49EC3232-1EF8-4111-8960-AFA5759739DE}" destId="{760DC400-02B2-4EAB-8652-208C9629712D}" srcOrd="0" destOrd="0" presId="urn:microsoft.com/office/officeart/2005/8/layout/cycle5"/>
    <dgm:cxn modelId="{477F199E-A70A-4CEA-B352-0DFF86A26AC2}" type="presOf" srcId="{AF0ADE7D-1F55-4BE0-B91D-3C328CBBC64B}" destId="{7B4EE5DB-0F62-4D0A-AA51-73D697B0C861}" srcOrd="0" destOrd="0" presId="urn:microsoft.com/office/officeart/2005/8/layout/cycle5"/>
    <dgm:cxn modelId="{0AC0DA2C-AD5A-4501-B338-3AFD2025D7FD}" type="presOf" srcId="{CC18BE97-6870-40E5-B2EA-DD70324F7481}" destId="{1C7C2B9B-5DAC-4B59-B760-99721196946D}" srcOrd="0" destOrd="0" presId="urn:microsoft.com/office/officeart/2005/8/layout/cycle5"/>
    <dgm:cxn modelId="{3C7B5DF4-C194-414A-8AD5-90F0E7329FF9}" type="presOf" srcId="{68628FA8-C2DD-48A2-A3E4-B3897B69DCD1}" destId="{BC692CF1-C19F-44B5-A0FC-072FE698BB10}" srcOrd="0" destOrd="0" presId="urn:microsoft.com/office/officeart/2005/8/layout/cycle5"/>
    <dgm:cxn modelId="{38D865D1-DF50-410B-9ECC-05C0BF34C7DF}" srcId="{CC18BE97-6870-40E5-B2EA-DD70324F7481}" destId="{753C4661-1C16-4E9D-9105-CC28FA4F1840}" srcOrd="2" destOrd="0" parTransId="{B5A19C36-A2D9-472B-A54C-A86807708B78}" sibTransId="{49EC3232-1EF8-4111-8960-AFA5759739DE}"/>
    <dgm:cxn modelId="{4D9A174E-24FF-4ACE-A1C8-7EB410E0BAB8}" type="presParOf" srcId="{1C7C2B9B-5DAC-4B59-B760-99721196946D}" destId="{7B4EE5DB-0F62-4D0A-AA51-73D697B0C861}" srcOrd="0" destOrd="0" presId="urn:microsoft.com/office/officeart/2005/8/layout/cycle5"/>
    <dgm:cxn modelId="{55329A9B-3BD3-4194-9E6E-56665735B775}" type="presParOf" srcId="{1C7C2B9B-5DAC-4B59-B760-99721196946D}" destId="{E6C581AC-B319-48BC-847B-6F847F404348}" srcOrd="1" destOrd="0" presId="urn:microsoft.com/office/officeart/2005/8/layout/cycle5"/>
    <dgm:cxn modelId="{120D00ED-6ADF-49F4-BC8E-990BD074F15A}" type="presParOf" srcId="{1C7C2B9B-5DAC-4B59-B760-99721196946D}" destId="{8D4E813B-6CB5-4D83-B376-86DF68FF55E9}" srcOrd="2" destOrd="0" presId="urn:microsoft.com/office/officeart/2005/8/layout/cycle5"/>
    <dgm:cxn modelId="{D7A6F008-FC2B-4BD1-9AC7-98CDC77F1449}" type="presParOf" srcId="{1C7C2B9B-5DAC-4B59-B760-99721196946D}" destId="{2D7C07CF-AC7C-40B2-B2E6-60BD5CC82094}" srcOrd="3" destOrd="0" presId="urn:microsoft.com/office/officeart/2005/8/layout/cycle5"/>
    <dgm:cxn modelId="{A8A14C0A-F21D-4876-95CD-ADD5E70E9CA6}" type="presParOf" srcId="{1C7C2B9B-5DAC-4B59-B760-99721196946D}" destId="{4F93E64E-01A6-4CA1-B913-3E115A5F5E4B}" srcOrd="4" destOrd="0" presId="urn:microsoft.com/office/officeart/2005/8/layout/cycle5"/>
    <dgm:cxn modelId="{AE666A59-1742-4E65-8C05-0383757A625F}" type="presParOf" srcId="{1C7C2B9B-5DAC-4B59-B760-99721196946D}" destId="{E47854E2-942B-4271-924E-AC935A2ECCEB}" srcOrd="5" destOrd="0" presId="urn:microsoft.com/office/officeart/2005/8/layout/cycle5"/>
    <dgm:cxn modelId="{9EE8624A-6F62-4565-B52C-7032F8EBB382}" type="presParOf" srcId="{1C7C2B9B-5DAC-4B59-B760-99721196946D}" destId="{AD2FB3FB-DC86-4CE1-B942-4241E08B6E87}" srcOrd="6" destOrd="0" presId="urn:microsoft.com/office/officeart/2005/8/layout/cycle5"/>
    <dgm:cxn modelId="{B5D1065B-B195-4403-830F-46CFC05CECC9}" type="presParOf" srcId="{1C7C2B9B-5DAC-4B59-B760-99721196946D}" destId="{40CFDC9D-C5E5-467E-9D5F-29A64AED9711}" srcOrd="7" destOrd="0" presId="urn:microsoft.com/office/officeart/2005/8/layout/cycle5"/>
    <dgm:cxn modelId="{DF10037A-3E15-4C17-B2A8-43131089DCD8}" type="presParOf" srcId="{1C7C2B9B-5DAC-4B59-B760-99721196946D}" destId="{760DC400-02B2-4EAB-8652-208C9629712D}" srcOrd="8" destOrd="0" presId="urn:microsoft.com/office/officeart/2005/8/layout/cycle5"/>
    <dgm:cxn modelId="{247544AE-5A89-46A4-B250-1C6C1717F25C}" type="presParOf" srcId="{1C7C2B9B-5DAC-4B59-B760-99721196946D}" destId="{DD692E03-BAE2-4D86-9D66-5B80F48938C6}" srcOrd="9" destOrd="0" presId="urn:microsoft.com/office/officeart/2005/8/layout/cycle5"/>
    <dgm:cxn modelId="{A59B97AC-4005-49B1-9360-E9CBB02A26B5}" type="presParOf" srcId="{1C7C2B9B-5DAC-4B59-B760-99721196946D}" destId="{17202A20-64F5-4228-9DD8-7A0DBE626340}" srcOrd="10" destOrd="0" presId="urn:microsoft.com/office/officeart/2005/8/layout/cycle5"/>
    <dgm:cxn modelId="{1E11D718-8B70-4FB5-8D33-A5321CB69034}" type="presParOf" srcId="{1C7C2B9B-5DAC-4B59-B760-99721196946D}" destId="{3F6AFBCF-B8BA-451B-A3B8-2507C541F079}" srcOrd="11" destOrd="0" presId="urn:microsoft.com/office/officeart/2005/8/layout/cycle5"/>
    <dgm:cxn modelId="{0EAB1520-0BC1-4A35-BE94-FC2062113D15}" type="presParOf" srcId="{1C7C2B9B-5DAC-4B59-B760-99721196946D}" destId="{BEDC16B5-78F8-42A1-BED8-6D1AFEE17C4C}" srcOrd="12" destOrd="0" presId="urn:microsoft.com/office/officeart/2005/8/layout/cycle5"/>
    <dgm:cxn modelId="{1F3DE3FA-AED0-40F3-A567-5734ADB764DF}" type="presParOf" srcId="{1C7C2B9B-5DAC-4B59-B760-99721196946D}" destId="{6CDFFA3D-34DC-4E56-84CD-9827D42AF077}" srcOrd="13" destOrd="0" presId="urn:microsoft.com/office/officeart/2005/8/layout/cycle5"/>
    <dgm:cxn modelId="{DD084156-1044-4216-8CE2-3F79B843AB32}" type="presParOf" srcId="{1C7C2B9B-5DAC-4B59-B760-99721196946D}" destId="{6447D7B8-8F61-4671-904D-F550C1C2CF64}" srcOrd="14" destOrd="0" presId="urn:microsoft.com/office/officeart/2005/8/layout/cycle5"/>
    <dgm:cxn modelId="{288B21B6-A3D8-4F13-84A9-4E6FBD460B5A}" type="presParOf" srcId="{1C7C2B9B-5DAC-4B59-B760-99721196946D}" destId="{BB0B7C32-EE48-4051-8808-C39AB60FE9DE}" srcOrd="15" destOrd="0" presId="urn:microsoft.com/office/officeart/2005/8/layout/cycle5"/>
    <dgm:cxn modelId="{B79FDECE-2CD6-433F-BF03-DFA4A80280F9}" type="presParOf" srcId="{1C7C2B9B-5DAC-4B59-B760-99721196946D}" destId="{B0AA1C33-1DB3-4CD0-A267-525E1A228C14}" srcOrd="16" destOrd="0" presId="urn:microsoft.com/office/officeart/2005/8/layout/cycle5"/>
    <dgm:cxn modelId="{60945B23-BE35-4229-A80C-9DC270DDDC0A}" type="presParOf" srcId="{1C7C2B9B-5DAC-4B59-B760-99721196946D}" destId="{9A68C0A6-0630-406A-AFBD-11D9E03C8704}" srcOrd="17" destOrd="0" presId="urn:microsoft.com/office/officeart/2005/8/layout/cycle5"/>
    <dgm:cxn modelId="{6A10E3B3-CD10-49D6-995A-09341C727579}" type="presParOf" srcId="{1C7C2B9B-5DAC-4B59-B760-99721196946D}" destId="{E3377017-416B-4217-889E-934BCF78D7D4}" srcOrd="18" destOrd="0" presId="urn:microsoft.com/office/officeart/2005/8/layout/cycle5"/>
    <dgm:cxn modelId="{41D0CAD1-8C7F-4273-9071-4026FF30BDE3}" type="presParOf" srcId="{1C7C2B9B-5DAC-4B59-B760-99721196946D}" destId="{2843DEAC-037F-46CE-8E79-1734FF329ADC}" srcOrd="19" destOrd="0" presId="urn:microsoft.com/office/officeart/2005/8/layout/cycle5"/>
    <dgm:cxn modelId="{BAD7FFAD-E097-45DC-BF55-E5FEEAAC16AB}" type="presParOf" srcId="{1C7C2B9B-5DAC-4B59-B760-99721196946D}" destId="{BC692CF1-C19F-44B5-A0FC-072FE698BB10}" srcOrd="20" destOrd="0" presId="urn:microsoft.com/office/officeart/2005/8/layout/cycle5"/>
    <dgm:cxn modelId="{541916CE-5806-401D-814C-56A130158CFF}" type="presParOf" srcId="{1C7C2B9B-5DAC-4B59-B760-99721196946D}" destId="{9631747D-9031-4EA9-84DC-2A9A09B99060}" srcOrd="21" destOrd="0" presId="urn:microsoft.com/office/officeart/2005/8/layout/cycle5"/>
    <dgm:cxn modelId="{32D538CA-27DD-45CD-BC3D-4C64AAC7B0FB}" type="presParOf" srcId="{1C7C2B9B-5DAC-4B59-B760-99721196946D}" destId="{562AD8FF-1CBC-419A-BDCB-5FA140CDB9C5}" srcOrd="22" destOrd="0" presId="urn:microsoft.com/office/officeart/2005/8/layout/cycle5"/>
    <dgm:cxn modelId="{5C86E86B-F2B5-43A7-941D-635E48D8B55A}" type="presParOf" srcId="{1C7C2B9B-5DAC-4B59-B760-99721196946D}" destId="{A87D46ED-8162-4EC8-9D85-318453F3C4E7}" srcOrd="23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43DD52-1AD9-4F82-84D6-2D74E6F67C7B}">
      <dsp:nvSpPr>
        <dsp:cNvPr id="0" name=""/>
        <dsp:cNvSpPr/>
      </dsp:nvSpPr>
      <dsp:spPr>
        <a:xfrm rot="16200000">
          <a:off x="306" y="15565"/>
          <a:ext cx="1513903" cy="1513903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teorie</a:t>
          </a:r>
          <a:endParaRPr lang="cs-CZ" sz="2300" kern="1200" dirty="0"/>
        </a:p>
      </dsp:txBody>
      <dsp:txXfrm rot="5400000">
        <a:off x="307" y="394040"/>
        <a:ext cx="1248970" cy="756951"/>
      </dsp:txXfrm>
    </dsp:sp>
    <dsp:sp modelId="{B6EF1963-62A0-463B-A543-CDD0B828165A}">
      <dsp:nvSpPr>
        <dsp:cNvPr id="0" name=""/>
        <dsp:cNvSpPr/>
      </dsp:nvSpPr>
      <dsp:spPr>
        <a:xfrm rot="5400000">
          <a:off x="1592478" y="15565"/>
          <a:ext cx="1513903" cy="1513903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výzkum</a:t>
          </a:r>
          <a:endParaRPr lang="cs-CZ" sz="2300" kern="1200" dirty="0"/>
        </a:p>
      </dsp:txBody>
      <dsp:txXfrm rot="-5400000">
        <a:off x="1857412" y="394041"/>
        <a:ext cx="1248970" cy="7569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8AC052-FD20-43C1-AED7-226645442FDC}">
      <dsp:nvSpPr>
        <dsp:cNvPr id="0" name=""/>
        <dsp:cNvSpPr/>
      </dsp:nvSpPr>
      <dsp:spPr>
        <a:xfrm rot="16200000">
          <a:off x="688" y="25"/>
          <a:ext cx="1472975" cy="1472975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teorie</a:t>
          </a:r>
          <a:endParaRPr lang="cs-CZ" sz="2200" kern="1200" dirty="0"/>
        </a:p>
      </dsp:txBody>
      <dsp:txXfrm rot="5400000">
        <a:off x="258460" y="368268"/>
        <a:ext cx="1215204" cy="736487"/>
      </dsp:txXfrm>
    </dsp:sp>
    <dsp:sp modelId="{23B36233-8F57-43C1-A961-E02F54A284D4}">
      <dsp:nvSpPr>
        <dsp:cNvPr id="0" name=""/>
        <dsp:cNvSpPr/>
      </dsp:nvSpPr>
      <dsp:spPr>
        <a:xfrm rot="5400000">
          <a:off x="1777039" y="25"/>
          <a:ext cx="1472975" cy="1472975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výzkum</a:t>
          </a:r>
          <a:endParaRPr lang="cs-CZ" sz="2200" kern="1200" dirty="0"/>
        </a:p>
      </dsp:txBody>
      <dsp:txXfrm rot="-5400000">
        <a:off x="1777040" y="368269"/>
        <a:ext cx="1215204" cy="7364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4EE5DB-0F62-4D0A-AA51-73D697B0C861}">
      <dsp:nvSpPr>
        <dsp:cNvPr id="0" name=""/>
        <dsp:cNvSpPr/>
      </dsp:nvSpPr>
      <dsp:spPr>
        <a:xfrm>
          <a:off x="2996940" y="1024"/>
          <a:ext cx="1215826" cy="4802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err="1" smtClean="0"/>
            <a:t>Metaproblem</a:t>
          </a:r>
          <a:endParaRPr lang="cs-CZ" sz="1400" kern="1200" dirty="0"/>
        </a:p>
      </dsp:txBody>
      <dsp:txXfrm>
        <a:off x="3020382" y="24466"/>
        <a:ext cx="1168942" cy="433326"/>
      </dsp:txXfrm>
    </dsp:sp>
    <dsp:sp modelId="{8D4E813B-6CB5-4D83-B376-86DF68FF55E9}">
      <dsp:nvSpPr>
        <dsp:cNvPr id="0" name=""/>
        <dsp:cNvSpPr/>
      </dsp:nvSpPr>
      <dsp:spPr>
        <a:xfrm>
          <a:off x="1937770" y="241129"/>
          <a:ext cx="3334165" cy="3334165"/>
        </a:xfrm>
        <a:custGeom>
          <a:avLst/>
          <a:gdLst/>
          <a:ahLst/>
          <a:cxnLst/>
          <a:rect l="0" t="0" r="0" b="0"/>
          <a:pathLst>
            <a:path>
              <a:moveTo>
                <a:pt x="2330212" y="137565"/>
              </a:moveTo>
              <a:arcTo wR="1667082" hR="1667082" stAng="17606362" swAng="37035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7C07CF-AC7C-40B2-B2E6-60BD5CC82094}">
      <dsp:nvSpPr>
        <dsp:cNvPr id="0" name=""/>
        <dsp:cNvSpPr/>
      </dsp:nvSpPr>
      <dsp:spPr>
        <a:xfrm>
          <a:off x="4080575" y="489301"/>
          <a:ext cx="1406166" cy="4802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err="1" smtClean="0"/>
            <a:t>Problem</a:t>
          </a:r>
          <a:r>
            <a:rPr lang="cs-CZ" sz="1400" kern="1200" dirty="0" smtClean="0"/>
            <a:t> </a:t>
          </a:r>
          <a:r>
            <a:rPr lang="cs-CZ" sz="1400" kern="1200" dirty="0" err="1" smtClean="0"/>
            <a:t>definition</a:t>
          </a:r>
          <a:endParaRPr lang="cs-CZ" sz="1400" kern="1200" dirty="0"/>
        </a:p>
      </dsp:txBody>
      <dsp:txXfrm>
        <a:off x="4104017" y="512743"/>
        <a:ext cx="1359282" cy="433326"/>
      </dsp:txXfrm>
    </dsp:sp>
    <dsp:sp modelId="{E47854E2-942B-4271-924E-AC935A2ECCEB}">
      <dsp:nvSpPr>
        <dsp:cNvPr id="0" name=""/>
        <dsp:cNvSpPr/>
      </dsp:nvSpPr>
      <dsp:spPr>
        <a:xfrm>
          <a:off x="1937770" y="241129"/>
          <a:ext cx="3334165" cy="3334165"/>
        </a:xfrm>
        <a:custGeom>
          <a:avLst/>
          <a:gdLst/>
          <a:ahLst/>
          <a:cxnLst/>
          <a:rect l="0" t="0" r="0" b="0"/>
          <a:pathLst>
            <a:path>
              <a:moveTo>
                <a:pt x="3123508" y="855918"/>
              </a:moveTo>
              <a:arcTo wR="1667082" hR="1667082" stAng="19853048" swAng="9409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2FB3FB-DC86-4CE1-B942-4241E08B6E87}">
      <dsp:nvSpPr>
        <dsp:cNvPr id="0" name=""/>
        <dsp:cNvSpPr/>
      </dsp:nvSpPr>
      <dsp:spPr>
        <a:xfrm>
          <a:off x="4632321" y="1668106"/>
          <a:ext cx="1279228" cy="4802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err="1" smtClean="0"/>
            <a:t>Substantive</a:t>
          </a:r>
          <a:r>
            <a:rPr lang="cs-CZ" sz="1400" kern="1200" dirty="0" smtClean="0"/>
            <a:t> </a:t>
          </a:r>
          <a:r>
            <a:rPr lang="cs-CZ" sz="1400" kern="1200" dirty="0" err="1" smtClean="0"/>
            <a:t>problem</a:t>
          </a:r>
          <a:endParaRPr lang="cs-CZ" sz="1400" kern="1200" dirty="0"/>
        </a:p>
      </dsp:txBody>
      <dsp:txXfrm>
        <a:off x="4655763" y="1691548"/>
        <a:ext cx="1232344" cy="433326"/>
      </dsp:txXfrm>
    </dsp:sp>
    <dsp:sp modelId="{760DC400-02B2-4EAB-8652-208C9629712D}">
      <dsp:nvSpPr>
        <dsp:cNvPr id="0" name=""/>
        <dsp:cNvSpPr/>
      </dsp:nvSpPr>
      <dsp:spPr>
        <a:xfrm>
          <a:off x="1937770" y="241129"/>
          <a:ext cx="3334165" cy="3334165"/>
        </a:xfrm>
        <a:custGeom>
          <a:avLst/>
          <a:gdLst/>
          <a:ahLst/>
          <a:cxnLst/>
          <a:rect l="0" t="0" r="0" b="0"/>
          <a:pathLst>
            <a:path>
              <a:moveTo>
                <a:pt x="3288549" y="2054391"/>
              </a:moveTo>
              <a:arcTo wR="1667082" hR="1667082" stAng="806048" swAng="9409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692E03-BAE2-4D86-9D66-5B80F48938C6}">
      <dsp:nvSpPr>
        <dsp:cNvPr id="0" name=""/>
        <dsp:cNvSpPr/>
      </dsp:nvSpPr>
      <dsp:spPr>
        <a:xfrm>
          <a:off x="4127650" y="2846912"/>
          <a:ext cx="1312016" cy="4802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err="1" smtClean="0"/>
            <a:t>Problem</a:t>
          </a:r>
          <a:r>
            <a:rPr lang="cs-CZ" sz="1400" kern="1200" dirty="0" smtClean="0"/>
            <a:t> </a:t>
          </a:r>
          <a:r>
            <a:rPr lang="cs-CZ" sz="1400" kern="1200" dirty="0" err="1" smtClean="0"/>
            <a:t>specification</a:t>
          </a:r>
          <a:endParaRPr lang="cs-CZ" sz="1400" kern="1200" dirty="0"/>
        </a:p>
      </dsp:txBody>
      <dsp:txXfrm>
        <a:off x="4151092" y="2870354"/>
        <a:ext cx="1265132" cy="433326"/>
      </dsp:txXfrm>
    </dsp:sp>
    <dsp:sp modelId="{3F6AFBCF-B8BA-451B-A3B8-2507C541F079}">
      <dsp:nvSpPr>
        <dsp:cNvPr id="0" name=""/>
        <dsp:cNvSpPr/>
      </dsp:nvSpPr>
      <dsp:spPr>
        <a:xfrm>
          <a:off x="1937770" y="241129"/>
          <a:ext cx="3334165" cy="3334165"/>
        </a:xfrm>
        <a:custGeom>
          <a:avLst/>
          <a:gdLst/>
          <a:ahLst/>
          <a:cxnLst/>
          <a:rect l="0" t="0" r="0" b="0"/>
          <a:pathLst>
            <a:path>
              <a:moveTo>
                <a:pt x="2472515" y="3126685"/>
              </a:moveTo>
              <a:arcTo wR="1667082" hR="1667082" stAng="3666562" swAng="50139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DC16B5-78F8-42A1-BED8-6D1AFEE17C4C}">
      <dsp:nvSpPr>
        <dsp:cNvPr id="0" name=""/>
        <dsp:cNvSpPr/>
      </dsp:nvSpPr>
      <dsp:spPr>
        <a:xfrm>
          <a:off x="3096343" y="3335189"/>
          <a:ext cx="1017019" cy="4802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err="1" smtClean="0"/>
            <a:t>Formal</a:t>
          </a:r>
          <a:r>
            <a:rPr lang="cs-CZ" sz="1400" kern="1200" dirty="0" smtClean="0"/>
            <a:t> </a:t>
          </a:r>
          <a:r>
            <a:rPr lang="cs-CZ" sz="1400" kern="1200" dirty="0" err="1" smtClean="0"/>
            <a:t>problem</a:t>
          </a:r>
          <a:endParaRPr lang="cs-CZ" sz="1400" kern="1200" dirty="0"/>
        </a:p>
      </dsp:txBody>
      <dsp:txXfrm>
        <a:off x="3119785" y="3358631"/>
        <a:ext cx="970135" cy="433326"/>
      </dsp:txXfrm>
    </dsp:sp>
    <dsp:sp modelId="{6447D7B8-8F61-4671-904D-F550C1C2CF64}">
      <dsp:nvSpPr>
        <dsp:cNvPr id="0" name=""/>
        <dsp:cNvSpPr/>
      </dsp:nvSpPr>
      <dsp:spPr>
        <a:xfrm>
          <a:off x="2110795" y="307357"/>
          <a:ext cx="3334165" cy="3334165"/>
        </a:xfrm>
        <a:custGeom>
          <a:avLst/>
          <a:gdLst/>
          <a:ahLst/>
          <a:cxnLst/>
          <a:rect l="0" t="0" r="0" b="0"/>
          <a:pathLst>
            <a:path>
              <a:moveTo>
                <a:pt x="915427" y="3155094"/>
              </a:moveTo>
              <a:arcTo wR="1667082" hR="1667082" stAng="7008011" swAng="48234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0B7C32-EE48-4051-8808-C39AB60FE9DE}">
      <dsp:nvSpPr>
        <dsp:cNvPr id="0" name=""/>
        <dsp:cNvSpPr/>
      </dsp:nvSpPr>
      <dsp:spPr>
        <a:xfrm>
          <a:off x="1872207" y="2816659"/>
          <a:ext cx="1169016" cy="4802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err="1" smtClean="0"/>
            <a:t>Problem</a:t>
          </a:r>
          <a:r>
            <a:rPr lang="cs-CZ" sz="1400" kern="1200" dirty="0" smtClean="0"/>
            <a:t> </a:t>
          </a:r>
          <a:r>
            <a:rPr lang="cs-CZ" sz="1400" kern="1200" dirty="0" err="1" smtClean="0"/>
            <a:t>sensing</a:t>
          </a:r>
          <a:endParaRPr lang="cs-CZ" sz="1400" kern="1200" dirty="0"/>
        </a:p>
      </dsp:txBody>
      <dsp:txXfrm>
        <a:off x="1895649" y="2840101"/>
        <a:ext cx="1122132" cy="433326"/>
      </dsp:txXfrm>
    </dsp:sp>
    <dsp:sp modelId="{9A68C0A6-0630-406A-AFBD-11D9E03C8704}">
      <dsp:nvSpPr>
        <dsp:cNvPr id="0" name=""/>
        <dsp:cNvSpPr/>
      </dsp:nvSpPr>
      <dsp:spPr>
        <a:xfrm>
          <a:off x="1920464" y="142927"/>
          <a:ext cx="3334165" cy="3334165"/>
        </a:xfrm>
        <a:custGeom>
          <a:avLst/>
          <a:gdLst/>
          <a:ahLst/>
          <a:cxnLst/>
          <a:rect l="0" t="0" r="0" b="0"/>
          <a:pathLst>
            <a:path>
              <a:moveTo>
                <a:pt x="254854" y="2552959"/>
              </a:moveTo>
              <a:arcTo wR="1667082" hR="1667082" stAng="8874021" swAng="92072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77017-416B-4217-889E-934BCF78D7D4}">
      <dsp:nvSpPr>
        <dsp:cNvPr id="0" name=""/>
        <dsp:cNvSpPr/>
      </dsp:nvSpPr>
      <dsp:spPr>
        <a:xfrm>
          <a:off x="1433265" y="1668106"/>
          <a:ext cx="1009010" cy="4802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err="1" smtClean="0"/>
            <a:t>Problem</a:t>
          </a:r>
          <a:r>
            <a:rPr lang="cs-CZ" sz="1400" kern="1200" dirty="0" smtClean="0"/>
            <a:t> </a:t>
          </a:r>
          <a:r>
            <a:rPr lang="cs-CZ" sz="1400" kern="1200" dirty="0" err="1" smtClean="0"/>
            <a:t>situation</a:t>
          </a:r>
          <a:endParaRPr lang="cs-CZ" sz="1400" kern="1200" dirty="0"/>
        </a:p>
      </dsp:txBody>
      <dsp:txXfrm>
        <a:off x="1456707" y="1691548"/>
        <a:ext cx="962126" cy="433326"/>
      </dsp:txXfrm>
    </dsp:sp>
    <dsp:sp modelId="{BC692CF1-C19F-44B5-A0FC-072FE698BB10}">
      <dsp:nvSpPr>
        <dsp:cNvPr id="0" name=""/>
        <dsp:cNvSpPr/>
      </dsp:nvSpPr>
      <dsp:spPr>
        <a:xfrm>
          <a:off x="1937770" y="241129"/>
          <a:ext cx="3334165" cy="3334165"/>
        </a:xfrm>
        <a:custGeom>
          <a:avLst/>
          <a:gdLst/>
          <a:ahLst/>
          <a:cxnLst/>
          <a:rect l="0" t="0" r="0" b="0"/>
          <a:pathLst>
            <a:path>
              <a:moveTo>
                <a:pt x="45615" y="1279773"/>
              </a:moveTo>
              <a:arcTo wR="1667082" hR="1667082" stAng="11606048" swAng="9409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1747D-9031-4EA9-84DC-2A9A09B99060}">
      <dsp:nvSpPr>
        <dsp:cNvPr id="0" name=""/>
        <dsp:cNvSpPr/>
      </dsp:nvSpPr>
      <dsp:spPr>
        <a:xfrm>
          <a:off x="1851251" y="489301"/>
          <a:ext cx="1149594" cy="4802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err="1" smtClean="0"/>
            <a:t>Problem</a:t>
          </a:r>
          <a:r>
            <a:rPr lang="cs-CZ" sz="1400" kern="1200" dirty="0" smtClean="0"/>
            <a:t> </a:t>
          </a:r>
          <a:r>
            <a:rPr lang="cs-CZ" sz="1400" kern="1200" dirty="0" err="1" smtClean="0"/>
            <a:t>search</a:t>
          </a:r>
          <a:endParaRPr lang="cs-CZ" sz="1400" kern="1200" dirty="0"/>
        </a:p>
      </dsp:txBody>
      <dsp:txXfrm>
        <a:off x="1874693" y="512743"/>
        <a:ext cx="1102710" cy="433326"/>
      </dsp:txXfrm>
    </dsp:sp>
    <dsp:sp modelId="{A87D46ED-8162-4EC8-9D85-318453F3C4E7}">
      <dsp:nvSpPr>
        <dsp:cNvPr id="0" name=""/>
        <dsp:cNvSpPr/>
      </dsp:nvSpPr>
      <dsp:spPr>
        <a:xfrm>
          <a:off x="1937770" y="241129"/>
          <a:ext cx="3334165" cy="3334165"/>
        </a:xfrm>
        <a:custGeom>
          <a:avLst/>
          <a:gdLst/>
          <a:ahLst/>
          <a:cxnLst/>
          <a:rect l="0" t="0" r="0" b="0"/>
          <a:pathLst>
            <a:path>
              <a:moveTo>
                <a:pt x="843340" y="217733"/>
              </a:moveTo>
              <a:arcTo wR="1667082" hR="1667082" stAng="14423288" swAng="37035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4EBF4-A556-4D43-9545-83AD03FFC259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CD495-FAE0-4F63-9F7A-EA60FE6138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687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Dunn</a:t>
            </a:r>
            <a:r>
              <a:rPr lang="cs-CZ" dirty="0" smtClean="0"/>
              <a:t>: public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policy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analysis</a:t>
            </a:r>
            <a:r>
              <a:rPr lang="cs-CZ" baseline="0" dirty="0" smtClean="0"/>
              <a:t> p.79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CD495-FAE0-4F63-9F7A-EA60FE6138F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957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Dunn</a:t>
            </a:r>
            <a:r>
              <a:rPr lang="cs-CZ" dirty="0" smtClean="0"/>
              <a:t> p.91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CD495-FAE0-4F63-9F7A-EA60FE6138F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421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Dunn</a:t>
            </a:r>
            <a:r>
              <a:rPr lang="cs-CZ" dirty="0" smtClean="0"/>
              <a:t> p.95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CD495-FAE0-4F63-9F7A-EA60FE6138F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994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Dunn</a:t>
            </a:r>
            <a:r>
              <a:rPr lang="cs-CZ" dirty="0" smtClean="0"/>
              <a:t> p.18</a:t>
            </a:r>
          </a:p>
          <a:p>
            <a:r>
              <a:rPr lang="cs-CZ" dirty="0" err="1" smtClean="0"/>
              <a:t>Note</a:t>
            </a:r>
            <a:r>
              <a:rPr lang="cs-CZ" dirty="0" smtClean="0"/>
              <a:t>: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repertory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grid</a:t>
            </a:r>
            <a:r>
              <a:rPr lang="cs-CZ" baseline="0" dirty="0" smtClean="0"/>
              <a:t> – </a:t>
            </a:r>
            <a:r>
              <a:rPr lang="cs-CZ" baseline="0" dirty="0" err="1" smtClean="0"/>
              <a:t>analyza</a:t>
            </a:r>
            <a:r>
              <a:rPr lang="cs-CZ" baseline="0" dirty="0" smtClean="0"/>
              <a:t> interview s cílem najít důležité faktory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AAE8B-7D6C-46F7-ABF1-9EFF7124CDB4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268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FF1E-2911-4EF3-A88B-76BB1B897B36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95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FF1E-2911-4EF3-A88B-76BB1B897B36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978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FF1E-2911-4EF3-A88B-76BB1B897B36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201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FF1E-2911-4EF3-A88B-76BB1B897B36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43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FF1E-2911-4EF3-A88B-76BB1B897B36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25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FF1E-2911-4EF3-A88B-76BB1B897B36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524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FF1E-2911-4EF3-A88B-76BB1B897B36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660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FF1E-2911-4EF3-A88B-76BB1B897B36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80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FF1E-2911-4EF3-A88B-76BB1B897B36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04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FF1E-2911-4EF3-A88B-76BB1B897B36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72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FF1E-2911-4EF3-A88B-76BB1B897B36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69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7FF1E-2911-4EF3-A88B-76BB1B897B36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259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tipy nejen pro DP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P12 VSVP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47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Cases</a:t>
            </a:r>
            <a:r>
              <a:rPr lang="cs-CZ" dirty="0" smtClean="0"/>
              <a:t> – formulace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cs-CZ" dirty="0" smtClean="0"/>
              <a:t>Analyzujte vybranou politiku a formulujte doporučení…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 smtClean="0"/>
              <a:t>Komparujte tři věci a určete tu nejlepší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 smtClean="0"/>
              <a:t>Identifikujte příčiny problému a navrhněte jeho řešení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364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A</a:t>
            </a:r>
          </a:p>
          <a:p>
            <a:pPr lvl="1"/>
            <a:r>
              <a:rPr lang="cs-CZ" dirty="0" smtClean="0"/>
              <a:t>Nedostatek něčeho (fakt)</a:t>
            </a:r>
          </a:p>
          <a:p>
            <a:pPr lvl="1"/>
            <a:r>
              <a:rPr lang="cs-CZ" dirty="0" smtClean="0"/>
              <a:t>Nespokojenost lidí (fakt)</a:t>
            </a:r>
          </a:p>
          <a:p>
            <a:pPr lvl="1"/>
            <a:r>
              <a:rPr lang="cs-CZ" dirty="0" smtClean="0"/>
              <a:t>Plýtvání se zdroji (domněnka)</a:t>
            </a:r>
          </a:p>
          <a:p>
            <a:pPr lvl="1"/>
            <a:r>
              <a:rPr lang="cs-CZ" dirty="0" smtClean="0"/>
              <a:t>Spravedlnost v rozdělování (normativní)</a:t>
            </a:r>
          </a:p>
          <a:p>
            <a:r>
              <a:rPr lang="cs-CZ" dirty="0" smtClean="0"/>
              <a:t>B</a:t>
            </a:r>
          </a:p>
          <a:p>
            <a:pPr lvl="1"/>
            <a:r>
              <a:rPr lang="cs-CZ" dirty="0" smtClean="0"/>
              <a:t>Proč je B lepší (známe stav, neznáme příčinu)</a:t>
            </a:r>
          </a:p>
          <a:p>
            <a:pPr lvl="1"/>
            <a:r>
              <a:rPr lang="cs-CZ" dirty="0" smtClean="0"/>
              <a:t>Kdo je lepší v úsporách, A,B nebo C? (neznáme stav, známe proměnné)</a:t>
            </a:r>
          </a:p>
          <a:p>
            <a:pPr lvl="1"/>
            <a:r>
              <a:rPr lang="cs-CZ" dirty="0" smtClean="0"/>
              <a:t>Jaké proměnné jsou stejné/rozdílné</a:t>
            </a:r>
          </a:p>
          <a:p>
            <a:r>
              <a:rPr lang="cs-CZ" dirty="0" smtClean="0"/>
              <a:t>C</a:t>
            </a:r>
          </a:p>
          <a:p>
            <a:pPr lvl="1"/>
            <a:r>
              <a:rPr lang="cs-CZ" dirty="0" smtClean="0"/>
              <a:t>Proč je tento problém?</a:t>
            </a:r>
          </a:p>
          <a:p>
            <a:pPr lvl="1"/>
            <a:r>
              <a:rPr lang="cs-CZ" dirty="0" smtClean="0"/>
              <a:t>Jak je řešitelný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439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Znám cílový/žádoucí stav a analyzuji, zda je problém v cílovém stavu (nebo proč tam je/není)</a:t>
            </a:r>
          </a:p>
          <a:p>
            <a:r>
              <a:rPr lang="cs-CZ" dirty="0" smtClean="0"/>
              <a:t>Neznám cílový stav …. Komparace, teorie</a:t>
            </a:r>
          </a:p>
          <a:p>
            <a:r>
              <a:rPr lang="cs-CZ" dirty="0" smtClean="0"/>
              <a:t>Kolik let/pozorování musí být analyzováno aby výsledek byl smysluplný?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Analyzujte stav své šatní skříně</a:t>
            </a:r>
          </a:p>
          <a:p>
            <a:pPr lvl="1"/>
            <a:r>
              <a:rPr lang="cs-CZ" dirty="0" smtClean="0"/>
              <a:t>Analyzujte míru pořádku ve své šatní skříni</a:t>
            </a:r>
          </a:p>
          <a:p>
            <a:pPr lvl="1"/>
            <a:r>
              <a:rPr lang="cs-CZ" dirty="0" smtClean="0"/>
              <a:t>Analyzujte, proč ve vaší skříni je větší nepořádek, než v kredenci</a:t>
            </a:r>
          </a:p>
          <a:p>
            <a:pPr lvl="1"/>
            <a:r>
              <a:rPr lang="cs-CZ" dirty="0" smtClean="0"/>
              <a:t>Analyzujte příčiny nepořádku ve vaší skříni a určete důsledky nepořádku</a:t>
            </a:r>
          </a:p>
          <a:p>
            <a:endParaRPr lang="cs-CZ" dirty="0"/>
          </a:p>
          <a:p>
            <a:r>
              <a:rPr lang="cs-CZ" dirty="0" smtClean="0"/>
              <a:t>Formulujte doporučení k dosažení cílového stavu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186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Komparace?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Proč A, B a C?</a:t>
            </a:r>
          </a:p>
          <a:p>
            <a:r>
              <a:rPr lang="cs-CZ" dirty="0" smtClean="0"/>
              <a:t>Srovnejte počet vidliček ve vašem kredenci se stavem vidliček vašich sousedů</a:t>
            </a:r>
          </a:p>
          <a:p>
            <a:pPr lvl="1"/>
            <a:r>
              <a:rPr lang="cs-CZ" dirty="0" smtClean="0"/>
              <a:t>Určete jestli je smysluplné zkoumat odlišnost</a:t>
            </a:r>
          </a:p>
          <a:p>
            <a:pPr lvl="1"/>
            <a:r>
              <a:rPr lang="cs-CZ" dirty="0" smtClean="0"/>
              <a:t>Určete příčiny odlišného stavu</a:t>
            </a:r>
          </a:p>
          <a:p>
            <a:pPr lvl="1"/>
            <a:r>
              <a:rPr lang="cs-CZ" dirty="0" smtClean="0"/>
              <a:t>Určete žádoucí parametr pro komparaci; x=3</a:t>
            </a:r>
          </a:p>
          <a:p>
            <a:pPr lvl="2"/>
            <a:r>
              <a:rPr lang="cs-CZ" dirty="0" smtClean="0"/>
              <a:t>Výzkumem, expertním odhadem, hypotéza,…</a:t>
            </a:r>
          </a:p>
          <a:p>
            <a:pPr lvl="1"/>
            <a:r>
              <a:rPr lang="cs-CZ" dirty="0" smtClean="0"/>
              <a:t>Určete, jaké faktory ovlivní vývoj parametru žádoucím směrem</a:t>
            </a:r>
          </a:p>
          <a:p>
            <a:r>
              <a:rPr lang="cs-CZ" dirty="0" smtClean="0"/>
              <a:t>Srovnejte, jaký vliv mělo umístění masožravky na výskyt much v místnostech o velikosti 10-12m2</a:t>
            </a:r>
          </a:p>
          <a:p>
            <a:pPr lvl="1"/>
            <a:r>
              <a:rPr lang="cs-CZ" dirty="0" err="1" smtClean="0"/>
              <a:t>i.e</a:t>
            </a:r>
            <a:r>
              <a:rPr lang="cs-CZ" dirty="0" smtClean="0"/>
              <a:t>. analýza každé místnosti v čase a pak komparace</a:t>
            </a:r>
          </a:p>
          <a:p>
            <a:r>
              <a:rPr lang="cs-CZ" dirty="0" smtClean="0"/>
              <a:t>Účel komparace</a:t>
            </a:r>
          </a:p>
          <a:p>
            <a:pPr lvl="1"/>
            <a:r>
              <a:rPr lang="cs-CZ" dirty="0" smtClean="0"/>
              <a:t>Najít rozdíly</a:t>
            </a:r>
          </a:p>
          <a:p>
            <a:pPr lvl="1"/>
            <a:r>
              <a:rPr lang="cs-CZ" dirty="0" smtClean="0"/>
              <a:t>Příčiny stavu</a:t>
            </a:r>
          </a:p>
          <a:p>
            <a:pPr lvl="1"/>
            <a:r>
              <a:rPr lang="cs-CZ" dirty="0" smtClean="0"/>
              <a:t>Doporučit nejlepší možnost/postup pro něco (normativní hledisko)</a:t>
            </a:r>
          </a:p>
          <a:p>
            <a:pPr lvl="2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28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syntéza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Úvodní omezení</a:t>
            </a:r>
          </a:p>
          <a:p>
            <a:r>
              <a:rPr lang="cs-CZ" dirty="0"/>
              <a:t>+</a:t>
            </a:r>
            <a:endParaRPr lang="cs-CZ" dirty="0" smtClean="0"/>
          </a:p>
          <a:p>
            <a:r>
              <a:rPr lang="cs-CZ" dirty="0" smtClean="0"/>
              <a:t>Teorie – metody, výsledky výzkumu, názory, doporučení</a:t>
            </a:r>
          </a:p>
          <a:p>
            <a:r>
              <a:rPr lang="cs-CZ" dirty="0"/>
              <a:t>+</a:t>
            </a:r>
            <a:endParaRPr lang="cs-CZ" dirty="0" smtClean="0"/>
          </a:p>
          <a:p>
            <a:r>
              <a:rPr lang="cs-CZ" dirty="0" smtClean="0"/>
              <a:t>Výzkum a jeho výsledek</a:t>
            </a:r>
          </a:p>
          <a:p>
            <a:r>
              <a:rPr lang="cs-CZ" dirty="0" smtClean="0"/>
              <a:t>=</a:t>
            </a:r>
          </a:p>
          <a:p>
            <a:r>
              <a:rPr lang="cs-CZ" dirty="0" smtClean="0"/>
              <a:t>Hmota pro doporučení, soud, závěr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308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A, C</a:t>
            </a:r>
          </a:p>
          <a:p>
            <a:pPr lvl="1"/>
            <a:r>
              <a:rPr lang="cs-CZ" dirty="0" smtClean="0"/>
              <a:t>„teorie“ (viz další okno)</a:t>
            </a:r>
          </a:p>
          <a:p>
            <a:pPr lvl="1"/>
            <a:r>
              <a:rPr lang="cs-CZ" dirty="0" smtClean="0"/>
              <a:t>Analýza</a:t>
            </a:r>
          </a:p>
          <a:p>
            <a:pPr lvl="1"/>
            <a:r>
              <a:rPr lang="cs-CZ" dirty="0" smtClean="0"/>
              <a:t>Syntéza-doporučení</a:t>
            </a:r>
          </a:p>
          <a:p>
            <a:r>
              <a:rPr lang="cs-CZ" dirty="0" smtClean="0"/>
              <a:t>B</a:t>
            </a:r>
          </a:p>
          <a:p>
            <a:pPr lvl="1"/>
            <a:r>
              <a:rPr lang="cs-CZ" dirty="0" smtClean="0"/>
              <a:t>Stav poznání o problému, Co víme o klíčových proměnných</a:t>
            </a:r>
          </a:p>
          <a:p>
            <a:pPr lvl="1"/>
            <a:r>
              <a:rPr lang="cs-CZ" dirty="0" smtClean="0"/>
              <a:t>Analýza a komparace</a:t>
            </a:r>
          </a:p>
          <a:p>
            <a:pPr lvl="2"/>
            <a:r>
              <a:rPr lang="cs-CZ" dirty="0" smtClean="0"/>
              <a:t>Odlišnosti (relativní ukazatele) a příčiny</a:t>
            </a:r>
          </a:p>
          <a:p>
            <a:pPr lvl="2"/>
            <a:r>
              <a:rPr lang="cs-CZ" dirty="0" smtClean="0"/>
              <a:t>Diskuze přenositelnosti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3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„Teorie“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 stavu</a:t>
            </a:r>
          </a:p>
          <a:p>
            <a:r>
              <a:rPr lang="cs-CZ" dirty="0" smtClean="0"/>
              <a:t>Nalezení, srovnání, diskuze metod k analýze, modelaci, komparaci,…</a:t>
            </a:r>
          </a:p>
          <a:p>
            <a:r>
              <a:rPr lang="cs-CZ" dirty="0" smtClean="0"/>
              <a:t>Diskuze normativních doporučení</a:t>
            </a:r>
          </a:p>
          <a:p>
            <a:r>
              <a:rPr lang="cs-CZ" dirty="0" smtClean="0"/>
              <a:t>Diskuze výsledků předchozích analýz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715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Analyzujte dotační politiku města vůči NNO působící v oblasti volnočasových aktivit</a:t>
            </a:r>
          </a:p>
          <a:p>
            <a:pPr lvl="1"/>
            <a:r>
              <a:rPr lang="cs-CZ" dirty="0" smtClean="0"/>
              <a:t>Souvislosti: investiční akce, aktivity kraje, </a:t>
            </a:r>
            <a:r>
              <a:rPr lang="cs-CZ" dirty="0" err="1" smtClean="0"/>
              <a:t>ek</a:t>
            </a:r>
            <a:r>
              <a:rPr lang="cs-CZ" dirty="0" smtClean="0"/>
              <a:t>. situace města,…</a:t>
            </a:r>
          </a:p>
          <a:p>
            <a:pPr lvl="1"/>
            <a:r>
              <a:rPr lang="cs-CZ" dirty="0" smtClean="0"/>
              <a:t>časová řada?</a:t>
            </a:r>
          </a:p>
          <a:p>
            <a:pPr lvl="1"/>
            <a:r>
              <a:rPr lang="cs-CZ" dirty="0" smtClean="0"/>
              <a:t>Nefinanční parametry? </a:t>
            </a:r>
          </a:p>
          <a:p>
            <a:pPr lvl="1"/>
            <a:r>
              <a:rPr lang="cs-CZ" dirty="0" smtClean="0"/>
              <a:t>Fakt: číslo, normativní: doporučení</a:t>
            </a:r>
          </a:p>
          <a:p>
            <a:pPr lvl="2"/>
            <a:r>
              <a:rPr lang="cs-CZ" dirty="0" smtClean="0"/>
              <a:t>Jaký je žádoucí stav: více=lépe?</a:t>
            </a:r>
          </a:p>
          <a:p>
            <a:pPr lvl="1"/>
            <a:r>
              <a:rPr lang="cs-CZ" dirty="0" smtClean="0"/>
              <a:t>Doporučení</a:t>
            </a:r>
          </a:p>
          <a:p>
            <a:pPr lvl="2"/>
            <a:r>
              <a:rPr lang="cs-CZ" dirty="0" smtClean="0"/>
              <a:t>Praktická, pragmatická</a:t>
            </a:r>
          </a:p>
          <a:p>
            <a:pPr lvl="2"/>
            <a:r>
              <a:rPr lang="cs-CZ" dirty="0" smtClean="0"/>
              <a:t>Nereálná, idealistická</a:t>
            </a:r>
          </a:p>
        </p:txBody>
      </p:sp>
    </p:spTree>
    <p:extLst>
      <p:ext uri="{BB962C8B-B14F-4D97-AF65-F5344CB8AC3E}">
        <p14:creationId xmlns:p14="http://schemas.microsoft.com/office/powerpoint/2010/main" val="419642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Systematický přístup</a:t>
            </a:r>
          </a:p>
          <a:p>
            <a:r>
              <a:rPr lang="cs-CZ" dirty="0" smtClean="0"/>
              <a:t>Logické souvislosti</a:t>
            </a:r>
          </a:p>
          <a:p>
            <a:r>
              <a:rPr lang="cs-CZ" dirty="0" smtClean="0"/>
              <a:t>Vlastní postup</a:t>
            </a:r>
          </a:p>
          <a:p>
            <a:r>
              <a:rPr lang="cs-CZ" dirty="0" smtClean="0"/>
              <a:t>Jasná linie – směrem k cíli</a:t>
            </a:r>
          </a:p>
          <a:p>
            <a:r>
              <a:rPr lang="cs-CZ" dirty="0" smtClean="0"/>
              <a:t>Zdůvodnění ≠ názor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79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roč</a:t>
            </a:r>
          </a:p>
          <a:p>
            <a:r>
              <a:rPr lang="cs-CZ" dirty="0" smtClean="0"/>
              <a:t>Teorie</a:t>
            </a:r>
          </a:p>
          <a:p>
            <a:r>
              <a:rPr lang="cs-CZ" dirty="0" smtClean="0"/>
              <a:t>Jak na to</a:t>
            </a:r>
          </a:p>
          <a:p>
            <a:r>
              <a:rPr lang="cs-CZ" dirty="0"/>
              <a:t>D</a:t>
            </a:r>
            <a:r>
              <a:rPr lang="cs-CZ" dirty="0" smtClean="0"/>
              <a:t>iskuze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Přednáška je koncipována z části jako diskuzní, prezentace není určená jako studijní text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60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Dunn</a:t>
            </a:r>
            <a:r>
              <a:rPr lang="cs-CZ" dirty="0" smtClean="0"/>
              <a:t>, W.N: Public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- 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introduction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212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Metody analýzy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904272" y="836712"/>
            <a:ext cx="5043992" cy="511256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67544" y="1340768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Sekundární data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79512" y="4725144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Primární data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364088" y="6165304"/>
            <a:ext cx="18722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Lokalizace souvislostí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904272" y="6093296"/>
            <a:ext cx="18722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Zobecnění souvislostí</a:t>
            </a:r>
            <a:endParaRPr lang="cs-CZ" dirty="0"/>
          </a:p>
        </p:txBody>
      </p:sp>
      <p:cxnSp>
        <p:nvCxnSpPr>
          <p:cNvPr id="13" name="Přímá spojnice 12"/>
          <p:cNvCxnSpPr>
            <a:stCxn id="5" idx="0"/>
            <a:endCxn id="5" idx="4"/>
          </p:cNvCxnSpPr>
          <p:nvPr/>
        </p:nvCxnSpPr>
        <p:spPr>
          <a:xfrm>
            <a:off x="4426268" y="836712"/>
            <a:ext cx="0" cy="5112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>
            <a:endCxn id="5" idx="6"/>
          </p:cNvCxnSpPr>
          <p:nvPr/>
        </p:nvCxnSpPr>
        <p:spPr>
          <a:xfrm>
            <a:off x="1904272" y="3392996"/>
            <a:ext cx="50439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2483768" y="3717032"/>
            <a:ext cx="180020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Dotazníky, terénní studie, experiment, simulace, analýza rozhodování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2627784" y="1592796"/>
            <a:ext cx="1656184" cy="1548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Ekonometrie, ekonomické modely, CBA, analýzy čas. řad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4644008" y="1340768"/>
            <a:ext cx="1512168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Popis, case study analýza, analýza argumentů, experimentální simulace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4716016" y="3717032"/>
            <a:ext cx="180020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Brainstorming, analýza hodnot,</a:t>
            </a:r>
          </a:p>
          <a:p>
            <a:pPr algn="ctr"/>
            <a:r>
              <a:rPr lang="cs-CZ" dirty="0" err="1" smtClean="0"/>
              <a:t>Repertory</a:t>
            </a:r>
            <a:r>
              <a:rPr lang="cs-CZ" dirty="0" smtClean="0"/>
              <a:t> </a:t>
            </a:r>
            <a:r>
              <a:rPr lang="cs-CZ" dirty="0" err="1" smtClean="0"/>
              <a:t>grid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773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analýzy - 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Čísla versus řeči</a:t>
            </a:r>
          </a:p>
          <a:p>
            <a:r>
              <a:rPr lang="cs-CZ" dirty="0" smtClean="0"/>
              <a:t>Ideálně volba metody podle cíle – prakticky volba metody podle dat</a:t>
            </a:r>
          </a:p>
          <a:p>
            <a:r>
              <a:rPr lang="cs-CZ" dirty="0" smtClean="0"/>
              <a:t>Ex post vysvětlení – pokud jsem zjistil jenom to, co jsem věděl před analýzou potom</a:t>
            </a:r>
          </a:p>
          <a:p>
            <a:pPr lvl="1"/>
            <a:r>
              <a:rPr lang="cs-CZ" dirty="0" smtClean="0"/>
              <a:t>Analýza byla špatná</a:t>
            </a:r>
          </a:p>
          <a:p>
            <a:pPr lvl="1"/>
            <a:r>
              <a:rPr lang="cs-CZ" dirty="0" smtClean="0"/>
              <a:t>Analýza byla zmanipulovaná (směrem, který preferuji viz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advocacy</a:t>
            </a:r>
            <a:r>
              <a:rPr lang="cs-CZ" dirty="0" smtClean="0"/>
              <a:t> x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)</a:t>
            </a:r>
          </a:p>
          <a:p>
            <a:r>
              <a:rPr lang="cs-CZ" dirty="0" smtClean="0"/>
              <a:t>Doporučení </a:t>
            </a:r>
          </a:p>
          <a:p>
            <a:pPr lvl="1"/>
            <a:r>
              <a:rPr lang="cs-CZ" dirty="0" smtClean="0"/>
              <a:t>pokud doporučuji něco, co je zjevně logické i bez analýzy, potom byla analýza zbytečná</a:t>
            </a:r>
          </a:p>
          <a:p>
            <a:pPr lvl="1"/>
            <a:r>
              <a:rPr lang="cs-CZ" dirty="0" smtClean="0"/>
              <a:t>Co doporučuji musí být zdůvodněno</a:t>
            </a:r>
          </a:p>
          <a:p>
            <a:r>
              <a:rPr lang="cs-CZ" dirty="0" smtClean="0"/>
              <a:t>Zásada: není šablona, kterou lze bezmyšlenkovitě aplikovat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417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Typický 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Analyzujte vybranou politiku a formulujte doporučení…</a:t>
            </a:r>
          </a:p>
          <a:p>
            <a:r>
              <a:rPr lang="cs-CZ" dirty="0" smtClean="0"/>
              <a:t>Komparujte tři věci a určete tu nejlepší</a:t>
            </a:r>
          </a:p>
          <a:p>
            <a:r>
              <a:rPr lang="cs-CZ" dirty="0" smtClean="0"/>
              <a:t>Identifikujte příčiny problému a navrhněte jeho řešení</a:t>
            </a:r>
          </a:p>
          <a:p>
            <a:r>
              <a:rPr lang="cs-CZ" dirty="0" smtClean="0"/>
              <a:t>Na základě analýzy vybraného vzorku navrhněte vhodný model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5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otazníky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mám popsat? Mám začít od velkého třesku?</a:t>
            </a:r>
          </a:p>
          <a:p>
            <a:r>
              <a:rPr lang="cs-CZ" dirty="0" smtClean="0"/>
              <a:t>Popsal jsem to a co dál?</a:t>
            </a:r>
          </a:p>
          <a:p>
            <a:r>
              <a:rPr lang="cs-CZ" dirty="0" smtClean="0"/>
              <a:t>Analýza není popis</a:t>
            </a:r>
          </a:p>
          <a:p>
            <a:r>
              <a:rPr lang="cs-CZ" dirty="0" smtClean="0"/>
              <a:t>Jsou tři analýzy v řadě za sebou komparace?</a:t>
            </a:r>
          </a:p>
          <a:p>
            <a:r>
              <a:rPr lang="cs-CZ" dirty="0" smtClean="0"/>
              <a:t>Jak souvisí moje doporučení s předchozí analýzou?</a:t>
            </a:r>
          </a:p>
          <a:p>
            <a:r>
              <a:rPr lang="cs-CZ" dirty="0" smtClean="0"/>
              <a:t>K čemu mi je teorie?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82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384502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Vymezit šíři problému</a:t>
            </a:r>
          </a:p>
          <a:p>
            <a:pPr lvl="1"/>
            <a:r>
              <a:rPr lang="cs-CZ" dirty="0" smtClean="0"/>
              <a:t>Určit limity mého řešení (dané omezením šíře)</a:t>
            </a:r>
          </a:p>
          <a:p>
            <a:pPr lvl="1"/>
            <a:r>
              <a:rPr lang="cs-CZ" dirty="0" smtClean="0"/>
              <a:t>Zjistit co je o problému známo</a:t>
            </a:r>
          </a:p>
          <a:p>
            <a:r>
              <a:rPr lang="cs-CZ" dirty="0" smtClean="0"/>
              <a:t>Stanovit hlavní a dílčí cíl</a:t>
            </a:r>
          </a:p>
          <a:p>
            <a:r>
              <a:rPr lang="cs-CZ" dirty="0" smtClean="0"/>
              <a:t>Navrhnout strukturu práce – návaznost na dílčí cíl</a:t>
            </a:r>
          </a:p>
          <a:p>
            <a:pPr lvl="1"/>
            <a:r>
              <a:rPr lang="cs-CZ" dirty="0" smtClean="0"/>
              <a:t>Určit metody v každé části, zjistit jaká data, zdroje budu potřebovat VERSUS cíl</a:t>
            </a:r>
          </a:p>
          <a:p>
            <a:pPr lvl="1"/>
            <a:r>
              <a:rPr lang="cs-CZ" dirty="0" smtClean="0"/>
              <a:t>Určit nároky na zpracování </a:t>
            </a:r>
          </a:p>
          <a:p>
            <a:pPr lvl="1"/>
            <a:r>
              <a:rPr lang="cs-CZ" dirty="0" smtClean="0"/>
              <a:t>Určit vlastní limity (najít někoho kdo umí)</a:t>
            </a:r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4337560"/>
              </p:ext>
            </p:extLst>
          </p:nvPr>
        </p:nvGraphicFramePr>
        <p:xfrm>
          <a:off x="539552" y="4725144"/>
          <a:ext cx="3106688" cy="1545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6214420"/>
              </p:ext>
            </p:extLst>
          </p:nvPr>
        </p:nvGraphicFramePr>
        <p:xfrm>
          <a:off x="5436096" y="4797152"/>
          <a:ext cx="3250704" cy="1473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Obdélník 5"/>
          <p:cNvSpPr/>
          <p:nvPr/>
        </p:nvSpPr>
        <p:spPr>
          <a:xfrm>
            <a:off x="4307934" y="5085184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?</a:t>
            </a:r>
            <a:endParaRPr lang="cs-CZ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519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Strukturování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129614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Nezávislost problému</a:t>
            </a:r>
          </a:p>
          <a:p>
            <a:r>
              <a:rPr lang="cs-CZ" dirty="0" smtClean="0"/>
              <a:t>Subjektivita problému</a:t>
            </a:r>
          </a:p>
          <a:p>
            <a:r>
              <a:rPr lang="cs-CZ" dirty="0" smtClean="0"/>
              <a:t>„umělost“ problému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7885174"/>
              </p:ext>
            </p:extLst>
          </p:nvPr>
        </p:nvGraphicFramePr>
        <p:xfrm>
          <a:off x="1043608" y="2708920"/>
          <a:ext cx="7344816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421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Differences</a:t>
            </a:r>
            <a:r>
              <a:rPr lang="cs-CZ" dirty="0" smtClean="0"/>
              <a:t> in </a:t>
            </a:r>
            <a:r>
              <a:rPr lang="cs-CZ" dirty="0" err="1" smtClean="0"/>
              <a:t>structure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classes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problems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1050239"/>
              </p:ext>
            </p:extLst>
          </p:nvPr>
        </p:nvGraphicFramePr>
        <p:xfrm>
          <a:off x="457200" y="1600200"/>
          <a:ext cx="8229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Structure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of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Problem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i="1" dirty="0" smtClean="0"/>
                        <a:t>Element</a:t>
                      </a:r>
                      <a:endParaRPr lang="cs-CZ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i="1" dirty="0" err="1" smtClean="0"/>
                        <a:t>Well</a:t>
                      </a:r>
                      <a:r>
                        <a:rPr lang="cs-CZ" b="1" i="1" dirty="0" smtClean="0"/>
                        <a:t> </a:t>
                      </a:r>
                      <a:r>
                        <a:rPr lang="cs-CZ" b="1" i="1" dirty="0" err="1" smtClean="0"/>
                        <a:t>strucutred</a:t>
                      </a:r>
                      <a:endParaRPr lang="cs-CZ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i="1" dirty="0" err="1" smtClean="0"/>
                        <a:t>Moderately</a:t>
                      </a:r>
                      <a:r>
                        <a:rPr lang="cs-CZ" b="1" i="1" dirty="0" smtClean="0"/>
                        <a:t> </a:t>
                      </a:r>
                      <a:r>
                        <a:rPr lang="cs-CZ" b="1" i="1" dirty="0" err="1" smtClean="0"/>
                        <a:t>structured</a:t>
                      </a:r>
                      <a:endParaRPr lang="cs-CZ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i="1" dirty="0" err="1" smtClean="0"/>
                        <a:t>Ill</a:t>
                      </a:r>
                      <a:r>
                        <a:rPr lang="cs-CZ" b="1" i="1" dirty="0" smtClean="0"/>
                        <a:t> </a:t>
                      </a:r>
                      <a:r>
                        <a:rPr lang="cs-CZ" b="1" i="1" dirty="0" err="1" smtClean="0"/>
                        <a:t>structured</a:t>
                      </a:r>
                      <a:endParaRPr lang="cs-CZ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Decision</a:t>
                      </a:r>
                      <a:r>
                        <a:rPr lang="cs-CZ" dirty="0" smtClean="0"/>
                        <a:t> maker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One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of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few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One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or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few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Many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Alternatives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Limited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Limited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Unlimited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Utilities</a:t>
                      </a:r>
                      <a:r>
                        <a:rPr lang="cs-CZ" dirty="0" smtClean="0"/>
                        <a:t> (</a:t>
                      </a:r>
                      <a:r>
                        <a:rPr lang="cs-CZ" dirty="0" err="1" smtClean="0"/>
                        <a:t>values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Consensus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Consensus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Conflict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Outcomes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Certainty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or</a:t>
                      </a:r>
                      <a:r>
                        <a:rPr lang="cs-CZ" dirty="0" smtClean="0"/>
                        <a:t> risk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Uncertainty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Unknown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Probabilities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Calculable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Incalculable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Incalculable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3027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models</a:t>
            </a:r>
            <a:r>
              <a:rPr lang="cs-CZ" dirty="0" smtClean="0"/>
              <a:t> and </a:t>
            </a:r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structuring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80728"/>
                <a:ext cx="8291264" cy="5544616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cs-CZ" dirty="0" smtClean="0"/>
                  <a:t>Descriptive </a:t>
                </a:r>
                <a:r>
                  <a:rPr lang="cs-CZ" dirty="0" err="1" smtClean="0"/>
                  <a:t>models</a:t>
                </a:r>
                <a:endParaRPr lang="cs-CZ" dirty="0" smtClean="0"/>
              </a:p>
              <a:p>
                <a:pPr lvl="1"/>
                <a:r>
                  <a:rPr lang="cs-CZ" dirty="0" err="1" smtClean="0"/>
                  <a:t>Explain</a:t>
                </a:r>
                <a:r>
                  <a:rPr lang="cs-CZ" dirty="0" smtClean="0"/>
                  <a:t> and </a:t>
                </a:r>
                <a:r>
                  <a:rPr lang="cs-CZ" dirty="0" err="1" smtClean="0"/>
                  <a:t>predict</a:t>
                </a:r>
                <a:endParaRPr lang="cs-CZ" dirty="0" smtClean="0"/>
              </a:p>
              <a:p>
                <a:r>
                  <a:rPr lang="cs-CZ" dirty="0" smtClean="0"/>
                  <a:t>Normative </a:t>
                </a:r>
                <a:r>
                  <a:rPr lang="cs-CZ" dirty="0" err="1" smtClean="0"/>
                  <a:t>models</a:t>
                </a:r>
                <a:endParaRPr lang="cs-CZ" dirty="0" smtClean="0"/>
              </a:p>
              <a:p>
                <a:pPr lvl="1"/>
                <a:r>
                  <a:rPr lang="cs-CZ" dirty="0" err="1" smtClean="0"/>
                  <a:t>Provide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recommendation</a:t>
                </a:r>
                <a:endParaRPr lang="cs-CZ" dirty="0" smtClean="0"/>
              </a:p>
              <a:p>
                <a:pPr lvl="1"/>
                <a:r>
                  <a:rPr lang="cs-CZ" dirty="0" err="1" smtClean="0"/>
                  <a:t>Compound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interest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𝑆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(1+</m:t>
                        </m:r>
                        <m:r>
                          <a:rPr lang="cs-CZ" b="0" i="1" smtClean="0">
                            <a:latin typeface="Cambria Math"/>
                          </a:rPr>
                          <m:t>𝑟</m:t>
                        </m:r>
                        <m:r>
                          <a:rPr lang="cs-CZ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cs-CZ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cs-CZ" dirty="0" smtClean="0"/>
              </a:p>
              <a:p>
                <a:r>
                  <a:rPr lang="cs-CZ" dirty="0" err="1" smtClean="0"/>
                  <a:t>Verbal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models</a:t>
                </a:r>
                <a:endParaRPr lang="cs-CZ" dirty="0" smtClean="0"/>
              </a:p>
              <a:p>
                <a:pPr lvl="1"/>
                <a:r>
                  <a:rPr lang="cs-CZ" dirty="0" err="1" smtClean="0"/>
                  <a:t>Everyday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language</a:t>
                </a:r>
                <a:endParaRPr lang="cs-CZ" dirty="0" smtClean="0"/>
              </a:p>
              <a:p>
                <a:r>
                  <a:rPr lang="cs-CZ" dirty="0" err="1" smtClean="0"/>
                  <a:t>Symbolic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models</a:t>
                </a:r>
                <a:endParaRPr lang="cs-CZ" dirty="0" smtClean="0"/>
              </a:p>
              <a:p>
                <a:pPr lvl="1"/>
                <a:r>
                  <a:rPr lang="cs-CZ" dirty="0" err="1" smtClean="0"/>
                  <a:t>Mathematic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symbols</a:t>
                </a:r>
                <a:r>
                  <a:rPr lang="cs-CZ" dirty="0" smtClean="0"/>
                  <a:t> Y=</a:t>
                </a:r>
                <a:r>
                  <a:rPr lang="cs-CZ" dirty="0" err="1" smtClean="0"/>
                  <a:t>a+bX</a:t>
                </a:r>
                <a:r>
                  <a:rPr lang="cs-CZ" dirty="0" smtClean="0"/>
                  <a:t>, </a:t>
                </a:r>
                <a:r>
                  <a:rPr lang="cs-CZ" dirty="0" err="1" smtClean="0"/>
                  <a:t>correlation</a:t>
                </a:r>
                <a:endParaRPr lang="cs-CZ" dirty="0" smtClean="0"/>
              </a:p>
              <a:p>
                <a:r>
                  <a:rPr lang="cs-CZ" dirty="0" err="1" smtClean="0"/>
                  <a:t>Procedural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models</a:t>
                </a:r>
                <a:endParaRPr lang="cs-CZ" dirty="0" smtClean="0"/>
              </a:p>
              <a:p>
                <a:pPr lvl="1"/>
                <a:r>
                  <a:rPr lang="cs-CZ" dirty="0" err="1" smtClean="0"/>
                  <a:t>Dynamic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relationship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among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variables</a:t>
                </a:r>
                <a:endParaRPr lang="cs-CZ" dirty="0" smtClean="0"/>
              </a:p>
              <a:p>
                <a:pPr lvl="1"/>
                <a:r>
                  <a:rPr lang="cs-CZ" dirty="0" err="1" smtClean="0"/>
                  <a:t>tree</a:t>
                </a:r>
                <a:endParaRPr lang="cs-CZ" dirty="0" smtClean="0"/>
              </a:p>
              <a:p>
                <a:r>
                  <a:rPr lang="cs-CZ" dirty="0" err="1" smtClean="0"/>
                  <a:t>Models</a:t>
                </a:r>
                <a:r>
                  <a:rPr lang="cs-CZ" dirty="0" smtClean="0"/>
                  <a:t> as </a:t>
                </a:r>
                <a:r>
                  <a:rPr lang="cs-CZ" dirty="0" err="1" smtClean="0"/>
                  <a:t>surrogates</a:t>
                </a:r>
                <a:r>
                  <a:rPr lang="cs-CZ" dirty="0" smtClean="0"/>
                  <a:t> and </a:t>
                </a:r>
                <a:r>
                  <a:rPr lang="cs-CZ" dirty="0" err="1" smtClean="0"/>
                  <a:t>perspectives</a:t>
                </a:r>
                <a:endParaRPr lang="cs-CZ" dirty="0" smtClean="0"/>
              </a:p>
              <a:p>
                <a:pPr lvl="1"/>
                <a:r>
                  <a:rPr lang="cs-CZ" dirty="0" smtClean="0"/>
                  <a:t>Substitute </a:t>
                </a:r>
                <a:r>
                  <a:rPr lang="cs-CZ" dirty="0" err="1" smtClean="0"/>
                  <a:t>for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substantive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problem</a:t>
                </a:r>
                <a:r>
                  <a:rPr lang="cs-CZ" dirty="0" smtClean="0"/>
                  <a:t> – </a:t>
                </a:r>
                <a:r>
                  <a:rPr lang="cs-CZ" dirty="0" err="1" smtClean="0"/>
                  <a:t>formal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problem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represent</a:t>
                </a:r>
                <a:r>
                  <a:rPr lang="cs-CZ" dirty="0" smtClean="0"/>
                  <a:t> a </a:t>
                </a:r>
                <a:r>
                  <a:rPr lang="cs-CZ" dirty="0" err="1" smtClean="0"/>
                  <a:t>substantive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problem</a:t>
                </a:r>
                <a:endParaRPr lang="cs-CZ" dirty="0" smtClean="0"/>
              </a:p>
              <a:p>
                <a:pPr lvl="1"/>
                <a:r>
                  <a:rPr lang="cs-CZ" dirty="0" err="1" smtClean="0"/>
                  <a:t>Formal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problem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can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never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be</a:t>
                </a:r>
                <a:r>
                  <a:rPr lang="cs-CZ" dirty="0" smtClean="0"/>
                  <a:t> a </a:t>
                </a:r>
                <a:r>
                  <a:rPr lang="cs-CZ" dirty="0" err="1" smtClean="0"/>
                  <a:t>holly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valid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representation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of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substantive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models</a:t>
                </a:r>
                <a:endParaRPr lang="cs-CZ" dirty="0" smtClean="0"/>
              </a:p>
              <a:p>
                <a:pPr lvl="1"/>
                <a:r>
                  <a:rPr lang="cs-CZ" dirty="0" err="1" smtClean="0"/>
                  <a:t>Errors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of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third</a:t>
                </a:r>
                <a:r>
                  <a:rPr lang="cs-CZ" dirty="0" smtClean="0"/>
                  <a:t> type</a:t>
                </a:r>
              </a:p>
              <a:p>
                <a:pPr lvl="1"/>
                <a:r>
                  <a:rPr lang="cs-CZ" dirty="0" err="1" smtClean="0"/>
                  <a:t>Nine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dot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problem</a:t>
                </a:r>
                <a:endParaRPr lang="cs-CZ" dirty="0" smtClean="0"/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80728"/>
                <a:ext cx="8291264" cy="5544616"/>
              </a:xfrm>
              <a:blipFill rotWithShape="1">
                <a:blip r:embed="rId3"/>
                <a:stretch>
                  <a:fillRect l="-588" t="-15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054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Methods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structuring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err="1" smtClean="0"/>
              <a:t>Boundary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define</a:t>
            </a:r>
            <a:r>
              <a:rPr lang="cs-CZ" dirty="0" smtClean="0"/>
              <a:t> </a:t>
            </a:r>
            <a:r>
              <a:rPr lang="cs-CZ" dirty="0" err="1" smtClean="0"/>
              <a:t>metaproblem</a:t>
            </a:r>
            <a:endParaRPr lang="cs-CZ" dirty="0" smtClean="0"/>
          </a:p>
          <a:p>
            <a:r>
              <a:rPr lang="cs-CZ" dirty="0" err="1" smtClean="0"/>
              <a:t>Clasificational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define</a:t>
            </a:r>
            <a:r>
              <a:rPr lang="cs-CZ" dirty="0" smtClean="0"/>
              <a:t> and </a:t>
            </a:r>
            <a:r>
              <a:rPr lang="cs-CZ" dirty="0" err="1" smtClean="0"/>
              <a:t>clasify</a:t>
            </a:r>
            <a:r>
              <a:rPr lang="cs-CZ" dirty="0" smtClean="0"/>
              <a:t> </a:t>
            </a:r>
            <a:r>
              <a:rPr lang="cs-CZ" dirty="0" err="1" smtClean="0"/>
              <a:t>problems</a:t>
            </a:r>
            <a:r>
              <a:rPr lang="cs-CZ" dirty="0" smtClean="0"/>
              <a:t> </a:t>
            </a:r>
            <a:r>
              <a:rPr lang="cs-CZ" dirty="0" err="1" smtClean="0"/>
              <a:t>situation</a:t>
            </a:r>
            <a:endParaRPr lang="cs-CZ" dirty="0" smtClean="0"/>
          </a:p>
          <a:p>
            <a:r>
              <a:rPr lang="cs-CZ" dirty="0" err="1" smtClean="0"/>
              <a:t>Hiearchy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idetify</a:t>
            </a:r>
            <a:r>
              <a:rPr lang="cs-CZ" dirty="0" smtClean="0"/>
              <a:t> </a:t>
            </a:r>
            <a:r>
              <a:rPr lang="cs-CZ" dirty="0" err="1" smtClean="0"/>
              <a:t>causes</a:t>
            </a:r>
            <a:endParaRPr lang="cs-CZ" dirty="0" smtClean="0"/>
          </a:p>
          <a:p>
            <a:r>
              <a:rPr lang="cs-CZ" dirty="0" err="1" smtClean="0"/>
              <a:t>Synectics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recogntition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analogous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endParaRPr lang="cs-CZ" dirty="0" smtClean="0"/>
          </a:p>
          <a:p>
            <a:r>
              <a:rPr lang="cs-CZ" dirty="0" smtClean="0"/>
              <a:t>Brainstorming</a:t>
            </a:r>
          </a:p>
          <a:p>
            <a:pPr lvl="1"/>
            <a:r>
              <a:rPr lang="cs-CZ" dirty="0" err="1" smtClean="0"/>
              <a:t>generating</a:t>
            </a:r>
            <a:r>
              <a:rPr lang="cs-CZ" dirty="0" smtClean="0"/>
              <a:t> </a:t>
            </a:r>
            <a:r>
              <a:rPr lang="cs-CZ" dirty="0" err="1" smtClean="0"/>
              <a:t>ideas</a:t>
            </a:r>
            <a:r>
              <a:rPr lang="cs-CZ" dirty="0" smtClean="0"/>
              <a:t> – </a:t>
            </a:r>
            <a:r>
              <a:rPr lang="cs-CZ" dirty="0" err="1" smtClean="0"/>
              <a:t>conceptualize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situation</a:t>
            </a:r>
            <a:endParaRPr lang="cs-CZ" dirty="0" smtClean="0"/>
          </a:p>
          <a:p>
            <a:r>
              <a:rPr lang="cs-CZ" dirty="0" err="1" smtClean="0"/>
              <a:t>Multiple</a:t>
            </a:r>
            <a:r>
              <a:rPr lang="cs-CZ" dirty="0" smtClean="0"/>
              <a:t> </a:t>
            </a:r>
            <a:r>
              <a:rPr lang="cs-CZ" dirty="0" err="1" smtClean="0"/>
              <a:t>perspective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 smtClean="0"/>
          </a:p>
          <a:p>
            <a:pPr lvl="1"/>
            <a:r>
              <a:rPr lang="cs-CZ" dirty="0" err="1" smtClean="0"/>
              <a:t>greater</a:t>
            </a:r>
            <a:r>
              <a:rPr lang="cs-CZ" dirty="0" smtClean="0"/>
              <a:t> </a:t>
            </a:r>
            <a:r>
              <a:rPr lang="cs-CZ" dirty="0" err="1" smtClean="0"/>
              <a:t>insight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problems</a:t>
            </a:r>
            <a:r>
              <a:rPr lang="cs-CZ" dirty="0" smtClean="0"/>
              <a:t> and </a:t>
            </a:r>
            <a:r>
              <a:rPr lang="cs-CZ" dirty="0" err="1" smtClean="0"/>
              <a:t>potential</a:t>
            </a:r>
            <a:r>
              <a:rPr lang="cs-CZ" dirty="0" smtClean="0"/>
              <a:t> </a:t>
            </a:r>
            <a:r>
              <a:rPr lang="cs-CZ" dirty="0" err="1" smtClean="0"/>
              <a:t>solutions</a:t>
            </a:r>
            <a:r>
              <a:rPr lang="cs-CZ" dirty="0" smtClean="0"/>
              <a:t> by </a:t>
            </a:r>
            <a:r>
              <a:rPr lang="cs-CZ" dirty="0" err="1" smtClean="0"/>
              <a:t>applying</a:t>
            </a:r>
            <a:r>
              <a:rPr lang="cs-CZ" dirty="0" smtClean="0"/>
              <a:t> </a:t>
            </a:r>
            <a:r>
              <a:rPr lang="cs-CZ" dirty="0" err="1" smtClean="0"/>
              <a:t>perosnal</a:t>
            </a:r>
            <a:r>
              <a:rPr lang="cs-CZ" dirty="0" smtClean="0"/>
              <a:t>, </a:t>
            </a:r>
            <a:r>
              <a:rPr lang="cs-CZ" dirty="0" err="1" smtClean="0"/>
              <a:t>organizational</a:t>
            </a:r>
            <a:r>
              <a:rPr lang="cs-CZ" dirty="0" smtClean="0"/>
              <a:t> and </a:t>
            </a:r>
            <a:r>
              <a:rPr lang="cs-CZ" dirty="0" err="1" smtClean="0"/>
              <a:t>technical</a:t>
            </a:r>
            <a:r>
              <a:rPr lang="cs-CZ" dirty="0" smtClean="0"/>
              <a:t> </a:t>
            </a:r>
            <a:r>
              <a:rPr lang="cs-CZ" dirty="0" err="1" smtClean="0"/>
              <a:t>perspectives</a:t>
            </a:r>
            <a:r>
              <a:rPr lang="cs-CZ" dirty="0" smtClean="0"/>
              <a:t> to </a:t>
            </a:r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situation</a:t>
            </a:r>
            <a:endParaRPr lang="cs-CZ" dirty="0" smtClean="0"/>
          </a:p>
          <a:p>
            <a:r>
              <a:rPr lang="cs-CZ" dirty="0" err="1" smtClean="0"/>
              <a:t>Assumptional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 smtClean="0"/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synthesis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conflicting</a:t>
            </a:r>
            <a:r>
              <a:rPr lang="cs-CZ" dirty="0" smtClean="0"/>
              <a:t> </a:t>
            </a:r>
            <a:r>
              <a:rPr lang="cs-CZ" dirty="0" err="1" smtClean="0"/>
              <a:t>assumptions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endParaRPr lang="cs-CZ" dirty="0" smtClean="0"/>
          </a:p>
          <a:p>
            <a:r>
              <a:rPr lang="cs-CZ" dirty="0" err="1" smtClean="0"/>
              <a:t>Argumentation</a:t>
            </a:r>
            <a:r>
              <a:rPr lang="cs-CZ" dirty="0" smtClean="0"/>
              <a:t> </a:t>
            </a:r>
            <a:r>
              <a:rPr lang="cs-CZ" dirty="0" err="1" smtClean="0"/>
              <a:t>mapping</a:t>
            </a:r>
            <a:endParaRPr lang="cs-CZ" dirty="0" smtClean="0"/>
          </a:p>
          <a:p>
            <a:pPr lvl="1"/>
            <a:r>
              <a:rPr lang="cs-CZ" dirty="0" err="1" smtClean="0"/>
              <a:t>Kinds</a:t>
            </a:r>
            <a:r>
              <a:rPr lang="cs-CZ" dirty="0" smtClean="0"/>
              <a:t> </a:t>
            </a:r>
            <a:r>
              <a:rPr lang="cs-CZ" dirty="0" err="1" smtClean="0"/>
              <a:t>odf</a:t>
            </a:r>
            <a:r>
              <a:rPr lang="cs-CZ" dirty="0" smtClean="0"/>
              <a:t> </a:t>
            </a:r>
            <a:r>
              <a:rPr lang="cs-CZ" dirty="0" err="1" smtClean="0"/>
              <a:t>arguments</a:t>
            </a:r>
            <a:r>
              <a:rPr lang="cs-CZ" dirty="0" smtClean="0"/>
              <a:t> versus </a:t>
            </a:r>
            <a:r>
              <a:rPr lang="cs-CZ" dirty="0" err="1" smtClean="0"/>
              <a:t>assumptions</a:t>
            </a:r>
            <a:r>
              <a:rPr lang="cs-CZ" dirty="0" smtClean="0"/>
              <a:t>..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Plausibility</a:t>
            </a:r>
            <a:r>
              <a:rPr lang="cs-CZ" dirty="0" smtClean="0"/>
              <a:t>, </a:t>
            </a:r>
            <a:r>
              <a:rPr lang="cs-CZ" dirty="0" err="1" smtClean="0"/>
              <a:t>importance</a:t>
            </a:r>
            <a:r>
              <a:rPr lang="cs-CZ" dirty="0" smtClean="0"/>
              <a:t> </a:t>
            </a:r>
            <a:r>
              <a:rPr lang="cs-CZ" dirty="0" err="1" smtClean="0"/>
              <a:t>graph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062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997</Words>
  <Application>Microsoft Office PowerPoint</Application>
  <PresentationFormat>Předvádění na obrazovce (4:3)</PresentationFormat>
  <Paragraphs>222</Paragraphs>
  <Slides>22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systému Office</vt:lpstr>
      <vt:lpstr>Policy analysis tipy nejen pro DP</vt:lpstr>
      <vt:lpstr>struktura</vt:lpstr>
      <vt:lpstr>Typický cíl</vt:lpstr>
      <vt:lpstr>otazníky</vt:lpstr>
      <vt:lpstr>postup</vt:lpstr>
      <vt:lpstr>Strukturování problému</vt:lpstr>
      <vt:lpstr>Differences in structure of three classes of policy problems</vt:lpstr>
      <vt:lpstr>Policy models and problem structuring</vt:lpstr>
      <vt:lpstr>Methods of problem structuring</vt:lpstr>
      <vt:lpstr>Cases – formulace cíle</vt:lpstr>
      <vt:lpstr>Problém</vt:lpstr>
      <vt:lpstr>Analýza ?</vt:lpstr>
      <vt:lpstr>Komparace?</vt:lpstr>
      <vt:lpstr>syntéza</vt:lpstr>
      <vt:lpstr>Struktura</vt:lpstr>
      <vt:lpstr>„Teorie“</vt:lpstr>
      <vt:lpstr>Příklad 1</vt:lpstr>
      <vt:lpstr>Příklad 2</vt:lpstr>
      <vt:lpstr>Shrnutí</vt:lpstr>
      <vt:lpstr>literatura</vt:lpstr>
      <vt:lpstr>Metody analýzy</vt:lpstr>
      <vt:lpstr>Metody analýzy - diskuze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analysis tipy nejen pro DP</dc:title>
  <dc:creator>MP</dc:creator>
  <cp:lastModifiedBy>MP</cp:lastModifiedBy>
  <cp:revision>5</cp:revision>
  <dcterms:created xsi:type="dcterms:W3CDTF">2014-05-06T11:03:48Z</dcterms:created>
  <dcterms:modified xsi:type="dcterms:W3CDTF">2014-05-07T06:13:23Z</dcterms:modified>
</cp:coreProperties>
</file>