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7" r:id="rId2"/>
    <p:sldId id="298" r:id="rId3"/>
    <p:sldId id="351" r:id="rId4"/>
    <p:sldId id="258" r:id="rId5"/>
    <p:sldId id="352" r:id="rId6"/>
    <p:sldId id="353" r:id="rId7"/>
    <p:sldId id="354" r:id="rId8"/>
    <p:sldId id="355" r:id="rId9"/>
    <p:sldId id="336" r:id="rId10"/>
    <p:sldId id="356" r:id="rId11"/>
    <p:sldId id="357" r:id="rId12"/>
    <p:sldId id="358" r:id="rId13"/>
    <p:sldId id="359" r:id="rId14"/>
    <p:sldId id="360" r:id="rId15"/>
    <p:sldId id="361" r:id="rId16"/>
    <p:sldId id="34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43C80A-C4F2-4544-B7B1-586019D9BF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209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0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2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6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7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8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0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1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2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46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7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49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50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9251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52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53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54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5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257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34E3263-DDAD-44A0-82BA-9D821A6A3C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6BD4B-1D70-4879-BD26-9F3E169BB7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72C27-F327-42D3-80D0-3D897CCBE1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16A15-6320-4877-B8BD-0D7CAB877B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903B0-DCBD-4233-8135-E318AA87AC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1172A-D8A4-46C1-8354-5623B8209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3F9B0-0B6C-441E-AFC2-34012A3BC4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1E76D-B39A-47FD-8913-888AFA52F0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E13FC-5564-47B6-BE41-F57AF3777F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F5309-6BCE-4E58-BCD6-09B7A1818F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7A316-6C65-4BCB-9398-55E3B76061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2C12D7A-FCB9-401D-A4F0-039DF4D10842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/>
          <a:lstStyle/>
          <a:p>
            <a:endParaRPr lang="cs-CZ" i="1" dirty="0" smtClean="0"/>
          </a:p>
          <a:p>
            <a:r>
              <a:rPr lang="cs-CZ" i="1" dirty="0" smtClean="0"/>
              <a:t>		Mgr. Pavel Bednařík</a:t>
            </a:r>
            <a:endParaRPr lang="cs-CZ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2740645"/>
          </a:xfrm>
        </p:spPr>
        <p:txBody>
          <a:bodyPr/>
          <a:lstStyle/>
          <a:p>
            <a:r>
              <a:rPr lang="cs-CZ" sz="6000" b="1" dirty="0" smtClean="0"/>
              <a:t>Jednání podnikatele</a:t>
            </a:r>
            <a:br>
              <a:rPr lang="cs-CZ" sz="6000" b="1" dirty="0" smtClean="0"/>
            </a:br>
            <a:r>
              <a:rPr lang="cs-CZ" sz="6000" b="1" dirty="0" smtClean="0"/>
              <a:t/>
            </a:r>
            <a:br>
              <a:rPr lang="cs-CZ" sz="6000" b="1" dirty="0" smtClean="0"/>
            </a:br>
            <a:r>
              <a:rPr lang="cs-CZ" sz="6000" b="1" dirty="0" smtClean="0"/>
              <a:t>zastoupení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r>
              <a:rPr lang="cs-CZ" dirty="0" smtClean="0"/>
              <a:t>Zvláštní typ plné moci</a:t>
            </a:r>
          </a:p>
          <a:p>
            <a:r>
              <a:rPr lang="cs-CZ" dirty="0" smtClean="0"/>
              <a:t>Udílí pouze podnikatelé zapsaní v OR</a:t>
            </a:r>
          </a:p>
          <a:p>
            <a:r>
              <a:rPr lang="cs-CZ" dirty="0" smtClean="0"/>
              <a:t>Udílena </a:t>
            </a:r>
          </a:p>
          <a:p>
            <a:pPr lvl="1"/>
            <a:r>
              <a:rPr lang="cs-CZ" dirty="0" smtClean="0"/>
              <a:t>pouze FO</a:t>
            </a:r>
          </a:p>
          <a:p>
            <a:pPr lvl="1"/>
            <a:r>
              <a:rPr lang="cs-CZ" dirty="0" smtClean="0"/>
              <a:t>Písemně</a:t>
            </a:r>
          </a:p>
          <a:p>
            <a:pPr lvl="1"/>
            <a:r>
              <a:rPr lang="cs-CZ" dirty="0" smtClean="0"/>
              <a:t>Veškerá právní jednání týkající se provozu obchodního závodu</a:t>
            </a:r>
          </a:p>
          <a:p>
            <a:r>
              <a:rPr lang="cs-CZ" dirty="0" smtClean="0"/>
              <a:t>Výslovně uvést, že se jedná o prokuru</a:t>
            </a:r>
          </a:p>
          <a:p>
            <a:r>
              <a:rPr lang="cs-CZ" dirty="0" smtClean="0"/>
              <a:t>Deklaratorní zápis do OR</a:t>
            </a:r>
          </a:p>
          <a:p>
            <a:r>
              <a:rPr lang="cs-CZ" dirty="0" smtClean="0"/>
              <a:t>Při podpisu uvést, že jedná jako prokurista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542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Prostá</a:t>
            </a:r>
          </a:p>
          <a:p>
            <a:r>
              <a:rPr lang="cs-CZ" dirty="0" smtClean="0"/>
              <a:t>Rozšířená – výslovně i o nemovitosti</a:t>
            </a:r>
          </a:p>
          <a:p>
            <a:r>
              <a:rPr lang="cs-CZ" dirty="0" smtClean="0"/>
              <a:t>Kolektivní	 – může být udělena i více 				prokuristům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každý jedná samostatně, 				není-li uvedeno jinak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Filiální	- udělena jen pro </a:t>
            </a:r>
            <a:r>
              <a:rPr lang="cs-CZ" dirty="0" err="1" smtClean="0"/>
              <a:t>urč</a:t>
            </a:r>
            <a:r>
              <a:rPr lang="cs-CZ" dirty="0" smtClean="0"/>
              <a:t>. pobočku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Omezení</a:t>
            </a:r>
          </a:p>
          <a:p>
            <a:pPr lvl="1"/>
            <a:r>
              <a:rPr lang="cs-CZ" dirty="0" smtClean="0"/>
              <a:t>Nemůže jednat ve věcech náležející výlučně podnikateli (udělit prokuru jinému, svolat VH)</a:t>
            </a:r>
          </a:p>
          <a:p>
            <a:pPr lvl="1"/>
            <a:r>
              <a:rPr lang="cs-CZ" dirty="0" smtClean="0"/>
              <a:t>Nemůže činit jednání, která nejsou ve vztahu k podnikání</a:t>
            </a:r>
          </a:p>
          <a:p>
            <a:pPr lvl="1"/>
            <a:r>
              <a:rPr lang="cs-CZ" dirty="0" smtClean="0"/>
              <a:t>Zastavit, prodat, přeměnit podnikatele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45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lang="cs-CZ" dirty="0" smtClean="0"/>
              <a:t>Opatrovnictví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4530725"/>
          </a:xfrm>
        </p:spPr>
        <p:txBody>
          <a:bodyPr/>
          <a:lstStyle/>
          <a:p>
            <a:r>
              <a:rPr lang="cs-CZ" dirty="0" smtClean="0"/>
              <a:t>FO X PO (§ 486 - § 488 NOZ)</a:t>
            </a:r>
          </a:p>
          <a:p>
            <a:pPr lvl="1"/>
            <a:r>
              <a:rPr lang="cs-CZ" dirty="0" smtClean="0"/>
              <a:t>Nemá-li kdo spravovat záležitosti PO</a:t>
            </a:r>
          </a:p>
          <a:p>
            <a:pPr lvl="1"/>
            <a:r>
              <a:rPr lang="cs-CZ" dirty="0" smtClean="0"/>
              <a:t>Výjimečné (až po vyčerpání všech jiným možností)</a:t>
            </a:r>
          </a:p>
          <a:p>
            <a:pPr lvl="1"/>
            <a:r>
              <a:rPr lang="cs-CZ" dirty="0" smtClean="0"/>
              <a:t>Typ. Jsou-li zájmy statutárního orgánu v rozporu se zájmy PO</a:t>
            </a:r>
          </a:p>
          <a:p>
            <a:pPr lvl="1"/>
            <a:r>
              <a:rPr lang="cs-CZ" dirty="0" smtClean="0"/>
              <a:t>Obchodní korporace mají vlastní úpravu v ZOK</a:t>
            </a:r>
          </a:p>
          <a:p>
            <a:pPr lvl="0"/>
            <a:r>
              <a:rPr lang="cs-CZ" sz="2800" dirty="0">
                <a:effectLst/>
              </a:rPr>
              <a:t>musí být způsobilý stát se členem statutárního orgánu</a:t>
            </a:r>
          </a:p>
          <a:p>
            <a:pPr lvl="0"/>
            <a:r>
              <a:rPr lang="cs-CZ" sz="2800" dirty="0">
                <a:effectLst/>
              </a:rPr>
              <a:t>platí pro něj obdobně ustanovení o právech a povinnostech člena statutárního orgánu</a:t>
            </a:r>
          </a:p>
          <a:p>
            <a:pPr lvl="0"/>
            <a:r>
              <a:rPr lang="cs-CZ" sz="2800" dirty="0">
                <a:effectLst/>
              </a:rPr>
              <a:t>musí usilovat o řádné obnovení činnosti statutárního orgánu</a:t>
            </a:r>
          </a:p>
        </p:txBody>
      </p:sp>
    </p:spTree>
    <p:extLst>
      <p:ext uri="{BB962C8B-B14F-4D97-AF65-F5344CB8AC3E}">
        <p14:creationId xmlns:p14="http://schemas.microsoft.com/office/powerpoint/2010/main" val="507487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zastoupení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§ 448 a 449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Vykonáním PJ</a:t>
            </a:r>
          </a:p>
          <a:p>
            <a:r>
              <a:rPr lang="cs-CZ" dirty="0" smtClean="0"/>
              <a:t>Odvoláním zmocnění zmocnitelem</a:t>
            </a:r>
          </a:p>
          <a:p>
            <a:r>
              <a:rPr lang="cs-CZ" dirty="0" smtClean="0"/>
              <a:t>Výpovědí zmocnění zmocněncem</a:t>
            </a:r>
          </a:p>
          <a:p>
            <a:r>
              <a:rPr lang="cs-CZ" dirty="0" smtClean="0"/>
              <a:t>Smrtí zmocnitele</a:t>
            </a:r>
          </a:p>
          <a:p>
            <a:r>
              <a:rPr lang="cs-CZ" dirty="0" smtClean="0"/>
              <a:t>Smrtí zmocněnce</a:t>
            </a:r>
          </a:p>
          <a:p>
            <a:r>
              <a:rPr lang="cs-CZ" dirty="0" smtClean="0"/>
              <a:t>Zánik 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602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cs-CZ" dirty="0" smtClean="0"/>
              <a:t>Zástupce v řízení před soudem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867328" cy="5438229"/>
          </a:xfrm>
        </p:spPr>
        <p:txBody>
          <a:bodyPr/>
          <a:lstStyle/>
          <a:p>
            <a:r>
              <a:rPr lang="cs-CZ" dirty="0" smtClean="0"/>
              <a:t>Vlastní úprava v § 21 OSŘ</a:t>
            </a:r>
          </a:p>
          <a:p>
            <a:pPr marL="0" indent="0">
              <a:buNone/>
            </a:pPr>
            <a:r>
              <a:rPr lang="cs-CZ" sz="2000" b="1" dirty="0">
                <a:effectLst/>
              </a:rPr>
              <a:t>(</a:t>
            </a:r>
            <a:r>
              <a:rPr lang="cs-CZ" sz="1800" b="1" dirty="0">
                <a:effectLst/>
              </a:rPr>
              <a:t>1)</a:t>
            </a:r>
            <a:r>
              <a:rPr lang="cs-CZ" sz="1800" dirty="0">
                <a:effectLst/>
              </a:rPr>
              <a:t> Za právnickou osobu jedná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a)</a:t>
            </a:r>
            <a:r>
              <a:rPr lang="cs-CZ" sz="1800" dirty="0">
                <a:effectLst/>
              </a:rPr>
              <a:t> člen statutárního orgánu; tvoří-li statutární orgán více osob, jedná za právnickou osobu předseda statutárního orgánu, popřípadě jeho člen, který tím byl pověřen; je-li předsedou nebo pověřeným členem právnická osoba, jedná vždy fyzická osoba, která je k tomu touto právnickou osobou zmocněna nebo jinak oprávněna, nebo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b)</a:t>
            </a:r>
            <a:r>
              <a:rPr lang="cs-CZ" sz="1800" dirty="0">
                <a:effectLst/>
              </a:rPr>
              <a:t> její zaměstnanec (člen), který tím byl statutárním orgánem pověřen, nebo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c)</a:t>
            </a:r>
            <a:r>
              <a:rPr lang="cs-CZ" sz="1800" dirty="0">
                <a:effectLst/>
              </a:rPr>
              <a:t> vedoucí jejího odštěpného závodu, jde-li o věci týkající se tohoto závodu, nebo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d)</a:t>
            </a:r>
            <a:r>
              <a:rPr lang="cs-CZ" sz="1800" dirty="0">
                <a:effectLst/>
              </a:rPr>
              <a:t> její prokurista, může-li podle udělené prokury jednat samostatně.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(2)</a:t>
            </a:r>
            <a:r>
              <a:rPr lang="cs-CZ" sz="1800" dirty="0">
                <a:effectLst/>
              </a:rPr>
              <a:t> Ustanovení odstavce 1 se nepoužije, stanoví-li tento nebo zvláštní zákon, že za právnickou osobu jednají jiné osoby.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(3)</a:t>
            </a:r>
            <a:r>
              <a:rPr lang="cs-CZ" sz="1800" dirty="0">
                <a:effectLst/>
              </a:rPr>
              <a:t> Byla-li u právnické osoby zavedena nucená správa, jedná za ni nucený správce, který má podle zákona postavení jejího statutárního orgánu, popřípadě zaměstnanci právnické osoby, které tím nucený správce pověřil; jinak se postupuje podle odstavců 1 a 2.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(4)</a:t>
            </a:r>
            <a:r>
              <a:rPr lang="cs-CZ" sz="1800" dirty="0">
                <a:effectLst/>
              </a:rPr>
              <a:t> Za právnickou osobu nemůže jednat ten, jehož zájmy jsou v rozporu se zájmy právnické osoby.</a:t>
            </a:r>
          </a:p>
          <a:p>
            <a:pPr marL="0" indent="0">
              <a:buNone/>
            </a:pPr>
            <a:r>
              <a:rPr lang="cs-CZ" sz="1800" b="1" dirty="0">
                <a:effectLst/>
              </a:rPr>
              <a:t>(5)</a:t>
            </a:r>
            <a:r>
              <a:rPr lang="cs-CZ" sz="1800" dirty="0">
                <a:effectLst/>
              </a:rPr>
              <a:t> Každý, kdo jedná za právnickou osobu, musí své oprávnění prokázat. V téže věci může za právnickou osobu současně jednat jen jediná osoba</a:t>
            </a:r>
            <a:r>
              <a:rPr lang="cs-CZ" sz="1800" dirty="0" smtClean="0">
                <a:effectLst/>
              </a:rPr>
              <a:t>.</a:t>
            </a:r>
            <a:endParaRPr lang="cs-CZ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493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66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Palatino Linotype" pitchFamily="18" charset="0"/>
              </a:rPr>
              <a:t>DĚKUJI</a:t>
            </a:r>
          </a:p>
          <a:p>
            <a:pPr algn="ctr" eaLnBrk="1" hangingPunct="1">
              <a:buFontTx/>
              <a:buNone/>
            </a:pPr>
            <a:r>
              <a:rPr lang="cs-CZ" altLang="cs-CZ" sz="6600" b="1" dirty="0">
                <a:solidFill>
                  <a:schemeClr val="bg1">
                    <a:lumMod val="40000"/>
                    <a:lumOff val="60000"/>
                  </a:schemeClr>
                </a:solidFill>
                <a:latin typeface="Palatino Linotype" pitchFamily="18" charset="0"/>
              </a:rPr>
              <a:t>ZA POZORNOST</a:t>
            </a:r>
            <a:endParaRPr lang="cs-CZ" altLang="cs-CZ" sz="6600" dirty="0">
              <a:solidFill>
                <a:schemeClr val="bg1">
                  <a:lumMod val="40000"/>
                  <a:lumOff val="60000"/>
                </a:schemeClr>
              </a:solidFill>
              <a:latin typeface="Palatino Linotype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14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628800"/>
          </a:xfrm>
        </p:spPr>
        <p:txBody>
          <a:bodyPr/>
          <a:lstStyle/>
          <a:p>
            <a:r>
              <a:rPr lang="cs-CZ" dirty="0" smtClean="0"/>
              <a:t>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036496" cy="359462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effectLst/>
              </a:rPr>
              <a:t>Znaky :</a:t>
            </a:r>
            <a:endParaRPr lang="cs-CZ" sz="2800" dirty="0" smtClean="0">
              <a:effectLst/>
            </a:endParaRPr>
          </a:p>
          <a:p>
            <a:pPr algn="just"/>
            <a:r>
              <a:rPr lang="cs-CZ" sz="2800" dirty="0" smtClean="0">
                <a:effectLst/>
              </a:rPr>
              <a:t>výdělečnost</a:t>
            </a:r>
            <a:endParaRPr lang="cs-CZ" sz="2400" dirty="0" smtClean="0">
              <a:effectLst/>
            </a:endParaRPr>
          </a:p>
          <a:p>
            <a:pPr algn="just"/>
            <a:r>
              <a:rPr lang="cs-CZ" sz="2800" dirty="0" smtClean="0">
                <a:effectLst/>
              </a:rPr>
              <a:t>Samostatnost</a:t>
            </a:r>
          </a:p>
          <a:p>
            <a:pPr algn="just"/>
            <a:r>
              <a:rPr lang="cs-CZ" sz="2800" dirty="0" smtClean="0">
                <a:effectLst/>
              </a:rPr>
              <a:t>Na vlastní účet a odpovědnost</a:t>
            </a:r>
          </a:p>
          <a:p>
            <a:pPr algn="just"/>
            <a:r>
              <a:rPr lang="cs-CZ" sz="2800" dirty="0" smtClean="0">
                <a:effectLst/>
              </a:rPr>
              <a:t>Živnostenský nebo obdobný výkon výdělečné činnosti</a:t>
            </a:r>
          </a:p>
          <a:p>
            <a:pPr algn="just"/>
            <a:r>
              <a:rPr lang="cs-CZ" sz="2800" dirty="0" smtClean="0">
                <a:effectLst/>
              </a:rPr>
              <a:t>Záměr soustavnosti</a:t>
            </a:r>
          </a:p>
          <a:p>
            <a:pPr algn="just"/>
            <a:r>
              <a:rPr lang="cs-CZ" sz="2800" dirty="0" smtClean="0">
                <a:effectLst/>
              </a:rPr>
              <a:t>Účel dosažení zisku</a:t>
            </a:r>
            <a:endParaRPr lang="cs-CZ" sz="24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Ten, kdo podniká </a:t>
            </a:r>
          </a:p>
          <a:p>
            <a:pPr marL="0" indent="0">
              <a:buNone/>
            </a:pPr>
            <a:r>
              <a:rPr lang="cs-CZ" sz="2400" dirty="0" smtClean="0"/>
              <a:t>(podle věcného  vymezení činnosti - § 420 odst. 1 NOZ)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Osoba zapsaná v OR</a:t>
            </a:r>
          </a:p>
          <a:p>
            <a:pPr marL="0" indent="0">
              <a:buNone/>
            </a:pPr>
            <a:r>
              <a:rPr lang="cs-CZ" dirty="0" smtClean="0"/>
              <a:t>(podle formy - § 421 odst. 1 NOZ)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/>
              <a:t>Osoba uzavírající smlouvu v souvislosti s vlastní obchodní, výrobní nebo obdobnou činností či samostatným výkonem svého povolání </a:t>
            </a:r>
          </a:p>
          <a:p>
            <a:pPr marL="0" indent="0">
              <a:buNone/>
            </a:pPr>
            <a:r>
              <a:rPr lang="cs-CZ" sz="2800" dirty="0" smtClean="0"/>
              <a:t>(ve vztahu ke spotřebitelům - § 420 odst. 2 NOZ)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Držitel podnikatelského oprávnění</a:t>
            </a:r>
          </a:p>
          <a:p>
            <a:pPr marL="0" indent="0">
              <a:buNone/>
            </a:pPr>
            <a:r>
              <a:rPr lang="cs-CZ" sz="2800" dirty="0" smtClean="0"/>
              <a:t>(podle formy - § 421 odst. 2 NOZ)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064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"/>
            <a:ext cx="8229600" cy="620688"/>
          </a:xfrm>
        </p:spPr>
        <p:txBody>
          <a:bodyPr/>
          <a:lstStyle/>
          <a:p>
            <a:r>
              <a:rPr lang="cs-CZ" sz="3600" dirty="0" smtClean="0"/>
              <a:t>Jednání podnikatele</a:t>
            </a:r>
            <a:endParaRPr lang="cs-CZ" sz="36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76672"/>
            <a:ext cx="8964488" cy="5178797"/>
          </a:xfrm>
        </p:spPr>
        <p:txBody>
          <a:bodyPr/>
          <a:lstStyle/>
          <a:p>
            <a:r>
              <a:rPr lang="cs-CZ" sz="2800" dirty="0" smtClean="0"/>
              <a:t>Přímé</a:t>
            </a:r>
            <a:r>
              <a:rPr lang="cs-CZ" sz="2400" dirty="0" smtClean="0"/>
              <a:t>	- jen FO podnikatelé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- jedná sám podnikatel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- pod obchodní firmou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- pod vlastním jménem</a:t>
            </a:r>
            <a:endParaRPr lang="cs-CZ" sz="2400" dirty="0"/>
          </a:p>
          <a:p>
            <a:r>
              <a:rPr lang="cs-CZ" sz="2800" dirty="0" smtClean="0"/>
              <a:t>Nepřímé</a:t>
            </a:r>
            <a:r>
              <a:rPr lang="cs-CZ" sz="2400" dirty="0" smtClean="0"/>
              <a:t>	zastoupení- jedná prostřednictvím svého zástupce</a:t>
            </a:r>
          </a:p>
          <a:p>
            <a:pPr lvl="1"/>
            <a:r>
              <a:rPr lang="cs-CZ" sz="2400" dirty="0" smtClean="0"/>
              <a:t>Zákonné</a:t>
            </a:r>
            <a:r>
              <a:rPr lang="cs-CZ" sz="2000" dirty="0" smtClean="0"/>
              <a:t>- osoby určené zákonem, </a:t>
            </a:r>
            <a:r>
              <a:rPr lang="cs-CZ" sz="1800" dirty="0" smtClean="0"/>
              <a:t>nikoli prostřednictvím smluvního vztahu</a:t>
            </a:r>
          </a:p>
          <a:p>
            <a:pPr lvl="2"/>
            <a:r>
              <a:rPr lang="cs-CZ" sz="2000" dirty="0" smtClean="0"/>
              <a:t>Člen statutárního orgánu</a:t>
            </a:r>
          </a:p>
          <a:p>
            <a:pPr lvl="2"/>
            <a:r>
              <a:rPr lang="cs-CZ" sz="2000" dirty="0" smtClean="0"/>
              <a:t>Vedoucí odštěpného závodu</a:t>
            </a:r>
          </a:p>
          <a:p>
            <a:pPr lvl="2"/>
            <a:r>
              <a:rPr lang="cs-CZ" sz="2000" dirty="0" smtClean="0"/>
              <a:t>Zaměstnanci</a:t>
            </a:r>
          </a:p>
          <a:p>
            <a:pPr lvl="2"/>
            <a:r>
              <a:rPr lang="cs-CZ" sz="2000" dirty="0" smtClean="0"/>
              <a:t>Osoba pověřená určitou činností</a:t>
            </a:r>
          </a:p>
          <a:p>
            <a:pPr lvl="2"/>
            <a:r>
              <a:rPr lang="cs-CZ" sz="2000" dirty="0"/>
              <a:t>Jednání zákonné osoby  překračující své oprávnění</a:t>
            </a:r>
          </a:p>
          <a:p>
            <a:pPr lvl="2"/>
            <a:r>
              <a:rPr lang="cs-CZ" sz="2000" dirty="0" smtClean="0"/>
              <a:t>Nepověřená osoba vyskytující se v provozovně</a:t>
            </a:r>
          </a:p>
          <a:p>
            <a:pPr lvl="1"/>
            <a:r>
              <a:rPr lang="cs-CZ" dirty="0" smtClean="0"/>
              <a:t>Smluvní </a:t>
            </a:r>
          </a:p>
          <a:p>
            <a:pPr lvl="2"/>
            <a:r>
              <a:rPr lang="cs-CZ" dirty="0" smtClean="0"/>
              <a:t>Přímé </a:t>
            </a:r>
            <a:r>
              <a:rPr lang="cs-CZ" sz="2000" dirty="0" smtClean="0"/>
              <a:t>- na účet a jménem zastoupeného (prokura, obecné </a:t>
            </a:r>
            <a:r>
              <a:rPr lang="cs-CZ" sz="2000" dirty="0" err="1" smtClean="0"/>
              <a:t>zm</a:t>
            </a:r>
            <a:r>
              <a:rPr lang="cs-CZ" sz="2000" dirty="0" smtClean="0"/>
              <a:t>.)</a:t>
            </a:r>
          </a:p>
          <a:p>
            <a:pPr lvl="2"/>
            <a:r>
              <a:rPr lang="cs-CZ" dirty="0" smtClean="0"/>
              <a:t>Nepřímé </a:t>
            </a:r>
            <a:r>
              <a:rPr lang="cs-CZ" sz="2000" dirty="0" smtClean="0"/>
              <a:t>- na účet zastoupeného, vlastním jménem (komise, </a:t>
            </a:r>
            <a:r>
              <a:rPr lang="cs-CZ" sz="2000" dirty="0" err="1" smtClean="0"/>
              <a:t>zasil</a:t>
            </a:r>
            <a:r>
              <a:rPr lang="cs-CZ" sz="2000" dirty="0" smtClean="0"/>
              <a:t>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 statutárního orgánu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ve všech záležitostech (§164 NOZ)</a:t>
            </a:r>
          </a:p>
          <a:p>
            <a:r>
              <a:rPr lang="cs-CZ" dirty="0" smtClean="0"/>
              <a:t>Neomezitelně vůči 3. osobám </a:t>
            </a:r>
            <a:r>
              <a:rPr lang="cs-CZ" sz="2000" dirty="0" smtClean="0"/>
              <a:t>(§ 162 NOZ + § 47 a 48 ZOK) </a:t>
            </a:r>
          </a:p>
          <a:p>
            <a:r>
              <a:rPr lang="cs-CZ" dirty="0" smtClean="0"/>
              <a:t>Každý samostatně, není-li uvedeno jinak</a:t>
            </a:r>
          </a:p>
          <a:p>
            <a:r>
              <a:rPr lang="cs-CZ" dirty="0" smtClean="0"/>
              <a:t>= generální </a:t>
            </a:r>
            <a:r>
              <a:rPr lang="cs-CZ" dirty="0" err="1" smtClean="0"/>
              <a:t>zástupčí</a:t>
            </a:r>
            <a:r>
              <a:rPr lang="cs-CZ" dirty="0" smtClean="0"/>
              <a:t> oprávnění</a:t>
            </a:r>
          </a:p>
          <a:p>
            <a:pPr lvl="1"/>
            <a:r>
              <a:rPr lang="cs-CZ" dirty="0" smtClean="0"/>
              <a:t>Výjimka – při jednání se zaměstnanci jen předseda, není-li určen někdo jiný </a:t>
            </a:r>
            <a:r>
              <a:rPr lang="cs-CZ" sz="2000" dirty="0" smtClean="0"/>
              <a:t>(§ 164/3NOZ)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52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6613"/>
            <a:ext cx="9036050" cy="5294312"/>
          </a:xfrm>
        </p:spPr>
        <p:txBody>
          <a:bodyPr/>
          <a:lstStyle/>
          <a:p>
            <a:r>
              <a:rPr lang="cs-CZ" dirty="0" smtClean="0"/>
              <a:t>Vedoucí odštěpného závodu</a:t>
            </a:r>
          </a:p>
          <a:p>
            <a:pPr lvl="1"/>
            <a:r>
              <a:rPr lang="cs-CZ" dirty="0" smtClean="0"/>
              <a:t>Jen ve věcech odštěpného závodu (§ 503/2 NOZ)</a:t>
            </a:r>
          </a:p>
          <a:p>
            <a:pPr lvl="1"/>
            <a:r>
              <a:rPr lang="cs-CZ" dirty="0" smtClean="0"/>
              <a:t>Zapsání od OR</a:t>
            </a:r>
          </a:p>
          <a:p>
            <a:pPr lvl="1"/>
            <a:r>
              <a:rPr lang="cs-CZ" dirty="0" smtClean="0"/>
              <a:t>Konstitutivní účinky zápisu</a:t>
            </a:r>
          </a:p>
          <a:p>
            <a:pPr lvl="1"/>
            <a:r>
              <a:rPr lang="cs-CZ" dirty="0" smtClean="0"/>
              <a:t>Do doby zápisu, jen v obvyklých věcech </a:t>
            </a:r>
            <a:r>
              <a:rPr lang="cs-CZ" sz="2000" dirty="0" smtClean="0"/>
              <a:t>(§ 430/1 NOZ)</a:t>
            </a:r>
          </a:p>
          <a:p>
            <a:r>
              <a:rPr lang="cs-CZ" sz="2800" dirty="0" smtClean="0"/>
              <a:t>Osoba pověřená činností </a:t>
            </a:r>
          </a:p>
          <a:p>
            <a:pPr lvl="1"/>
            <a:r>
              <a:rPr lang="cs-CZ" sz="2000" dirty="0" smtClean="0"/>
              <a:t>Ve všech věcech, k nimž obvykle dochází (§ 430/1NOZ)</a:t>
            </a:r>
          </a:p>
          <a:p>
            <a:pPr lvl="1"/>
            <a:r>
              <a:rPr lang="cs-CZ" sz="2000" dirty="0" smtClean="0"/>
              <a:t>Nevyžaduje se aby byl zaměstnancem či členem podnikatele</a:t>
            </a:r>
          </a:p>
          <a:p>
            <a:pPr lvl="1"/>
            <a:r>
              <a:rPr lang="cs-CZ" sz="2000" dirty="0" smtClean="0"/>
              <a:t>Pověření formální i neformální</a:t>
            </a:r>
          </a:p>
          <a:p>
            <a:r>
              <a:rPr lang="cs-CZ" sz="2800" dirty="0" smtClean="0"/>
              <a:t>Zaměstnanci </a:t>
            </a:r>
          </a:p>
          <a:p>
            <a:pPr lvl="1"/>
            <a:r>
              <a:rPr lang="cs-CZ" sz="2000" dirty="0" smtClean="0"/>
              <a:t>Nejužší pověření</a:t>
            </a:r>
          </a:p>
          <a:p>
            <a:pPr lvl="1"/>
            <a:r>
              <a:rPr lang="cs-CZ" sz="2000" dirty="0" smtClean="0"/>
              <a:t>V rozsahu obvyklém dle jejich zařazení a dle stavu, který se jeví veřejnosti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0627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Nepověřená osoba vyskytující se v provozovně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430 odst. 2 NOZ</a:t>
            </a:r>
          </a:p>
          <a:p>
            <a:r>
              <a:rPr lang="cs-CZ" dirty="0" smtClean="0"/>
              <a:t>Jak FO, tak PO podnikatel</a:t>
            </a:r>
          </a:p>
          <a:p>
            <a:r>
              <a:rPr lang="cs-CZ" dirty="0" smtClean="0"/>
              <a:t>Výskyt v provozovně</a:t>
            </a:r>
          </a:p>
          <a:p>
            <a:r>
              <a:rPr lang="cs-CZ" dirty="0" smtClean="0"/>
              <a:t>Dobrá víra 3. osob</a:t>
            </a:r>
          </a:p>
          <a:p>
            <a:r>
              <a:rPr lang="cs-CZ" dirty="0" smtClean="0"/>
              <a:t>Tzv. nepřikázané jednatelství</a:t>
            </a:r>
          </a:p>
          <a:p>
            <a:r>
              <a:rPr lang="cs-CZ" dirty="0" smtClean="0"/>
              <a:t>Viz Vrchní, prchni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08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zástupce překračující své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162 a § 167 NOZ</a:t>
            </a:r>
          </a:p>
          <a:p>
            <a:r>
              <a:rPr lang="cs-CZ" dirty="0" smtClean="0"/>
              <a:t>Jednání zavazuje právnickou osobu</a:t>
            </a:r>
          </a:p>
          <a:p>
            <a:r>
              <a:rPr lang="cs-CZ" dirty="0" smtClean="0"/>
              <a:t>I jednání, které je trestním činem</a:t>
            </a:r>
          </a:p>
          <a:p>
            <a:r>
              <a:rPr lang="cs-CZ" dirty="0" smtClean="0"/>
              <a:t>X jednání zmocněného zástupce </a:t>
            </a:r>
            <a:r>
              <a:rPr lang="cs-CZ" sz="2400" dirty="0" smtClean="0"/>
              <a:t>(§ 440 </a:t>
            </a:r>
            <a:r>
              <a:rPr lang="cs-CZ" sz="2400" dirty="0" err="1" smtClean="0"/>
              <a:t>noz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06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84784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Palatino Linotype" pitchFamily="18" charset="0"/>
              </a:rPr>
              <a:t>Smluvní zastoupení</a:t>
            </a:r>
            <a:endParaRPr lang="cs-CZ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646141"/>
          </a:xfrm>
        </p:spPr>
        <p:txBody>
          <a:bodyPr/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>
                <a:latin typeface="Palatino Linotype" pitchFamily="18" charset="0"/>
              </a:rPr>
              <a:t>Přímé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Palatino Linotype" pitchFamily="18" charset="0"/>
              </a:rPr>
              <a:t>Prokura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Palatino Linotype" pitchFamily="18" charset="0"/>
              </a:rPr>
              <a:t>Příkazní smlouva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Nepřímé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Komise (komisionářská smlouva)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Zasilatelská smlouva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482</Words>
  <Application>Microsoft Office PowerPoint</Application>
  <PresentationFormat>Předvádění na obrazovce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Váhy</vt:lpstr>
      <vt:lpstr>Jednání podnikatele  zastoupení</vt:lpstr>
      <vt:lpstr>Podnikání</vt:lpstr>
      <vt:lpstr>Podnikatel</vt:lpstr>
      <vt:lpstr>Jednání podnikatele</vt:lpstr>
      <vt:lpstr>Člen statutárního orgánu</vt:lpstr>
      <vt:lpstr>Prezentace aplikace PowerPoint</vt:lpstr>
      <vt:lpstr>Nepověřená osoba vyskytující se v provozovně</vt:lpstr>
      <vt:lpstr>Zákonný zástupce překračující své oprávnění</vt:lpstr>
      <vt:lpstr>Smluvní zastoupení</vt:lpstr>
      <vt:lpstr>Prokura</vt:lpstr>
      <vt:lpstr>Prokura</vt:lpstr>
      <vt:lpstr>Prokura</vt:lpstr>
      <vt:lpstr>Opatrovnictví</vt:lpstr>
      <vt:lpstr>Zánik zastoupení § 448 a 449 NOZ</vt:lpstr>
      <vt:lpstr>Zástupce v řízení před soudem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DOZOR A KONTROLA VEŘEJNÉ SPRÁVY</dc:title>
  <dc:creator>Nejvyšší správní soud</dc:creator>
  <cp:lastModifiedBy>Pavel</cp:lastModifiedBy>
  <cp:revision>52</cp:revision>
  <dcterms:created xsi:type="dcterms:W3CDTF">2011-10-25T13:00:12Z</dcterms:created>
  <dcterms:modified xsi:type="dcterms:W3CDTF">2015-03-02T13:35:47Z</dcterms:modified>
</cp:coreProperties>
</file>