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2"/>
  </p:handoutMasterIdLst>
  <p:sldIdLst>
    <p:sldId id="257" r:id="rId2"/>
    <p:sldId id="258" r:id="rId3"/>
    <p:sldId id="259" r:id="rId4"/>
    <p:sldId id="260" r:id="rId5"/>
    <p:sldId id="308" r:id="rId6"/>
    <p:sldId id="262" r:id="rId7"/>
    <p:sldId id="263" r:id="rId8"/>
    <p:sldId id="264" r:id="rId9"/>
    <p:sldId id="265" r:id="rId10"/>
    <p:sldId id="266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333" r:id="rId29"/>
    <p:sldId id="334" r:id="rId30"/>
    <p:sldId id="335" r:id="rId31"/>
    <p:sldId id="336" r:id="rId32"/>
    <p:sldId id="337" r:id="rId33"/>
    <p:sldId id="338" r:id="rId34"/>
    <p:sldId id="339" r:id="rId35"/>
    <p:sldId id="340" r:id="rId36"/>
    <p:sldId id="341" r:id="rId37"/>
    <p:sldId id="342" r:id="rId38"/>
    <p:sldId id="343" r:id="rId39"/>
    <p:sldId id="344" r:id="rId40"/>
    <p:sldId id="345" r:id="rId41"/>
    <p:sldId id="346" r:id="rId42"/>
    <p:sldId id="347" r:id="rId43"/>
    <p:sldId id="348" r:id="rId44"/>
    <p:sldId id="349" r:id="rId45"/>
    <p:sldId id="350" r:id="rId46"/>
    <p:sldId id="351" r:id="rId47"/>
    <p:sldId id="352" r:id="rId48"/>
    <p:sldId id="353" r:id="rId49"/>
    <p:sldId id="354" r:id="rId50"/>
    <p:sldId id="355" r:id="rId51"/>
    <p:sldId id="356" r:id="rId52"/>
    <p:sldId id="357" r:id="rId53"/>
    <p:sldId id="358" r:id="rId54"/>
    <p:sldId id="359" r:id="rId55"/>
    <p:sldId id="360" r:id="rId56"/>
    <p:sldId id="361" r:id="rId57"/>
    <p:sldId id="362" r:id="rId58"/>
    <p:sldId id="363" r:id="rId59"/>
    <p:sldId id="364" r:id="rId60"/>
    <p:sldId id="365" r:id="rId61"/>
    <p:sldId id="366" r:id="rId62"/>
    <p:sldId id="367" r:id="rId63"/>
    <p:sldId id="368" r:id="rId64"/>
    <p:sldId id="369" r:id="rId65"/>
    <p:sldId id="370" r:id="rId66"/>
    <p:sldId id="371" r:id="rId67"/>
    <p:sldId id="372" r:id="rId68"/>
    <p:sldId id="373" r:id="rId69"/>
    <p:sldId id="374" r:id="rId70"/>
    <p:sldId id="375" r:id="rId71"/>
    <p:sldId id="376" r:id="rId72"/>
    <p:sldId id="377" r:id="rId73"/>
    <p:sldId id="378" r:id="rId74"/>
    <p:sldId id="379" r:id="rId75"/>
    <p:sldId id="380" r:id="rId76"/>
    <p:sldId id="381" r:id="rId77"/>
    <p:sldId id="382" r:id="rId78"/>
    <p:sldId id="383" r:id="rId79"/>
    <p:sldId id="384" r:id="rId80"/>
    <p:sldId id="385" r:id="rId81"/>
    <p:sldId id="386" r:id="rId82"/>
    <p:sldId id="387" r:id="rId83"/>
    <p:sldId id="388" r:id="rId84"/>
    <p:sldId id="389" r:id="rId85"/>
    <p:sldId id="390" r:id="rId86"/>
    <p:sldId id="391" r:id="rId87"/>
    <p:sldId id="392" r:id="rId88"/>
    <p:sldId id="393" r:id="rId89"/>
    <p:sldId id="394" r:id="rId90"/>
    <p:sldId id="395" r:id="rId91"/>
    <p:sldId id="396" r:id="rId92"/>
    <p:sldId id="397" r:id="rId93"/>
    <p:sldId id="398" r:id="rId94"/>
    <p:sldId id="399" r:id="rId95"/>
    <p:sldId id="400" r:id="rId96"/>
    <p:sldId id="401" r:id="rId97"/>
    <p:sldId id="402" r:id="rId98"/>
    <p:sldId id="403" r:id="rId99"/>
    <p:sldId id="404" r:id="rId100"/>
    <p:sldId id="405" r:id="rId101"/>
    <p:sldId id="406" r:id="rId102"/>
    <p:sldId id="407" r:id="rId103"/>
    <p:sldId id="408" r:id="rId104"/>
    <p:sldId id="409" r:id="rId105"/>
    <p:sldId id="410" r:id="rId106"/>
    <p:sldId id="411" r:id="rId107"/>
    <p:sldId id="412" r:id="rId108"/>
    <p:sldId id="413" r:id="rId109"/>
    <p:sldId id="414" r:id="rId110"/>
    <p:sldId id="415" r:id="rId111"/>
    <p:sldId id="416" r:id="rId112"/>
    <p:sldId id="417" r:id="rId113"/>
    <p:sldId id="418" r:id="rId114"/>
    <p:sldId id="419" r:id="rId115"/>
    <p:sldId id="267" r:id="rId116"/>
    <p:sldId id="268" r:id="rId117"/>
    <p:sldId id="269" r:id="rId118"/>
    <p:sldId id="270" r:id="rId119"/>
    <p:sldId id="271" r:id="rId120"/>
    <p:sldId id="272" r:id="rId121"/>
    <p:sldId id="273" r:id="rId122"/>
    <p:sldId id="274" r:id="rId123"/>
    <p:sldId id="275" r:id="rId124"/>
    <p:sldId id="276" r:id="rId125"/>
    <p:sldId id="277" r:id="rId126"/>
    <p:sldId id="278" r:id="rId127"/>
    <p:sldId id="279" r:id="rId128"/>
    <p:sldId id="280" r:id="rId129"/>
    <p:sldId id="281" r:id="rId130"/>
    <p:sldId id="282" r:id="rId131"/>
    <p:sldId id="283" r:id="rId132"/>
    <p:sldId id="284" r:id="rId133"/>
    <p:sldId id="285" r:id="rId134"/>
    <p:sldId id="286" r:id="rId135"/>
    <p:sldId id="287" r:id="rId136"/>
    <p:sldId id="288" r:id="rId137"/>
    <p:sldId id="289" r:id="rId138"/>
    <p:sldId id="290" r:id="rId139"/>
    <p:sldId id="291" r:id="rId140"/>
    <p:sldId id="292" r:id="rId141"/>
    <p:sldId id="293" r:id="rId142"/>
    <p:sldId id="294" r:id="rId143"/>
    <p:sldId id="295" r:id="rId144"/>
    <p:sldId id="296" r:id="rId145"/>
    <p:sldId id="297" r:id="rId146"/>
    <p:sldId id="298" r:id="rId147"/>
    <p:sldId id="299" r:id="rId148"/>
    <p:sldId id="300" r:id="rId149"/>
    <p:sldId id="301" r:id="rId150"/>
    <p:sldId id="302" r:id="rId151"/>
    <p:sldId id="303" r:id="rId152"/>
    <p:sldId id="304" r:id="rId153"/>
    <p:sldId id="305" r:id="rId154"/>
    <p:sldId id="306" r:id="rId155"/>
    <p:sldId id="310" r:id="rId156"/>
    <p:sldId id="311" r:id="rId157"/>
    <p:sldId id="312" r:id="rId158"/>
    <p:sldId id="313" r:id="rId159"/>
    <p:sldId id="314" r:id="rId160"/>
    <p:sldId id="315" r:id="rId16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6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presProps" Target="pres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70C9D-66F9-4D1E-B7CE-F2B483374FBF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D1192-6F40-4F33-A287-3D769DE55C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15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CD5D-A21F-4166-9E3C-85C554F934D2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FD41262-8700-4EA4-98EB-DE74C6E00A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CD5D-A21F-4166-9E3C-85C554F934D2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1262-8700-4EA4-98EB-DE74C6E00A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CD5D-A21F-4166-9E3C-85C554F934D2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1262-8700-4EA4-98EB-DE74C6E00A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CD5D-A21F-4166-9E3C-85C554F934D2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FD41262-8700-4EA4-98EB-DE74C6E00A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CD5D-A21F-4166-9E3C-85C554F934D2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1262-8700-4EA4-98EB-DE74C6E00AF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CD5D-A21F-4166-9E3C-85C554F934D2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1262-8700-4EA4-98EB-DE74C6E00A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CD5D-A21F-4166-9E3C-85C554F934D2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FD41262-8700-4EA4-98EB-DE74C6E00AF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CD5D-A21F-4166-9E3C-85C554F934D2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1262-8700-4EA4-98EB-DE74C6E00A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CD5D-A21F-4166-9E3C-85C554F934D2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1262-8700-4EA4-98EB-DE74C6E00A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CD5D-A21F-4166-9E3C-85C554F934D2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1262-8700-4EA4-98EB-DE74C6E00A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CD5D-A21F-4166-9E3C-85C554F934D2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1262-8700-4EA4-98EB-DE74C6E00AFD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164CD5D-A21F-4166-9E3C-85C554F934D2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FD41262-8700-4EA4-98EB-DE74C6E00AF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Důvody vzniku závazků </a:t>
            </a:r>
            <a:r>
              <a:rPr lang="cs-CZ" sz="2400" dirty="0" smtClean="0"/>
              <a:t>(§ 1723 OZ)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dirty="0" smtClean="0"/>
              <a:t>Z právních úkonů </a:t>
            </a:r>
            <a:r>
              <a:rPr lang="cs-CZ" sz="2400" dirty="0" smtClean="0"/>
              <a:t>(</a:t>
            </a:r>
            <a:r>
              <a:rPr lang="cs-CZ" sz="2400" dirty="0" smtClean="0">
                <a:effectLst/>
              </a:rPr>
              <a:t>část IV. §1724 – 2893 NOZ i další zákony)</a:t>
            </a:r>
          </a:p>
          <a:p>
            <a:pPr eaLnBrk="1" hangingPunct="1">
              <a:defRPr/>
            </a:pPr>
            <a:endParaRPr lang="cs-CZ" sz="2400" dirty="0" smtClean="0"/>
          </a:p>
          <a:p>
            <a:pPr eaLnBrk="1" hangingPunct="1">
              <a:defRPr/>
            </a:pPr>
            <a:r>
              <a:rPr lang="cs-CZ" dirty="0" smtClean="0"/>
              <a:t>Ze způsobené škody </a:t>
            </a:r>
            <a:r>
              <a:rPr lang="cs-CZ" sz="2400" dirty="0" smtClean="0"/>
              <a:t>(část IV., hlava III.NOZ)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Z bezdůvodného obohacení </a:t>
            </a:r>
            <a:r>
              <a:rPr lang="cs-CZ" sz="2400" dirty="0" smtClean="0"/>
              <a:t>(§ 2991a </a:t>
            </a:r>
            <a:r>
              <a:rPr lang="cs-CZ" sz="2400" dirty="0" err="1" smtClean="0"/>
              <a:t>násl.NOZ</a:t>
            </a:r>
            <a:r>
              <a:rPr lang="cs-CZ" sz="2400" dirty="0" smtClean="0"/>
              <a:t>)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Z jiných skutečností uvedených v zákoně </a:t>
            </a:r>
            <a:r>
              <a:rPr lang="cs-CZ" sz="2400" dirty="0" smtClean="0"/>
              <a:t>(část IV., hlava IV.NOZ)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předmět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§ 2202 (§ 2236)</a:t>
            </a:r>
          </a:p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právní volnost</a:t>
            </a:r>
          </a:p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právní vady předmětu nájmu (§ 1920)</a:t>
            </a:r>
          </a:p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uplatňování práv k věci třetí osobou (§ 2212)</a:t>
            </a:r>
          </a:p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vícenásobný pronájem (§ 1763)</a:t>
            </a:r>
          </a:p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příslušenství (§ 510 odst. 2)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94232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93943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11828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47443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22752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86375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82610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40780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73949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316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90483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34695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0136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43433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3192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961084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smluvní strany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96855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pronajímatel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nemusí být vlastník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nepřímý zástupce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err="1" smtClean="0"/>
              <a:t>pachtýř</a:t>
            </a:r>
            <a:endParaRPr lang="cs-CZ" dirty="0" smtClean="0"/>
          </a:p>
          <a:p>
            <a:endParaRPr lang="cs-CZ" dirty="0" smtClean="0"/>
          </a:p>
          <a:p>
            <a:r>
              <a:rPr lang="cs-CZ" sz="3600" dirty="0" smtClean="0"/>
              <a:t>nájemce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fyzická osoba x právnická osoba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nájemní smlouva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4000" dirty="0" smtClean="0"/>
              <a:t>označení předmětu nájmu</a:t>
            </a:r>
          </a:p>
          <a:p>
            <a:pPr>
              <a:buNone/>
            </a:pPr>
            <a:endParaRPr lang="cs-CZ" sz="4000" dirty="0" smtClean="0"/>
          </a:p>
          <a:p>
            <a:r>
              <a:rPr lang="cs-CZ" sz="4000" dirty="0" smtClean="0"/>
              <a:t>vyjádření úplatnosti</a:t>
            </a:r>
          </a:p>
          <a:p>
            <a:pPr>
              <a:buNone/>
            </a:pPr>
            <a:endParaRPr lang="cs-CZ" sz="4000" dirty="0" smtClean="0"/>
          </a:p>
          <a:p>
            <a:r>
              <a:rPr lang="cs-CZ" sz="4000" dirty="0" smtClean="0"/>
              <a:t>účel</a:t>
            </a:r>
          </a:p>
          <a:p>
            <a:pPr>
              <a:buNone/>
            </a:pPr>
            <a:endParaRPr lang="cs-CZ" sz="4000" dirty="0" smtClean="0"/>
          </a:p>
          <a:p>
            <a:r>
              <a:rPr lang="cs-CZ" sz="4000" dirty="0" smtClean="0"/>
              <a:t>forma</a:t>
            </a:r>
            <a:endParaRPr lang="cs-CZ" sz="4000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ZÁPIS DO VEŘEJNÉHO SEZNAMU </a:t>
            </a:r>
            <a:br>
              <a:rPr lang="cs-CZ" dirty="0" smtClean="0"/>
            </a:br>
            <a:r>
              <a:rPr lang="cs-CZ" dirty="0" smtClean="0"/>
              <a:t>§ 2203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cs-CZ" sz="3600" dirty="0" smtClean="0"/>
              <a:t>fakultativní zápis</a:t>
            </a:r>
          </a:p>
          <a:p>
            <a:pPr>
              <a:buNone/>
            </a:pPr>
            <a:endParaRPr lang="cs-CZ" sz="3600" dirty="0" smtClean="0"/>
          </a:p>
          <a:p>
            <a:r>
              <a:rPr lang="cs-CZ" sz="3600" dirty="0" smtClean="0"/>
              <a:t>signál, že je věc zatížena</a:t>
            </a:r>
          </a:p>
          <a:p>
            <a:pPr>
              <a:buNone/>
            </a:pPr>
            <a:endParaRPr lang="cs-CZ" sz="3600" dirty="0" smtClean="0"/>
          </a:p>
          <a:p>
            <a:r>
              <a:rPr lang="cs-CZ" sz="3600" dirty="0" smtClean="0"/>
              <a:t>ochrana nájemce při převodu vlastnictví </a:t>
            </a:r>
          </a:p>
          <a:p>
            <a:pPr>
              <a:buNone/>
            </a:pPr>
            <a:r>
              <a:rPr lang="cs-CZ" dirty="0" smtClean="0"/>
              <a:t>   (§ 2222 odst. 2, § 2221 odst. 2, § 4 odst. 2)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46206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/>
              <a:t>podnájem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souhlas pronajímatele (§ 2215 odst. 1)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následky porušení (§ 2215 odst. 2, § 2232)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§ 2216 – za podnájemce odpovídá nájemce</a:t>
            </a:r>
          </a:p>
          <a:p>
            <a:r>
              <a:rPr lang="cs-CZ" sz="2800" dirty="0" smtClean="0"/>
              <a:t>vady (§ 2208)</a:t>
            </a:r>
          </a:p>
          <a:p>
            <a:r>
              <a:rPr lang="cs-CZ" sz="2800" dirty="0" smtClean="0"/>
              <a:t>opravy, změny věci (§ 2209, § 2210, § 2220)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ZMĚNA VLASTNICTVÍ </a:t>
            </a:r>
            <a:br>
              <a:rPr lang="cs-CZ" dirty="0" smtClean="0"/>
            </a:br>
            <a:r>
              <a:rPr lang="cs-CZ" dirty="0" smtClean="0"/>
              <a:t>§ 2221 - § 2224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/>
              <a:t>obecně – nájemní právo nabyvatele zavazuje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/ne/závaznost ujednání o pronajímatelových povinnostech (§ 2221 odst. 2)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možnost výpovědi (§ 2222 odst. 2)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přiměřené odstupné (§ 2223)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přechod x převod vlastnictví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nájem bytu nelze pro změnu vlastnictví vypovědět           (§ 2224)</a:t>
            </a:r>
          </a:p>
          <a:p>
            <a:pPr>
              <a:lnSpc>
                <a:spcPct val="150000"/>
              </a:lnSpc>
            </a:pPr>
            <a:endParaRPr lang="cs-CZ" sz="2800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805092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dirty="0" smtClean="0"/>
              <a:t>ZÁNIK NÁJMU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-108520" y="2141166"/>
            <a:ext cx="4040188" cy="639762"/>
          </a:xfrm>
        </p:spPr>
        <p:txBody>
          <a:bodyPr/>
          <a:lstStyle/>
          <a:p>
            <a:pPr algn="ctr"/>
            <a:r>
              <a:rPr lang="cs-CZ" sz="2600" dirty="0" smtClean="0"/>
              <a:t>absolutně</a:t>
            </a:r>
          </a:p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539552" y="2934096"/>
            <a:ext cx="4040188" cy="3015184"/>
          </a:xfrm>
        </p:spPr>
        <p:txBody>
          <a:bodyPr/>
          <a:lstStyle/>
          <a:p>
            <a:r>
              <a:rPr lang="cs-CZ" sz="2600" dirty="0" smtClean="0"/>
              <a:t>dohodou</a:t>
            </a:r>
          </a:p>
          <a:p>
            <a:r>
              <a:rPr lang="cs-CZ" sz="2600" dirty="0" smtClean="0"/>
              <a:t>uplynutím sjednané doby</a:t>
            </a:r>
          </a:p>
          <a:p>
            <a:r>
              <a:rPr lang="cs-CZ" sz="2600" dirty="0" smtClean="0"/>
              <a:t>výpovědí</a:t>
            </a:r>
          </a:p>
          <a:p>
            <a:r>
              <a:rPr lang="cs-CZ" sz="2600" dirty="0" smtClean="0"/>
              <a:t>zánikem věci</a:t>
            </a:r>
          </a:p>
          <a:p>
            <a:r>
              <a:rPr lang="cs-CZ" sz="2600" dirty="0" smtClean="0"/>
              <a:t>splynutím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418657" y="2141166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cs-CZ" sz="2600" dirty="0" smtClean="0"/>
              <a:t>relativně </a:t>
            </a:r>
          </a:p>
          <a:p>
            <a:endParaRPr lang="cs-CZ" sz="2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7377" y="2862088"/>
            <a:ext cx="4319463" cy="3951288"/>
          </a:xfrm>
        </p:spPr>
        <p:txBody>
          <a:bodyPr>
            <a:normAutofit/>
          </a:bodyPr>
          <a:lstStyle/>
          <a:p>
            <a:r>
              <a:rPr lang="cs-CZ" sz="2600" dirty="0" smtClean="0"/>
              <a:t>postoupení nájemní smlouvy</a:t>
            </a:r>
          </a:p>
          <a:p>
            <a:r>
              <a:rPr lang="cs-CZ" sz="2600" dirty="0" smtClean="0"/>
              <a:t>změna vlastnictví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76672"/>
            <a:ext cx="7560840" cy="57935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400" dirty="0" smtClean="0"/>
              <a:t>DOHODA</a:t>
            </a:r>
          </a:p>
          <a:p>
            <a:r>
              <a:rPr lang="cs-CZ" dirty="0" smtClean="0"/>
              <a:t>forma není stanovena (§ 582, § 564)</a:t>
            </a:r>
          </a:p>
          <a:p>
            <a:endParaRPr lang="cs-CZ" dirty="0" smtClean="0"/>
          </a:p>
          <a:p>
            <a:pPr algn="ctr">
              <a:spcBef>
                <a:spcPts val="1800"/>
              </a:spcBef>
              <a:buNone/>
            </a:pPr>
            <a:r>
              <a:rPr lang="cs-CZ" sz="4400" dirty="0" smtClean="0"/>
              <a:t>ZÁNIK VĚCI</a:t>
            </a:r>
            <a:endParaRPr lang="cs-CZ" dirty="0" smtClean="0"/>
          </a:p>
          <a:p>
            <a:pPr>
              <a:spcBef>
                <a:spcPts val="1800"/>
              </a:spcBef>
            </a:pPr>
            <a:r>
              <a:rPr lang="cs-CZ" dirty="0" smtClean="0"/>
              <a:t>celá věc – nájem končí (§ 2226 odst. 1)</a:t>
            </a:r>
          </a:p>
          <a:p>
            <a:r>
              <a:rPr lang="cs-CZ" dirty="0" smtClean="0"/>
              <a:t>část věci (§ 2226 odst. 2)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- právo na slevu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- výpověď bez výpovědní doby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PROLONGACE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konkludentní prodloužení nájmu </a:t>
            </a:r>
            <a:r>
              <a:rPr lang="cs-CZ" dirty="0" smtClean="0"/>
              <a:t>(§ 2230)</a:t>
            </a:r>
          </a:p>
          <a:p>
            <a:r>
              <a:rPr lang="cs-CZ" dirty="0" smtClean="0"/>
              <a:t>nájemce užívá věc i po uplynutí sjednané doby nájmu</a:t>
            </a:r>
          </a:p>
          <a:p>
            <a:r>
              <a:rPr lang="cs-CZ" dirty="0" smtClean="0"/>
              <a:t>pronajímatel nevyzval  k odevzdání věci do 1 měsíce nebo předem nedal najevo, že nájem skončí</a:t>
            </a:r>
          </a:p>
          <a:p>
            <a:r>
              <a:rPr lang="cs-CZ" dirty="0" smtClean="0"/>
              <a:t>obnovení za původně sjednaných podmínek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NÁJMU VÝPOVĚDÍ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5365"/>
            <a:ext cx="8363272" cy="45259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výpověď</a:t>
            </a:r>
          </a:p>
          <a:p>
            <a:r>
              <a:rPr lang="cs-CZ" sz="3600" dirty="0" smtClean="0"/>
              <a:t>nájem na dobu určitou (§ 2229)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sjednané </a:t>
            </a:r>
            <a:r>
              <a:rPr lang="cs-CZ" dirty="0"/>
              <a:t>důvody </a:t>
            </a:r>
            <a:r>
              <a:rPr lang="cs-CZ" dirty="0" smtClean="0"/>
              <a:t>výpovědi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zákonem stanovené důvody (§ 2228 - bez  výpovědní  doby)</a:t>
            </a:r>
          </a:p>
          <a:p>
            <a:r>
              <a:rPr lang="cs-CZ" sz="3600" dirty="0" smtClean="0"/>
              <a:t>nájem </a:t>
            </a:r>
            <a:r>
              <a:rPr lang="cs-CZ" sz="3600" dirty="0"/>
              <a:t>na dobu neurčitou (§ </a:t>
            </a:r>
            <a:r>
              <a:rPr lang="cs-CZ" sz="3600" dirty="0" smtClean="0"/>
              <a:t>2231)</a:t>
            </a:r>
          </a:p>
          <a:p>
            <a:r>
              <a:rPr lang="cs-CZ" sz="3600" dirty="0" smtClean="0"/>
              <a:t>zadržovací </a:t>
            </a:r>
            <a:r>
              <a:rPr lang="cs-CZ" sz="3600" dirty="0"/>
              <a:t>právo pronajímatele (§ 2234)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VÝPOVĚĎ BEZ VÝPOVĚDNÍ DOBY NÁJEMCE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27373"/>
            <a:ext cx="864096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vada věci (§ 2208 odst. 1)</a:t>
            </a:r>
          </a:p>
          <a:p>
            <a:r>
              <a:rPr lang="cs-CZ" dirty="0" smtClean="0"/>
              <a:t>třetí osoba uplatňuje k věci své právo a pronajímatel neposkytl nájemci dostatečnou ochranu (§ 2212 odst. 2)</a:t>
            </a:r>
          </a:p>
          <a:p>
            <a:r>
              <a:rPr lang="cs-CZ" dirty="0" smtClean="0"/>
              <a:t>věc se stala nepoužitelnou k ujednanému (obvyklému) účelu (§ 2227)</a:t>
            </a:r>
          </a:p>
          <a:p>
            <a:r>
              <a:rPr lang="cs-CZ" dirty="0" smtClean="0"/>
              <a:t>věc nelze používat z důvodu potřeby provedení nezbytných oprav (§ 2210 odst. 3)</a:t>
            </a:r>
          </a:p>
          <a:p>
            <a:r>
              <a:rPr lang="cs-CZ" dirty="0" smtClean="0"/>
              <a:t>věc zčásti zanikla (§ 2226 odst. 2)</a:t>
            </a:r>
          </a:p>
          <a:p>
            <a:r>
              <a:rPr lang="cs-CZ" dirty="0" smtClean="0"/>
              <a:t>zvlášť závažné porušení povinností pronajímatele (§ 2232)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VÝPOVĚĎ  BEZ VÝPOVĚDNÍ DOBY PRONAJÍMATEL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7992888" cy="452596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/>
              <a:t>změna věci nájemcem bez souhlasu pronajímatele (§ 2220 odst. 2)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opotřebení nad míru přiměřenou okolnostem nebo hrozící zničení věci (§ 2228 odst. 2)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neplacení nájemného (§ 2228 odst. 4)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zvlášť závažné porušení povinností nájemce § 2232 (nedovolený podnájem - § 2215 odst. 2)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 SKONČENÍ NÁJMU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288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sz="3100" dirty="0" smtClean="0"/>
              <a:t>odevzdání věci pronajímateli (§ 2255)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600" dirty="0" smtClean="0"/>
              <a:t>místo odevzdání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600" dirty="0" smtClean="0"/>
              <a:t>stav věci</a:t>
            </a:r>
          </a:p>
          <a:p>
            <a:pPr>
              <a:lnSpc>
                <a:spcPct val="150000"/>
              </a:lnSpc>
            </a:pPr>
            <a:r>
              <a:rPr lang="cs-CZ" sz="3100" dirty="0" smtClean="0"/>
              <a:t>vypořádání po skončení nájmu (§ 2220)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600" dirty="0" smtClean="0"/>
              <a:t>vyrovnání za  zhodnocení věci (změna se souhlasem pronajímatele)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600" dirty="0" smtClean="0"/>
              <a:t>uvedení do původního stavu (bez souhlasu )</a:t>
            </a:r>
          </a:p>
          <a:p>
            <a:endParaRPr lang="cs-CZ" dirty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NÁJEM BYTU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znaky 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úplatnost,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dočasnost</a:t>
            </a:r>
          </a:p>
          <a:p>
            <a:r>
              <a:rPr lang="cs-CZ" dirty="0" smtClean="0"/>
              <a:t>účel (zajištění bytových potřeb - § 2235,           § 2236)</a:t>
            </a:r>
          </a:p>
          <a:p>
            <a:r>
              <a:rPr lang="cs-CZ" dirty="0" smtClean="0"/>
              <a:t>nájemní smlouva </a:t>
            </a:r>
            <a:r>
              <a:rPr lang="cs-CZ" b="1" dirty="0" smtClean="0"/>
              <a:t>písemná forma</a:t>
            </a:r>
            <a:r>
              <a:rPr lang="cs-CZ" dirty="0" smtClean="0"/>
              <a:t> - § 2237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nedostatek formy může namítnout jen nájemce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nedostatek lze zhojit - § 582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NÁJEMCE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týká se všech prostor pronajatých za účelem bydlení</a:t>
            </a:r>
          </a:p>
          <a:p>
            <a:r>
              <a:rPr lang="cs-CZ" dirty="0" err="1" smtClean="0"/>
              <a:t>kogentnost</a:t>
            </a:r>
            <a:r>
              <a:rPr lang="cs-CZ" dirty="0" smtClean="0"/>
              <a:t> úpravy (§ 2235 odst. 1)</a:t>
            </a:r>
          </a:p>
          <a:p>
            <a:r>
              <a:rPr lang="cs-CZ" dirty="0" smtClean="0"/>
              <a:t>zakázaná ujednání (§ 2239)</a:t>
            </a:r>
          </a:p>
          <a:p>
            <a:r>
              <a:rPr lang="cs-CZ" dirty="0" smtClean="0"/>
              <a:t>ochrana poctivého „nájemce“ (§ 2238)</a:t>
            </a:r>
          </a:p>
          <a:p>
            <a:r>
              <a:rPr lang="cs-CZ" dirty="0" smtClean="0"/>
              <a:t>omezení výpovědních důvodů </a:t>
            </a:r>
          </a:p>
          <a:p>
            <a:r>
              <a:rPr lang="cs-CZ" dirty="0" smtClean="0"/>
              <a:t>přechod nájmu</a:t>
            </a:r>
            <a:endParaRPr lang="cs-CZ" dirty="0"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 POVINNOSTI STRAN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cs-CZ" sz="3600" dirty="0" smtClean="0"/>
              <a:t>§ 2255 odst. 1, § 2256 odst. 1</a:t>
            </a:r>
          </a:p>
          <a:p>
            <a:r>
              <a:rPr lang="cs-CZ" sz="4000" dirty="0" smtClean="0"/>
              <a:t>udržování pořádku v domě – rozumné pokyny pronajímatele (§ 2256 odst. 2)</a:t>
            </a:r>
          </a:p>
          <a:p>
            <a:r>
              <a:rPr lang="cs-CZ" sz="4000" dirty="0" smtClean="0"/>
              <a:t>podnikání nájemce v bytě (§ 2255 odst. 2)</a:t>
            </a:r>
          </a:p>
          <a:p>
            <a:r>
              <a:rPr lang="cs-CZ" sz="4000" dirty="0" smtClean="0"/>
              <a:t>chov zvířat (§ 2258)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67482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NÁJEMNÉ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výše nemusí být sjednána</a:t>
            </a:r>
          </a:p>
          <a:p>
            <a:r>
              <a:rPr lang="cs-CZ" dirty="0" smtClean="0"/>
              <a:t>§ 2246 odst. 2 – podpůrné pravidlo pro její stanovení</a:t>
            </a:r>
          </a:p>
          <a:p>
            <a:r>
              <a:rPr lang="cs-CZ" dirty="0" smtClean="0"/>
              <a:t>slevy</a:t>
            </a:r>
          </a:p>
          <a:p>
            <a:r>
              <a:rPr lang="cs-CZ" dirty="0" smtClean="0"/>
              <a:t>úroky z prodlení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7000" dirty="0" smtClean="0">
                <a:latin typeface="+mj-lt"/>
              </a:rPr>
              <a:t>SLUŽBY</a:t>
            </a:r>
          </a:p>
          <a:p>
            <a:pPr>
              <a:buNone/>
            </a:pPr>
            <a:r>
              <a:rPr lang="cs-CZ" b="1" dirty="0" smtClean="0"/>
              <a:t>§ 2247</a:t>
            </a:r>
          </a:p>
          <a:p>
            <a:r>
              <a:rPr lang="cs-CZ" dirty="0" smtClean="0"/>
              <a:t>dohoda</a:t>
            </a:r>
          </a:p>
          <a:p>
            <a:r>
              <a:rPr lang="cs-CZ" dirty="0" smtClean="0"/>
              <a:t>nezbytné služby</a:t>
            </a:r>
          </a:p>
          <a:p>
            <a:pPr>
              <a:buNone/>
            </a:pPr>
            <a:r>
              <a:rPr lang="cs-CZ" b="1" dirty="0" smtClean="0"/>
              <a:t>zákon č. 67/2013 Sb.</a:t>
            </a:r>
            <a:endParaRPr lang="cs-CZ" dirty="0" smtClean="0"/>
          </a:p>
          <a:p>
            <a:r>
              <a:rPr lang="cs-CZ" dirty="0" smtClean="0"/>
              <a:t>písemná forma</a:t>
            </a:r>
          </a:p>
          <a:p>
            <a:r>
              <a:rPr lang="cs-CZ" dirty="0" smtClean="0"/>
              <a:t>vyúčtování tepla a teplé vody</a:t>
            </a:r>
          </a:p>
          <a:p>
            <a:r>
              <a:rPr lang="cs-CZ" dirty="0" smtClean="0"/>
              <a:t>rozúčtování ostatních nákladů</a:t>
            </a:r>
          </a:p>
          <a:p>
            <a:r>
              <a:rPr lang="cs-CZ" dirty="0" smtClean="0"/>
              <a:t>paušální platby</a:t>
            </a:r>
          </a:p>
          <a:p>
            <a:r>
              <a:rPr lang="cs-CZ" dirty="0" smtClean="0"/>
              <a:t>poplatek z prodlení, pokuta za porušení povinností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ZVYŠOVÁNÍ NÁJEMNÉHO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sz="4600" b="1" dirty="0" smtClean="0"/>
              <a:t>§ 2248, § 2249</a:t>
            </a:r>
            <a:endParaRPr lang="cs-CZ" sz="4600" dirty="0" smtClean="0"/>
          </a:p>
          <a:p>
            <a:r>
              <a:rPr lang="cs-CZ" dirty="0" smtClean="0"/>
              <a:t>písemný návrh</a:t>
            </a:r>
          </a:p>
          <a:p>
            <a:r>
              <a:rPr lang="cs-CZ" dirty="0" smtClean="0"/>
              <a:t>limity pro návrh pronajímatele</a:t>
            </a:r>
          </a:p>
          <a:p>
            <a:r>
              <a:rPr lang="cs-CZ" dirty="0" smtClean="0"/>
              <a:t>lhůty</a:t>
            </a:r>
          </a:p>
          <a:p>
            <a:pPr>
              <a:buNone/>
            </a:pPr>
            <a:r>
              <a:rPr lang="cs-CZ" sz="4600" b="1" dirty="0" smtClean="0"/>
              <a:t>rozhodnutí o výši nájemného (§ 2249 odst. 3)</a:t>
            </a:r>
          </a:p>
          <a:p>
            <a:r>
              <a:rPr lang="cs-CZ" dirty="0" smtClean="0"/>
              <a:t>nejde o žalobu na plnění</a:t>
            </a:r>
          </a:p>
          <a:p>
            <a:r>
              <a:rPr lang="cs-CZ" dirty="0" smtClean="0"/>
              <a:t>výše v místě a čase obvyklá </a:t>
            </a:r>
          </a:p>
          <a:p>
            <a:r>
              <a:rPr lang="cs-CZ" dirty="0" smtClean="0"/>
              <a:t>stanoví se od podání žaloby</a:t>
            </a:r>
          </a:p>
          <a:p>
            <a:pPr>
              <a:buNone/>
            </a:pPr>
            <a:r>
              <a:rPr lang="cs-CZ" sz="5100" b="1" dirty="0" smtClean="0"/>
              <a:t>§ 2250 - po stavebních úpravách</a:t>
            </a:r>
          </a:p>
          <a:p>
            <a:r>
              <a:rPr lang="cs-CZ" dirty="0" smtClean="0"/>
              <a:t>dohoda</a:t>
            </a:r>
          </a:p>
          <a:p>
            <a:r>
              <a:rPr lang="cs-CZ" dirty="0" smtClean="0"/>
              <a:t>souhlas 2/3 nájemců</a:t>
            </a:r>
          </a:p>
          <a:p>
            <a:r>
              <a:rPr lang="cs-CZ" dirty="0" smtClean="0"/>
              <a:t>limity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JISTOTA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max. šestinásobek měsíčního nájemného</a:t>
            </a:r>
          </a:p>
          <a:p>
            <a:r>
              <a:rPr lang="cs-CZ" sz="3600" dirty="0" smtClean="0"/>
              <a:t>nemusí být na zvláštním účtu</a:t>
            </a:r>
          </a:p>
          <a:p>
            <a:r>
              <a:rPr lang="cs-CZ" sz="3600" dirty="0" smtClean="0"/>
              <a:t>čerpání v průběhu nájmu – jen po dohodě</a:t>
            </a:r>
          </a:p>
          <a:p>
            <a:r>
              <a:rPr lang="cs-CZ" sz="3600" dirty="0" smtClean="0"/>
              <a:t>při skončení nájmu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nájemce má právo na vrácení jistoty, včetně úroků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pronajímatel si může započítat dluhy z nájmu, nepotřebuje vykonatelné rozhodnutí</a:t>
            </a:r>
            <a:endParaRPr lang="cs-CZ" dirty="0"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ÚPRAVY BYTU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pronajímatel</a:t>
            </a:r>
          </a:p>
          <a:p>
            <a:r>
              <a:rPr lang="cs-CZ" dirty="0" smtClean="0"/>
              <a:t>bez souhlasu nájemce (§ 2259)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nedojde ke snížení hodnoty bydlení a je proveditelná bez většího nepohodlí pro nájemce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úpravy nařídil orgán veřejné moci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přímo hrozí zvlášť závažná újma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vyklizení bytu (§ 2260)</a:t>
            </a:r>
          </a:p>
          <a:p>
            <a:r>
              <a:rPr lang="cs-CZ" dirty="0" smtClean="0"/>
              <a:t>se souhlasem nájemce</a:t>
            </a:r>
          </a:p>
          <a:p>
            <a:pPr>
              <a:buNone/>
            </a:pPr>
            <a:r>
              <a:rPr lang="cs-CZ" b="1" dirty="0" smtClean="0"/>
              <a:t>nájemce </a:t>
            </a:r>
            <a:r>
              <a:rPr lang="cs-CZ" dirty="0" smtClean="0"/>
              <a:t>(§ 2263)</a:t>
            </a:r>
          </a:p>
          <a:p>
            <a:r>
              <a:rPr lang="cs-CZ" dirty="0" smtClean="0"/>
              <a:t>souhlas pronajímatele + výjimky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BYDLENÍ DALŠÍCH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další osoby bez souhlasu pronajímatele (§ 2272)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informační povinnost (odst. 1)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přiměřený počet (odst. 3)</a:t>
            </a:r>
          </a:p>
          <a:p>
            <a:r>
              <a:rPr lang="cs-CZ" dirty="0" smtClean="0"/>
              <a:t>výhrada s přijetím nového člena (§ 2272 odst. 2)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výjimky</a:t>
            </a:r>
          </a:p>
          <a:p>
            <a:r>
              <a:rPr lang="cs-CZ" dirty="0" smtClean="0"/>
              <a:t>podnájem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bez souhlasu pronajímatele (§ 2274)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se souhlasem (§ 2275)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výhrada s podnájmem (§ 2272)</a:t>
            </a:r>
            <a:endParaRPr lang="cs-CZ" dirty="0"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dirty="0" smtClean="0"/>
              <a:t>ZÁNIK NÁJMU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-108520" y="2141166"/>
            <a:ext cx="4040188" cy="639762"/>
          </a:xfrm>
        </p:spPr>
        <p:txBody>
          <a:bodyPr/>
          <a:lstStyle/>
          <a:p>
            <a:pPr algn="ctr"/>
            <a:r>
              <a:rPr lang="cs-CZ" sz="2600" dirty="0" smtClean="0"/>
              <a:t>absolutně</a:t>
            </a:r>
          </a:p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539552" y="2934096"/>
            <a:ext cx="4040188" cy="3015184"/>
          </a:xfrm>
        </p:spPr>
        <p:txBody>
          <a:bodyPr/>
          <a:lstStyle/>
          <a:p>
            <a:r>
              <a:rPr lang="cs-CZ" sz="2600" dirty="0" smtClean="0"/>
              <a:t>dohodou</a:t>
            </a:r>
          </a:p>
          <a:p>
            <a:r>
              <a:rPr lang="cs-CZ" sz="2600" dirty="0" smtClean="0"/>
              <a:t>uplynutím sjednané doby</a:t>
            </a:r>
          </a:p>
          <a:p>
            <a:r>
              <a:rPr lang="cs-CZ" sz="2600" dirty="0" smtClean="0"/>
              <a:t>výpovědí</a:t>
            </a:r>
          </a:p>
          <a:p>
            <a:r>
              <a:rPr lang="cs-CZ" sz="2600" dirty="0" smtClean="0"/>
              <a:t>zánikem věci</a:t>
            </a:r>
          </a:p>
          <a:p>
            <a:r>
              <a:rPr lang="cs-CZ" sz="2600" dirty="0" smtClean="0"/>
              <a:t>splynutím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418657" y="2141166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cs-CZ" sz="2600" dirty="0" smtClean="0"/>
              <a:t>relativně </a:t>
            </a:r>
          </a:p>
          <a:p>
            <a:endParaRPr lang="cs-CZ" sz="2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7377" y="2862088"/>
            <a:ext cx="4319463" cy="3951288"/>
          </a:xfrm>
        </p:spPr>
        <p:txBody>
          <a:bodyPr>
            <a:normAutofit/>
          </a:bodyPr>
          <a:lstStyle/>
          <a:p>
            <a:r>
              <a:rPr lang="cs-CZ" sz="2600" dirty="0" smtClean="0"/>
              <a:t>přechod nájmu</a:t>
            </a:r>
          </a:p>
          <a:p>
            <a:r>
              <a:rPr lang="cs-CZ" sz="2600" dirty="0" smtClean="0"/>
              <a:t>dědění</a:t>
            </a:r>
          </a:p>
          <a:p>
            <a:r>
              <a:rPr lang="cs-CZ" sz="2600" dirty="0" smtClean="0"/>
              <a:t>postoupení nájemní smlouvy</a:t>
            </a:r>
          </a:p>
          <a:p>
            <a:r>
              <a:rPr lang="cs-CZ" sz="2600" dirty="0" smtClean="0"/>
              <a:t>převedení družstevního podílu v bytovém družstvu</a:t>
            </a:r>
          </a:p>
          <a:p>
            <a:r>
              <a:rPr lang="cs-CZ" sz="2600" dirty="0" smtClean="0"/>
              <a:t>dohoda manželů po rozvodu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PROLONGACE </a:t>
            </a:r>
            <a:br>
              <a:rPr lang="cs-CZ" dirty="0" smtClean="0"/>
            </a:br>
            <a:r>
              <a:rPr lang="cs-CZ" dirty="0" smtClean="0"/>
              <a:t>§ 2285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nemusí být podána žaloba u soudu</a:t>
            </a:r>
          </a:p>
          <a:p>
            <a:r>
              <a:rPr lang="cs-CZ" dirty="0" smtClean="0"/>
              <a:t>nájemce byt užívá nejméně 3 měsíce po skončení nájmu</a:t>
            </a:r>
          </a:p>
          <a:p>
            <a:r>
              <a:rPr lang="cs-CZ" dirty="0" smtClean="0"/>
              <a:t>pronajímatel ho písemně nevyzve k opuštění bytu</a:t>
            </a:r>
          </a:p>
          <a:p>
            <a:r>
              <a:rPr lang="cs-CZ" dirty="0" smtClean="0"/>
              <a:t>není-li ujednáno jinak – nájem se obnoví nejvýše na dobu 2 let</a:t>
            </a:r>
          </a:p>
          <a:p>
            <a:r>
              <a:rPr lang="cs-CZ" dirty="0" smtClean="0"/>
              <a:t>obnovení za původně sjednaných podmínek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 NÁJMU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§ 2279 - § 2284</a:t>
            </a:r>
          </a:p>
          <a:p>
            <a:r>
              <a:rPr lang="cs-CZ" dirty="0" smtClean="0"/>
              <a:t>smrt nájemce (nejde o společný nájem)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člen domácnosti nájemce žijící v bytě, který nemá vlastní byt </a:t>
            </a:r>
          </a:p>
          <a:p>
            <a:pPr>
              <a:buNone/>
            </a:pPr>
            <a:r>
              <a:rPr lang="cs-CZ" dirty="0" smtClean="0"/>
              <a:t>   - i bez souhlasu pronajímatele: manžel, partner, rodič, sourozenec, zeť, snacha, dítě, vnuk</a:t>
            </a:r>
          </a:p>
          <a:p>
            <a:pPr>
              <a:buNone/>
            </a:pPr>
            <a:r>
              <a:rPr lang="cs-CZ" dirty="0" smtClean="0"/>
              <a:t>   - u ostatních osob musí s přechodem nájmu souhlasit (předem) pronajímatel</a:t>
            </a:r>
          </a:p>
          <a:p>
            <a:r>
              <a:rPr lang="cs-CZ" dirty="0" smtClean="0"/>
              <a:t>omezení doby, výluky</a:t>
            </a:r>
          </a:p>
          <a:p>
            <a:r>
              <a:rPr lang="cs-CZ" dirty="0" smtClean="0"/>
              <a:t>přednostní právo potomka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přechod na dědice (§ 2282)</a:t>
            </a:r>
            <a:endParaRPr lang="cs-CZ" dirty="0"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NÁJMU VÝPOVĚDÍ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podstatné změny</a:t>
            </a:r>
          </a:p>
          <a:p>
            <a:r>
              <a:rPr lang="cs-CZ" dirty="0" smtClean="0"/>
              <a:t>náležitosti výpovědi (§ 2286)</a:t>
            </a:r>
          </a:p>
          <a:p>
            <a:r>
              <a:rPr lang="cs-CZ" dirty="0" smtClean="0"/>
              <a:t>omezení nájemce ve výpovědi nájmu na dobu určitou (§ 2287)</a:t>
            </a:r>
          </a:p>
          <a:p>
            <a:r>
              <a:rPr lang="cs-CZ" dirty="0" smtClean="0"/>
              <a:t>změna výpovědních důvodů pro pronajímatele</a:t>
            </a:r>
          </a:p>
          <a:p>
            <a:r>
              <a:rPr lang="cs-CZ" dirty="0" smtClean="0"/>
              <a:t>žádné přivolení soudu k výpovědi</a:t>
            </a:r>
          </a:p>
          <a:p>
            <a:r>
              <a:rPr lang="cs-CZ" dirty="0" smtClean="0"/>
              <a:t>okamžitá výpověď</a:t>
            </a:r>
          </a:p>
          <a:p>
            <a:r>
              <a:rPr lang="cs-CZ" dirty="0" smtClean="0"/>
              <a:t>žaloba o oprávněnosti výpovědi (§ 2290)</a:t>
            </a:r>
          </a:p>
          <a:p>
            <a:r>
              <a:rPr lang="cs-CZ" dirty="0" smtClean="0"/>
              <a:t>odstranění institutu bytových náhrad</a:t>
            </a:r>
            <a:endParaRPr lang="cs-CZ" dirty="0"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VÝPOVĚĎ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písemná forma (§ 2282, § 582)</a:t>
            </a:r>
          </a:p>
          <a:p>
            <a:r>
              <a:rPr lang="cs-CZ" dirty="0" smtClean="0"/>
              <a:t>musí dojít druhé straně</a:t>
            </a:r>
          </a:p>
          <a:p>
            <a:r>
              <a:rPr lang="cs-CZ" dirty="0" smtClean="0"/>
              <a:t>výpovědní doba – nemusí být uvedena x musí být však zřejmé, zda jde o výpověď s výpovědní dobou</a:t>
            </a:r>
          </a:p>
          <a:p>
            <a:r>
              <a:rPr lang="cs-CZ" dirty="0" smtClean="0"/>
              <a:t>nájemce i pronajímatel</a:t>
            </a:r>
          </a:p>
          <a:p>
            <a:r>
              <a:rPr lang="cs-CZ" dirty="0" smtClean="0"/>
              <a:t>pronajímatel – musí poučit nájemce o právu domáhat se přezkumu oprávněnosti výpovědi (§ 2286 odst. 2)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431829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SKONČENÍ NÁJMU VÝPOVĚDÍ NÁJEMCE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67544" y="2276872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nájem na dobu určitou (§ 2287)</a:t>
            </a:r>
          </a:p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539552" y="2574056"/>
            <a:ext cx="4040188" cy="3951288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jen při změně okolností</a:t>
            </a:r>
          </a:p>
          <a:p>
            <a:r>
              <a:rPr lang="cs-CZ" dirty="0" smtClean="0"/>
              <a:t>pronajímatel se nemůže domáhat přezkumu oprávněnosti tvrzených důvodů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2285182"/>
            <a:ext cx="4041775" cy="639762"/>
          </a:xfrm>
        </p:spPr>
        <p:txBody>
          <a:bodyPr/>
          <a:lstStyle/>
          <a:p>
            <a:pPr algn="ctr"/>
            <a:r>
              <a:rPr lang="cs-CZ" dirty="0" smtClean="0"/>
              <a:t>nájem na dobu neurčitou</a:t>
            </a:r>
          </a:p>
          <a:p>
            <a:pPr algn="ctr"/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02225" y="2708920"/>
            <a:ext cx="4041775" cy="4104456"/>
          </a:xfrm>
        </p:spPr>
        <p:txBody>
          <a:bodyPr/>
          <a:lstStyle/>
          <a:p>
            <a:pPr>
              <a:buNone/>
            </a:pPr>
            <a:r>
              <a:rPr lang="cs-CZ" u="sng" dirty="0" smtClean="0"/>
              <a:t>s výpovědní dobou</a:t>
            </a:r>
          </a:p>
          <a:p>
            <a:r>
              <a:rPr lang="cs-CZ" dirty="0" smtClean="0"/>
              <a:t>kdykoliv, bez důvodu</a:t>
            </a:r>
          </a:p>
          <a:p>
            <a:pPr>
              <a:buNone/>
            </a:pPr>
            <a:r>
              <a:rPr lang="cs-CZ" u="sng" dirty="0" smtClean="0"/>
              <a:t>bez výpovědní doby</a:t>
            </a:r>
          </a:p>
          <a:p>
            <a:r>
              <a:rPr lang="cs-CZ" dirty="0" smtClean="0"/>
              <a:t>§ 2266 – neodstranění vady </a:t>
            </a:r>
          </a:p>
          <a:p>
            <a:r>
              <a:rPr lang="cs-CZ" dirty="0" smtClean="0"/>
              <a:t>§ 2268 odst. 1 – užívání bytu třetí osobou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SKONČENÍ NÁJMU VÝPOVĚDÍ PRONAJÍMATELE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pouze ze zákonem stanovených důvodů (§ 2288)</a:t>
            </a:r>
          </a:p>
          <a:p>
            <a:r>
              <a:rPr lang="cs-CZ" dirty="0" smtClean="0"/>
              <a:t>výpovědní důvody nelze rozšířit (§ 2235)</a:t>
            </a:r>
          </a:p>
          <a:p>
            <a:r>
              <a:rPr lang="cs-CZ" dirty="0" smtClean="0"/>
              <a:t>změna výpovědních důvodů</a:t>
            </a:r>
          </a:p>
          <a:p>
            <a:r>
              <a:rPr lang="cs-CZ" dirty="0" smtClean="0"/>
              <a:t>možnost spojit řízení o oprávněnosti výpovědi s žalobou na vyklizení</a:t>
            </a:r>
            <a:endParaRPr lang="cs-CZ" dirty="0"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 VÝPOVĚDNÍ DOBY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nájem na dobu určitou i neurčitou</a:t>
            </a:r>
          </a:p>
          <a:p>
            <a:r>
              <a:rPr lang="cs-CZ" dirty="0" smtClean="0"/>
              <a:t>nájemce porušuje své povinnosti zvlášť závažným způsobem (§ 2291)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nezaplatil nájemné a služby alespoň za 3 měsíce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závažným nebo nenapravitelným způsobem poškozuje byt nebo dům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způsobuje závažné škody (obtíže) pronajímateli (osobám bydlícím v domě)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neoprávněně užívá byt jiným způsobem</a:t>
            </a:r>
          </a:p>
          <a:p>
            <a:r>
              <a:rPr lang="cs-CZ" dirty="0" smtClean="0"/>
              <a:t>nutná předchozí výzva k odstranění závadného chování</a:t>
            </a:r>
          </a:p>
          <a:p>
            <a:r>
              <a:rPr lang="cs-CZ" dirty="0" smtClean="0"/>
              <a:t>skutkové vymezení výpovědního důvodu ve výpovědi</a:t>
            </a:r>
          </a:p>
          <a:p>
            <a:r>
              <a:rPr lang="cs-CZ" dirty="0" smtClean="0"/>
              <a:t>§ 2292 – odevzdání bytu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 VÝPOVĚDNÍ DOBOU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4000" b="1" dirty="0" smtClean="0"/>
              <a:t>nájem na dobu určitou i neurčitou </a:t>
            </a:r>
            <a:r>
              <a:rPr lang="cs-CZ" sz="4000" dirty="0" smtClean="0"/>
              <a:t>(§ 2288 odst. 1)</a:t>
            </a:r>
          </a:p>
          <a:p>
            <a:r>
              <a:rPr lang="cs-CZ" dirty="0" smtClean="0"/>
              <a:t>nájemce poruší hrubě své povinnosti</a:t>
            </a:r>
          </a:p>
          <a:p>
            <a:r>
              <a:rPr lang="cs-CZ" dirty="0" smtClean="0"/>
              <a:t>nájemce je odsouzen pro úmyslný trestný čin (týkající se pronajímatele, domu)</a:t>
            </a:r>
          </a:p>
          <a:p>
            <a:r>
              <a:rPr lang="cs-CZ" dirty="0" smtClean="0"/>
              <a:t>s bytem má být ve veřejném zájmu naloženo tak, že ho nebude možné vůbec užívat</a:t>
            </a:r>
          </a:p>
          <a:p>
            <a:r>
              <a:rPr lang="cs-CZ" dirty="0" smtClean="0"/>
              <a:t>je tu jiný obdobně závažný důvod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4000" b="1" dirty="0" smtClean="0"/>
              <a:t>nájem na dobu neurčitou </a:t>
            </a:r>
            <a:r>
              <a:rPr lang="cs-CZ" sz="4000" dirty="0" smtClean="0"/>
              <a:t>(§ 2288 odst. 2)</a:t>
            </a:r>
          </a:p>
          <a:p>
            <a:r>
              <a:rPr lang="cs-CZ" dirty="0" smtClean="0"/>
              <a:t>pronajímatel potřebuje byt pro sebe</a:t>
            </a:r>
          </a:p>
          <a:p>
            <a:r>
              <a:rPr lang="cs-CZ" dirty="0" smtClean="0"/>
              <a:t>potřebuje byt v souvislosti se svým rozvodem</a:t>
            </a:r>
          </a:p>
          <a:p>
            <a:r>
              <a:rPr lang="cs-CZ" dirty="0" smtClean="0"/>
              <a:t>byt potřebuje pro příbuzné</a:t>
            </a:r>
          </a:p>
          <a:p>
            <a:r>
              <a:rPr lang="cs-CZ" dirty="0" smtClean="0"/>
              <a:t>§ 2289 – klauzule bránící zneužití těchto výpovědních důvodů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PŘEZKUM OPRÁVNĚNOSTI VÝPOVĚDI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pronajímatel musí ve výpovědi uvést výpovědní důvod /skutkově vymezit/</a:t>
            </a:r>
          </a:p>
          <a:p>
            <a:r>
              <a:rPr lang="cs-CZ" dirty="0" smtClean="0"/>
              <a:t>musí poučit o právu nájemce podat žalobu na přezkum oprávněnosti výpovědi</a:t>
            </a:r>
          </a:p>
          <a:p>
            <a:pPr>
              <a:buNone/>
            </a:pPr>
            <a:r>
              <a:rPr lang="cs-CZ" b="1" dirty="0" smtClean="0"/>
              <a:t>§ 2290</a:t>
            </a:r>
          </a:p>
          <a:p>
            <a:r>
              <a:rPr lang="cs-CZ" dirty="0" smtClean="0"/>
              <a:t>výpověď s výpovědní dobou i bez výpovědní doby</a:t>
            </a:r>
          </a:p>
          <a:p>
            <a:r>
              <a:rPr lang="cs-CZ" dirty="0" smtClean="0"/>
              <a:t>prekluzivní lhůta k podání žaloby</a:t>
            </a:r>
          </a:p>
          <a:p>
            <a:r>
              <a:rPr lang="cs-CZ" dirty="0" smtClean="0"/>
              <a:t>jen v tomto řízení lze přezkoumat oprávněnost výpovědi </a:t>
            </a:r>
          </a:p>
          <a:p>
            <a:r>
              <a:rPr lang="cs-CZ" dirty="0" smtClean="0"/>
              <a:t>důvody neplatnosti lze uplatnit i později</a:t>
            </a:r>
          </a:p>
          <a:p>
            <a:r>
              <a:rPr lang="cs-CZ" dirty="0" smtClean="0"/>
              <a:t>lze spojit s řízením o vyklizení bytu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NÁJEM SLUŽEBNÍHO BYTU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28800"/>
            <a:ext cx="7211144" cy="4525963"/>
          </a:xfrm>
        </p:spPr>
        <p:txBody>
          <a:bodyPr/>
          <a:lstStyle/>
          <a:p>
            <a:r>
              <a:rPr lang="cs-CZ" dirty="0" smtClean="0"/>
              <a:t>§ 2297 - § 2299</a:t>
            </a:r>
          </a:p>
          <a:p>
            <a:r>
              <a:rPr lang="cs-CZ" dirty="0" smtClean="0"/>
              <a:t>souvislost s výkonem práce</a:t>
            </a:r>
          </a:p>
          <a:p>
            <a:r>
              <a:rPr lang="cs-CZ" dirty="0" smtClean="0"/>
              <a:t>práva nájemce mohou být omezena</a:t>
            </a:r>
          </a:p>
          <a:p>
            <a:r>
              <a:rPr lang="cs-CZ" dirty="0" smtClean="0"/>
              <a:t>nájem končí s výkonem práce (výjimka - § 2298 odst. 2)</a:t>
            </a:r>
          </a:p>
          <a:p>
            <a:r>
              <a:rPr lang="cs-CZ" dirty="0" smtClean="0"/>
              <a:t>smrt nájemce a vyklizení spolubydlících osob (§ 2299)</a:t>
            </a:r>
          </a:p>
          <a:p>
            <a:r>
              <a:rPr lang="cs-CZ" dirty="0" smtClean="0"/>
              <a:t>společný nájem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DRUŽSTEVNÍ BYT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§ 2240, zákon č. 90/2012 Sb. (ZOK)</a:t>
            </a:r>
          </a:p>
          <a:p>
            <a:r>
              <a:rPr lang="cs-CZ" dirty="0" smtClean="0"/>
              <a:t>bytové družstvo – uspokojuje bytové potřeby svých členů</a:t>
            </a:r>
          </a:p>
          <a:p>
            <a:r>
              <a:rPr lang="cs-CZ" dirty="0" smtClean="0"/>
              <a:t>družstevní byt - § 729, § 731 ZOK</a:t>
            </a:r>
          </a:p>
          <a:p>
            <a:r>
              <a:rPr lang="cs-CZ" dirty="0" smtClean="0"/>
              <a:t>při převodu družstevního podílu dochází k sukcesi do práv nájemce - § 736 ZOK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NÁJEM DRUŽSTEVNÍHO BYTU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§ 741 – 747 ZOK </a:t>
            </a:r>
          </a:p>
          <a:p>
            <a:r>
              <a:rPr lang="cs-CZ" dirty="0" smtClean="0"/>
              <a:t>není-li stanoveno jinak, použije se NOZ</a:t>
            </a:r>
          </a:p>
          <a:p>
            <a:r>
              <a:rPr lang="cs-CZ" dirty="0" smtClean="0"/>
              <a:t>nájemcem může být i právnická osoba - § 735 ZOK </a:t>
            </a:r>
          </a:p>
          <a:p>
            <a:r>
              <a:rPr lang="cs-CZ" dirty="0" smtClean="0"/>
              <a:t>nájemné – jen účelně vynaložené náklady bytového družstva (§ 744 ZOK)</a:t>
            </a:r>
          </a:p>
          <a:p>
            <a:r>
              <a:rPr lang="cs-CZ" dirty="0" smtClean="0"/>
              <a:t>společný nájem (§ 745 - § 747 ZOK)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družstevní podíl, který je součástí SJM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společné členství se změní na výlučné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výlučným členem bytového družstva je jen jeden z manželů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ZÁNIK NÁJMU DRUŽSTEVNÍHO BYTU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734 odst. 2 ZOK - nepoužijí se výpovědní důvody</a:t>
            </a:r>
          </a:p>
          <a:p>
            <a:r>
              <a:rPr lang="cs-CZ" dirty="0" smtClean="0"/>
              <a:t>vyloučení z družstva - § 734 odst. 1</a:t>
            </a:r>
          </a:p>
          <a:p>
            <a:r>
              <a:rPr lang="cs-CZ" dirty="0" smtClean="0"/>
              <a:t>převod družstevního podílu - § 736 ZOK</a:t>
            </a:r>
          </a:p>
          <a:p>
            <a:r>
              <a:rPr lang="cs-CZ" dirty="0" smtClean="0"/>
              <a:t>společné členství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zánik členství manžela – výlučného člena (§ 747 ZOK, § 747 a § 748 NOZ)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zánik manželství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SPOLEČNÝ NÁJEM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2270 - § 2271</a:t>
            </a:r>
          </a:p>
          <a:p>
            <a:endParaRPr lang="cs-CZ" dirty="0" smtClean="0"/>
          </a:p>
          <a:p>
            <a:r>
              <a:rPr lang="cs-CZ" dirty="0" smtClean="0"/>
              <a:t>více osob uzavře nájemní smlouvu nebo přistoupí k existujícímu nájmu</a:t>
            </a:r>
          </a:p>
          <a:p>
            <a:endParaRPr lang="cs-CZ" dirty="0" smtClean="0"/>
          </a:p>
          <a:p>
            <a:r>
              <a:rPr lang="cs-CZ" dirty="0" smtClean="0"/>
              <a:t>přiměřené použití úpravy společnosti - § 2716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711258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SPOLEČNÝ NÁJEM BYTU MANŽELY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část II. (rodinné právo), § 743 - § 750, § 766 - § 770</a:t>
            </a:r>
          </a:p>
          <a:p>
            <a:r>
              <a:rPr lang="cs-CZ" dirty="0" smtClean="0"/>
              <a:t>mimo režim SJM, převážně dispozitivní úprava</a:t>
            </a:r>
          </a:p>
          <a:p>
            <a:r>
              <a:rPr lang="cs-CZ" dirty="0" smtClean="0"/>
              <a:t>kromě společného nájmu upravuje i další formy společného bydlení</a:t>
            </a:r>
          </a:p>
          <a:p>
            <a:r>
              <a:rPr lang="cs-CZ" dirty="0" smtClean="0"/>
              <a:t>vznik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 smtClean="0"/>
              <a:t>uzavřením manželství</a:t>
            </a:r>
          </a:p>
          <a:p>
            <a:pPr lvl="1">
              <a:buFont typeface="Wingdings" pitchFamily="2" charset="2"/>
              <a:buChar char="Ø"/>
            </a:pPr>
            <a:r>
              <a:rPr lang="cs-CZ" sz="2600" dirty="0" smtClean="0"/>
              <a:t>za trvání manželství</a:t>
            </a:r>
          </a:p>
          <a:p>
            <a:r>
              <a:rPr lang="cs-CZ" dirty="0" smtClean="0"/>
              <a:t>zánik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 smtClean="0"/>
              <a:t>zánik manželství</a:t>
            </a:r>
          </a:p>
          <a:p>
            <a:pPr lvl="1">
              <a:buFont typeface="Wingdings" pitchFamily="2" charset="2"/>
              <a:buChar char="Ø"/>
            </a:pPr>
            <a:r>
              <a:rPr lang="cs-CZ" sz="2600" dirty="0" smtClean="0"/>
              <a:t>zánik rodinné domácnosti</a:t>
            </a:r>
          </a:p>
          <a:p>
            <a:r>
              <a:rPr lang="cs-CZ" dirty="0" smtClean="0"/>
              <a:t>solidarita, ručení</a:t>
            </a:r>
          </a:p>
          <a:p>
            <a:r>
              <a:rPr lang="cs-CZ" dirty="0" smtClean="0"/>
              <a:t>ochrana bydlení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UBYTOVÁNÍ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§ 2326 - § 2331</a:t>
            </a:r>
          </a:p>
          <a:p>
            <a:r>
              <a:rPr lang="cs-CZ" dirty="0" smtClean="0"/>
              <a:t>přechodný nájem</a:t>
            </a:r>
          </a:p>
          <a:p>
            <a:r>
              <a:rPr lang="cs-CZ" dirty="0" smtClean="0"/>
              <a:t>ubytování na ujednanou dobu nebo na dobu vyplývající z účelu ubytování</a:t>
            </a:r>
          </a:p>
          <a:p>
            <a:r>
              <a:rPr lang="cs-CZ" dirty="0" smtClean="0"/>
              <a:t>ubytovaný má možnost smlouvu vypovědět kdykoliv (§ 2330 odst. 1), bez výpovědní doby (není-li sjednána)</a:t>
            </a:r>
          </a:p>
          <a:p>
            <a:r>
              <a:rPr lang="cs-CZ" dirty="0" smtClean="0"/>
              <a:t>ubytovatel může vypovědět smlouvu, porušuje-li ubytovaný hrubě své povinnosti nebo dobré mravy (§ 2331)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NÁJEM PROSTOR SLOUŽÍCÍCH K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4500" dirty="0" smtClean="0"/>
              <a:t>§ 2302 - § 2315</a:t>
            </a:r>
          </a:p>
          <a:p>
            <a:r>
              <a:rPr lang="cs-CZ" sz="4500" dirty="0" smtClean="0"/>
              <a:t>účel</a:t>
            </a:r>
          </a:p>
          <a:p>
            <a:r>
              <a:rPr lang="cs-CZ" sz="4500" dirty="0" smtClean="0"/>
              <a:t>změna činnosti – jen za podmínek stanovených v § 2304</a:t>
            </a:r>
          </a:p>
          <a:p>
            <a:r>
              <a:rPr lang="cs-CZ" sz="4500" dirty="0" smtClean="0"/>
              <a:t>převod nájmu v souvislosti s převodem podnikatelské činnosti (§ 2307)</a:t>
            </a:r>
          </a:p>
          <a:p>
            <a:r>
              <a:rPr lang="cs-CZ" sz="4500" dirty="0" smtClean="0"/>
              <a:t>skončení nájmu výpovědí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nájem na dobu určitou (§ 2308, § 2309)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výpovědní doba u nájmu na dobu neurčitou (§ 2312)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přezkum oprávněnosti výpovědi (§ 2314)</a:t>
            </a:r>
          </a:p>
          <a:p>
            <a:r>
              <a:rPr lang="cs-CZ" sz="4500" dirty="0" smtClean="0"/>
              <a:t>náhrada za převzetí zákaznické základny (§ 2315)</a:t>
            </a:r>
          </a:p>
          <a:p>
            <a:pPr>
              <a:buNone/>
            </a:pPr>
            <a:r>
              <a:rPr lang="cs-CZ" dirty="0" smtClean="0"/>
              <a:t>        </a:t>
            </a:r>
            <a:endParaRPr lang="cs-CZ" dirty="0"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2332 - § 2357</a:t>
            </a:r>
          </a:p>
          <a:p>
            <a:r>
              <a:rPr lang="cs-CZ" dirty="0" smtClean="0"/>
              <a:t>právo požívat</a:t>
            </a:r>
          </a:p>
          <a:p>
            <a:r>
              <a:rPr lang="cs-CZ" dirty="0" smtClean="0"/>
              <a:t>více věcí – rozhoduje účel hlavní věci (§ 2332 odst. 2)</a:t>
            </a:r>
          </a:p>
          <a:p>
            <a:r>
              <a:rPr lang="cs-CZ" dirty="0" smtClean="0"/>
              <a:t>přiměřené užití pravidel o nájmu (§ 2341)</a:t>
            </a:r>
          </a:p>
          <a:p>
            <a:r>
              <a:rPr lang="cs-CZ" dirty="0" smtClean="0"/>
              <a:t>propachtování věcí s inventářem </a:t>
            </a:r>
          </a:p>
          <a:p>
            <a:r>
              <a:rPr lang="cs-CZ" dirty="0" smtClean="0"/>
              <a:t>zemědělský pacht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PŘECHODNÁ USTANOVENÍ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3074 – nepravá retroaktivita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výjimka - nájem movité věci</a:t>
            </a:r>
          </a:p>
          <a:p>
            <a:pPr>
              <a:buNone/>
            </a:pPr>
            <a:r>
              <a:rPr lang="cs-CZ" dirty="0" smtClean="0"/>
              <a:t>                    - pacht</a:t>
            </a:r>
          </a:p>
          <a:p>
            <a:r>
              <a:rPr lang="cs-CZ" dirty="0" smtClean="0"/>
              <a:t>deregulace nájmu (§ 3074 odst. 2)</a:t>
            </a:r>
          </a:p>
          <a:p>
            <a:r>
              <a:rPr lang="cs-CZ" dirty="0" smtClean="0"/>
              <a:t>bytové náhrady (§ 3076)</a:t>
            </a:r>
          </a:p>
          <a:p>
            <a:r>
              <a:rPr lang="cs-CZ" dirty="0" smtClean="0"/>
              <a:t>řízení o neplatnost výpovědi (§ 3076)</a:t>
            </a:r>
          </a:p>
          <a:p>
            <a:r>
              <a:rPr lang="cs-CZ" smtClean="0"/>
              <a:t>ZOK - § 775</a:t>
            </a:r>
            <a:endParaRPr lang="cs-CZ" dirty="0"/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7772400" cy="216058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sz="4400" dirty="0" smtClean="0"/>
              <a:t>Smlouva o dílo</a:t>
            </a:r>
            <a:br>
              <a:rPr lang="cs-CZ" sz="4400" dirty="0" smtClean="0"/>
            </a:br>
            <a:r>
              <a:rPr lang="cs-CZ" sz="4400" dirty="0" smtClean="0"/>
              <a:t>§ 2586 a </a:t>
            </a:r>
            <a:r>
              <a:rPr lang="cs-CZ" sz="4400" dirty="0" err="1" smtClean="0"/>
              <a:t>násl</a:t>
            </a:r>
            <a:r>
              <a:rPr lang="cs-CZ" sz="4400" dirty="0" smtClean="0"/>
              <a:t>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5229225"/>
            <a:ext cx="6400800" cy="11525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cs-CZ" smtClean="0"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Podstatné náležitosti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50292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objednatel</a:t>
            </a:r>
          </a:p>
          <a:p>
            <a:pPr eaLnBrk="1" hangingPunct="1">
              <a:defRPr/>
            </a:pPr>
            <a:r>
              <a:rPr lang="cs-CZ" dirty="0" smtClean="0"/>
              <a:t>zhotovitel</a:t>
            </a:r>
          </a:p>
          <a:p>
            <a:pPr eaLnBrk="1" hangingPunct="1">
              <a:defRPr/>
            </a:pPr>
            <a:r>
              <a:rPr lang="cs-CZ" dirty="0" smtClean="0"/>
              <a:t>dílo </a:t>
            </a:r>
            <a:r>
              <a:rPr lang="cs-CZ" sz="2400" dirty="0" smtClean="0"/>
              <a:t>(které v době uzavření smlouvy neexistuje)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dirty="0" smtClean="0"/>
              <a:t>	</a:t>
            </a:r>
            <a:r>
              <a:rPr lang="cs-CZ" sz="2400" dirty="0" smtClean="0"/>
              <a:t>(zhotovení, oprava, úprava, údržba, vypracování posudku)</a:t>
            </a:r>
          </a:p>
          <a:p>
            <a:pPr eaLnBrk="1" hangingPunct="1">
              <a:defRPr/>
            </a:pPr>
            <a:r>
              <a:rPr lang="cs-CZ" dirty="0" smtClean="0"/>
              <a:t>sjednání ceny (úplatnost)</a:t>
            </a:r>
          </a:p>
          <a:p>
            <a:pPr eaLnBrk="1" hangingPunct="1">
              <a:defRPr/>
            </a:pPr>
            <a:r>
              <a:rPr lang="cs-CZ" dirty="0" smtClean="0"/>
              <a:t>provedení na vlastní nebezpečí (§ … OZ)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písemně jen u zhotovení N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Cena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7630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smlouvou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právním předpisem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není-li stanovená, je přiměřená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Celková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zálohy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Rozpočet </a:t>
            </a:r>
            <a:r>
              <a:rPr lang="cs-CZ" sz="2000" smtClean="0"/>
              <a:t>– </a:t>
            </a:r>
            <a:r>
              <a:rPr lang="cs-CZ" sz="2000" b="1" smtClean="0"/>
              <a:t>vícepráce</a:t>
            </a:r>
            <a:r>
              <a:rPr lang="cs-CZ" sz="2000" smtClean="0"/>
              <a:t> musí objednatel písemně schválit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Odhad – </a:t>
            </a:r>
            <a:r>
              <a:rPr lang="cs-CZ" sz="2000" smtClean="0"/>
              <a:t>zhotovitel má nárok na zaplacení zvýšené ceny 			      - nepodstatné a prokazatelné = 10-20%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smtClean="0"/>
              <a:t>		      - podstatné překročení je nutné objednateli písemně oznámit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cs-CZ" sz="1800" smtClean="0"/>
              <a:t>Objednatel může od smlouvy odstoupit, ale musí zaplatit za odvedenou práci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smtClean="0"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Práva a povinnosti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763000" cy="5486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Zhotovitele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Provést dílo řádně (dle přepisů a smlouvy)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	a včas (ne-li může objednatel odstoupit)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Upozornit objednatele na nedostatky jím dodaného materiálu či jeho pokynů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Právo od smlouvy odstoupit – neposkytne-li objednatel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Objednatele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Zaplatit zhotoviteli cenu díla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Poskytnout součinnost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Právo od smlouvy odstoupit – nebude hotovo řádně a včas (ani v poskytnuté lhůtě); zvýšení ceny díla (je však povinen uhradit vynaložené náklady)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sz="1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Záruka</a:t>
            </a:r>
            <a:r>
              <a:rPr lang="cs-CZ" sz="2000" dirty="0" smtClean="0"/>
              <a:t>	- u zhotovení věci na zakázku  - 6 měsíců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			- u zhotovení stavby 		- 5 let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			- u opravy či úpravy věci	- 3 měsíce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			- u opravy stavby		- 2 roky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Zhotovení věci na zakázku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zhotovení nového výrobku dle objednávky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zaplacení ceny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odpovědnost	</a:t>
            </a:r>
            <a:r>
              <a:rPr lang="cs-CZ" sz="2000" i="1" dirty="0" smtClean="0"/>
              <a:t>(obdobně jako za vady prodaného zboží)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/>
              <a:t>při převzetí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/>
              <a:t>po převzetí v záruční době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/>
              <a:t>vlastnosti vymíněné objednatelem v zakázce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/>
              <a:t>vadnost materiálu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záruční doba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/>
              <a:t>6 měsíců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/>
              <a:t>delší, stavba 5 let, část stavby 2 roky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843324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Oprava a úprava věci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9067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provedení opravy a úpravy věci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/>
              <a:t>oprava: odstranění následků poškození věci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/>
              <a:t>úprava: činnost, kterou se mění vlastnosti věci či její povrch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za úplatu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Vyzvednout si věc nejpozději do 1 měsíce od opravy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odpovědnost za vady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záruční doba </a:t>
            </a:r>
            <a:r>
              <a:rPr lang="cs-CZ" sz="2400" dirty="0" smtClean="0"/>
              <a:t>(obecně 3 měsíce,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				 u stavebních </a:t>
            </a:r>
            <a:r>
              <a:rPr lang="cs-CZ" sz="2400" smtClean="0"/>
              <a:t>prací 2 roky)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747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224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10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Závazky z </a:t>
            </a:r>
            <a:r>
              <a:rPr lang="cs-CZ" dirty="0" smtClean="0"/>
              <a:t>právního jednání</a:t>
            </a:r>
            <a:endParaRPr lang="cs-CZ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915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Z jednostranného právního jednání (§ 2884-§2893)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		- slib odškodnění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		- veřejný příslib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		- jednatelství bez příkazu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X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Z dvou a vícestranných právních jednání </a:t>
            </a:r>
            <a:endParaRPr lang="cs-CZ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		= smlouvy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			- typové (pojmenované § 1746)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			- </a:t>
            </a:r>
            <a:r>
              <a:rPr lang="cs-CZ" sz="2400" dirty="0" err="1" smtClean="0"/>
              <a:t>inominátní</a:t>
            </a:r>
            <a:r>
              <a:rPr lang="cs-CZ" sz="2400" dirty="0" smtClean="0"/>
              <a:t> </a:t>
            </a:r>
            <a:r>
              <a:rPr lang="cs-CZ" sz="2000" dirty="0" smtClean="0"/>
              <a:t>(§ 1746 OZ)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			- smíšené </a:t>
            </a:r>
            <a:r>
              <a:rPr lang="cs-CZ" sz="2000" dirty="0" smtClean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2400" dirty="0" smtClean="0"/>
              <a:t>Smluvní strany si jsou rovny a mohou si sjednat vše co není výslovně zakázáno (=</a:t>
            </a:r>
            <a:r>
              <a:rPr lang="cs-CZ" sz="2400" dirty="0" err="1" smtClean="0"/>
              <a:t>kogentně</a:t>
            </a:r>
            <a:r>
              <a:rPr lang="cs-CZ" sz="2400" dirty="0" smtClean="0"/>
              <a:t> stanoveno) – čl. 2 LZPS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103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4961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2936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3026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88805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7889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2383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2223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9833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89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" y="1600200"/>
            <a:ext cx="85344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effectLst/>
              </a:rPr>
              <a:t>sjednocení úpravy jednotlivých smluvních typů do jediného právního předpisu</a:t>
            </a:r>
          </a:p>
          <a:p>
            <a:pPr lvl="1" eaLnBrk="1" hangingPunct="1">
              <a:defRPr/>
            </a:pPr>
            <a:r>
              <a:rPr lang="cs-CZ" dirty="0" smtClean="0">
                <a:effectLst/>
              </a:rPr>
              <a:t>odstranění dvojkolejnosti závazkového práva obchodního a neobchodního</a:t>
            </a:r>
          </a:p>
          <a:p>
            <a:pPr lvl="2" eaLnBrk="1" hangingPunct="1">
              <a:defRPr/>
            </a:pPr>
            <a:r>
              <a:rPr lang="cs-CZ" dirty="0" smtClean="0">
                <a:effectLst/>
              </a:rPr>
              <a:t>obecného závazkového práva (</a:t>
            </a:r>
            <a:r>
              <a:rPr lang="cs-CZ" dirty="0" err="1" smtClean="0">
                <a:effectLst/>
              </a:rPr>
              <a:t>prodlení,odpovědnosti</a:t>
            </a:r>
            <a:r>
              <a:rPr lang="cs-CZ" dirty="0" smtClean="0">
                <a:effectLst/>
              </a:rPr>
              <a:t>, promlčení atd.).</a:t>
            </a:r>
            <a:endParaRPr lang="cs-CZ" dirty="0" smtClean="0"/>
          </a:p>
          <a:p>
            <a:pPr lvl="2" eaLnBrk="1" hangingPunct="1">
              <a:defRPr/>
            </a:pPr>
            <a:endParaRPr lang="cs-CZ" dirty="0" smtClean="0">
              <a:effectLst/>
            </a:endParaRPr>
          </a:p>
          <a:p>
            <a:pPr lvl="2" eaLnBrk="1" hangingPunct="1">
              <a:defRPr/>
            </a:pPr>
            <a:r>
              <a:rPr lang="cs-CZ" dirty="0" smtClean="0">
                <a:effectLst/>
              </a:rPr>
              <a:t>jednotlivých smluvních typů </a:t>
            </a:r>
          </a:p>
          <a:p>
            <a:pPr marL="914400" lvl="2" indent="0" eaLnBrk="1" hangingPunct="1">
              <a:buFont typeface="Wingdings" pitchFamily="2" charset="2"/>
              <a:buNone/>
              <a:defRPr/>
            </a:pPr>
            <a:r>
              <a:rPr lang="cs-CZ" dirty="0" smtClean="0">
                <a:effectLst/>
              </a:rPr>
              <a:t>   (např. kupní smlouva, smlouva o dílo a další), </a:t>
            </a:r>
            <a:endParaRPr lang="cs-CZ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9503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2891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3392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9118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9754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3637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1760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6652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5446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524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/>
              <a:t>NOZ</a:t>
            </a:r>
            <a:br>
              <a:rPr lang="cs-CZ" dirty="0" smtClean="0"/>
            </a:br>
            <a:r>
              <a:rPr lang="cs-CZ" b="1" dirty="0" smtClean="0"/>
              <a:t>Hlavní zásady</a:t>
            </a:r>
            <a:r>
              <a:rPr lang="cs-CZ" b="1" dirty="0" smtClean="0">
                <a:effectLst/>
              </a:rPr>
              <a:t>  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Důraz na autonomii vůle smluvních stran</a:t>
            </a:r>
          </a:p>
          <a:p>
            <a:pPr eaLnBrk="1" hangingPunct="1">
              <a:defRPr/>
            </a:pPr>
            <a:r>
              <a:rPr lang="cs-CZ" b="1" dirty="0" smtClean="0"/>
              <a:t>Na právní jednání je třeba hledět spíše jako na platné než neplatné</a:t>
            </a:r>
          </a:p>
          <a:p>
            <a:pPr eaLnBrk="1" hangingPunct="1">
              <a:defRPr/>
            </a:pPr>
            <a:r>
              <a:rPr lang="cs-CZ" b="1" dirty="0" smtClean="0"/>
              <a:t>Ochrana slabší smluvní strany</a:t>
            </a:r>
          </a:p>
          <a:p>
            <a:pPr eaLnBrk="1" hangingPunct="1">
              <a:defRPr/>
            </a:pPr>
            <a:r>
              <a:rPr lang="cs-CZ" b="1" dirty="0" smtClean="0"/>
              <a:t>Ochrana spotřebitele</a:t>
            </a:r>
            <a:endParaRPr lang="cs-CZ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5613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1972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3010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4290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3138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607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0390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03870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36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402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400" dirty="0" smtClean="0"/>
              <a:t>Směnná smlouva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věc za věc, tj. barter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mtClean="0"/>
          </a:p>
          <a:p>
            <a:pPr eaLnBrk="1" hangingPunct="1">
              <a:defRPr/>
            </a:pPr>
            <a:r>
              <a:rPr lang="cs-CZ" smtClean="0"/>
              <a:t>přiměřené použití kupní smlouvy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mtClean="0"/>
          </a:p>
          <a:p>
            <a:pPr eaLnBrk="1" hangingPunct="1">
              <a:defRPr/>
            </a:pPr>
            <a:r>
              <a:rPr lang="cs-CZ" smtClean="0"/>
              <a:t>každá ze stran je současně prodávajícím i kupujícím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2722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0176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41497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3642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30956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67824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99955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81824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85502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840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2232248"/>
          </a:xfrm>
        </p:spPr>
        <p:txBody>
          <a:bodyPr>
            <a:normAutofit/>
          </a:bodyPr>
          <a:lstStyle/>
          <a:p>
            <a:r>
              <a:rPr lang="cs-CZ" sz="9600" dirty="0" smtClean="0"/>
              <a:t>NÁJEM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140968"/>
            <a:ext cx="6400800" cy="1368152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7044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5026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27252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13255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26821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26639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02776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35478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08200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578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Nájem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Nájem bytu a domu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Nájem prostor sloužících k podnikání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Přechodná ustanovení</a:t>
            </a:r>
            <a:br>
              <a:rPr lang="cs-CZ" dirty="0" smtClean="0"/>
            </a:b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91066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19288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29282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4133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86903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5650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9143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95945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51247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250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NÁJEM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Systematika podle účelu nájmu:</a:t>
            </a:r>
          </a:p>
          <a:p>
            <a:r>
              <a:rPr lang="cs-CZ" sz="2600" dirty="0" smtClean="0"/>
              <a:t>obecný nájem (§ 2201 - § 2234)</a:t>
            </a:r>
          </a:p>
          <a:p>
            <a:r>
              <a:rPr lang="cs-CZ" sz="2600" dirty="0" smtClean="0"/>
              <a:t>nájem </a:t>
            </a:r>
            <a:r>
              <a:rPr lang="cs-CZ" sz="2600" dirty="0"/>
              <a:t>bytu nebo domu (§ </a:t>
            </a:r>
            <a:r>
              <a:rPr lang="cs-CZ" sz="2600" dirty="0" smtClean="0"/>
              <a:t>2235 - § 2301)</a:t>
            </a:r>
          </a:p>
          <a:p>
            <a:r>
              <a:rPr lang="cs-CZ" sz="2600" dirty="0" smtClean="0"/>
              <a:t>nájem </a:t>
            </a:r>
            <a:r>
              <a:rPr lang="cs-CZ" sz="2600" dirty="0"/>
              <a:t>prostoru sloužícího k podnikání (§ </a:t>
            </a:r>
            <a:r>
              <a:rPr lang="cs-CZ" sz="2600" dirty="0" smtClean="0"/>
              <a:t>2302 - § 2315)</a:t>
            </a:r>
          </a:p>
          <a:p>
            <a:r>
              <a:rPr lang="cs-CZ" sz="2600" dirty="0" smtClean="0"/>
              <a:t>podnikatelský </a:t>
            </a:r>
            <a:r>
              <a:rPr lang="cs-CZ" sz="2600" dirty="0"/>
              <a:t>pronájem věcí movitých (§ </a:t>
            </a:r>
            <a:r>
              <a:rPr lang="cs-CZ" sz="2600" dirty="0" smtClean="0"/>
              <a:t>2316 - § 2317)</a:t>
            </a:r>
          </a:p>
          <a:p>
            <a:r>
              <a:rPr lang="cs-CZ" sz="2600" dirty="0" smtClean="0"/>
              <a:t>nájem </a:t>
            </a:r>
            <a:r>
              <a:rPr lang="cs-CZ" sz="2600" dirty="0"/>
              <a:t>dopravního prostředku (§ </a:t>
            </a:r>
            <a:r>
              <a:rPr lang="cs-CZ" sz="2600" dirty="0" smtClean="0"/>
              <a:t>2321 - § </a:t>
            </a:r>
            <a:r>
              <a:rPr lang="cs-CZ" sz="2600" dirty="0" err="1" smtClean="0"/>
              <a:t>2321</a:t>
            </a:r>
            <a:r>
              <a:rPr lang="cs-CZ" sz="2600" dirty="0" smtClean="0"/>
              <a:t>)</a:t>
            </a:r>
          </a:p>
          <a:p>
            <a:r>
              <a:rPr lang="cs-CZ" sz="2600" dirty="0" smtClean="0"/>
              <a:t>ubytování </a:t>
            </a:r>
            <a:r>
              <a:rPr lang="cs-CZ" sz="2600" dirty="0"/>
              <a:t>(přechodný nájem) (§ </a:t>
            </a:r>
            <a:r>
              <a:rPr lang="cs-CZ" sz="2600" dirty="0" smtClean="0"/>
              <a:t>2326 - 2331)</a:t>
            </a:r>
            <a:endParaRPr lang="cs-CZ" sz="2600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09848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79215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066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09922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16997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29531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04555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08772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65028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947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OBECNÁ USTANOVENÍ 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b="1" dirty="0" smtClean="0"/>
              <a:t>znaky</a:t>
            </a:r>
            <a:br>
              <a:rPr lang="cs-CZ" b="1" dirty="0" smtClean="0"/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Arial" pitchFamily="34" charset="0"/>
              <a:buChar char="•"/>
            </a:pPr>
            <a:r>
              <a:rPr lang="cs-CZ" sz="3200" dirty="0" smtClean="0"/>
              <a:t>úplatnost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 smtClean="0"/>
              <a:t>peníze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 smtClean="0"/>
              <a:t>naturální plnění (§ 2217 odst. 2, § 1722)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 smtClean="0"/>
              <a:t>výše nájemného (§ 2217)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 smtClean="0"/>
              <a:t>splatnost (§ 2218, § 2251)</a:t>
            </a:r>
          </a:p>
          <a:p>
            <a:pPr lvl="1">
              <a:buFont typeface="Arial" pitchFamily="34" charset="0"/>
              <a:buChar char="•"/>
            </a:pPr>
            <a:r>
              <a:rPr lang="cs-CZ" sz="3200" dirty="0" smtClean="0"/>
              <a:t>dočasnost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 smtClean="0"/>
              <a:t>věc se neposkytuje nájemci natrvalo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 smtClean="0"/>
              <a:t>nájem sjednaný na dobu delší než 50 let (§ 2204 odst. 2)</a:t>
            </a:r>
          </a:p>
          <a:p>
            <a:pPr lvl="1">
              <a:buFont typeface="Arial" pitchFamily="34" charset="0"/>
              <a:buChar char="•"/>
            </a:pPr>
            <a:r>
              <a:rPr lang="cs-CZ" sz="3200" dirty="0" smtClean="0"/>
              <a:t>účel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81923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22545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79143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8551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50905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6063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94814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9469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31621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554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107</TotalTime>
  <Words>2265</Words>
  <Application>Microsoft Office PowerPoint</Application>
  <PresentationFormat>Předvádění na obrazovce (4:3)</PresentationFormat>
  <Paragraphs>467</Paragraphs>
  <Slides>160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160</vt:i4>
      </vt:variant>
    </vt:vector>
  </HeadingPairs>
  <TitlesOfParts>
    <vt:vector size="161" baseType="lpstr">
      <vt:lpstr>Cesta</vt:lpstr>
      <vt:lpstr>Důvody vzniku závazků (§ 1723 OZ)</vt:lpstr>
      <vt:lpstr>Závazky z právního jednání</vt:lpstr>
      <vt:lpstr>NOZ</vt:lpstr>
      <vt:lpstr>NOZ Hlavní zásady   </vt:lpstr>
      <vt:lpstr>Směnná smlouva</vt:lpstr>
      <vt:lpstr>NÁJEM</vt:lpstr>
      <vt:lpstr>OBSAH</vt:lpstr>
      <vt:lpstr>NÁJEM </vt:lpstr>
      <vt:lpstr> OBECNÁ USTANOVENÍ  znaky </vt:lpstr>
      <vt:lpstr> předmět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smluvní strany </vt:lpstr>
      <vt:lpstr> nájemní smlouva </vt:lpstr>
      <vt:lpstr> ZÁPIS DO VEŘEJNÉHO SEZNAMU  § 2203 </vt:lpstr>
      <vt:lpstr>Prezentace aplikace PowerPoint</vt:lpstr>
      <vt:lpstr> ZMĚNA VLASTNICTVÍ  § 2221 - § 2224 </vt:lpstr>
      <vt:lpstr>ZÁNIK NÁJMU</vt:lpstr>
      <vt:lpstr>Prezentace aplikace PowerPoint</vt:lpstr>
      <vt:lpstr>PROLONGACE</vt:lpstr>
      <vt:lpstr>SKONČENÍ NÁJMU VÝPOVĚDÍ</vt:lpstr>
      <vt:lpstr>VÝPOVĚĎ BEZ VÝPOVĚDNÍ DOBY NÁJEMCE</vt:lpstr>
      <vt:lpstr>VÝPOVĚĎ  BEZ VÝPOVĚDNÍ DOBY PRONAJÍMATEL</vt:lpstr>
      <vt:lpstr>PO SKONČENÍ NÁJMU</vt:lpstr>
      <vt:lpstr>NÁJEM BYTU</vt:lpstr>
      <vt:lpstr>OCHRANA NÁJEMCE</vt:lpstr>
      <vt:lpstr>PRÁVA A POVINNOSTI STRAN</vt:lpstr>
      <vt:lpstr>NÁJEMNÉ</vt:lpstr>
      <vt:lpstr>ZVYŠOVÁNÍ NÁJEMNÉHO</vt:lpstr>
      <vt:lpstr>JISTOTA</vt:lpstr>
      <vt:lpstr>ÚPRAVY BYTU </vt:lpstr>
      <vt:lpstr>BYDLENÍ DALŠÍCH OSOB</vt:lpstr>
      <vt:lpstr>ZÁNIK NÁJMU</vt:lpstr>
      <vt:lpstr> PROLONGACE  § 2285 </vt:lpstr>
      <vt:lpstr>PŘECHOD NÁJMU</vt:lpstr>
      <vt:lpstr>SKONČENÍ NÁJMU VÝPOVĚDÍ</vt:lpstr>
      <vt:lpstr>VÝPOVĚĎ</vt:lpstr>
      <vt:lpstr>SKONČENÍ NÁJMU VÝPOVĚDÍ NÁJEMCE</vt:lpstr>
      <vt:lpstr>SKONČENÍ NÁJMU VÝPOVĚDÍ PRONAJÍMATELE</vt:lpstr>
      <vt:lpstr>BEZ VÝPOVĚDNÍ DOBY</vt:lpstr>
      <vt:lpstr>S VÝPOVĚDNÍ DOBOU</vt:lpstr>
      <vt:lpstr>PŘEZKUM OPRÁVNĚNOSTI VÝPOVĚDI</vt:lpstr>
      <vt:lpstr>NÁJEM SLUŽEBNÍHO BYTU</vt:lpstr>
      <vt:lpstr>DRUŽSTEVNÍ BYT</vt:lpstr>
      <vt:lpstr>  NÁJEM DRUŽSTEVNÍHO BYTU   </vt:lpstr>
      <vt:lpstr>ZÁNIK NÁJMU DRUŽSTEVNÍHO BYTU</vt:lpstr>
      <vt:lpstr>SPOLEČNÝ NÁJEM</vt:lpstr>
      <vt:lpstr>SPOLEČNÝ NÁJEM BYTU MANŽELY</vt:lpstr>
      <vt:lpstr>UBYTOVÁNÍ</vt:lpstr>
      <vt:lpstr>NÁJEM PROSTOR SLOUŽÍCÍCH K PODNIKÁNÍ</vt:lpstr>
      <vt:lpstr>PACHT</vt:lpstr>
      <vt:lpstr>PŘECHODNÁ USTANOVENÍ</vt:lpstr>
      <vt:lpstr> Smlouva o dílo § 2586 a násl.</vt:lpstr>
      <vt:lpstr>Podstatné náležitosti</vt:lpstr>
      <vt:lpstr>Cena</vt:lpstr>
      <vt:lpstr>Práva a povinnosti</vt:lpstr>
      <vt:lpstr>Zhotovení věci na zakázku</vt:lpstr>
      <vt:lpstr>Oprava a úprava věci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Důvody vzniku závazků (§ 1723 OZ)</dc:title>
  <dc:creator>Kačka</dc:creator>
  <cp:lastModifiedBy>prezentace</cp:lastModifiedBy>
  <cp:revision>6</cp:revision>
  <dcterms:created xsi:type="dcterms:W3CDTF">2014-12-08T13:14:47Z</dcterms:created>
  <dcterms:modified xsi:type="dcterms:W3CDTF">2014-12-08T17:47:14Z</dcterms:modified>
</cp:coreProperties>
</file>