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59" r:id="rId6"/>
    <p:sldId id="257" r:id="rId7"/>
    <p:sldId id="263" r:id="rId8"/>
    <p:sldId id="264" r:id="rId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78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82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5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26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24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58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70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55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7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65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8BB4-BEF7-4A2B-A31C-9C6F921945B9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12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css.jhu.edu/publications-findings/?did=308" TargetMode="External"/><Relationship Id="rId2" Type="http://schemas.openxmlformats.org/officeDocument/2006/relationships/hyperlink" Target="http://ccss.jhu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E:\ekno\JHU_Global-Civil-Society-Volunteering_FINAL_3.2013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css.jhu.edu/publications-findings/?did=308" TargetMode="External"/><Relationship Id="rId2" Type="http://schemas.openxmlformats.org/officeDocument/2006/relationships/hyperlink" Target="http://apl.czso.cz/pll/rocenka/rocenka.indexnu_sa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css.jhu.edu/publications-findings/?did=308" TargetMode="External"/><Relationship Id="rId2" Type="http://schemas.openxmlformats.org/officeDocument/2006/relationships/hyperlink" Target="http://www.usaid.gov/europe-eurasia-civil-societ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css.jhu.edu/publications-findings/?did=308" TargetMode="External"/><Relationship Id="rId2" Type="http://schemas.openxmlformats.org/officeDocument/2006/relationships/hyperlink" Target="http://www.neziskovky.cz/clanky/511_663/fakta_zpravy_o_stavu_neziskoveho_sekto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fca.edu/uploadedImages/Destinations/bps/images/News_Images/The-Rise-of-the-Nonprofit-Sector-10-24-13_1000x7612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vns.econ.muni.cz/" TargetMode="External"/><Relationship Id="rId2" Type="http://schemas.openxmlformats.org/officeDocument/2006/relationships/hyperlink" Target="mailto:prouzova.z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CV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Neziskový sektor </a:t>
            </a:r>
            <a:br>
              <a:rPr lang="cs-CZ" dirty="0" smtClean="0"/>
            </a:br>
            <a:r>
              <a:rPr lang="cs-CZ" dirty="0" smtClean="0"/>
              <a:t>v mezinárodním srovnání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latin typeface="Calibri"/>
              </a:rPr>
              <a:t>&amp;</a:t>
            </a:r>
            <a:br>
              <a:rPr lang="cs-CZ" dirty="0" smtClean="0">
                <a:latin typeface="Calibri"/>
              </a:rPr>
            </a:br>
            <a:r>
              <a:rPr lang="cs-CZ" dirty="0" smtClean="0">
                <a:latin typeface="Calibri"/>
              </a:rPr>
              <a:t/>
            </a:r>
            <a:br>
              <a:rPr lang="cs-CZ" dirty="0" smtClean="0">
                <a:latin typeface="Calibri"/>
              </a:rPr>
            </a:br>
            <a:r>
              <a:rPr lang="cs-CZ" dirty="0" smtClean="0">
                <a:latin typeface="Calibri"/>
              </a:rPr>
              <a:t>Ekonomická charakteristika neziskového sektoru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0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Mezinárodní srovnání 1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4400" b="1" dirty="0" err="1" smtClean="0"/>
              <a:t>The</a:t>
            </a:r>
            <a:r>
              <a:rPr lang="cs-CZ" altLang="cs-CZ" sz="4400" b="1" dirty="0" smtClean="0"/>
              <a:t> </a:t>
            </a:r>
            <a:r>
              <a:rPr lang="cs-CZ" altLang="cs-CZ" sz="4400" b="1" dirty="0" err="1" smtClean="0"/>
              <a:t>Johns</a:t>
            </a:r>
            <a:r>
              <a:rPr lang="cs-CZ" altLang="cs-CZ" sz="4400" b="1" dirty="0" smtClean="0"/>
              <a:t> </a:t>
            </a:r>
            <a:r>
              <a:rPr lang="cs-CZ" altLang="cs-CZ" sz="4400" b="1" dirty="0" err="1" smtClean="0"/>
              <a:t>Hopkins</a:t>
            </a:r>
            <a:r>
              <a:rPr lang="cs-CZ" altLang="cs-CZ" sz="4400" b="1" dirty="0" smtClean="0"/>
              <a:t> </a:t>
            </a:r>
            <a:r>
              <a:rPr lang="cs-CZ" altLang="cs-CZ" sz="4400" b="1" dirty="0" err="1" smtClean="0"/>
              <a:t>Comparative</a:t>
            </a:r>
            <a:r>
              <a:rPr lang="cs-CZ" altLang="cs-CZ" sz="4400" b="1" dirty="0" smtClean="0"/>
              <a:t> </a:t>
            </a:r>
            <a:r>
              <a:rPr lang="cs-CZ" altLang="cs-CZ" sz="4400" b="1" dirty="0" err="1" smtClean="0"/>
              <a:t>Nonprofit</a:t>
            </a:r>
            <a:r>
              <a:rPr lang="cs-CZ" altLang="cs-CZ" sz="4400" b="1" dirty="0" smtClean="0"/>
              <a:t> </a:t>
            </a:r>
            <a:r>
              <a:rPr lang="cs-CZ" altLang="cs-CZ" sz="4400" b="1" dirty="0" err="1" smtClean="0"/>
              <a:t>Sector</a:t>
            </a:r>
            <a:r>
              <a:rPr lang="cs-CZ" altLang="cs-CZ" sz="4400" b="1" dirty="0" smtClean="0"/>
              <a:t> Project </a:t>
            </a:r>
            <a:r>
              <a:rPr lang="cs-CZ" altLang="cs-CZ" sz="2400" b="1" dirty="0" smtClean="0"/>
              <a:t>(</a:t>
            </a:r>
            <a:r>
              <a:rPr lang="cs-CZ" altLang="cs-CZ" sz="2400" b="1" dirty="0" smtClean="0">
                <a:hlinkClick r:id="rId2"/>
              </a:rPr>
              <a:t>http://ccss.jhu.edu/</a:t>
            </a:r>
            <a:r>
              <a:rPr lang="cs-CZ" altLang="cs-CZ" sz="2400" b="1" dirty="0" smtClean="0"/>
              <a:t>)</a:t>
            </a:r>
            <a:endParaRPr lang="cs-CZ" sz="2400" i="1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cs-CZ" sz="1100" dirty="0" smtClean="0"/>
          </a:p>
          <a:p>
            <a:pPr marL="0" indent="0">
              <a:buNone/>
            </a:pPr>
            <a:r>
              <a:rPr lang="cs-CZ" sz="2200" b="1" dirty="0" smtClean="0"/>
              <a:t>Starší data</a:t>
            </a:r>
          </a:p>
          <a:p>
            <a:r>
              <a:rPr lang="cs-CZ" sz="2000" dirty="0" smtClean="0"/>
              <a:t>1995 – Frič, </a:t>
            </a:r>
            <a:r>
              <a:rPr lang="cs-CZ" sz="2000" dirty="0" err="1" smtClean="0"/>
              <a:t>Goulli</a:t>
            </a:r>
            <a:r>
              <a:rPr lang="cs-CZ" sz="2000" dirty="0" smtClean="0"/>
              <a:t> </a:t>
            </a:r>
            <a:r>
              <a:rPr lang="cs-CZ" sz="2000" i="1" dirty="0" smtClean="0"/>
              <a:t>Neziskový sektor v České republice </a:t>
            </a:r>
            <a:r>
              <a:rPr lang="cs-CZ" sz="2000" dirty="0" smtClean="0"/>
              <a:t>(2001)</a:t>
            </a:r>
          </a:p>
          <a:p>
            <a:r>
              <a:rPr lang="cs-CZ" sz="2100" dirty="0" err="1" smtClean="0"/>
              <a:t>Ppt</a:t>
            </a:r>
            <a:r>
              <a:rPr lang="cs-CZ" sz="2100" dirty="0" smtClean="0"/>
              <a:t> </a:t>
            </a:r>
            <a:r>
              <a:rPr lang="cs-CZ" sz="2100" i="1" dirty="0"/>
              <a:t>komparace</a:t>
            </a:r>
            <a:r>
              <a:rPr lang="cs-CZ" sz="2100" dirty="0"/>
              <a:t> ve studijních materiálech </a:t>
            </a:r>
          </a:p>
          <a:p>
            <a:pPr marL="0" indent="0">
              <a:buNone/>
            </a:pPr>
            <a:r>
              <a:rPr lang="cs-CZ" sz="2000" dirty="0" smtClean="0"/>
              <a:t>      (</a:t>
            </a:r>
            <a:r>
              <a:rPr lang="cs-CZ" sz="2000" dirty="0" smtClean="0">
                <a:hlinkClick r:id="rId3"/>
              </a:rPr>
              <a:t>http://ccss.jhu.edu/</a:t>
            </a:r>
            <a:r>
              <a:rPr lang="cs-CZ" sz="2000" dirty="0" err="1" smtClean="0">
                <a:hlinkClick r:id="rId3"/>
              </a:rPr>
              <a:t>publications-findings</a:t>
            </a:r>
            <a:r>
              <a:rPr lang="cs-CZ" sz="2000" dirty="0" smtClean="0">
                <a:hlinkClick r:id="rId3"/>
              </a:rPr>
              <a:t>/?</a:t>
            </a:r>
            <a:r>
              <a:rPr lang="cs-CZ" sz="2000" dirty="0" err="1" smtClean="0">
                <a:hlinkClick r:id="rId3"/>
              </a:rPr>
              <a:t>did</a:t>
            </a:r>
            <a:r>
              <a:rPr lang="cs-CZ" sz="2000" dirty="0" smtClean="0">
                <a:hlinkClick r:id="rId3"/>
              </a:rPr>
              <a:t>=308</a:t>
            </a:r>
            <a:r>
              <a:rPr lang="cs-CZ" sz="2000" dirty="0" smtClean="0"/>
              <a:t>) </a:t>
            </a:r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200" b="1" dirty="0" smtClean="0"/>
              <a:t>Novější data ze Satelitních účtů neziskových institucí</a:t>
            </a:r>
          </a:p>
          <a:p>
            <a:r>
              <a:rPr lang="cs-CZ" sz="2000" dirty="0" smtClean="0">
                <a:hlinkClick r:id="rId4" action="ppaction://hlinkfile"/>
              </a:rPr>
              <a:t>file:///E:/ekno/JHU_Global-Civil-Society-Volunteering_FINAL_3.2013.pdf</a:t>
            </a:r>
            <a:endParaRPr lang="cs-CZ" sz="2000" dirty="0" smtClean="0"/>
          </a:p>
          <a:p>
            <a:pPr marL="0" indent="0">
              <a:buNone/>
            </a:pPr>
            <a:endParaRPr lang="cs-CZ" sz="2200" dirty="0" smtClean="0">
              <a:hlinkClick r:id="rId3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87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Česká republika 1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400" b="1" dirty="0" smtClean="0"/>
          </a:p>
          <a:p>
            <a:pPr marL="0" indent="0">
              <a:buNone/>
            </a:pPr>
            <a:r>
              <a:rPr lang="cs-CZ" sz="4400" b="1" dirty="0" smtClean="0"/>
              <a:t>Satelitní účet neziskových institucí</a:t>
            </a:r>
          </a:p>
          <a:p>
            <a:pPr marL="0" indent="0">
              <a:buNone/>
            </a:pPr>
            <a:r>
              <a:rPr lang="cs-CZ" sz="2800" b="1" dirty="0" smtClean="0">
                <a:hlinkClick r:id="rId2"/>
              </a:rPr>
              <a:t>http://apl.czso.cz/pll/rocenka/rocenka.indexnu_sat</a:t>
            </a:r>
            <a:r>
              <a:rPr lang="cs-CZ" sz="2800" b="1" dirty="0" smtClean="0"/>
              <a:t> </a:t>
            </a:r>
          </a:p>
          <a:p>
            <a:pPr marL="0" indent="0">
              <a:buNone/>
            </a:pPr>
            <a:endParaRPr lang="cs-CZ" sz="2200" dirty="0" smtClean="0">
              <a:hlinkClick r:id="rId3"/>
            </a:endParaRPr>
          </a:p>
          <a:p>
            <a:pPr marL="0" indent="0">
              <a:buNone/>
            </a:pPr>
            <a:r>
              <a:rPr lang="cs-CZ" dirty="0" smtClean="0"/>
              <a:t>Studie NS v ČR v ke koncepci 2020 v </a:t>
            </a:r>
            <a:r>
              <a:rPr lang="cs-CZ" smtClean="0"/>
              <a:t>IS (březen</a:t>
            </a:r>
            <a:r>
              <a:rPr lang="cs-CZ" dirty="0" smtClean="0"/>
              <a:t>)- prozatím jen výběr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10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Mezinárodní srovnání 2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400" b="1" dirty="0" smtClean="0"/>
              <a:t>NGO SUSTAINABILITY INDEX </a:t>
            </a:r>
          </a:p>
          <a:p>
            <a:pPr marL="0" indent="0">
              <a:buNone/>
            </a:pPr>
            <a:r>
              <a:rPr lang="cs-CZ" sz="4400" b="1" dirty="0" smtClean="0"/>
              <a:t>USAID</a:t>
            </a:r>
          </a:p>
          <a:p>
            <a:pPr marL="0" indent="0">
              <a:buNone/>
            </a:pPr>
            <a:endParaRPr lang="cs-CZ" sz="4400" b="1" dirty="0">
              <a:hlinkClick r:id="rId2"/>
            </a:endParaRPr>
          </a:p>
          <a:p>
            <a:pPr marL="0" indent="0">
              <a:buNone/>
            </a:pPr>
            <a:r>
              <a:rPr lang="cs-CZ" sz="2200" b="1" dirty="0" smtClean="0">
                <a:hlinkClick r:id="rId2"/>
              </a:rPr>
              <a:t>http://www.usaid.gov/europe-eurasia-civil-society</a:t>
            </a:r>
            <a:r>
              <a:rPr lang="cs-CZ" sz="2200" b="1" dirty="0" smtClean="0"/>
              <a:t> </a:t>
            </a:r>
            <a:endParaRPr lang="cs-CZ" sz="2200" dirty="0" smtClean="0">
              <a:hlinkClick r:id="rId3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4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Česká republika 2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400" b="1" dirty="0" smtClean="0"/>
              <a:t>Zpráva o stavu neziskového sektoru</a:t>
            </a:r>
          </a:p>
          <a:p>
            <a:pPr marL="0" indent="0">
              <a:buNone/>
            </a:pPr>
            <a:r>
              <a:rPr lang="cs-CZ" altLang="cs-CZ" sz="2800" b="1" dirty="0" smtClean="0"/>
              <a:t>(USAID NGO SUSTAINABILITY INDEX)</a:t>
            </a:r>
          </a:p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r>
              <a:rPr lang="cs-CZ" altLang="cs-CZ" sz="2800" b="1" dirty="0" smtClean="0">
                <a:hlinkClick r:id="rId2"/>
              </a:rPr>
              <a:t>http://www.neziskovky.cz/clanky/511_663/fakta_zpravy_o_stavu_neziskoveho_sektoru/</a:t>
            </a:r>
            <a:r>
              <a:rPr lang="cs-CZ" altLang="cs-CZ" sz="2800" b="1" dirty="0" smtClean="0"/>
              <a:t> </a:t>
            </a:r>
          </a:p>
          <a:p>
            <a:pPr marL="0" indent="0">
              <a:buNone/>
            </a:pPr>
            <a:endParaRPr lang="cs-CZ" sz="1100" dirty="0" smtClean="0"/>
          </a:p>
          <a:p>
            <a:pPr marL="0" indent="0">
              <a:buNone/>
            </a:pPr>
            <a:endParaRPr lang="cs-CZ" sz="2200" dirty="0" smtClean="0">
              <a:hlinkClick r:id="rId3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46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Jak to taky může vypadat…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400" i="1" dirty="0" err="1">
                <a:latin typeface="+mj-lt"/>
                <a:ea typeface="+mj-ea"/>
                <a:cs typeface="+mj-cs"/>
              </a:rPr>
              <a:t>The</a:t>
            </a:r>
            <a:r>
              <a:rPr lang="cs-CZ" sz="4400" i="1" dirty="0">
                <a:latin typeface="+mj-lt"/>
                <a:ea typeface="+mj-ea"/>
                <a:cs typeface="+mj-cs"/>
              </a:rPr>
              <a:t> </a:t>
            </a:r>
            <a:r>
              <a:rPr lang="cs-CZ" sz="4400" i="1" dirty="0" err="1">
                <a:latin typeface="+mj-lt"/>
                <a:ea typeface="+mj-ea"/>
                <a:cs typeface="+mj-cs"/>
              </a:rPr>
              <a:t>rise</a:t>
            </a:r>
            <a:r>
              <a:rPr lang="cs-CZ" sz="4400" i="1" dirty="0">
                <a:latin typeface="+mj-lt"/>
                <a:ea typeface="+mj-ea"/>
                <a:cs typeface="+mj-cs"/>
              </a:rPr>
              <a:t> </a:t>
            </a:r>
            <a:r>
              <a:rPr lang="cs-CZ" sz="4400" i="1" dirty="0" err="1">
                <a:latin typeface="+mj-lt"/>
                <a:ea typeface="+mj-ea"/>
                <a:cs typeface="+mj-cs"/>
              </a:rPr>
              <a:t>of</a:t>
            </a:r>
            <a:r>
              <a:rPr lang="cs-CZ" sz="4400" i="1" dirty="0">
                <a:latin typeface="+mj-lt"/>
                <a:ea typeface="+mj-ea"/>
                <a:cs typeface="+mj-cs"/>
              </a:rPr>
              <a:t> NPS </a:t>
            </a:r>
            <a:r>
              <a:rPr lang="cs-CZ" sz="4400" i="1" dirty="0" smtClean="0">
                <a:latin typeface="+mj-lt"/>
                <a:ea typeface="+mj-ea"/>
                <a:cs typeface="+mj-cs"/>
              </a:rPr>
              <a:t>(USA, 2013)</a:t>
            </a:r>
            <a:endParaRPr lang="cs-CZ" sz="4400" i="1" dirty="0">
              <a:latin typeface="+mj-lt"/>
              <a:ea typeface="+mj-ea"/>
              <a:cs typeface="+mj-cs"/>
            </a:endParaRPr>
          </a:p>
          <a:p>
            <a:r>
              <a:rPr lang="cs-CZ" sz="2000" dirty="0" smtClean="0">
                <a:hlinkClick r:id="rId2"/>
              </a:rPr>
              <a:t>https://www.usfca.edu/uploadedImages/Destinations/bps/images/News_Images/The-Rise-of-the-Nonprofit-Sector-10-24-13_1000x7612.jpg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9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cvičení 25.2.2015 si prosím </a:t>
            </a:r>
            <a:r>
              <a:rPr lang="cs-CZ" smtClean="0"/>
              <a:t>přineste notebooky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56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Hezký den!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Zuzka Prouzová</a:t>
            </a:r>
          </a:p>
          <a:p>
            <a:r>
              <a:rPr lang="cs-CZ" dirty="0" smtClean="0">
                <a:hlinkClick r:id="rId2"/>
              </a:rPr>
              <a:t>prouzova.z@gmail.com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. 415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hlinkClick r:id="rId3"/>
              </a:rPr>
              <a:t>cvns.econ.muni.cz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www.facebook.com/CVNS</a:t>
            </a:r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53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150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Neziskový sektor  v mezinárodním srovnání  &amp;  Ekonomická charakteristika neziskového sektoru</vt:lpstr>
      <vt:lpstr>Mezinárodní srovnání 1</vt:lpstr>
      <vt:lpstr>Česká republika 1</vt:lpstr>
      <vt:lpstr>Mezinárodní srovnání 2</vt:lpstr>
      <vt:lpstr>Česká republika 2</vt:lpstr>
      <vt:lpstr>Jak to taky může vypadat…</vt:lpstr>
      <vt:lpstr>Prezentace aplikace PowerPoint</vt:lpstr>
      <vt:lpstr>Hezký den!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Neziskový sektor v mezinárodním srovnání &amp; Ekonomická charakteristika</dc:title>
  <dc:creator>Zuzana Prouzová</dc:creator>
  <cp:lastModifiedBy>Zuzana Prouzová</cp:lastModifiedBy>
  <cp:revision>11</cp:revision>
  <cp:lastPrinted>2015-02-24T10:17:14Z</cp:lastPrinted>
  <dcterms:created xsi:type="dcterms:W3CDTF">2015-02-24T06:27:55Z</dcterms:created>
  <dcterms:modified xsi:type="dcterms:W3CDTF">2015-02-24T10:22:14Z</dcterms:modified>
</cp:coreProperties>
</file>