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  <p:sldMasterId id="2147483676" r:id="rId3"/>
    <p:sldMasterId id="2147483688" r:id="rId4"/>
    <p:sldMasterId id="2147483700" r:id="rId5"/>
    <p:sldMasterId id="2147483712" r:id="rId6"/>
    <p:sldMasterId id="2147483724" r:id="rId7"/>
    <p:sldMasterId id="2147483736" r:id="rId8"/>
    <p:sldMasterId id="2147483748" r:id="rId9"/>
    <p:sldMasterId id="2147483760" r:id="rId10"/>
    <p:sldMasterId id="2147483772" r:id="rId11"/>
  </p:sldMasterIdLst>
  <p:notesMasterIdLst>
    <p:notesMasterId r:id="rId26"/>
  </p:notesMasterIdLst>
  <p:handoutMasterIdLst>
    <p:handoutMasterId r:id="rId27"/>
  </p:handoutMasterIdLst>
  <p:sldIdLst>
    <p:sldId id="309" r:id="rId12"/>
    <p:sldId id="459" r:id="rId13"/>
    <p:sldId id="429" r:id="rId14"/>
    <p:sldId id="460" r:id="rId15"/>
    <p:sldId id="461" r:id="rId16"/>
    <p:sldId id="462" r:id="rId17"/>
    <p:sldId id="463" r:id="rId18"/>
    <p:sldId id="464" r:id="rId19"/>
    <p:sldId id="465" r:id="rId20"/>
    <p:sldId id="466" r:id="rId21"/>
    <p:sldId id="467" r:id="rId22"/>
    <p:sldId id="468" r:id="rId23"/>
    <p:sldId id="472" r:id="rId24"/>
    <p:sldId id="416" r:id="rId25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A5E3"/>
    <a:srgbClr val="A655D3"/>
    <a:srgbClr val="FFFFFF"/>
    <a:srgbClr val="9A3FCD"/>
    <a:srgbClr val="BF96DE"/>
    <a:srgbClr val="9C5DCB"/>
    <a:srgbClr val="B88ADA"/>
    <a:srgbClr val="E2C7F1"/>
    <a:srgbClr val="AC75D5"/>
    <a:srgbClr val="E5D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71" autoAdjust="0"/>
    <p:restoredTop sz="94774" autoAdjust="0"/>
  </p:normalViewPr>
  <p:slideViewPr>
    <p:cSldViewPr>
      <p:cViewPr varScale="1">
        <p:scale>
          <a:sx n="127" d="100"/>
          <a:sy n="127" d="100"/>
        </p:scale>
        <p:origin x="-11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97D827-BF40-4998-9E5F-2C0B6047A387}" type="doc">
      <dgm:prSet loTypeId="urn:microsoft.com/office/officeart/2005/8/layout/venn1" loCatId="relationship" qsTypeId="urn:microsoft.com/office/officeart/2005/8/quickstyle/simple4" qsCatId="simple" csTypeId="urn:microsoft.com/office/officeart/2005/8/colors/accent0_3" csCatId="mainScheme" phldr="1"/>
      <dgm:spPr/>
    </dgm:pt>
    <dgm:pt modelId="{7AA2523C-64B6-4A6E-8F97-776671C8449D}">
      <dgm:prSet phldrT="[Text]"/>
      <dgm:spPr/>
      <dgm:t>
        <a:bodyPr/>
        <a:lstStyle/>
        <a:p>
          <a:r>
            <a:rPr lang="cs-CZ" dirty="0" smtClean="0"/>
            <a:t>NOZ</a:t>
          </a:r>
          <a:endParaRPr lang="cs-CZ" dirty="0"/>
        </a:p>
      </dgm:t>
    </dgm:pt>
    <dgm:pt modelId="{8A6D05EF-24CB-40D4-B234-76029815B965}" type="parTrans" cxnId="{5335E3A2-33BA-4FA6-BC45-2467629B6FFD}">
      <dgm:prSet/>
      <dgm:spPr/>
      <dgm:t>
        <a:bodyPr/>
        <a:lstStyle/>
        <a:p>
          <a:endParaRPr lang="cs-CZ"/>
        </a:p>
      </dgm:t>
    </dgm:pt>
    <dgm:pt modelId="{28546750-A3F2-4255-A679-423DFB519714}" type="sibTrans" cxnId="{5335E3A2-33BA-4FA6-BC45-2467629B6FFD}">
      <dgm:prSet/>
      <dgm:spPr/>
      <dgm:t>
        <a:bodyPr/>
        <a:lstStyle/>
        <a:p>
          <a:endParaRPr lang="cs-CZ"/>
        </a:p>
      </dgm:t>
    </dgm:pt>
    <dgm:pt modelId="{E82E018F-8E73-4916-BEC9-759A0C85269E}">
      <dgm:prSet phldrT="[Text]"/>
      <dgm:spPr/>
      <dgm:t>
        <a:bodyPr/>
        <a:lstStyle/>
        <a:p>
          <a:r>
            <a:rPr lang="cs-CZ" dirty="0" smtClean="0"/>
            <a:t>MY</a:t>
          </a:r>
        </a:p>
      </dgm:t>
    </dgm:pt>
    <dgm:pt modelId="{011B4E45-09E0-4EC9-ADAF-0E868A5E5792}" type="sibTrans" cxnId="{967442C6-1DE8-4052-901C-F6E2FCDD49F1}">
      <dgm:prSet/>
      <dgm:spPr/>
      <dgm:t>
        <a:bodyPr/>
        <a:lstStyle/>
        <a:p>
          <a:endParaRPr lang="cs-CZ"/>
        </a:p>
      </dgm:t>
    </dgm:pt>
    <dgm:pt modelId="{916348BA-1AC1-4466-BAD8-95C42B814790}" type="parTrans" cxnId="{967442C6-1DE8-4052-901C-F6E2FCDD49F1}">
      <dgm:prSet/>
      <dgm:spPr/>
      <dgm:t>
        <a:bodyPr/>
        <a:lstStyle/>
        <a:p>
          <a:endParaRPr lang="cs-CZ"/>
        </a:p>
      </dgm:t>
    </dgm:pt>
    <dgm:pt modelId="{ABB35459-BCD6-43BD-9414-DA0732798C5A}">
      <dgm:prSet phldrT="[Text]"/>
      <dgm:spPr/>
      <dgm:t>
        <a:bodyPr/>
        <a:lstStyle/>
        <a:p>
          <a:endParaRPr lang="cs-CZ" dirty="0" smtClean="0"/>
        </a:p>
        <a:p>
          <a:r>
            <a:rPr lang="cs-CZ" dirty="0" smtClean="0"/>
            <a:t>ONI</a:t>
          </a:r>
          <a:endParaRPr lang="cs-CZ" dirty="0"/>
        </a:p>
      </dgm:t>
    </dgm:pt>
    <dgm:pt modelId="{1467ED4E-1E83-47CC-92E2-FBC595383400}" type="sibTrans" cxnId="{4B05EEAA-F1D7-40FB-B021-79E2951A8B8A}">
      <dgm:prSet/>
      <dgm:spPr/>
      <dgm:t>
        <a:bodyPr/>
        <a:lstStyle/>
        <a:p>
          <a:endParaRPr lang="cs-CZ"/>
        </a:p>
      </dgm:t>
    </dgm:pt>
    <dgm:pt modelId="{55BFE5FB-F2A9-462A-BCF5-A8CBA6102449}" type="parTrans" cxnId="{4B05EEAA-F1D7-40FB-B021-79E2951A8B8A}">
      <dgm:prSet/>
      <dgm:spPr/>
      <dgm:t>
        <a:bodyPr/>
        <a:lstStyle/>
        <a:p>
          <a:endParaRPr lang="cs-CZ"/>
        </a:p>
      </dgm:t>
    </dgm:pt>
    <dgm:pt modelId="{01FC0FA8-2DDC-4450-B7F5-F91AB63C3CBE}" type="pres">
      <dgm:prSet presAssocID="{2A97D827-BF40-4998-9E5F-2C0B6047A387}" presName="compositeShape" presStyleCnt="0">
        <dgm:presLayoutVars>
          <dgm:chMax val="7"/>
          <dgm:dir/>
          <dgm:resizeHandles val="exact"/>
        </dgm:presLayoutVars>
      </dgm:prSet>
      <dgm:spPr/>
    </dgm:pt>
    <dgm:pt modelId="{1BEB0C05-B533-4507-8ED5-BCAD9DCFA92A}" type="pres">
      <dgm:prSet presAssocID="{7AA2523C-64B6-4A6E-8F97-776671C8449D}" presName="circ1" presStyleLbl="vennNode1" presStyleIdx="0" presStyleCnt="3" custScaleX="116706" custScaleY="101301"/>
      <dgm:spPr/>
      <dgm:t>
        <a:bodyPr/>
        <a:lstStyle/>
        <a:p>
          <a:endParaRPr lang="cs-CZ"/>
        </a:p>
      </dgm:t>
    </dgm:pt>
    <dgm:pt modelId="{2002BC10-5A6F-4478-A653-5DF953D2959A}" type="pres">
      <dgm:prSet presAssocID="{7AA2523C-64B6-4A6E-8F97-776671C8449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CAEE27-ECA0-4BC0-BB29-F68A78BE9515}" type="pres">
      <dgm:prSet presAssocID="{ABB35459-BCD6-43BD-9414-DA0732798C5A}" presName="circ2" presStyleLbl="vennNode1" presStyleIdx="1" presStyleCnt="3" custScaleX="119107" custScaleY="110869" custLinFactNeighborX="-528" custLinFactNeighborY="-11250"/>
      <dgm:spPr/>
      <dgm:t>
        <a:bodyPr/>
        <a:lstStyle/>
        <a:p>
          <a:endParaRPr lang="cs-CZ"/>
        </a:p>
      </dgm:t>
    </dgm:pt>
    <dgm:pt modelId="{F859E927-A05E-4CF9-B207-107B6587CE57}" type="pres">
      <dgm:prSet presAssocID="{ABB35459-BCD6-43BD-9414-DA0732798C5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F741892-1CEE-4639-BC55-B027BA107D20}" type="pres">
      <dgm:prSet presAssocID="{E82E018F-8E73-4916-BEC9-759A0C85269E}" presName="circ3" presStyleLbl="vennNode1" presStyleIdx="2" presStyleCnt="3" custScaleX="116392" custScaleY="107440" custLinFactNeighborX="-1694" custLinFactNeighborY="-9028"/>
      <dgm:spPr/>
      <dgm:t>
        <a:bodyPr/>
        <a:lstStyle/>
        <a:p>
          <a:endParaRPr lang="cs-CZ"/>
        </a:p>
      </dgm:t>
    </dgm:pt>
    <dgm:pt modelId="{AE71566F-1E8B-441D-9255-198BA28D3BD7}" type="pres">
      <dgm:prSet presAssocID="{E82E018F-8E73-4916-BEC9-759A0C85269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84E5D19-214B-4843-A8D4-B3D1FF930217}" type="presOf" srcId="{E82E018F-8E73-4916-BEC9-759A0C85269E}" destId="{3F741892-1CEE-4639-BC55-B027BA107D20}" srcOrd="0" destOrd="0" presId="urn:microsoft.com/office/officeart/2005/8/layout/venn1"/>
    <dgm:cxn modelId="{D08F3BC6-EC7C-4683-9871-30081A6CA47F}" type="presOf" srcId="{ABB35459-BCD6-43BD-9414-DA0732798C5A}" destId="{EDCAEE27-ECA0-4BC0-BB29-F68A78BE9515}" srcOrd="0" destOrd="0" presId="urn:microsoft.com/office/officeart/2005/8/layout/venn1"/>
    <dgm:cxn modelId="{5335E3A2-33BA-4FA6-BC45-2467629B6FFD}" srcId="{2A97D827-BF40-4998-9E5F-2C0B6047A387}" destId="{7AA2523C-64B6-4A6E-8F97-776671C8449D}" srcOrd="0" destOrd="0" parTransId="{8A6D05EF-24CB-40D4-B234-76029815B965}" sibTransId="{28546750-A3F2-4255-A679-423DFB519714}"/>
    <dgm:cxn modelId="{0913D8B0-0B97-45E2-86E6-F4E3515D6269}" type="presOf" srcId="{7AA2523C-64B6-4A6E-8F97-776671C8449D}" destId="{2002BC10-5A6F-4478-A653-5DF953D2959A}" srcOrd="1" destOrd="0" presId="urn:microsoft.com/office/officeart/2005/8/layout/venn1"/>
    <dgm:cxn modelId="{1DDAF9DB-F24A-4169-AE26-96A0492FBF33}" type="presOf" srcId="{E82E018F-8E73-4916-BEC9-759A0C85269E}" destId="{AE71566F-1E8B-441D-9255-198BA28D3BD7}" srcOrd="1" destOrd="0" presId="urn:microsoft.com/office/officeart/2005/8/layout/venn1"/>
    <dgm:cxn modelId="{B8E3AF5D-8B87-40CC-A58F-CCCADAF66A12}" type="presOf" srcId="{2A97D827-BF40-4998-9E5F-2C0B6047A387}" destId="{01FC0FA8-2DDC-4450-B7F5-F91AB63C3CBE}" srcOrd="0" destOrd="0" presId="urn:microsoft.com/office/officeart/2005/8/layout/venn1"/>
    <dgm:cxn modelId="{399A3C1C-0D60-4A2F-ADA0-567B085F0ABC}" type="presOf" srcId="{ABB35459-BCD6-43BD-9414-DA0732798C5A}" destId="{F859E927-A05E-4CF9-B207-107B6587CE57}" srcOrd="1" destOrd="0" presId="urn:microsoft.com/office/officeart/2005/8/layout/venn1"/>
    <dgm:cxn modelId="{625340C0-FCA6-4B15-BC7A-1C4E3AEA9840}" type="presOf" srcId="{7AA2523C-64B6-4A6E-8F97-776671C8449D}" destId="{1BEB0C05-B533-4507-8ED5-BCAD9DCFA92A}" srcOrd="0" destOrd="0" presId="urn:microsoft.com/office/officeart/2005/8/layout/venn1"/>
    <dgm:cxn modelId="{4B05EEAA-F1D7-40FB-B021-79E2951A8B8A}" srcId="{2A97D827-BF40-4998-9E5F-2C0B6047A387}" destId="{ABB35459-BCD6-43BD-9414-DA0732798C5A}" srcOrd="1" destOrd="0" parTransId="{55BFE5FB-F2A9-462A-BCF5-A8CBA6102449}" sibTransId="{1467ED4E-1E83-47CC-92E2-FBC595383400}"/>
    <dgm:cxn modelId="{967442C6-1DE8-4052-901C-F6E2FCDD49F1}" srcId="{2A97D827-BF40-4998-9E5F-2C0B6047A387}" destId="{E82E018F-8E73-4916-BEC9-759A0C85269E}" srcOrd="2" destOrd="0" parTransId="{916348BA-1AC1-4466-BAD8-95C42B814790}" sibTransId="{011B4E45-09E0-4EC9-ADAF-0E868A5E5792}"/>
    <dgm:cxn modelId="{FA58D74B-EB8C-4EE4-A97D-4F8A3757D8B7}" type="presParOf" srcId="{01FC0FA8-2DDC-4450-B7F5-F91AB63C3CBE}" destId="{1BEB0C05-B533-4507-8ED5-BCAD9DCFA92A}" srcOrd="0" destOrd="0" presId="urn:microsoft.com/office/officeart/2005/8/layout/venn1"/>
    <dgm:cxn modelId="{6CA20943-7F58-4380-93D6-3E497017833A}" type="presParOf" srcId="{01FC0FA8-2DDC-4450-B7F5-F91AB63C3CBE}" destId="{2002BC10-5A6F-4478-A653-5DF953D2959A}" srcOrd="1" destOrd="0" presId="urn:microsoft.com/office/officeart/2005/8/layout/venn1"/>
    <dgm:cxn modelId="{E1E774F0-33B5-49F4-B7F4-6C6D3B63FE84}" type="presParOf" srcId="{01FC0FA8-2DDC-4450-B7F5-F91AB63C3CBE}" destId="{EDCAEE27-ECA0-4BC0-BB29-F68A78BE9515}" srcOrd="2" destOrd="0" presId="urn:microsoft.com/office/officeart/2005/8/layout/venn1"/>
    <dgm:cxn modelId="{D90DAD19-DC7C-4EEE-9D6F-04F58D8D8C59}" type="presParOf" srcId="{01FC0FA8-2DDC-4450-B7F5-F91AB63C3CBE}" destId="{F859E927-A05E-4CF9-B207-107B6587CE57}" srcOrd="3" destOrd="0" presId="urn:microsoft.com/office/officeart/2005/8/layout/venn1"/>
    <dgm:cxn modelId="{61F16362-119D-4A05-9B74-F8933EC29E89}" type="presParOf" srcId="{01FC0FA8-2DDC-4450-B7F5-F91AB63C3CBE}" destId="{3F741892-1CEE-4639-BC55-B027BA107D20}" srcOrd="4" destOrd="0" presId="urn:microsoft.com/office/officeart/2005/8/layout/venn1"/>
    <dgm:cxn modelId="{6EB2FB2F-DE5D-4C49-A2F6-A833AD44957A}" type="presParOf" srcId="{01FC0FA8-2DDC-4450-B7F5-F91AB63C3CBE}" destId="{AE71566F-1E8B-441D-9255-198BA28D3BD7}" srcOrd="5" destOrd="0" presId="urn:microsoft.com/office/officeart/2005/8/layout/venn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B0C05-B533-4507-8ED5-BCAD9DCFA92A}">
      <dsp:nvSpPr>
        <dsp:cNvPr id="0" name=""/>
        <dsp:cNvSpPr/>
      </dsp:nvSpPr>
      <dsp:spPr>
        <a:xfrm>
          <a:off x="1878766" y="-33823"/>
          <a:ext cx="4115477" cy="3572241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400" kern="1200" dirty="0" smtClean="0"/>
            <a:t>NOZ</a:t>
          </a:r>
          <a:endParaRPr lang="cs-CZ" sz="6400" kern="1200" dirty="0"/>
        </a:p>
      </dsp:txBody>
      <dsp:txXfrm>
        <a:off x="2427496" y="591318"/>
        <a:ext cx="3018016" cy="1607508"/>
      </dsp:txXfrm>
    </dsp:sp>
    <dsp:sp modelId="{EDCAEE27-ECA0-4BC0-BB29-F68A78BE9515}">
      <dsp:nvSpPr>
        <dsp:cNvPr id="0" name=""/>
        <dsp:cNvSpPr/>
      </dsp:nvSpPr>
      <dsp:spPr>
        <a:xfrm>
          <a:off x="3090242" y="1604736"/>
          <a:ext cx="4200145" cy="3909643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6400" kern="1200" dirty="0" smtClean="0"/>
        </a:p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400" kern="1200" dirty="0" smtClean="0"/>
            <a:t>ONI</a:t>
          </a:r>
          <a:endParaRPr lang="cs-CZ" sz="6400" kern="1200" dirty="0"/>
        </a:p>
      </dsp:txBody>
      <dsp:txXfrm>
        <a:off x="4374786" y="2614727"/>
        <a:ext cx="2520087" cy="2150303"/>
      </dsp:txXfrm>
    </dsp:sp>
    <dsp:sp modelId="{3F741892-1CEE-4639-BC55-B027BA107D20}">
      <dsp:nvSpPr>
        <dsp:cNvPr id="0" name=""/>
        <dsp:cNvSpPr/>
      </dsp:nvSpPr>
      <dsp:spPr>
        <a:xfrm>
          <a:off x="552136" y="1743551"/>
          <a:ext cx="4104404" cy="3788724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400" kern="1200" dirty="0" smtClean="0"/>
            <a:t>MY</a:t>
          </a:r>
        </a:p>
      </dsp:txBody>
      <dsp:txXfrm>
        <a:off x="938634" y="2722305"/>
        <a:ext cx="2462642" cy="20837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6624015-89D9-434F-856F-81016FD6ECD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6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D06D9CD9-6F55-4AB5-9309-D812A6CAEAA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204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349E1FAA-D2FD-4D6F-959A-ADD63253B7A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6A0B6D-A2FE-4AD7-BB94-76CF0B45A53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67955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483DCC-C2E5-4E5F-9947-741E9DF1839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94090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CD8CC7-5ED1-427E-B63F-08FF947890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117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349E1FAA-D2FD-4D6F-959A-ADD63253B7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CD8CC7-5ED1-427E-B63F-08FF947890A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117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32D053-B514-4D50-94CC-CD0D11BB54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851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3546FC-129E-4092-9C8D-2C065069EF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777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970674-B113-4875-BF0B-56E6E8F270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770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DACBE0-F848-4059-AF4C-72E699C467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3970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D63A2-1460-4B81-9B19-344B33A5E61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996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32D053-B514-4D50-94CC-CD0D11BB545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8510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DBEC2C-7A60-4921-8086-22CEC149A2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460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012AE-7F7F-455E-9C60-E80A9376BA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118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6A0B6D-A2FE-4AD7-BB94-76CF0B45A5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6795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483DCC-C2E5-4E5F-9947-741E9DF183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9409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3546FC-129E-4092-9C8D-2C065069EF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777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349E1FAA-D2FD-4D6F-959A-ADD63253B7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CD8CC7-5ED1-427E-B63F-08FF947890A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11171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32D053-B514-4D50-94CC-CD0D11BB54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85108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3546FC-129E-4092-9C8D-2C065069EF5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4777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970674-B113-4875-BF0B-56E6E8F2706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7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970674-B113-4875-BF0B-56E6E8F2706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4770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DACBE0-F848-4059-AF4C-72E699C467B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3970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D63A2-1460-4B81-9B19-344B33A5E61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99643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DBEC2C-7A60-4921-8086-22CEC149A2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460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012AE-7F7F-455E-9C60-E80A9376BAD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118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6A0B6D-A2FE-4AD7-BB94-76CF0B45A5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167955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B483DCC-C2E5-4E5F-9947-741E9DF183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59409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DACBE0-F848-4059-AF4C-72E699C467B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3970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AD63A2-1460-4B81-9B19-344B33A5E61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99643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DBEC2C-7A60-4921-8086-22CEC149A21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24600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7726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F012AE-7F7F-455E-9C60-E80A9376BA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81189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51525600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8623646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9268863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8053046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3945967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742969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6518309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450155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6740849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4919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image" Target="../media/image3.emf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3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3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3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3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3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5392001-CB5F-414F-B76F-A0930FE5360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5392001-CB5F-414F-B76F-A0930FE536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5392001-CB5F-414F-B76F-A0930FE5360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polkovepravo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486124" y="3284984"/>
            <a:ext cx="6190332" cy="648072"/>
          </a:xfrm>
        </p:spPr>
        <p:txBody>
          <a:bodyPr/>
          <a:lstStyle/>
          <a:p>
            <a:pPr algn="r">
              <a:spcBef>
                <a:spcPts val="3000"/>
              </a:spcBef>
            </a:pPr>
            <a:endParaRPr lang="cs-CZ" sz="4800" i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203848" y="5550331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+mn-lt"/>
              </a:rPr>
              <a:t>Mgr. Jaroslav Benák</a:t>
            </a:r>
            <a:br>
              <a:rPr lang="cs-CZ" sz="2800" dirty="0">
                <a:latin typeface="+mn-lt"/>
              </a:rPr>
            </a:br>
            <a:r>
              <a:rPr lang="cs-CZ" sz="2000" i="1" dirty="0">
                <a:latin typeface="+mn-lt"/>
              </a:rPr>
              <a:t>jaroslav.benak@law.muni.cz</a:t>
            </a:r>
            <a:endParaRPr lang="cs-CZ" sz="2000" dirty="0"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347864" y="3933056"/>
            <a:ext cx="5328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 smtClean="0">
                <a:latin typeface="+mj-lt"/>
              </a:rPr>
              <a:t>Spolkové právo</a:t>
            </a:r>
            <a:endParaRPr lang="cs-CZ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JUDr. Kateřina Ronovská, Ph.D., 2012</a:t>
            </a:r>
            <a:endParaRPr lang="cs-CZ"/>
          </a:p>
        </p:txBody>
      </p:sp>
      <p:pic>
        <p:nvPicPr>
          <p:cNvPr id="12293" name="Zástupný symbol pro obsah 7"/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024938" cy="672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0289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 bwMode="auto">
          <a:xfrm>
            <a:off x="179512" y="908720"/>
            <a:ext cx="8856984" cy="5949280"/>
          </a:xfrm>
          <a:prstGeom prst="ellipse">
            <a:avLst/>
          </a:prstGeom>
          <a:solidFill>
            <a:srgbClr val="E2C7F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" name="Ovál 4"/>
          <p:cNvSpPr/>
          <p:nvPr/>
        </p:nvSpPr>
        <p:spPr bwMode="auto">
          <a:xfrm>
            <a:off x="683568" y="1843083"/>
            <a:ext cx="8136904" cy="4826277"/>
          </a:xfrm>
          <a:prstGeom prst="ellipse">
            <a:avLst/>
          </a:prstGeom>
          <a:solidFill>
            <a:srgbClr val="C8A5E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411760" y="1052736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+mj-lt"/>
              </a:rPr>
              <a:t>OBECNÉ ZÁSADY NOZ</a:t>
            </a:r>
          </a:p>
          <a:p>
            <a:pPr algn="ctr"/>
            <a:r>
              <a:rPr lang="cs-CZ" sz="2400" b="1" dirty="0" smtClean="0">
                <a:latin typeface="+mj-lt"/>
              </a:rPr>
              <a:t>§  1 - 14</a:t>
            </a:r>
            <a:endParaRPr lang="cs-CZ" sz="2400" b="1" dirty="0">
              <a:latin typeface="+mj-lt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364088" y="4869160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+mj-lt"/>
              </a:rPr>
              <a:t>PRÁVNICKÉ OSOBY</a:t>
            </a:r>
          </a:p>
          <a:p>
            <a:pPr algn="ctr"/>
            <a:r>
              <a:rPr lang="cs-CZ" sz="2400" b="1" dirty="0" smtClean="0">
                <a:latin typeface="+mj-lt"/>
              </a:rPr>
              <a:t>§ 118 - 209</a:t>
            </a:r>
            <a:endParaRPr lang="cs-CZ" sz="2400" b="1" dirty="0">
              <a:latin typeface="+mj-lt"/>
            </a:endParaRPr>
          </a:p>
        </p:txBody>
      </p:sp>
      <p:sp>
        <p:nvSpPr>
          <p:cNvPr id="10" name="Ovál 9"/>
          <p:cNvSpPr/>
          <p:nvPr/>
        </p:nvSpPr>
        <p:spPr bwMode="auto">
          <a:xfrm>
            <a:off x="1331640" y="2204864"/>
            <a:ext cx="4320480" cy="4104456"/>
          </a:xfrm>
          <a:prstGeom prst="ellipse">
            <a:avLst/>
          </a:prstGeom>
          <a:solidFill>
            <a:srgbClr val="B88AD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Ovál 10"/>
          <p:cNvSpPr/>
          <p:nvPr/>
        </p:nvSpPr>
        <p:spPr bwMode="auto">
          <a:xfrm>
            <a:off x="2123728" y="2564904"/>
            <a:ext cx="2520280" cy="2304256"/>
          </a:xfrm>
          <a:prstGeom prst="ellipse">
            <a:avLst/>
          </a:prstGeom>
          <a:solidFill>
            <a:srgbClr val="A655D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411760" y="5046275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+mj-lt"/>
              </a:rPr>
              <a:t>KORPORACE</a:t>
            </a:r>
          </a:p>
          <a:p>
            <a:pPr algn="ctr"/>
            <a:r>
              <a:rPr lang="cs-CZ" sz="2400" b="1" dirty="0" smtClean="0">
                <a:latin typeface="+mj-lt"/>
              </a:rPr>
              <a:t>§ 210 - 213</a:t>
            </a:r>
            <a:endParaRPr lang="cs-CZ" sz="2400" b="1" dirty="0">
              <a:latin typeface="+mj-lt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411760" y="3284984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+mj-lt"/>
              </a:rPr>
              <a:t>SPOLEK</a:t>
            </a:r>
          </a:p>
          <a:p>
            <a:pPr algn="ctr"/>
            <a:r>
              <a:rPr lang="cs-CZ" sz="2400" b="1" dirty="0" smtClean="0">
                <a:latin typeface="+mj-lt"/>
              </a:rPr>
              <a:t>§ 214 - 302</a:t>
            </a:r>
            <a:endParaRPr lang="cs-CZ" sz="2400" b="1" dirty="0">
              <a:latin typeface="+mj-lt"/>
            </a:endParaRPr>
          </a:p>
        </p:txBody>
      </p:sp>
      <p:sp>
        <p:nvSpPr>
          <p:cNvPr id="15" name="Ovál 14"/>
          <p:cNvSpPr/>
          <p:nvPr/>
        </p:nvSpPr>
        <p:spPr bwMode="auto">
          <a:xfrm>
            <a:off x="5940152" y="2651739"/>
            <a:ext cx="2322016" cy="1931434"/>
          </a:xfrm>
          <a:prstGeom prst="ellipse">
            <a:avLst/>
          </a:prstGeom>
          <a:solidFill>
            <a:srgbClr val="B88ADA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156176" y="3225750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 smtClean="0">
                <a:latin typeface="+mj-lt"/>
              </a:rPr>
              <a:t>?</a:t>
            </a:r>
            <a:endParaRPr lang="cs-CZ" sz="24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969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/>
      <p:bldP spid="9" grpId="0"/>
      <p:bldP spid="10" grpId="0" animBg="1"/>
      <p:bldP spid="11" grpId="0" animBg="1"/>
      <p:bldP spid="12" grpId="0"/>
      <p:bldP spid="13" grpId="0"/>
      <p:bldP spid="15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900113" y="1052513"/>
            <a:ext cx="7772400" cy="503237"/>
          </a:xfrm>
        </p:spPr>
        <p:txBody>
          <a:bodyPr/>
          <a:lstStyle/>
          <a:p>
            <a:r>
              <a:rPr lang="cs-CZ" altLang="cs-CZ" b="1" dirty="0" smtClean="0">
                <a:latin typeface="Arial" charset="0"/>
              </a:rPr>
              <a:t>ÚKOLY</a:t>
            </a:r>
            <a:r>
              <a:rPr lang="cs-CZ" altLang="cs-CZ" sz="4000" b="1" dirty="0" smtClean="0"/>
              <a:t> </a:t>
            </a:r>
            <a:r>
              <a:rPr lang="cs-CZ" altLang="cs-CZ" b="1" dirty="0" smtClean="0">
                <a:latin typeface="Arial" charset="0"/>
              </a:rPr>
              <a:t>PRO SPOLKY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900113" y="1989138"/>
            <a:ext cx="7772400" cy="3024187"/>
          </a:xfrm>
        </p:spPr>
        <p:txBody>
          <a:bodyPr/>
          <a:lstStyle/>
          <a:p>
            <a:pPr>
              <a:spcBef>
                <a:spcPts val="700"/>
              </a:spcBef>
              <a:spcAft>
                <a:spcPts val="2400"/>
              </a:spcAft>
            </a:pPr>
            <a:endParaRPr lang="cs-CZ" altLang="cs-CZ" sz="2800" smtClean="0"/>
          </a:p>
          <a:p>
            <a:pPr>
              <a:spcBef>
                <a:spcPts val="700"/>
              </a:spcBef>
              <a:spcAft>
                <a:spcPts val="2400"/>
              </a:spcAft>
            </a:pPr>
            <a:r>
              <a:rPr lang="cs-CZ" altLang="cs-CZ" sz="2800" smtClean="0"/>
              <a:t>Změna názvu – do 31.12.2015</a:t>
            </a:r>
          </a:p>
          <a:p>
            <a:pPr>
              <a:spcBef>
                <a:spcPts val="700"/>
              </a:spcBef>
              <a:spcAft>
                <a:spcPts val="2400"/>
              </a:spcAft>
            </a:pPr>
            <a:r>
              <a:rPr lang="cs-CZ" altLang="cs-CZ" sz="2800" smtClean="0"/>
              <a:t>Změna stanov – do 31.12.2016</a:t>
            </a:r>
          </a:p>
          <a:p>
            <a:pPr>
              <a:spcBef>
                <a:spcPts val="700"/>
              </a:spcBef>
              <a:spcAft>
                <a:spcPts val="2400"/>
              </a:spcAft>
            </a:pPr>
            <a:r>
              <a:rPr lang="cs-CZ" altLang="cs-CZ" sz="2800" smtClean="0"/>
              <a:t>Doplnění údajů do rejstříku – do 31.12.2016</a:t>
            </a:r>
          </a:p>
        </p:txBody>
      </p:sp>
    </p:spTree>
    <p:extLst>
      <p:ext uri="{BB962C8B-B14F-4D97-AF65-F5344CB8AC3E}">
        <p14:creationId xmlns:p14="http://schemas.microsoft.com/office/powerpoint/2010/main" val="153211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971600" y="980728"/>
          <a:ext cx="7920880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952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EB0C05-B533-4507-8ED5-BCAD9DCFA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CAEE27-ECA0-4BC0-BB29-F68A78BE95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741892-1CEE-4639-BC55-B027BA107D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3284984"/>
            <a:ext cx="7772400" cy="1079698"/>
          </a:xfrm>
        </p:spPr>
        <p:txBody>
          <a:bodyPr/>
          <a:lstStyle/>
          <a:p>
            <a:pPr marL="0" indent="0" algn="ctr">
              <a:buNone/>
            </a:pPr>
            <a:r>
              <a:rPr lang="cs-CZ" sz="5400" dirty="0" smtClean="0">
                <a:hlinkClick r:id="rId2"/>
              </a:rPr>
              <a:t>www.spolkovepravo.cz</a:t>
            </a:r>
            <a:endParaRPr lang="cs-CZ" sz="54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21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sz="4000" dirty="0" smtClean="0"/>
              <a:t>Proč zakládat právnickou osobu?</a:t>
            </a:r>
          </a:p>
          <a:p>
            <a:endParaRPr lang="cs-CZ" sz="4000" dirty="0"/>
          </a:p>
          <a:p>
            <a:r>
              <a:rPr lang="cs-CZ" sz="4000" dirty="0" smtClean="0"/>
              <a:t>Podle čeho vybrat právní formu?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235872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/>
              <a:t>NOVÉ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3239"/>
            <a:ext cx="8568952" cy="374399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1"/>
            <a:endParaRPr lang="cs-CZ" dirty="0"/>
          </a:p>
          <a:p>
            <a:r>
              <a:rPr lang="cs-CZ" sz="3000" dirty="0"/>
              <a:t>Občanský zákoník – 89/2012 Sb</a:t>
            </a:r>
            <a:r>
              <a:rPr lang="cs-CZ" sz="3000" dirty="0" smtClean="0"/>
              <a:t>. (NOZ)</a:t>
            </a:r>
            <a:endParaRPr lang="cs-CZ" sz="3000" dirty="0"/>
          </a:p>
          <a:p>
            <a:r>
              <a:rPr lang="cs-CZ" sz="3000" dirty="0"/>
              <a:t>Zákon o obchodních korporacích – 90/2012 Sb</a:t>
            </a:r>
            <a:r>
              <a:rPr lang="cs-CZ" sz="3000" dirty="0" smtClean="0"/>
              <a:t>.</a:t>
            </a:r>
            <a:endParaRPr lang="cs-CZ" sz="3000" dirty="0"/>
          </a:p>
          <a:p>
            <a:r>
              <a:rPr lang="cs-CZ" sz="3000" dirty="0" smtClean="0"/>
              <a:t>„Rejstříkový zákon“ – </a:t>
            </a:r>
            <a:r>
              <a:rPr lang="cs-CZ" sz="3000" dirty="0"/>
              <a:t>304/2013 Sb</a:t>
            </a:r>
            <a:r>
              <a:rPr lang="cs-CZ" sz="3000" dirty="0" smtClean="0"/>
              <a:t>. (</a:t>
            </a:r>
            <a:r>
              <a:rPr lang="cs-CZ" sz="3000" dirty="0" err="1" smtClean="0"/>
              <a:t>RejstřZ</a:t>
            </a:r>
            <a:r>
              <a:rPr lang="cs-CZ" sz="3000" dirty="0" smtClean="0"/>
              <a:t>)</a:t>
            </a:r>
            <a:endParaRPr lang="cs-CZ" sz="3000" dirty="0"/>
          </a:p>
          <a:p>
            <a:r>
              <a:rPr lang="cs-CZ" sz="3000" dirty="0"/>
              <a:t>Daňové změny – zejména – 344/2013 Sb</a:t>
            </a:r>
            <a:r>
              <a:rPr lang="cs-CZ" sz="3000" dirty="0" smtClean="0"/>
              <a:t>.</a:t>
            </a:r>
            <a:endParaRPr lang="cs-CZ" sz="3000" dirty="0"/>
          </a:p>
          <a:p>
            <a:r>
              <a:rPr lang="cs-CZ" sz="3000" strike="sngStrike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Zákon o statusu veřejné prospěšnosti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49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b="1" dirty="0" smtClean="0"/>
              <a:t>STARÁ PRÁVNÍ ÚPRAVA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971600" y="2132856"/>
            <a:ext cx="7772921" cy="4214093"/>
          </a:xfrm>
        </p:spPr>
        <p:txBody>
          <a:bodyPr/>
          <a:lstStyle/>
          <a:p>
            <a:r>
              <a:rPr lang="cs-CZ" altLang="cs-CZ" dirty="0" smtClean="0"/>
              <a:t>Zákon č. 83/1990 Sb., o sdružování občanů</a:t>
            </a:r>
          </a:p>
          <a:p>
            <a:pPr lvl="1"/>
            <a:endParaRPr lang="cs-CZ" altLang="cs-CZ" dirty="0" smtClean="0"/>
          </a:p>
          <a:p>
            <a:pPr lvl="1"/>
            <a:r>
              <a:rPr lang="cs-CZ" altLang="cs-CZ" dirty="0" smtClean="0"/>
              <a:t>Stručný</a:t>
            </a:r>
          </a:p>
          <a:p>
            <a:pPr lvl="1"/>
            <a:endParaRPr lang="cs-CZ" altLang="cs-CZ" dirty="0" smtClean="0"/>
          </a:p>
          <a:p>
            <a:pPr lvl="1"/>
            <a:r>
              <a:rPr lang="cs-CZ" altLang="cs-CZ" dirty="0" smtClean="0"/>
              <a:t>„Liberální“</a:t>
            </a:r>
          </a:p>
          <a:p>
            <a:pPr lvl="1"/>
            <a:endParaRPr lang="cs-CZ" altLang="cs-CZ" dirty="0" smtClean="0"/>
          </a:p>
          <a:p>
            <a:pPr lvl="1"/>
            <a:r>
              <a:rPr lang="cs-CZ" altLang="cs-CZ" dirty="0" smtClean="0"/>
              <a:t>Jiná právní forma tehdy nebyla</a:t>
            </a:r>
          </a:p>
        </p:txBody>
      </p:sp>
    </p:spTree>
    <p:extLst>
      <p:ext uri="{BB962C8B-B14F-4D97-AF65-F5344CB8AC3E}">
        <p14:creationId xmlns:p14="http://schemas.microsoft.com/office/powerpoint/2010/main" val="17674821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smtClean="0"/>
              <a:t>ČESKÝ NEZISKOVÝ SEKTOR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lvl="1"/>
            <a:endParaRPr lang="cs-CZ" altLang="cs-CZ" smtClean="0"/>
          </a:p>
          <a:p>
            <a:pPr lvl="1"/>
            <a:endParaRPr lang="cs-CZ" altLang="cs-CZ" smtClean="0"/>
          </a:p>
          <a:p>
            <a:pPr lvl="1"/>
            <a:endParaRPr lang="cs-CZ" altLang="cs-CZ" smtClean="0"/>
          </a:p>
        </p:txBody>
      </p:sp>
      <p:pic>
        <p:nvPicPr>
          <p:cNvPr id="7172" name="Picture 3" descr="C:\Users\170356\AppData\Local\Microsoft\Windows\Temporary Internet Files\Content.IE5\2XUU4Q68\MC9002875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925638"/>
            <a:ext cx="1944687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 descr="C:\Users\170356\AppData\Local\Microsoft\Windows\Temporary Internet Files\Content.IE5\HNUGUFS9\MC90028747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563" y="2276475"/>
            <a:ext cx="1887537" cy="267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5" descr="C:\Users\170356\AppData\Local\Microsoft\Windows\Temporary Internet Files\Content.IE5\C310TC5O\MC90028076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2224088"/>
            <a:ext cx="2701925" cy="244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304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smtClean="0"/>
              <a:t>MYSLIVCI, SPORTOVCI A RYBÁŘI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424862" cy="4525963"/>
          </a:xfrm>
        </p:spPr>
        <p:txBody>
          <a:bodyPr/>
          <a:lstStyle/>
          <a:p>
            <a:pPr lvl="1"/>
            <a:endParaRPr lang="cs-CZ" altLang="cs-CZ" smtClean="0"/>
          </a:p>
          <a:p>
            <a:pPr lvl="1"/>
            <a:r>
              <a:rPr lang="cs-CZ" altLang="cs-CZ" smtClean="0"/>
              <a:t>Sdružení za účelem realizace společného hobby</a:t>
            </a:r>
          </a:p>
          <a:p>
            <a:pPr lvl="1"/>
            <a:r>
              <a:rPr lang="cs-CZ" altLang="cs-CZ" smtClean="0"/>
              <a:t>Finanční soběstačnost</a:t>
            </a:r>
          </a:p>
          <a:p>
            <a:pPr lvl="1"/>
            <a:r>
              <a:rPr lang="cs-CZ" altLang="cs-CZ" smtClean="0"/>
              <a:t>Neplacení funkcionáři</a:t>
            </a:r>
          </a:p>
          <a:p>
            <a:pPr lvl="1"/>
            <a:r>
              <a:rPr lang="cs-CZ" altLang="cs-CZ" smtClean="0"/>
              <a:t>Vlastní organizační struktura</a:t>
            </a:r>
          </a:p>
        </p:txBody>
      </p:sp>
      <p:pic>
        <p:nvPicPr>
          <p:cNvPr id="8196" name="Picture 3" descr="C:\Users\170356\AppData\Local\Microsoft\Windows\Temporary Internet Files\Content.IE5\2XUU4Q68\MC9002875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2924175"/>
            <a:ext cx="1614487" cy="251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88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dirty="0" smtClean="0"/>
              <a:t>POSKYTOVATELÉ SLUŽEB – POMOCNÍCI STÁTU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lvl="1"/>
            <a:endParaRPr lang="cs-CZ" altLang="cs-CZ" dirty="0" smtClean="0"/>
          </a:p>
          <a:p>
            <a:pPr lvl="1"/>
            <a:endParaRPr lang="cs-CZ" altLang="cs-CZ" dirty="0"/>
          </a:p>
          <a:p>
            <a:pPr lvl="1"/>
            <a:r>
              <a:rPr lang="cs-CZ" altLang="cs-CZ" dirty="0" smtClean="0"/>
              <a:t>Sdružení za účelem poskytování kolektivních statků, které stát neposkytuje</a:t>
            </a:r>
          </a:p>
          <a:p>
            <a:pPr lvl="1"/>
            <a:r>
              <a:rPr lang="cs-CZ" altLang="cs-CZ" dirty="0" smtClean="0"/>
              <a:t>Soutěží na trhu s „bezplatnými“ produkty státu</a:t>
            </a:r>
          </a:p>
          <a:p>
            <a:pPr lvl="1"/>
            <a:r>
              <a:rPr lang="cs-CZ" altLang="cs-CZ" dirty="0" smtClean="0"/>
              <a:t>Profesionální pracovníci</a:t>
            </a:r>
          </a:p>
          <a:p>
            <a:pPr lvl="1"/>
            <a:r>
              <a:rPr lang="cs-CZ" altLang="cs-CZ" dirty="0" smtClean="0"/>
              <a:t>Sdružování v asociacích NNO</a:t>
            </a:r>
          </a:p>
        </p:txBody>
      </p:sp>
      <p:pic>
        <p:nvPicPr>
          <p:cNvPr id="9220" name="Picture 5" descr="C:\Users\170356\AppData\Local\Microsoft\Windows\Temporary Internet Files\Content.IE5\C310TC5O\MC9002807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05263"/>
            <a:ext cx="2447925" cy="221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09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dirty="0" smtClean="0">
                <a:latin typeface="Arial" charset="0"/>
              </a:rPr>
              <a:t>PROTISTÁTNÍ SPOLKY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lvl="1"/>
            <a:endParaRPr lang="cs-CZ" altLang="cs-CZ" sz="2400" dirty="0" smtClean="0"/>
          </a:p>
          <a:p>
            <a:pPr lvl="1"/>
            <a:endParaRPr lang="cs-CZ" altLang="cs-CZ" sz="2400" dirty="0"/>
          </a:p>
          <a:p>
            <a:pPr lvl="1"/>
            <a:r>
              <a:rPr lang="cs-CZ" altLang="cs-CZ" sz="2400" dirty="0" smtClean="0"/>
              <a:t>Sdružení založená z přesvědčení, že stát něco dělá špatně</a:t>
            </a:r>
          </a:p>
          <a:p>
            <a:pPr lvl="1"/>
            <a:r>
              <a:rPr lang="cs-CZ" altLang="cs-CZ" sz="2400" dirty="0" smtClean="0"/>
              <a:t>Členská základna leckdy formální</a:t>
            </a:r>
          </a:p>
          <a:p>
            <a:pPr lvl="1"/>
            <a:r>
              <a:rPr lang="cs-CZ" altLang="cs-CZ" sz="2400" dirty="0" smtClean="0"/>
              <a:t>Placení zaměstnanci</a:t>
            </a:r>
          </a:p>
          <a:p>
            <a:pPr lvl="1"/>
            <a:r>
              <a:rPr lang="cs-CZ" altLang="cs-CZ" sz="2400" dirty="0" smtClean="0"/>
              <a:t>Hájení „veřejného zájmu“</a:t>
            </a:r>
          </a:p>
        </p:txBody>
      </p:sp>
      <p:pic>
        <p:nvPicPr>
          <p:cNvPr id="10244" name="Picture 4" descr="C:\Users\170356\AppData\Local\Microsoft\Windows\Temporary Internet Files\Content.IE5\HNUGUFS9\MC9002874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284538"/>
            <a:ext cx="1687513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002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smtClean="0"/>
              <a:t>DŮSLEDKY PŘIJETÍ NOZ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Právní = nutnost změny stanov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Daňové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 smtClean="0"/>
              <a:t>Fundraisingové</a:t>
            </a:r>
          </a:p>
          <a:p>
            <a:pPr>
              <a:defRPr/>
            </a:pPr>
            <a:endParaRPr lang="cs-CZ" dirty="0" smtClean="0"/>
          </a:p>
          <a:p>
            <a:pPr lvl="1">
              <a:defRPr/>
            </a:pPr>
            <a:endParaRPr lang="cs-CZ" dirty="0" smtClean="0"/>
          </a:p>
          <a:p>
            <a:pPr marL="457200" lvl="1" indent="0">
              <a:buFont typeface="Arial" charset="0"/>
              <a:buNone/>
              <a:defRPr/>
            </a:pPr>
            <a:endParaRPr lang="cs-CZ" dirty="0"/>
          </a:p>
        </p:txBody>
      </p:sp>
      <p:pic>
        <p:nvPicPr>
          <p:cNvPr id="11268" name="Picture 2" descr="C:\Users\170356\AppData\Local\Microsoft\Windows\Temporary Internet Files\Content.IE5\HNUGUFS9\MC90025274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974975"/>
            <a:ext cx="2106612" cy="2325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44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akulta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fakulta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fakulta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PF_PPT_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2056</TotalTime>
  <Words>221</Words>
  <Application>Microsoft Office PowerPoint</Application>
  <PresentationFormat>Předvádění na obrazovce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11</vt:i4>
      </vt:variant>
      <vt:variant>
        <vt:lpstr>Nadpisy snímků</vt:lpstr>
      </vt:variant>
      <vt:variant>
        <vt:i4>14</vt:i4>
      </vt:variant>
    </vt:vector>
  </HeadingPairs>
  <TitlesOfParts>
    <vt:vector size="25" baseType="lpstr">
      <vt:lpstr>3558</vt:lpstr>
      <vt:lpstr>BÉŽOVÁ TITL</vt:lpstr>
      <vt:lpstr>fakulta</vt:lpstr>
      <vt:lpstr>1_BÉŽOVÁ TITL</vt:lpstr>
      <vt:lpstr>1_fakulta</vt:lpstr>
      <vt:lpstr>2_BÉŽOVÁ TITL</vt:lpstr>
      <vt:lpstr>3_BÉŽOVÁ TITL</vt:lpstr>
      <vt:lpstr>4_BÉŽOVÁ TITL</vt:lpstr>
      <vt:lpstr>5_BÉŽOVÁ TITL</vt:lpstr>
      <vt:lpstr>6_BÉŽOVÁ TITL</vt:lpstr>
      <vt:lpstr>7_BÉŽOVÁ TITL</vt:lpstr>
      <vt:lpstr>Prezentace aplikace PowerPoint</vt:lpstr>
      <vt:lpstr>Prezentace aplikace PowerPoint</vt:lpstr>
      <vt:lpstr>NOVÉ PŘEDPISY</vt:lpstr>
      <vt:lpstr>STARÁ PRÁVNÍ ÚPRAVA</vt:lpstr>
      <vt:lpstr>ČESKÝ NEZISKOVÝ SEKTOR</vt:lpstr>
      <vt:lpstr>MYSLIVCI, SPORTOVCI A RYBÁŘI</vt:lpstr>
      <vt:lpstr>POSKYTOVATELÉ SLUŽEB – POMOCNÍCI STÁTU</vt:lpstr>
      <vt:lpstr>PROTISTÁTNÍ SPOLKY</vt:lpstr>
      <vt:lpstr>DŮSLEDKY PŘIJETÍ NOZ</vt:lpstr>
      <vt:lpstr>Prezentace aplikace PowerPoint</vt:lpstr>
      <vt:lpstr>Prezentace aplikace PowerPoint</vt:lpstr>
      <vt:lpstr>ÚKOLY PRO SPOLKY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Jaroslav Benák</dc:creator>
  <cp:lastModifiedBy>Jaroslav Benák</cp:lastModifiedBy>
  <cp:revision>149</cp:revision>
  <cp:lastPrinted>2013-11-21T15:19:10Z</cp:lastPrinted>
  <dcterms:created xsi:type="dcterms:W3CDTF">2013-04-17T16:21:56Z</dcterms:created>
  <dcterms:modified xsi:type="dcterms:W3CDTF">2015-04-22T14:42:49Z</dcterms:modified>
</cp:coreProperties>
</file>