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Lst>
  <p:notesMasterIdLst>
    <p:notesMasterId r:id="rId51"/>
  </p:notesMasterIdLst>
  <p:handoutMasterIdLst>
    <p:handoutMasterId r:id="rId52"/>
  </p:handoutMasterIdLst>
  <p:sldIdLst>
    <p:sldId id="287" r:id="rId2"/>
    <p:sldId id="288" r:id="rId3"/>
    <p:sldId id="289" r:id="rId4"/>
    <p:sldId id="290" r:id="rId5"/>
    <p:sldId id="291" r:id="rId6"/>
    <p:sldId id="292" r:id="rId7"/>
    <p:sldId id="293" r:id="rId8"/>
    <p:sldId id="295" r:id="rId9"/>
    <p:sldId id="296" r:id="rId10"/>
    <p:sldId id="297" r:id="rId11"/>
    <p:sldId id="298" r:id="rId12"/>
    <p:sldId id="299" r:id="rId13"/>
    <p:sldId id="300" r:id="rId14"/>
    <p:sldId id="303" r:id="rId15"/>
    <p:sldId id="304" r:id="rId16"/>
    <p:sldId id="306" r:id="rId17"/>
    <p:sldId id="307" r:id="rId18"/>
    <p:sldId id="309" r:id="rId19"/>
    <p:sldId id="310" r:id="rId20"/>
    <p:sldId id="311" r:id="rId21"/>
    <p:sldId id="315" r:id="rId22"/>
    <p:sldId id="323" r:id="rId23"/>
    <p:sldId id="324" r:id="rId24"/>
    <p:sldId id="325" r:id="rId25"/>
    <p:sldId id="326" r:id="rId26"/>
    <p:sldId id="327" r:id="rId27"/>
    <p:sldId id="328" r:id="rId28"/>
    <p:sldId id="329" r:id="rId29"/>
    <p:sldId id="330" r:id="rId30"/>
    <p:sldId id="336" r:id="rId31"/>
    <p:sldId id="337" r:id="rId32"/>
    <p:sldId id="338" r:id="rId33"/>
    <p:sldId id="385" r:id="rId34"/>
    <p:sldId id="339" r:id="rId35"/>
    <p:sldId id="340" r:id="rId36"/>
    <p:sldId id="341" r:id="rId37"/>
    <p:sldId id="342" r:id="rId38"/>
    <p:sldId id="343" r:id="rId39"/>
    <p:sldId id="344" r:id="rId40"/>
    <p:sldId id="348" r:id="rId41"/>
    <p:sldId id="355" r:id="rId42"/>
    <p:sldId id="356" r:id="rId43"/>
    <p:sldId id="357" r:id="rId44"/>
    <p:sldId id="358" r:id="rId45"/>
    <p:sldId id="368" r:id="rId46"/>
    <p:sldId id="369" r:id="rId47"/>
    <p:sldId id="370" r:id="rId48"/>
    <p:sldId id="371" r:id="rId49"/>
    <p:sldId id="286" r:id="rId50"/>
  </p:sldIdLst>
  <p:sldSz cx="9144000" cy="6858000" type="screen4x3"/>
  <p:notesSz cx="6797675" cy="9928225"/>
  <p:defaultTextStyle>
    <a:defPPr>
      <a:defRPr lang="en-US"/>
    </a:defPPr>
    <a:lvl1pPr algn="l" rtl="0" fontAlgn="base">
      <a:spcBef>
        <a:spcPct val="0"/>
      </a:spcBef>
      <a:spcAft>
        <a:spcPct val="0"/>
      </a:spcAft>
      <a:defRPr sz="1600" kern="1200">
        <a:solidFill>
          <a:srgbClr val="BF80BF"/>
        </a:solidFill>
        <a:latin typeface="Arial" charset="0"/>
        <a:ea typeface="+mn-ea"/>
        <a:cs typeface="Arial" charset="0"/>
      </a:defRPr>
    </a:lvl1pPr>
    <a:lvl2pPr marL="457200" algn="l" rtl="0" fontAlgn="base">
      <a:spcBef>
        <a:spcPct val="0"/>
      </a:spcBef>
      <a:spcAft>
        <a:spcPct val="0"/>
      </a:spcAft>
      <a:defRPr sz="1600" kern="1200">
        <a:solidFill>
          <a:srgbClr val="BF80BF"/>
        </a:solidFill>
        <a:latin typeface="Arial" charset="0"/>
        <a:ea typeface="+mn-ea"/>
        <a:cs typeface="Arial" charset="0"/>
      </a:defRPr>
    </a:lvl2pPr>
    <a:lvl3pPr marL="914400" algn="l" rtl="0" fontAlgn="base">
      <a:spcBef>
        <a:spcPct val="0"/>
      </a:spcBef>
      <a:spcAft>
        <a:spcPct val="0"/>
      </a:spcAft>
      <a:defRPr sz="1600" kern="1200">
        <a:solidFill>
          <a:srgbClr val="BF80BF"/>
        </a:solidFill>
        <a:latin typeface="Arial" charset="0"/>
        <a:ea typeface="+mn-ea"/>
        <a:cs typeface="Arial" charset="0"/>
      </a:defRPr>
    </a:lvl3pPr>
    <a:lvl4pPr marL="1371600" algn="l" rtl="0" fontAlgn="base">
      <a:spcBef>
        <a:spcPct val="0"/>
      </a:spcBef>
      <a:spcAft>
        <a:spcPct val="0"/>
      </a:spcAft>
      <a:defRPr sz="1600" kern="1200">
        <a:solidFill>
          <a:srgbClr val="BF80BF"/>
        </a:solidFill>
        <a:latin typeface="Arial" charset="0"/>
        <a:ea typeface="+mn-ea"/>
        <a:cs typeface="Arial" charset="0"/>
      </a:defRPr>
    </a:lvl4pPr>
    <a:lvl5pPr marL="1828800" algn="l" rtl="0" fontAlgn="base">
      <a:spcBef>
        <a:spcPct val="0"/>
      </a:spcBef>
      <a:spcAft>
        <a:spcPct val="0"/>
      </a:spcAft>
      <a:defRPr sz="1600" kern="1200">
        <a:solidFill>
          <a:srgbClr val="BF80BF"/>
        </a:solidFill>
        <a:latin typeface="Arial" charset="0"/>
        <a:ea typeface="+mn-ea"/>
        <a:cs typeface="Arial" charset="0"/>
      </a:defRPr>
    </a:lvl5pPr>
    <a:lvl6pPr marL="2286000" algn="l" defTabSz="914400" rtl="0" eaLnBrk="1" latinLnBrk="0" hangingPunct="1">
      <a:defRPr sz="1600" kern="1200">
        <a:solidFill>
          <a:srgbClr val="BF80BF"/>
        </a:solidFill>
        <a:latin typeface="Arial" charset="0"/>
        <a:ea typeface="+mn-ea"/>
        <a:cs typeface="Arial" charset="0"/>
      </a:defRPr>
    </a:lvl6pPr>
    <a:lvl7pPr marL="2743200" algn="l" defTabSz="914400" rtl="0" eaLnBrk="1" latinLnBrk="0" hangingPunct="1">
      <a:defRPr sz="1600" kern="1200">
        <a:solidFill>
          <a:srgbClr val="BF80BF"/>
        </a:solidFill>
        <a:latin typeface="Arial" charset="0"/>
        <a:ea typeface="+mn-ea"/>
        <a:cs typeface="Arial" charset="0"/>
      </a:defRPr>
    </a:lvl7pPr>
    <a:lvl8pPr marL="3200400" algn="l" defTabSz="914400" rtl="0" eaLnBrk="1" latinLnBrk="0" hangingPunct="1">
      <a:defRPr sz="1600" kern="1200">
        <a:solidFill>
          <a:srgbClr val="BF80BF"/>
        </a:solidFill>
        <a:latin typeface="Arial" charset="0"/>
        <a:ea typeface="+mn-ea"/>
        <a:cs typeface="Arial" charset="0"/>
      </a:defRPr>
    </a:lvl8pPr>
    <a:lvl9pPr marL="3657600" algn="l" defTabSz="914400" rtl="0" eaLnBrk="1" latinLnBrk="0" hangingPunct="1">
      <a:defRPr sz="1600" kern="1200">
        <a:solidFill>
          <a:srgbClr val="BF80BF"/>
        </a:solidFill>
        <a:latin typeface="Arial" charset="0"/>
        <a:ea typeface="+mn-ea"/>
        <a:cs typeface="Arial" charset="0"/>
      </a:defRPr>
    </a:lvl9pPr>
  </p:defaultTextStyle>
  <p:extLst>
    <p:ext uri="{EFAFB233-063F-42B5-8137-9DF3F51BA10A}">
      <p15:sldGuideLst xmlns="" xmlns:p15="http://schemas.microsoft.com/office/powerpoint/2012/main">
        <p15:guide id="1" orient="horz" pos="3598">
          <p15:clr>
            <a:srgbClr val="A4A3A4"/>
          </p15:clr>
        </p15:guide>
        <p15:guide id="2" orient="horz" pos="1145">
          <p15:clr>
            <a:srgbClr val="A4A3A4"/>
          </p15:clr>
        </p15:guide>
        <p15:guide id="3" orient="horz" pos="1575">
          <p15:clr>
            <a:srgbClr val="A4A3A4"/>
          </p15:clr>
        </p15:guide>
        <p15:guide id="4" orient="horz" pos="763">
          <p15:clr>
            <a:srgbClr val="A4A3A4"/>
          </p15:clr>
        </p15:guide>
        <p15:guide id="5" pos="5612">
          <p15:clr>
            <a:srgbClr val="A4A3A4"/>
          </p15:clr>
        </p15:guide>
        <p15:guide id="6" pos="1179">
          <p15:clr>
            <a:srgbClr val="A4A3A4"/>
          </p15:clr>
        </p15:guide>
        <p15:guide id="7" pos="5260">
          <p15:clr>
            <a:srgbClr val="A4A3A4"/>
          </p15:clr>
        </p15:guide>
        <p15:guide id="8" pos="230">
          <p15:clr>
            <a:srgbClr val="A4A3A4"/>
          </p15:clr>
        </p15:guide>
      </p15:sldGuideLst>
    </p:ext>
    <p:ext uri="{2D200454-40CA-4A62-9FC3-DE9A4176ACB9}">
      <p15:notesGuideLst xmlns=""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Grunert"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313131"/>
    <a:srgbClr val="C9DD03"/>
    <a:srgbClr val="81BC00"/>
    <a:srgbClr val="575757"/>
    <a:srgbClr val="002776"/>
    <a:srgbClr val="92D400"/>
    <a:srgbClr val="FFFFFF"/>
    <a:srgbClr val="00A1DE"/>
    <a:srgbClr val="00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2" autoAdjust="0"/>
    <p:restoredTop sz="94673" autoAdjust="0"/>
  </p:normalViewPr>
  <p:slideViewPr>
    <p:cSldViewPr snapToGrid="0" showGuides="1">
      <p:cViewPr>
        <p:scale>
          <a:sx n="80" d="100"/>
          <a:sy n="80" d="100"/>
        </p:scale>
        <p:origin x="-1326" y="162"/>
      </p:cViewPr>
      <p:guideLst>
        <p:guide orient="horz" pos="3598"/>
        <p:guide orient="horz" pos="1145"/>
        <p:guide orient="horz" pos="1575"/>
        <p:guide orient="horz" pos="763"/>
        <p:guide pos="5612"/>
        <p:guide pos="1179"/>
        <p:guide pos="5260"/>
        <p:guide pos="230"/>
      </p:guideLst>
    </p:cSldViewPr>
  </p:slideViewPr>
  <p:notesTextViewPr>
    <p:cViewPr>
      <p:scale>
        <a:sx n="100" d="100"/>
        <a:sy n="100" d="100"/>
      </p:scale>
      <p:origin x="0" y="0"/>
    </p:cViewPr>
  </p:notesTextViewPr>
  <p:sorterViewPr>
    <p:cViewPr>
      <p:scale>
        <a:sx n="50" d="100"/>
        <a:sy n="50" d="100"/>
      </p:scale>
      <p:origin x="0" y="288"/>
    </p:cViewPr>
  </p:sorterViewPr>
  <p:notesViewPr>
    <p:cSldViewPr snapToGrid="0" showGuides="1">
      <p:cViewPr varScale="1">
        <p:scale>
          <a:sx n="92" d="100"/>
          <a:sy n="92" d="100"/>
        </p:scale>
        <p:origin x="-2790"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minarova\Documents\Encrypted\Clients\Social%20Security%20Strategy\EU%20Templates%202013%20Final%20-%20Comple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en-US" sz="1600" dirty="0" smtClean="0">
                <a:solidFill>
                  <a:schemeClr val="tx2"/>
                </a:solidFill>
              </a:rPr>
              <a:t>Ro</a:t>
            </a:r>
            <a:r>
              <a:rPr lang="cs-CZ" sz="1600" dirty="0" smtClean="0">
                <a:solidFill>
                  <a:schemeClr val="tx2"/>
                </a:solidFill>
              </a:rPr>
              <a:t>ční</a:t>
            </a:r>
            <a:r>
              <a:rPr lang="cs-CZ" sz="1600" baseline="0" dirty="0" smtClean="0">
                <a:solidFill>
                  <a:schemeClr val="tx2"/>
                </a:solidFill>
              </a:rPr>
              <a:t> příjem 25 000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GER'!$D$18</c:f>
              <c:strCache>
                <c:ptCount val="1"/>
                <c:pt idx="0">
                  <c:v>Employer</c:v>
                </c:pt>
              </c:strCache>
            </c:strRef>
          </c:tx>
          <c:invertIfNegative val="0"/>
          <c:cat>
            <c:strRef>
              <c:f>'CZ vs GER'!$A$19:$C$20</c:f>
              <c:strCache>
                <c:ptCount val="2"/>
                <c:pt idx="0">
                  <c:v>Česká republika</c:v>
                </c:pt>
                <c:pt idx="1">
                  <c:v>Německo</c:v>
                </c:pt>
              </c:strCache>
            </c:strRef>
          </c:cat>
          <c:val>
            <c:numRef>
              <c:f>'CZ vs GER'!$D$19:$D$20</c:f>
            </c:numRef>
          </c:val>
        </c:ser>
        <c:ser>
          <c:idx val="1"/>
          <c:order val="1"/>
          <c:tx>
            <c:strRef>
              <c:f>'CZ vs GER'!$E$18</c:f>
              <c:strCache>
                <c:ptCount val="1"/>
                <c:pt idx="0">
                  <c:v>Employee</c:v>
                </c:pt>
              </c:strCache>
            </c:strRef>
          </c:tx>
          <c:invertIfNegative val="0"/>
          <c:cat>
            <c:strRef>
              <c:f>'CZ vs GER'!$A$19:$C$20</c:f>
              <c:strCache>
                <c:ptCount val="2"/>
                <c:pt idx="0">
                  <c:v>Česká republika</c:v>
                </c:pt>
                <c:pt idx="1">
                  <c:v>Německo</c:v>
                </c:pt>
              </c:strCache>
            </c:strRef>
          </c:cat>
          <c:val>
            <c:numRef>
              <c:f>'CZ vs GER'!$E$19:$E$20</c:f>
            </c:numRef>
          </c:val>
        </c:ser>
        <c:ser>
          <c:idx val="2"/>
          <c:order val="2"/>
          <c:tx>
            <c:strRef>
              <c:f>'CZ vs GER'!$F$18</c:f>
              <c:strCache>
                <c:ptCount val="1"/>
              </c:strCache>
            </c:strRef>
          </c:tx>
          <c:invertIfNegative val="0"/>
          <c:cat>
            <c:strRef>
              <c:f>'CZ vs GER'!$A$19:$C$20</c:f>
              <c:strCache>
                <c:ptCount val="2"/>
                <c:pt idx="0">
                  <c:v>Česká republika</c:v>
                </c:pt>
                <c:pt idx="1">
                  <c:v>Německo</c:v>
                </c:pt>
              </c:strCache>
            </c:strRef>
          </c:cat>
          <c:val>
            <c:numRef>
              <c:f>'CZ vs GER'!$F$19:$F$20</c:f>
            </c:numRef>
          </c:val>
        </c:ser>
        <c:ser>
          <c:idx val="3"/>
          <c:order val="3"/>
          <c:tx>
            <c:strRef>
              <c:f>'CZ vs GER'!$G$18</c:f>
              <c:strCache>
                <c:ptCount val="1"/>
              </c:strCache>
            </c:strRef>
          </c:tx>
          <c:invertIfNegative val="0"/>
          <c:cat>
            <c:strRef>
              <c:f>'CZ vs GER'!$A$19:$C$20</c:f>
              <c:strCache>
                <c:ptCount val="2"/>
                <c:pt idx="0">
                  <c:v>Česká republika</c:v>
                </c:pt>
                <c:pt idx="1">
                  <c:v>Německo</c:v>
                </c:pt>
              </c:strCache>
            </c:strRef>
          </c:cat>
          <c:val>
            <c:numRef>
              <c:f>'CZ vs GER'!$G$19:$G$20</c:f>
            </c:numRef>
          </c:val>
        </c:ser>
        <c:ser>
          <c:idx val="4"/>
          <c:order val="4"/>
          <c:tx>
            <c:strRef>
              <c:f>'CZ vs GER'!$H$18</c:f>
              <c:strCache>
                <c:ptCount val="1"/>
                <c:pt idx="0">
                  <c:v>Zaměstnavatel</c:v>
                </c:pt>
              </c:strCache>
            </c:strRef>
          </c:tx>
          <c:spPr>
            <a:solidFill>
              <a:schemeClr val="accent5"/>
            </a:solidFill>
            <a:ln>
              <a:solidFill>
                <a:schemeClr val="bg1"/>
              </a:solidFill>
            </a:ln>
          </c:spPr>
          <c:invertIfNegative val="0"/>
          <c:cat>
            <c:strRef>
              <c:f>'CZ vs GER'!$A$19:$C$20</c:f>
              <c:strCache>
                <c:ptCount val="2"/>
                <c:pt idx="0">
                  <c:v>Česká republika</c:v>
                </c:pt>
                <c:pt idx="1">
                  <c:v>Německo</c:v>
                </c:pt>
              </c:strCache>
            </c:strRef>
          </c:cat>
          <c:val>
            <c:numRef>
              <c:f>'CZ vs GER'!$H$19:$H$20</c:f>
              <c:numCache>
                <c:formatCode>#,##0.00</c:formatCode>
                <c:ptCount val="2"/>
                <c:pt idx="0">
                  <c:v>8500</c:v>
                </c:pt>
                <c:pt idx="1">
                  <c:v>4818.75</c:v>
                </c:pt>
              </c:numCache>
            </c:numRef>
          </c:val>
        </c:ser>
        <c:ser>
          <c:idx val="5"/>
          <c:order val="5"/>
          <c:tx>
            <c:strRef>
              <c:f>'CZ vs GER'!$I$18</c:f>
              <c:strCache>
                <c:ptCount val="1"/>
                <c:pt idx="0">
                  <c:v>Zaměstnanec</c:v>
                </c:pt>
              </c:strCache>
            </c:strRef>
          </c:tx>
          <c:spPr>
            <a:solidFill>
              <a:schemeClr val="accent2"/>
            </a:solidFill>
            <a:ln>
              <a:solidFill>
                <a:schemeClr val="bg1"/>
              </a:solidFill>
            </a:ln>
          </c:spPr>
          <c:invertIfNegative val="0"/>
          <c:cat>
            <c:strRef>
              <c:f>'CZ vs GER'!$A$19:$C$20</c:f>
              <c:strCache>
                <c:ptCount val="2"/>
                <c:pt idx="0">
                  <c:v>Česká republika</c:v>
                </c:pt>
                <c:pt idx="1">
                  <c:v>Německo</c:v>
                </c:pt>
              </c:strCache>
            </c:strRef>
          </c:cat>
          <c:val>
            <c:numRef>
              <c:f>'CZ vs GER'!$I$19:$I$20</c:f>
              <c:numCache>
                <c:formatCode>#,##0.00</c:formatCode>
                <c:ptCount val="2"/>
                <c:pt idx="0">
                  <c:v>2750</c:v>
                </c:pt>
                <c:pt idx="1">
                  <c:v>5106.25</c:v>
                </c:pt>
              </c:numCache>
            </c:numRef>
          </c:val>
        </c:ser>
        <c:dLbls>
          <c:showLegendKey val="0"/>
          <c:showVal val="0"/>
          <c:showCatName val="0"/>
          <c:showSerName val="0"/>
          <c:showPercent val="0"/>
          <c:showBubbleSize val="0"/>
        </c:dLbls>
        <c:gapWidth val="150"/>
        <c:axId val="43213184"/>
        <c:axId val="43214720"/>
      </c:barChart>
      <c:catAx>
        <c:axId val="43213184"/>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cs-CZ"/>
          </a:p>
        </c:txPr>
        <c:crossAx val="43214720"/>
        <c:crosses val="autoZero"/>
        <c:auto val="1"/>
        <c:lblAlgn val="ctr"/>
        <c:lblOffset val="100"/>
        <c:noMultiLvlLbl val="0"/>
      </c:catAx>
      <c:valAx>
        <c:axId val="43214720"/>
        <c:scaling>
          <c:orientation val="minMax"/>
        </c:scaling>
        <c:delete val="0"/>
        <c:axPos val="l"/>
        <c:numFmt formatCode="#,##0.00" sourceLinked="1"/>
        <c:majorTickMark val="in"/>
        <c:minorTickMark val="none"/>
        <c:tickLblPos val="nextTo"/>
        <c:txPr>
          <a:bodyPr/>
          <a:lstStyle/>
          <a:p>
            <a:pPr>
              <a:defRPr>
                <a:solidFill>
                  <a:schemeClr val="tx2"/>
                </a:solidFill>
              </a:defRPr>
            </a:pPr>
            <a:endParaRPr lang="cs-CZ"/>
          </a:p>
        </c:txPr>
        <c:crossAx val="43213184"/>
        <c:crosses val="autoZero"/>
        <c:crossBetween val="between"/>
      </c:valAx>
    </c:plotArea>
    <c:legend>
      <c:legendPos val="r"/>
      <c:layout>
        <c:manualLayout>
          <c:xMode val="edge"/>
          <c:yMode val="edge"/>
          <c:x val="0.69619143670498018"/>
          <c:y val="0.48669988257870977"/>
          <c:w val="0.24402578191288424"/>
          <c:h val="0.13495383640047542"/>
        </c:manualLayout>
      </c:layout>
      <c:overlay val="0"/>
      <c:txPr>
        <a:bodyPr/>
        <a:lstStyle/>
        <a:p>
          <a:pPr>
            <a:defRPr>
              <a:solidFill>
                <a:schemeClr val="tx2"/>
              </a:solidFill>
            </a:defRPr>
          </a:pPr>
          <a:endParaRPr lang="cs-CZ"/>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cs-CZ" sz="1600" dirty="0" smtClean="0">
                <a:solidFill>
                  <a:schemeClr val="tx2"/>
                </a:solidFill>
              </a:rPr>
              <a:t>Roční příjem 50 000</a:t>
            </a:r>
            <a:r>
              <a:rPr lang="cs-CZ" sz="1600" baseline="0" dirty="0" smtClean="0">
                <a:solidFill>
                  <a:schemeClr val="tx2"/>
                </a:solidFill>
              </a:rPr>
              <a:t>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GER'!$L$18</c:f>
              <c:strCache>
                <c:ptCount val="1"/>
                <c:pt idx="0">
                  <c:v>Zaměstnavatel</c:v>
                </c:pt>
              </c:strCache>
            </c:strRef>
          </c:tx>
          <c:spPr>
            <a:solidFill>
              <a:schemeClr val="accent5"/>
            </a:solidFill>
            <a:ln>
              <a:solidFill>
                <a:schemeClr val="bg1"/>
              </a:solidFill>
            </a:ln>
          </c:spPr>
          <c:invertIfNegative val="0"/>
          <c:cat>
            <c:strRef>
              <c:f>'CZ vs GER'!$A$19:$A$20</c:f>
              <c:strCache>
                <c:ptCount val="2"/>
                <c:pt idx="0">
                  <c:v>Česká republika</c:v>
                </c:pt>
                <c:pt idx="1">
                  <c:v>Německo</c:v>
                </c:pt>
              </c:strCache>
            </c:strRef>
          </c:cat>
          <c:val>
            <c:numRef>
              <c:f>'CZ vs GER'!$L$19:$L$20</c:f>
              <c:numCache>
                <c:formatCode>#,##0.00</c:formatCode>
                <c:ptCount val="2"/>
                <c:pt idx="0">
                  <c:v>16557.759999999998</c:v>
                </c:pt>
                <c:pt idx="1">
                  <c:v>9408.56</c:v>
                </c:pt>
              </c:numCache>
            </c:numRef>
          </c:val>
        </c:ser>
        <c:ser>
          <c:idx val="1"/>
          <c:order val="1"/>
          <c:tx>
            <c:strRef>
              <c:f>'CZ vs GER'!$M$18</c:f>
              <c:strCache>
                <c:ptCount val="1"/>
                <c:pt idx="0">
                  <c:v>Zaměstnanec</c:v>
                </c:pt>
              </c:strCache>
            </c:strRef>
          </c:tx>
          <c:spPr>
            <a:solidFill>
              <a:schemeClr val="accent2"/>
            </a:solidFill>
            <a:ln>
              <a:solidFill>
                <a:schemeClr val="bg1"/>
              </a:solidFill>
            </a:ln>
          </c:spPr>
          <c:invertIfNegative val="0"/>
          <c:cat>
            <c:strRef>
              <c:f>'CZ vs GER'!$A$19:$A$20</c:f>
              <c:strCache>
                <c:ptCount val="2"/>
                <c:pt idx="0">
                  <c:v>Česká republika</c:v>
                </c:pt>
                <c:pt idx="1">
                  <c:v>Německo</c:v>
                </c:pt>
              </c:strCache>
            </c:strRef>
          </c:cat>
          <c:val>
            <c:numRef>
              <c:f>'CZ vs GER'!$M$19:$M$20</c:f>
              <c:numCache>
                <c:formatCode>#,##0.00</c:formatCode>
                <c:ptCount val="2"/>
                <c:pt idx="0">
                  <c:v>5385.02</c:v>
                </c:pt>
                <c:pt idx="1">
                  <c:v>9951.94</c:v>
                </c:pt>
              </c:numCache>
            </c:numRef>
          </c:val>
        </c:ser>
        <c:dLbls>
          <c:showLegendKey val="0"/>
          <c:showVal val="0"/>
          <c:showCatName val="0"/>
          <c:showSerName val="0"/>
          <c:showPercent val="0"/>
          <c:showBubbleSize val="0"/>
        </c:dLbls>
        <c:gapWidth val="150"/>
        <c:axId val="43240064"/>
        <c:axId val="92541312"/>
      </c:barChart>
      <c:catAx>
        <c:axId val="43240064"/>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cs-CZ"/>
          </a:p>
        </c:txPr>
        <c:crossAx val="92541312"/>
        <c:crosses val="autoZero"/>
        <c:auto val="1"/>
        <c:lblAlgn val="ctr"/>
        <c:lblOffset val="100"/>
        <c:noMultiLvlLbl val="0"/>
      </c:catAx>
      <c:valAx>
        <c:axId val="92541312"/>
        <c:scaling>
          <c:orientation val="minMax"/>
        </c:scaling>
        <c:delete val="0"/>
        <c:axPos val="l"/>
        <c:numFmt formatCode="#,##0.00" sourceLinked="1"/>
        <c:majorTickMark val="in"/>
        <c:minorTickMark val="none"/>
        <c:tickLblPos val="nextTo"/>
        <c:txPr>
          <a:bodyPr/>
          <a:lstStyle/>
          <a:p>
            <a:pPr>
              <a:defRPr>
                <a:solidFill>
                  <a:schemeClr val="tx2"/>
                </a:solidFill>
              </a:defRPr>
            </a:pPr>
            <a:endParaRPr lang="cs-CZ"/>
          </a:p>
        </c:txPr>
        <c:crossAx val="43240064"/>
        <c:crosses val="autoZero"/>
        <c:crossBetween val="between"/>
      </c:valAx>
    </c:plotArea>
    <c:legend>
      <c:legendPos val="r"/>
      <c:layout>
        <c:manualLayout>
          <c:xMode val="edge"/>
          <c:yMode val="edge"/>
          <c:x val="0.70477783610382039"/>
          <c:y val="0.48669987429593109"/>
          <c:w val="0.24188883056284632"/>
          <c:h val="0.13495392044430177"/>
        </c:manualLayout>
      </c:layout>
      <c:overlay val="0"/>
      <c:txPr>
        <a:bodyPr/>
        <a:lstStyle/>
        <a:p>
          <a:pPr>
            <a:defRPr>
              <a:solidFill>
                <a:schemeClr val="tx2"/>
              </a:solidFill>
            </a:defRPr>
          </a:pPr>
          <a:endParaRPr lang="cs-CZ"/>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40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78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66173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66"/>
        </a:solidFill>
        <a:latin typeface="Arial" charset="0"/>
        <a:ea typeface="+mn-ea"/>
        <a:cs typeface="+mn-cs"/>
      </a:defRPr>
    </a:lvl1pPr>
    <a:lvl2pPr marL="457200" algn="l" rtl="0" eaLnBrk="0" fontAlgn="base" hangingPunct="0">
      <a:spcBef>
        <a:spcPct val="30000"/>
      </a:spcBef>
      <a:spcAft>
        <a:spcPct val="0"/>
      </a:spcAft>
      <a:defRPr sz="1200" kern="1200">
        <a:solidFill>
          <a:srgbClr val="000066"/>
        </a:solidFill>
        <a:latin typeface="Arial" charset="0"/>
        <a:ea typeface="+mn-ea"/>
        <a:cs typeface="+mn-cs"/>
      </a:defRPr>
    </a:lvl2pPr>
    <a:lvl3pPr marL="914400" algn="l" rtl="0" eaLnBrk="0" fontAlgn="base" hangingPunct="0">
      <a:spcBef>
        <a:spcPct val="30000"/>
      </a:spcBef>
      <a:spcAft>
        <a:spcPct val="0"/>
      </a:spcAft>
      <a:defRPr sz="1200" kern="1200">
        <a:solidFill>
          <a:srgbClr val="000066"/>
        </a:solidFill>
        <a:latin typeface="Arial" charset="0"/>
        <a:ea typeface="+mn-ea"/>
        <a:cs typeface="+mn-cs"/>
      </a:defRPr>
    </a:lvl3pPr>
    <a:lvl4pPr marL="1371600" algn="l" rtl="0" eaLnBrk="0" fontAlgn="base" hangingPunct="0">
      <a:spcBef>
        <a:spcPct val="30000"/>
      </a:spcBef>
      <a:spcAft>
        <a:spcPct val="0"/>
      </a:spcAft>
      <a:defRPr sz="1200" kern="1200">
        <a:solidFill>
          <a:srgbClr val="000066"/>
        </a:solidFill>
        <a:latin typeface="Arial" charset="0"/>
        <a:ea typeface="+mn-ea"/>
        <a:cs typeface="+mn-cs"/>
      </a:defRPr>
    </a:lvl4pPr>
    <a:lvl5pPr marL="1828800" algn="l" rtl="0" eaLnBrk="0" fontAlgn="base" hangingPunct="0">
      <a:spcBef>
        <a:spcPct val="30000"/>
      </a:spcBef>
      <a:spcAft>
        <a:spcPct val="0"/>
      </a:spcAft>
      <a:defRPr sz="1200" kern="1200">
        <a:solidFill>
          <a:srgbClr val="000066"/>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0904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Staré nařízení: platilo do </a:t>
            </a:r>
            <a:r>
              <a:rPr lang="cs-CZ" b="1" dirty="0" smtClean="0"/>
              <a:t>30.4.2010</a:t>
            </a:r>
          </a:p>
          <a:p>
            <a:endParaRPr lang="cs-CZ" b="1" dirty="0" smtClean="0"/>
          </a:p>
          <a:p>
            <a:pPr marL="171450" indent="-171450">
              <a:buFontTx/>
              <a:buChar char="-"/>
            </a:pPr>
            <a:r>
              <a:rPr lang="cs-CZ" b="0" dirty="0" smtClean="0"/>
              <a:t>Prodloužena platnost formulářů E101 na jejich platnost</a:t>
            </a:r>
          </a:p>
          <a:p>
            <a:pPr marL="171450" indent="-171450">
              <a:buFontTx/>
              <a:buChar char="-"/>
            </a:pPr>
            <a:r>
              <a:rPr lang="cs-CZ" b="0" dirty="0" smtClean="0"/>
              <a:t>Neomezeně</a:t>
            </a:r>
            <a:r>
              <a:rPr lang="cs-CZ" b="0" baseline="0" dirty="0" smtClean="0"/>
              <a:t> vystavené: platí do 10 let </a:t>
            </a:r>
          </a:p>
          <a:p>
            <a:pPr marL="171450" indent="-171450">
              <a:buFontTx/>
              <a:buChar char="-"/>
            </a:pPr>
            <a:endParaRPr lang="cs-CZ" b="0" baseline="0" dirty="0" smtClean="0"/>
          </a:p>
          <a:p>
            <a:pPr marL="0" indent="0">
              <a:buFontTx/>
              <a:buNone/>
            </a:pPr>
            <a:r>
              <a:rPr lang="cs-CZ" b="0" baseline="0" dirty="0" smtClean="0"/>
              <a:t>Cíl:</a:t>
            </a:r>
          </a:p>
          <a:p>
            <a:pPr marL="171450" indent="-171450">
              <a:buFontTx/>
              <a:buChar char="-"/>
            </a:pPr>
            <a:r>
              <a:rPr lang="cs-CZ" b="0" baseline="0" dirty="0" smtClean="0"/>
              <a:t>Migrace</a:t>
            </a:r>
          </a:p>
          <a:p>
            <a:pPr marL="171450" indent="-171450">
              <a:buFontTx/>
              <a:buChar char="-"/>
            </a:pPr>
            <a:r>
              <a:rPr lang="cs-CZ" b="0" baseline="0" dirty="0" smtClean="0"/>
              <a:t>Cestování, práce </a:t>
            </a:r>
          </a:p>
          <a:p>
            <a:pPr marL="171450" indent="-171450">
              <a:buFontTx/>
              <a:buChar char="-"/>
            </a:pPr>
            <a:r>
              <a:rPr lang="cs-CZ" b="0" baseline="0" dirty="0" smtClean="0"/>
              <a:t>Velké dějinné zvraty </a:t>
            </a:r>
          </a:p>
        </p:txBody>
      </p:sp>
    </p:spTree>
    <p:extLst>
      <p:ext uri="{BB962C8B-B14F-4D97-AF65-F5344CB8AC3E}">
        <p14:creationId xmlns:p14="http://schemas.microsoft.com/office/powerpoint/2010/main" val="122312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základní právní svobody &gt; právo na svobodnou migraci osob, volný pohyb služeb – § 48 smlouvy o fungování EU </a:t>
            </a:r>
          </a:p>
          <a:p>
            <a:endParaRPr lang="cs-CZ" b="1" dirty="0" smtClean="0"/>
          </a:p>
          <a:p>
            <a:pPr marL="171450" indent="-171450">
              <a:buFontTx/>
              <a:buChar char="-"/>
            </a:pPr>
            <a:r>
              <a:rPr lang="cs-CZ" b="1" dirty="0" smtClean="0"/>
              <a:t>Bez ohledu na</a:t>
            </a:r>
            <a:r>
              <a:rPr lang="cs-CZ" b="1" baseline="0" dirty="0" smtClean="0"/>
              <a:t> to, zda to jsou osoby aktivní nebo ne </a:t>
            </a:r>
          </a:p>
          <a:p>
            <a:pPr marL="171450" indent="-171450">
              <a:buFontTx/>
              <a:buChar char="-"/>
            </a:pPr>
            <a:r>
              <a:rPr lang="cs-CZ" b="1" baseline="0" dirty="0" smtClean="0"/>
              <a:t>Volný pohyb není výsadou aktivních osob, ale právem všech osob v členských státech </a:t>
            </a:r>
          </a:p>
          <a:p>
            <a:pPr marL="171450" indent="-171450">
              <a:buFontTx/>
              <a:buChar char="-"/>
            </a:pPr>
            <a:endParaRPr lang="cs-CZ" b="1" dirty="0" smtClean="0"/>
          </a:p>
        </p:txBody>
      </p:sp>
    </p:spTree>
    <p:extLst>
      <p:ext uri="{BB962C8B-B14F-4D97-AF65-F5344CB8AC3E}">
        <p14:creationId xmlns:p14="http://schemas.microsoft.com/office/powerpoint/2010/main" val="52617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státy si dávaly omezení kvůli pracovním trhům x pravidla koordinace byla aplikována ihned </a:t>
            </a:r>
          </a:p>
          <a:p>
            <a:endParaRPr lang="cs-CZ" dirty="0" smtClean="0"/>
          </a:p>
          <a:p>
            <a:r>
              <a:rPr lang="cs-CZ" dirty="0" smtClean="0"/>
              <a:t>- nyní 31 států </a:t>
            </a:r>
          </a:p>
          <a:p>
            <a:endParaRPr lang="cs-CZ" b="1" dirty="0" smtClean="0"/>
          </a:p>
          <a:p>
            <a:r>
              <a:rPr lang="cs-CZ" b="1" dirty="0" smtClean="0"/>
              <a:t>- od 1.4.2012 se začalo aplikovat i na Švýcarsko </a:t>
            </a:r>
          </a:p>
          <a:p>
            <a:r>
              <a:rPr lang="cs-CZ" b="1" dirty="0" smtClean="0"/>
              <a:t>- od 1.6.2012 se začalo aplikovat na N, L, I</a:t>
            </a:r>
          </a:p>
          <a:p>
            <a:endParaRPr lang="cs-CZ" dirty="0"/>
          </a:p>
        </p:txBody>
      </p:sp>
    </p:spTree>
    <p:extLst>
      <p:ext uri="{BB962C8B-B14F-4D97-AF65-F5344CB8AC3E}">
        <p14:creationId xmlns:p14="http://schemas.microsoft.com/office/powerpoint/2010/main" val="312744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Věcný obsah: </a:t>
            </a:r>
          </a:p>
          <a:p>
            <a:endParaRPr lang="cs-CZ" dirty="0" smtClean="0"/>
          </a:p>
          <a:p>
            <a:r>
              <a:rPr lang="cs-CZ" dirty="0" smtClean="0"/>
              <a:t>- dávky v nemoci </a:t>
            </a:r>
          </a:p>
          <a:p>
            <a:r>
              <a:rPr lang="cs-CZ" dirty="0" smtClean="0"/>
              <a:t>- mateřské a otcovské dávky </a:t>
            </a:r>
          </a:p>
          <a:p>
            <a:r>
              <a:rPr lang="cs-CZ" dirty="0" smtClean="0"/>
              <a:t>- dávky v invaliditě </a:t>
            </a:r>
          </a:p>
          <a:p>
            <a:r>
              <a:rPr lang="cs-CZ" dirty="0" smtClean="0"/>
              <a:t>- dávky ve </a:t>
            </a:r>
            <a:r>
              <a:rPr lang="cs-CZ" dirty="0" err="1" smtClean="0"/>
              <a:t>stáýří</a:t>
            </a:r>
            <a:r>
              <a:rPr lang="cs-CZ" dirty="0" smtClean="0"/>
              <a:t> </a:t>
            </a:r>
          </a:p>
          <a:p>
            <a:r>
              <a:rPr lang="cs-CZ" dirty="0" smtClean="0"/>
              <a:t>- dávky pozůstalým </a:t>
            </a:r>
          </a:p>
          <a:p>
            <a:r>
              <a:rPr lang="cs-CZ" dirty="0" smtClean="0"/>
              <a:t>- dávky při pracovním úraze </a:t>
            </a:r>
          </a:p>
          <a:p>
            <a:r>
              <a:rPr lang="cs-CZ" dirty="0" smtClean="0"/>
              <a:t>- pohřebné</a:t>
            </a:r>
          </a:p>
          <a:p>
            <a:r>
              <a:rPr lang="cs-CZ" dirty="0" smtClean="0"/>
              <a:t>- dávky v nezaměstnanosti </a:t>
            </a:r>
          </a:p>
          <a:p>
            <a:r>
              <a:rPr lang="cs-CZ" dirty="0" smtClean="0"/>
              <a:t>- předdůchodové dávky </a:t>
            </a:r>
          </a:p>
          <a:p>
            <a:pPr marL="171450" indent="-171450">
              <a:buFontTx/>
              <a:buChar char="-"/>
            </a:pPr>
            <a:r>
              <a:rPr lang="cs-CZ" dirty="0" smtClean="0"/>
              <a:t>rodinné dávky </a:t>
            </a:r>
          </a:p>
          <a:p>
            <a:pPr marL="171450" indent="-171450">
              <a:buFontTx/>
              <a:buChar char="-"/>
            </a:pPr>
            <a:endParaRPr lang="cs-CZ" dirty="0" smtClean="0"/>
          </a:p>
          <a:p>
            <a:pPr marL="171450" indent="-171450">
              <a:buFontTx/>
              <a:buChar char="-"/>
            </a:pPr>
            <a:r>
              <a:rPr lang="cs-CZ" b="1" dirty="0" smtClean="0"/>
              <a:t>z důvodu pojmové nejednotnosti sociální zabezpečení vs. sociální pojištění </a:t>
            </a:r>
          </a:p>
          <a:p>
            <a:pPr marL="171450" indent="-171450">
              <a:buFontTx/>
              <a:buChar char="-"/>
            </a:pPr>
            <a:endParaRPr lang="cs-CZ" b="1" dirty="0" smtClean="0"/>
          </a:p>
          <a:p>
            <a:pPr marL="171450" indent="-171450">
              <a:buFontTx/>
              <a:buChar char="-"/>
            </a:pPr>
            <a:r>
              <a:rPr lang="cs-CZ" b="1" dirty="0" smtClean="0"/>
              <a:t>4 části, kde dochází k odvodu pojistného = příspěvkové systémy</a:t>
            </a:r>
          </a:p>
          <a:p>
            <a:pPr marL="171450" indent="-171450">
              <a:buFontTx/>
              <a:buChar char="-"/>
            </a:pPr>
            <a:endParaRPr lang="cs-CZ" dirty="0"/>
          </a:p>
        </p:txBody>
      </p:sp>
    </p:spTree>
    <p:extLst>
      <p:ext uri="{BB962C8B-B14F-4D97-AF65-F5344CB8AC3E}">
        <p14:creationId xmlns:p14="http://schemas.microsoft.com/office/powerpoint/2010/main" val="84007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I.  Rovné nakládání</a:t>
            </a:r>
          </a:p>
          <a:p>
            <a:r>
              <a:rPr lang="cs-CZ" dirty="0" smtClean="0"/>
              <a:t>- zákaz diskriminace, antidiskriminační směrnice </a:t>
            </a:r>
          </a:p>
          <a:p>
            <a:r>
              <a:rPr lang="cs-CZ" dirty="0" smtClean="0"/>
              <a:t>přímá diskriminace: osoby jsou posuzovány podle zakázaného kritéria, např. státní občanství </a:t>
            </a:r>
          </a:p>
          <a:p>
            <a:r>
              <a:rPr lang="cs-CZ" dirty="0" smtClean="0"/>
              <a:t>nepřímá diskriminace: jakákoliv další kritéria, která znamenají v důsledku znevýhodnění určitých osob (např. podmínění výplaty dávek dosažením určité doby v systému)</a:t>
            </a:r>
          </a:p>
          <a:p>
            <a:endParaRPr lang="cs-CZ" dirty="0" smtClean="0"/>
          </a:p>
          <a:p>
            <a:r>
              <a:rPr lang="cs-CZ" b="1" dirty="0" smtClean="0"/>
              <a:t>II. Zásada asimilace skutečností </a:t>
            </a:r>
          </a:p>
          <a:p>
            <a:r>
              <a:rPr lang="cs-CZ" dirty="0" smtClean="0"/>
              <a:t>- </a:t>
            </a:r>
            <a:r>
              <a:rPr lang="cs-CZ" dirty="0" err="1" smtClean="0"/>
              <a:t>oisuzovat</a:t>
            </a:r>
            <a:r>
              <a:rPr lang="cs-CZ" dirty="0" smtClean="0"/>
              <a:t> </a:t>
            </a:r>
            <a:r>
              <a:rPr lang="cs-CZ" dirty="0" err="1" smtClean="0"/>
              <a:t>stejnhé</a:t>
            </a:r>
            <a:r>
              <a:rPr lang="cs-CZ" dirty="0" smtClean="0"/>
              <a:t> skutečnosti, příjmy a jiné okolnosti, jež mají význam pro posouzení migrujících pracovníků, nicméně nastaly v jiných státech, jako by nastaly v daném členském státě </a:t>
            </a:r>
          </a:p>
          <a:p>
            <a:endParaRPr lang="cs-CZ" dirty="0" smtClean="0"/>
          </a:p>
          <a:p>
            <a:r>
              <a:rPr lang="cs-CZ" b="1" dirty="0" smtClean="0"/>
              <a:t>III. Princip jednoho pojištění </a:t>
            </a:r>
          </a:p>
          <a:p>
            <a:r>
              <a:rPr lang="cs-CZ" dirty="0" smtClean="0"/>
              <a:t>- kolize – negativní: osoba by nepodléhala žádnému systému </a:t>
            </a:r>
          </a:p>
          <a:p>
            <a:r>
              <a:rPr lang="cs-CZ" dirty="0" smtClean="0"/>
              <a:t>- kolize – pozitivní: osoba by podléhala více systémům </a:t>
            </a:r>
          </a:p>
          <a:p>
            <a:endParaRPr lang="cs-CZ" dirty="0" smtClean="0"/>
          </a:p>
          <a:p>
            <a:r>
              <a:rPr lang="cs-CZ" dirty="0" smtClean="0"/>
              <a:t>- lex loci </a:t>
            </a:r>
            <a:r>
              <a:rPr lang="cs-CZ" dirty="0" err="1" smtClean="0"/>
              <a:t>laboris</a:t>
            </a:r>
            <a:r>
              <a:rPr lang="cs-CZ" dirty="0" smtClean="0"/>
              <a:t> – bez ohledu, kdo vyplácí a pro koho vykonávána </a:t>
            </a:r>
          </a:p>
          <a:p>
            <a:endParaRPr lang="cs-CZ" dirty="0" smtClean="0"/>
          </a:p>
          <a:p>
            <a:r>
              <a:rPr lang="cs-CZ" dirty="0" smtClean="0"/>
              <a:t>2010: rozšíření platnosti i na neaktivní osoby /nešlo by dohledat místo výkonu práce) -&gt;&gt;&gt; pravidlo pro neaktivní osoby: lex loci </a:t>
            </a:r>
            <a:r>
              <a:rPr lang="cs-CZ" dirty="0" err="1" smtClean="0"/>
              <a:t>domicilii</a:t>
            </a:r>
            <a:r>
              <a:rPr lang="cs-CZ" dirty="0" smtClean="0"/>
              <a:t> </a:t>
            </a:r>
          </a:p>
          <a:p>
            <a:endParaRPr lang="cs-CZ" dirty="0" smtClean="0"/>
          </a:p>
          <a:p>
            <a:r>
              <a:rPr lang="cs-CZ" dirty="0" smtClean="0"/>
              <a:t>Výjimky z pravidla: </a:t>
            </a:r>
          </a:p>
          <a:p>
            <a:r>
              <a:rPr lang="cs-CZ" dirty="0" smtClean="0"/>
              <a:t>- vyslání</a:t>
            </a:r>
          </a:p>
          <a:p>
            <a:r>
              <a:rPr lang="cs-CZ" dirty="0" smtClean="0"/>
              <a:t>- výjimka</a:t>
            </a:r>
          </a:p>
          <a:p>
            <a:r>
              <a:rPr lang="cs-CZ" dirty="0" smtClean="0"/>
              <a:t>- souběh </a:t>
            </a:r>
          </a:p>
          <a:p>
            <a:endParaRPr lang="cs-CZ" dirty="0" smtClean="0"/>
          </a:p>
          <a:p>
            <a:r>
              <a:rPr lang="cs-CZ" b="1" dirty="0" smtClean="0"/>
              <a:t>IV.  SČÍTÁNÍ DOB POJIŠTĚNÍ</a:t>
            </a:r>
          </a:p>
          <a:p>
            <a:r>
              <a:rPr lang="cs-CZ" dirty="0" smtClean="0"/>
              <a:t>- zahrnutí dob v pojištění v jiném státě </a:t>
            </a:r>
          </a:p>
          <a:p>
            <a:endParaRPr lang="cs-CZ" b="1" dirty="0" smtClean="0"/>
          </a:p>
          <a:p>
            <a:r>
              <a:rPr lang="cs-CZ" b="1" dirty="0" smtClean="0"/>
              <a:t>V. VÝPLATA DÁVEK </a:t>
            </a:r>
          </a:p>
          <a:p>
            <a:r>
              <a:rPr lang="cs-CZ" dirty="0" smtClean="0"/>
              <a:t>- kompetentní instituce povinna dávky exportovat i do jiného státu krytého </a:t>
            </a:r>
            <a:r>
              <a:rPr lang="cs-CZ" dirty="0" err="1" smtClean="0"/>
              <a:t>koorirdinačními</a:t>
            </a:r>
            <a:r>
              <a:rPr lang="cs-CZ" dirty="0" smtClean="0"/>
              <a:t> nařízeními </a:t>
            </a:r>
          </a:p>
          <a:p>
            <a:r>
              <a:rPr lang="cs-CZ" dirty="0" smtClean="0"/>
              <a:t>- jakmile získá nárok, neztratí jej, pokud se přestěhuje do jiného státu </a:t>
            </a:r>
          </a:p>
          <a:p>
            <a:endParaRPr lang="cs-CZ" dirty="0" smtClean="0"/>
          </a:p>
          <a:p>
            <a:r>
              <a:rPr lang="cs-CZ" b="1" dirty="0" smtClean="0"/>
              <a:t>VI. PRINCIP DOBRE SPOLUPRÁCE </a:t>
            </a:r>
          </a:p>
          <a:p>
            <a:r>
              <a:rPr lang="cs-CZ" dirty="0" smtClean="0"/>
              <a:t>- úřady by měly komunikovat pomocí elektronických dokumentů </a:t>
            </a:r>
          </a:p>
          <a:p>
            <a:r>
              <a:rPr lang="cs-CZ" dirty="0" smtClean="0"/>
              <a:t>- elektronická výměna dat </a:t>
            </a:r>
          </a:p>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74797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Rozhodnutí Rady A2</a:t>
            </a:r>
          </a:p>
          <a:p>
            <a:endParaRPr lang="cs-CZ" dirty="0" smtClean="0"/>
          </a:p>
          <a:p>
            <a:r>
              <a:rPr lang="cs-CZ" b="1" dirty="0" smtClean="0"/>
              <a:t>Vyslaný pracovník by neměl mít uzavřenu smlouvu s českou společností </a:t>
            </a:r>
          </a:p>
          <a:p>
            <a:endParaRPr lang="cs-CZ" dirty="0" smtClean="0"/>
          </a:p>
          <a:p>
            <a:r>
              <a:rPr lang="cs-CZ" b="1" dirty="0" smtClean="0"/>
              <a:t>činnost vysílajícího podniku</a:t>
            </a:r>
          </a:p>
          <a:p>
            <a:r>
              <a:rPr lang="cs-CZ" dirty="0" smtClean="0"/>
              <a:t>- ekonomická aktivita podniku – uzavírání smluv...</a:t>
            </a:r>
          </a:p>
          <a:p>
            <a:endParaRPr lang="cs-CZ" dirty="0" smtClean="0"/>
          </a:p>
          <a:p>
            <a:r>
              <a:rPr lang="cs-CZ" b="1" dirty="0" smtClean="0"/>
              <a:t>příslušné právní předpisy těsně před vysláním</a:t>
            </a:r>
          </a:p>
          <a:p>
            <a:r>
              <a:rPr lang="cs-CZ" dirty="0" smtClean="0"/>
              <a:t>- podléhá-li právním předpisům ve státě sídla zaměstnavatele bezprostředně před vysláním alespoň jeden měsíc; někdy zcela výjimečně kratší </a:t>
            </a:r>
          </a:p>
          <a:p>
            <a:endParaRPr lang="cs-CZ" dirty="0" smtClean="0"/>
          </a:p>
          <a:p>
            <a:endParaRPr lang="cs-CZ" dirty="0"/>
          </a:p>
        </p:txBody>
      </p:sp>
    </p:spTree>
    <p:extLst>
      <p:ext uri="{BB962C8B-B14F-4D97-AF65-F5344CB8AC3E}">
        <p14:creationId xmlns:p14="http://schemas.microsoft.com/office/powerpoint/2010/main" val="249030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21983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89643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22311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5294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GB" smtClean="0">
              <a:latin typeface="Arial" pitchFamily="34" charset="0"/>
              <a:ea typeface="ＭＳ Ｐゴシック" pitchFamily="34" charset="-128"/>
            </a:endParaRPr>
          </a:p>
        </p:txBody>
      </p:sp>
      <p:sp>
        <p:nvSpPr>
          <p:cNvPr id="48132" name="Slide Number Placeholder 3"/>
          <p:cNvSpPr>
            <a:spLocks noGrp="1"/>
          </p:cNvSpPr>
          <p:nvPr>
            <p:ph type="sldNum" sz="quarter" idx="4294967295"/>
          </p:nvPr>
        </p:nvSpPr>
        <p:spPr bwMode="auto">
          <a:xfrm>
            <a:off x="3849688" y="9429591"/>
            <a:ext cx="2946400" cy="497047"/>
          </a:xfrm>
          <a:prstGeom prst="rect">
            <a:avLst/>
          </a:prstGeom>
          <a:noFill/>
          <a:ln>
            <a:miter lim="800000"/>
            <a:headEnd/>
            <a:tailEnd/>
          </a:ln>
        </p:spPr>
        <p:txBody>
          <a:bodyPr/>
          <a:lstStyle/>
          <a:p>
            <a:pPr defTabSz="623888"/>
            <a:fld id="{2C24CAB9-C999-4181-9BBF-7B3C499D3216}" type="slidenum">
              <a:rPr lang="en-GB">
                <a:ea typeface="ＭＳ Ｐゴシック" pitchFamily="34" charset="-128"/>
              </a:rPr>
              <a:pPr defTabSz="623888"/>
              <a:t>21</a:t>
            </a:fld>
            <a:endParaRPr lang="en-GB">
              <a:ea typeface="ＭＳ Ｐゴシック" pitchFamily="34" charset="-128"/>
            </a:endParaRPr>
          </a:p>
        </p:txBody>
      </p:sp>
    </p:spTree>
    <p:extLst>
      <p:ext uri="{BB962C8B-B14F-4D97-AF65-F5344CB8AC3E}">
        <p14:creationId xmlns:p14="http://schemas.microsoft.com/office/powerpoint/2010/main" val="110434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63327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694447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962826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2368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81578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9526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3326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1" dirty="0" smtClean="0"/>
          </a:p>
        </p:txBody>
      </p:sp>
    </p:spTree>
    <p:extLst>
      <p:ext uri="{BB962C8B-B14F-4D97-AF65-F5344CB8AC3E}">
        <p14:creationId xmlns:p14="http://schemas.microsoft.com/office/powerpoint/2010/main" val="1223129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dobu studia (studium probíhající po 31. prosinci 2009 se však již za náhradní dobu pojištění nepovažuje),</a:t>
            </a:r>
          </a:p>
          <a:p>
            <a:r>
              <a:rPr lang="cs-CZ" dirty="0" smtClean="0"/>
              <a:t>dobu vedení v evidenci úřadu práce jako uchazeči o zaměstnání, jestliže náleží podpora v nezaměstnanosti nebo podpora při rekvalifikaci a v rozsahu tří let také doba, kdy uvedené dávky nenáleží s tím, že před dosažením věku 55 let, se do ní započítává v rozsahu nejvýše 1 roku, </a:t>
            </a:r>
          </a:p>
          <a:p>
            <a:r>
              <a:rPr lang="cs-CZ" dirty="0" smtClean="0"/>
              <a:t>doby, po které jsou osoby se zdravotním postižením zařazené v teoretické a praktické přípravě pro zaměstnání nebo jinou výdělečnou činnost, </a:t>
            </a:r>
          </a:p>
          <a:p>
            <a:r>
              <a:rPr lang="cs-CZ" dirty="0" smtClean="0"/>
              <a:t>doba výkonu civilní služby a </a:t>
            </a:r>
          </a:p>
          <a:p>
            <a:r>
              <a:rPr lang="cs-CZ" dirty="0" smtClean="0"/>
              <a:t>doba pobírání invalidního důchodu pro invaliditu třetího stupně (před 1. lednem 2010 doba pobírání plného invalidního důchodu). </a:t>
            </a:r>
          </a:p>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50294" y="9430813"/>
            <a:ext cx="2945862" cy="495872"/>
          </a:xfrm>
          <a:prstGeom prst="rect">
            <a:avLst/>
          </a:prstGeom>
        </p:spPr>
        <p:txBody>
          <a:bodyPr lIns="88230" tIns="44115" rIns="88230" bIns="44115"/>
          <a:lstStyle/>
          <a:p>
            <a:fld id="{C0F4A2C8-6C88-4E71-83EE-698B9D4FE22F}" type="slidenum">
              <a:rPr lang="en-GB" smtClean="0"/>
              <a:pPr/>
              <a:t>49</a:t>
            </a:fld>
            <a:endParaRPr lang="en-GB"/>
          </a:p>
        </p:txBody>
      </p:sp>
    </p:spTree>
    <p:extLst>
      <p:ext uri="{BB962C8B-B14F-4D97-AF65-F5344CB8AC3E}">
        <p14:creationId xmlns:p14="http://schemas.microsoft.com/office/powerpoint/2010/main" val="88870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8" y="1830387"/>
            <a:ext cx="4649311"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02327"/>
            <a:ext cx="4673452" cy="98682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694300"/>
            <a:ext cx="4656448" cy="1687200"/>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81BC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3259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1265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C9DD0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en-GB" sz="6000" cap="none" baseline="0" dirty="0">
                <a:solidFill>
                  <a:schemeClr val="accent1"/>
                </a:solidFill>
              </a:defRPr>
            </a:lvl1pPr>
          </a:lstStyle>
          <a:p>
            <a:pPr lvl="0"/>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4689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4034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2771034" cy="465579"/>
          </a:xfrm>
        </p:spPr>
        <p:txBody>
          <a:bodyPr anchor="t">
            <a:noAutofit/>
          </a:bodyPr>
          <a:lstStyle>
            <a:lvl1pPr algn="l">
              <a:defRPr sz="36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7" y="2278110"/>
            <a:ext cx="2775757" cy="3200080"/>
          </a:xfrm>
        </p:spPr>
        <p:txBody>
          <a:bodyPr>
            <a:noAutofit/>
          </a:bodyPr>
          <a:lstStyle>
            <a:lvl1pPr marL="0" indent="0">
              <a:buNone/>
              <a:defRPr sz="36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15892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13" y="718983"/>
            <a:ext cx="4579023" cy="936000"/>
          </a:xfrm>
        </p:spPr>
        <p:txBody>
          <a:bodyPr/>
          <a:lstStyle>
            <a:lvl1pPr marL="0" indent="0">
              <a:buNone/>
              <a:defRPr sz="3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13" y="1710944"/>
            <a:ext cx="4579023" cy="4555422"/>
          </a:xfrm>
        </p:spPr>
        <p:txBody>
          <a:bodyPr/>
          <a:lstStyle>
            <a:lvl1pPr>
              <a:buClr>
                <a:srgbClr val="313131"/>
              </a:buClr>
              <a:defRPr sz="1800">
                <a:solidFill>
                  <a:srgbClr val="313131"/>
                </a:solidFill>
              </a:defRPr>
            </a:lvl1pPr>
            <a:lvl2pPr>
              <a:buClr>
                <a:srgbClr val="313131"/>
              </a:buClr>
              <a:defRPr sz="1600">
                <a:solidFill>
                  <a:srgbClr val="313131"/>
                </a:solidFill>
              </a:defRPr>
            </a:lvl2pPr>
            <a:lvl3pPr>
              <a:buClr>
                <a:srgbClr val="313131"/>
              </a:buClr>
              <a:defRPr sz="1400">
                <a:solidFill>
                  <a:srgbClr val="313131"/>
                </a:solidFill>
              </a:defRPr>
            </a:lvl3pPr>
            <a:lvl4pPr>
              <a:buClr>
                <a:srgbClr val="313131"/>
              </a:buClr>
              <a:defRPr sz="1200">
                <a:solidFill>
                  <a:srgbClr val="313131"/>
                </a:solidFill>
              </a:defRPr>
            </a:lvl4pPr>
            <a:lvl5pPr>
              <a:buClr>
                <a:srgbClr val="313131"/>
              </a:buClr>
              <a:buFont typeface="Arial" pitchFamily="34" charset="0"/>
              <a:buChar char="•"/>
              <a:defRPr sz="1100">
                <a:solidFill>
                  <a:srgbClr val="31313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9920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70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7"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09550" y="298450"/>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p:cNvSpPr>
            <a:spLocks noGrp="1" noChangeArrowheads="1"/>
          </p:cNvSpPr>
          <p:nvPr>
            <p:ph type="ctrTitle" sz="quarter"/>
          </p:nvPr>
        </p:nvSpPr>
        <p:spPr>
          <a:xfrm>
            <a:off x="972000" y="1602183"/>
            <a:ext cx="5079808" cy="1024048"/>
          </a:xfrm>
        </p:spPr>
        <p:txBody>
          <a:bodyPr/>
          <a:lstStyle>
            <a:lvl1pPr>
              <a:lnSpc>
                <a:spcPct val="100000"/>
              </a:lnSpc>
              <a:defRPr sz="3600" b="0" i="0" baseline="0">
                <a:solidFill>
                  <a:schemeClr val="tx2"/>
                </a:solidFill>
                <a:latin typeface="Times New Roman" pitchFamily="18" charset="0"/>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58775" y="6023452"/>
            <a:ext cx="7734300" cy="609600"/>
          </a:xfrm>
          <a:ln algn="ctr"/>
        </p:spPr>
        <p:txBody>
          <a:bodyPr/>
          <a:lstStyle>
            <a:lvl1pPr marL="0" indent="0" eaLnBrk="0" hangingPunct="0">
              <a:spcBef>
                <a:spcPts val="600"/>
              </a:spcBef>
              <a:buClr>
                <a:schemeClr val="bg1"/>
              </a:buClr>
              <a:buFontTx/>
              <a:buNone/>
              <a:defRPr sz="1600" baseline="0">
                <a:solidFill>
                  <a:schemeClr val="tx2"/>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972000" y="2159086"/>
            <a:ext cx="5087606" cy="1042249"/>
          </a:xfrm>
        </p:spPr>
        <p:txBody>
          <a:bodyPr/>
          <a:lstStyle>
            <a:lvl1pPr marL="0" indent="0">
              <a:spcBef>
                <a:spcPts val="0"/>
              </a:spcBef>
              <a:buNone/>
              <a:defRPr sz="3600" b="0" i="0">
                <a:solidFill>
                  <a:schemeClr val="accent2"/>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231657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De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130" y="2000240"/>
            <a:ext cx="7293309" cy="1500187"/>
          </a:xfrm>
        </p:spPr>
        <p:txBody>
          <a:bodyPr/>
          <a:lstStyle>
            <a:lvl1pPr marL="0" indent="0">
              <a:buNone/>
              <a:defRPr sz="2800" b="1" baseline="0">
                <a:latin typeface="+mn-lt"/>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7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7" y="1830387"/>
            <a:ext cx="283114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19497"/>
            <a:ext cx="2845850" cy="103691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732401"/>
            <a:ext cx="2835496" cy="1674708"/>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4814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378" name="Rectangle 2"/>
          <p:cNvSpPr>
            <a:spLocks noGrp="1" noChangeArrowheads="1"/>
          </p:cNvSpPr>
          <p:nvPr>
            <p:ph type="ctrTitle" sz="quarter"/>
          </p:nvPr>
        </p:nvSpPr>
        <p:spPr>
          <a:xfrm>
            <a:off x="632908" y="1080887"/>
            <a:ext cx="494910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634279" y="2680658"/>
            <a:ext cx="4953722" cy="36234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632909" y="1982900"/>
            <a:ext cx="4956707" cy="685349"/>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611959" y="399576"/>
            <a:ext cx="1720800" cy="322531"/>
          </a:xfrm>
          <a:prstGeom prst="rect">
            <a:avLst/>
          </a:prstGeom>
        </p:spPr>
      </p:pic>
    </p:spTree>
    <p:extLst>
      <p:ext uri="{BB962C8B-B14F-4D97-AF65-F5344CB8AC3E}">
        <p14:creationId xmlns:p14="http://schemas.microsoft.com/office/powerpoint/2010/main" val="102282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29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753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905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251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99000" y="1814053"/>
            <a:ext cx="4189413" cy="4587875"/>
          </a:xfrm>
        </p:spPr>
        <p:txBody>
          <a:bodyPr/>
          <a:lstStyle>
            <a:lvl1pPr>
              <a:buClr>
                <a:srgbClr val="313131"/>
              </a:buClr>
              <a:defRPr sz="1800"/>
            </a:lvl1pPr>
            <a:lvl2pPr>
              <a:buClr>
                <a:srgbClr val="313131"/>
              </a:buClr>
              <a:defRPr sz="1600"/>
            </a:lvl2pPr>
            <a:lvl3pPr>
              <a:buClr>
                <a:srgbClr val="313131"/>
              </a:buClr>
              <a:defRPr sz="1400"/>
            </a:lvl3pPr>
            <a:lvl4pPr>
              <a:buClr>
                <a:srgbClr val="313131"/>
              </a:buClr>
              <a:defRPr sz="1200"/>
            </a:lvl4pPr>
            <a:lvl5pPr>
              <a:buClr>
                <a:srgbClr val="313131"/>
              </a:buCl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03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4110234"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4113301"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440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A1D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3228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156" y="359568"/>
            <a:ext cx="8529638" cy="14257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cs-CZ" dirty="0" smtClean="0"/>
              <a:t>Nadpis – </a:t>
            </a:r>
            <a:r>
              <a:rPr lang="cs-CZ" dirty="0" err="1" smtClean="0"/>
              <a:t>Arial</a:t>
            </a:r>
            <a:r>
              <a:rPr lang="cs-CZ" dirty="0" smtClean="0"/>
              <a:t> </a:t>
            </a:r>
            <a:endParaRPr lang="en-US" dirty="0" smtClean="0"/>
          </a:p>
        </p:txBody>
      </p:sp>
      <p:sp>
        <p:nvSpPr>
          <p:cNvPr id="1027" name="Rectangle 3"/>
          <p:cNvSpPr>
            <a:spLocks noGrp="1" noChangeArrowheads="1"/>
          </p:cNvSpPr>
          <p:nvPr>
            <p:ph type="body" idx="1"/>
          </p:nvPr>
        </p:nvSpPr>
        <p:spPr bwMode="auto">
          <a:xfrm>
            <a:off x="361156" y="18140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Text – </a:t>
            </a:r>
            <a:r>
              <a:rPr lang="cs-CZ" dirty="0" err="1" smtClean="0"/>
              <a:t>Arial</a:t>
            </a:r>
            <a:endParaRPr lang="en-US" dirty="0" smtClean="0"/>
          </a:p>
          <a:p>
            <a:pPr lvl="1"/>
            <a:r>
              <a:rPr lang="cs-CZ" dirty="0" smtClean="0"/>
              <a:t>Text – </a:t>
            </a:r>
            <a:r>
              <a:rPr lang="cs-CZ" dirty="0" err="1" smtClean="0"/>
              <a:t>Arial</a:t>
            </a:r>
            <a:endParaRPr lang="en-US" dirty="0" smtClean="0"/>
          </a:p>
          <a:p>
            <a:pPr lvl="2"/>
            <a:r>
              <a:rPr lang="cs-CZ" dirty="0" smtClean="0"/>
              <a:t>Text – </a:t>
            </a:r>
            <a:r>
              <a:rPr lang="cs-CZ" dirty="0" err="1" smtClean="0"/>
              <a:t>Arial</a:t>
            </a:r>
            <a:endParaRPr lang="en-US" dirty="0" smtClean="0"/>
          </a:p>
          <a:p>
            <a:pPr lvl="3"/>
            <a:r>
              <a:rPr lang="cs-CZ" dirty="0" smtClean="0"/>
              <a:t>Text – </a:t>
            </a:r>
            <a:r>
              <a:rPr lang="cs-CZ" dirty="0" err="1" smtClean="0"/>
              <a:t>Arial</a:t>
            </a:r>
            <a:endParaRPr lang="en-US" dirty="0" smtClean="0"/>
          </a:p>
          <a:p>
            <a:pPr lvl="4"/>
            <a:r>
              <a:rPr lang="cs-CZ" dirty="0" smtClean="0"/>
              <a:t>Text – </a:t>
            </a:r>
            <a:r>
              <a:rPr lang="cs-CZ" dirty="0" err="1" smtClean="0"/>
              <a:t>Arial</a:t>
            </a:r>
            <a:endParaRPr lang="en-US" dirty="0" smtClean="0"/>
          </a:p>
        </p:txBody>
      </p:sp>
      <p:sp>
        <p:nvSpPr>
          <p:cNvPr id="356356" name="Rectangle 4"/>
          <p:cNvSpPr>
            <a:spLocks noChangeArrowheads="1"/>
          </p:cNvSpPr>
          <p:nvPr/>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rgbClr val="8C8C8C"/>
                </a:solidFill>
                <a:cs typeface="+mn-cs"/>
              </a:rPr>
              <a:pPr lvl="0" algn="r">
                <a:buClrTx/>
                <a:buFontTx/>
                <a:buNone/>
              </a:pPr>
              <a:t>‹#›</a:t>
            </a:fld>
            <a:endParaRPr lang="en-US" sz="800" dirty="0">
              <a:solidFill>
                <a:srgbClr val="8C8C8C"/>
              </a:solidFill>
              <a:cs typeface="+mn-cs"/>
            </a:endParaRPr>
          </a:p>
        </p:txBody>
      </p:sp>
      <p:sp>
        <p:nvSpPr>
          <p:cNvPr id="8" name="Text Box 6"/>
          <p:cNvSpPr txBox="1">
            <a:spLocks noChangeArrowheads="1"/>
          </p:cNvSpPr>
          <p:nvPr/>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t>©</a:t>
            </a:r>
            <a:r>
              <a:rPr lang="cs-CZ" dirty="0"/>
              <a:t> </a:t>
            </a:r>
            <a:r>
              <a:rPr lang="cs-CZ" dirty="0" smtClean="0"/>
              <a:t>2014 </a:t>
            </a:r>
            <a:r>
              <a:rPr lang="en-US" dirty="0"/>
              <a:t>Deloitte </a:t>
            </a:r>
            <a:r>
              <a:rPr lang="cs-CZ" dirty="0"/>
              <a:t>Česká republika</a:t>
            </a:r>
            <a:r>
              <a:rPr lang="en-US" dirty="0"/>
              <a:t> </a:t>
            </a:r>
          </a:p>
        </p:txBody>
      </p:sp>
    </p:spTree>
  </p:cSld>
  <p:clrMap bg1="lt1" tx1="dk1" bg2="lt2" tx2="dk2" accent1="accent1" accent2="accent2" accent3="accent3" accent4="accent4" accent5="accent5" accent6="accent6" hlink="hlink" folHlink="folHlink"/>
  <p:sldLayoutIdLst>
    <p:sldLayoutId id="2147483954" r:id="rId1"/>
    <p:sldLayoutId id="2147483972" r:id="rId2"/>
    <p:sldLayoutId id="2147483974" r:id="rId3"/>
    <p:sldLayoutId id="2147483976" r:id="rId4"/>
    <p:sldLayoutId id="2147484011" r:id="rId5"/>
    <p:sldLayoutId id="2147484013" r:id="rId6"/>
    <p:sldLayoutId id="2147484014" r:id="rId7"/>
    <p:sldLayoutId id="2147484012" r:id="rId8"/>
    <p:sldLayoutId id="2147483981" r:id="rId9"/>
    <p:sldLayoutId id="2147484009" r:id="rId10"/>
    <p:sldLayoutId id="2147483983" r:id="rId11"/>
    <p:sldLayoutId id="2147483982" r:id="rId12"/>
    <p:sldLayoutId id="2147483985" r:id="rId13"/>
    <p:sldLayoutId id="2147483986" r:id="rId14"/>
    <p:sldLayoutId id="2147483978" r:id="rId15"/>
    <p:sldLayoutId id="2147483987" r:id="rId16"/>
    <p:sldLayoutId id="2147484036" r:id="rId17"/>
    <p:sldLayoutId id="214748403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fontAlgn="base" latinLnBrk="0" hangingPunct="1">
        <a:lnSpc>
          <a:spcPct val="90000"/>
        </a:lnSpc>
        <a:spcBef>
          <a:spcPct val="0"/>
        </a:spcBef>
        <a:spcAft>
          <a:spcPct val="0"/>
        </a:spcAft>
        <a:buNone/>
        <a:defRPr lang="en-US" sz="3000" b="0" kern="1200" dirty="0" smtClean="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p:titleStyle>
    <p:body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mpsv.cz/cs/2435"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Grp="1"/>
          </p:cNvSpPr>
          <p:nvPr>
            <p:ph type="ctrTitle" sz="quarter"/>
          </p:nvPr>
        </p:nvSpPr>
        <p:spPr/>
        <p:txBody>
          <a:bodyPr/>
          <a:lstStyle/>
          <a:p>
            <a:r>
              <a:rPr lang="cs-CZ" dirty="0" smtClean="0"/>
              <a:t>Sociá</a:t>
            </a:r>
            <a:r>
              <a:rPr lang="cs-CZ" dirty="0" smtClean="0"/>
              <a:t>lní zabezpečení</a:t>
            </a:r>
            <a:endParaRPr lang="en-US" dirty="0"/>
          </a:p>
        </p:txBody>
      </p:sp>
      <p:sp>
        <p:nvSpPr>
          <p:cNvPr id="14339" name="Rectangle 18"/>
          <p:cNvSpPr>
            <a:spLocks noGrp="1"/>
          </p:cNvSpPr>
          <p:nvPr>
            <p:ph type="subTitle" sz="quarter" idx="1"/>
          </p:nvPr>
        </p:nvSpPr>
        <p:spPr/>
        <p:txBody>
          <a:bodyPr/>
          <a:lstStyle/>
          <a:p>
            <a:r>
              <a:rPr lang="cs-CZ" dirty="0" smtClean="0"/>
              <a:t>6. </a:t>
            </a:r>
            <a:r>
              <a:rPr lang="cs-CZ" dirty="0"/>
              <a:t>b</a:t>
            </a:r>
            <a:r>
              <a:rPr lang="cs-CZ" dirty="0" smtClean="0"/>
              <a:t>řezna  </a:t>
            </a:r>
            <a:r>
              <a:rPr lang="cs-CZ" dirty="0" smtClean="0"/>
              <a:t>2015 </a:t>
            </a:r>
            <a:endParaRPr lang="en-US" dirty="0" smtClean="0"/>
          </a:p>
          <a:p>
            <a:r>
              <a:rPr lang="cs-CZ" dirty="0" smtClean="0"/>
              <a:t>Mgr. Jan Grunert, MBA</a:t>
            </a:r>
            <a:endParaRPr lang="en-US" dirty="0" smtClean="0"/>
          </a:p>
          <a:p>
            <a:endParaRPr lang="en-US" dirty="0"/>
          </a:p>
        </p:txBody>
      </p:sp>
      <p:sp>
        <p:nvSpPr>
          <p:cNvPr id="7" name="Text Placeholder 6"/>
          <p:cNvSpPr>
            <a:spLocks noGrp="1"/>
          </p:cNvSpPr>
          <p:nvPr>
            <p:ph type="body" sz="quarter" idx="10"/>
          </p:nvPr>
        </p:nvSpPr>
        <p:spPr/>
        <p:txBody>
          <a:bodyPr/>
          <a:lstStyle/>
          <a:p>
            <a:r>
              <a:rPr lang="cs-CZ" dirty="0" smtClean="0"/>
              <a:t>Česká republika </a:t>
            </a:r>
          </a:p>
          <a:p>
            <a:r>
              <a:rPr lang="cs-CZ" dirty="0" smtClean="0"/>
              <a:t>Evropská unie </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8" b="1"/>
          <a:stretch/>
        </p:blipFill>
        <p:spPr>
          <a:xfrm rot="5400000">
            <a:off x="3430967" y="1144967"/>
            <a:ext cx="6861380" cy="4564685"/>
          </a:xfrm>
          <a:prstGeom prst="rect">
            <a:avLst/>
          </a:prstGeom>
        </p:spPr>
      </p:pic>
    </p:spTree>
    <p:extLst>
      <p:ext uri="{BB962C8B-B14F-4D97-AF65-F5344CB8AC3E}">
        <p14:creationId xmlns:p14="http://schemas.microsoft.com/office/powerpoint/2010/main" val="29445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240" t="17945" r="22673" b="21570"/>
          <a:stretch/>
        </p:blipFill>
        <p:spPr>
          <a:xfrm>
            <a:off x="4044176" y="2591280"/>
            <a:ext cx="5099823" cy="3832512"/>
          </a:xfrm>
          <a:prstGeom prst="rect">
            <a:avLst/>
          </a:prstGeom>
        </p:spPr>
      </p:pic>
      <p:sp>
        <p:nvSpPr>
          <p:cNvPr id="5" name="Title 4"/>
          <p:cNvSpPr>
            <a:spLocks noGrp="1"/>
          </p:cNvSpPr>
          <p:nvPr>
            <p:ph type="title"/>
          </p:nvPr>
        </p:nvSpPr>
        <p:spPr/>
        <p:txBody>
          <a:bodyPr/>
          <a:lstStyle/>
          <a:p>
            <a:r>
              <a:rPr lang="cs-CZ" dirty="0" smtClean="0"/>
              <a:t/>
            </a:r>
            <a:br>
              <a:rPr lang="cs-CZ" dirty="0" smtClean="0"/>
            </a:br>
            <a:r>
              <a:rPr lang="cs-CZ" dirty="0" smtClean="0"/>
              <a:t>Evropská </a:t>
            </a:r>
            <a:r>
              <a:rPr lang="cs-CZ" dirty="0"/>
              <a:t>unie </a:t>
            </a:r>
          </a:p>
        </p:txBody>
      </p:sp>
    </p:spTree>
    <p:extLst>
      <p:ext uri="{BB962C8B-B14F-4D97-AF65-F5344CB8AC3E}">
        <p14:creationId xmlns:p14="http://schemas.microsoft.com/office/powerpoint/2010/main" val="38212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 </a:t>
            </a:r>
            <a:br>
              <a:rPr lang="cs-CZ" smtClean="0"/>
            </a:br>
            <a:r>
              <a:rPr lang="cs-CZ" smtClean="0"/>
              <a:t/>
            </a:r>
            <a:br>
              <a:rPr lang="cs-CZ" smtClean="0"/>
            </a:br>
            <a:r>
              <a:rPr lang="cs-CZ" smtClean="0"/>
              <a:t/>
            </a:r>
            <a:br>
              <a:rPr lang="cs-CZ" smtClean="0"/>
            </a:br>
            <a:endParaRPr lang="en-US" dirty="0" smtClean="0"/>
          </a:p>
        </p:txBody>
      </p:sp>
      <p:sp>
        <p:nvSpPr>
          <p:cNvPr id="4" name="Text Placeholder 3"/>
          <p:cNvSpPr>
            <a:spLocks noGrp="1"/>
          </p:cNvSpPr>
          <p:nvPr>
            <p:ph type="body" idx="1"/>
          </p:nvPr>
        </p:nvSpPr>
        <p:spPr/>
        <p:txBody>
          <a:bodyPr/>
          <a:lstStyle/>
          <a:p>
            <a:r>
              <a:rPr lang="cs-CZ" dirty="0" smtClean="0"/>
              <a:t>Právní předpisy</a:t>
            </a:r>
            <a:endParaRPr lang="en-US" dirty="0"/>
          </a:p>
        </p:txBody>
      </p:sp>
      <p:sp>
        <p:nvSpPr>
          <p:cNvPr id="22531" name="Rectangle 3"/>
          <p:cNvSpPr>
            <a:spLocks noGrp="1" noChangeArrowheads="1"/>
          </p:cNvSpPr>
          <p:nvPr>
            <p:ph idx="10"/>
          </p:nvPr>
        </p:nvSpPr>
        <p:spPr/>
        <p:txBody>
          <a:bodyPr/>
          <a:lstStyle/>
          <a:p>
            <a:pPr>
              <a:spcBef>
                <a:spcPts val="1000"/>
              </a:spcBef>
            </a:pPr>
            <a:r>
              <a:rPr lang="cs-CZ" dirty="0" smtClean="0"/>
              <a:t>Nařízení Evropského parlamentu a Rady (ES) č. 883/2004</a:t>
            </a:r>
          </a:p>
          <a:p>
            <a:pPr>
              <a:spcBef>
                <a:spcPts val="1000"/>
              </a:spcBef>
            </a:pPr>
            <a:r>
              <a:rPr lang="cs-CZ" dirty="0" smtClean="0"/>
              <a:t>Nařízení Evropského parlamentu a Rady (ES) č. 987/2009</a:t>
            </a:r>
          </a:p>
          <a:p>
            <a:pPr>
              <a:spcBef>
                <a:spcPts val="1000"/>
              </a:spcBef>
            </a:pPr>
            <a:r>
              <a:rPr lang="cs-CZ" dirty="0" smtClean="0"/>
              <a:t>Nařízení Evropského parlamentu a Rady (ES) č. 1231/2010</a:t>
            </a:r>
          </a:p>
          <a:p>
            <a:pPr>
              <a:spcBef>
                <a:spcPts val="1000"/>
              </a:spcBef>
            </a:pPr>
            <a:endParaRPr lang="cs-CZ" dirty="0" smtClean="0"/>
          </a:p>
          <a:p>
            <a:pPr>
              <a:spcBef>
                <a:spcPts val="1000"/>
              </a:spcBef>
            </a:pPr>
            <a:r>
              <a:rPr lang="cs-CZ" b="1" dirty="0" smtClean="0">
                <a:solidFill>
                  <a:srgbClr val="8C8C8C"/>
                </a:solidFill>
              </a:rPr>
              <a:t>Nařízení Evropského parlamentu a Rady (ES) č. 1408/71</a:t>
            </a:r>
          </a:p>
          <a:p>
            <a:pPr>
              <a:spcBef>
                <a:spcPts val="1000"/>
              </a:spcBef>
            </a:pPr>
            <a:r>
              <a:rPr lang="cs-CZ" b="1" dirty="0" smtClean="0">
                <a:solidFill>
                  <a:srgbClr val="8C8C8C"/>
                </a:solidFill>
              </a:rPr>
              <a:t>Nařízení Evropského parlamentu a Rady (ES) č. 574/72</a:t>
            </a:r>
          </a:p>
          <a:p>
            <a:pPr>
              <a:spcBef>
                <a:spcPts val="1000"/>
              </a:spcBef>
            </a:pPr>
            <a:endParaRPr lang="cs-CZ" dirty="0" smtClean="0"/>
          </a:p>
          <a:p>
            <a:pPr>
              <a:spcBef>
                <a:spcPts val="1000"/>
              </a:spcBef>
            </a:pPr>
            <a:r>
              <a:rPr lang="cs-CZ" dirty="0" smtClean="0"/>
              <a:t>Doporučení Rady EU </a:t>
            </a:r>
          </a:p>
          <a:p>
            <a:pPr>
              <a:spcBef>
                <a:spcPts val="1000"/>
              </a:spcBef>
            </a:pPr>
            <a:r>
              <a:rPr lang="cs-CZ" dirty="0" smtClean="0"/>
              <a:t>Rozhodnutí správní komise EU </a:t>
            </a:r>
          </a:p>
          <a:p>
            <a:pPr>
              <a:spcBef>
                <a:spcPts val="1000"/>
              </a:spcBef>
            </a:pPr>
            <a:r>
              <a:rPr lang="cs-CZ" dirty="0" smtClean="0"/>
              <a:t>Rozsudky Soudního dvora EU</a:t>
            </a:r>
            <a:endParaRPr lang="cs-CZ" dirty="0"/>
          </a:p>
        </p:txBody>
      </p:sp>
    </p:spTree>
    <p:extLst>
      <p:ext uri="{BB962C8B-B14F-4D97-AF65-F5344CB8AC3E}">
        <p14:creationId xmlns:p14="http://schemas.microsoft.com/office/powerpoint/2010/main" val="16693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Nařízení Evropského parlamentu a Rady (ES) č. 883/2004 </a:t>
            </a:r>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Počátek jednání v roce </a:t>
            </a:r>
            <a:r>
              <a:rPr lang="en-GB" dirty="0" smtClean="0"/>
              <a:t>1992; </a:t>
            </a:r>
            <a:r>
              <a:rPr lang="cs-CZ" dirty="0" smtClean="0"/>
              <a:t>první podané návrhy v roce </a:t>
            </a:r>
            <a:r>
              <a:rPr lang="en-GB" dirty="0" smtClean="0"/>
              <a:t>1999</a:t>
            </a:r>
          </a:p>
          <a:p>
            <a:r>
              <a:rPr lang="cs-CZ" dirty="0" smtClean="0"/>
              <a:t>Legislativa přijata v roce </a:t>
            </a:r>
            <a:r>
              <a:rPr lang="en-GB" dirty="0" smtClean="0"/>
              <a:t>2004; </a:t>
            </a:r>
            <a:r>
              <a:rPr lang="cs-CZ" dirty="0" smtClean="0"/>
              <a:t>přesto její implementace trvala až do listopadu 2009</a:t>
            </a:r>
            <a:endParaRPr lang="en-GB" dirty="0" smtClean="0"/>
          </a:p>
          <a:p>
            <a:r>
              <a:rPr lang="cs-CZ" b="1" dirty="0" smtClean="0"/>
              <a:t>V platnosti od </a:t>
            </a:r>
            <a:r>
              <a:rPr lang="en-GB" b="1" dirty="0" smtClean="0"/>
              <a:t>1</a:t>
            </a:r>
            <a:r>
              <a:rPr lang="cs-CZ" b="1" dirty="0" smtClean="0"/>
              <a:t>. května </a:t>
            </a:r>
            <a:r>
              <a:rPr lang="en-GB" b="1" dirty="0" smtClean="0"/>
              <a:t>2010</a:t>
            </a:r>
          </a:p>
          <a:p>
            <a:r>
              <a:rPr lang="cs-CZ" dirty="0" smtClean="0"/>
              <a:t>Zásadním cílem je zjednodušení </a:t>
            </a:r>
            <a:r>
              <a:rPr lang="en-GB" dirty="0" smtClean="0"/>
              <a:t>– </a:t>
            </a:r>
            <a:r>
              <a:rPr lang="cs-CZ" dirty="0" smtClean="0"/>
              <a:t>ale „ďábel se skrývá v detailech“</a:t>
            </a:r>
            <a:endParaRPr lang="en-GB" dirty="0" smtClean="0"/>
          </a:p>
        </p:txBody>
      </p:sp>
    </p:spTree>
    <p:extLst>
      <p:ext uri="{BB962C8B-B14F-4D97-AF65-F5344CB8AC3E}">
        <p14:creationId xmlns:p14="http://schemas.microsoft.com/office/powerpoint/2010/main" val="5652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Teritoriální rozsah nařízení 883/2004</a:t>
            </a:r>
          </a:p>
          <a:p>
            <a:endParaRPr lang="cs-CZ" dirty="0"/>
          </a:p>
        </p:txBody>
      </p:sp>
      <p:sp>
        <p:nvSpPr>
          <p:cNvPr id="22531" name="Rectangle 3"/>
          <p:cNvSpPr>
            <a:spLocks noGrp="1" noChangeArrowheads="1"/>
          </p:cNvSpPr>
          <p:nvPr>
            <p:ph idx="10"/>
          </p:nvPr>
        </p:nvSpPr>
        <p:spPr/>
        <p:txBody>
          <a:bodyPr/>
          <a:lstStyle/>
          <a:p>
            <a:r>
              <a:rPr lang="cs-CZ" dirty="0" smtClean="0"/>
              <a:t>Státy Evropské unie </a:t>
            </a:r>
          </a:p>
          <a:p>
            <a:r>
              <a:rPr lang="cs-CZ" dirty="0" smtClean="0"/>
              <a:t>Státy Evropského hospodářského společenství (platí od 1.6.2012) </a:t>
            </a:r>
          </a:p>
          <a:p>
            <a:pPr lvl="1"/>
            <a:r>
              <a:rPr lang="cs-CZ" dirty="0" smtClean="0"/>
              <a:t>Norsko</a:t>
            </a:r>
          </a:p>
          <a:p>
            <a:pPr lvl="1"/>
            <a:r>
              <a:rPr lang="cs-CZ" dirty="0" smtClean="0"/>
              <a:t>Lichtenštejnsko</a:t>
            </a:r>
          </a:p>
          <a:p>
            <a:pPr lvl="1"/>
            <a:r>
              <a:rPr lang="cs-CZ" dirty="0" smtClean="0"/>
              <a:t>Island</a:t>
            </a:r>
            <a:endParaRPr lang="en-GB" dirty="0" smtClean="0"/>
          </a:p>
          <a:p>
            <a:r>
              <a:rPr lang="cs-CZ" dirty="0" smtClean="0"/>
              <a:t>Švýcarsko (platí od 1.4.2012)</a:t>
            </a:r>
          </a:p>
          <a:p>
            <a:endParaRPr lang="cs-CZ" dirty="0" smtClean="0"/>
          </a:p>
          <a:p>
            <a:r>
              <a:rPr lang="cs-CZ" dirty="0" smtClean="0"/>
              <a:t>Definice „EU“ dle evropských nařízení </a:t>
            </a:r>
            <a:endParaRPr lang="en-GB" dirty="0" smtClean="0"/>
          </a:p>
        </p:txBody>
      </p:sp>
    </p:spTree>
    <p:extLst>
      <p:ext uri="{BB962C8B-B14F-4D97-AF65-F5344CB8AC3E}">
        <p14:creationId xmlns:p14="http://schemas.microsoft.com/office/powerpoint/2010/main" val="33581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Věcný rozsah nařízení 883/2004 v České republice</a:t>
            </a:r>
          </a:p>
          <a:p>
            <a:endParaRPr lang="cs-CZ" dirty="0"/>
          </a:p>
        </p:txBody>
      </p:sp>
      <p:sp>
        <p:nvSpPr>
          <p:cNvPr id="22531" name="Rectangle 3"/>
          <p:cNvSpPr>
            <a:spLocks noGrp="1" noChangeArrowheads="1"/>
          </p:cNvSpPr>
          <p:nvPr>
            <p:ph idx="10"/>
          </p:nvPr>
        </p:nvSpPr>
        <p:spPr/>
        <p:txBody>
          <a:bodyPr/>
          <a:lstStyle/>
          <a:p>
            <a:r>
              <a:rPr lang="cs-CZ" dirty="0" smtClean="0"/>
              <a:t>Platba pojistného </a:t>
            </a:r>
          </a:p>
          <a:p>
            <a:pPr lvl="1"/>
            <a:r>
              <a:rPr lang="cs-CZ" dirty="0" smtClean="0"/>
              <a:t>Důchodové pojištění </a:t>
            </a:r>
            <a:endParaRPr lang="en-GB" dirty="0" smtClean="0"/>
          </a:p>
          <a:p>
            <a:pPr lvl="1"/>
            <a:r>
              <a:rPr lang="cs-CZ" dirty="0" smtClean="0"/>
              <a:t>Nemocenské pojištění </a:t>
            </a:r>
          </a:p>
          <a:p>
            <a:pPr lvl="1"/>
            <a:r>
              <a:rPr lang="cs-CZ" dirty="0" smtClean="0"/>
              <a:t>Zdravotní pojištění </a:t>
            </a:r>
          </a:p>
          <a:p>
            <a:pPr lvl="1"/>
            <a:r>
              <a:rPr lang="cs-CZ" dirty="0" smtClean="0"/>
              <a:t>Zákonné pojištění odpovědnosti zaměstnavatele </a:t>
            </a:r>
          </a:p>
          <a:p>
            <a:pPr lvl="1"/>
            <a:endParaRPr lang="cs-CZ" dirty="0" smtClean="0"/>
          </a:p>
          <a:p>
            <a:r>
              <a:rPr lang="cs-CZ" dirty="0" smtClean="0"/>
              <a:t>Čerpání dávek</a:t>
            </a:r>
          </a:p>
          <a:p>
            <a:pPr lvl="1"/>
            <a:r>
              <a:rPr lang="cs-CZ" dirty="0" smtClean="0"/>
              <a:t>Státní sociální podpora </a:t>
            </a:r>
          </a:p>
        </p:txBody>
      </p:sp>
    </p:spTree>
    <p:extLst>
      <p:ext uri="{BB962C8B-B14F-4D97-AF65-F5344CB8AC3E}">
        <p14:creationId xmlns:p14="http://schemas.microsoft.com/office/powerpoint/2010/main" val="34861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Základní principy a pravidla evropské koordinace</a:t>
            </a:r>
          </a:p>
        </p:txBody>
      </p:sp>
      <p:sp>
        <p:nvSpPr>
          <p:cNvPr id="22531" name="Rectangle 3"/>
          <p:cNvSpPr>
            <a:spLocks noGrp="1" noChangeArrowheads="1"/>
          </p:cNvSpPr>
          <p:nvPr>
            <p:ph idx="10"/>
          </p:nvPr>
        </p:nvSpPr>
        <p:spPr/>
        <p:txBody>
          <a:bodyPr/>
          <a:lstStyle/>
          <a:p>
            <a:r>
              <a:rPr lang="cs-CZ" dirty="0" smtClean="0"/>
              <a:t>Princip „</a:t>
            </a:r>
            <a:r>
              <a:rPr lang="cs-CZ" i="1" dirty="0" smtClean="0"/>
              <a:t>Loci lex </a:t>
            </a:r>
            <a:r>
              <a:rPr lang="cs-CZ" i="1" dirty="0" err="1" smtClean="0"/>
              <a:t>laboris</a:t>
            </a:r>
            <a:r>
              <a:rPr lang="cs-CZ" dirty="0" smtClean="0"/>
              <a:t>“</a:t>
            </a:r>
          </a:p>
          <a:p>
            <a:endParaRPr lang="cs-CZ" dirty="0" smtClean="0"/>
          </a:p>
          <a:p>
            <a:r>
              <a:rPr lang="cs-CZ" dirty="0" smtClean="0"/>
              <a:t>Princip rovného nakládání </a:t>
            </a:r>
          </a:p>
          <a:p>
            <a:r>
              <a:rPr lang="cs-CZ" dirty="0" smtClean="0"/>
              <a:t>Princip jediného pojištění</a:t>
            </a:r>
            <a:endParaRPr lang="en-GB" dirty="0" smtClean="0"/>
          </a:p>
          <a:p>
            <a:r>
              <a:rPr lang="cs-CZ" dirty="0" smtClean="0"/>
              <a:t>Princip sčítání dob pojištění </a:t>
            </a:r>
            <a:endParaRPr lang="en-GB" dirty="0" smtClean="0"/>
          </a:p>
          <a:p>
            <a:r>
              <a:rPr lang="cs-CZ" dirty="0" smtClean="0"/>
              <a:t>Princip výplaty dávek </a:t>
            </a:r>
            <a:endParaRPr lang="en-GB" dirty="0" smtClean="0"/>
          </a:p>
          <a:p>
            <a:r>
              <a:rPr lang="cs-CZ" dirty="0" smtClean="0"/>
              <a:t>Princip asimilace skutečností </a:t>
            </a:r>
            <a:endParaRPr lang="en-GB" dirty="0" smtClean="0"/>
          </a:p>
          <a:p>
            <a:endParaRPr lang="cs-CZ" dirty="0" smtClean="0"/>
          </a:p>
          <a:p>
            <a:r>
              <a:rPr lang="cs-CZ" dirty="0" smtClean="0"/>
              <a:t>Závislá činnost má při určování příslušnosti přednost před podnikáním (praktické problémy při posuzování vykonávané činnosti)</a:t>
            </a:r>
            <a:endParaRPr lang="cs-CZ" dirty="0"/>
          </a:p>
        </p:txBody>
      </p:sp>
    </p:spTree>
    <p:extLst>
      <p:ext uri="{BB962C8B-B14F-4D97-AF65-F5344CB8AC3E}">
        <p14:creationId xmlns:p14="http://schemas.microsoft.com/office/powerpoint/2010/main" val="17616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Setrvání v dosavadním systému sociálního zabezpečení</a:t>
            </a:r>
            <a:br>
              <a:rPr lang="cs-CZ" smtClean="0"/>
            </a:br>
            <a:endParaRPr lang="cs-CZ" dirty="0"/>
          </a:p>
        </p:txBody>
      </p:sp>
      <p:sp>
        <p:nvSpPr>
          <p:cNvPr id="4" name="Text Placeholder 3"/>
          <p:cNvSpPr>
            <a:spLocks noGrp="1"/>
          </p:cNvSpPr>
          <p:nvPr>
            <p:ph idx="10"/>
          </p:nvPr>
        </p:nvSpPr>
        <p:spPr/>
        <p:txBody>
          <a:bodyPr/>
          <a:lstStyle/>
          <a:p>
            <a:pPr>
              <a:spcBef>
                <a:spcPts val="600"/>
              </a:spcBef>
            </a:pPr>
            <a:r>
              <a:rPr lang="cs-CZ" dirty="0" smtClean="0"/>
              <a:t>Vyslání (čl. 12)</a:t>
            </a:r>
          </a:p>
          <a:p>
            <a:pPr>
              <a:spcBef>
                <a:spcPts val="600"/>
              </a:spcBef>
            </a:pPr>
            <a:r>
              <a:rPr lang="cs-CZ" dirty="0" smtClean="0"/>
              <a:t>Výkon činnosti na území dvou a více členských států (čl. 13)</a:t>
            </a:r>
          </a:p>
          <a:p>
            <a:pPr>
              <a:spcBef>
                <a:spcPts val="600"/>
              </a:spcBef>
            </a:pPr>
            <a:r>
              <a:rPr lang="cs-CZ" dirty="0" smtClean="0"/>
              <a:t>Výjimka (čl. 16)</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31178"/>
            <a:ext cx="8135848" cy="343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Krátkodobá vyslání (Článek 12)</a:t>
            </a:r>
          </a:p>
        </p:txBody>
      </p:sp>
      <p:sp>
        <p:nvSpPr>
          <p:cNvPr id="13317" name="Rectangle 3"/>
          <p:cNvSpPr>
            <a:spLocks noGrp="1"/>
          </p:cNvSpPr>
          <p:nvPr>
            <p:ph idx="10"/>
          </p:nvPr>
        </p:nvSpPr>
        <p:spPr/>
        <p:txBody>
          <a:bodyPr/>
          <a:lstStyle/>
          <a:p>
            <a:endParaRPr lang="cs-CZ" dirty="0" smtClean="0"/>
          </a:p>
          <a:p>
            <a:r>
              <a:rPr lang="cs-CZ" dirty="0" smtClean="0"/>
              <a:t>Pojistné se odvádí v domovské zemi, pokud se neočekává vyslání delší než 24 měsíců (pro zaměstnané a OSVČ)</a:t>
            </a:r>
          </a:p>
          <a:p>
            <a:r>
              <a:rPr lang="cs-CZ" dirty="0" smtClean="0"/>
              <a:t>Nutné naplnit předpoklady pro „vyslání“</a:t>
            </a:r>
          </a:p>
          <a:p>
            <a:r>
              <a:rPr lang="cs-CZ" dirty="0" smtClean="0"/>
              <a:t>Je možné zaměstnance vysílat opakovaně?</a:t>
            </a:r>
          </a:p>
          <a:p>
            <a:pPr lvl="1"/>
            <a:r>
              <a:rPr lang="cs-CZ" dirty="0" smtClean="0"/>
              <a:t>Minimálně dvouměsíční odstup mezi vysláními</a:t>
            </a:r>
          </a:p>
          <a:p>
            <a:pPr lvl="1"/>
            <a:r>
              <a:rPr lang="cs-CZ" dirty="0" smtClean="0"/>
              <a:t>Nesmí nahradit jiného vyslaného pracovníka</a:t>
            </a:r>
          </a:p>
          <a:p>
            <a:endParaRPr lang="cs-CZ" dirty="0" smtClean="0"/>
          </a:p>
          <a:p>
            <a:r>
              <a:rPr lang="cs-CZ" dirty="0" smtClean="0"/>
              <a:t>Pro vyslané zaměstnance z bohatých států do chudých to může vést ke zvýšení nákladů přidělení → </a:t>
            </a:r>
            <a:r>
              <a:rPr lang="cs-CZ" b="1" dirty="0" smtClean="0"/>
              <a:t>nelze si zvolit levnější režim pro krátkodobá přidělení</a:t>
            </a:r>
          </a:p>
        </p:txBody>
      </p:sp>
    </p:spTree>
    <p:extLst>
      <p:ext uri="{BB962C8B-B14F-4D97-AF65-F5344CB8AC3E}">
        <p14:creationId xmlns:p14="http://schemas.microsoft.com/office/powerpoint/2010/main" val="41803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dirty="0" smtClean="0"/>
              <a:t>Zaměstnanci pracující ve více státech (článek 13)</a:t>
            </a:r>
          </a:p>
          <a:p>
            <a:endParaRPr lang="cs-CZ" dirty="0"/>
          </a:p>
        </p:txBody>
      </p:sp>
      <p:sp>
        <p:nvSpPr>
          <p:cNvPr id="15365" name="Rectangle 3"/>
          <p:cNvSpPr>
            <a:spLocks noGrp="1"/>
          </p:cNvSpPr>
          <p:nvPr>
            <p:ph idx="10"/>
          </p:nvPr>
        </p:nvSpPr>
        <p:spPr/>
        <p:txBody>
          <a:bodyPr/>
          <a:lstStyle/>
          <a:p>
            <a:pPr marL="0" indent="0">
              <a:buNone/>
            </a:pPr>
            <a:endParaRPr lang="cs-CZ" dirty="0" smtClean="0"/>
          </a:p>
          <a:p>
            <a:pPr marL="0" indent="0">
              <a:buNone/>
            </a:pPr>
            <a:r>
              <a:rPr lang="cs-CZ" b="1" dirty="0" smtClean="0"/>
              <a:t>Základní pravidla</a:t>
            </a:r>
          </a:p>
          <a:p>
            <a:r>
              <a:rPr lang="cs-CZ" dirty="0" smtClean="0"/>
              <a:t>Vykonává-li zaměstnanec podstatnou část své činnosti ve státě bydliště, podléhá právním předpisům státu </a:t>
            </a:r>
            <a:r>
              <a:rPr lang="cs-CZ" b="1" dirty="0" smtClean="0"/>
              <a:t>bydliště</a:t>
            </a:r>
          </a:p>
          <a:p>
            <a:r>
              <a:rPr lang="cs-CZ" b="1" dirty="0" smtClean="0">
                <a:solidFill>
                  <a:schemeClr val="accent2"/>
                </a:solidFill>
              </a:rPr>
              <a:t>Není-li podmínka splněna:</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pouze jednoho zaměstnavatele </a:t>
            </a:r>
            <a:r>
              <a:rPr lang="cs-CZ" dirty="0" smtClean="0"/>
              <a:t>→ podléhá právním předpisům státu sídla zaměstnavatele </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 v různých členských státech</a:t>
            </a:r>
            <a:r>
              <a:rPr lang="cs-CZ" dirty="0" smtClean="0"/>
              <a:t>, z nichž jedním je stát bydliště → stát, v němž není bydliště zaměstnance</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a:t>
            </a:r>
            <a:r>
              <a:rPr lang="cs-CZ" dirty="0" smtClean="0"/>
              <a:t>, z nichž alespoň dva mají sídlo nebo místo podnikání v různých členských státech jiných, než je stát bydliště, pak zaměstnanec podléhá předpisům státu bydliště</a:t>
            </a:r>
            <a:endParaRPr lang="en-GB" dirty="0" smtClean="0"/>
          </a:p>
        </p:txBody>
      </p:sp>
    </p:spTree>
    <p:extLst>
      <p:ext uri="{BB962C8B-B14F-4D97-AF65-F5344CB8AC3E}">
        <p14:creationId xmlns:p14="http://schemas.microsoft.com/office/powerpoint/2010/main" val="6644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6" name="Text Placeholder 5"/>
          <p:cNvSpPr>
            <a:spLocks noGrp="1"/>
          </p:cNvSpPr>
          <p:nvPr>
            <p:ph type="body" idx="1"/>
          </p:nvPr>
        </p:nvSpPr>
        <p:spPr>
          <a:xfrm>
            <a:off x="354761" y="1211263"/>
            <a:ext cx="8534763" cy="548650"/>
          </a:xfrm>
        </p:spPr>
        <p:txBody>
          <a:bodyPr/>
          <a:lstStyle/>
          <a:p>
            <a:r>
              <a:rPr lang="cs-CZ" dirty="0"/>
              <a:t>Zaměstnanci pracující ve více státech (článek 13)</a:t>
            </a:r>
          </a:p>
          <a:p>
            <a:endParaRPr lang="cs-CZ" dirty="0"/>
          </a:p>
        </p:txBody>
      </p:sp>
      <p:sp>
        <p:nvSpPr>
          <p:cNvPr id="22531" name="Rectangle 3"/>
          <p:cNvSpPr>
            <a:spLocks noGrp="1"/>
          </p:cNvSpPr>
          <p:nvPr>
            <p:ph idx="10"/>
          </p:nvPr>
        </p:nvSpPr>
        <p:spPr/>
        <p:txBody>
          <a:bodyPr/>
          <a:lstStyle/>
          <a:p>
            <a:endParaRPr lang="cs-CZ" dirty="0" smtClean="0"/>
          </a:p>
          <a:p>
            <a:r>
              <a:rPr lang="cs-CZ" dirty="0" smtClean="0"/>
              <a:t>Podstatný výkon činnosti </a:t>
            </a:r>
            <a:endParaRPr lang="en-GB" dirty="0" smtClean="0"/>
          </a:p>
          <a:p>
            <a:pPr lvl="1"/>
            <a:r>
              <a:rPr lang="cs-CZ" dirty="0" smtClean="0"/>
              <a:t>Bere se v potaz rozsah práce a výše odměny</a:t>
            </a:r>
            <a:endParaRPr lang="en-GB" dirty="0" smtClean="0"/>
          </a:p>
          <a:p>
            <a:pPr lvl="1"/>
            <a:r>
              <a:rPr lang="cs-CZ" dirty="0" smtClean="0"/>
              <a:t>Méně jak </a:t>
            </a:r>
            <a:r>
              <a:rPr lang="en-GB" dirty="0" smtClean="0"/>
              <a:t>25% </a:t>
            </a:r>
            <a:r>
              <a:rPr lang="cs-CZ" dirty="0" smtClean="0"/>
              <a:t>není podstatný výkon činnosti</a:t>
            </a:r>
          </a:p>
          <a:p>
            <a:r>
              <a:rPr lang="cs-CZ" dirty="0" smtClean="0"/>
              <a:t>Určení bydliště zahrnuje mj. níže uvedená kritéria</a:t>
            </a:r>
            <a:endParaRPr lang="en-GB" dirty="0" smtClean="0"/>
          </a:p>
          <a:p>
            <a:pPr lvl="1"/>
            <a:r>
              <a:rPr lang="cs-CZ" dirty="0" smtClean="0"/>
              <a:t>Délka a</a:t>
            </a:r>
            <a:r>
              <a:rPr lang="en-GB" dirty="0" smtClean="0"/>
              <a:t> </a:t>
            </a:r>
            <a:r>
              <a:rPr lang="cs-CZ" dirty="0" smtClean="0"/>
              <a:t>souvislost přítomnosti ve členském státě EU</a:t>
            </a:r>
            <a:endParaRPr lang="en-GB" dirty="0" smtClean="0"/>
          </a:p>
          <a:p>
            <a:pPr lvl="1"/>
            <a:r>
              <a:rPr lang="cs-CZ" dirty="0" smtClean="0"/>
              <a:t>C</a:t>
            </a:r>
            <a:r>
              <a:rPr lang="en-GB" dirty="0" err="1" smtClean="0"/>
              <a:t>hara</a:t>
            </a:r>
            <a:r>
              <a:rPr lang="cs-CZ" dirty="0" err="1" smtClean="0"/>
              <a:t>kteristika</a:t>
            </a:r>
            <a:r>
              <a:rPr lang="cs-CZ" dirty="0" smtClean="0"/>
              <a:t> prováděné práce</a:t>
            </a:r>
            <a:r>
              <a:rPr lang="en-GB" dirty="0" smtClean="0"/>
              <a:t>, </a:t>
            </a:r>
            <a:r>
              <a:rPr lang="cs-CZ" dirty="0" smtClean="0"/>
              <a:t>jako například</a:t>
            </a:r>
            <a:r>
              <a:rPr lang="en-GB" dirty="0" smtClean="0"/>
              <a:t> </a:t>
            </a:r>
            <a:r>
              <a:rPr lang="cs-CZ" dirty="0" smtClean="0"/>
              <a:t>umístění</a:t>
            </a:r>
            <a:r>
              <a:rPr lang="en-GB" dirty="0" smtClean="0"/>
              <a:t>, </a:t>
            </a:r>
            <a:r>
              <a:rPr lang="cs-CZ" dirty="0" smtClean="0"/>
              <a:t>stálost</a:t>
            </a:r>
            <a:r>
              <a:rPr lang="en-GB" dirty="0" smtClean="0"/>
              <a:t>, </a:t>
            </a:r>
            <a:r>
              <a:rPr lang="cs-CZ" dirty="0" smtClean="0"/>
              <a:t>doba trvání</a:t>
            </a:r>
            <a:endParaRPr lang="en-GB" dirty="0" smtClean="0"/>
          </a:p>
          <a:p>
            <a:pPr lvl="1"/>
            <a:r>
              <a:rPr lang="cs-CZ" dirty="0" smtClean="0"/>
              <a:t>Rodinný stav a rodinné závazky</a:t>
            </a:r>
            <a:endParaRPr lang="en-GB" dirty="0" smtClean="0"/>
          </a:p>
          <a:p>
            <a:pPr lvl="1"/>
            <a:r>
              <a:rPr lang="cs-CZ" dirty="0" smtClean="0"/>
              <a:t>Výkon nepracovních aktivit</a:t>
            </a:r>
            <a:endParaRPr lang="en-GB" dirty="0" smtClean="0"/>
          </a:p>
          <a:p>
            <a:pPr lvl="1"/>
            <a:r>
              <a:rPr lang="cs-CZ" dirty="0" smtClean="0"/>
              <a:t>Trvalé bydliště</a:t>
            </a:r>
            <a:endParaRPr lang="en-GB" dirty="0" smtClean="0"/>
          </a:p>
          <a:p>
            <a:pPr lvl="1"/>
            <a:r>
              <a:rPr lang="cs-CZ" dirty="0" smtClean="0"/>
              <a:t>Daňové rezidenství</a:t>
            </a:r>
            <a:endParaRPr lang="en-GB" dirty="0" smtClean="0"/>
          </a:p>
          <a:p>
            <a:endParaRPr lang="en-GB" dirty="0" smtClean="0"/>
          </a:p>
        </p:txBody>
      </p:sp>
    </p:spTree>
    <p:extLst>
      <p:ext uri="{BB962C8B-B14F-4D97-AF65-F5344CB8AC3E}">
        <p14:creationId xmlns:p14="http://schemas.microsoft.com/office/powerpoint/2010/main" val="205882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Agenda</a:t>
            </a:r>
            <a:br>
              <a:rPr lang="cs-CZ" smtClean="0"/>
            </a:br>
            <a:r>
              <a:rPr lang="cs-CZ" smtClean="0"/>
              <a:t/>
            </a:r>
            <a:br>
              <a:rPr lang="cs-CZ" smtClean="0"/>
            </a:br>
            <a:r>
              <a:rPr lang="en-GB" smtClean="0"/>
              <a:t/>
            </a:r>
            <a:br>
              <a:rPr lang="en-GB" smtClean="0"/>
            </a:br>
            <a:endParaRPr lang="en-US" dirty="0" smtClean="0"/>
          </a:p>
        </p:txBody>
      </p:sp>
      <p:sp>
        <p:nvSpPr>
          <p:cNvPr id="22531" name="Rectangle 3"/>
          <p:cNvSpPr>
            <a:spLocks noGrp="1" noChangeArrowheads="1"/>
          </p:cNvSpPr>
          <p:nvPr>
            <p:ph idx="10"/>
          </p:nvPr>
        </p:nvSpPr>
        <p:spPr/>
        <p:txBody>
          <a:bodyPr/>
          <a:lstStyle/>
          <a:p>
            <a:pPr marL="342900" indent="-342900">
              <a:buFont typeface="+mj-lt"/>
              <a:buAutoNum type="arabicPeriod"/>
            </a:pPr>
            <a:r>
              <a:rPr lang="cs-CZ" dirty="0" smtClean="0"/>
              <a:t>Sociální zabezpečení v Evropské unii </a:t>
            </a:r>
          </a:p>
          <a:p>
            <a:pPr marL="342900" indent="-342900">
              <a:buFont typeface="+mj-lt"/>
              <a:buAutoNum type="arabicPeriod"/>
            </a:pPr>
            <a:r>
              <a:rPr lang="cs-CZ" dirty="0" smtClean="0"/>
              <a:t>Mezinárodní smlouvy o sociálním zabezpečení </a:t>
            </a:r>
          </a:p>
          <a:p>
            <a:pPr marL="342900" lvl="0" indent="-342900">
              <a:buFont typeface="+mj-lt"/>
              <a:buAutoNum type="arabicPeriod"/>
            </a:pPr>
            <a:r>
              <a:rPr lang="cs-CZ" dirty="0" smtClean="0"/>
              <a:t>Bezesmluvní státy</a:t>
            </a:r>
          </a:p>
          <a:p>
            <a:pPr marL="342900" lvl="0" indent="-342900">
              <a:buFont typeface="+mj-lt"/>
              <a:buAutoNum type="arabicPeriod"/>
            </a:pPr>
            <a:r>
              <a:rPr lang="cs-CZ" dirty="0" smtClean="0"/>
              <a:t>Systém sociálního zabezpečení v České republice </a:t>
            </a:r>
          </a:p>
          <a:p>
            <a:pPr marL="800100" lvl="1" indent="-342900">
              <a:buFont typeface="+mj-lt"/>
              <a:buAutoNum type="arabicPeriod"/>
            </a:pPr>
            <a:r>
              <a:rPr lang="cs-CZ" dirty="0" smtClean="0"/>
              <a:t>Zdravotní pojištění </a:t>
            </a:r>
          </a:p>
          <a:p>
            <a:pPr marL="800100" lvl="1" indent="-342900">
              <a:buFont typeface="+mj-lt"/>
              <a:buAutoNum type="arabicPeriod"/>
            </a:pPr>
            <a:r>
              <a:rPr lang="cs-CZ" dirty="0" smtClean="0"/>
              <a:t>Sociální zabezpečení </a:t>
            </a:r>
          </a:p>
          <a:p>
            <a:pPr marL="800100" lvl="1" indent="-342900">
              <a:buFont typeface="+mj-lt"/>
              <a:buAutoNum type="arabicPeriod"/>
            </a:pPr>
            <a:r>
              <a:rPr lang="cs-CZ" dirty="0" smtClean="0"/>
              <a:t>Zaměstnanci </a:t>
            </a:r>
          </a:p>
          <a:p>
            <a:pPr marL="800100" lvl="1" indent="-342900">
              <a:buFont typeface="+mj-lt"/>
              <a:buAutoNum type="arabicPeriod"/>
            </a:pPr>
            <a:r>
              <a:rPr lang="cs-CZ" dirty="0" smtClean="0"/>
              <a:t>Podnikatelé </a:t>
            </a:r>
          </a:p>
          <a:p>
            <a:pPr marL="800100" lvl="1" indent="-342900">
              <a:buFont typeface="+mj-lt"/>
              <a:buAutoNum type="arabicPeriod"/>
            </a:pPr>
            <a:r>
              <a:rPr lang="cs-CZ" dirty="0" smtClean="0"/>
              <a:t>Specifické situace </a:t>
            </a:r>
            <a:endParaRPr lang="en-GB" dirty="0" smtClean="0"/>
          </a:p>
        </p:txBody>
      </p:sp>
    </p:spTree>
    <p:extLst>
      <p:ext uri="{BB962C8B-B14F-4D97-AF65-F5344CB8AC3E}">
        <p14:creationId xmlns:p14="http://schemas.microsoft.com/office/powerpoint/2010/main" val="17350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cs-CZ" smtClean="0"/>
              <a:t>Setrvání v dosavadním systému sociálního zabezpečení</a:t>
            </a:r>
            <a:endParaRPr lang="en-US"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Výjimka (Článek 16)</a:t>
            </a:r>
          </a:p>
          <a:p>
            <a:endParaRPr lang="cs-CZ" dirty="0"/>
          </a:p>
        </p:txBody>
      </p:sp>
      <p:sp>
        <p:nvSpPr>
          <p:cNvPr id="20483" name="Rectangle 3"/>
          <p:cNvSpPr>
            <a:spLocks noGrp="1"/>
          </p:cNvSpPr>
          <p:nvPr>
            <p:ph idx="10"/>
          </p:nvPr>
        </p:nvSpPr>
        <p:spPr/>
        <p:txBody>
          <a:bodyPr/>
          <a:lstStyle/>
          <a:p>
            <a:endParaRPr lang="cs-CZ" dirty="0" smtClean="0"/>
          </a:p>
          <a:p>
            <a:r>
              <a:rPr lang="cs-CZ" dirty="0" smtClean="0"/>
              <a:t>Vyslání přesahující 24 měsíců.</a:t>
            </a:r>
          </a:p>
          <a:p>
            <a:r>
              <a:rPr lang="cs-CZ" dirty="0" smtClean="0"/>
              <a:t>Jiné pracovní pobyty v zahraničí mimo vyslání</a:t>
            </a:r>
          </a:p>
          <a:p>
            <a:r>
              <a:rPr lang="cs-CZ" dirty="0" smtClean="0"/>
              <a:t>Ve výjimečných případech mohou příslušné správní orgány obou států sjednat příslušnost k systému sociálního zabezpečení „domácího“ státu</a:t>
            </a:r>
          </a:p>
          <a:p>
            <a:r>
              <a:rPr lang="cs-CZ" dirty="0" smtClean="0"/>
              <a:t>Maximální setrvání na základě výjimky v domovském státě je většinou 5 let</a:t>
            </a:r>
          </a:p>
          <a:p>
            <a:r>
              <a:rPr lang="cs-CZ" dirty="0" smtClean="0"/>
              <a:t>Důvody pro udělení výjimky </a:t>
            </a:r>
          </a:p>
        </p:txBody>
      </p:sp>
    </p:spTree>
    <p:extLst>
      <p:ext uri="{BB962C8B-B14F-4D97-AF65-F5344CB8AC3E}">
        <p14:creationId xmlns:p14="http://schemas.microsoft.com/office/powerpoint/2010/main" val="6024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smtClean="0"/>
              <a:t>Formulář A1 (dříve E101)</a:t>
            </a:r>
          </a:p>
          <a:p>
            <a:endParaRPr lang="cs-CZ" dirty="0"/>
          </a:p>
        </p:txBody>
      </p:sp>
      <p:sp>
        <p:nvSpPr>
          <p:cNvPr id="36868" name="Rectangle 3"/>
          <p:cNvSpPr>
            <a:spLocks noGrp="1"/>
          </p:cNvSpPr>
          <p:nvPr>
            <p:ph idx="10"/>
          </p:nvPr>
        </p:nvSpPr>
        <p:spPr/>
        <p:txBody>
          <a:bodyPr/>
          <a:lstStyle/>
          <a:p>
            <a:endParaRPr lang="cs-CZ" dirty="0" smtClean="0"/>
          </a:p>
          <a:p>
            <a:r>
              <a:rPr lang="cs-CZ" dirty="0" smtClean="0"/>
              <a:t>Formulář A1 prokazující příslušnost k určitému systému sociálního zabezpečení</a:t>
            </a:r>
          </a:p>
          <a:p>
            <a:r>
              <a:rPr lang="cs-CZ" dirty="0" smtClean="0"/>
              <a:t>A1 je souhrnný dokument pro všechny výše uvedená základní pravidla</a:t>
            </a:r>
          </a:p>
          <a:p>
            <a:r>
              <a:rPr lang="cs-CZ" dirty="0" smtClean="0"/>
              <a:t>Po obdržení je nutné jej zkontrolovat, případné chyby mohou způsobit jeho neplatnost</a:t>
            </a:r>
          </a:p>
          <a:p>
            <a:r>
              <a:rPr lang="cs-CZ" dirty="0" smtClean="0"/>
              <a:t>Pozor na časové omezení formuláře</a:t>
            </a:r>
          </a:p>
          <a:p>
            <a:endParaRPr lang="cs-CZ" dirty="0" smtClean="0"/>
          </a:p>
          <a:p>
            <a:endParaRPr lang="cs-CZ"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27" y="4423363"/>
            <a:ext cx="7765073" cy="171656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Dávky ze systému sociálního zabezpečení stručně </a:t>
            </a:r>
            <a:br>
              <a:rPr lang="cs-CZ" smtClean="0"/>
            </a:br>
            <a:endParaRPr lang="cs-CZ" dirty="0"/>
          </a:p>
        </p:txBody>
      </p:sp>
      <p:sp>
        <p:nvSpPr>
          <p:cNvPr id="4" name="Text Placeholder 3"/>
          <p:cNvSpPr>
            <a:spLocks noGrp="1"/>
          </p:cNvSpPr>
          <p:nvPr>
            <p:ph idx="10"/>
          </p:nvPr>
        </p:nvSpPr>
        <p:spPr/>
        <p:txBody>
          <a:bodyPr/>
          <a:lstStyle/>
          <a:p>
            <a:r>
              <a:rPr lang="cs-CZ" smtClean="0"/>
              <a:t>Zdravotní péče </a:t>
            </a:r>
          </a:p>
          <a:p>
            <a:r>
              <a:rPr lang="cs-CZ" smtClean="0"/>
              <a:t>Rodinné dávky</a:t>
            </a:r>
            <a:endParaRPr lang="cs-CZ" dirty="0" smtClean="0"/>
          </a:p>
        </p:txBody>
      </p:sp>
      <p:pic>
        <p:nvPicPr>
          <p:cNvPr id="2050" name="Picture 2" descr="O:\Brochures_Events\Images\Gallery_of_images\cutouts\iStock_000001640940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r="15197" b="5432"/>
          <a:stretch/>
        </p:blipFill>
        <p:spPr bwMode="auto">
          <a:xfrm>
            <a:off x="4374221" y="2891919"/>
            <a:ext cx="4769779" cy="354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7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smtClean="0"/>
              <a:t>Otázky našich klientů – zdravotní péče </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Platím pojistné v České republice. S rodinou odjedu na Slovensko na dva roky. Požádal jsem o vystavení certifikátu A1. </a:t>
            </a:r>
          </a:p>
          <a:p>
            <a:r>
              <a:rPr lang="cs-CZ" dirty="0" smtClean="0"/>
              <a:t>Ve které zemi mám nárok na plnou zdravotní péči? </a:t>
            </a:r>
          </a:p>
          <a:p>
            <a:r>
              <a:rPr lang="cs-CZ" dirty="0" smtClean="0"/>
              <a:t>Mám nárok na plnou zdravotní péči v České republice i na Slovensku? </a:t>
            </a:r>
          </a:p>
          <a:p>
            <a:r>
              <a:rPr lang="cs-CZ" dirty="0" smtClean="0"/>
              <a:t>Ve které zemi mají nárok na plnou zdravotní péči manželka v domácnosti a děti?</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47" y="4066040"/>
            <a:ext cx="3480268" cy="224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18488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br>
              <a:rPr lang="cs-CZ"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Německu, kde jsem platil také pojistné. Jak se zohlední těchto pět let při výpočtu českého důchodu?</a:t>
            </a:r>
          </a:p>
          <a:p>
            <a:r>
              <a:rPr lang="cs-CZ" dirty="0" smtClean="0"/>
              <a:t>Plný důchod vs. dílčí důchod ze států, kde byla doba pojištění déle než 1 rok </a:t>
            </a:r>
          </a:p>
          <a:p>
            <a:r>
              <a:rPr lang="cs-CZ" dirty="0" smtClean="0"/>
              <a:t>Teoretická výše důchodu </a:t>
            </a:r>
          </a:p>
          <a:p>
            <a:r>
              <a:rPr lang="cs-CZ" dirty="0" smtClean="0"/>
              <a:t>Žádost ve státě bydliště, resp. posledního pojištění</a:t>
            </a:r>
          </a:p>
          <a:p>
            <a:r>
              <a:rPr lang="cs-CZ" dirty="0" smtClean="0"/>
              <a:t>Žádaná instituce komunikuje s ostatními státy</a:t>
            </a:r>
          </a:p>
          <a:p>
            <a:r>
              <a:rPr lang="cs-CZ" dirty="0" smtClean="0"/>
              <a:t>Zaplacené příspěvky nejde přesouvat mezi státy ani vyplácet zpět osobě, která je zaplatila</a:t>
            </a:r>
          </a:p>
          <a:p>
            <a:r>
              <a:rPr lang="cs-CZ" dirty="0" smtClean="0"/>
              <a:t>Výše důchodu je počítána na základě právních předpisů konkrétního</a:t>
            </a:r>
            <a:br>
              <a:rPr lang="cs-CZ" dirty="0" smtClean="0"/>
            </a:br>
            <a:r>
              <a:rPr lang="cs-CZ" dirty="0" smtClean="0"/>
              <a:t>státu, který dávku vyplácí</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99811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162" t="-6495" r="6162" b="6495"/>
          <a:stretch/>
        </p:blipFill>
        <p:spPr>
          <a:xfrm>
            <a:off x="4480559" y="3640036"/>
            <a:ext cx="4663441" cy="3217964"/>
          </a:xfrm>
          <a:prstGeom prst="rect">
            <a:avLst/>
          </a:prstGeom>
        </p:spPr>
      </p:pic>
      <p:sp>
        <p:nvSpPr>
          <p:cNvPr id="3" name="Title 2"/>
          <p:cNvSpPr>
            <a:spLocks noGrp="1"/>
          </p:cNvSpPr>
          <p:nvPr>
            <p:ph type="title"/>
          </p:nvPr>
        </p:nvSpPr>
        <p:spPr/>
        <p:txBody>
          <a:bodyPr/>
          <a:lstStyle/>
          <a:p>
            <a:r>
              <a:rPr lang="cs-CZ" dirty="0"/>
              <a:t>Mezinárodní smlouvy </a:t>
            </a:r>
            <a:r>
              <a:rPr lang="cs-CZ" dirty="0" smtClean="0"/>
              <a:t>o sociálním zabezpečení</a:t>
            </a:r>
            <a:endParaRPr lang="cs-CZ" dirty="0"/>
          </a:p>
        </p:txBody>
      </p:sp>
      <p:sp>
        <p:nvSpPr>
          <p:cNvPr id="2" name="Text Placeholder 1"/>
          <p:cNvSpPr>
            <a:spLocks noGrp="1"/>
          </p:cNvSpPr>
          <p:nvPr>
            <p:ph type="body" sz="quarter" idx="11"/>
          </p:nvPr>
        </p:nvSpPr>
        <p:spPr/>
        <p:txBody>
          <a:bodyPr/>
          <a:lstStyle/>
          <a:p>
            <a:endParaRPr lang="cs-CZ" dirty="0"/>
          </a:p>
        </p:txBody>
      </p:sp>
    </p:spTree>
    <p:extLst>
      <p:ext uri="{BB962C8B-B14F-4D97-AF65-F5344CB8AC3E}">
        <p14:creationId xmlns:p14="http://schemas.microsoft.com/office/powerpoint/2010/main" val="7057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br>
              <a:rPr lang="cs-CZ" smtClean="0"/>
            </a:br>
            <a:r>
              <a:rPr lang="en-GB" smtClean="0"/>
              <a:t/>
            </a:r>
            <a:br>
              <a:rPr lang="en-GB" smtClean="0"/>
            </a:br>
            <a:r>
              <a:rPr lang="cs-CZ" smtClean="0"/>
              <a:t>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Přehled bilaterálních smluv</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71564802"/>
              </p:ext>
            </p:extLst>
          </p:nvPr>
        </p:nvGraphicFramePr>
        <p:xfrm>
          <a:off x="365123" y="1817688"/>
          <a:ext cx="8543926" cy="3960000"/>
        </p:xfrm>
        <a:graphic>
          <a:graphicData uri="http://schemas.openxmlformats.org/drawingml/2006/table">
            <a:tbl>
              <a:tblPr bandRow="1">
                <a:tableStyleId>{F2DE63D5-997A-4646-A377-4702673A728D}</a:tableStyleId>
              </a:tblPr>
              <a:tblGrid>
                <a:gridCol w="4271963"/>
                <a:gridCol w="4271963"/>
              </a:tblGrid>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Austrálie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err="1" smtClean="0">
                          <a:solidFill>
                            <a:schemeClr val="tx2"/>
                          </a:solidFill>
                        </a:rPr>
                        <a:t>Quebéc</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Bosna a Hercegovina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Srbsko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Černá Hora</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Turecko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Chile</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Ukrajina</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Chorvatsko</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USA</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Izrael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indent="-285750">
                        <a:spcBef>
                          <a:spcPts val="1200"/>
                        </a:spcBef>
                        <a:buClr>
                          <a:schemeClr val="tx2"/>
                        </a:buClr>
                        <a:buFont typeface="Arial" pitchFamily="34" charset="0"/>
                        <a:buChar char="•"/>
                      </a:pPr>
                      <a:r>
                        <a:rPr lang="cs-CZ" dirty="0" smtClean="0">
                          <a:solidFill>
                            <a:schemeClr val="tx2"/>
                          </a:solidFill>
                        </a:rPr>
                        <a:t>Moldávie</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Japonsko</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b="1" dirty="0" smtClean="0">
                          <a:solidFill>
                            <a:schemeClr val="tx2"/>
                          </a:solidFill>
                        </a:rPr>
                        <a:t>Rusko (2014)</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Jižní Korea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sz="1800" b="1" kern="1200" dirty="0" smtClean="0">
                          <a:solidFill>
                            <a:schemeClr val="tx2"/>
                          </a:solidFill>
                          <a:latin typeface="+mn-lt"/>
                          <a:ea typeface="+mn-ea"/>
                          <a:cs typeface="+mn-cs"/>
                        </a:rPr>
                        <a:t>Indie (2014)</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Kanada</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Makedonie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301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endParaRPr lang="en-US" dirty="0" smtClean="0"/>
          </a:p>
        </p:txBody>
      </p:sp>
      <p:sp>
        <p:nvSpPr>
          <p:cNvPr id="2" name="Text Placeholder 1"/>
          <p:cNvSpPr>
            <a:spLocks noGrp="1"/>
          </p:cNvSpPr>
          <p:nvPr>
            <p:ph type="body" idx="1"/>
          </p:nvPr>
        </p:nvSpPr>
        <p:spPr/>
        <p:txBody>
          <a:bodyPr/>
          <a:lstStyle/>
          <a:p>
            <a:r>
              <a:rPr lang="cs-CZ" smtClean="0"/>
              <a:t>Smlouvy dle principu určení nároku na dávky </a:t>
            </a:r>
          </a:p>
          <a:p>
            <a:endParaRPr lang="cs-CZ" dirty="0"/>
          </a:p>
        </p:txBody>
      </p:sp>
      <p:sp>
        <p:nvSpPr>
          <p:cNvPr id="22531" name="Rectangle 3"/>
          <p:cNvSpPr>
            <a:spLocks noGrp="1" noChangeArrowheads="1"/>
          </p:cNvSpPr>
          <p:nvPr>
            <p:ph idx="10"/>
          </p:nvPr>
        </p:nvSpPr>
        <p:spPr/>
        <p:txBody>
          <a:bodyPr/>
          <a:lstStyle/>
          <a:p>
            <a:r>
              <a:rPr lang="cs-CZ" smtClean="0"/>
              <a:t>Smlouvy nemusí zahrnovat všechny podsystémy sociálního zabezpečení</a:t>
            </a:r>
          </a:p>
          <a:p>
            <a:pPr lvl="1"/>
            <a:r>
              <a:rPr lang="cs-CZ" smtClean="0"/>
              <a:t>Např. Stát může být považován za smluvní pro oblast důchodového pojištění, nesmluvní pro oblast zdravotního pojištění</a:t>
            </a:r>
          </a:p>
          <a:p>
            <a:pPr lvl="2"/>
            <a:r>
              <a:rPr lang="cs-CZ" smtClean="0"/>
              <a:t>Principy rovného zacházení</a:t>
            </a:r>
          </a:p>
          <a:p>
            <a:pPr lvl="2"/>
            <a:r>
              <a:rPr lang="cs-CZ" smtClean="0"/>
              <a:t>Princip jediného pojištění</a:t>
            </a:r>
          </a:p>
          <a:p>
            <a:pPr lvl="2"/>
            <a:r>
              <a:rPr lang="cs-CZ" smtClean="0"/>
              <a:t>Princip sčítání dob pojištění</a:t>
            </a:r>
          </a:p>
          <a:p>
            <a:pPr lvl="2"/>
            <a:r>
              <a:rPr lang="cs-CZ" smtClean="0"/>
              <a:t>Princip výplaty dávek do druhého smluvního státu </a:t>
            </a:r>
          </a:p>
          <a:p>
            <a:r>
              <a:rPr lang="cs-CZ" smtClean="0"/>
              <a:t>Nutné věnovat pozornost osobnímu rozsahu mezinárodní smlouvy </a:t>
            </a:r>
          </a:p>
          <a:p>
            <a:pPr lvl="1"/>
            <a:r>
              <a:rPr lang="cs-CZ" smtClean="0"/>
              <a:t>Smlouva s Ruskem (2014)</a:t>
            </a:r>
          </a:p>
          <a:p>
            <a:pPr lvl="1"/>
            <a:r>
              <a:rPr lang="cs-CZ" smtClean="0"/>
              <a:t>Smlouva s Indií (2014)</a:t>
            </a:r>
          </a:p>
          <a:p>
            <a:endParaRPr lang="en-GB" dirty="0" smtClean="0"/>
          </a:p>
        </p:txBody>
      </p:sp>
    </p:spTree>
    <p:extLst>
      <p:ext uri="{BB962C8B-B14F-4D97-AF65-F5344CB8AC3E}">
        <p14:creationId xmlns:p14="http://schemas.microsoft.com/office/powerpoint/2010/main" val="2771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Struktura mezinárodních smluv o sociálním zabezpečení</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výkonu činnosti </a:t>
            </a:r>
          </a:p>
          <a:p>
            <a:r>
              <a:rPr lang="cs-CZ" dirty="0" smtClean="0"/>
              <a:t>Vyslání </a:t>
            </a:r>
          </a:p>
          <a:p>
            <a:r>
              <a:rPr lang="cs-CZ" dirty="0" smtClean="0"/>
              <a:t>Výjimka z pravidla výkonu činnosti </a:t>
            </a:r>
          </a:p>
          <a:p>
            <a:endParaRPr lang="cs-CZ" dirty="0" smtClean="0"/>
          </a:p>
          <a:p>
            <a:pPr marL="0" indent="0">
              <a:buNone/>
            </a:pPr>
            <a:r>
              <a:rPr lang="cs-CZ" b="1" dirty="0" smtClean="0"/>
              <a:t>Vždy posoudit osobní a věcný rozsah smlouvy o soc. </a:t>
            </a:r>
            <a:r>
              <a:rPr lang="cs-CZ" b="1" dirty="0" err="1" smtClean="0"/>
              <a:t>zab</a:t>
            </a:r>
            <a:r>
              <a:rPr lang="cs-CZ" b="1" dirty="0" smtClean="0"/>
              <a:t>. státě fyzického výkonu činnosti</a:t>
            </a:r>
            <a:endParaRPr lang="en-GB" b="1" dirty="0" smtClean="0"/>
          </a:p>
        </p:txBody>
      </p:sp>
    </p:spTree>
    <p:extLst>
      <p:ext uri="{BB962C8B-B14F-4D97-AF65-F5344CB8AC3E}">
        <p14:creationId xmlns:p14="http://schemas.microsoft.com/office/powerpoint/2010/main" val="27164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 </a:t>
            </a:r>
            <a:r>
              <a:rPr lang="en-US" smtClean="0"/>
              <a:t>–</a:t>
            </a:r>
            <a:r>
              <a:rPr lang="cs-CZ" smtClean="0"/>
              <a:t> vyslání</a:t>
            </a:r>
            <a:endParaRPr lang="en-US" dirty="0" smtClean="0"/>
          </a:p>
        </p:txBody>
      </p:sp>
      <p:sp>
        <p:nvSpPr>
          <p:cNvPr id="2" name="Text Placeholder 1"/>
          <p:cNvSpPr>
            <a:spLocks noGrp="1"/>
          </p:cNvSpPr>
          <p:nvPr>
            <p:ph type="body" idx="1"/>
          </p:nvPr>
        </p:nvSpPr>
        <p:spPr/>
        <p:txBody>
          <a:bodyPr/>
          <a:lstStyle/>
          <a:p>
            <a:r>
              <a:rPr lang="cs-CZ" dirty="0" smtClean="0"/>
              <a:t>Vyslání </a:t>
            </a:r>
          </a:p>
          <a:p>
            <a:endParaRPr lang="cs-CZ" dirty="0"/>
          </a:p>
        </p:txBody>
      </p:sp>
      <p:sp>
        <p:nvSpPr>
          <p:cNvPr id="22531" name="Rectangle 3"/>
          <p:cNvSpPr>
            <a:spLocks noGrp="1" noChangeArrowheads="1"/>
          </p:cNvSpPr>
          <p:nvPr>
            <p:ph idx="10"/>
          </p:nvPr>
        </p:nvSpPr>
        <p:spPr/>
        <p:txBody>
          <a:bodyPr/>
          <a:lstStyle/>
          <a:p>
            <a:r>
              <a:rPr lang="cs-CZ" dirty="0" smtClean="0"/>
              <a:t>Základní pravidlo: </a:t>
            </a:r>
            <a:r>
              <a:rPr lang="cs-CZ" b="1" dirty="0" smtClean="0"/>
              <a:t>účast na pojištění ve státě fyzického výkonu činnosti </a:t>
            </a:r>
          </a:p>
          <a:p>
            <a:pPr lvl="1"/>
            <a:r>
              <a:rPr lang="cs-CZ" dirty="0" smtClean="0"/>
              <a:t>Všechny smlouvy umožňují setrvání v domovském státě po určitou dobu</a:t>
            </a:r>
            <a:br>
              <a:rPr lang="cs-CZ" dirty="0" smtClean="0"/>
            </a:br>
            <a:r>
              <a:rPr lang="cs-CZ" dirty="0" smtClean="0"/>
              <a:t>(12 – 60 měsíců v závislosti na státě)</a:t>
            </a:r>
          </a:p>
          <a:p>
            <a:pPr lvl="2"/>
            <a:r>
              <a:rPr lang="cs-CZ" b="1" dirty="0" smtClean="0"/>
              <a:t>Chile</a:t>
            </a:r>
            <a:r>
              <a:rPr lang="cs-CZ" dirty="0" smtClean="0"/>
              <a:t> 		pokud očekávané vyslání nepřesáhne 2 roky </a:t>
            </a:r>
          </a:p>
          <a:p>
            <a:pPr lvl="2"/>
            <a:r>
              <a:rPr lang="cs-CZ" b="1" dirty="0" smtClean="0"/>
              <a:t>Chorvatsko</a:t>
            </a:r>
            <a:r>
              <a:rPr lang="cs-CZ" dirty="0" smtClean="0"/>
              <a:t>	24 měsíců (s omezeními)</a:t>
            </a:r>
          </a:p>
          <a:p>
            <a:pPr lvl="2"/>
            <a:r>
              <a:rPr lang="cs-CZ" b="1" dirty="0" smtClean="0"/>
              <a:t>Japonsko</a:t>
            </a:r>
            <a:r>
              <a:rPr lang="cs-CZ" dirty="0" smtClean="0"/>
              <a:t>	očekávané trvání nepřesáhne 5 let </a:t>
            </a:r>
          </a:p>
          <a:p>
            <a:pPr lvl="2"/>
            <a:r>
              <a:rPr lang="cs-CZ" b="1" dirty="0" smtClean="0"/>
              <a:t>Jižní</a:t>
            </a:r>
            <a:r>
              <a:rPr lang="cs-CZ" dirty="0" smtClean="0"/>
              <a:t> </a:t>
            </a:r>
            <a:r>
              <a:rPr lang="cs-CZ" b="1" dirty="0" smtClean="0"/>
              <a:t>Korea</a:t>
            </a:r>
            <a:r>
              <a:rPr lang="cs-CZ" dirty="0" smtClean="0"/>
              <a:t>	prvních 60 měsíců</a:t>
            </a:r>
          </a:p>
          <a:p>
            <a:pPr lvl="2"/>
            <a:r>
              <a:rPr lang="cs-CZ" b="1" dirty="0" smtClean="0"/>
              <a:t>Kanada</a:t>
            </a:r>
            <a:r>
              <a:rPr lang="cs-CZ" dirty="0" smtClean="0"/>
              <a:t>		pokud vyslání nepřesahuje 60 měsíců</a:t>
            </a:r>
          </a:p>
          <a:p>
            <a:pPr lvl="2"/>
            <a:r>
              <a:rPr lang="cs-CZ" b="1" dirty="0" smtClean="0"/>
              <a:t>USA</a:t>
            </a:r>
            <a:r>
              <a:rPr lang="cs-CZ" dirty="0" smtClean="0"/>
              <a:t>		pokud doba vyslání nepřesahuje 60 měsíců </a:t>
            </a:r>
          </a:p>
          <a:p>
            <a:pPr lvl="1"/>
            <a:endParaRPr lang="cs-CZ" dirty="0" smtClean="0"/>
          </a:p>
          <a:p>
            <a:pPr marL="0" indent="0">
              <a:buNone/>
            </a:pPr>
            <a:r>
              <a:rPr lang="cs-CZ" dirty="0" smtClean="0"/>
              <a:t>POZOR: definice vyslání v jednotlivých smlouvách </a:t>
            </a:r>
          </a:p>
          <a:p>
            <a:endParaRPr lang="cs-CZ" dirty="0" smtClean="0"/>
          </a:p>
        </p:txBody>
      </p:sp>
    </p:spTree>
    <p:extLst>
      <p:ext uri="{BB962C8B-B14F-4D97-AF65-F5344CB8AC3E}">
        <p14:creationId xmlns:p14="http://schemas.microsoft.com/office/powerpoint/2010/main" val="32717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International Social Security Iniciation</a:t>
            </a:r>
            <a:br>
              <a:rPr lang="cs-CZ" smtClean="0"/>
            </a:br>
            <a:endParaRPr lang="cs-CZ" dirty="0"/>
          </a:p>
        </p:txBody>
      </p:sp>
      <p:sp>
        <p:nvSpPr>
          <p:cNvPr id="5" name="Text Placeholder 4"/>
          <p:cNvSpPr>
            <a:spLocks noGrp="1"/>
          </p:cNvSpPr>
          <p:nvPr>
            <p:ph type="body" idx="1"/>
          </p:nvPr>
        </p:nvSpPr>
        <p:spPr/>
        <p:txBody>
          <a:bodyPr/>
          <a:lstStyle/>
          <a:p>
            <a:r>
              <a:rPr lang="cs-CZ" smtClean="0"/>
              <a:t>www.internationalsocialsecurity.eu</a:t>
            </a:r>
            <a:endParaRPr lang="cs-CZ" dirty="0"/>
          </a:p>
        </p:txBody>
      </p:sp>
      <p:sp>
        <p:nvSpPr>
          <p:cNvPr id="3" name="Content Placeholder 2"/>
          <p:cNvSpPr>
            <a:spLocks noGrp="1"/>
          </p:cNvSpPr>
          <p:nvPr>
            <p:ph idx="10"/>
          </p:nvPr>
        </p:nvSpPr>
        <p:spPr/>
        <p:txBody>
          <a:bodyPr/>
          <a:lstStyle/>
          <a:p>
            <a:pPr marL="0" indent="0">
              <a:buNone/>
            </a:pPr>
            <a:r>
              <a:rPr lang="cs-CZ" b="1" dirty="0" smtClean="0">
                <a:solidFill>
                  <a:schemeClr val="tx2"/>
                </a:solidFill>
              </a:rPr>
              <a:t>Informace o systémech sociálního zabezpečení zemí centrální Evropy</a:t>
            </a:r>
          </a:p>
          <a:p>
            <a:endParaRPr lang="cs-CZ" dirty="0" smtClean="0"/>
          </a:p>
          <a:p>
            <a:r>
              <a:rPr lang="cs-CZ" dirty="0" smtClean="0"/>
              <a:t>Jak můžeme pomoci zaměstnavatelům?</a:t>
            </a:r>
          </a:p>
          <a:p>
            <a:r>
              <a:rPr lang="cs-CZ" dirty="0" smtClean="0"/>
              <a:t>Jak můžeme pomoci zaměstnancům?</a:t>
            </a:r>
          </a:p>
          <a:p>
            <a:r>
              <a:rPr lang="cs-CZ" dirty="0" smtClean="0"/>
              <a:t>Studie sociálního zabezpečení v EU</a:t>
            </a:r>
          </a:p>
          <a:p>
            <a:r>
              <a:rPr lang="cs-CZ" dirty="0" smtClean="0"/>
              <a:t>Novinky</a:t>
            </a:r>
          </a:p>
          <a:p>
            <a:r>
              <a:rPr lang="cs-CZ" dirty="0" smtClean="0"/>
              <a:t>Časté dotazy</a:t>
            </a:r>
          </a:p>
          <a:p>
            <a:r>
              <a:rPr lang="cs-CZ" dirty="0" smtClean="0"/>
              <a:t>Odkazy na legislativu a instituce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1"/>
          <a:stretch/>
        </p:blipFill>
        <p:spPr bwMode="auto">
          <a:xfrm>
            <a:off x="4833261" y="2648858"/>
            <a:ext cx="431074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Bezesmluvní státy </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Činnost občana České republiky </a:t>
            </a:r>
            <a:r>
              <a:rPr lang="cs-CZ" b="1" dirty="0" smtClean="0"/>
              <a:t>v bezesmluvním státě</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a:t>
            </a:r>
            <a:r>
              <a:rPr lang="cs-CZ" b="1" dirty="0" smtClean="0"/>
              <a:t>postupuje se dle lokální legislativy</a:t>
            </a:r>
          </a:p>
          <a:p>
            <a:pPr lvl="1"/>
            <a:r>
              <a:rPr lang="cs-CZ" dirty="0" smtClean="0"/>
              <a:t>Zaměstnanec se může účastnit obou systémů </a:t>
            </a:r>
          </a:p>
          <a:p>
            <a:r>
              <a:rPr lang="cs-CZ" b="1" dirty="0" smtClean="0">
                <a:solidFill>
                  <a:schemeClr val="accent2"/>
                </a:solidFill>
              </a:rPr>
              <a:t>Důchodové a nemocenské pojištění </a:t>
            </a:r>
            <a:r>
              <a:rPr lang="cs-CZ" b="1" dirty="0" smtClean="0"/>
              <a:t>– účast v České republice, pokud</a:t>
            </a:r>
          </a:p>
          <a:p>
            <a:pPr lvl="1"/>
            <a:r>
              <a:rPr lang="cs-CZ" dirty="0" smtClean="0"/>
              <a:t>Místo výkonu práce trvale v cizině, pracovník není povinně účasten důchodového pojištění ve státě výkonu práce a trvalý pobyt v České republice nebo v jiném státě EU</a:t>
            </a:r>
          </a:p>
          <a:p>
            <a:pPr lvl="1"/>
            <a:r>
              <a:rPr lang="cs-CZ" dirty="0" smtClean="0"/>
              <a:t>Pokud není účast v ČR povinná, lze dobrovolně pojistit </a:t>
            </a:r>
          </a:p>
          <a:p>
            <a:r>
              <a:rPr lang="cs-CZ" b="1" dirty="0" smtClean="0">
                <a:solidFill>
                  <a:schemeClr val="accent2"/>
                </a:solidFill>
              </a:rPr>
              <a:t>Zdravotní pojištění </a:t>
            </a:r>
            <a:r>
              <a:rPr lang="cs-CZ" b="1" dirty="0" smtClean="0"/>
              <a:t>– účast v České republice</a:t>
            </a:r>
          </a:p>
          <a:p>
            <a:pPr lvl="1"/>
            <a:r>
              <a:rPr lang="cs-CZ" dirty="0" smtClean="0"/>
              <a:t>Pobývá-li zaměstnanec v zahraničí nepřetržitě šest měsíců a je v zahraničí zdravotně pojištěn, může se zaměstnanec z českého systému zdravotního pojištění odhlásit </a:t>
            </a:r>
          </a:p>
          <a:p>
            <a:pPr lvl="1"/>
            <a:r>
              <a:rPr lang="cs-CZ" dirty="0" smtClean="0"/>
              <a:t>POZOR: Nutné dodržet administrativní postupy a lhůty </a:t>
            </a:r>
          </a:p>
          <a:p>
            <a:endParaRPr lang="cs-CZ" dirty="0" smtClean="0"/>
          </a:p>
          <a:p>
            <a:endParaRPr lang="cs-CZ" dirty="0" smtClean="0"/>
          </a:p>
        </p:txBody>
      </p:sp>
    </p:spTree>
    <p:extLst>
      <p:ext uri="{BB962C8B-B14F-4D97-AF65-F5344CB8AC3E}">
        <p14:creationId xmlns:p14="http://schemas.microsoft.com/office/powerpoint/2010/main" val="41180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ze systému sociálního zabezpečení stručně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Brazílii, kde jsem platil také pojistné. Jak se zohlední těchto pět let při výpočtu českého důchodu?</a:t>
            </a:r>
          </a:p>
          <a:p>
            <a:r>
              <a:rPr lang="cs-CZ" dirty="0" smtClean="0"/>
              <a:t>Zaměstnanec požádá o důchod v České republice </a:t>
            </a:r>
          </a:p>
          <a:p>
            <a:r>
              <a:rPr lang="cs-CZ" dirty="0" smtClean="0"/>
              <a:t>Výše důchodu a nárok na důchod se posoudí pouze podle českých právních předpisů</a:t>
            </a:r>
          </a:p>
          <a:p>
            <a:r>
              <a:rPr lang="cs-CZ" dirty="0" smtClean="0"/>
              <a:t>Přihlíží se pouze k dobám získaným v České republice </a:t>
            </a:r>
          </a:p>
          <a:p>
            <a:r>
              <a:rPr lang="cs-CZ" dirty="0" smtClean="0"/>
              <a:t>K době pojištění v Brazílii se nepřihlíží </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38676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
            </a:r>
            <a:br>
              <a:rPr lang="cs-CZ" dirty="0" smtClean="0"/>
            </a:br>
            <a:r>
              <a:rPr lang="cs-CZ" dirty="0" smtClean="0"/>
              <a:t>Česká </a:t>
            </a:r>
            <a:r>
              <a:rPr lang="cs-CZ" dirty="0"/>
              <a:t>republika</a:t>
            </a:r>
            <a:br>
              <a:rPr lang="cs-CZ" dirty="0"/>
            </a:br>
            <a:endParaRPr lang="cs-CZ" dirty="0"/>
          </a:p>
        </p:txBody>
      </p:sp>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00" t="3806" r="26500" b="12101"/>
          <a:stretch/>
        </p:blipFill>
        <p:spPr>
          <a:xfrm>
            <a:off x="4846320" y="1110343"/>
            <a:ext cx="4297680" cy="5719066"/>
          </a:xfrm>
          <a:prstGeom prst="rect">
            <a:avLst/>
          </a:prstGeom>
        </p:spPr>
      </p:pic>
    </p:spTree>
    <p:extLst>
      <p:ext uri="{BB962C8B-B14F-4D97-AF65-F5344CB8AC3E}">
        <p14:creationId xmlns:p14="http://schemas.microsoft.com/office/powerpoint/2010/main" val="20464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84" y="292885"/>
            <a:ext cx="8415313" cy="690432"/>
          </a:xfrm>
        </p:spPr>
        <p:txBody>
          <a:bodyPr/>
          <a:lstStyle/>
          <a:p>
            <a:r>
              <a:rPr lang="cs-CZ" sz="3200" dirty="0" smtClean="0"/>
              <a:t>Systém sociálního </a:t>
            </a:r>
            <a:r>
              <a:rPr lang="cs-CZ" sz="3200" dirty="0" smtClean="0"/>
              <a:t>zabezpečení v ČR</a:t>
            </a:r>
            <a:endParaRPr lang="cs-CZ" sz="3200" dirty="0"/>
          </a:p>
        </p:txBody>
      </p:sp>
      <p:sp>
        <p:nvSpPr>
          <p:cNvPr id="3" name="Text Placeholder 2"/>
          <p:cNvSpPr>
            <a:spLocks noGrp="1"/>
          </p:cNvSpPr>
          <p:nvPr>
            <p:ph type="body" sz="quarter" idx="11"/>
          </p:nvPr>
        </p:nvSpPr>
        <p:spPr>
          <a:xfrm>
            <a:off x="285936" y="1116662"/>
            <a:ext cx="8429654" cy="4512242"/>
          </a:xfrm>
        </p:spPr>
        <p:txBody>
          <a:bodyPr/>
          <a:lstStyle/>
          <a:p>
            <a:r>
              <a:rPr lang="cs-CZ" sz="2400" b="1" dirty="0" smtClean="0"/>
              <a:t>Subsystémy sociálního zabezpečení v ČR </a:t>
            </a:r>
            <a:endParaRPr lang="cs-CZ" sz="2400" b="1" dirty="0" smtClean="0"/>
          </a:p>
          <a:p>
            <a:pPr marL="685800" indent="-685800">
              <a:buFont typeface="Arial" panose="020B0604020202020204" pitchFamily="34" charset="0"/>
              <a:buChar char="•"/>
            </a:pPr>
            <a:r>
              <a:rPr lang="cs-CZ" sz="1800" dirty="0" smtClean="0"/>
              <a:t>Veřejné zdravotní pojištění</a:t>
            </a:r>
          </a:p>
          <a:p>
            <a:pPr marL="685800" indent="-685800">
              <a:buFont typeface="Arial" panose="020B0604020202020204" pitchFamily="34" charset="0"/>
              <a:buChar char="•"/>
            </a:pPr>
            <a:r>
              <a:rPr lang="cs-CZ" sz="1800" dirty="0" smtClean="0"/>
              <a:t>Důchodové pojištění</a:t>
            </a:r>
          </a:p>
          <a:p>
            <a:pPr marL="685800" indent="-685800">
              <a:buFont typeface="Arial" panose="020B0604020202020204" pitchFamily="34" charset="0"/>
              <a:buChar char="•"/>
            </a:pPr>
            <a:r>
              <a:rPr lang="cs-CZ" sz="1800" dirty="0" smtClean="0"/>
              <a:t>Nemocenské pojištění</a:t>
            </a:r>
          </a:p>
          <a:p>
            <a:pPr marL="685800" indent="-685800">
              <a:buFont typeface="Arial" panose="020B0604020202020204" pitchFamily="34" charset="0"/>
              <a:buChar char="•"/>
            </a:pPr>
            <a:r>
              <a:rPr lang="cs-CZ" sz="1800" dirty="0" smtClean="0"/>
              <a:t>Státní politika zaměstnanosti</a:t>
            </a:r>
          </a:p>
        </p:txBody>
      </p:sp>
    </p:spTree>
    <p:extLst>
      <p:ext uri="{BB962C8B-B14F-4D97-AF65-F5344CB8AC3E}">
        <p14:creationId xmlns:p14="http://schemas.microsoft.com/office/powerpoint/2010/main" val="366142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Právní předpisy </a:t>
            </a:r>
            <a:endParaRPr lang="en-US" dirty="0" smtClean="0"/>
          </a:p>
          <a:p>
            <a:endParaRPr lang="cs-CZ" dirty="0"/>
          </a:p>
        </p:txBody>
      </p:sp>
      <p:sp>
        <p:nvSpPr>
          <p:cNvPr id="22531" name="Rectangle 3"/>
          <p:cNvSpPr>
            <a:spLocks noGrp="1" noChangeArrowheads="1"/>
          </p:cNvSpPr>
          <p:nvPr>
            <p:ph idx="10"/>
          </p:nvPr>
        </p:nvSpPr>
        <p:spPr/>
        <p:txBody>
          <a:bodyPr/>
          <a:lstStyle/>
          <a:p>
            <a:r>
              <a:rPr lang="cs-CZ" dirty="0" smtClean="0"/>
              <a:t>Zákon č. 187/2006 Sb., o nemocenském pojištění</a:t>
            </a:r>
          </a:p>
          <a:p>
            <a:r>
              <a:rPr lang="cs-CZ" dirty="0" smtClean="0"/>
              <a:t>Zákon č. 155/1995 Sb., o důchodovém pojištění</a:t>
            </a:r>
          </a:p>
          <a:p>
            <a:r>
              <a:rPr lang="cs-CZ" dirty="0" smtClean="0"/>
              <a:t>Zákon č. 581/1992 Sb., o organizaci a provádění sociálního zabezpečení</a:t>
            </a:r>
          </a:p>
          <a:p>
            <a:r>
              <a:rPr lang="cs-CZ" dirty="0" smtClean="0"/>
              <a:t>Zákon č. 48/1997 Sb., o veřejném zdravotním pojištění</a:t>
            </a:r>
          </a:p>
          <a:p>
            <a:r>
              <a:rPr lang="cs-CZ" dirty="0" smtClean="0"/>
              <a:t>Zákon č. 589/1992 Sb., o pojistném na sociální zabezpečení a příspěvku na státní politiku zaměstnanosti</a:t>
            </a:r>
          </a:p>
          <a:p>
            <a:r>
              <a:rPr lang="cs-CZ" dirty="0" smtClean="0"/>
              <a:t>Zákon č. 592/1992 Sb., o pojistném na veřejné zdravotní pojištění</a:t>
            </a:r>
            <a:endParaRPr lang="cs-CZ" dirty="0"/>
          </a:p>
        </p:txBody>
      </p:sp>
    </p:spTree>
    <p:extLst>
      <p:ext uri="{BB962C8B-B14F-4D97-AF65-F5344CB8AC3E}">
        <p14:creationId xmlns:p14="http://schemas.microsoft.com/office/powerpoint/2010/main" val="23105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Kdo je v České republice pojištěn?</a:t>
            </a:r>
            <a:endParaRPr lang="en-US"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Zaměstnanci</a:t>
            </a:r>
            <a:r>
              <a:rPr lang="cs-CZ" dirty="0" smtClean="0"/>
              <a:t> </a:t>
            </a:r>
          </a:p>
          <a:p>
            <a:pPr lvl="1"/>
            <a:r>
              <a:rPr lang="cs-CZ" dirty="0" smtClean="0"/>
              <a:t>Zdravotní pojištění </a:t>
            </a:r>
          </a:p>
          <a:p>
            <a:pPr lvl="1"/>
            <a:r>
              <a:rPr lang="cs-CZ" dirty="0" smtClean="0"/>
              <a:t>Sociální zabezpečení </a:t>
            </a:r>
          </a:p>
          <a:p>
            <a:pPr lvl="2"/>
            <a:r>
              <a:rPr lang="cs-CZ" dirty="0" smtClean="0"/>
              <a:t>Stáří + invalidita, nemoc + mateřství, nezaměstnanost</a:t>
            </a:r>
          </a:p>
          <a:p>
            <a:pPr marL="342900" indent="-342900">
              <a:buFont typeface="+mj-lt"/>
              <a:buAutoNum type="arabicPeriod"/>
            </a:pPr>
            <a:r>
              <a:rPr lang="cs-CZ" b="1" dirty="0" smtClean="0">
                <a:solidFill>
                  <a:schemeClr val="accent2"/>
                </a:solidFill>
              </a:rPr>
              <a:t>OSVČ</a:t>
            </a:r>
          </a:p>
          <a:p>
            <a:pPr lvl="1"/>
            <a:r>
              <a:rPr lang="cs-CZ" dirty="0" smtClean="0"/>
              <a:t>Zdravotní pojištění </a:t>
            </a:r>
          </a:p>
          <a:p>
            <a:pPr lvl="1"/>
            <a:r>
              <a:rPr lang="cs-CZ" dirty="0" smtClean="0"/>
              <a:t>Sociální zabezpečení </a:t>
            </a:r>
          </a:p>
          <a:p>
            <a:pPr lvl="2"/>
            <a:r>
              <a:rPr lang="cs-CZ" dirty="0" smtClean="0"/>
              <a:t>Stáří + invalidita, </a:t>
            </a:r>
            <a:r>
              <a:rPr lang="cs-CZ" strike="sngStrike" dirty="0" smtClean="0"/>
              <a:t>nemoc + mateřství</a:t>
            </a:r>
            <a:r>
              <a:rPr lang="cs-CZ" dirty="0" smtClean="0"/>
              <a:t>, nezaměstnanost</a:t>
            </a:r>
          </a:p>
          <a:p>
            <a:pPr marL="342900" indent="-342900">
              <a:buFont typeface="+mj-lt"/>
              <a:buAutoNum type="arabicPeriod"/>
            </a:pPr>
            <a:r>
              <a:rPr lang="cs-CZ" b="1" dirty="0" smtClean="0">
                <a:solidFill>
                  <a:schemeClr val="accent2"/>
                </a:solidFill>
              </a:rPr>
              <a:t>Neaktivní osoby </a:t>
            </a:r>
          </a:p>
          <a:p>
            <a:pPr lvl="1"/>
            <a:r>
              <a:rPr lang="cs-CZ" dirty="0" smtClean="0"/>
              <a:t>Zdravotní pojištění </a:t>
            </a:r>
          </a:p>
          <a:p>
            <a:pPr lvl="1"/>
            <a:r>
              <a:rPr lang="cs-CZ" strike="sngStrike" dirty="0" smtClean="0"/>
              <a:t>Sociální zabezpečení</a:t>
            </a:r>
            <a:endParaRPr lang="cs-CZ" strike="sngStrike" dirty="0"/>
          </a:p>
        </p:txBody>
      </p:sp>
    </p:spTree>
    <p:extLst>
      <p:ext uri="{BB962C8B-B14F-4D97-AF65-F5344CB8AC3E}">
        <p14:creationId xmlns:p14="http://schemas.microsoft.com/office/powerpoint/2010/main" val="32413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Kdo je v České republice platí pojištění?</a:t>
            </a:r>
            <a:endParaRPr lang="en-US" dirty="0"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Zaměstnavatelé </a:t>
            </a:r>
          </a:p>
          <a:p>
            <a:pPr lvl="1"/>
            <a:r>
              <a:rPr lang="cs-CZ" dirty="0" smtClean="0"/>
              <a:t>Legální zaměstnavatel </a:t>
            </a:r>
          </a:p>
          <a:p>
            <a:pPr lvl="1"/>
            <a:r>
              <a:rPr lang="cs-CZ" dirty="0" smtClean="0"/>
              <a:t>Ekonomický zaměstnavatel </a:t>
            </a:r>
          </a:p>
          <a:p>
            <a:pPr marL="342900" indent="-342900">
              <a:buFont typeface="+mj-lt"/>
              <a:buAutoNum type="arabicPeriod"/>
            </a:pPr>
            <a:r>
              <a:rPr lang="cs-CZ" b="1" dirty="0">
                <a:solidFill>
                  <a:schemeClr val="accent2"/>
                </a:solidFill>
              </a:rPr>
              <a:t>OSVČ</a:t>
            </a:r>
          </a:p>
          <a:p>
            <a:pPr marL="342900" indent="-342900">
              <a:buFont typeface="+mj-lt"/>
              <a:buAutoNum type="arabicPeriod"/>
            </a:pPr>
            <a:r>
              <a:rPr lang="cs-CZ" b="1" dirty="0">
                <a:solidFill>
                  <a:schemeClr val="accent2"/>
                </a:solidFill>
              </a:rPr>
              <a:t>Ostatní</a:t>
            </a:r>
            <a:r>
              <a:rPr lang="cs-CZ" dirty="0" smtClean="0"/>
              <a:t> </a:t>
            </a:r>
          </a:p>
          <a:p>
            <a:pPr marL="800100" lvl="1" indent="-342900">
              <a:buFont typeface="+mj-lt"/>
              <a:buAutoNum type="arabicPeriod"/>
            </a:pPr>
            <a:r>
              <a:rPr lang="cs-CZ" dirty="0" smtClean="0"/>
              <a:t>Dobrovolní plátci </a:t>
            </a:r>
          </a:p>
          <a:p>
            <a:pPr marL="800100" lvl="1" indent="-342900">
              <a:buFont typeface="+mj-lt"/>
              <a:buAutoNum type="arabicPeriod"/>
            </a:pPr>
            <a:r>
              <a:rPr lang="cs-CZ" dirty="0" smtClean="0"/>
              <a:t>Poplatníci s trvalým pobytem v České republice </a:t>
            </a:r>
          </a:p>
          <a:p>
            <a:pPr marL="342900" indent="-342900">
              <a:buFont typeface="+mj-lt"/>
              <a:buAutoNum type="arabicPeriod"/>
            </a:pPr>
            <a:r>
              <a:rPr lang="cs-CZ" b="1" dirty="0">
                <a:solidFill>
                  <a:schemeClr val="accent2"/>
                </a:solidFill>
              </a:rPr>
              <a:t>Stát</a:t>
            </a:r>
          </a:p>
        </p:txBody>
      </p:sp>
    </p:spTree>
    <p:extLst>
      <p:ext uri="{BB962C8B-B14F-4D97-AF65-F5344CB8AC3E}">
        <p14:creationId xmlns:p14="http://schemas.microsoft.com/office/powerpoint/2010/main" val="381096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Sazby pojistného v České republice </a:t>
            </a:r>
          </a:p>
          <a:p>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1" y="1593025"/>
            <a:ext cx="6929438" cy="336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1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5919" y="2886891"/>
            <a:ext cx="5172254" cy="3971108"/>
          </a:xfrm>
          <a:prstGeom prst="rect">
            <a:avLst/>
          </a:prstGeom>
        </p:spPr>
      </p:pic>
      <p:sp>
        <p:nvSpPr>
          <p:cNvPr id="4" name="Title 3"/>
          <p:cNvSpPr>
            <a:spLocks noGrp="1"/>
          </p:cNvSpPr>
          <p:nvPr>
            <p:ph type="title"/>
          </p:nvPr>
        </p:nvSpPr>
        <p:spPr/>
        <p:txBody>
          <a:bodyPr/>
          <a:lstStyle/>
          <a:p>
            <a:r>
              <a:rPr lang="cs-CZ" dirty="0" smtClean="0"/>
              <a:t/>
            </a:r>
            <a:br>
              <a:rPr lang="cs-CZ" dirty="0" smtClean="0"/>
            </a:br>
            <a:r>
              <a:rPr lang="cs-CZ" dirty="0" smtClean="0"/>
              <a:t>Zaměstnanci </a:t>
            </a:r>
            <a:r>
              <a:rPr lang="cs-CZ" dirty="0"/>
              <a:t/>
            </a:r>
            <a:br>
              <a:rPr lang="cs-CZ" dirty="0"/>
            </a:br>
            <a:endParaRPr lang="cs-CZ" dirty="0"/>
          </a:p>
        </p:txBody>
      </p:sp>
    </p:spTree>
    <p:extLst>
      <p:ext uri="{BB962C8B-B14F-4D97-AF65-F5344CB8AC3E}">
        <p14:creationId xmlns:p14="http://schemas.microsoft.com/office/powerpoint/2010/main" val="235469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Česká republika – Zaměstnanci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Povinná účast upravená zákonem</a:t>
            </a:r>
          </a:p>
          <a:p>
            <a:pPr lvl="1"/>
            <a:r>
              <a:rPr lang="cs-CZ" dirty="0" smtClean="0"/>
              <a:t>Možné přerušení zdravotního pojištění při pobytu v zahraničí</a:t>
            </a:r>
          </a:p>
          <a:p>
            <a:r>
              <a:rPr lang="cs-CZ" dirty="0" smtClean="0"/>
              <a:t>Výjimky</a:t>
            </a:r>
          </a:p>
          <a:p>
            <a:pPr lvl="1"/>
            <a:r>
              <a:rPr lang="cs-CZ" dirty="0" smtClean="0"/>
              <a:t>Dohoda o provedení práce do 10 000 Kč měsíčně</a:t>
            </a:r>
          </a:p>
          <a:p>
            <a:pPr lvl="1"/>
            <a:r>
              <a:rPr lang="cs-CZ" dirty="0" smtClean="0"/>
              <a:t>Sjednaný příjem nižší než 2 500 Kč měsíčně</a:t>
            </a:r>
          </a:p>
          <a:p>
            <a:r>
              <a:rPr lang="cs-CZ" dirty="0" smtClean="0"/>
              <a:t>Pojistné</a:t>
            </a:r>
          </a:p>
          <a:p>
            <a:pPr lvl="1"/>
            <a:r>
              <a:rPr lang="cs-CZ" b="1" dirty="0" smtClean="0"/>
              <a:t>Maximální</a:t>
            </a:r>
            <a:r>
              <a:rPr lang="cs-CZ" dirty="0" smtClean="0"/>
              <a:t> (sociální zabezpečení) </a:t>
            </a:r>
          </a:p>
          <a:p>
            <a:pPr lvl="1"/>
            <a:r>
              <a:rPr lang="cs-CZ" b="1" dirty="0" smtClean="0"/>
              <a:t>Minimální</a:t>
            </a:r>
            <a:r>
              <a:rPr lang="cs-CZ" dirty="0" smtClean="0"/>
              <a:t> (zdravotní pojištění)</a:t>
            </a:r>
            <a:endParaRPr lang="cs-CZ" dirty="0"/>
          </a:p>
        </p:txBody>
      </p:sp>
    </p:spTree>
    <p:extLst>
      <p:ext uri="{BB962C8B-B14F-4D97-AF65-F5344CB8AC3E}">
        <p14:creationId xmlns:p14="http://schemas.microsoft.com/office/powerpoint/2010/main" val="29847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Proč je nutné věnovat sociálnímu zabezpečení zvýšenou pozornost?</a:t>
            </a:r>
            <a:endParaRPr lang="en-US" dirty="0"/>
          </a:p>
        </p:txBody>
      </p:sp>
      <p:sp>
        <p:nvSpPr>
          <p:cNvPr id="22531" name="Rectangle 3"/>
          <p:cNvSpPr>
            <a:spLocks noGrp="1" noChangeArrowheads="1"/>
          </p:cNvSpPr>
          <p:nvPr>
            <p:ph idx="10"/>
          </p:nvPr>
        </p:nvSpPr>
        <p:spPr/>
        <p:txBody>
          <a:bodyPr/>
          <a:lstStyle/>
          <a:p>
            <a:endParaRPr lang="cs-CZ" dirty="0" smtClean="0"/>
          </a:p>
          <a:p>
            <a:r>
              <a:rPr lang="cs-CZ" dirty="0" smtClean="0"/>
              <a:t>Vyšší náklady než na daň z příjmů</a:t>
            </a:r>
          </a:p>
          <a:p>
            <a:r>
              <a:rPr lang="pl-PL" dirty="0" err="1" smtClean="0"/>
              <a:t>Dopad</a:t>
            </a:r>
            <a:r>
              <a:rPr lang="pl-PL" dirty="0" smtClean="0"/>
              <a:t> na </a:t>
            </a:r>
            <a:r>
              <a:rPr lang="pl-PL" dirty="0" err="1" smtClean="0"/>
              <a:t>osobní</a:t>
            </a:r>
            <a:r>
              <a:rPr lang="pl-PL" dirty="0" smtClean="0"/>
              <a:t> </a:t>
            </a:r>
            <a:r>
              <a:rPr lang="pl-PL" dirty="0" err="1" smtClean="0"/>
              <a:t>situaci</a:t>
            </a:r>
            <a:r>
              <a:rPr lang="pl-PL" dirty="0" smtClean="0"/>
              <a:t> </a:t>
            </a:r>
            <a:r>
              <a:rPr lang="pl-PL" dirty="0" err="1" smtClean="0"/>
              <a:t>poplatníka</a:t>
            </a:r>
            <a:r>
              <a:rPr lang="pl-PL" dirty="0" smtClean="0"/>
              <a:t> a </a:t>
            </a:r>
            <a:r>
              <a:rPr lang="pl-PL" dirty="0" err="1" smtClean="0"/>
              <a:t>jeho</a:t>
            </a:r>
            <a:r>
              <a:rPr lang="pl-PL" dirty="0" smtClean="0"/>
              <a:t> </a:t>
            </a:r>
            <a:r>
              <a:rPr lang="pl-PL" dirty="0" err="1" smtClean="0"/>
              <a:t>rodiny</a:t>
            </a:r>
            <a:endParaRPr lang="pl-PL" dirty="0" smtClean="0"/>
          </a:p>
          <a:p>
            <a:r>
              <a:rPr lang="cs-CZ" dirty="0" smtClean="0"/>
              <a:t>Chyba se může projevit až za desítky let</a:t>
            </a:r>
          </a:p>
          <a:p>
            <a:r>
              <a:rPr lang="en-GB" dirty="0" err="1" smtClean="0"/>
              <a:t>Povinnosti</a:t>
            </a:r>
            <a:r>
              <a:rPr lang="en-GB" dirty="0" smtClean="0"/>
              <a:t> pro </a:t>
            </a:r>
            <a:r>
              <a:rPr lang="en-GB" dirty="0" err="1" smtClean="0"/>
              <a:t>zaměstnavatele</a:t>
            </a:r>
            <a:r>
              <a:rPr lang="en-GB" dirty="0" smtClean="0"/>
              <a:t> </a:t>
            </a:r>
            <a:r>
              <a:rPr lang="en-GB" dirty="0" err="1" smtClean="0"/>
              <a:t>na</a:t>
            </a:r>
            <a:r>
              <a:rPr lang="en-GB" dirty="0" smtClean="0"/>
              <a:t> </a:t>
            </a:r>
            <a:r>
              <a:rPr lang="en-GB" dirty="0" err="1" smtClean="0"/>
              <a:t>základě</a:t>
            </a:r>
            <a:r>
              <a:rPr lang="en-GB" dirty="0" smtClean="0"/>
              <a:t> </a:t>
            </a:r>
            <a:r>
              <a:rPr lang="en-GB" dirty="0" err="1" smtClean="0"/>
              <a:t>informací</a:t>
            </a:r>
            <a:r>
              <a:rPr lang="en-GB" dirty="0" smtClean="0"/>
              <a:t> od </a:t>
            </a:r>
            <a:r>
              <a:rPr lang="en-GB" dirty="0" err="1" smtClean="0"/>
              <a:t>zaměstnance</a:t>
            </a:r>
            <a:endParaRPr lang="en-GB" dirty="0"/>
          </a:p>
        </p:txBody>
      </p:sp>
    </p:spTree>
    <p:extLst>
      <p:ext uri="{BB962C8B-B14F-4D97-AF65-F5344CB8AC3E}">
        <p14:creationId xmlns:p14="http://schemas.microsoft.com/office/powerpoint/2010/main" val="96617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Zaměstnanci – zdravotní pojištění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Maximální vyměřovací základ byl počínaje 1.1.2013 zrušen </a:t>
            </a:r>
          </a:p>
          <a:p>
            <a:r>
              <a:rPr lang="cs-CZ" dirty="0" smtClean="0"/>
              <a:t>Minimální vyměřovací základ </a:t>
            </a:r>
          </a:p>
          <a:p>
            <a:pPr lvl="1"/>
            <a:r>
              <a:rPr lang="cs-CZ" b="1" dirty="0" smtClean="0">
                <a:solidFill>
                  <a:schemeClr val="accent2"/>
                </a:solidFill>
              </a:rPr>
              <a:t>Obecně minimální mzda </a:t>
            </a:r>
            <a:r>
              <a:rPr lang="cs-CZ" dirty="0" smtClean="0"/>
              <a:t>– i tehdy, pokud bylo v zaměstnání po celý kalendářní měsíc poskytnuto pracovní volno bez náhrady příjmu nebo trvala neomluvená nepřítomnost v práci </a:t>
            </a:r>
          </a:p>
          <a:p>
            <a:pPr lvl="1"/>
            <a:r>
              <a:rPr lang="cs-CZ" dirty="0" smtClean="0"/>
              <a:t>Minimální vyměřovací základ neplatí např. pro zaměstnance, který</a:t>
            </a:r>
          </a:p>
          <a:p>
            <a:pPr lvl="2"/>
            <a:r>
              <a:rPr lang="cs-CZ" dirty="0" smtClean="0"/>
              <a:t>Se dlouhodobě zdržuje v cizině, v cizině je zdravotně pojištěn a učiní o těchto zkušenostech zdravotní pojišťovně oznámení – po návratu je nutné předložit doklad o uzavřeném zdravotním pojištění v cizině a jeho délce </a:t>
            </a:r>
          </a:p>
          <a:p>
            <a:pPr lvl="2"/>
            <a:r>
              <a:rPr lang="cs-CZ" dirty="0" smtClean="0"/>
              <a:t>Je osobou, za kterou je plátcem pojistného stát </a:t>
            </a:r>
          </a:p>
          <a:p>
            <a:pPr lvl="2"/>
            <a:r>
              <a:rPr lang="cs-CZ" dirty="0" smtClean="0"/>
              <a:t>Celodenně osobně a řádně pečuje alespoň o jedno dítě do 7 let věku nebo nejméně o dvě děti do 15 let věku </a:t>
            </a:r>
            <a:endParaRPr lang="cs-CZ" dirty="0"/>
          </a:p>
        </p:txBody>
      </p:sp>
    </p:spTree>
    <p:extLst>
      <p:ext uri="{BB962C8B-B14F-4D97-AF65-F5344CB8AC3E}">
        <p14:creationId xmlns:p14="http://schemas.microsoft.com/office/powerpoint/2010/main" val="8765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Zaměstnanci – specifické záležitosti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Minimální vyměřovací základ (MinVZ) </a:t>
            </a:r>
          </a:p>
          <a:p>
            <a:endParaRPr lang="cs-CZ" dirty="0"/>
          </a:p>
        </p:txBody>
      </p:sp>
      <p:sp>
        <p:nvSpPr>
          <p:cNvPr id="22531" name="Rectangle 3"/>
          <p:cNvSpPr>
            <a:spLocks noGrp="1" noChangeArrowheads="1"/>
          </p:cNvSpPr>
          <p:nvPr>
            <p:ph idx="10"/>
          </p:nvPr>
        </p:nvSpPr>
        <p:spPr/>
        <p:txBody>
          <a:bodyPr/>
          <a:lstStyle/>
          <a:p>
            <a:r>
              <a:rPr lang="cs-CZ" dirty="0" smtClean="0"/>
              <a:t>Zdravotní pojištění: obecně minimální mzda </a:t>
            </a:r>
          </a:p>
          <a:p>
            <a:r>
              <a:rPr lang="cs-CZ" dirty="0" smtClean="0"/>
              <a:t>Sociální zabezpečení: není zaveden</a:t>
            </a:r>
          </a:p>
          <a:p>
            <a:pPr lvl="1"/>
            <a:r>
              <a:rPr lang="cs-CZ" b="1" dirty="0" smtClean="0"/>
              <a:t>Obecně minimální mzda </a:t>
            </a:r>
            <a:r>
              <a:rPr lang="cs-CZ" dirty="0" smtClean="0"/>
              <a:t>– i tehdy, pokud bylo v zaměstnání po celý kalendářní měsíc poskytnuto pracovní volno bez náhrady příjmu nebo trvala neomluvená nepřítomnost v práci </a:t>
            </a:r>
          </a:p>
          <a:p>
            <a:pPr lvl="1"/>
            <a:r>
              <a:rPr lang="cs-CZ" dirty="0" err="1" smtClean="0"/>
              <a:t>MinVZ</a:t>
            </a:r>
            <a:r>
              <a:rPr lang="cs-CZ" dirty="0" smtClean="0"/>
              <a:t> neplatí např. pro zaměstnance, který</a:t>
            </a:r>
          </a:p>
          <a:p>
            <a:pPr lvl="2"/>
            <a:r>
              <a:rPr lang="cs-CZ" dirty="0" smtClean="0"/>
              <a:t>Se dlouhodobě zdržuje v cizině, v cizině je zdravotně pojištěn a učiní o těchto zkušenostech zdravotní pojišťovně oznámení – po návratu je nutné předložit doklad o uzavřeném zdravotním pojištění v cizině a jeho délce </a:t>
            </a:r>
          </a:p>
          <a:p>
            <a:pPr lvl="2"/>
            <a:r>
              <a:rPr lang="cs-CZ" dirty="0" smtClean="0"/>
              <a:t>Je osobou, za kterou je plátcem pojistného stát </a:t>
            </a:r>
          </a:p>
          <a:p>
            <a:pPr lvl="2"/>
            <a:r>
              <a:rPr lang="cs-CZ" dirty="0" smtClean="0"/>
              <a:t>Celodenně osobně a řádně pečuje alespoň o jedno dítě do 7 let věku nebo nejméně o dvě děti do 15 let věku </a:t>
            </a:r>
            <a:endParaRPr lang="en-US" dirty="0" smtClean="0"/>
          </a:p>
        </p:txBody>
      </p:sp>
    </p:spTree>
    <p:extLst>
      <p:ext uri="{BB962C8B-B14F-4D97-AF65-F5344CB8AC3E}">
        <p14:creationId xmlns:p14="http://schemas.microsoft.com/office/powerpoint/2010/main" val="25259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Zaměstnanci – specifické záležitosti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Maximální vyměřovací základ (MaxVZ)</a:t>
            </a:r>
          </a:p>
          <a:p>
            <a:endParaRPr lang="cs-CZ" dirty="0"/>
          </a:p>
        </p:txBody>
      </p:sp>
      <p:sp>
        <p:nvSpPr>
          <p:cNvPr id="22531" name="Rectangle 3"/>
          <p:cNvSpPr>
            <a:spLocks noGrp="1" noChangeArrowheads="1"/>
          </p:cNvSpPr>
          <p:nvPr>
            <p:ph idx="10"/>
          </p:nvPr>
        </p:nvSpPr>
        <p:spPr/>
        <p:txBody>
          <a:bodyPr/>
          <a:lstStyle/>
          <a:p>
            <a:r>
              <a:rPr lang="cs-CZ" dirty="0" smtClean="0"/>
              <a:t>Zdravotní pojištění: zrušeno počínaje 1.1.2013</a:t>
            </a:r>
          </a:p>
          <a:p>
            <a:r>
              <a:rPr lang="cs-CZ" dirty="0" smtClean="0"/>
              <a:t>Sociální zabezpečení: Kč 1.277.328 (pro rok 2015)</a:t>
            </a:r>
          </a:p>
          <a:p>
            <a:pPr lvl="1"/>
            <a:r>
              <a:rPr lang="cs-CZ" dirty="0" smtClean="0"/>
              <a:t>Vyměřovací základ zaměstnance </a:t>
            </a:r>
          </a:p>
          <a:p>
            <a:pPr lvl="1"/>
            <a:r>
              <a:rPr lang="cs-CZ" dirty="0" smtClean="0"/>
              <a:t>V případě dvou a více zaměstnavatelů současně či postupně </a:t>
            </a:r>
          </a:p>
          <a:p>
            <a:pPr lvl="2"/>
            <a:r>
              <a:rPr lang="cs-CZ" dirty="0" smtClean="0"/>
              <a:t>U každého zaměstnavatele vlastní </a:t>
            </a:r>
            <a:r>
              <a:rPr lang="cs-CZ" dirty="0" err="1" smtClean="0"/>
              <a:t>MaxVZ</a:t>
            </a:r>
            <a:endParaRPr lang="cs-CZ" dirty="0" smtClean="0"/>
          </a:p>
          <a:p>
            <a:pPr lvl="2"/>
            <a:r>
              <a:rPr lang="cs-CZ" dirty="0" smtClean="0"/>
              <a:t>Zaměstnanec podává žádost o vrácení přeplatku </a:t>
            </a:r>
          </a:p>
          <a:p>
            <a:pPr lvl="2"/>
            <a:r>
              <a:rPr lang="cs-CZ" dirty="0" smtClean="0"/>
              <a:t>Žádost nutné podat do 5 let od konce roku, v němž přeplatek vznikl </a:t>
            </a:r>
          </a:p>
          <a:p>
            <a:pPr lvl="1"/>
            <a:r>
              <a:rPr lang="cs-CZ" dirty="0" smtClean="0"/>
              <a:t>Z částky vyměřovacího základu nad zákonné maximum dosažené u jednoho zaměstnavatele za daný kalendářní rok se pojistné v daném roce neodvede (zaměstnavatelova ani zaměstnancova část)</a:t>
            </a:r>
            <a:endParaRPr lang="cs-CZ" dirty="0"/>
          </a:p>
        </p:txBody>
      </p:sp>
    </p:spTree>
    <p:extLst>
      <p:ext uri="{BB962C8B-B14F-4D97-AF65-F5344CB8AC3E}">
        <p14:creationId xmlns:p14="http://schemas.microsoft.com/office/powerpoint/2010/main" val="21988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
            </a:r>
            <a:br>
              <a:rPr lang="cs-CZ" dirty="0" smtClean="0"/>
            </a:br>
            <a:r>
              <a:rPr lang="cs-CZ" dirty="0" smtClean="0"/>
              <a:t>OSVČ</a:t>
            </a:r>
            <a:r>
              <a:rPr lang="cs-CZ" dirty="0"/>
              <a:t/>
            </a:r>
            <a:br>
              <a:rPr lang="cs-CZ" dirty="0"/>
            </a:br>
            <a:r>
              <a:rPr lang="cs-CZ" dirty="0"/>
              <a:t/>
            </a:r>
            <a:br>
              <a:rPr lang="cs-CZ" dirty="0"/>
            </a:br>
            <a:endParaRPr lang="cs-CZ"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995" y="1306286"/>
            <a:ext cx="4620336" cy="5551714"/>
          </a:xfrm>
          <a:prstGeom prst="rect">
            <a:avLst/>
          </a:prstGeom>
        </p:spPr>
      </p:pic>
    </p:spTree>
    <p:extLst>
      <p:ext uri="{BB962C8B-B14F-4D97-AF65-F5344CB8AC3E}">
        <p14:creationId xmlns:p14="http://schemas.microsoft.com/office/powerpoint/2010/main" val="13593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 OSVČ</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OSVČ – 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b="1" dirty="0" smtClean="0">
                <a:solidFill>
                  <a:schemeClr val="tx2"/>
                </a:solidFill>
              </a:rPr>
              <a:t>Důchodové pojištění</a:t>
            </a:r>
          </a:p>
          <a:p>
            <a:pPr lvl="1"/>
            <a:r>
              <a:rPr lang="cs-CZ" dirty="0" smtClean="0">
                <a:solidFill>
                  <a:schemeClr val="tx2"/>
                </a:solidFill>
              </a:rPr>
              <a:t>V případě hlavní činnosti vždy </a:t>
            </a:r>
          </a:p>
          <a:p>
            <a:pPr lvl="1"/>
            <a:r>
              <a:rPr lang="cs-CZ" dirty="0" smtClean="0">
                <a:solidFill>
                  <a:schemeClr val="tx2"/>
                </a:solidFill>
              </a:rPr>
              <a:t>V případě vedlejší činnosti jen při vyšších příjmech </a:t>
            </a:r>
            <a:br>
              <a:rPr lang="cs-CZ" dirty="0" smtClean="0">
                <a:solidFill>
                  <a:schemeClr val="tx2"/>
                </a:solidFill>
              </a:rPr>
            </a:br>
            <a:endParaRPr lang="cs-CZ" dirty="0" smtClean="0">
              <a:solidFill>
                <a:schemeClr val="tx2"/>
              </a:solidFill>
            </a:endParaRPr>
          </a:p>
          <a:p>
            <a:r>
              <a:rPr lang="cs-CZ" b="1" dirty="0">
                <a:solidFill>
                  <a:schemeClr val="tx2"/>
                </a:solidFill>
              </a:rPr>
              <a:t>Zdravotní pojištění </a:t>
            </a:r>
          </a:p>
          <a:p>
            <a:pPr lvl="1"/>
            <a:r>
              <a:rPr lang="cs-CZ" dirty="0" smtClean="0">
                <a:solidFill>
                  <a:schemeClr val="tx2"/>
                </a:solidFill>
              </a:rPr>
              <a:t>Podle trvalého pobytu </a:t>
            </a:r>
          </a:p>
          <a:p>
            <a:pPr lvl="1"/>
            <a:endParaRPr lang="cs-CZ" dirty="0" smtClean="0">
              <a:solidFill>
                <a:schemeClr val="tx2"/>
              </a:solidFill>
            </a:endParaRPr>
          </a:p>
          <a:p>
            <a:r>
              <a:rPr lang="cs-CZ" b="1" dirty="0">
                <a:solidFill>
                  <a:schemeClr val="tx2"/>
                </a:solidFill>
              </a:rPr>
              <a:t>Nemocenské pojištění</a:t>
            </a:r>
          </a:p>
          <a:p>
            <a:pPr lvl="1"/>
            <a:r>
              <a:rPr lang="cs-CZ" dirty="0" smtClean="0">
                <a:solidFill>
                  <a:schemeClr val="tx2"/>
                </a:solidFill>
              </a:rPr>
              <a:t>Účast dobrovolná </a:t>
            </a:r>
            <a:endParaRPr lang="cs-CZ" dirty="0"/>
          </a:p>
        </p:txBody>
      </p:sp>
    </p:spTree>
    <p:extLst>
      <p:ext uri="{BB962C8B-B14F-4D97-AF65-F5344CB8AC3E}">
        <p14:creationId xmlns:p14="http://schemas.microsoft.com/office/powerpoint/2010/main" val="424561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důchodového pojištění </a:t>
            </a:r>
            <a:br>
              <a:rPr lang="cs-CZ" smtClean="0"/>
            </a:br>
            <a:r>
              <a:rPr lang="cs-CZ" smtClean="0"/>
              <a:t/>
            </a:r>
            <a:br>
              <a:rPr lang="cs-CZ" smtClean="0"/>
            </a:br>
            <a:endParaRPr lang="en-US" dirty="0" smtClean="0"/>
          </a:p>
        </p:txBody>
      </p:sp>
      <p:sp>
        <p:nvSpPr>
          <p:cNvPr id="22531" name="Rectangle 3"/>
          <p:cNvSpPr>
            <a:spLocks noGrp="1" noChangeArrowheads="1"/>
          </p:cNvSpPr>
          <p:nvPr>
            <p:ph idx="10"/>
          </p:nvPr>
        </p:nvSpPr>
        <p:spPr/>
        <p:txBody>
          <a:bodyPr/>
          <a:lstStyle/>
          <a:p>
            <a:r>
              <a:rPr lang="cs-CZ" b="1" dirty="0" smtClean="0">
                <a:solidFill>
                  <a:schemeClr val="accent2"/>
                </a:solidFill>
              </a:rPr>
              <a:t>Důchodový systém </a:t>
            </a:r>
            <a:endParaRPr lang="en-US" b="1" dirty="0" smtClean="0">
              <a:solidFill>
                <a:schemeClr val="accent2"/>
              </a:solidFill>
            </a:endParaRPr>
          </a:p>
          <a:p>
            <a:pPr lvl="1"/>
            <a:r>
              <a:rPr lang="cs-CZ" dirty="0" smtClean="0"/>
              <a:t>Důchodový systém ČR je založen na povinném základním důchodovém pojištění </a:t>
            </a:r>
          </a:p>
          <a:p>
            <a:pPr lvl="1"/>
            <a:r>
              <a:rPr lang="cs-CZ" dirty="0" smtClean="0"/>
              <a:t>Důchodové pojištění je dávkově definované a průběžně financované, zabezpečuje všechny ekonomicky aktivní osoby</a:t>
            </a:r>
          </a:p>
          <a:p>
            <a:pPr lvl="1"/>
            <a:r>
              <a:rPr lang="cs-CZ" dirty="0" smtClean="0"/>
              <a:t>Právní úprava je jednotná pro všechny pojištěnce, neexistují speciální odvětvová či profesní schémata (vs. např. Německo, Rakousko)</a:t>
            </a:r>
          </a:p>
          <a:p>
            <a:pPr lvl="1"/>
            <a:r>
              <a:rPr lang="cs-CZ" dirty="0" smtClean="0"/>
              <a:t>Důchod ze základního důchodového pojištění pobírá více než 99 % obyvatel ve věku vyšším než je věková hranice pro nárok na starobní důchod</a:t>
            </a:r>
          </a:p>
          <a:p>
            <a:r>
              <a:rPr lang="cs-CZ" b="1" dirty="0" smtClean="0">
                <a:solidFill>
                  <a:schemeClr val="accent2"/>
                </a:solidFill>
              </a:rPr>
              <a:t>Druhy dávek</a:t>
            </a:r>
          </a:p>
          <a:p>
            <a:pPr lvl="1"/>
            <a:r>
              <a:rPr lang="cs-CZ" dirty="0" smtClean="0"/>
              <a:t>Starobní (včetně tzv. předčasného starobního důchodu), invalidní, vdovský a vdovecký, sirotčí</a:t>
            </a:r>
          </a:p>
          <a:p>
            <a:pPr lvl="1"/>
            <a:r>
              <a:rPr lang="cs-CZ" b="1" dirty="0" smtClean="0"/>
              <a:t>Dvě složky důchodu</a:t>
            </a:r>
          </a:p>
          <a:p>
            <a:pPr lvl="2"/>
            <a:r>
              <a:rPr lang="cs-CZ" dirty="0" smtClean="0"/>
              <a:t>Základní výměra a procentní výměra</a:t>
            </a:r>
            <a:endParaRPr lang="cs-CZ" dirty="0"/>
          </a:p>
        </p:txBody>
      </p:sp>
    </p:spTree>
    <p:extLst>
      <p:ext uri="{BB962C8B-B14F-4D97-AF65-F5344CB8AC3E}">
        <p14:creationId xmlns:p14="http://schemas.microsoft.com/office/powerpoint/2010/main" val="25911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se systému důchodového pojištění </a:t>
            </a:r>
            <a:br>
              <a:rPr lang="cs-CZ" smtClean="0"/>
            </a:br>
            <a:r>
              <a:rPr lang="cs-CZ" smtClean="0"/>
              <a:t/>
            </a:r>
            <a:br>
              <a:rPr lang="cs-CZ" smtClean="0"/>
            </a:br>
            <a:endParaRPr lang="en-US" dirty="0" smtClean="0"/>
          </a:p>
        </p:txBody>
      </p:sp>
      <p:sp>
        <p:nvSpPr>
          <p:cNvPr id="3" name="Text Placeholder 2"/>
          <p:cNvSpPr>
            <a:spLocks noGrp="1"/>
          </p:cNvSpPr>
          <p:nvPr>
            <p:ph type="body" idx="1"/>
          </p:nvPr>
        </p:nvSpPr>
        <p:spPr/>
        <p:txBody>
          <a:bodyPr/>
          <a:lstStyle/>
          <a:p>
            <a:r>
              <a:rPr lang="cs-CZ" smtClean="0"/>
              <a:t>Podmínky nároku na řádný starobní důchod </a:t>
            </a:r>
          </a:p>
          <a:p>
            <a:endParaRPr lang="cs-CZ" dirty="0"/>
          </a:p>
        </p:txBody>
      </p:sp>
      <p:sp>
        <p:nvSpPr>
          <p:cNvPr id="22531" name="Rectangle 3"/>
          <p:cNvSpPr>
            <a:spLocks noGrp="1" noChangeArrowheads="1"/>
          </p:cNvSpPr>
          <p:nvPr>
            <p:ph idx="10"/>
          </p:nvPr>
        </p:nvSpPr>
        <p:spPr/>
        <p:txBody>
          <a:bodyPr/>
          <a:lstStyle/>
          <a:p>
            <a:r>
              <a:rPr lang="cs-CZ" dirty="0" smtClean="0"/>
              <a:t>Pojištěnec má nárok na starobní důchod, jestliže získal </a:t>
            </a:r>
            <a:r>
              <a:rPr lang="cs-CZ" b="1" dirty="0" smtClean="0"/>
              <a:t>dobu pojištění nejméně 30 let a dosáhl důchodového věku v roce 2014</a:t>
            </a:r>
          </a:p>
          <a:p>
            <a:r>
              <a:rPr lang="cs-CZ" dirty="0" smtClean="0"/>
              <a:t>Důchodový věk pojištěnců narozených po roce 1936</a:t>
            </a:r>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a:p>
        </p:txBody>
      </p:sp>
      <p:graphicFrame>
        <p:nvGraphicFramePr>
          <p:cNvPr id="2" name="Table 1"/>
          <p:cNvGraphicFramePr>
            <a:graphicFrameLocks noGrp="1"/>
          </p:cNvGraphicFramePr>
          <p:nvPr>
            <p:extLst>
              <p:ext uri="{D42A27DB-BD31-4B8C-83A1-F6EECF244321}">
                <p14:modId xmlns:p14="http://schemas.microsoft.com/office/powerpoint/2010/main" val="1225855393"/>
              </p:ext>
            </p:extLst>
          </p:nvPr>
        </p:nvGraphicFramePr>
        <p:xfrm>
          <a:off x="365124" y="3028187"/>
          <a:ext cx="8543925" cy="2194560"/>
        </p:xfrm>
        <a:graphic>
          <a:graphicData uri="http://schemas.openxmlformats.org/drawingml/2006/table">
            <a:tbl>
              <a:tblPr firstRow="1" bandRow="1">
                <a:tableStyleId>{72833802-FEF1-4C79-8D5D-14CF1EAF98D9}</a:tableStyleId>
              </a:tblPr>
              <a:tblGrid>
                <a:gridCol w="1708785"/>
                <a:gridCol w="1708785"/>
                <a:gridCol w="1708785"/>
                <a:gridCol w="1708785"/>
                <a:gridCol w="1708785"/>
              </a:tblGrid>
              <a:tr h="0">
                <a:tc>
                  <a:txBody>
                    <a:bodyPr/>
                    <a:lstStyle/>
                    <a:p>
                      <a:pPr algn="l"/>
                      <a:r>
                        <a:rPr lang="cs-CZ" dirty="0" smtClean="0"/>
                        <a:t>Ročník</a:t>
                      </a:r>
                      <a:endParaRPr lang="cs-CZ" dirty="0"/>
                    </a:p>
                  </a:txBody>
                  <a:tcPr>
                    <a:lnL w="12700" cap="flat" cmpd="sng" algn="ctr">
                      <a:noFill/>
                      <a:prstDash val="solid"/>
                      <a:round/>
                      <a:headEnd type="none" w="med" len="med"/>
                      <a:tailEnd type="none" w="med" len="med"/>
                    </a:lnL>
                  </a:tcPr>
                </a:tc>
                <a:tc>
                  <a:txBody>
                    <a:bodyPr/>
                    <a:lstStyle/>
                    <a:p>
                      <a:pPr algn="l"/>
                      <a:r>
                        <a:rPr lang="cs-CZ" dirty="0" smtClean="0"/>
                        <a:t>Muž</a:t>
                      </a:r>
                      <a:endParaRPr lang="cs-CZ" dirty="0"/>
                    </a:p>
                  </a:txBody>
                  <a:tcPr/>
                </a:tc>
                <a:tc>
                  <a:txBody>
                    <a:bodyPr/>
                    <a:lstStyle/>
                    <a:p>
                      <a:pPr algn="l"/>
                      <a:r>
                        <a:rPr lang="cs-CZ" dirty="0" smtClean="0"/>
                        <a:t>Žena</a:t>
                      </a:r>
                      <a:endParaRPr lang="cs-CZ" dirty="0"/>
                    </a:p>
                  </a:txBody>
                  <a:tcPr/>
                </a:tc>
                <a:tc>
                  <a:txBody>
                    <a:bodyPr/>
                    <a:lstStyle/>
                    <a:p>
                      <a:pPr algn="l"/>
                      <a:r>
                        <a:rPr lang="cs-CZ" dirty="0" smtClean="0"/>
                        <a:t>1 dítě </a:t>
                      </a:r>
                      <a:endParaRPr lang="cs-CZ" dirty="0"/>
                    </a:p>
                  </a:txBody>
                  <a:tcPr/>
                </a:tc>
                <a:tc>
                  <a:txBody>
                    <a:bodyPr/>
                    <a:lstStyle/>
                    <a:p>
                      <a:pPr algn="l"/>
                      <a:r>
                        <a:rPr lang="cs-CZ" dirty="0" smtClean="0"/>
                        <a:t>2</a:t>
                      </a:r>
                      <a:r>
                        <a:rPr lang="cs-CZ" baseline="0" dirty="0" smtClean="0"/>
                        <a:t> děti </a:t>
                      </a:r>
                      <a:endParaRPr lang="cs-CZ" dirty="0"/>
                    </a:p>
                  </a:txBody>
                  <a:tcPr>
                    <a:lnR w="12700" cap="flat" cmpd="sng" algn="ctr">
                      <a:noFill/>
                      <a:prstDash val="solid"/>
                      <a:round/>
                      <a:headEnd type="none" w="med" len="med"/>
                      <a:tailEnd type="none" w="med" len="med"/>
                    </a:lnR>
                  </a:tcPr>
                </a:tc>
              </a:tr>
              <a:tr h="0">
                <a:tc>
                  <a:txBody>
                    <a:bodyPr/>
                    <a:lstStyle/>
                    <a:p>
                      <a:pPr algn="l"/>
                      <a:r>
                        <a:rPr lang="cs-CZ" b="1" dirty="0" smtClean="0">
                          <a:solidFill>
                            <a:schemeClr val="tx2"/>
                          </a:solidFill>
                        </a:rPr>
                        <a:t>1954</a:t>
                      </a:r>
                      <a:endParaRPr lang="cs-CZ" b="1" dirty="0">
                        <a:solidFill>
                          <a:schemeClr val="tx2"/>
                        </a:solidFill>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63r</a:t>
                      </a:r>
                      <a:r>
                        <a:rPr lang="cs-CZ" baseline="0" dirty="0" smtClean="0">
                          <a:solidFill>
                            <a:schemeClr val="tx2"/>
                          </a:solidFill>
                        </a:rPr>
                        <a:t> + 2 m</a:t>
                      </a:r>
                      <a:endParaRPr lang="cs-CZ" dirty="0">
                        <a:solidFill>
                          <a:schemeClr val="tx2"/>
                        </a:solidFill>
                      </a:endParaRPr>
                    </a:p>
                  </a:txBody>
                  <a:tcPr/>
                </a:tc>
                <a:tc>
                  <a:txBody>
                    <a:bodyPr/>
                    <a:lstStyle/>
                    <a:p>
                      <a:pPr algn="l"/>
                      <a:r>
                        <a:rPr lang="cs-CZ" dirty="0" smtClean="0">
                          <a:solidFill>
                            <a:schemeClr val="tx2"/>
                          </a:solidFill>
                        </a:rPr>
                        <a:t>62r+4m</a:t>
                      </a:r>
                      <a:endParaRPr lang="cs-CZ" dirty="0">
                        <a:solidFill>
                          <a:schemeClr val="tx2"/>
                        </a:solidFill>
                      </a:endParaRPr>
                    </a:p>
                  </a:txBody>
                  <a:tcPr/>
                </a:tc>
                <a:tc>
                  <a:txBody>
                    <a:bodyPr/>
                    <a:lstStyle/>
                    <a:p>
                      <a:pPr algn="l"/>
                      <a:r>
                        <a:rPr lang="cs-CZ" dirty="0" smtClean="0">
                          <a:solidFill>
                            <a:schemeClr val="tx2"/>
                          </a:solidFill>
                        </a:rPr>
                        <a:t>61r</a:t>
                      </a:r>
                      <a:endParaRPr lang="cs-CZ" dirty="0">
                        <a:solidFill>
                          <a:schemeClr val="tx2"/>
                        </a:solidFill>
                      </a:endParaRPr>
                    </a:p>
                  </a:txBody>
                  <a:tcPr/>
                </a:tc>
                <a:tc>
                  <a:txBody>
                    <a:bodyPr/>
                    <a:lstStyle/>
                    <a:p>
                      <a:pPr algn="l"/>
                      <a:r>
                        <a:rPr lang="cs-CZ" dirty="0" smtClean="0">
                          <a:solidFill>
                            <a:schemeClr val="tx2"/>
                          </a:solidFill>
                        </a:rPr>
                        <a:t>59r+8m</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1960</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63r+8m</a:t>
                      </a:r>
                      <a:endParaRPr lang="cs-CZ" dirty="0">
                        <a:solidFill>
                          <a:schemeClr val="tx2"/>
                        </a:solidFill>
                      </a:endParaRPr>
                    </a:p>
                  </a:txBody>
                  <a:tcPr/>
                </a:tc>
                <a:tc>
                  <a:txBody>
                    <a:bodyPr/>
                    <a:lstStyle/>
                    <a:p>
                      <a:pPr algn="l"/>
                      <a:r>
                        <a:rPr lang="cs-CZ" dirty="0" smtClean="0">
                          <a:solidFill>
                            <a:schemeClr val="tx2"/>
                          </a:solidFill>
                        </a:rPr>
                        <a:t>62r+2m</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1971</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1977</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1983</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68</a:t>
                      </a:r>
                      <a:r>
                        <a:rPr lang="cs-CZ" baseline="0" dirty="0" smtClean="0">
                          <a:solidFill>
                            <a:schemeClr val="tx2"/>
                          </a:solidFill>
                        </a:rPr>
                        <a:t>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2848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se systému důchodového pojištění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Jak se vypočítá řádný důchod</a:t>
            </a:r>
          </a:p>
          <a:p>
            <a:endParaRPr lang="cs-CZ" dirty="0"/>
          </a:p>
        </p:txBody>
      </p:sp>
      <p:sp>
        <p:nvSpPr>
          <p:cNvPr id="22531" name="Rectangle 3"/>
          <p:cNvSpPr>
            <a:spLocks noGrp="1" noChangeArrowheads="1"/>
          </p:cNvSpPr>
          <p:nvPr>
            <p:ph idx="10"/>
          </p:nvPr>
        </p:nvSpPr>
        <p:spPr/>
        <p:txBody>
          <a:bodyPr/>
          <a:lstStyle/>
          <a:p>
            <a:pPr marL="342900" indent="-342900">
              <a:spcBef>
                <a:spcPts val="1000"/>
              </a:spcBef>
              <a:buFont typeface="+mj-lt"/>
              <a:buAutoNum type="arabicPeriod"/>
            </a:pPr>
            <a:r>
              <a:rPr lang="cs-CZ" b="1" dirty="0" smtClean="0"/>
              <a:t>Základní výměra</a:t>
            </a:r>
          </a:p>
          <a:p>
            <a:pPr lvl="1">
              <a:spcBef>
                <a:spcPts val="1000"/>
              </a:spcBef>
            </a:pPr>
            <a:r>
              <a:rPr lang="cs-CZ" dirty="0" smtClean="0"/>
              <a:t>Výše základní výměry důchodu je stanovena procentní sazbou z průměrné mzdy – 9 % průměrné mzdy </a:t>
            </a:r>
          </a:p>
          <a:p>
            <a:pPr marL="342900" indent="-342900">
              <a:spcBef>
                <a:spcPts val="1000"/>
              </a:spcBef>
              <a:buFont typeface="+mj-lt"/>
              <a:buAutoNum type="arabicPeriod"/>
            </a:pPr>
            <a:r>
              <a:rPr lang="cs-CZ" b="1" dirty="0" smtClean="0"/>
              <a:t>Procentní výměra</a:t>
            </a:r>
          </a:p>
          <a:p>
            <a:pPr lvl="1">
              <a:spcBef>
                <a:spcPts val="1000"/>
              </a:spcBef>
            </a:pPr>
            <a:r>
              <a:rPr lang="cs-CZ" dirty="0" smtClean="0"/>
              <a:t>Za každý celý rok doby pojištění získané do vzniku nároku na tento důchod 1,5 % výpočtového základu nebo 1,2 % výpočtového základu za dobu získanou z titulu výdělečné činnosti, která se kryje s účastí na důchodovém spoření</a:t>
            </a:r>
            <a:br>
              <a:rPr lang="cs-CZ" dirty="0" smtClean="0"/>
            </a:br>
            <a:endParaRPr lang="cs-CZ" sz="1200" dirty="0" smtClean="0"/>
          </a:p>
          <a:p>
            <a:pPr>
              <a:spcBef>
                <a:spcPts val="1000"/>
              </a:spcBef>
            </a:pPr>
            <a:r>
              <a:rPr lang="cs-CZ" b="1" dirty="0" smtClean="0"/>
              <a:t>Náhradní doba pojištění</a:t>
            </a:r>
          </a:p>
          <a:p>
            <a:pPr lvl="1">
              <a:spcBef>
                <a:spcPts val="1000"/>
              </a:spcBef>
            </a:pPr>
            <a:r>
              <a:rPr lang="cs-CZ" dirty="0" smtClean="0"/>
              <a:t>Doba studia (studium probíhající po 31. prosinci 2009 se však již za náhradní dobu pojištění nepovažuje)</a:t>
            </a:r>
          </a:p>
          <a:p>
            <a:pPr lvl="1">
              <a:spcBef>
                <a:spcPts val="1000"/>
              </a:spcBef>
            </a:pPr>
            <a:r>
              <a:rPr lang="cs-CZ" dirty="0" smtClean="0"/>
              <a:t>Dobu vedení v evidenci úřadu práce jako uchazeči o zaměstnání</a:t>
            </a:r>
            <a:br>
              <a:rPr lang="cs-CZ" dirty="0" smtClean="0"/>
            </a:br>
            <a:endParaRPr lang="cs-CZ" sz="1200" dirty="0" smtClean="0"/>
          </a:p>
          <a:p>
            <a:pPr>
              <a:spcBef>
                <a:spcPts val="1000"/>
              </a:spcBef>
            </a:pPr>
            <a:r>
              <a:rPr lang="cs-CZ" dirty="0" smtClean="0"/>
              <a:t>Důchodová kalkulačka: </a:t>
            </a:r>
            <a:r>
              <a:rPr lang="cs-CZ" dirty="0" smtClean="0">
                <a:hlinkClick r:id="rId3"/>
              </a:rPr>
              <a:t>http://www.mpsv.cz/cs/2435</a:t>
            </a:r>
            <a:r>
              <a:rPr lang="cs-CZ" dirty="0" smtClean="0"/>
              <a:t> </a:t>
            </a:r>
          </a:p>
        </p:txBody>
      </p:sp>
    </p:spTree>
    <p:extLst>
      <p:ext uri="{BB962C8B-B14F-4D97-AF65-F5344CB8AC3E}">
        <p14:creationId xmlns:p14="http://schemas.microsoft.com/office/powerpoint/2010/main" val="15190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Děkuji </a:t>
            </a:r>
            <a:r>
              <a:rPr lang="cs-CZ" dirty="0" smtClean="0"/>
              <a:t>za pozornost!</a:t>
            </a:r>
            <a:endParaRPr lang="cs-CZ" dirty="0"/>
          </a:p>
        </p:txBody>
      </p:sp>
      <p:sp>
        <p:nvSpPr>
          <p:cNvPr id="15" name="Text Placeholder 1"/>
          <p:cNvSpPr>
            <a:spLocks noGrp="1"/>
          </p:cNvSpPr>
          <p:nvPr>
            <p:ph idx="4294967295"/>
          </p:nvPr>
        </p:nvSpPr>
        <p:spPr>
          <a:xfrm>
            <a:off x="2270321" y="1732165"/>
            <a:ext cx="6293897" cy="4518168"/>
          </a:xfrm>
          <a:prstGeom prst="rect">
            <a:avLst/>
          </a:prstGeom>
        </p:spPr>
        <p:txBody>
          <a:bodyPr/>
          <a:lstStyle/>
          <a:p>
            <a:pPr marL="0" indent="0">
              <a:spcBef>
                <a:spcPts val="600"/>
              </a:spcBef>
              <a:buNone/>
            </a:pPr>
            <a:endParaRPr lang="cs-CZ" dirty="0" smtClean="0"/>
          </a:p>
          <a:p>
            <a:pPr marL="0" indent="0">
              <a:buNone/>
            </a:pPr>
            <a:r>
              <a:rPr lang="cs-CZ" b="1" dirty="0" smtClean="0">
                <a:solidFill>
                  <a:schemeClr val="accent3"/>
                </a:solidFill>
              </a:rPr>
              <a:t>JAN </a:t>
            </a:r>
            <a:r>
              <a:rPr lang="cs-CZ" b="1" dirty="0" smtClean="0">
                <a:solidFill>
                  <a:schemeClr val="accent3"/>
                </a:solidFill>
              </a:rPr>
              <a:t>GRUNERT</a:t>
            </a:r>
            <a:r>
              <a:rPr lang="cs-CZ" b="1" smtClean="0">
                <a:solidFill>
                  <a:schemeClr val="accent3"/>
                </a:solidFill>
              </a:rPr>
              <a:t>, MBA</a:t>
            </a:r>
            <a:endParaRPr lang="cs-CZ" b="1" dirty="0" smtClean="0">
              <a:solidFill>
                <a:schemeClr val="accent3"/>
              </a:solidFill>
            </a:endParaRPr>
          </a:p>
          <a:p>
            <a:pPr marL="0" indent="0">
              <a:buNone/>
            </a:pPr>
            <a:r>
              <a:rPr lang="cs-CZ" dirty="0" smtClean="0">
                <a:solidFill>
                  <a:schemeClr val="tx2"/>
                </a:solidFill>
              </a:rPr>
              <a:t>Tel.: +420 246 042 181</a:t>
            </a:r>
          </a:p>
          <a:p>
            <a:pPr marL="0" indent="0">
              <a:spcBef>
                <a:spcPts val="600"/>
              </a:spcBef>
              <a:buNone/>
            </a:pPr>
            <a:r>
              <a:rPr lang="cs-CZ" dirty="0" smtClean="0">
                <a:solidFill>
                  <a:schemeClr val="tx2"/>
                </a:solidFill>
              </a:rPr>
              <a:t>E-mail: jgrunert@deloitteCE.com</a:t>
            </a:r>
          </a:p>
          <a:p>
            <a:pPr marL="0" indent="0">
              <a:spcBef>
                <a:spcPts val="600"/>
              </a:spcBef>
              <a:buNone/>
            </a:pPr>
            <a:endParaRPr lang="cs-CZ"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703" b="2337"/>
          <a:stretch/>
        </p:blipFill>
        <p:spPr>
          <a:xfrm>
            <a:off x="-328" y="2123881"/>
            <a:ext cx="2160328" cy="1281769"/>
          </a:xfrm>
          <a:prstGeom prst="rect">
            <a:avLst/>
          </a:prstGeom>
        </p:spPr>
      </p:pic>
    </p:spTree>
    <p:extLst>
      <p:ext uri="{BB962C8B-B14F-4D97-AF65-F5344CB8AC3E}">
        <p14:creationId xmlns:p14="http://schemas.microsoft.com/office/powerpoint/2010/main" val="33397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EL_PRI_RGB.gif"/>
          <p:cNvPicPr>
            <a:picLocks noChangeAspect="1"/>
          </p:cNvPicPr>
          <p:nvPr/>
        </p:nvPicPr>
        <p:blipFill>
          <a:blip r:embed="rId3" cstate="print"/>
          <a:stretch>
            <a:fillRect/>
          </a:stretch>
        </p:blipFill>
        <p:spPr>
          <a:xfrm>
            <a:off x="329632" y="3573016"/>
            <a:ext cx="1720800" cy="322531"/>
          </a:xfrm>
          <a:prstGeom prst="rect">
            <a:avLst/>
          </a:prstGeom>
        </p:spPr>
      </p:pic>
      <p:sp>
        <p:nvSpPr>
          <p:cNvPr id="5" name="Text Placeholder 3"/>
          <p:cNvSpPr txBox="1">
            <a:spLocks/>
          </p:cNvSpPr>
          <p:nvPr/>
        </p:nvSpPr>
        <p:spPr bwMode="auto">
          <a:xfrm>
            <a:off x="382399" y="4047346"/>
            <a:ext cx="8012113" cy="2467538"/>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a:lstStyle>
          <a:p>
            <a:pPr marL="0" indent="0">
              <a:spcBef>
                <a:spcPts val="0"/>
              </a:spcBef>
              <a:buFontTx/>
              <a:buNone/>
            </a:pPr>
            <a:r>
              <a:rPr lang="cs-CZ" sz="900" kern="0" smtClean="0"/>
              <a:t>Deloitte označuje jednu či více společností Deloitte Touche Tohmatsu Limited, britské privátní společnosti s ručením omezeným zárukou („DTTL“), jejích členských firem a jejich spřízněných subjektů. Společnost DTTL a každá z jejích členských firem představuje samostatný a nezávislý právní subjekt. Společnost DTTL (rovněž označovaná jako „Deloitte Global“) služby klientům neposkytuje. Podrobný popis právní struktury společnosti Deloitte Touche Tohmatsu Limited a jejích členských firem je uveden na adrese www.deloitte.com/cz/onas.</a:t>
            </a:r>
          </a:p>
          <a:p>
            <a:pPr marL="0" indent="0">
              <a:spcBef>
                <a:spcPts val="0"/>
              </a:spcBef>
              <a:buFontTx/>
              <a:buNone/>
            </a:pPr>
            <a:endParaRPr lang="cs-CZ" sz="900" kern="0" smtClean="0"/>
          </a:p>
          <a:p>
            <a:pPr marL="0" indent="0">
              <a:spcBef>
                <a:spcPts val="0"/>
              </a:spcBef>
              <a:buFontTx/>
              <a:buNone/>
            </a:pPr>
            <a:r>
              <a:rPr lang="cs-CZ" sz="900" kern="0" smtClean="0"/>
              <a:t>Společnost Deloitte poskytuje služby v oblasti auditu, daní, poradenství a finančního a právního poradenství klientům v celé řadě odvětví veřejného a soukromého sektoru. Díky globálně propojené síti členských firem ve více než 150 zemích a teritoriích má společnost Deloitte světové možnosti a poskytuje svým klientům vysoce kvalitní služby v oblastech, ve kterých klienti řeší své nejkomplexnější podnikatelské výzvy. Přibližně 200 000 odborníků usiluje o to, aby se společnost Deloitte stala standardem nejvyšší kvality.</a:t>
            </a:r>
          </a:p>
          <a:p>
            <a:pPr marL="0" indent="0">
              <a:spcBef>
                <a:spcPts val="0"/>
              </a:spcBef>
              <a:buFontTx/>
              <a:buNone/>
            </a:pPr>
            <a:endParaRPr lang="cs-CZ" sz="900" kern="0" smtClean="0"/>
          </a:p>
          <a:p>
            <a:pPr marL="0" indent="0">
              <a:spcBef>
                <a:spcPts val="0"/>
              </a:spcBef>
              <a:buFontTx/>
              <a:buNone/>
            </a:pPr>
            <a:r>
              <a:rPr lang="cs-CZ" sz="900" kern="0" smtClean="0"/>
              <a:t>Společnost Deloitte ve střední Evropě je regionální organizací subjektů sdružených ve společnosti Deloitte Central Europe Holdings Limited, která je členskou firmou sdružení Deloitte Touche Tohmatsu Limited ve střední Evropě. Odborné služby poskytují dceřiné a přidružené podniky společnosti Deloitte Central Europe Holdings Limited, které jsou samostatnými a nezávislými právními subjekty. Dceřiné a přidružené podniky společnosti Deloitte Central Europe Holdings Limited patří ve středoevropském regionu k předním firmám poskytujícím služby prostřednictvím více než 3 900 zaměstnanců ze 34 pracovišť v 17 zemích.</a:t>
            </a:r>
          </a:p>
          <a:p>
            <a:pPr marL="0" indent="0">
              <a:spcBef>
                <a:spcPts val="0"/>
              </a:spcBef>
              <a:buFontTx/>
              <a:buNone/>
            </a:pPr>
            <a:endParaRPr lang="cs-CZ" sz="900" kern="0" smtClean="0"/>
          </a:p>
          <a:p>
            <a:pPr marL="0" indent="0">
              <a:spcBef>
                <a:spcPts val="0"/>
              </a:spcBef>
              <a:buFontTx/>
              <a:buNone/>
            </a:pPr>
            <a:r>
              <a:rPr lang="cs-CZ" sz="900" kern="0" smtClean="0"/>
              <a:t>© 2014 Deloitte Česká republika</a:t>
            </a:r>
            <a:endParaRPr lang="cs-CZ" sz="900" kern="0" dirty="0"/>
          </a:p>
        </p:txBody>
      </p:sp>
    </p:spTree>
    <p:extLst>
      <p:ext uri="{BB962C8B-B14F-4D97-AF65-F5344CB8AC3E}">
        <p14:creationId xmlns:p14="http://schemas.microsoft.com/office/powerpoint/2010/main" val="2245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3" name="Text Placeholder 2"/>
          <p:cNvSpPr>
            <a:spLocks noGrp="1"/>
          </p:cNvSpPr>
          <p:nvPr>
            <p:ph type="body" idx="1"/>
          </p:nvPr>
        </p:nvSpPr>
        <p:spPr/>
        <p:txBody>
          <a:bodyPr/>
          <a:lstStyle/>
          <a:p>
            <a:r>
              <a:rPr lang="cs-CZ" smtClean="0"/>
              <a:t>Vztah daní a pojistného</a:t>
            </a:r>
          </a:p>
          <a:p>
            <a:endParaRPr lang="cs-CZ" dirty="0"/>
          </a:p>
        </p:txBody>
      </p:sp>
      <p:sp>
        <p:nvSpPr>
          <p:cNvPr id="22531" name="Rectangle 3"/>
          <p:cNvSpPr>
            <a:spLocks noGrp="1" noChangeArrowheads="1"/>
          </p:cNvSpPr>
          <p:nvPr>
            <p:ph idx="10"/>
          </p:nvPr>
        </p:nvSpPr>
        <p:spPr/>
        <p:txBody>
          <a:bodyPr/>
          <a:lstStyle/>
          <a:p>
            <a:endParaRPr lang="cs-CZ"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234767301"/>
              </p:ext>
            </p:extLst>
          </p:nvPr>
        </p:nvGraphicFramePr>
        <p:xfrm>
          <a:off x="365123" y="1817688"/>
          <a:ext cx="8543926" cy="2166720"/>
        </p:xfrm>
        <a:graphic>
          <a:graphicData uri="http://schemas.openxmlformats.org/drawingml/2006/table">
            <a:tbl>
              <a:tblPr firstRow="1" bandRow="1">
                <a:tableStyleId>{72833802-FEF1-4C79-8D5D-14CF1EAF98D9}</a:tableStyleId>
              </a:tblPr>
              <a:tblGrid>
                <a:gridCol w="4271963"/>
                <a:gridCol w="4271963"/>
              </a:tblGrid>
              <a:tr h="0">
                <a:tc>
                  <a:txBody>
                    <a:bodyPr/>
                    <a:lstStyle/>
                    <a:p>
                      <a:pPr algn="l"/>
                      <a:r>
                        <a:rPr lang="cs-CZ" sz="1600" dirty="0" smtClean="0"/>
                        <a:t>Daň</a:t>
                      </a:r>
                      <a:endParaRPr lang="cs-CZ" sz="1600" dirty="0"/>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dirty="0" smtClean="0"/>
                        <a:t>Pojistné </a:t>
                      </a:r>
                      <a:endParaRPr lang="cs-CZ" sz="1600" dirty="0"/>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220341">
                <a:tc>
                  <a:txBody>
                    <a:bodyPr/>
                    <a:lstStyle/>
                    <a:p>
                      <a:pPr algn="l"/>
                      <a:r>
                        <a:rPr lang="cs-CZ" sz="1600" b="0" dirty="0" smtClean="0">
                          <a:solidFill>
                            <a:schemeClr val="tx2"/>
                          </a:solidFill>
                        </a:rPr>
                        <a:t>Všechny příjmy</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aktivní příjmy</a:t>
                      </a:r>
                      <a:r>
                        <a:rPr lang="cs-CZ" sz="1600" b="0" baseline="0" dirty="0" smtClean="0">
                          <a:solidFill>
                            <a:schemeClr val="tx2"/>
                          </a:solidFill>
                        </a:rPr>
                        <a:t> </a:t>
                      </a:r>
                    </a:p>
                    <a:p>
                      <a:pPr algn="l"/>
                      <a:r>
                        <a:rPr lang="cs-CZ" sz="1600" b="0" i="1" baseline="0" dirty="0" smtClean="0">
                          <a:solidFill>
                            <a:schemeClr val="tx2"/>
                          </a:solidFill>
                        </a:rPr>
                        <a:t>(poplatníku náleží náhrada při výpadku příjmů</a:t>
                      </a:r>
                      <a:r>
                        <a:rPr lang="cs-CZ" sz="1600" b="0" baseline="0" dirty="0" smtClean="0">
                          <a:solidFill>
                            <a:schemeClr val="tx2"/>
                          </a:solidFill>
                        </a:rPr>
                        <a:t>)</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Ve</a:t>
                      </a:r>
                      <a:r>
                        <a:rPr lang="cs-CZ" sz="1600" b="0" baseline="0" dirty="0" smtClean="0">
                          <a:solidFill>
                            <a:schemeClr val="tx2"/>
                          </a:solidFill>
                        </a:rPr>
                        <a:t> státě zdroje příjmů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v jednom</a:t>
                      </a:r>
                      <a:r>
                        <a:rPr lang="cs-CZ" sz="1600" b="0" baseline="0" dirty="0" smtClean="0">
                          <a:solidFill>
                            <a:schemeClr val="tx2"/>
                          </a:solidFill>
                        </a:rPr>
                        <a:t> státě (EU pravidla)</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Podle ekonomické povahy činnosti</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Podle fyzické</a:t>
                      </a:r>
                      <a:r>
                        <a:rPr lang="cs-CZ" sz="1600" b="0" baseline="0" dirty="0" smtClean="0">
                          <a:solidFill>
                            <a:schemeClr val="tx2"/>
                          </a:solidFill>
                        </a:rPr>
                        <a:t> přítomnosti </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154239">
                <a:tc>
                  <a:txBody>
                    <a:bodyPr/>
                    <a:lstStyle/>
                    <a:p>
                      <a:pPr algn="l"/>
                      <a:r>
                        <a:rPr lang="cs-CZ" sz="1600" b="0" dirty="0" smtClean="0">
                          <a:solidFill>
                            <a:schemeClr val="tx2"/>
                          </a:solidFill>
                        </a:rPr>
                        <a:t>Nulové</a:t>
                      </a:r>
                      <a:r>
                        <a:rPr lang="cs-CZ" sz="1600" b="0" baseline="0" dirty="0" smtClean="0">
                          <a:solidFill>
                            <a:schemeClr val="tx2"/>
                          </a:solidFill>
                        </a:rPr>
                        <a:t> protiplnění bez ohledu na výši daně </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Proti</a:t>
                      </a:r>
                      <a:r>
                        <a:rPr lang="cs-CZ" sz="1600" b="0" baseline="0" dirty="0" smtClean="0">
                          <a:solidFill>
                            <a:schemeClr val="tx2"/>
                          </a:solidFill>
                        </a:rPr>
                        <a:t>plnění podle výše pojistného (vs. zdravotní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Týká se všech poplatníků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Týká se jen účastníků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311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p>
          <a:p>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25 000 EUR ročně? </a:t>
            </a:r>
          </a:p>
          <a:p>
            <a:endParaRPr lang="cs-CZ" dirty="0" smtClean="0"/>
          </a:p>
          <a:p>
            <a:endParaRPr lang="cs-CZ" dirty="0" smtClean="0"/>
          </a:p>
          <a:p>
            <a:endParaRPr lang="en-US" dirty="0" smtClean="0"/>
          </a:p>
        </p:txBody>
      </p:sp>
      <p:pic>
        <p:nvPicPr>
          <p:cNvPr id="307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707" y="2634385"/>
            <a:ext cx="6867002" cy="400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100 000 EUR ročně? </a:t>
            </a:r>
          </a:p>
          <a:p>
            <a:endParaRPr lang="cs-CZ" dirty="0" smtClean="0"/>
          </a:p>
          <a:p>
            <a:endParaRPr lang="cs-CZ" dirty="0" smtClean="0"/>
          </a:p>
          <a:p>
            <a:endParaRPr lang="en-US" dirty="0" smtClean="0"/>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9880" y="2611476"/>
            <a:ext cx="684085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9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dirty="0" smtClean="0"/>
              <a:t>Je český systém sociálního zabezpečení konkurenceschopný?</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a:t>J</a:t>
            </a:r>
            <a:r>
              <a:rPr lang="cs-CZ" dirty="0" smtClean="0"/>
              <a:t>ak vysoké jsou náklady na sociální zabezpečení při příjmu 25 000 EUR ročně? </a:t>
            </a:r>
          </a:p>
          <a:p>
            <a:endParaRPr lang="cs-CZ" dirty="0" smtClean="0"/>
          </a:p>
          <a:p>
            <a:endParaRPr lang="cs-CZ" dirty="0" smtClean="0"/>
          </a:p>
          <a:p>
            <a:endParaRPr lang="en-US" dirty="0" smtClean="0"/>
          </a:p>
        </p:txBody>
      </p:sp>
      <p:pic>
        <p:nvPicPr>
          <p:cNvPr id="512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133" t="1535" r="1648" b="2164"/>
          <a:stretch/>
        </p:blipFill>
        <p:spPr bwMode="auto">
          <a:xfrm>
            <a:off x="1016814" y="2654095"/>
            <a:ext cx="7695885" cy="37393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Sociální zabezpečení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a:xfrm>
            <a:off x="354761" y="823913"/>
            <a:ext cx="8554289" cy="936000"/>
          </a:xfrm>
        </p:spPr>
        <p:txBody>
          <a:bodyPr/>
          <a:lstStyle/>
          <a:p>
            <a:r>
              <a:rPr lang="cs-CZ" sz="2900" dirty="0" smtClean="0"/>
              <a:t>Proč mají zahraniční zaměstnanci zájem na setrvání v zahraničním systému sociálního zabezpečení?</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b="1" dirty="0" smtClean="0"/>
              <a:t>Německo vs. Česká republika </a:t>
            </a:r>
          </a:p>
          <a:p>
            <a:endParaRPr lang="cs-CZ" dirty="0" smtClean="0"/>
          </a:p>
          <a:p>
            <a:endParaRPr lang="cs-CZ" dirty="0" smtClean="0"/>
          </a:p>
          <a:p>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210607187"/>
              </p:ext>
            </p:extLst>
          </p:nvPr>
        </p:nvGraphicFramePr>
        <p:xfrm>
          <a:off x="379045" y="2500312"/>
          <a:ext cx="4248715" cy="3211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76392629"/>
              </p:ext>
            </p:extLst>
          </p:nvPr>
        </p:nvGraphicFramePr>
        <p:xfrm>
          <a:off x="4747158" y="2500313"/>
          <a:ext cx="4286250" cy="3211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28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Refresh">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72C7E7"/>
      </a:accent6>
      <a:hlink>
        <a:srgbClr val="00A1DE"/>
      </a:hlink>
      <a:folHlink>
        <a:srgbClr val="72C7E7"/>
      </a:folHlink>
    </a:clrScheme>
    <a:fontScheme name="template_white_c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noAutofit/>
      </a:bodyPr>
      <a:lstStyle>
        <a:defPPr marL="177800" marR="0" indent="-177800" algn="l" defTabSz="914400" rtl="0" eaLnBrk="1" fontAlgn="base" latinLnBrk="0" hangingPunct="1">
          <a:lnSpc>
            <a:spcPct val="100000"/>
          </a:lnSpc>
          <a:spcBef>
            <a:spcPct val="50000"/>
          </a:spcBef>
          <a:spcAft>
            <a:spcPct val="25000"/>
          </a:spcAft>
          <a:buClr>
            <a:srgbClr val="000066"/>
          </a:buClr>
          <a:buSzTx/>
          <a:tabLst/>
          <a:defRPr kumimoji="0" sz="14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rgbClr val="000066"/>
          </a:solidFill>
          <a:prstDash val="solid"/>
          <a:round/>
          <a:headEnd type="none" w="med" len="med"/>
          <a:tailEnd type="none" w="med" len="med"/>
        </a:ln>
        <a:effectLst/>
      </a:spPr>
      <a:bodyPr/>
      <a:lstStyle/>
    </a:lnDef>
    <a:txDef>
      <a:spPr>
        <a:noFill/>
      </a:spPr>
      <a:bodyPr wrap="square" lIns="36000" tIns="36000" rIns="36000" bIns="36000" rtlCol="0">
        <a:noAutofit/>
      </a:bodyPr>
      <a:lstStyle>
        <a:defPPr marL="177800" indent="-177800">
          <a:defRPr sz="1400" dirty="0" err="1" smtClean="0">
            <a:solidFill>
              <a:schemeClr val="tx1"/>
            </a:solidFill>
          </a:defRPr>
        </a:defPPr>
      </a:lstStyle>
    </a:txDef>
  </a:objectDefaults>
  <a:extraClrSchemeLst>
    <a:extraClrScheme>
      <a:clrScheme name="template_white_cze 1">
        <a:dk1>
          <a:srgbClr val="000066"/>
        </a:dk1>
        <a:lt1>
          <a:srgbClr val="FFFFFF"/>
        </a:lt1>
        <a:dk2>
          <a:srgbClr val="000066"/>
        </a:dk2>
        <a:lt2>
          <a:srgbClr val="E5E5CC"/>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2">
        <a:dk1>
          <a:srgbClr val="000066"/>
        </a:dk1>
        <a:lt1>
          <a:srgbClr val="FFFFFF"/>
        </a:lt1>
        <a:dk2>
          <a:srgbClr val="000066"/>
        </a:dk2>
        <a:lt2>
          <a:srgbClr val="E5E5CC"/>
        </a:lt2>
        <a:accent1>
          <a:srgbClr val="000066"/>
        </a:accent1>
        <a:accent2>
          <a:srgbClr val="996633"/>
        </a:accent2>
        <a:accent3>
          <a:srgbClr val="FFFFFF"/>
        </a:accent3>
        <a:accent4>
          <a:srgbClr val="000056"/>
        </a:accent4>
        <a:accent5>
          <a:srgbClr val="AAAAB8"/>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3">
        <a:dk1>
          <a:srgbClr val="000066"/>
        </a:dk1>
        <a:lt1>
          <a:srgbClr val="FFFFFF"/>
        </a:lt1>
        <a:dk2>
          <a:srgbClr val="000066"/>
        </a:dk2>
        <a:lt2>
          <a:srgbClr val="E5E5CC"/>
        </a:lt2>
        <a:accent1>
          <a:srgbClr val="6666FF"/>
        </a:accent1>
        <a:accent2>
          <a:srgbClr val="996633"/>
        </a:accent2>
        <a:accent3>
          <a:srgbClr val="FFFFFF"/>
        </a:accent3>
        <a:accent4>
          <a:srgbClr val="000056"/>
        </a:accent4>
        <a:accent5>
          <a:srgbClr val="B8B8FF"/>
        </a:accent5>
        <a:accent6>
          <a:srgbClr val="8A5C2D"/>
        </a:accent6>
        <a:hlink>
          <a:srgbClr val="3366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3989</TotalTime>
  <Words>2796</Words>
  <Application>Microsoft Office PowerPoint</Application>
  <PresentationFormat>On-screen Show (4:3)</PresentationFormat>
  <Paragraphs>499</Paragraphs>
  <Slides>49</Slides>
  <Notes>46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Blank</vt:lpstr>
      <vt:lpstr>Sociální zabezpečení</vt:lpstr>
      <vt:lpstr>Agenda   </vt:lpstr>
      <vt:lpstr>International Social Security Iniciation </vt:lpstr>
      <vt:lpstr>Sociální zabezpečení    </vt:lpstr>
      <vt:lpstr>Sociální zabezpečení    </vt:lpstr>
      <vt:lpstr>Sociální zabezpečení    </vt:lpstr>
      <vt:lpstr>Sociální zabezpečení    </vt:lpstr>
      <vt:lpstr>Sociální zabezpečení    </vt:lpstr>
      <vt:lpstr>Sociální zabezpečení    </vt:lpstr>
      <vt:lpstr> Evropská unie </vt:lpstr>
      <vt:lpstr>Evropská unie    </vt:lpstr>
      <vt:lpstr>Evropská unie </vt:lpstr>
      <vt:lpstr>Evropská unie </vt:lpstr>
      <vt:lpstr>Evropská unie </vt:lpstr>
      <vt:lpstr>Evropská unie </vt:lpstr>
      <vt:lpstr>Setrvání v dosavadním systému sociálního zabezpečení </vt:lpstr>
      <vt:lpstr>Setrvání v dosavadním systému sociálního zabezpečení</vt:lpstr>
      <vt:lpstr>Setrvání v dosavadním systému sociálního zabezpečení</vt:lpstr>
      <vt:lpstr>Setrvání v dosavadním systému sociálního zabezpečení</vt:lpstr>
      <vt:lpstr>Setrvání v dosavadním systému sociálního zabezpečení</vt:lpstr>
      <vt:lpstr>Setrvání v dosavadním systému sociálního zabezpečení</vt:lpstr>
      <vt:lpstr>Dávky ze systému sociálního zabezpečení stručně  </vt:lpstr>
      <vt:lpstr>Dávky ze systému sociálního zabezpečení stručně  </vt:lpstr>
      <vt:lpstr>Dávky ze systému sociálního zabezpečení stručně  </vt:lpstr>
      <vt:lpstr>Mezinárodní smlouvy o sociálním zabezpečení</vt:lpstr>
      <vt:lpstr>Smluvní státy     </vt:lpstr>
      <vt:lpstr>Smluvní státy</vt:lpstr>
      <vt:lpstr>Smluvní státy </vt:lpstr>
      <vt:lpstr>Smluvní státy – vyslání</vt:lpstr>
      <vt:lpstr>Bezesmluvní státy  </vt:lpstr>
      <vt:lpstr>Dávky ze systému sociálního zabezpečení stručně  </vt:lpstr>
      <vt:lpstr> Česká republika </vt:lpstr>
      <vt:lpstr>Systém sociálního zabezpečení v ČR</vt:lpstr>
      <vt:lpstr>Česká republika   </vt:lpstr>
      <vt:lpstr>Česká republika    </vt:lpstr>
      <vt:lpstr>Česká republika    </vt:lpstr>
      <vt:lpstr>Česká republika    </vt:lpstr>
      <vt:lpstr> Zaměstnanci  </vt:lpstr>
      <vt:lpstr>Česká republika – Zaměstnanci    </vt:lpstr>
      <vt:lpstr>Zaměstnanci – zdravotní pojištění    </vt:lpstr>
      <vt:lpstr>Zaměstnanci – specifické záležitosti   </vt:lpstr>
      <vt:lpstr>Zaměstnanci – specifické záležitosti   </vt:lpstr>
      <vt:lpstr> OSVČ  </vt:lpstr>
      <vt:lpstr>Česká republika – OSVČ   </vt:lpstr>
      <vt:lpstr>Dávky ze systému důchodového pojištění   </vt:lpstr>
      <vt:lpstr>Dávky se systému důchodového pojištění   </vt:lpstr>
      <vt:lpstr>Dávky se systému důchodového pojištění   </vt:lpstr>
      <vt:lpstr>Děkuji za pozornost!</vt:lpstr>
      <vt:lpstr>PowerPoint Presentation</vt:lpstr>
    </vt:vector>
  </TitlesOfParts>
  <Company>Deloitte Central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Arial 28</dc:title>
  <dc:creator>Berenika Borecka</dc:creator>
  <cp:lastModifiedBy>Jan Grunert</cp:lastModifiedBy>
  <cp:revision>45</cp:revision>
  <cp:lastPrinted>2008-12-02T08:53:41Z</cp:lastPrinted>
  <dcterms:created xsi:type="dcterms:W3CDTF">2014-11-04T13:29:07Z</dcterms:created>
  <dcterms:modified xsi:type="dcterms:W3CDTF">2015-03-02T10:00:46Z</dcterms:modified>
</cp:coreProperties>
</file>