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 id="2147483675" r:id="rId2"/>
  </p:sldMasterIdLst>
  <p:notesMasterIdLst>
    <p:notesMasterId r:id="rId47"/>
  </p:notesMasterIdLst>
  <p:handoutMasterIdLst>
    <p:handoutMasterId r:id="rId48"/>
  </p:handoutMasterIdLst>
  <p:sldIdLst>
    <p:sldId id="256" r:id="rId3"/>
    <p:sldId id="296" r:id="rId4"/>
    <p:sldId id="377" r:id="rId5"/>
    <p:sldId id="258" r:id="rId6"/>
    <p:sldId id="338" r:id="rId7"/>
    <p:sldId id="335" r:id="rId8"/>
    <p:sldId id="336" r:id="rId9"/>
    <p:sldId id="337" r:id="rId10"/>
    <p:sldId id="339" r:id="rId11"/>
    <p:sldId id="342" r:id="rId12"/>
    <p:sldId id="340" r:id="rId13"/>
    <p:sldId id="341" r:id="rId14"/>
    <p:sldId id="353" r:id="rId15"/>
    <p:sldId id="354" r:id="rId16"/>
    <p:sldId id="355" r:id="rId17"/>
    <p:sldId id="356" r:id="rId18"/>
    <p:sldId id="357" r:id="rId19"/>
    <p:sldId id="361" r:id="rId20"/>
    <p:sldId id="363" r:id="rId21"/>
    <p:sldId id="364" r:id="rId22"/>
    <p:sldId id="365" r:id="rId23"/>
    <p:sldId id="366" r:id="rId24"/>
    <p:sldId id="367" r:id="rId25"/>
    <p:sldId id="368" r:id="rId26"/>
    <p:sldId id="369" r:id="rId27"/>
    <p:sldId id="370" r:id="rId28"/>
    <p:sldId id="371" r:id="rId29"/>
    <p:sldId id="372" r:id="rId30"/>
    <p:sldId id="373" r:id="rId31"/>
    <p:sldId id="374" r:id="rId32"/>
    <p:sldId id="375" r:id="rId33"/>
    <p:sldId id="376" r:id="rId34"/>
    <p:sldId id="378" r:id="rId35"/>
    <p:sldId id="359" r:id="rId36"/>
    <p:sldId id="379" r:id="rId37"/>
    <p:sldId id="380" r:id="rId38"/>
    <p:sldId id="360" r:id="rId39"/>
    <p:sldId id="358" r:id="rId40"/>
    <p:sldId id="381" r:id="rId41"/>
    <p:sldId id="382" r:id="rId42"/>
    <p:sldId id="383" r:id="rId43"/>
    <p:sldId id="384" r:id="rId44"/>
    <p:sldId id="385" r:id="rId45"/>
    <p:sldId id="386" r:id="rId46"/>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D1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9520" autoAdjust="0"/>
  </p:normalViewPr>
  <p:slideViewPr>
    <p:cSldViewPr>
      <p:cViewPr varScale="1">
        <p:scale>
          <a:sx n="104" d="100"/>
          <a:sy n="104" d="100"/>
        </p:scale>
        <p:origin x="-1824" y="-96"/>
      </p:cViewPr>
      <p:guideLst>
        <p:guide orient="horz" pos="2160"/>
        <p:guide pos="2880"/>
      </p:guideLst>
    </p:cSldViewPr>
  </p:slideViewPr>
  <p:notesTextViewPr>
    <p:cViewPr>
      <p:scale>
        <a:sx n="100" d="100"/>
        <a:sy n="100" d="100"/>
      </p:scale>
      <p:origin x="0" y="0"/>
    </p:cViewPr>
  </p:notesTextViewPr>
  <p:notesViewPr>
    <p:cSldViewPr>
      <p:cViewPr varScale="1">
        <p:scale>
          <a:sx n="30" d="100"/>
          <a:sy n="30" d="100"/>
        </p:scale>
        <p:origin x="-1182"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447755-9F71-4FC7-A542-1415177B2168}" type="doc">
      <dgm:prSet loTypeId="urn:microsoft.com/office/officeart/2005/8/layout/cycle4#1" loCatId="cycle" qsTypeId="urn:microsoft.com/office/officeart/2005/8/quickstyle/simple1" qsCatId="simple" csTypeId="urn:microsoft.com/office/officeart/2005/8/colors/colorful1#1" csCatId="colorful" phldr="1"/>
      <dgm:spPr/>
      <dgm:t>
        <a:bodyPr/>
        <a:lstStyle/>
        <a:p>
          <a:endParaRPr lang="en-US"/>
        </a:p>
      </dgm:t>
    </dgm:pt>
    <dgm:pt modelId="{891CFC32-709C-4472-BF21-A8F72FCDB5E4}">
      <dgm:prSet phldrT="[Text]"/>
      <dgm:spPr/>
      <dgm:t>
        <a:bodyPr/>
        <a:lstStyle/>
        <a:p>
          <a:r>
            <a:rPr lang="cs-CZ" dirty="0" smtClean="0"/>
            <a:t>Mapování situace</a:t>
          </a:r>
          <a:endParaRPr lang="en-US" dirty="0"/>
        </a:p>
      </dgm:t>
    </dgm:pt>
    <dgm:pt modelId="{0A47131C-FD65-4D17-8F9D-151ACFC8653E}" type="parTrans" cxnId="{2E15761F-3BAF-48B6-ABC4-4774004CF945}">
      <dgm:prSet/>
      <dgm:spPr/>
      <dgm:t>
        <a:bodyPr/>
        <a:lstStyle/>
        <a:p>
          <a:endParaRPr lang="en-US"/>
        </a:p>
      </dgm:t>
    </dgm:pt>
    <dgm:pt modelId="{E5884403-DB2E-45C0-B6B9-D83B3CFDF5A6}" type="sibTrans" cxnId="{2E15761F-3BAF-48B6-ABC4-4774004CF945}">
      <dgm:prSet/>
      <dgm:spPr/>
      <dgm:t>
        <a:bodyPr/>
        <a:lstStyle/>
        <a:p>
          <a:endParaRPr lang="en-US"/>
        </a:p>
      </dgm:t>
    </dgm:pt>
    <dgm:pt modelId="{DABD46E4-8BCE-4072-BB1E-9A5D4F58AC73}">
      <dgm:prSet phldrT="[Text]"/>
      <dgm:spPr/>
      <dgm:t>
        <a:bodyPr/>
        <a:lstStyle/>
        <a:p>
          <a:r>
            <a:rPr lang="cs-CZ" dirty="0" smtClean="0"/>
            <a:t>Návrh struktury dokumentace</a:t>
          </a:r>
          <a:endParaRPr lang="en-US" dirty="0"/>
        </a:p>
      </dgm:t>
    </dgm:pt>
    <dgm:pt modelId="{4A203138-DD47-4917-AEFD-55D78877E36A}" type="parTrans" cxnId="{8FAADF91-95D0-47D4-9A96-FB6CAE3EA0D0}">
      <dgm:prSet/>
      <dgm:spPr/>
      <dgm:t>
        <a:bodyPr/>
        <a:lstStyle/>
        <a:p>
          <a:endParaRPr lang="en-US"/>
        </a:p>
      </dgm:t>
    </dgm:pt>
    <dgm:pt modelId="{4524E6CF-E7D7-4F18-A4D3-5FCE1AC3EC9E}" type="sibTrans" cxnId="{8FAADF91-95D0-47D4-9A96-FB6CAE3EA0D0}">
      <dgm:prSet/>
      <dgm:spPr/>
      <dgm:t>
        <a:bodyPr/>
        <a:lstStyle/>
        <a:p>
          <a:endParaRPr lang="en-US"/>
        </a:p>
      </dgm:t>
    </dgm:pt>
    <dgm:pt modelId="{3AC763EA-8A3C-448D-875D-BE6F11C19714}">
      <dgm:prSet phldrT="[Text]"/>
      <dgm:spPr/>
      <dgm:t>
        <a:bodyPr/>
        <a:lstStyle/>
        <a:p>
          <a:r>
            <a:rPr lang="cs-CZ" dirty="0" smtClean="0"/>
            <a:t>Sběr </a:t>
          </a:r>
          <a:br>
            <a:rPr lang="cs-CZ" dirty="0" smtClean="0"/>
          </a:br>
          <a:r>
            <a:rPr lang="cs-CZ" dirty="0" smtClean="0"/>
            <a:t>a analýza informací</a:t>
          </a:r>
          <a:endParaRPr lang="en-US" dirty="0"/>
        </a:p>
      </dgm:t>
    </dgm:pt>
    <dgm:pt modelId="{9F0AFD87-3D2A-4208-BF65-D7B7219CCE0E}" type="parTrans" cxnId="{6CD89923-7E44-4796-8DC1-0C8D6483F273}">
      <dgm:prSet/>
      <dgm:spPr/>
      <dgm:t>
        <a:bodyPr/>
        <a:lstStyle/>
        <a:p>
          <a:endParaRPr lang="en-US"/>
        </a:p>
      </dgm:t>
    </dgm:pt>
    <dgm:pt modelId="{3FC15292-F481-4FBB-AD8C-3469CFD66874}" type="sibTrans" cxnId="{6CD89923-7E44-4796-8DC1-0C8D6483F273}">
      <dgm:prSet/>
      <dgm:spPr/>
      <dgm:t>
        <a:bodyPr/>
        <a:lstStyle/>
        <a:p>
          <a:endParaRPr lang="en-US"/>
        </a:p>
      </dgm:t>
    </dgm:pt>
    <dgm:pt modelId="{0812CFF1-A561-42EA-B2DE-3D36FF26C48D}">
      <dgm:prSet phldrT="[Text]"/>
      <dgm:spPr/>
      <dgm:t>
        <a:bodyPr/>
        <a:lstStyle/>
        <a:p>
          <a:r>
            <a:rPr lang="cs-CZ" dirty="0" smtClean="0"/>
            <a:t>Zpracování dokumentace</a:t>
          </a:r>
          <a:endParaRPr lang="en-US" dirty="0"/>
        </a:p>
      </dgm:t>
    </dgm:pt>
    <dgm:pt modelId="{73D31E49-63B4-4CEA-B2DC-E75123DA66D6}" type="parTrans" cxnId="{B61838B7-1016-404A-A85B-D5524268AFF4}">
      <dgm:prSet/>
      <dgm:spPr/>
      <dgm:t>
        <a:bodyPr/>
        <a:lstStyle/>
        <a:p>
          <a:endParaRPr lang="en-US"/>
        </a:p>
      </dgm:t>
    </dgm:pt>
    <dgm:pt modelId="{CFD45F92-9DD8-4382-8F29-8ECE0354F5CB}" type="sibTrans" cxnId="{B61838B7-1016-404A-A85B-D5524268AFF4}">
      <dgm:prSet/>
      <dgm:spPr/>
      <dgm:t>
        <a:bodyPr/>
        <a:lstStyle/>
        <a:p>
          <a:endParaRPr lang="en-US"/>
        </a:p>
      </dgm:t>
    </dgm:pt>
    <dgm:pt modelId="{011ACC34-8867-47C9-BBC9-94918BEF8584}">
      <dgm:prSet phldrT="[Text]"/>
      <dgm:spPr/>
      <dgm:t>
        <a:bodyPr/>
        <a:lstStyle/>
        <a:p>
          <a:endParaRPr lang="cs-CZ" dirty="0"/>
        </a:p>
      </dgm:t>
    </dgm:pt>
    <dgm:pt modelId="{1750AEF9-C015-4198-931A-DFB9B0FBBC0A}" type="parTrans" cxnId="{7FFE09B4-BCF4-4DE1-9051-56B2A4646161}">
      <dgm:prSet/>
      <dgm:spPr/>
      <dgm:t>
        <a:bodyPr/>
        <a:lstStyle/>
        <a:p>
          <a:endParaRPr lang="en-US"/>
        </a:p>
      </dgm:t>
    </dgm:pt>
    <dgm:pt modelId="{365CBB98-5C70-4207-9539-8F5528BE2126}" type="sibTrans" cxnId="{7FFE09B4-BCF4-4DE1-9051-56B2A4646161}">
      <dgm:prSet/>
      <dgm:spPr/>
      <dgm:t>
        <a:bodyPr/>
        <a:lstStyle/>
        <a:p>
          <a:endParaRPr lang="en-US"/>
        </a:p>
      </dgm:t>
    </dgm:pt>
    <dgm:pt modelId="{C999778C-0B4E-4ED8-A0EF-71C41C804BCF}" type="pres">
      <dgm:prSet presAssocID="{A7447755-9F71-4FC7-A542-1415177B2168}" presName="cycleMatrixDiagram" presStyleCnt="0">
        <dgm:presLayoutVars>
          <dgm:chMax val="1"/>
          <dgm:dir/>
          <dgm:animLvl val="lvl"/>
          <dgm:resizeHandles val="exact"/>
        </dgm:presLayoutVars>
      </dgm:prSet>
      <dgm:spPr/>
      <dgm:t>
        <a:bodyPr/>
        <a:lstStyle/>
        <a:p>
          <a:endParaRPr lang="cs-CZ"/>
        </a:p>
      </dgm:t>
    </dgm:pt>
    <dgm:pt modelId="{089849D5-D1B4-4B72-AD5A-7EA86DB806AC}" type="pres">
      <dgm:prSet presAssocID="{A7447755-9F71-4FC7-A542-1415177B2168}" presName="children" presStyleCnt="0"/>
      <dgm:spPr/>
    </dgm:pt>
    <dgm:pt modelId="{C1B43592-C147-4F27-B6E9-B79FD2C7616A}" type="pres">
      <dgm:prSet presAssocID="{A7447755-9F71-4FC7-A542-1415177B2168}" presName="childPlaceholder" presStyleCnt="0"/>
      <dgm:spPr/>
    </dgm:pt>
    <dgm:pt modelId="{A51817B8-0DD2-448F-8F0D-9FD45FB1A925}" type="pres">
      <dgm:prSet presAssocID="{A7447755-9F71-4FC7-A542-1415177B2168}" presName="circle" presStyleCnt="0"/>
      <dgm:spPr/>
    </dgm:pt>
    <dgm:pt modelId="{F3993E06-7591-4855-B426-021FE53498D7}" type="pres">
      <dgm:prSet presAssocID="{A7447755-9F71-4FC7-A542-1415177B2168}" presName="quadrant1" presStyleLbl="node1" presStyleIdx="0" presStyleCnt="4">
        <dgm:presLayoutVars>
          <dgm:chMax val="1"/>
          <dgm:bulletEnabled val="1"/>
        </dgm:presLayoutVars>
      </dgm:prSet>
      <dgm:spPr/>
      <dgm:t>
        <a:bodyPr/>
        <a:lstStyle/>
        <a:p>
          <a:endParaRPr lang="cs-CZ"/>
        </a:p>
      </dgm:t>
    </dgm:pt>
    <dgm:pt modelId="{0AFEB01E-063C-4145-96DA-35AA881EEE23}" type="pres">
      <dgm:prSet presAssocID="{A7447755-9F71-4FC7-A542-1415177B2168}" presName="quadrant2" presStyleLbl="node1" presStyleIdx="1" presStyleCnt="4">
        <dgm:presLayoutVars>
          <dgm:chMax val="1"/>
          <dgm:bulletEnabled val="1"/>
        </dgm:presLayoutVars>
      </dgm:prSet>
      <dgm:spPr/>
      <dgm:t>
        <a:bodyPr/>
        <a:lstStyle/>
        <a:p>
          <a:endParaRPr lang="cs-CZ"/>
        </a:p>
      </dgm:t>
    </dgm:pt>
    <dgm:pt modelId="{E3B5C2EF-15BF-4D55-A258-B154B70813E4}" type="pres">
      <dgm:prSet presAssocID="{A7447755-9F71-4FC7-A542-1415177B2168}" presName="quadrant3" presStyleLbl="node1" presStyleIdx="2" presStyleCnt="4">
        <dgm:presLayoutVars>
          <dgm:chMax val="1"/>
          <dgm:bulletEnabled val="1"/>
        </dgm:presLayoutVars>
      </dgm:prSet>
      <dgm:spPr/>
      <dgm:t>
        <a:bodyPr/>
        <a:lstStyle/>
        <a:p>
          <a:endParaRPr lang="cs-CZ"/>
        </a:p>
      </dgm:t>
    </dgm:pt>
    <dgm:pt modelId="{2FE88592-2AEB-4269-B6D7-5858AEDF1CAF}" type="pres">
      <dgm:prSet presAssocID="{A7447755-9F71-4FC7-A542-1415177B2168}" presName="quadrant4" presStyleLbl="node1" presStyleIdx="3" presStyleCnt="4">
        <dgm:presLayoutVars>
          <dgm:chMax val="1"/>
          <dgm:bulletEnabled val="1"/>
        </dgm:presLayoutVars>
      </dgm:prSet>
      <dgm:spPr/>
      <dgm:t>
        <a:bodyPr/>
        <a:lstStyle/>
        <a:p>
          <a:endParaRPr lang="en-US"/>
        </a:p>
      </dgm:t>
    </dgm:pt>
    <dgm:pt modelId="{D7D823B7-66E2-4CF7-98E2-8461B9D97A33}" type="pres">
      <dgm:prSet presAssocID="{A7447755-9F71-4FC7-A542-1415177B2168}" presName="quadrantPlaceholder" presStyleCnt="0"/>
      <dgm:spPr/>
    </dgm:pt>
    <dgm:pt modelId="{73B8357A-584D-4475-B385-3BB59AA10943}" type="pres">
      <dgm:prSet presAssocID="{A7447755-9F71-4FC7-A542-1415177B2168}" presName="center1" presStyleLbl="fgShp" presStyleIdx="0" presStyleCnt="2"/>
      <dgm:spPr/>
    </dgm:pt>
    <dgm:pt modelId="{2DFD720C-CA4C-486D-82B2-E0EC6BB83ABC}" type="pres">
      <dgm:prSet presAssocID="{A7447755-9F71-4FC7-A542-1415177B2168}" presName="center2" presStyleLbl="fgShp" presStyleIdx="1" presStyleCnt="2"/>
      <dgm:spPr/>
    </dgm:pt>
  </dgm:ptLst>
  <dgm:cxnLst>
    <dgm:cxn modelId="{B61838B7-1016-404A-A85B-D5524268AFF4}" srcId="{A7447755-9F71-4FC7-A542-1415177B2168}" destId="{0812CFF1-A561-42EA-B2DE-3D36FF26C48D}" srcOrd="3" destOrd="0" parTransId="{73D31E49-63B4-4CEA-B2DC-E75123DA66D6}" sibTransId="{CFD45F92-9DD8-4382-8F29-8ECE0354F5CB}"/>
    <dgm:cxn modelId="{8FAADF91-95D0-47D4-9A96-FB6CAE3EA0D0}" srcId="{A7447755-9F71-4FC7-A542-1415177B2168}" destId="{DABD46E4-8BCE-4072-BB1E-9A5D4F58AC73}" srcOrd="1" destOrd="0" parTransId="{4A203138-DD47-4917-AEFD-55D78877E36A}" sibTransId="{4524E6CF-E7D7-4F18-A4D3-5FCE1AC3EC9E}"/>
    <dgm:cxn modelId="{4FF1BFBD-D54F-4001-A1D2-7A8EB23073D8}" type="presOf" srcId="{891CFC32-709C-4472-BF21-A8F72FCDB5E4}" destId="{F3993E06-7591-4855-B426-021FE53498D7}" srcOrd="0" destOrd="0" presId="urn:microsoft.com/office/officeart/2005/8/layout/cycle4#1"/>
    <dgm:cxn modelId="{68FA1B4F-462A-4151-8387-776B097F13B9}" type="presOf" srcId="{A7447755-9F71-4FC7-A542-1415177B2168}" destId="{C999778C-0B4E-4ED8-A0EF-71C41C804BCF}" srcOrd="0" destOrd="0" presId="urn:microsoft.com/office/officeart/2005/8/layout/cycle4#1"/>
    <dgm:cxn modelId="{BBBA1758-3FA9-425A-B7F6-46FF20563228}" type="presOf" srcId="{DABD46E4-8BCE-4072-BB1E-9A5D4F58AC73}" destId="{0AFEB01E-063C-4145-96DA-35AA881EEE23}" srcOrd="0" destOrd="0" presId="urn:microsoft.com/office/officeart/2005/8/layout/cycle4#1"/>
    <dgm:cxn modelId="{2E15761F-3BAF-48B6-ABC4-4774004CF945}" srcId="{A7447755-9F71-4FC7-A542-1415177B2168}" destId="{891CFC32-709C-4472-BF21-A8F72FCDB5E4}" srcOrd="0" destOrd="0" parTransId="{0A47131C-FD65-4D17-8F9D-151ACFC8653E}" sibTransId="{E5884403-DB2E-45C0-B6B9-D83B3CFDF5A6}"/>
    <dgm:cxn modelId="{6CD89923-7E44-4796-8DC1-0C8D6483F273}" srcId="{A7447755-9F71-4FC7-A542-1415177B2168}" destId="{3AC763EA-8A3C-448D-875D-BE6F11C19714}" srcOrd="2" destOrd="0" parTransId="{9F0AFD87-3D2A-4208-BF65-D7B7219CCE0E}" sibTransId="{3FC15292-F481-4FBB-AD8C-3469CFD66874}"/>
    <dgm:cxn modelId="{AA15D5E5-0A36-46F3-A0C0-058E352EDF14}" type="presOf" srcId="{0812CFF1-A561-42EA-B2DE-3D36FF26C48D}" destId="{2FE88592-2AEB-4269-B6D7-5858AEDF1CAF}" srcOrd="0" destOrd="0" presId="urn:microsoft.com/office/officeart/2005/8/layout/cycle4#1"/>
    <dgm:cxn modelId="{7FFE09B4-BCF4-4DE1-9051-56B2A4646161}" srcId="{A7447755-9F71-4FC7-A542-1415177B2168}" destId="{011ACC34-8867-47C9-BBC9-94918BEF8584}" srcOrd="4" destOrd="0" parTransId="{1750AEF9-C015-4198-931A-DFB9B0FBBC0A}" sibTransId="{365CBB98-5C70-4207-9539-8F5528BE2126}"/>
    <dgm:cxn modelId="{268B3A1A-8DE9-4B6F-BD75-0465621C1554}" type="presOf" srcId="{3AC763EA-8A3C-448D-875D-BE6F11C19714}" destId="{E3B5C2EF-15BF-4D55-A258-B154B70813E4}" srcOrd="0" destOrd="0" presId="urn:microsoft.com/office/officeart/2005/8/layout/cycle4#1"/>
    <dgm:cxn modelId="{53DF1D95-725E-4547-89FF-0160D5A09E2E}" type="presParOf" srcId="{C999778C-0B4E-4ED8-A0EF-71C41C804BCF}" destId="{089849D5-D1B4-4B72-AD5A-7EA86DB806AC}" srcOrd="0" destOrd="0" presId="urn:microsoft.com/office/officeart/2005/8/layout/cycle4#1"/>
    <dgm:cxn modelId="{4B120D07-BD8A-41CB-87F5-7B31D5DCCB0B}" type="presParOf" srcId="{089849D5-D1B4-4B72-AD5A-7EA86DB806AC}" destId="{C1B43592-C147-4F27-B6E9-B79FD2C7616A}" srcOrd="0" destOrd="0" presId="urn:microsoft.com/office/officeart/2005/8/layout/cycle4#1"/>
    <dgm:cxn modelId="{C06EBC14-D4BF-448B-A5A5-6E355C1FE745}" type="presParOf" srcId="{C999778C-0B4E-4ED8-A0EF-71C41C804BCF}" destId="{A51817B8-0DD2-448F-8F0D-9FD45FB1A925}" srcOrd="1" destOrd="0" presId="urn:microsoft.com/office/officeart/2005/8/layout/cycle4#1"/>
    <dgm:cxn modelId="{BDCCABAC-37E3-4FC4-92E1-629CB0DC42BF}" type="presParOf" srcId="{A51817B8-0DD2-448F-8F0D-9FD45FB1A925}" destId="{F3993E06-7591-4855-B426-021FE53498D7}" srcOrd="0" destOrd="0" presId="urn:microsoft.com/office/officeart/2005/8/layout/cycle4#1"/>
    <dgm:cxn modelId="{35FE6D7B-5B7B-435D-ADBB-9C1B65FBC76D}" type="presParOf" srcId="{A51817B8-0DD2-448F-8F0D-9FD45FB1A925}" destId="{0AFEB01E-063C-4145-96DA-35AA881EEE23}" srcOrd="1" destOrd="0" presId="urn:microsoft.com/office/officeart/2005/8/layout/cycle4#1"/>
    <dgm:cxn modelId="{9027A470-7253-4CA8-BFA7-0DE43C84A8FF}" type="presParOf" srcId="{A51817B8-0DD2-448F-8F0D-9FD45FB1A925}" destId="{E3B5C2EF-15BF-4D55-A258-B154B70813E4}" srcOrd="2" destOrd="0" presId="urn:microsoft.com/office/officeart/2005/8/layout/cycle4#1"/>
    <dgm:cxn modelId="{9EC88ED5-DBF1-4152-96C7-F0AF405F7C09}" type="presParOf" srcId="{A51817B8-0DD2-448F-8F0D-9FD45FB1A925}" destId="{2FE88592-2AEB-4269-B6D7-5858AEDF1CAF}" srcOrd="3" destOrd="0" presId="urn:microsoft.com/office/officeart/2005/8/layout/cycle4#1"/>
    <dgm:cxn modelId="{DEDAFB1A-A839-4FBE-A5F7-118B7A7F3EA5}" type="presParOf" srcId="{A51817B8-0DD2-448F-8F0D-9FD45FB1A925}" destId="{D7D823B7-66E2-4CF7-98E2-8461B9D97A33}" srcOrd="4" destOrd="0" presId="urn:microsoft.com/office/officeart/2005/8/layout/cycle4#1"/>
    <dgm:cxn modelId="{0BA6ED8A-B96A-470D-83A4-BB9ED2AA224F}" type="presParOf" srcId="{C999778C-0B4E-4ED8-A0EF-71C41C804BCF}" destId="{73B8357A-584D-4475-B385-3BB59AA10943}" srcOrd="2" destOrd="0" presId="urn:microsoft.com/office/officeart/2005/8/layout/cycle4#1"/>
    <dgm:cxn modelId="{08E57054-C1B4-4244-BD89-F75B18D168E9}" type="presParOf" srcId="{C999778C-0B4E-4ED8-A0EF-71C41C804BCF}" destId="{2DFD720C-CA4C-486D-82B2-E0EC6BB83ABC}"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F42064-5F59-40E1-9B9D-AFB005D3071F}"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2F363F53-6C01-4350-8D5C-E76FDABADEEB}">
      <dgm:prSet phldrT="[Text]"/>
      <dgm:spPr>
        <a:solidFill>
          <a:srgbClr val="0070C0"/>
        </a:solidFill>
      </dgm:spPr>
      <dgm:t>
        <a:bodyPr/>
        <a:lstStyle/>
        <a:p>
          <a:r>
            <a:rPr lang="cs-CZ" dirty="0" smtClean="0"/>
            <a:t>Zpracovatel</a:t>
          </a:r>
          <a:endParaRPr lang="en-US" dirty="0"/>
        </a:p>
      </dgm:t>
    </dgm:pt>
    <dgm:pt modelId="{6B279C7C-C350-4BB8-889F-04AA81E54549}" type="parTrans" cxnId="{2A4CBE29-1414-44B5-A2E2-8EBF53515821}">
      <dgm:prSet/>
      <dgm:spPr/>
      <dgm:t>
        <a:bodyPr/>
        <a:lstStyle/>
        <a:p>
          <a:endParaRPr lang="en-US"/>
        </a:p>
      </dgm:t>
    </dgm:pt>
    <dgm:pt modelId="{F59221FE-2588-4D71-8857-17BF743F2D21}" type="sibTrans" cxnId="{2A4CBE29-1414-44B5-A2E2-8EBF53515821}">
      <dgm:prSet/>
      <dgm:spPr/>
      <dgm:t>
        <a:bodyPr/>
        <a:lstStyle/>
        <a:p>
          <a:endParaRPr lang="en-US"/>
        </a:p>
      </dgm:t>
    </dgm:pt>
    <dgm:pt modelId="{0CE0C37F-AF73-4E68-A7E9-3BE3FA771A7F}">
      <dgm:prSet phldrT="[Text]"/>
      <dgm:spPr/>
      <dgm:t>
        <a:bodyPr/>
        <a:lstStyle/>
        <a:p>
          <a:r>
            <a:rPr lang="cs-CZ" dirty="0" smtClean="0"/>
            <a:t>Definice potřebných informací</a:t>
          </a:r>
          <a:endParaRPr lang="en-US" dirty="0"/>
        </a:p>
      </dgm:t>
    </dgm:pt>
    <dgm:pt modelId="{B6C2E5CD-085A-406F-8DF9-46493D7A9FC0}" type="parTrans" cxnId="{F95CD323-1B55-4E47-87DB-6EF7AB47445B}">
      <dgm:prSet/>
      <dgm:spPr/>
      <dgm:t>
        <a:bodyPr/>
        <a:lstStyle/>
        <a:p>
          <a:endParaRPr lang="en-US"/>
        </a:p>
      </dgm:t>
    </dgm:pt>
    <dgm:pt modelId="{F548A6FD-604B-4658-B686-3E0D7355EBD3}" type="sibTrans" cxnId="{F95CD323-1B55-4E47-87DB-6EF7AB47445B}">
      <dgm:prSet/>
      <dgm:spPr/>
      <dgm:t>
        <a:bodyPr/>
        <a:lstStyle/>
        <a:p>
          <a:endParaRPr lang="en-US"/>
        </a:p>
      </dgm:t>
    </dgm:pt>
    <dgm:pt modelId="{85E2E74A-B602-4C87-8081-3921DE82626E}">
      <dgm:prSet phldrT="[Text]"/>
      <dgm:spPr/>
      <dgm:t>
        <a:bodyPr/>
        <a:lstStyle/>
        <a:p>
          <a:r>
            <a:rPr lang="cs-CZ" dirty="0" smtClean="0"/>
            <a:t>Vlastník informací</a:t>
          </a:r>
          <a:endParaRPr lang="en-US" dirty="0"/>
        </a:p>
      </dgm:t>
    </dgm:pt>
    <dgm:pt modelId="{C6E1C0C0-BE0B-4EF0-AC6A-D88A87B1B7CF}" type="parTrans" cxnId="{A93855EE-5C4C-4651-A72F-F43FCE11E5DF}">
      <dgm:prSet/>
      <dgm:spPr/>
      <dgm:t>
        <a:bodyPr/>
        <a:lstStyle/>
        <a:p>
          <a:endParaRPr lang="en-US"/>
        </a:p>
      </dgm:t>
    </dgm:pt>
    <dgm:pt modelId="{B57634BE-DCBE-42E9-A044-2961D919A162}" type="sibTrans" cxnId="{A93855EE-5C4C-4651-A72F-F43FCE11E5DF}">
      <dgm:prSet/>
      <dgm:spPr/>
      <dgm:t>
        <a:bodyPr/>
        <a:lstStyle/>
        <a:p>
          <a:endParaRPr lang="en-US"/>
        </a:p>
      </dgm:t>
    </dgm:pt>
    <dgm:pt modelId="{192A9E71-327C-40E5-8FF6-8E68F42A4D5C}">
      <dgm:prSet phldrT="[Text]"/>
      <dgm:spPr/>
      <dgm:t>
        <a:bodyPr/>
        <a:lstStyle/>
        <a:p>
          <a:r>
            <a:rPr lang="cs-CZ" dirty="0" smtClean="0"/>
            <a:t>Identifikace zdrojů informací</a:t>
          </a:r>
          <a:endParaRPr lang="en-US" dirty="0"/>
        </a:p>
      </dgm:t>
    </dgm:pt>
    <dgm:pt modelId="{68685906-DB56-465C-AA31-55F0F36B64D7}" type="parTrans" cxnId="{61475D2F-44D1-4EBC-AEEE-A91A63BFC53D}">
      <dgm:prSet/>
      <dgm:spPr/>
      <dgm:t>
        <a:bodyPr/>
        <a:lstStyle/>
        <a:p>
          <a:endParaRPr lang="en-US"/>
        </a:p>
      </dgm:t>
    </dgm:pt>
    <dgm:pt modelId="{6F002059-D5A4-4264-877C-A39329608AC5}" type="sibTrans" cxnId="{61475D2F-44D1-4EBC-AEEE-A91A63BFC53D}">
      <dgm:prSet/>
      <dgm:spPr/>
      <dgm:t>
        <a:bodyPr/>
        <a:lstStyle/>
        <a:p>
          <a:endParaRPr lang="en-US"/>
        </a:p>
      </dgm:t>
    </dgm:pt>
    <dgm:pt modelId="{C87089D0-8BFB-4F4A-BEBA-23CFB6259C7F}">
      <dgm:prSet phldrT="[Text]"/>
      <dgm:spPr/>
      <dgm:t>
        <a:bodyPr/>
        <a:lstStyle/>
        <a:p>
          <a:r>
            <a:rPr lang="cs-CZ" dirty="0" smtClean="0"/>
            <a:t>Úvodní jednání a vyhodnocení rozumných alternativ</a:t>
          </a:r>
          <a:endParaRPr lang="en-US" dirty="0"/>
        </a:p>
      </dgm:t>
    </dgm:pt>
    <dgm:pt modelId="{FBF53571-4308-4572-9102-6A8EEF155E05}" type="parTrans" cxnId="{AD0C4CE3-E60B-4BD2-9966-8B3676335F3E}">
      <dgm:prSet/>
      <dgm:spPr/>
      <dgm:t>
        <a:bodyPr/>
        <a:lstStyle/>
        <a:p>
          <a:endParaRPr lang="en-US"/>
        </a:p>
      </dgm:t>
    </dgm:pt>
    <dgm:pt modelId="{36F32AAC-531B-4CC4-9BA9-C8B5B707020A}" type="sibTrans" cxnId="{AD0C4CE3-E60B-4BD2-9966-8B3676335F3E}">
      <dgm:prSet/>
      <dgm:spPr/>
      <dgm:t>
        <a:bodyPr/>
        <a:lstStyle/>
        <a:p>
          <a:endParaRPr lang="en-US"/>
        </a:p>
      </dgm:t>
    </dgm:pt>
    <dgm:pt modelId="{16E3B570-734F-4114-9915-7791F37531CD}">
      <dgm:prSet phldrT="[Text]"/>
      <dgm:spPr/>
      <dgm:t>
        <a:bodyPr/>
        <a:lstStyle/>
        <a:p>
          <a:r>
            <a:rPr lang="cs-CZ" dirty="0" smtClean="0"/>
            <a:t>Vlastník informací</a:t>
          </a:r>
          <a:endParaRPr lang="en-US" dirty="0"/>
        </a:p>
      </dgm:t>
    </dgm:pt>
    <dgm:pt modelId="{C048EE58-EF1C-4E26-9366-85C95FE64721}" type="parTrans" cxnId="{482EBBE4-BEA1-44B0-AC64-34796C216B26}">
      <dgm:prSet/>
      <dgm:spPr/>
      <dgm:t>
        <a:bodyPr/>
        <a:lstStyle/>
        <a:p>
          <a:endParaRPr lang="en-US"/>
        </a:p>
      </dgm:t>
    </dgm:pt>
    <dgm:pt modelId="{04162896-6FF7-4333-9492-4AFC6F68D8FF}" type="sibTrans" cxnId="{482EBBE4-BEA1-44B0-AC64-34796C216B26}">
      <dgm:prSet/>
      <dgm:spPr/>
      <dgm:t>
        <a:bodyPr/>
        <a:lstStyle/>
        <a:p>
          <a:endParaRPr lang="en-US"/>
        </a:p>
      </dgm:t>
    </dgm:pt>
    <dgm:pt modelId="{B77E3198-BC68-442C-B095-8C409AC8B4CB}">
      <dgm:prSet phldrT="[Text]"/>
      <dgm:spPr/>
      <dgm:t>
        <a:bodyPr/>
        <a:lstStyle/>
        <a:p>
          <a:r>
            <a:rPr lang="cs-CZ" dirty="0" smtClean="0"/>
            <a:t>Získání </a:t>
          </a:r>
          <a:br>
            <a:rPr lang="cs-CZ" dirty="0" smtClean="0"/>
          </a:br>
          <a:r>
            <a:rPr lang="cs-CZ" dirty="0" smtClean="0"/>
            <a:t>a poskytnutí informací</a:t>
          </a:r>
          <a:endParaRPr lang="en-US" dirty="0"/>
        </a:p>
      </dgm:t>
    </dgm:pt>
    <dgm:pt modelId="{FFAED0D7-E919-4FD2-A421-D9AF7CEC7C63}" type="parTrans" cxnId="{517E69F0-B726-48A0-85AB-370E5A12D46C}">
      <dgm:prSet/>
      <dgm:spPr/>
      <dgm:t>
        <a:bodyPr/>
        <a:lstStyle/>
        <a:p>
          <a:endParaRPr lang="en-US"/>
        </a:p>
      </dgm:t>
    </dgm:pt>
    <dgm:pt modelId="{A6421E70-9A4E-4A7B-872F-1DF47491D695}" type="sibTrans" cxnId="{517E69F0-B726-48A0-85AB-370E5A12D46C}">
      <dgm:prSet/>
      <dgm:spPr/>
      <dgm:t>
        <a:bodyPr/>
        <a:lstStyle/>
        <a:p>
          <a:endParaRPr lang="en-US"/>
        </a:p>
      </dgm:t>
    </dgm:pt>
    <dgm:pt modelId="{C40FD232-6A9F-498F-ACD6-7D472B7D4810}">
      <dgm:prSet phldrT="[Text]"/>
      <dgm:spPr/>
      <dgm:t>
        <a:bodyPr/>
        <a:lstStyle/>
        <a:p>
          <a:endParaRPr lang="en-US" dirty="0"/>
        </a:p>
      </dgm:t>
    </dgm:pt>
    <dgm:pt modelId="{6DE3A3C0-90C7-442A-973B-090FA8E38C2A}" type="parTrans" cxnId="{C3AA08AD-C90F-44E1-AFB0-7D9C09012902}">
      <dgm:prSet/>
      <dgm:spPr/>
      <dgm:t>
        <a:bodyPr/>
        <a:lstStyle/>
        <a:p>
          <a:endParaRPr lang="en-US"/>
        </a:p>
      </dgm:t>
    </dgm:pt>
    <dgm:pt modelId="{57FF3C93-CB10-4326-8115-5F85F67F4911}" type="sibTrans" cxnId="{C3AA08AD-C90F-44E1-AFB0-7D9C09012902}">
      <dgm:prSet/>
      <dgm:spPr/>
      <dgm:t>
        <a:bodyPr/>
        <a:lstStyle/>
        <a:p>
          <a:endParaRPr lang="en-US"/>
        </a:p>
      </dgm:t>
    </dgm:pt>
    <dgm:pt modelId="{674E2830-EC91-435D-A757-0010418991E1}">
      <dgm:prSet phldrT="[Text]"/>
      <dgm:spPr>
        <a:solidFill>
          <a:srgbClr val="0070C0"/>
        </a:solidFill>
      </dgm:spPr>
      <dgm:t>
        <a:bodyPr/>
        <a:lstStyle/>
        <a:p>
          <a:r>
            <a:rPr lang="cs-CZ" dirty="0" smtClean="0"/>
            <a:t>Zpracovatel</a:t>
          </a:r>
          <a:endParaRPr lang="en-US" dirty="0"/>
        </a:p>
      </dgm:t>
    </dgm:pt>
    <dgm:pt modelId="{889DCB5E-B114-4A03-92A3-C10644860460}" type="parTrans" cxnId="{1D43B707-7469-40F2-A08C-09FF8DF3085B}">
      <dgm:prSet/>
      <dgm:spPr/>
      <dgm:t>
        <a:bodyPr/>
        <a:lstStyle/>
        <a:p>
          <a:endParaRPr lang="en-US"/>
        </a:p>
      </dgm:t>
    </dgm:pt>
    <dgm:pt modelId="{FC8D3E82-0379-4A1F-B458-0C29E3F2A2E3}" type="sibTrans" cxnId="{1D43B707-7469-40F2-A08C-09FF8DF3085B}">
      <dgm:prSet/>
      <dgm:spPr/>
      <dgm:t>
        <a:bodyPr/>
        <a:lstStyle/>
        <a:p>
          <a:endParaRPr lang="en-US"/>
        </a:p>
      </dgm:t>
    </dgm:pt>
    <dgm:pt modelId="{265427C0-1BF1-46AC-9B7E-64D49D010CFD}">
      <dgm:prSet phldrT="[Text]"/>
      <dgm:spPr/>
      <dgm:t>
        <a:bodyPr/>
        <a:lstStyle/>
        <a:p>
          <a:r>
            <a:rPr lang="cs-CZ" dirty="0" smtClean="0"/>
            <a:t>Analýza </a:t>
          </a:r>
          <a:br>
            <a:rPr lang="cs-CZ" dirty="0" smtClean="0"/>
          </a:br>
          <a:r>
            <a:rPr lang="cs-CZ" dirty="0" smtClean="0"/>
            <a:t>a zpracování informací</a:t>
          </a:r>
          <a:endParaRPr lang="en-US" dirty="0"/>
        </a:p>
      </dgm:t>
    </dgm:pt>
    <dgm:pt modelId="{14D677E8-A2BE-48CF-9225-B74AA69A3566}" type="parTrans" cxnId="{26D81841-9670-47E4-B1CF-F517CBAD17BA}">
      <dgm:prSet/>
      <dgm:spPr/>
      <dgm:t>
        <a:bodyPr/>
        <a:lstStyle/>
        <a:p>
          <a:endParaRPr lang="en-US"/>
        </a:p>
      </dgm:t>
    </dgm:pt>
    <dgm:pt modelId="{867162DF-87B2-43EC-9A27-FF0CAF6F3651}" type="sibTrans" cxnId="{26D81841-9670-47E4-B1CF-F517CBAD17BA}">
      <dgm:prSet/>
      <dgm:spPr/>
      <dgm:t>
        <a:bodyPr/>
        <a:lstStyle/>
        <a:p>
          <a:endParaRPr lang="en-US"/>
        </a:p>
      </dgm:t>
    </dgm:pt>
    <dgm:pt modelId="{941AC9A7-C22D-4437-AEB4-E1331598062A}">
      <dgm:prSet phldrT="[Text]"/>
      <dgm:spPr>
        <a:solidFill>
          <a:srgbClr val="0070C0"/>
        </a:solidFill>
      </dgm:spPr>
      <dgm:t>
        <a:bodyPr/>
        <a:lstStyle/>
        <a:p>
          <a:r>
            <a:rPr lang="cs-CZ" dirty="0" smtClean="0"/>
            <a:t>Zpracovatel</a:t>
          </a:r>
          <a:endParaRPr lang="en-US" dirty="0"/>
        </a:p>
      </dgm:t>
    </dgm:pt>
    <dgm:pt modelId="{93F2339D-CECC-4FDE-BED0-D52B7AD1B4DB}" type="sibTrans" cxnId="{EF723858-AD2D-48EB-BFFF-AFC37FC26236}">
      <dgm:prSet/>
      <dgm:spPr/>
      <dgm:t>
        <a:bodyPr/>
        <a:lstStyle/>
        <a:p>
          <a:endParaRPr lang="en-US"/>
        </a:p>
      </dgm:t>
    </dgm:pt>
    <dgm:pt modelId="{9CB973E7-E99B-4040-92A2-36D0C671DC0F}" type="parTrans" cxnId="{EF723858-AD2D-48EB-BFFF-AFC37FC26236}">
      <dgm:prSet/>
      <dgm:spPr/>
      <dgm:t>
        <a:bodyPr/>
        <a:lstStyle/>
        <a:p>
          <a:endParaRPr lang="en-US"/>
        </a:p>
      </dgm:t>
    </dgm:pt>
    <dgm:pt modelId="{74D0B09F-16AD-4F06-A1A2-04046110E28D}" type="pres">
      <dgm:prSet presAssocID="{18F42064-5F59-40E1-9B9D-AFB005D3071F}" presName="Name0" presStyleCnt="0">
        <dgm:presLayoutVars>
          <dgm:dir/>
          <dgm:animLvl val="lvl"/>
          <dgm:resizeHandles val="exact"/>
        </dgm:presLayoutVars>
      </dgm:prSet>
      <dgm:spPr/>
      <dgm:t>
        <a:bodyPr/>
        <a:lstStyle/>
        <a:p>
          <a:endParaRPr lang="cs-CZ"/>
        </a:p>
      </dgm:t>
    </dgm:pt>
    <dgm:pt modelId="{A09941A0-478B-4CC6-8316-37C4D5508031}" type="pres">
      <dgm:prSet presAssocID="{18F42064-5F59-40E1-9B9D-AFB005D3071F}" presName="tSp" presStyleCnt="0"/>
      <dgm:spPr/>
    </dgm:pt>
    <dgm:pt modelId="{E48D05BC-3FDA-4A27-9036-C8D87DB73689}" type="pres">
      <dgm:prSet presAssocID="{18F42064-5F59-40E1-9B9D-AFB005D3071F}" presName="bSp" presStyleCnt="0"/>
      <dgm:spPr/>
    </dgm:pt>
    <dgm:pt modelId="{215B6685-A46B-43C5-8AEF-D83E29893429}" type="pres">
      <dgm:prSet presAssocID="{18F42064-5F59-40E1-9B9D-AFB005D3071F}" presName="process" presStyleCnt="0"/>
      <dgm:spPr/>
    </dgm:pt>
    <dgm:pt modelId="{837D0C44-5ABB-41F4-A0B5-751B3B8F01D1}" type="pres">
      <dgm:prSet presAssocID="{2F363F53-6C01-4350-8D5C-E76FDABADEEB}" presName="composite1" presStyleCnt="0"/>
      <dgm:spPr/>
    </dgm:pt>
    <dgm:pt modelId="{BE2C22A3-497E-42FA-99A3-C02789224595}" type="pres">
      <dgm:prSet presAssocID="{2F363F53-6C01-4350-8D5C-E76FDABADEEB}" presName="dummyNode1" presStyleLbl="node1" presStyleIdx="0" presStyleCnt="5"/>
      <dgm:spPr/>
    </dgm:pt>
    <dgm:pt modelId="{66FA6FF9-DDA7-42C9-98EC-A027D26E5605}" type="pres">
      <dgm:prSet presAssocID="{2F363F53-6C01-4350-8D5C-E76FDABADEEB}" presName="childNode1" presStyleLbl="bgAcc1" presStyleIdx="0" presStyleCnt="5">
        <dgm:presLayoutVars>
          <dgm:bulletEnabled val="1"/>
        </dgm:presLayoutVars>
      </dgm:prSet>
      <dgm:spPr/>
      <dgm:t>
        <a:bodyPr/>
        <a:lstStyle/>
        <a:p>
          <a:endParaRPr lang="en-US"/>
        </a:p>
      </dgm:t>
    </dgm:pt>
    <dgm:pt modelId="{83E554CC-3B48-41E2-8C8E-7DD6DD9DC8EA}" type="pres">
      <dgm:prSet presAssocID="{2F363F53-6C01-4350-8D5C-E76FDABADEEB}" presName="childNode1tx" presStyleLbl="bgAcc1" presStyleIdx="0" presStyleCnt="5">
        <dgm:presLayoutVars>
          <dgm:bulletEnabled val="1"/>
        </dgm:presLayoutVars>
      </dgm:prSet>
      <dgm:spPr/>
      <dgm:t>
        <a:bodyPr/>
        <a:lstStyle/>
        <a:p>
          <a:endParaRPr lang="en-US"/>
        </a:p>
      </dgm:t>
    </dgm:pt>
    <dgm:pt modelId="{C3D4289B-0F55-4645-8554-F209D6452010}" type="pres">
      <dgm:prSet presAssocID="{2F363F53-6C01-4350-8D5C-E76FDABADEEB}" presName="parentNode1" presStyleLbl="node1" presStyleIdx="0" presStyleCnt="5">
        <dgm:presLayoutVars>
          <dgm:chMax val="1"/>
          <dgm:bulletEnabled val="1"/>
        </dgm:presLayoutVars>
      </dgm:prSet>
      <dgm:spPr/>
      <dgm:t>
        <a:bodyPr/>
        <a:lstStyle/>
        <a:p>
          <a:endParaRPr lang="en-US"/>
        </a:p>
      </dgm:t>
    </dgm:pt>
    <dgm:pt modelId="{37DE557C-84FB-4F91-A620-CA3DB3F330D8}" type="pres">
      <dgm:prSet presAssocID="{2F363F53-6C01-4350-8D5C-E76FDABADEEB}" presName="connSite1" presStyleCnt="0"/>
      <dgm:spPr/>
    </dgm:pt>
    <dgm:pt modelId="{F5F850A2-7F76-47FE-A948-66F8FC779B99}" type="pres">
      <dgm:prSet presAssocID="{F59221FE-2588-4D71-8857-17BF743F2D21}" presName="Name9" presStyleLbl="sibTrans2D1" presStyleIdx="0" presStyleCnt="4"/>
      <dgm:spPr/>
      <dgm:t>
        <a:bodyPr/>
        <a:lstStyle/>
        <a:p>
          <a:endParaRPr lang="cs-CZ"/>
        </a:p>
      </dgm:t>
    </dgm:pt>
    <dgm:pt modelId="{DDE05A98-11F0-4C62-9E7A-306DC1C16DC3}" type="pres">
      <dgm:prSet presAssocID="{85E2E74A-B602-4C87-8081-3921DE82626E}" presName="composite2" presStyleCnt="0"/>
      <dgm:spPr/>
    </dgm:pt>
    <dgm:pt modelId="{EE54DCD1-2C4E-4627-8D1A-042D0EB34E7C}" type="pres">
      <dgm:prSet presAssocID="{85E2E74A-B602-4C87-8081-3921DE82626E}" presName="dummyNode2" presStyleLbl="node1" presStyleIdx="0" presStyleCnt="5"/>
      <dgm:spPr/>
    </dgm:pt>
    <dgm:pt modelId="{E9CE9654-93A5-4957-A71B-7F0E610F6A13}" type="pres">
      <dgm:prSet presAssocID="{85E2E74A-B602-4C87-8081-3921DE82626E}" presName="childNode2" presStyleLbl="bgAcc1" presStyleIdx="1" presStyleCnt="5" custScaleY="149269">
        <dgm:presLayoutVars>
          <dgm:bulletEnabled val="1"/>
        </dgm:presLayoutVars>
      </dgm:prSet>
      <dgm:spPr/>
      <dgm:t>
        <a:bodyPr/>
        <a:lstStyle/>
        <a:p>
          <a:endParaRPr lang="en-US"/>
        </a:p>
      </dgm:t>
    </dgm:pt>
    <dgm:pt modelId="{96906529-A73B-44EA-BFCA-363A9B00F84F}" type="pres">
      <dgm:prSet presAssocID="{85E2E74A-B602-4C87-8081-3921DE82626E}" presName="childNode2tx" presStyleLbl="bgAcc1" presStyleIdx="1" presStyleCnt="5">
        <dgm:presLayoutVars>
          <dgm:bulletEnabled val="1"/>
        </dgm:presLayoutVars>
      </dgm:prSet>
      <dgm:spPr/>
      <dgm:t>
        <a:bodyPr/>
        <a:lstStyle/>
        <a:p>
          <a:endParaRPr lang="en-US"/>
        </a:p>
      </dgm:t>
    </dgm:pt>
    <dgm:pt modelId="{827880A9-72F7-4C50-8F55-90BA743FD2CD}" type="pres">
      <dgm:prSet presAssocID="{85E2E74A-B602-4C87-8081-3921DE82626E}" presName="parentNode2" presStyleLbl="node1" presStyleIdx="1" presStyleCnt="5" custLinFactNeighborX="-1843" custLinFactNeighborY="-49194">
        <dgm:presLayoutVars>
          <dgm:chMax val="0"/>
          <dgm:bulletEnabled val="1"/>
        </dgm:presLayoutVars>
      </dgm:prSet>
      <dgm:spPr/>
      <dgm:t>
        <a:bodyPr/>
        <a:lstStyle/>
        <a:p>
          <a:endParaRPr lang="cs-CZ"/>
        </a:p>
      </dgm:t>
    </dgm:pt>
    <dgm:pt modelId="{462437CA-3EF5-424E-AF69-CBC98B01A1EF}" type="pres">
      <dgm:prSet presAssocID="{85E2E74A-B602-4C87-8081-3921DE82626E}" presName="connSite2" presStyleCnt="0"/>
      <dgm:spPr/>
    </dgm:pt>
    <dgm:pt modelId="{14882375-1D8A-4DF6-94AE-E3581CBE7662}" type="pres">
      <dgm:prSet presAssocID="{B57634BE-DCBE-42E9-A044-2961D919A162}" presName="Name18" presStyleLbl="sibTrans2D1" presStyleIdx="1" presStyleCnt="4"/>
      <dgm:spPr/>
      <dgm:t>
        <a:bodyPr/>
        <a:lstStyle/>
        <a:p>
          <a:endParaRPr lang="cs-CZ"/>
        </a:p>
      </dgm:t>
    </dgm:pt>
    <dgm:pt modelId="{E7395ACB-B31A-4096-B5AC-B6DF990F30FE}" type="pres">
      <dgm:prSet presAssocID="{941AC9A7-C22D-4437-AEB4-E1331598062A}" presName="composite1" presStyleCnt="0"/>
      <dgm:spPr/>
    </dgm:pt>
    <dgm:pt modelId="{1EC92D3A-4D25-4E1D-B822-A94E1475B1DC}" type="pres">
      <dgm:prSet presAssocID="{941AC9A7-C22D-4437-AEB4-E1331598062A}" presName="dummyNode1" presStyleLbl="node1" presStyleIdx="1" presStyleCnt="5"/>
      <dgm:spPr/>
    </dgm:pt>
    <dgm:pt modelId="{24DB4984-B4B6-4770-A092-5862DC1357B7}" type="pres">
      <dgm:prSet presAssocID="{941AC9A7-C22D-4437-AEB4-E1331598062A}" presName="childNode1" presStyleLbl="bgAcc1" presStyleIdx="2" presStyleCnt="5" custScaleX="108268" custScaleY="146451" custLinFactNeighborX="-703" custLinFactNeighborY="11428">
        <dgm:presLayoutVars>
          <dgm:bulletEnabled val="1"/>
        </dgm:presLayoutVars>
      </dgm:prSet>
      <dgm:spPr/>
      <dgm:t>
        <a:bodyPr/>
        <a:lstStyle/>
        <a:p>
          <a:endParaRPr lang="en-US"/>
        </a:p>
      </dgm:t>
    </dgm:pt>
    <dgm:pt modelId="{0E0C2BC7-8A17-4B7B-AEA9-FC56B2E36A2C}" type="pres">
      <dgm:prSet presAssocID="{941AC9A7-C22D-4437-AEB4-E1331598062A}" presName="childNode1tx" presStyleLbl="bgAcc1" presStyleIdx="2" presStyleCnt="5">
        <dgm:presLayoutVars>
          <dgm:bulletEnabled val="1"/>
        </dgm:presLayoutVars>
      </dgm:prSet>
      <dgm:spPr/>
      <dgm:t>
        <a:bodyPr/>
        <a:lstStyle/>
        <a:p>
          <a:endParaRPr lang="en-US"/>
        </a:p>
      </dgm:t>
    </dgm:pt>
    <dgm:pt modelId="{40C21409-9939-4723-BF53-1B2B4428BF70}" type="pres">
      <dgm:prSet presAssocID="{941AC9A7-C22D-4437-AEB4-E1331598062A}" presName="parentNode1" presStyleLbl="node1" presStyleIdx="2" presStyleCnt="5" custScaleY="95044">
        <dgm:presLayoutVars>
          <dgm:chMax val="1"/>
          <dgm:bulletEnabled val="1"/>
        </dgm:presLayoutVars>
      </dgm:prSet>
      <dgm:spPr/>
      <dgm:t>
        <a:bodyPr/>
        <a:lstStyle/>
        <a:p>
          <a:endParaRPr lang="en-US"/>
        </a:p>
      </dgm:t>
    </dgm:pt>
    <dgm:pt modelId="{CE51A292-8FC6-4B29-8B69-5EC5B86EE944}" type="pres">
      <dgm:prSet presAssocID="{941AC9A7-C22D-4437-AEB4-E1331598062A}" presName="connSite1" presStyleCnt="0"/>
      <dgm:spPr/>
    </dgm:pt>
    <dgm:pt modelId="{C51BCE13-A7A5-4D99-86CB-FF9587A332D4}" type="pres">
      <dgm:prSet presAssocID="{93F2339D-CECC-4FDE-BED0-D52B7AD1B4DB}" presName="Name9" presStyleLbl="sibTrans2D1" presStyleIdx="2" presStyleCnt="4"/>
      <dgm:spPr/>
      <dgm:t>
        <a:bodyPr/>
        <a:lstStyle/>
        <a:p>
          <a:endParaRPr lang="cs-CZ"/>
        </a:p>
      </dgm:t>
    </dgm:pt>
    <dgm:pt modelId="{DC65BF9D-30C5-4FC0-A0DA-B379D3F4A141}" type="pres">
      <dgm:prSet presAssocID="{16E3B570-734F-4114-9915-7791F37531CD}" presName="composite2" presStyleCnt="0"/>
      <dgm:spPr/>
    </dgm:pt>
    <dgm:pt modelId="{3A9E7831-77C1-4BDB-ADDE-864E29112A03}" type="pres">
      <dgm:prSet presAssocID="{16E3B570-734F-4114-9915-7791F37531CD}" presName="dummyNode2" presStyleLbl="node1" presStyleIdx="2" presStyleCnt="5"/>
      <dgm:spPr/>
    </dgm:pt>
    <dgm:pt modelId="{9F5F2FF5-65A8-4BAD-B689-A23A591C1890}" type="pres">
      <dgm:prSet presAssocID="{16E3B570-734F-4114-9915-7791F37531CD}" presName="childNode2" presStyleLbl="bgAcc1" presStyleIdx="3" presStyleCnt="5" custScaleY="123554" custLinFactNeighborX="5690" custLinFactNeighborY="14350">
        <dgm:presLayoutVars>
          <dgm:bulletEnabled val="1"/>
        </dgm:presLayoutVars>
      </dgm:prSet>
      <dgm:spPr/>
      <dgm:t>
        <a:bodyPr/>
        <a:lstStyle/>
        <a:p>
          <a:endParaRPr lang="en-US"/>
        </a:p>
      </dgm:t>
    </dgm:pt>
    <dgm:pt modelId="{C2E425C3-01DE-4E1D-BDD3-4B4ADA85D4CA}" type="pres">
      <dgm:prSet presAssocID="{16E3B570-734F-4114-9915-7791F37531CD}" presName="childNode2tx" presStyleLbl="bgAcc1" presStyleIdx="3" presStyleCnt="5">
        <dgm:presLayoutVars>
          <dgm:bulletEnabled val="1"/>
        </dgm:presLayoutVars>
      </dgm:prSet>
      <dgm:spPr/>
      <dgm:t>
        <a:bodyPr/>
        <a:lstStyle/>
        <a:p>
          <a:endParaRPr lang="en-US"/>
        </a:p>
      </dgm:t>
    </dgm:pt>
    <dgm:pt modelId="{675D3A52-56EF-4AF4-94D3-DA3FEFF52946}" type="pres">
      <dgm:prSet presAssocID="{16E3B570-734F-4114-9915-7791F37531CD}" presName="parentNode2" presStyleLbl="node1" presStyleIdx="3" presStyleCnt="5">
        <dgm:presLayoutVars>
          <dgm:chMax val="0"/>
          <dgm:bulletEnabled val="1"/>
        </dgm:presLayoutVars>
      </dgm:prSet>
      <dgm:spPr/>
      <dgm:t>
        <a:bodyPr/>
        <a:lstStyle/>
        <a:p>
          <a:endParaRPr lang="cs-CZ"/>
        </a:p>
      </dgm:t>
    </dgm:pt>
    <dgm:pt modelId="{7C004CCA-C8C7-47E1-9794-43F4453D0DB9}" type="pres">
      <dgm:prSet presAssocID="{16E3B570-734F-4114-9915-7791F37531CD}" presName="connSite2" presStyleCnt="0"/>
      <dgm:spPr/>
    </dgm:pt>
    <dgm:pt modelId="{E63C57E0-6C18-4B98-A454-231C1619B786}" type="pres">
      <dgm:prSet presAssocID="{04162896-6FF7-4333-9492-4AFC6F68D8FF}" presName="Name18" presStyleLbl="sibTrans2D1" presStyleIdx="3" presStyleCnt="4"/>
      <dgm:spPr/>
      <dgm:t>
        <a:bodyPr/>
        <a:lstStyle/>
        <a:p>
          <a:endParaRPr lang="cs-CZ"/>
        </a:p>
      </dgm:t>
    </dgm:pt>
    <dgm:pt modelId="{5C846EC4-52D2-4640-82D5-51BA5C82EF7D}" type="pres">
      <dgm:prSet presAssocID="{674E2830-EC91-435D-A757-0010418991E1}" presName="composite1" presStyleCnt="0"/>
      <dgm:spPr/>
    </dgm:pt>
    <dgm:pt modelId="{1A1F9F10-2128-4FBD-9874-4408F5555D13}" type="pres">
      <dgm:prSet presAssocID="{674E2830-EC91-435D-A757-0010418991E1}" presName="dummyNode1" presStyleLbl="node1" presStyleIdx="3" presStyleCnt="5"/>
      <dgm:spPr/>
    </dgm:pt>
    <dgm:pt modelId="{16B3CCC0-6638-4CD5-8FC3-776592B4581E}" type="pres">
      <dgm:prSet presAssocID="{674E2830-EC91-435D-A757-0010418991E1}" presName="childNode1" presStyleLbl="bgAcc1" presStyleIdx="4" presStyleCnt="5" custScaleY="133594">
        <dgm:presLayoutVars>
          <dgm:bulletEnabled val="1"/>
        </dgm:presLayoutVars>
      </dgm:prSet>
      <dgm:spPr/>
      <dgm:t>
        <a:bodyPr/>
        <a:lstStyle/>
        <a:p>
          <a:endParaRPr lang="en-US"/>
        </a:p>
      </dgm:t>
    </dgm:pt>
    <dgm:pt modelId="{6709A469-4D1B-45B6-80E5-676C2FDB8E7A}" type="pres">
      <dgm:prSet presAssocID="{674E2830-EC91-435D-A757-0010418991E1}" presName="childNode1tx" presStyleLbl="bgAcc1" presStyleIdx="4" presStyleCnt="5">
        <dgm:presLayoutVars>
          <dgm:bulletEnabled val="1"/>
        </dgm:presLayoutVars>
      </dgm:prSet>
      <dgm:spPr/>
      <dgm:t>
        <a:bodyPr/>
        <a:lstStyle/>
        <a:p>
          <a:endParaRPr lang="en-US"/>
        </a:p>
      </dgm:t>
    </dgm:pt>
    <dgm:pt modelId="{7C4B0434-EDF4-4CFC-9A2B-5461C30C95AF}" type="pres">
      <dgm:prSet presAssocID="{674E2830-EC91-435D-A757-0010418991E1}" presName="parentNode1" presStyleLbl="node1" presStyleIdx="4" presStyleCnt="5">
        <dgm:presLayoutVars>
          <dgm:chMax val="1"/>
          <dgm:bulletEnabled val="1"/>
        </dgm:presLayoutVars>
      </dgm:prSet>
      <dgm:spPr/>
      <dgm:t>
        <a:bodyPr/>
        <a:lstStyle/>
        <a:p>
          <a:endParaRPr lang="en-US"/>
        </a:p>
      </dgm:t>
    </dgm:pt>
    <dgm:pt modelId="{B439C03E-A461-4AF3-9CCD-6C172A9D1EE8}" type="pres">
      <dgm:prSet presAssocID="{674E2830-EC91-435D-A757-0010418991E1}" presName="connSite1" presStyleCnt="0"/>
      <dgm:spPr/>
    </dgm:pt>
  </dgm:ptLst>
  <dgm:cxnLst>
    <dgm:cxn modelId="{517E69F0-B726-48A0-85AB-370E5A12D46C}" srcId="{16E3B570-734F-4114-9915-7791F37531CD}" destId="{B77E3198-BC68-442C-B095-8C409AC8B4CB}" srcOrd="0" destOrd="0" parTransId="{FFAED0D7-E919-4FD2-A421-D9AF7CEC7C63}" sibTransId="{A6421E70-9A4E-4A7B-872F-1DF47491D695}"/>
    <dgm:cxn modelId="{E75CA53A-667D-4779-A877-D46103B47589}" type="presOf" srcId="{C40FD232-6A9F-498F-ACD6-7D472B7D4810}" destId="{C2E425C3-01DE-4E1D-BDD3-4B4ADA85D4CA}" srcOrd="1" destOrd="1" presId="urn:microsoft.com/office/officeart/2005/8/layout/hProcess4"/>
    <dgm:cxn modelId="{1A4E3617-DF73-4A5C-8F20-67D1B823C7E0}" type="presOf" srcId="{941AC9A7-C22D-4437-AEB4-E1331598062A}" destId="{40C21409-9939-4723-BF53-1B2B4428BF70}" srcOrd="0" destOrd="0" presId="urn:microsoft.com/office/officeart/2005/8/layout/hProcess4"/>
    <dgm:cxn modelId="{F4923A6A-A46F-4B71-83E2-CBFF271E9B0D}" type="presOf" srcId="{16E3B570-734F-4114-9915-7791F37531CD}" destId="{675D3A52-56EF-4AF4-94D3-DA3FEFF52946}" srcOrd="0" destOrd="0" presId="urn:microsoft.com/office/officeart/2005/8/layout/hProcess4"/>
    <dgm:cxn modelId="{FAEDA01D-942D-420A-BBA9-5251D8864592}" type="presOf" srcId="{C87089D0-8BFB-4F4A-BEBA-23CFB6259C7F}" destId="{24DB4984-B4B6-4770-A092-5862DC1357B7}" srcOrd="0" destOrd="0" presId="urn:microsoft.com/office/officeart/2005/8/layout/hProcess4"/>
    <dgm:cxn modelId="{CF764751-2844-41B7-B081-7C71021E1830}" type="presOf" srcId="{B77E3198-BC68-442C-B095-8C409AC8B4CB}" destId="{9F5F2FF5-65A8-4BAD-B689-A23A591C1890}" srcOrd="0" destOrd="0" presId="urn:microsoft.com/office/officeart/2005/8/layout/hProcess4"/>
    <dgm:cxn modelId="{66A3995F-FBD6-4AC9-9AA4-5BD80850E731}" type="presOf" srcId="{F59221FE-2588-4D71-8857-17BF743F2D21}" destId="{F5F850A2-7F76-47FE-A948-66F8FC779B99}" srcOrd="0" destOrd="0" presId="urn:microsoft.com/office/officeart/2005/8/layout/hProcess4"/>
    <dgm:cxn modelId="{2A4CBE29-1414-44B5-A2E2-8EBF53515821}" srcId="{18F42064-5F59-40E1-9B9D-AFB005D3071F}" destId="{2F363F53-6C01-4350-8D5C-E76FDABADEEB}" srcOrd="0" destOrd="0" parTransId="{6B279C7C-C350-4BB8-889F-04AA81E54549}" sibTransId="{F59221FE-2588-4D71-8857-17BF743F2D21}"/>
    <dgm:cxn modelId="{CBA0DF2C-5922-465F-91F3-CAD6874FBB4A}" type="presOf" srcId="{2F363F53-6C01-4350-8D5C-E76FDABADEEB}" destId="{C3D4289B-0F55-4645-8554-F209D6452010}" srcOrd="0" destOrd="0" presId="urn:microsoft.com/office/officeart/2005/8/layout/hProcess4"/>
    <dgm:cxn modelId="{CABBA60B-42E1-4448-9812-0AE6CE801DBB}" type="presOf" srcId="{265427C0-1BF1-46AC-9B7E-64D49D010CFD}" destId="{16B3CCC0-6638-4CD5-8FC3-776592B4581E}" srcOrd="0" destOrd="0" presId="urn:microsoft.com/office/officeart/2005/8/layout/hProcess4"/>
    <dgm:cxn modelId="{27CBF7A8-F1AA-46E0-9526-B24B74CD5EA0}" type="presOf" srcId="{192A9E71-327C-40E5-8FF6-8E68F42A4D5C}" destId="{96906529-A73B-44EA-BFCA-363A9B00F84F}" srcOrd="1" destOrd="0" presId="urn:microsoft.com/office/officeart/2005/8/layout/hProcess4"/>
    <dgm:cxn modelId="{0C5377F2-905C-4C0A-BC1B-373B7CA881A2}" type="presOf" srcId="{192A9E71-327C-40E5-8FF6-8E68F42A4D5C}" destId="{E9CE9654-93A5-4957-A71B-7F0E610F6A13}" srcOrd="0" destOrd="0" presId="urn:microsoft.com/office/officeart/2005/8/layout/hProcess4"/>
    <dgm:cxn modelId="{F95CD323-1B55-4E47-87DB-6EF7AB47445B}" srcId="{2F363F53-6C01-4350-8D5C-E76FDABADEEB}" destId="{0CE0C37F-AF73-4E68-A7E9-3BE3FA771A7F}" srcOrd="0" destOrd="0" parTransId="{B6C2E5CD-085A-406F-8DF9-46493D7A9FC0}" sibTransId="{F548A6FD-604B-4658-B686-3E0D7355EBD3}"/>
    <dgm:cxn modelId="{A93855EE-5C4C-4651-A72F-F43FCE11E5DF}" srcId="{18F42064-5F59-40E1-9B9D-AFB005D3071F}" destId="{85E2E74A-B602-4C87-8081-3921DE82626E}" srcOrd="1" destOrd="0" parTransId="{C6E1C0C0-BE0B-4EF0-AC6A-D88A87B1B7CF}" sibTransId="{B57634BE-DCBE-42E9-A044-2961D919A162}"/>
    <dgm:cxn modelId="{A592A68F-57E5-49AD-9417-3EA596731720}" type="presOf" srcId="{85E2E74A-B602-4C87-8081-3921DE82626E}" destId="{827880A9-72F7-4C50-8F55-90BA743FD2CD}" srcOrd="0" destOrd="0" presId="urn:microsoft.com/office/officeart/2005/8/layout/hProcess4"/>
    <dgm:cxn modelId="{61475D2F-44D1-4EBC-AEEE-A91A63BFC53D}" srcId="{85E2E74A-B602-4C87-8081-3921DE82626E}" destId="{192A9E71-327C-40E5-8FF6-8E68F42A4D5C}" srcOrd="0" destOrd="0" parTransId="{68685906-DB56-465C-AA31-55F0F36B64D7}" sibTransId="{6F002059-D5A4-4264-877C-A39329608AC5}"/>
    <dgm:cxn modelId="{1D43B707-7469-40F2-A08C-09FF8DF3085B}" srcId="{18F42064-5F59-40E1-9B9D-AFB005D3071F}" destId="{674E2830-EC91-435D-A757-0010418991E1}" srcOrd="4" destOrd="0" parTransId="{889DCB5E-B114-4A03-92A3-C10644860460}" sibTransId="{FC8D3E82-0379-4A1F-B458-0C29E3F2A2E3}"/>
    <dgm:cxn modelId="{7BDF1228-2CFE-46C1-8D32-9618D83C8A3C}" type="presOf" srcId="{B57634BE-DCBE-42E9-A044-2961D919A162}" destId="{14882375-1D8A-4DF6-94AE-E3581CBE7662}" srcOrd="0" destOrd="0" presId="urn:microsoft.com/office/officeart/2005/8/layout/hProcess4"/>
    <dgm:cxn modelId="{8629E74C-CF0A-4087-A02C-D98F72A36C2F}" type="presOf" srcId="{B77E3198-BC68-442C-B095-8C409AC8B4CB}" destId="{C2E425C3-01DE-4E1D-BDD3-4B4ADA85D4CA}" srcOrd="1" destOrd="0" presId="urn:microsoft.com/office/officeart/2005/8/layout/hProcess4"/>
    <dgm:cxn modelId="{BE9EA1F7-7C93-4F45-A794-7EB8112B22EB}" type="presOf" srcId="{93F2339D-CECC-4FDE-BED0-D52B7AD1B4DB}" destId="{C51BCE13-A7A5-4D99-86CB-FF9587A332D4}" srcOrd="0" destOrd="0" presId="urn:microsoft.com/office/officeart/2005/8/layout/hProcess4"/>
    <dgm:cxn modelId="{EF723858-AD2D-48EB-BFFF-AFC37FC26236}" srcId="{18F42064-5F59-40E1-9B9D-AFB005D3071F}" destId="{941AC9A7-C22D-4437-AEB4-E1331598062A}" srcOrd="2" destOrd="0" parTransId="{9CB973E7-E99B-4040-92A2-36D0C671DC0F}" sibTransId="{93F2339D-CECC-4FDE-BED0-D52B7AD1B4DB}"/>
    <dgm:cxn modelId="{482EBBE4-BEA1-44B0-AC64-34796C216B26}" srcId="{18F42064-5F59-40E1-9B9D-AFB005D3071F}" destId="{16E3B570-734F-4114-9915-7791F37531CD}" srcOrd="3" destOrd="0" parTransId="{C048EE58-EF1C-4E26-9366-85C95FE64721}" sibTransId="{04162896-6FF7-4333-9492-4AFC6F68D8FF}"/>
    <dgm:cxn modelId="{C3AA08AD-C90F-44E1-AFB0-7D9C09012902}" srcId="{B77E3198-BC68-442C-B095-8C409AC8B4CB}" destId="{C40FD232-6A9F-498F-ACD6-7D472B7D4810}" srcOrd="0" destOrd="0" parTransId="{6DE3A3C0-90C7-442A-973B-090FA8E38C2A}" sibTransId="{57FF3C93-CB10-4326-8115-5F85F67F4911}"/>
    <dgm:cxn modelId="{EFCA1489-4F68-4E40-9276-0F4FA01EEB51}" type="presOf" srcId="{C87089D0-8BFB-4F4A-BEBA-23CFB6259C7F}" destId="{0E0C2BC7-8A17-4B7B-AEA9-FC56B2E36A2C}" srcOrd="1" destOrd="0" presId="urn:microsoft.com/office/officeart/2005/8/layout/hProcess4"/>
    <dgm:cxn modelId="{3EB308D5-239E-43BC-A447-C6A70BACB350}" type="presOf" srcId="{0CE0C37F-AF73-4E68-A7E9-3BE3FA771A7F}" destId="{66FA6FF9-DDA7-42C9-98EC-A027D26E5605}" srcOrd="0" destOrd="0" presId="urn:microsoft.com/office/officeart/2005/8/layout/hProcess4"/>
    <dgm:cxn modelId="{A54A798C-D362-4CBF-911C-AD7AE5C9AF1F}" type="presOf" srcId="{674E2830-EC91-435D-A757-0010418991E1}" destId="{7C4B0434-EDF4-4CFC-9A2B-5461C30C95AF}" srcOrd="0" destOrd="0" presId="urn:microsoft.com/office/officeart/2005/8/layout/hProcess4"/>
    <dgm:cxn modelId="{26D81841-9670-47E4-B1CF-F517CBAD17BA}" srcId="{674E2830-EC91-435D-A757-0010418991E1}" destId="{265427C0-1BF1-46AC-9B7E-64D49D010CFD}" srcOrd="0" destOrd="0" parTransId="{14D677E8-A2BE-48CF-9225-B74AA69A3566}" sibTransId="{867162DF-87B2-43EC-9A27-FF0CAF6F3651}"/>
    <dgm:cxn modelId="{F670D60A-15DB-4DA5-A14B-61C93234AA1E}" type="presOf" srcId="{C40FD232-6A9F-498F-ACD6-7D472B7D4810}" destId="{9F5F2FF5-65A8-4BAD-B689-A23A591C1890}" srcOrd="0" destOrd="1" presId="urn:microsoft.com/office/officeart/2005/8/layout/hProcess4"/>
    <dgm:cxn modelId="{08B0077B-5A1C-48F2-ACAA-F5B8FADB7AD7}" type="presOf" srcId="{0CE0C37F-AF73-4E68-A7E9-3BE3FA771A7F}" destId="{83E554CC-3B48-41E2-8C8E-7DD6DD9DC8EA}" srcOrd="1" destOrd="0" presId="urn:microsoft.com/office/officeart/2005/8/layout/hProcess4"/>
    <dgm:cxn modelId="{CCF154C4-79F6-4ECE-9D8D-1BAB56450249}" type="presOf" srcId="{18F42064-5F59-40E1-9B9D-AFB005D3071F}" destId="{74D0B09F-16AD-4F06-A1A2-04046110E28D}" srcOrd="0" destOrd="0" presId="urn:microsoft.com/office/officeart/2005/8/layout/hProcess4"/>
    <dgm:cxn modelId="{4832C89A-60FF-4C9A-9984-563D4D84DEEB}" type="presOf" srcId="{265427C0-1BF1-46AC-9B7E-64D49D010CFD}" destId="{6709A469-4D1B-45B6-80E5-676C2FDB8E7A}" srcOrd="1" destOrd="0" presId="urn:microsoft.com/office/officeart/2005/8/layout/hProcess4"/>
    <dgm:cxn modelId="{AD0C4CE3-E60B-4BD2-9966-8B3676335F3E}" srcId="{941AC9A7-C22D-4437-AEB4-E1331598062A}" destId="{C87089D0-8BFB-4F4A-BEBA-23CFB6259C7F}" srcOrd="0" destOrd="0" parTransId="{FBF53571-4308-4572-9102-6A8EEF155E05}" sibTransId="{36F32AAC-531B-4CC4-9BA9-C8B5B707020A}"/>
    <dgm:cxn modelId="{E4AC2004-7A9C-42D5-8928-3A012E45A0EB}" type="presOf" srcId="{04162896-6FF7-4333-9492-4AFC6F68D8FF}" destId="{E63C57E0-6C18-4B98-A454-231C1619B786}" srcOrd="0" destOrd="0" presId="urn:microsoft.com/office/officeart/2005/8/layout/hProcess4"/>
    <dgm:cxn modelId="{66E91F68-8689-4D16-95AE-22F7F6356639}" type="presParOf" srcId="{74D0B09F-16AD-4F06-A1A2-04046110E28D}" destId="{A09941A0-478B-4CC6-8316-37C4D5508031}" srcOrd="0" destOrd="0" presId="urn:microsoft.com/office/officeart/2005/8/layout/hProcess4"/>
    <dgm:cxn modelId="{9F00F9A8-EAB1-4D46-9D0E-16DE55FF96A1}" type="presParOf" srcId="{74D0B09F-16AD-4F06-A1A2-04046110E28D}" destId="{E48D05BC-3FDA-4A27-9036-C8D87DB73689}" srcOrd="1" destOrd="0" presId="urn:microsoft.com/office/officeart/2005/8/layout/hProcess4"/>
    <dgm:cxn modelId="{E418519A-4FC0-4100-AF5D-6DCE5D35D696}" type="presParOf" srcId="{74D0B09F-16AD-4F06-A1A2-04046110E28D}" destId="{215B6685-A46B-43C5-8AEF-D83E29893429}" srcOrd="2" destOrd="0" presId="urn:microsoft.com/office/officeart/2005/8/layout/hProcess4"/>
    <dgm:cxn modelId="{7E8983B1-F697-48AB-94D4-A96C278C5E4D}" type="presParOf" srcId="{215B6685-A46B-43C5-8AEF-D83E29893429}" destId="{837D0C44-5ABB-41F4-A0B5-751B3B8F01D1}" srcOrd="0" destOrd="0" presId="urn:microsoft.com/office/officeart/2005/8/layout/hProcess4"/>
    <dgm:cxn modelId="{71699C7F-B5DA-4F4B-B3FC-82D38004B772}" type="presParOf" srcId="{837D0C44-5ABB-41F4-A0B5-751B3B8F01D1}" destId="{BE2C22A3-497E-42FA-99A3-C02789224595}" srcOrd="0" destOrd="0" presId="urn:microsoft.com/office/officeart/2005/8/layout/hProcess4"/>
    <dgm:cxn modelId="{D9ADAFB3-D71D-4F7F-ABC2-5EED390598AB}" type="presParOf" srcId="{837D0C44-5ABB-41F4-A0B5-751B3B8F01D1}" destId="{66FA6FF9-DDA7-42C9-98EC-A027D26E5605}" srcOrd="1" destOrd="0" presId="urn:microsoft.com/office/officeart/2005/8/layout/hProcess4"/>
    <dgm:cxn modelId="{447302C8-70BA-40A4-B68E-2F8F5B193E88}" type="presParOf" srcId="{837D0C44-5ABB-41F4-A0B5-751B3B8F01D1}" destId="{83E554CC-3B48-41E2-8C8E-7DD6DD9DC8EA}" srcOrd="2" destOrd="0" presId="urn:microsoft.com/office/officeart/2005/8/layout/hProcess4"/>
    <dgm:cxn modelId="{947EFA09-BB20-4AF2-B2BC-524C9A927893}" type="presParOf" srcId="{837D0C44-5ABB-41F4-A0B5-751B3B8F01D1}" destId="{C3D4289B-0F55-4645-8554-F209D6452010}" srcOrd="3" destOrd="0" presId="urn:microsoft.com/office/officeart/2005/8/layout/hProcess4"/>
    <dgm:cxn modelId="{A2DFA2F6-CBFA-4B33-9C2D-769BF46058FE}" type="presParOf" srcId="{837D0C44-5ABB-41F4-A0B5-751B3B8F01D1}" destId="{37DE557C-84FB-4F91-A620-CA3DB3F330D8}" srcOrd="4" destOrd="0" presId="urn:microsoft.com/office/officeart/2005/8/layout/hProcess4"/>
    <dgm:cxn modelId="{09C88018-8AEE-49CE-B495-2DEE86622342}" type="presParOf" srcId="{215B6685-A46B-43C5-8AEF-D83E29893429}" destId="{F5F850A2-7F76-47FE-A948-66F8FC779B99}" srcOrd="1" destOrd="0" presId="urn:microsoft.com/office/officeart/2005/8/layout/hProcess4"/>
    <dgm:cxn modelId="{894096D7-794C-457E-9638-C6B9AF2FF936}" type="presParOf" srcId="{215B6685-A46B-43C5-8AEF-D83E29893429}" destId="{DDE05A98-11F0-4C62-9E7A-306DC1C16DC3}" srcOrd="2" destOrd="0" presId="urn:microsoft.com/office/officeart/2005/8/layout/hProcess4"/>
    <dgm:cxn modelId="{8ACE8950-B087-4E65-A473-D4BF9F0BC3BD}" type="presParOf" srcId="{DDE05A98-11F0-4C62-9E7A-306DC1C16DC3}" destId="{EE54DCD1-2C4E-4627-8D1A-042D0EB34E7C}" srcOrd="0" destOrd="0" presId="urn:microsoft.com/office/officeart/2005/8/layout/hProcess4"/>
    <dgm:cxn modelId="{37CD6F7B-6D31-44AD-BBDD-B0DA8C542442}" type="presParOf" srcId="{DDE05A98-11F0-4C62-9E7A-306DC1C16DC3}" destId="{E9CE9654-93A5-4957-A71B-7F0E610F6A13}" srcOrd="1" destOrd="0" presId="urn:microsoft.com/office/officeart/2005/8/layout/hProcess4"/>
    <dgm:cxn modelId="{74C0D801-D755-4C27-8CE5-9BD7F9B64896}" type="presParOf" srcId="{DDE05A98-11F0-4C62-9E7A-306DC1C16DC3}" destId="{96906529-A73B-44EA-BFCA-363A9B00F84F}" srcOrd="2" destOrd="0" presId="urn:microsoft.com/office/officeart/2005/8/layout/hProcess4"/>
    <dgm:cxn modelId="{06E08B3D-D106-41A8-9EB0-28346E1B8334}" type="presParOf" srcId="{DDE05A98-11F0-4C62-9E7A-306DC1C16DC3}" destId="{827880A9-72F7-4C50-8F55-90BA743FD2CD}" srcOrd="3" destOrd="0" presId="urn:microsoft.com/office/officeart/2005/8/layout/hProcess4"/>
    <dgm:cxn modelId="{F4D6FC46-FA3A-4D23-9C67-338EEC9F2A43}" type="presParOf" srcId="{DDE05A98-11F0-4C62-9E7A-306DC1C16DC3}" destId="{462437CA-3EF5-424E-AF69-CBC98B01A1EF}" srcOrd="4" destOrd="0" presId="urn:microsoft.com/office/officeart/2005/8/layout/hProcess4"/>
    <dgm:cxn modelId="{5EA9068A-7BB2-455F-A72F-08B65DD1D927}" type="presParOf" srcId="{215B6685-A46B-43C5-8AEF-D83E29893429}" destId="{14882375-1D8A-4DF6-94AE-E3581CBE7662}" srcOrd="3" destOrd="0" presId="urn:microsoft.com/office/officeart/2005/8/layout/hProcess4"/>
    <dgm:cxn modelId="{4C6D479A-C523-4B57-82D0-D04AC07E7456}" type="presParOf" srcId="{215B6685-A46B-43C5-8AEF-D83E29893429}" destId="{E7395ACB-B31A-4096-B5AC-B6DF990F30FE}" srcOrd="4" destOrd="0" presId="urn:microsoft.com/office/officeart/2005/8/layout/hProcess4"/>
    <dgm:cxn modelId="{45CDD44A-9335-4DDC-9E02-0B68BD15DE12}" type="presParOf" srcId="{E7395ACB-B31A-4096-B5AC-B6DF990F30FE}" destId="{1EC92D3A-4D25-4E1D-B822-A94E1475B1DC}" srcOrd="0" destOrd="0" presId="urn:microsoft.com/office/officeart/2005/8/layout/hProcess4"/>
    <dgm:cxn modelId="{644143D1-25EF-46CF-84CD-7ED07F281F96}" type="presParOf" srcId="{E7395ACB-B31A-4096-B5AC-B6DF990F30FE}" destId="{24DB4984-B4B6-4770-A092-5862DC1357B7}" srcOrd="1" destOrd="0" presId="urn:microsoft.com/office/officeart/2005/8/layout/hProcess4"/>
    <dgm:cxn modelId="{689DA2D0-10FC-4199-AE78-588524AEF2C2}" type="presParOf" srcId="{E7395ACB-B31A-4096-B5AC-B6DF990F30FE}" destId="{0E0C2BC7-8A17-4B7B-AEA9-FC56B2E36A2C}" srcOrd="2" destOrd="0" presId="urn:microsoft.com/office/officeart/2005/8/layout/hProcess4"/>
    <dgm:cxn modelId="{2C40D4E6-95D2-40D2-8D2F-7B26BE22DBBA}" type="presParOf" srcId="{E7395ACB-B31A-4096-B5AC-B6DF990F30FE}" destId="{40C21409-9939-4723-BF53-1B2B4428BF70}" srcOrd="3" destOrd="0" presId="urn:microsoft.com/office/officeart/2005/8/layout/hProcess4"/>
    <dgm:cxn modelId="{916446AB-EE41-4271-9107-BC39ED5D6A7D}" type="presParOf" srcId="{E7395ACB-B31A-4096-B5AC-B6DF990F30FE}" destId="{CE51A292-8FC6-4B29-8B69-5EC5B86EE944}" srcOrd="4" destOrd="0" presId="urn:microsoft.com/office/officeart/2005/8/layout/hProcess4"/>
    <dgm:cxn modelId="{F0629458-C025-4FE4-B35B-293D047EC90C}" type="presParOf" srcId="{215B6685-A46B-43C5-8AEF-D83E29893429}" destId="{C51BCE13-A7A5-4D99-86CB-FF9587A332D4}" srcOrd="5" destOrd="0" presId="urn:microsoft.com/office/officeart/2005/8/layout/hProcess4"/>
    <dgm:cxn modelId="{7B226B04-61E0-4862-8DA0-C7E2653A65F7}" type="presParOf" srcId="{215B6685-A46B-43C5-8AEF-D83E29893429}" destId="{DC65BF9D-30C5-4FC0-A0DA-B379D3F4A141}" srcOrd="6" destOrd="0" presId="urn:microsoft.com/office/officeart/2005/8/layout/hProcess4"/>
    <dgm:cxn modelId="{B4E9E1CD-9E98-49E5-9F55-A19453E7815B}" type="presParOf" srcId="{DC65BF9D-30C5-4FC0-A0DA-B379D3F4A141}" destId="{3A9E7831-77C1-4BDB-ADDE-864E29112A03}" srcOrd="0" destOrd="0" presId="urn:microsoft.com/office/officeart/2005/8/layout/hProcess4"/>
    <dgm:cxn modelId="{507B2216-FE8C-4CE4-82C1-7CA7BFDB4DB1}" type="presParOf" srcId="{DC65BF9D-30C5-4FC0-A0DA-B379D3F4A141}" destId="{9F5F2FF5-65A8-4BAD-B689-A23A591C1890}" srcOrd="1" destOrd="0" presId="urn:microsoft.com/office/officeart/2005/8/layout/hProcess4"/>
    <dgm:cxn modelId="{1DAA1854-DF76-42C3-B47F-150AFFE8426F}" type="presParOf" srcId="{DC65BF9D-30C5-4FC0-A0DA-B379D3F4A141}" destId="{C2E425C3-01DE-4E1D-BDD3-4B4ADA85D4CA}" srcOrd="2" destOrd="0" presId="urn:microsoft.com/office/officeart/2005/8/layout/hProcess4"/>
    <dgm:cxn modelId="{83DA5C2C-7765-43FC-A1CD-9B6900B9B94C}" type="presParOf" srcId="{DC65BF9D-30C5-4FC0-A0DA-B379D3F4A141}" destId="{675D3A52-56EF-4AF4-94D3-DA3FEFF52946}" srcOrd="3" destOrd="0" presId="urn:microsoft.com/office/officeart/2005/8/layout/hProcess4"/>
    <dgm:cxn modelId="{3EFCB9CD-2D36-428E-A6E1-84B4EB41F403}" type="presParOf" srcId="{DC65BF9D-30C5-4FC0-A0DA-B379D3F4A141}" destId="{7C004CCA-C8C7-47E1-9794-43F4453D0DB9}" srcOrd="4" destOrd="0" presId="urn:microsoft.com/office/officeart/2005/8/layout/hProcess4"/>
    <dgm:cxn modelId="{0E705239-79BD-4552-818F-1B2E915E41A8}" type="presParOf" srcId="{215B6685-A46B-43C5-8AEF-D83E29893429}" destId="{E63C57E0-6C18-4B98-A454-231C1619B786}" srcOrd="7" destOrd="0" presId="urn:microsoft.com/office/officeart/2005/8/layout/hProcess4"/>
    <dgm:cxn modelId="{E502F01C-6967-4F64-8693-2B7D3E1E8EAD}" type="presParOf" srcId="{215B6685-A46B-43C5-8AEF-D83E29893429}" destId="{5C846EC4-52D2-4640-82D5-51BA5C82EF7D}" srcOrd="8" destOrd="0" presId="urn:microsoft.com/office/officeart/2005/8/layout/hProcess4"/>
    <dgm:cxn modelId="{FB23E37C-701E-491F-B029-212FB1483649}" type="presParOf" srcId="{5C846EC4-52D2-4640-82D5-51BA5C82EF7D}" destId="{1A1F9F10-2128-4FBD-9874-4408F5555D13}" srcOrd="0" destOrd="0" presId="urn:microsoft.com/office/officeart/2005/8/layout/hProcess4"/>
    <dgm:cxn modelId="{2144D34C-96BA-43D5-AB30-D919A01E6A80}" type="presParOf" srcId="{5C846EC4-52D2-4640-82D5-51BA5C82EF7D}" destId="{16B3CCC0-6638-4CD5-8FC3-776592B4581E}" srcOrd="1" destOrd="0" presId="urn:microsoft.com/office/officeart/2005/8/layout/hProcess4"/>
    <dgm:cxn modelId="{04FF21C6-17C0-458C-9012-97DBB25F618B}" type="presParOf" srcId="{5C846EC4-52D2-4640-82D5-51BA5C82EF7D}" destId="{6709A469-4D1B-45B6-80E5-676C2FDB8E7A}" srcOrd="2" destOrd="0" presId="urn:microsoft.com/office/officeart/2005/8/layout/hProcess4"/>
    <dgm:cxn modelId="{01FEE267-ACAB-49F4-9682-08AED1BD926E}" type="presParOf" srcId="{5C846EC4-52D2-4640-82D5-51BA5C82EF7D}" destId="{7C4B0434-EDF4-4CFC-9A2B-5461C30C95AF}" srcOrd="3" destOrd="0" presId="urn:microsoft.com/office/officeart/2005/8/layout/hProcess4"/>
    <dgm:cxn modelId="{73B17309-B857-4387-866A-0A93630666B1}" type="presParOf" srcId="{5C846EC4-52D2-4640-82D5-51BA5C82EF7D}" destId="{B439C03E-A461-4AF3-9CCD-6C172A9D1EE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93E06-7591-4855-B426-021FE53498D7}">
      <dsp:nvSpPr>
        <dsp:cNvPr id="0" name=""/>
        <dsp:cNvSpPr/>
      </dsp:nvSpPr>
      <dsp:spPr>
        <a:xfrm>
          <a:off x="1422085" y="233953"/>
          <a:ext cx="1777229" cy="1777229"/>
        </a:xfrm>
        <a:prstGeom prst="pieWedge">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cs-CZ" sz="1400" kern="1200" dirty="0" smtClean="0"/>
            <a:t>Mapování situace</a:t>
          </a:r>
          <a:endParaRPr lang="en-US" sz="1400" kern="1200" dirty="0"/>
        </a:p>
      </dsp:txBody>
      <dsp:txXfrm>
        <a:off x="1942623" y="754491"/>
        <a:ext cx="1256691" cy="1256691"/>
      </dsp:txXfrm>
    </dsp:sp>
    <dsp:sp modelId="{0AFEB01E-063C-4145-96DA-35AA881EEE23}">
      <dsp:nvSpPr>
        <dsp:cNvPr id="0" name=""/>
        <dsp:cNvSpPr/>
      </dsp:nvSpPr>
      <dsp:spPr>
        <a:xfrm rot="5400000">
          <a:off x="3281404" y="233953"/>
          <a:ext cx="1777229" cy="1777229"/>
        </a:xfrm>
        <a:prstGeom prst="pieWedge">
          <a:avLst/>
        </a:prstGeom>
        <a:solidFill>
          <a:schemeClr val="accent3">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cs-CZ" sz="1400" kern="1200" dirty="0" smtClean="0"/>
            <a:t>Návrh struktury dokumentace</a:t>
          </a:r>
          <a:endParaRPr lang="en-US" sz="1400" kern="1200" dirty="0"/>
        </a:p>
      </dsp:txBody>
      <dsp:txXfrm rot="-5400000">
        <a:off x="3281404" y="754491"/>
        <a:ext cx="1256691" cy="1256691"/>
      </dsp:txXfrm>
    </dsp:sp>
    <dsp:sp modelId="{E3B5C2EF-15BF-4D55-A258-B154B70813E4}">
      <dsp:nvSpPr>
        <dsp:cNvPr id="0" name=""/>
        <dsp:cNvSpPr/>
      </dsp:nvSpPr>
      <dsp:spPr>
        <a:xfrm rot="10800000">
          <a:off x="3281404" y="2093272"/>
          <a:ext cx="1777229" cy="1777229"/>
        </a:xfrm>
        <a:prstGeom prst="pieWedge">
          <a:avLst/>
        </a:prstGeom>
        <a:solidFill>
          <a:schemeClr val="accent4">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cs-CZ" sz="1400" kern="1200" dirty="0" smtClean="0"/>
            <a:t>Sběr </a:t>
          </a:r>
          <a:br>
            <a:rPr lang="cs-CZ" sz="1400" kern="1200" dirty="0" smtClean="0"/>
          </a:br>
          <a:r>
            <a:rPr lang="cs-CZ" sz="1400" kern="1200" dirty="0" smtClean="0"/>
            <a:t>a analýza informací</a:t>
          </a:r>
          <a:endParaRPr lang="en-US" sz="1400" kern="1200" dirty="0"/>
        </a:p>
      </dsp:txBody>
      <dsp:txXfrm rot="10800000">
        <a:off x="3281404" y="2093272"/>
        <a:ext cx="1256691" cy="1256691"/>
      </dsp:txXfrm>
    </dsp:sp>
    <dsp:sp modelId="{2FE88592-2AEB-4269-B6D7-5858AEDF1CAF}">
      <dsp:nvSpPr>
        <dsp:cNvPr id="0" name=""/>
        <dsp:cNvSpPr/>
      </dsp:nvSpPr>
      <dsp:spPr>
        <a:xfrm rot="16200000">
          <a:off x="1422085" y="2093272"/>
          <a:ext cx="1777229" cy="1777229"/>
        </a:xfrm>
        <a:prstGeom prst="pieWedge">
          <a:avLst/>
        </a:prstGeom>
        <a:solidFill>
          <a:schemeClr val="accent5">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cs-CZ" sz="1400" kern="1200" dirty="0" smtClean="0"/>
            <a:t>Zpracování dokumentace</a:t>
          </a:r>
          <a:endParaRPr lang="en-US" sz="1400" kern="1200" dirty="0"/>
        </a:p>
      </dsp:txBody>
      <dsp:txXfrm rot="5400000">
        <a:off x="1942623" y="2093272"/>
        <a:ext cx="1256691" cy="1256691"/>
      </dsp:txXfrm>
    </dsp:sp>
    <dsp:sp modelId="{73B8357A-584D-4475-B385-3BB59AA10943}">
      <dsp:nvSpPr>
        <dsp:cNvPr id="0" name=""/>
        <dsp:cNvSpPr/>
      </dsp:nvSpPr>
      <dsp:spPr>
        <a:xfrm>
          <a:off x="2933551" y="1682826"/>
          <a:ext cx="613616" cy="533579"/>
        </a:xfrm>
        <a:prstGeom prst="circularArrow">
          <a:avLst/>
        </a:prstGeom>
        <a:solidFill>
          <a:schemeClr val="accent2">
            <a:tint val="40000"/>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FD720C-CA4C-486D-82B2-E0EC6BB83ABC}">
      <dsp:nvSpPr>
        <dsp:cNvPr id="0" name=""/>
        <dsp:cNvSpPr/>
      </dsp:nvSpPr>
      <dsp:spPr>
        <a:xfrm rot="10800000">
          <a:off x="2933551" y="1888049"/>
          <a:ext cx="613616" cy="533579"/>
        </a:xfrm>
        <a:prstGeom prst="circularArrow">
          <a:avLst/>
        </a:prstGeom>
        <a:solidFill>
          <a:schemeClr val="accent2">
            <a:tint val="40000"/>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A6FF9-DDA7-42C9-98EC-A027D26E5605}">
      <dsp:nvSpPr>
        <dsp:cNvPr id="0" name=""/>
        <dsp:cNvSpPr/>
      </dsp:nvSpPr>
      <dsp:spPr>
        <a:xfrm>
          <a:off x="4712" y="1399109"/>
          <a:ext cx="1340932" cy="1105988"/>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cs-CZ" sz="1500" kern="1200" dirty="0" smtClean="0"/>
            <a:t>Definice potřebných informací</a:t>
          </a:r>
          <a:endParaRPr lang="en-US" sz="1500" kern="1200" dirty="0"/>
        </a:p>
      </dsp:txBody>
      <dsp:txXfrm>
        <a:off x="30164" y="1424561"/>
        <a:ext cx="1290028" cy="818087"/>
      </dsp:txXfrm>
    </dsp:sp>
    <dsp:sp modelId="{F5F850A2-7F76-47FE-A948-66F8FC779B99}">
      <dsp:nvSpPr>
        <dsp:cNvPr id="0" name=""/>
        <dsp:cNvSpPr/>
      </dsp:nvSpPr>
      <dsp:spPr>
        <a:xfrm>
          <a:off x="752278" y="1638945"/>
          <a:ext cx="1516504" cy="1516504"/>
        </a:xfrm>
        <a:prstGeom prst="leftCircularArrow">
          <a:avLst>
            <a:gd name="adj1" fmla="val 3401"/>
            <a:gd name="adj2" fmla="val 421016"/>
            <a:gd name="adj3" fmla="val 2207481"/>
            <a:gd name="adj4" fmla="val 9035443"/>
            <a:gd name="adj5" fmla="val 396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D4289B-0F55-4645-8554-F209D6452010}">
      <dsp:nvSpPr>
        <dsp:cNvPr id="0" name=""/>
        <dsp:cNvSpPr/>
      </dsp:nvSpPr>
      <dsp:spPr>
        <a:xfrm>
          <a:off x="302697" y="2268100"/>
          <a:ext cx="1191940" cy="473995"/>
        </a:xfrm>
        <a:prstGeom prst="roundRect">
          <a:avLst>
            <a:gd name="adj" fmla="val 10000"/>
          </a:avLst>
        </a:prstGeom>
        <a:solidFill>
          <a:srgbClr val="0070C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cs-CZ" sz="1400" kern="1200" dirty="0" smtClean="0"/>
            <a:t>Zpracovatel</a:t>
          </a:r>
          <a:endParaRPr lang="en-US" sz="1400" kern="1200" dirty="0"/>
        </a:p>
      </dsp:txBody>
      <dsp:txXfrm>
        <a:off x="316580" y="2281983"/>
        <a:ext cx="1164174" cy="446229"/>
      </dsp:txXfrm>
    </dsp:sp>
    <dsp:sp modelId="{E9CE9654-93A5-4957-A71B-7F0E610F6A13}">
      <dsp:nvSpPr>
        <dsp:cNvPr id="0" name=""/>
        <dsp:cNvSpPr/>
      </dsp:nvSpPr>
      <dsp:spPr>
        <a:xfrm>
          <a:off x="1740252" y="1126654"/>
          <a:ext cx="1340932" cy="1650898"/>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cs-CZ" sz="1500" kern="1200" dirty="0" smtClean="0"/>
            <a:t>Identifikace zdrojů informací</a:t>
          </a:r>
          <a:endParaRPr lang="en-US" sz="1500" kern="1200" dirty="0"/>
        </a:p>
      </dsp:txBody>
      <dsp:txXfrm>
        <a:off x="1778244" y="1518410"/>
        <a:ext cx="1264948" cy="1221150"/>
      </dsp:txXfrm>
    </dsp:sp>
    <dsp:sp modelId="{14882375-1D8A-4DF6-94AE-E3581CBE7662}">
      <dsp:nvSpPr>
        <dsp:cNvPr id="0" name=""/>
        <dsp:cNvSpPr/>
      </dsp:nvSpPr>
      <dsp:spPr>
        <a:xfrm>
          <a:off x="2322480" y="607390"/>
          <a:ext cx="1815889" cy="1815889"/>
        </a:xfrm>
        <a:prstGeom prst="circularArrow">
          <a:avLst>
            <a:gd name="adj1" fmla="val 2840"/>
            <a:gd name="adj2" fmla="val 346982"/>
            <a:gd name="adj3" fmla="val 20311308"/>
            <a:gd name="adj4" fmla="val 13409311"/>
            <a:gd name="adj5" fmla="val 331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7880A9-72F7-4C50-8F55-90BA743FD2CD}">
      <dsp:nvSpPr>
        <dsp:cNvPr id="0" name=""/>
        <dsp:cNvSpPr/>
      </dsp:nvSpPr>
      <dsp:spPr>
        <a:xfrm>
          <a:off x="2016270" y="928934"/>
          <a:ext cx="1191940" cy="473995"/>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cs-CZ" sz="1400" kern="1200" dirty="0" smtClean="0"/>
            <a:t>Vlastník informací</a:t>
          </a:r>
          <a:endParaRPr lang="en-US" sz="1400" kern="1200" dirty="0"/>
        </a:p>
      </dsp:txBody>
      <dsp:txXfrm>
        <a:off x="2030153" y="942817"/>
        <a:ext cx="1164174" cy="446229"/>
      </dsp:txXfrm>
    </dsp:sp>
    <dsp:sp modelId="{24DB4984-B4B6-4770-A092-5862DC1357B7}">
      <dsp:nvSpPr>
        <dsp:cNvPr id="0" name=""/>
        <dsp:cNvSpPr/>
      </dsp:nvSpPr>
      <dsp:spPr>
        <a:xfrm>
          <a:off x="3466365" y="1268630"/>
          <a:ext cx="1451800" cy="1619731"/>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cs-CZ" sz="1500" kern="1200" dirty="0" smtClean="0"/>
            <a:t>Úvodní jednání a vyhodnocení rozumných alternativ</a:t>
          </a:r>
          <a:endParaRPr lang="en-US" sz="1500" kern="1200" dirty="0"/>
        </a:p>
      </dsp:txBody>
      <dsp:txXfrm>
        <a:off x="3503640" y="1305905"/>
        <a:ext cx="1377250" cy="1198096"/>
      </dsp:txXfrm>
    </dsp:sp>
    <dsp:sp modelId="{C51BCE13-A7A5-4D99-86CB-FF9587A332D4}">
      <dsp:nvSpPr>
        <dsp:cNvPr id="0" name=""/>
        <dsp:cNvSpPr/>
      </dsp:nvSpPr>
      <dsp:spPr>
        <a:xfrm>
          <a:off x="4314153" y="1638935"/>
          <a:ext cx="1617199" cy="1617199"/>
        </a:xfrm>
        <a:prstGeom prst="leftCircularArrow">
          <a:avLst>
            <a:gd name="adj1" fmla="val 3189"/>
            <a:gd name="adj2" fmla="val 392824"/>
            <a:gd name="adj3" fmla="val 2619701"/>
            <a:gd name="adj4" fmla="val 9475856"/>
            <a:gd name="adj5" fmla="val 372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C21409-9939-4723-BF53-1B2B4428BF70}">
      <dsp:nvSpPr>
        <dsp:cNvPr id="0" name=""/>
        <dsp:cNvSpPr/>
      </dsp:nvSpPr>
      <dsp:spPr>
        <a:xfrm>
          <a:off x="3829211" y="2279846"/>
          <a:ext cx="1191940" cy="450504"/>
        </a:xfrm>
        <a:prstGeom prst="roundRect">
          <a:avLst>
            <a:gd name="adj" fmla="val 10000"/>
          </a:avLst>
        </a:prstGeom>
        <a:solidFill>
          <a:srgbClr val="0070C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cs-CZ" sz="1400" kern="1200" dirty="0" smtClean="0"/>
            <a:t>Zpracovatel</a:t>
          </a:r>
          <a:endParaRPr lang="en-US" sz="1400" kern="1200" dirty="0"/>
        </a:p>
      </dsp:txBody>
      <dsp:txXfrm>
        <a:off x="3842406" y="2293041"/>
        <a:ext cx="1165550" cy="424114"/>
      </dsp:txXfrm>
    </dsp:sp>
    <dsp:sp modelId="{9F5F2FF5-65A8-4BAD-B689-A23A591C1890}">
      <dsp:nvSpPr>
        <dsp:cNvPr id="0" name=""/>
        <dsp:cNvSpPr/>
      </dsp:nvSpPr>
      <dsp:spPr>
        <a:xfrm>
          <a:off x="5343065" y="1426636"/>
          <a:ext cx="1340932" cy="1366493"/>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cs-CZ" sz="1400" kern="1200" dirty="0" smtClean="0"/>
            <a:t>Získání </a:t>
          </a:r>
          <a:br>
            <a:rPr lang="cs-CZ" sz="1400" kern="1200" dirty="0" smtClean="0"/>
          </a:br>
          <a:r>
            <a:rPr lang="cs-CZ" sz="1400" kern="1200" dirty="0" smtClean="0"/>
            <a:t>a poskytnutí informací</a:t>
          </a:r>
          <a:endParaRPr lang="en-US" sz="1400" kern="1200" dirty="0"/>
        </a:p>
        <a:p>
          <a:pPr marL="228600" lvl="2" indent="-114300" algn="l" defTabSz="622300">
            <a:lnSpc>
              <a:spcPct val="90000"/>
            </a:lnSpc>
            <a:spcBef>
              <a:spcPct val="0"/>
            </a:spcBef>
            <a:spcAft>
              <a:spcPct val="15000"/>
            </a:spcAft>
            <a:buChar char="••"/>
          </a:pPr>
          <a:endParaRPr lang="en-US" sz="1400" kern="1200" dirty="0"/>
        </a:p>
      </dsp:txBody>
      <dsp:txXfrm>
        <a:off x="5374512" y="1750903"/>
        <a:ext cx="1278038" cy="1010779"/>
      </dsp:txXfrm>
    </dsp:sp>
    <dsp:sp modelId="{E63C57E0-6C18-4B98-A454-231C1619B786}">
      <dsp:nvSpPr>
        <dsp:cNvPr id="0" name=""/>
        <dsp:cNvSpPr/>
      </dsp:nvSpPr>
      <dsp:spPr>
        <a:xfrm>
          <a:off x="6002168" y="706213"/>
          <a:ext cx="1687839" cy="1687839"/>
        </a:xfrm>
        <a:prstGeom prst="circularArrow">
          <a:avLst>
            <a:gd name="adj1" fmla="val 3056"/>
            <a:gd name="adj2" fmla="val 375200"/>
            <a:gd name="adj3" fmla="val 19448295"/>
            <a:gd name="adj4" fmla="val 12574516"/>
            <a:gd name="adj5" fmla="val 356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5D3A52-56EF-4AF4-94D3-DA3FEFF52946}">
      <dsp:nvSpPr>
        <dsp:cNvPr id="0" name=""/>
        <dsp:cNvSpPr/>
      </dsp:nvSpPr>
      <dsp:spPr>
        <a:xfrm>
          <a:off x="5564751" y="1161181"/>
          <a:ext cx="1191940" cy="473995"/>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cs-CZ" sz="1400" kern="1200" dirty="0" smtClean="0"/>
            <a:t>Vlastník informací</a:t>
          </a:r>
          <a:endParaRPr lang="en-US" sz="1400" kern="1200" dirty="0"/>
        </a:p>
      </dsp:txBody>
      <dsp:txXfrm>
        <a:off x="5578634" y="1175064"/>
        <a:ext cx="1164174" cy="446229"/>
      </dsp:txXfrm>
    </dsp:sp>
    <dsp:sp modelId="{16B3CCC0-6638-4CD5-8FC3-776592B4581E}">
      <dsp:nvSpPr>
        <dsp:cNvPr id="0" name=""/>
        <dsp:cNvSpPr/>
      </dsp:nvSpPr>
      <dsp:spPr>
        <a:xfrm>
          <a:off x="7002306" y="1214663"/>
          <a:ext cx="1340932" cy="1477534"/>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cs-CZ" sz="1400" kern="1200" dirty="0" smtClean="0"/>
            <a:t>Analýza </a:t>
          </a:r>
          <a:br>
            <a:rPr lang="cs-CZ" sz="1400" kern="1200" dirty="0" smtClean="0"/>
          </a:br>
          <a:r>
            <a:rPr lang="cs-CZ" sz="1400" kern="1200" dirty="0" smtClean="0"/>
            <a:t>a zpracování informací</a:t>
          </a:r>
          <a:endParaRPr lang="en-US" sz="1400" kern="1200" dirty="0"/>
        </a:p>
      </dsp:txBody>
      <dsp:txXfrm>
        <a:off x="7036308" y="1248665"/>
        <a:ext cx="1272928" cy="1092916"/>
      </dsp:txXfrm>
    </dsp:sp>
    <dsp:sp modelId="{7C4B0434-EDF4-4CFC-9A2B-5461C30C95AF}">
      <dsp:nvSpPr>
        <dsp:cNvPr id="0" name=""/>
        <dsp:cNvSpPr/>
      </dsp:nvSpPr>
      <dsp:spPr>
        <a:xfrm>
          <a:off x="7300291" y="2269427"/>
          <a:ext cx="1191940" cy="473995"/>
        </a:xfrm>
        <a:prstGeom prst="roundRect">
          <a:avLst>
            <a:gd name="adj" fmla="val 10000"/>
          </a:avLst>
        </a:prstGeom>
        <a:solidFill>
          <a:srgbClr val="0070C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cs-CZ" sz="1400" kern="1200" dirty="0" smtClean="0"/>
            <a:t>Zpracovatel</a:t>
          </a:r>
          <a:endParaRPr lang="en-US" sz="1400" kern="1200" dirty="0"/>
        </a:p>
      </dsp:txBody>
      <dsp:txXfrm>
        <a:off x="7314174" y="2283310"/>
        <a:ext cx="1164174" cy="446229"/>
      </dsp:txXfrm>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ahoma" pitchFamily="34" charset="0"/>
              </a:defRPr>
            </a:lvl1pPr>
          </a:lstStyle>
          <a:p>
            <a:endParaRPr lang="en-US" dirty="0"/>
          </a:p>
        </p:txBody>
      </p:sp>
      <p:sp>
        <p:nvSpPr>
          <p:cNvPr id="31747" name="Rectangle 3"/>
          <p:cNvSpPr>
            <a:spLocks noGrp="1" noChangeArrowheads="1"/>
          </p:cNvSpPr>
          <p:nvPr>
            <p:ph type="dt" sz="quarter" idx="1"/>
          </p:nvPr>
        </p:nvSpPr>
        <p:spPr bwMode="auto">
          <a:xfrm>
            <a:off x="3850680" y="0"/>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ahoma" pitchFamily="34" charset="0"/>
              </a:defRPr>
            </a:lvl1pPr>
          </a:lstStyle>
          <a:p>
            <a:endParaRPr lang="en-US" dirty="0"/>
          </a:p>
        </p:txBody>
      </p:sp>
      <p:sp>
        <p:nvSpPr>
          <p:cNvPr id="31748" name="Rectangle 4"/>
          <p:cNvSpPr>
            <a:spLocks noGrp="1" noChangeArrowheads="1"/>
          </p:cNvSpPr>
          <p:nvPr>
            <p:ph type="ftr" sz="quarter" idx="2"/>
          </p:nvPr>
        </p:nvSpPr>
        <p:spPr bwMode="auto">
          <a:xfrm>
            <a:off x="0" y="9429288"/>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defRPr>
            </a:lvl1pPr>
          </a:lstStyle>
          <a:p>
            <a:endParaRPr lang="en-US" dirty="0"/>
          </a:p>
        </p:txBody>
      </p:sp>
      <p:sp>
        <p:nvSpPr>
          <p:cNvPr id="31749" name="Rectangle 5"/>
          <p:cNvSpPr>
            <a:spLocks noGrp="1" noChangeArrowheads="1"/>
          </p:cNvSpPr>
          <p:nvPr>
            <p:ph type="sldNum" sz="quarter" idx="3"/>
          </p:nvPr>
        </p:nvSpPr>
        <p:spPr bwMode="auto">
          <a:xfrm>
            <a:off x="3850680" y="9429288"/>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ahoma" pitchFamily="34" charset="0"/>
              </a:defRPr>
            </a:lvl1pPr>
          </a:lstStyle>
          <a:p>
            <a:fld id="{05F8204D-4D25-4265-9F34-FA00038D93DE}" type="slidenum">
              <a:rPr lang="en-US"/>
              <a:pPr/>
              <a:t>‹#›</a:t>
            </a:fld>
            <a:endParaRPr lang="en-US" dirty="0"/>
          </a:p>
        </p:txBody>
      </p:sp>
    </p:spTree>
    <p:extLst>
      <p:ext uri="{BB962C8B-B14F-4D97-AF65-F5344CB8AC3E}">
        <p14:creationId xmlns:p14="http://schemas.microsoft.com/office/powerpoint/2010/main" val="846826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ahoma" pitchFamily="34" charset="0"/>
              </a:defRPr>
            </a:lvl1pPr>
          </a:lstStyle>
          <a:p>
            <a:endParaRPr lang="en-US" dirty="0"/>
          </a:p>
        </p:txBody>
      </p:sp>
      <p:sp>
        <p:nvSpPr>
          <p:cNvPr id="33795" name="Rectangle 3"/>
          <p:cNvSpPr>
            <a:spLocks noGrp="1" noChangeArrowheads="1"/>
          </p:cNvSpPr>
          <p:nvPr>
            <p:ph type="dt" idx="1"/>
          </p:nvPr>
        </p:nvSpPr>
        <p:spPr bwMode="auto">
          <a:xfrm>
            <a:off x="3850680" y="0"/>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ahoma" pitchFamily="34" charset="0"/>
              </a:defRPr>
            </a:lvl1pPr>
          </a:lstStyle>
          <a:p>
            <a:endParaRPr lang="en-US" dirty="0"/>
          </a:p>
        </p:txBody>
      </p:sp>
      <p:sp>
        <p:nvSpPr>
          <p:cNvPr id="337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680077" y="4715493"/>
            <a:ext cx="5437523" cy="4465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6"/>
          <p:cNvSpPr>
            <a:spLocks noGrp="1" noChangeArrowheads="1"/>
          </p:cNvSpPr>
          <p:nvPr>
            <p:ph type="ftr" sz="quarter" idx="4"/>
          </p:nvPr>
        </p:nvSpPr>
        <p:spPr bwMode="auto">
          <a:xfrm>
            <a:off x="0" y="9429288"/>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defRPr>
            </a:lvl1pPr>
          </a:lstStyle>
          <a:p>
            <a:endParaRPr lang="en-US" dirty="0"/>
          </a:p>
        </p:txBody>
      </p:sp>
      <p:sp>
        <p:nvSpPr>
          <p:cNvPr id="33799" name="Rectangle 7"/>
          <p:cNvSpPr>
            <a:spLocks noGrp="1" noChangeArrowheads="1"/>
          </p:cNvSpPr>
          <p:nvPr>
            <p:ph type="sldNum" sz="quarter" idx="5"/>
          </p:nvPr>
        </p:nvSpPr>
        <p:spPr bwMode="auto">
          <a:xfrm>
            <a:off x="3850680" y="9429288"/>
            <a:ext cx="2945454" cy="495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ahoma" pitchFamily="34" charset="0"/>
              </a:defRPr>
            </a:lvl1pPr>
          </a:lstStyle>
          <a:p>
            <a:fld id="{FF037384-62EF-472F-9CD3-6A5225E41A7C}" type="slidenum">
              <a:rPr lang="en-US"/>
              <a:pPr/>
              <a:t>‹#›</a:t>
            </a:fld>
            <a:endParaRPr lang="en-US" dirty="0"/>
          </a:p>
        </p:txBody>
      </p:sp>
    </p:spTree>
    <p:extLst>
      <p:ext uri="{BB962C8B-B14F-4D97-AF65-F5344CB8AC3E}">
        <p14:creationId xmlns:p14="http://schemas.microsoft.com/office/powerpoint/2010/main" val="33794830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ahoma" pitchFamily="34" charset="0"/>
        <a:ea typeface="+mn-ea"/>
        <a:cs typeface="+mn-cs"/>
      </a:defRPr>
    </a:lvl1pPr>
    <a:lvl2pPr marL="457200" algn="l" rtl="0" fontAlgn="base">
      <a:spcBef>
        <a:spcPct val="30000"/>
      </a:spcBef>
      <a:spcAft>
        <a:spcPct val="0"/>
      </a:spcAft>
      <a:defRPr sz="1200" kern="1200">
        <a:solidFill>
          <a:schemeClr val="tx1"/>
        </a:solidFill>
        <a:latin typeface="Tahoma" pitchFamily="34" charset="0"/>
        <a:ea typeface="+mn-ea"/>
        <a:cs typeface="+mn-cs"/>
      </a:defRPr>
    </a:lvl2pPr>
    <a:lvl3pPr marL="914400" algn="l" rtl="0" fontAlgn="base">
      <a:spcBef>
        <a:spcPct val="30000"/>
      </a:spcBef>
      <a:spcAft>
        <a:spcPct val="0"/>
      </a:spcAft>
      <a:defRPr sz="1200" kern="1200">
        <a:solidFill>
          <a:schemeClr val="tx1"/>
        </a:solidFill>
        <a:latin typeface="Tahoma" pitchFamily="34" charset="0"/>
        <a:ea typeface="+mn-ea"/>
        <a:cs typeface="+mn-cs"/>
      </a:defRPr>
    </a:lvl3pPr>
    <a:lvl4pPr marL="1371600" algn="l" rtl="0" fontAlgn="base">
      <a:spcBef>
        <a:spcPct val="30000"/>
      </a:spcBef>
      <a:spcAft>
        <a:spcPct val="0"/>
      </a:spcAft>
      <a:defRPr sz="1200" kern="1200">
        <a:solidFill>
          <a:schemeClr val="tx1"/>
        </a:solidFill>
        <a:latin typeface="Tahoma" pitchFamily="34" charset="0"/>
        <a:ea typeface="+mn-ea"/>
        <a:cs typeface="+mn-cs"/>
      </a:defRPr>
    </a:lvl4pPr>
    <a:lvl5pPr marL="1828800" algn="l" rtl="0" fontAlgn="base">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a:t>
            </a:fld>
            <a:endParaRPr lang="en-US" dirty="0"/>
          </a:p>
        </p:txBody>
      </p:sp>
    </p:spTree>
    <p:extLst>
      <p:ext uri="{BB962C8B-B14F-4D97-AF65-F5344CB8AC3E}">
        <p14:creationId xmlns:p14="http://schemas.microsoft.com/office/powerpoint/2010/main" val="3028337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11</a:t>
            </a:fld>
            <a:endParaRPr lang="en-US" dirty="0"/>
          </a:p>
        </p:txBody>
      </p:sp>
    </p:spTree>
    <p:extLst>
      <p:ext uri="{BB962C8B-B14F-4D97-AF65-F5344CB8AC3E}">
        <p14:creationId xmlns:p14="http://schemas.microsoft.com/office/powerpoint/2010/main" val="2515297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12</a:t>
            </a:fld>
            <a:endParaRPr lang="en-US" dirty="0"/>
          </a:p>
        </p:txBody>
      </p:sp>
    </p:spTree>
    <p:extLst>
      <p:ext uri="{BB962C8B-B14F-4D97-AF65-F5344CB8AC3E}">
        <p14:creationId xmlns:p14="http://schemas.microsoft.com/office/powerpoint/2010/main" val="231061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13</a:t>
            </a:fld>
            <a:endParaRPr lang="en-US" dirty="0"/>
          </a:p>
        </p:txBody>
      </p:sp>
    </p:spTree>
    <p:extLst>
      <p:ext uri="{BB962C8B-B14F-4D97-AF65-F5344CB8AC3E}">
        <p14:creationId xmlns:p14="http://schemas.microsoft.com/office/powerpoint/2010/main" val="748700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14</a:t>
            </a:fld>
            <a:endParaRPr lang="en-US" dirty="0"/>
          </a:p>
        </p:txBody>
      </p:sp>
    </p:spTree>
    <p:extLst>
      <p:ext uri="{BB962C8B-B14F-4D97-AF65-F5344CB8AC3E}">
        <p14:creationId xmlns:p14="http://schemas.microsoft.com/office/powerpoint/2010/main" val="3898837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15</a:t>
            </a:fld>
            <a:endParaRPr lang="en-US" dirty="0"/>
          </a:p>
        </p:txBody>
      </p:sp>
    </p:spTree>
    <p:extLst>
      <p:ext uri="{BB962C8B-B14F-4D97-AF65-F5344CB8AC3E}">
        <p14:creationId xmlns:p14="http://schemas.microsoft.com/office/powerpoint/2010/main" val="537326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16</a:t>
            </a:fld>
            <a:endParaRPr lang="en-US" dirty="0"/>
          </a:p>
        </p:txBody>
      </p:sp>
    </p:spTree>
    <p:extLst>
      <p:ext uri="{BB962C8B-B14F-4D97-AF65-F5344CB8AC3E}">
        <p14:creationId xmlns:p14="http://schemas.microsoft.com/office/powerpoint/2010/main" val="1781217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17</a:t>
            </a:fld>
            <a:endParaRPr lang="en-US" dirty="0"/>
          </a:p>
        </p:txBody>
      </p:sp>
    </p:spTree>
    <p:extLst>
      <p:ext uri="{BB962C8B-B14F-4D97-AF65-F5344CB8AC3E}">
        <p14:creationId xmlns:p14="http://schemas.microsoft.com/office/powerpoint/2010/main" val="461607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19</a:t>
            </a:fld>
            <a:endParaRPr lang="en-US" dirty="0"/>
          </a:p>
        </p:txBody>
      </p:sp>
    </p:spTree>
    <p:extLst>
      <p:ext uri="{BB962C8B-B14F-4D97-AF65-F5344CB8AC3E}">
        <p14:creationId xmlns:p14="http://schemas.microsoft.com/office/powerpoint/2010/main" val="323494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20</a:t>
            </a:fld>
            <a:endParaRPr lang="en-US" dirty="0"/>
          </a:p>
        </p:txBody>
      </p:sp>
    </p:spTree>
    <p:extLst>
      <p:ext uri="{BB962C8B-B14F-4D97-AF65-F5344CB8AC3E}">
        <p14:creationId xmlns:p14="http://schemas.microsoft.com/office/powerpoint/2010/main" val="3561385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21</a:t>
            </a:fld>
            <a:endParaRPr lang="en-US" dirty="0"/>
          </a:p>
        </p:txBody>
      </p:sp>
    </p:spTree>
    <p:extLst>
      <p:ext uri="{BB962C8B-B14F-4D97-AF65-F5344CB8AC3E}">
        <p14:creationId xmlns:p14="http://schemas.microsoft.com/office/powerpoint/2010/main" val="1632848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a:t>
            </a:fld>
            <a:endParaRPr lang="en-US" dirty="0"/>
          </a:p>
        </p:txBody>
      </p:sp>
    </p:spTree>
    <p:extLst>
      <p:ext uri="{BB962C8B-B14F-4D97-AF65-F5344CB8AC3E}">
        <p14:creationId xmlns:p14="http://schemas.microsoft.com/office/powerpoint/2010/main" val="2836400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22</a:t>
            </a:fld>
            <a:endParaRPr lang="en-US" dirty="0"/>
          </a:p>
        </p:txBody>
      </p:sp>
    </p:spTree>
    <p:extLst>
      <p:ext uri="{BB962C8B-B14F-4D97-AF65-F5344CB8AC3E}">
        <p14:creationId xmlns:p14="http://schemas.microsoft.com/office/powerpoint/2010/main" val="1728198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23</a:t>
            </a:fld>
            <a:endParaRPr lang="en-US" dirty="0"/>
          </a:p>
        </p:txBody>
      </p:sp>
    </p:spTree>
    <p:extLst>
      <p:ext uri="{BB962C8B-B14F-4D97-AF65-F5344CB8AC3E}">
        <p14:creationId xmlns:p14="http://schemas.microsoft.com/office/powerpoint/2010/main" val="1063792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24</a:t>
            </a:fld>
            <a:endParaRPr lang="en-US" dirty="0"/>
          </a:p>
        </p:txBody>
      </p:sp>
    </p:spTree>
    <p:extLst>
      <p:ext uri="{BB962C8B-B14F-4D97-AF65-F5344CB8AC3E}">
        <p14:creationId xmlns:p14="http://schemas.microsoft.com/office/powerpoint/2010/main" val="1109292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25</a:t>
            </a:fld>
            <a:endParaRPr lang="en-US" dirty="0"/>
          </a:p>
        </p:txBody>
      </p:sp>
    </p:spTree>
    <p:extLst>
      <p:ext uri="{BB962C8B-B14F-4D97-AF65-F5344CB8AC3E}">
        <p14:creationId xmlns:p14="http://schemas.microsoft.com/office/powerpoint/2010/main" val="331972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26</a:t>
            </a:fld>
            <a:endParaRPr lang="en-US" dirty="0"/>
          </a:p>
        </p:txBody>
      </p:sp>
    </p:spTree>
    <p:extLst>
      <p:ext uri="{BB962C8B-B14F-4D97-AF65-F5344CB8AC3E}">
        <p14:creationId xmlns:p14="http://schemas.microsoft.com/office/powerpoint/2010/main" val="839535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27</a:t>
            </a:fld>
            <a:endParaRPr lang="en-US" dirty="0"/>
          </a:p>
        </p:txBody>
      </p:sp>
    </p:spTree>
    <p:extLst>
      <p:ext uri="{BB962C8B-B14F-4D97-AF65-F5344CB8AC3E}">
        <p14:creationId xmlns:p14="http://schemas.microsoft.com/office/powerpoint/2010/main" val="2205717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28</a:t>
            </a:fld>
            <a:endParaRPr lang="en-US" dirty="0"/>
          </a:p>
        </p:txBody>
      </p:sp>
    </p:spTree>
    <p:extLst>
      <p:ext uri="{BB962C8B-B14F-4D97-AF65-F5344CB8AC3E}">
        <p14:creationId xmlns:p14="http://schemas.microsoft.com/office/powerpoint/2010/main" val="29295537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29</a:t>
            </a:fld>
            <a:endParaRPr lang="en-US" dirty="0"/>
          </a:p>
        </p:txBody>
      </p:sp>
    </p:spTree>
    <p:extLst>
      <p:ext uri="{BB962C8B-B14F-4D97-AF65-F5344CB8AC3E}">
        <p14:creationId xmlns:p14="http://schemas.microsoft.com/office/powerpoint/2010/main" val="826939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30</a:t>
            </a:fld>
            <a:endParaRPr lang="en-US" dirty="0"/>
          </a:p>
        </p:txBody>
      </p:sp>
    </p:spTree>
    <p:extLst>
      <p:ext uri="{BB962C8B-B14F-4D97-AF65-F5344CB8AC3E}">
        <p14:creationId xmlns:p14="http://schemas.microsoft.com/office/powerpoint/2010/main" val="21042698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31</a:t>
            </a:fld>
            <a:endParaRPr lang="en-US" dirty="0"/>
          </a:p>
        </p:txBody>
      </p:sp>
    </p:spTree>
    <p:extLst>
      <p:ext uri="{BB962C8B-B14F-4D97-AF65-F5344CB8AC3E}">
        <p14:creationId xmlns:p14="http://schemas.microsoft.com/office/powerpoint/2010/main" val="2934068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4</a:t>
            </a:fld>
            <a:endParaRPr lang="en-US" dirty="0"/>
          </a:p>
        </p:txBody>
      </p:sp>
    </p:spTree>
    <p:extLst>
      <p:ext uri="{BB962C8B-B14F-4D97-AF65-F5344CB8AC3E}">
        <p14:creationId xmlns:p14="http://schemas.microsoft.com/office/powerpoint/2010/main" val="3028337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32</a:t>
            </a:fld>
            <a:endParaRPr lang="en-US" dirty="0"/>
          </a:p>
        </p:txBody>
      </p:sp>
    </p:spTree>
    <p:extLst>
      <p:ext uri="{BB962C8B-B14F-4D97-AF65-F5344CB8AC3E}">
        <p14:creationId xmlns:p14="http://schemas.microsoft.com/office/powerpoint/2010/main" val="6288732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34</a:t>
            </a:fld>
            <a:endParaRPr lang="en-US" dirty="0"/>
          </a:p>
        </p:txBody>
      </p:sp>
    </p:spTree>
    <p:extLst>
      <p:ext uri="{BB962C8B-B14F-4D97-AF65-F5344CB8AC3E}">
        <p14:creationId xmlns:p14="http://schemas.microsoft.com/office/powerpoint/2010/main" val="12985505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35</a:t>
            </a:fld>
            <a:endParaRPr lang="en-US" dirty="0"/>
          </a:p>
        </p:txBody>
      </p:sp>
    </p:spTree>
    <p:extLst>
      <p:ext uri="{BB962C8B-B14F-4D97-AF65-F5344CB8AC3E}">
        <p14:creationId xmlns:p14="http://schemas.microsoft.com/office/powerpoint/2010/main" val="3582394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36</a:t>
            </a:fld>
            <a:endParaRPr lang="en-US" dirty="0"/>
          </a:p>
        </p:txBody>
      </p:sp>
    </p:spTree>
    <p:extLst>
      <p:ext uri="{BB962C8B-B14F-4D97-AF65-F5344CB8AC3E}">
        <p14:creationId xmlns:p14="http://schemas.microsoft.com/office/powerpoint/2010/main" val="19355283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37</a:t>
            </a:fld>
            <a:endParaRPr lang="en-US" dirty="0"/>
          </a:p>
        </p:txBody>
      </p:sp>
    </p:spTree>
    <p:extLst>
      <p:ext uri="{BB962C8B-B14F-4D97-AF65-F5344CB8AC3E}">
        <p14:creationId xmlns:p14="http://schemas.microsoft.com/office/powerpoint/2010/main" val="4712109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38</a:t>
            </a:fld>
            <a:endParaRPr lang="en-US" dirty="0"/>
          </a:p>
        </p:txBody>
      </p:sp>
    </p:spTree>
    <p:extLst>
      <p:ext uri="{BB962C8B-B14F-4D97-AF65-F5344CB8AC3E}">
        <p14:creationId xmlns:p14="http://schemas.microsoft.com/office/powerpoint/2010/main" val="9752151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39</a:t>
            </a:fld>
            <a:endParaRPr lang="en-US" dirty="0"/>
          </a:p>
        </p:txBody>
      </p:sp>
    </p:spTree>
    <p:extLst>
      <p:ext uri="{BB962C8B-B14F-4D97-AF65-F5344CB8AC3E}">
        <p14:creationId xmlns:p14="http://schemas.microsoft.com/office/powerpoint/2010/main" val="1252588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41</a:t>
            </a:fld>
            <a:endParaRPr lang="en-US" dirty="0"/>
          </a:p>
        </p:txBody>
      </p:sp>
    </p:spTree>
    <p:extLst>
      <p:ext uri="{BB962C8B-B14F-4D97-AF65-F5344CB8AC3E}">
        <p14:creationId xmlns:p14="http://schemas.microsoft.com/office/powerpoint/2010/main" val="30584634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42</a:t>
            </a:fld>
            <a:endParaRPr lang="en-US" dirty="0"/>
          </a:p>
        </p:txBody>
      </p:sp>
    </p:spTree>
    <p:extLst>
      <p:ext uri="{BB962C8B-B14F-4D97-AF65-F5344CB8AC3E}">
        <p14:creationId xmlns:p14="http://schemas.microsoft.com/office/powerpoint/2010/main" val="8058464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43</a:t>
            </a:fld>
            <a:endParaRPr lang="en-US" dirty="0"/>
          </a:p>
        </p:txBody>
      </p:sp>
    </p:spTree>
    <p:extLst>
      <p:ext uri="{BB962C8B-B14F-4D97-AF65-F5344CB8AC3E}">
        <p14:creationId xmlns:p14="http://schemas.microsoft.com/office/powerpoint/2010/main" val="3754478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5</a:t>
            </a:fld>
            <a:endParaRPr lang="en-US" dirty="0"/>
          </a:p>
        </p:txBody>
      </p:sp>
    </p:spTree>
    <p:extLst>
      <p:ext uri="{BB962C8B-B14F-4D97-AF65-F5344CB8AC3E}">
        <p14:creationId xmlns:p14="http://schemas.microsoft.com/office/powerpoint/2010/main" val="3726954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6</a:t>
            </a:fld>
            <a:endParaRPr lang="en-US" dirty="0"/>
          </a:p>
        </p:txBody>
      </p:sp>
    </p:spTree>
    <p:extLst>
      <p:ext uri="{BB962C8B-B14F-4D97-AF65-F5344CB8AC3E}">
        <p14:creationId xmlns:p14="http://schemas.microsoft.com/office/powerpoint/2010/main" val="4262845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7</a:t>
            </a:fld>
            <a:endParaRPr lang="en-US" dirty="0"/>
          </a:p>
        </p:txBody>
      </p:sp>
    </p:spTree>
    <p:extLst>
      <p:ext uri="{BB962C8B-B14F-4D97-AF65-F5344CB8AC3E}">
        <p14:creationId xmlns:p14="http://schemas.microsoft.com/office/powerpoint/2010/main" val="3934311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8</a:t>
            </a:fld>
            <a:endParaRPr lang="en-US" dirty="0"/>
          </a:p>
        </p:txBody>
      </p:sp>
    </p:spTree>
    <p:extLst>
      <p:ext uri="{BB962C8B-B14F-4D97-AF65-F5344CB8AC3E}">
        <p14:creationId xmlns:p14="http://schemas.microsoft.com/office/powerpoint/2010/main" val="2377221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9</a:t>
            </a:fld>
            <a:endParaRPr lang="en-US" dirty="0"/>
          </a:p>
        </p:txBody>
      </p:sp>
    </p:spTree>
    <p:extLst>
      <p:ext uri="{BB962C8B-B14F-4D97-AF65-F5344CB8AC3E}">
        <p14:creationId xmlns:p14="http://schemas.microsoft.com/office/powerpoint/2010/main" val="2037043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cs-CZ" i="1" dirty="0" smtClean="0">
              <a:solidFill>
                <a:srgbClr val="FF0000"/>
              </a:solidFill>
            </a:endParaRPr>
          </a:p>
          <a:p>
            <a:endParaRPr lang="cs-CZ" dirty="0"/>
          </a:p>
        </p:txBody>
      </p:sp>
      <p:sp>
        <p:nvSpPr>
          <p:cNvPr id="4" name="Slide Number Placeholder 3"/>
          <p:cNvSpPr>
            <a:spLocks noGrp="1"/>
          </p:cNvSpPr>
          <p:nvPr>
            <p:ph type="sldNum" sz="quarter" idx="10"/>
          </p:nvPr>
        </p:nvSpPr>
        <p:spPr/>
        <p:txBody>
          <a:bodyPr/>
          <a:lstStyle/>
          <a:p>
            <a:fld id="{FF037384-62EF-472F-9CD3-6A5225E41A7C}" type="slidenum">
              <a:rPr lang="en-US" smtClean="0"/>
              <a:pPr/>
              <a:t>10</a:t>
            </a:fld>
            <a:endParaRPr lang="en-US" dirty="0"/>
          </a:p>
        </p:txBody>
      </p:sp>
    </p:spTree>
    <p:extLst>
      <p:ext uri="{BB962C8B-B14F-4D97-AF65-F5344CB8AC3E}">
        <p14:creationId xmlns:p14="http://schemas.microsoft.com/office/powerpoint/2010/main" val="2828245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3733800" y="2135188"/>
            <a:ext cx="5181600" cy="1827212"/>
          </a:xfrm>
        </p:spPr>
        <p:txBody>
          <a:bodyPr anchor="b"/>
          <a:lstStyle>
            <a:lvl1pPr>
              <a:defRPr/>
            </a:lvl1pPr>
          </a:lstStyle>
          <a:p>
            <a:pPr lvl="0"/>
            <a:r>
              <a:rPr lang="en-US" noProof="0" smtClean="0"/>
              <a:t>Click to edit Master title style</a:t>
            </a:r>
          </a:p>
        </p:txBody>
      </p:sp>
      <p:sp>
        <p:nvSpPr>
          <p:cNvPr id="58371" name="Rectangle 3"/>
          <p:cNvSpPr>
            <a:spLocks noGrp="1" noChangeArrowheads="1"/>
          </p:cNvSpPr>
          <p:nvPr>
            <p:ph type="subTitle" idx="1"/>
          </p:nvPr>
        </p:nvSpPr>
        <p:spPr>
          <a:xfrm>
            <a:off x="3733800" y="4038600"/>
            <a:ext cx="5176838" cy="1066800"/>
          </a:xfrm>
        </p:spPr>
        <p:txBody>
          <a:bodyPr/>
          <a:lstStyle>
            <a:lvl1pPr marL="0" indent="0" algn="ctr">
              <a:buFontTx/>
              <a:buNone/>
              <a:defRPr>
                <a:solidFill>
                  <a:srgbClr val="000000"/>
                </a:solidFill>
              </a:defRPr>
            </a:lvl1pPr>
          </a:lstStyle>
          <a:p>
            <a:pPr lvl="0"/>
            <a:r>
              <a:rPr lang="en-US" noProof="0" smtClean="0"/>
              <a:t>Click to edit Master subtitle style</a:t>
            </a:r>
          </a:p>
        </p:txBody>
      </p:sp>
      <p:sp>
        <p:nvSpPr>
          <p:cNvPr id="58372" name="Rectangle 4"/>
          <p:cNvSpPr>
            <a:spLocks noGrp="1" noChangeArrowheads="1"/>
          </p:cNvSpPr>
          <p:nvPr>
            <p:ph type="dt" sz="half" idx="2"/>
          </p:nvPr>
        </p:nvSpPr>
        <p:spPr>
          <a:xfrm>
            <a:off x="228600" y="6248400"/>
            <a:ext cx="1905000" cy="457200"/>
          </a:xfrm>
        </p:spPr>
        <p:txBody>
          <a:bodyPr/>
          <a:lstStyle>
            <a:lvl1pPr>
              <a:defRPr sz="800">
                <a:solidFill>
                  <a:srgbClr val="000000"/>
                </a:solidFill>
              </a:defRPr>
            </a:lvl1pPr>
          </a:lstStyle>
          <a:p>
            <a:fld id="{2B0B7BC4-ADC6-4039-889A-666F1F72D2CC}" type="datetime1">
              <a:rPr lang="cs-CZ" smtClean="0"/>
              <a:t>14.4.2015</a:t>
            </a:fld>
            <a:endParaRPr lang="en-US" dirty="0"/>
          </a:p>
        </p:txBody>
      </p:sp>
      <p:sp>
        <p:nvSpPr>
          <p:cNvPr id="58373" name="Rectangle 5"/>
          <p:cNvSpPr>
            <a:spLocks noGrp="1" noChangeArrowheads="1"/>
          </p:cNvSpPr>
          <p:nvPr>
            <p:ph type="ftr" sz="quarter" idx="3"/>
          </p:nvPr>
        </p:nvSpPr>
        <p:spPr>
          <a:xfrm>
            <a:off x="2362200" y="6248400"/>
            <a:ext cx="4343400" cy="457200"/>
          </a:xfrm>
        </p:spPr>
        <p:txBody>
          <a:bodyPr/>
          <a:lstStyle>
            <a:lvl1pPr>
              <a:defRPr sz="800"/>
            </a:lvl1pPr>
          </a:lstStyle>
          <a:p>
            <a:r>
              <a:rPr lang="en-US" dirty="0" smtClean="0"/>
              <a:t>Czech Tax Advisors s.r.o.</a:t>
            </a:r>
            <a:endParaRPr lang="en-US" dirty="0"/>
          </a:p>
        </p:txBody>
      </p:sp>
      <p:sp>
        <p:nvSpPr>
          <p:cNvPr id="58374" name="Rectangle 6"/>
          <p:cNvSpPr>
            <a:spLocks noGrp="1" noChangeArrowheads="1"/>
          </p:cNvSpPr>
          <p:nvPr>
            <p:ph type="sldNum" sz="quarter" idx="4"/>
          </p:nvPr>
        </p:nvSpPr>
        <p:spPr>
          <a:xfrm>
            <a:off x="7010400" y="6248400"/>
            <a:ext cx="1905000" cy="457200"/>
          </a:xfrm>
        </p:spPr>
        <p:txBody>
          <a:bodyPr/>
          <a:lstStyle>
            <a:lvl1pPr>
              <a:defRPr sz="800"/>
            </a:lvl1pPr>
          </a:lstStyle>
          <a:p>
            <a:fld id="{00FC17D8-FD80-46C7-9758-4479231778F3}"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lvl1pPr>
              <a:defRPr/>
            </a:lvl1pPr>
          </a:lstStyle>
          <a:p>
            <a:fld id="{E9113678-BDE4-4083-AE8B-6D565C0E46BD}" type="datetime1">
              <a:rPr lang="cs-CZ" smtClean="0"/>
              <a:t>14.4.2015</a:t>
            </a:fld>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Czech Tax Advisors s.r.o.</a:t>
            </a:r>
            <a:endParaRPr lang="en-US" dirty="0"/>
          </a:p>
        </p:txBody>
      </p:sp>
      <p:sp>
        <p:nvSpPr>
          <p:cNvPr id="6" name="Slide Number Placeholder 5"/>
          <p:cNvSpPr>
            <a:spLocks noGrp="1"/>
          </p:cNvSpPr>
          <p:nvPr>
            <p:ph type="sldNum" sz="quarter" idx="12"/>
          </p:nvPr>
        </p:nvSpPr>
        <p:spPr/>
        <p:txBody>
          <a:bodyPr/>
          <a:lstStyle>
            <a:lvl1pPr>
              <a:defRPr/>
            </a:lvl1pPr>
          </a:lstStyle>
          <a:p>
            <a:fld id="{E3C60D69-5A71-4436-AEB4-3889E459265E}" type="slidenum">
              <a:rPr lang="en-US"/>
              <a:pPr/>
              <a:t>‹#›</a:t>
            </a:fld>
            <a:endParaRPr lang="en-US" dirty="0"/>
          </a:p>
        </p:txBody>
      </p:sp>
    </p:spTree>
    <p:extLst>
      <p:ext uri="{BB962C8B-B14F-4D97-AF65-F5344CB8AC3E}">
        <p14:creationId xmlns:p14="http://schemas.microsoft.com/office/powerpoint/2010/main" val="1428651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5650" y="228600"/>
            <a:ext cx="1733550" cy="5867400"/>
          </a:xfrm>
        </p:spPr>
        <p:txBody>
          <a:bodyPr vert="eaVert"/>
          <a:lstStyle/>
          <a:p>
            <a:r>
              <a:rPr lang="en-US" smtClean="0"/>
              <a:t>Click to edit Master title style</a:t>
            </a:r>
            <a:endParaRPr lang="cs-CZ"/>
          </a:p>
        </p:txBody>
      </p:sp>
      <p:sp>
        <p:nvSpPr>
          <p:cNvPr id="3" name="Vertical Text Placeholder 2"/>
          <p:cNvSpPr>
            <a:spLocks noGrp="1"/>
          </p:cNvSpPr>
          <p:nvPr>
            <p:ph type="body" orient="vert" idx="1"/>
          </p:nvPr>
        </p:nvSpPr>
        <p:spPr>
          <a:xfrm>
            <a:off x="1905000" y="228600"/>
            <a:ext cx="50482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lvl1pPr>
              <a:defRPr/>
            </a:lvl1pPr>
          </a:lstStyle>
          <a:p>
            <a:fld id="{9DD00622-79AD-48D9-81EA-BB19C633F158}" type="datetime1">
              <a:rPr lang="cs-CZ" smtClean="0"/>
              <a:t>14.4.2015</a:t>
            </a:fld>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Czech Tax Advisors s.r.o.</a:t>
            </a:r>
            <a:endParaRPr lang="en-US" dirty="0"/>
          </a:p>
        </p:txBody>
      </p:sp>
      <p:sp>
        <p:nvSpPr>
          <p:cNvPr id="6" name="Slide Number Placeholder 5"/>
          <p:cNvSpPr>
            <a:spLocks noGrp="1"/>
          </p:cNvSpPr>
          <p:nvPr>
            <p:ph type="sldNum" sz="quarter" idx="12"/>
          </p:nvPr>
        </p:nvSpPr>
        <p:spPr/>
        <p:txBody>
          <a:bodyPr/>
          <a:lstStyle>
            <a:lvl1pPr>
              <a:defRPr/>
            </a:lvl1pPr>
          </a:lstStyle>
          <a:p>
            <a:fld id="{6D1505D3-678D-4000-8AFF-DDC6D2743D44}" type="slidenum">
              <a:rPr lang="en-US"/>
              <a:pPr/>
              <a:t>‹#›</a:t>
            </a:fld>
            <a:endParaRPr lang="en-US" dirty="0"/>
          </a:p>
        </p:txBody>
      </p:sp>
    </p:spTree>
    <p:extLst>
      <p:ext uri="{BB962C8B-B14F-4D97-AF65-F5344CB8AC3E}">
        <p14:creationId xmlns:p14="http://schemas.microsoft.com/office/powerpoint/2010/main" val="69906933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371600"/>
            <a:ext cx="6781800" cy="1069975"/>
          </a:xfrm>
        </p:spPr>
        <p:txBody>
          <a:bodyPr bIns="0" anchor="b" anchorCtr="0">
            <a:noAutofit/>
          </a:bodyPr>
          <a:lstStyle>
            <a:lvl1pPr>
              <a:defRPr sz="4200" baseline="0">
                <a:solidFill>
                  <a:schemeClr val="tx1">
                    <a:lumMod val="85000"/>
                    <a:lumOff val="15000"/>
                  </a:schemeClr>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2438400"/>
            <a:ext cx="6781800" cy="762000"/>
          </a:xfrm>
        </p:spPr>
        <p:txBody>
          <a:bodyPr lIns="0" tIns="0" rIns="0">
            <a:normAutofit/>
          </a:bodyPr>
          <a:lstStyle>
            <a:lvl1pPr marL="0" indent="0" algn="l">
              <a:buNone/>
              <a:defRPr sz="2400" baseline="0">
                <a:solidFill>
                  <a:schemeClr val="tx1">
                    <a:lumMod val="75000"/>
                    <a:lumOff val="25000"/>
                  </a:schemeClr>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9" name="Date Placeholder 18"/>
          <p:cNvSpPr>
            <a:spLocks noGrp="1"/>
          </p:cNvSpPr>
          <p:nvPr>
            <p:ph type="dt" sz="half" idx="10"/>
          </p:nvPr>
        </p:nvSpPr>
        <p:spPr>
          <a:xfrm>
            <a:off x="6210300" y="6610350"/>
            <a:ext cx="1524000" cy="228600"/>
          </a:xfrm>
        </p:spPr>
        <p:txBody>
          <a:bodyPr/>
          <a:lstStyle/>
          <a:p>
            <a:fld id="{FC0BA687-3155-4D0A-9806-DA8CA07CDBF5}" type="datetime1">
              <a:rPr lang="cs-CZ" smtClean="0"/>
              <a:t>14.4.2015</a:t>
            </a:fld>
            <a:endParaRPr lang="en-US" dirty="0"/>
          </a:p>
        </p:txBody>
      </p:sp>
      <p:sp>
        <p:nvSpPr>
          <p:cNvPr id="20" name="Slide Number Placeholder 19"/>
          <p:cNvSpPr>
            <a:spLocks noGrp="1"/>
          </p:cNvSpPr>
          <p:nvPr>
            <p:ph type="sldNum" sz="quarter" idx="11"/>
          </p:nvPr>
        </p:nvSpPr>
        <p:spPr>
          <a:xfrm>
            <a:off x="7924800" y="6610350"/>
            <a:ext cx="1198880" cy="228600"/>
          </a:xfrm>
        </p:spPr>
        <p:txBody>
          <a:bodyPr/>
          <a:lstStyle/>
          <a:p>
            <a:fld id="{00FC17D8-FD80-46C7-9758-4479231778F3}" type="slidenum">
              <a:rPr lang="en-US" smtClean="0"/>
              <a:pPr/>
              <a:t>‹#›</a:t>
            </a:fld>
            <a:endParaRPr lang="en-US" dirty="0"/>
          </a:p>
        </p:txBody>
      </p:sp>
      <p:sp>
        <p:nvSpPr>
          <p:cNvPr id="21" name="Footer Placeholder 20"/>
          <p:cNvSpPr>
            <a:spLocks noGrp="1"/>
          </p:cNvSpPr>
          <p:nvPr>
            <p:ph type="ftr" sz="quarter" idx="12"/>
          </p:nvPr>
        </p:nvSpPr>
        <p:spPr>
          <a:xfrm>
            <a:off x="457200" y="6548132"/>
            <a:ext cx="5600700" cy="291580"/>
          </a:xfrm>
        </p:spPr>
        <p:txBody>
          <a:bodyPr/>
          <a:lstStyle/>
          <a:p>
            <a:r>
              <a:rPr lang="cs-CZ" dirty="0" smtClean="0"/>
              <a:t>Czech Tax Advisors s.r.o.</a:t>
            </a:r>
            <a:endParaRPr lang="en-US" dirty="0"/>
          </a:p>
        </p:txBody>
      </p:sp>
      <p:sp>
        <p:nvSpPr>
          <p:cNvPr id="13" name="Rounded Rectangle 12"/>
          <p:cNvSpPr>
            <a:spLocks noChangeAspect="1"/>
          </p:cNvSpPr>
          <p:nvPr userDrawn="1"/>
        </p:nvSpPr>
        <p:spPr>
          <a:xfrm>
            <a:off x="515265" y="5623843"/>
            <a:ext cx="312319" cy="312319"/>
          </a:xfrm>
          <a:prstGeom prst="roundRect">
            <a:avLst/>
          </a:prstGeom>
          <a:solidFill>
            <a:srgbClr val="000000"/>
          </a:solidFill>
          <a:ln w="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TextBox 13"/>
          <p:cNvSpPr txBox="1"/>
          <p:nvPr userDrawn="1"/>
        </p:nvSpPr>
        <p:spPr>
          <a:xfrm>
            <a:off x="1357630" y="5479921"/>
            <a:ext cx="1414170" cy="600164"/>
          </a:xfrm>
          <a:prstGeom prst="rect">
            <a:avLst/>
          </a:prstGeom>
          <a:noFill/>
        </p:spPr>
        <p:txBody>
          <a:bodyPr wrap="none" rtlCol="0">
            <a:spAutoFit/>
          </a:bodyPr>
          <a:lstStyle/>
          <a:p>
            <a:r>
              <a:rPr lang="cs-CZ" sz="3300" b="1" dirty="0" smtClean="0">
                <a:latin typeface="Verdana" pitchFamily="34" charset="0"/>
                <a:ea typeface="Verdana" pitchFamily="34" charset="0"/>
                <a:cs typeface="Verdana" pitchFamily="34" charset="0"/>
              </a:rPr>
              <a:t>T</a:t>
            </a:r>
            <a:r>
              <a:rPr lang="en-US" sz="3300" b="1" dirty="0" smtClean="0">
                <a:latin typeface="Verdana" pitchFamily="34" charset="0"/>
                <a:ea typeface="Verdana" pitchFamily="34" charset="0"/>
                <a:cs typeface="Verdana" pitchFamily="34" charset="0"/>
              </a:rPr>
              <a:t> </a:t>
            </a:r>
            <a:r>
              <a:rPr lang="cs-CZ" sz="3300" b="1" dirty="0" smtClean="0">
                <a:latin typeface="Verdana" pitchFamily="34" charset="0"/>
                <a:ea typeface="Verdana" pitchFamily="34" charset="0"/>
                <a:cs typeface="Verdana" pitchFamily="34" charset="0"/>
              </a:rPr>
              <a:t>A</a:t>
            </a:r>
            <a:r>
              <a:rPr lang="en-US" sz="3300" b="1" dirty="0" smtClean="0">
                <a:latin typeface="Verdana" pitchFamily="34" charset="0"/>
                <a:ea typeface="Verdana" pitchFamily="34" charset="0"/>
                <a:cs typeface="Verdana" pitchFamily="34" charset="0"/>
              </a:rPr>
              <a:t> </a:t>
            </a:r>
            <a:r>
              <a:rPr lang="cs-CZ" sz="3300" b="1" dirty="0" smtClean="0">
                <a:solidFill>
                  <a:srgbClr val="BD1900"/>
                </a:solidFill>
                <a:latin typeface="Verdana" pitchFamily="34" charset="0"/>
                <a:ea typeface="Verdana" pitchFamily="34" charset="0"/>
                <a:cs typeface="Verdana" pitchFamily="34" charset="0"/>
              </a:rPr>
              <a:t>X</a:t>
            </a:r>
            <a:endParaRPr lang="cs-CZ" sz="3300" b="1" dirty="0">
              <a:solidFill>
                <a:srgbClr val="BD1900"/>
              </a:solidFill>
              <a:latin typeface="Verdana" pitchFamily="34" charset="0"/>
              <a:ea typeface="Verdana" pitchFamily="34" charset="0"/>
              <a:cs typeface="Verdana" pitchFamily="34" charset="0"/>
            </a:endParaRPr>
          </a:p>
        </p:txBody>
      </p:sp>
      <p:sp>
        <p:nvSpPr>
          <p:cNvPr id="15" name="TextBox 14"/>
          <p:cNvSpPr txBox="1"/>
          <p:nvPr userDrawn="1"/>
        </p:nvSpPr>
        <p:spPr>
          <a:xfrm>
            <a:off x="2728226" y="5517232"/>
            <a:ext cx="2131806" cy="292388"/>
          </a:xfrm>
          <a:prstGeom prst="rect">
            <a:avLst/>
          </a:prstGeom>
          <a:noFill/>
        </p:spPr>
        <p:txBody>
          <a:bodyPr wrap="square" rtlCol="0">
            <a:spAutoFit/>
          </a:bodyPr>
          <a:lstStyle/>
          <a:p>
            <a:r>
              <a:rPr lang="cs-CZ" sz="1300" b="1" dirty="0" smtClean="0">
                <a:latin typeface="Verdana" pitchFamily="34" charset="0"/>
                <a:ea typeface="Verdana" pitchFamily="34" charset="0"/>
                <a:cs typeface="Verdana" pitchFamily="34" charset="0"/>
              </a:rPr>
              <a:t>A </a:t>
            </a:r>
            <a:r>
              <a:rPr lang="en-US" sz="1300" b="1" dirty="0" smtClean="0">
                <a:latin typeface="Verdana" pitchFamily="34" charset="0"/>
                <a:ea typeface="Verdana" pitchFamily="34" charset="0"/>
                <a:cs typeface="Verdana" pitchFamily="34" charset="0"/>
              </a:rPr>
              <a:t> </a:t>
            </a:r>
            <a:r>
              <a:rPr lang="cs-CZ" sz="1300" b="1" dirty="0" smtClean="0">
                <a:latin typeface="Verdana" pitchFamily="34" charset="0"/>
                <a:ea typeface="Verdana" pitchFamily="34" charset="0"/>
                <a:cs typeface="Verdana" pitchFamily="34" charset="0"/>
              </a:rPr>
              <a:t>D</a:t>
            </a:r>
            <a:r>
              <a:rPr lang="en-US" sz="1300" b="1" dirty="0" smtClean="0">
                <a:latin typeface="Verdana" pitchFamily="34" charset="0"/>
                <a:ea typeface="Verdana" pitchFamily="34" charset="0"/>
                <a:cs typeface="Verdana" pitchFamily="34" charset="0"/>
              </a:rPr>
              <a:t> </a:t>
            </a:r>
            <a:r>
              <a:rPr lang="cs-CZ" sz="1300" b="1" dirty="0" smtClean="0">
                <a:latin typeface="Verdana" pitchFamily="34" charset="0"/>
                <a:ea typeface="Verdana" pitchFamily="34" charset="0"/>
                <a:cs typeface="Verdana" pitchFamily="34" charset="0"/>
              </a:rPr>
              <a:t> V</a:t>
            </a:r>
            <a:r>
              <a:rPr lang="en-US" sz="1300" b="1" dirty="0" smtClean="0">
                <a:latin typeface="Verdana" pitchFamily="34" charset="0"/>
                <a:ea typeface="Verdana" pitchFamily="34" charset="0"/>
                <a:cs typeface="Verdana" pitchFamily="34" charset="0"/>
              </a:rPr>
              <a:t> </a:t>
            </a:r>
            <a:r>
              <a:rPr lang="cs-CZ" sz="1300" b="1" dirty="0" smtClean="0">
                <a:latin typeface="Verdana" pitchFamily="34" charset="0"/>
                <a:ea typeface="Verdana" pitchFamily="34" charset="0"/>
                <a:cs typeface="Verdana" pitchFamily="34" charset="0"/>
              </a:rPr>
              <a:t> I</a:t>
            </a:r>
            <a:r>
              <a:rPr lang="en-US" sz="1300" b="1" dirty="0" smtClean="0">
                <a:latin typeface="Verdana" pitchFamily="34" charset="0"/>
                <a:ea typeface="Verdana" pitchFamily="34" charset="0"/>
                <a:cs typeface="Verdana" pitchFamily="34" charset="0"/>
              </a:rPr>
              <a:t> </a:t>
            </a:r>
            <a:r>
              <a:rPr lang="cs-CZ" sz="1300" b="1" dirty="0" smtClean="0">
                <a:latin typeface="Verdana" pitchFamily="34" charset="0"/>
                <a:ea typeface="Verdana" pitchFamily="34" charset="0"/>
                <a:cs typeface="Verdana" pitchFamily="34" charset="0"/>
              </a:rPr>
              <a:t> S</a:t>
            </a:r>
            <a:r>
              <a:rPr lang="en-US" sz="1300" b="1" dirty="0" smtClean="0">
                <a:latin typeface="Verdana" pitchFamily="34" charset="0"/>
                <a:ea typeface="Verdana" pitchFamily="34" charset="0"/>
                <a:cs typeface="Verdana" pitchFamily="34" charset="0"/>
              </a:rPr>
              <a:t> </a:t>
            </a:r>
            <a:r>
              <a:rPr lang="cs-CZ" sz="1300" b="1" dirty="0" smtClean="0">
                <a:latin typeface="Verdana" pitchFamily="34" charset="0"/>
                <a:ea typeface="Verdana" pitchFamily="34" charset="0"/>
                <a:cs typeface="Verdana" pitchFamily="34" charset="0"/>
              </a:rPr>
              <a:t> O</a:t>
            </a:r>
            <a:r>
              <a:rPr lang="en-US" sz="1300" b="1" dirty="0" smtClean="0">
                <a:latin typeface="Verdana" pitchFamily="34" charset="0"/>
                <a:ea typeface="Verdana" pitchFamily="34" charset="0"/>
                <a:cs typeface="Verdana" pitchFamily="34" charset="0"/>
              </a:rPr>
              <a:t> </a:t>
            </a:r>
            <a:r>
              <a:rPr lang="cs-CZ" sz="1300" b="1" dirty="0" smtClean="0">
                <a:latin typeface="Verdana" pitchFamily="34" charset="0"/>
                <a:ea typeface="Verdana" pitchFamily="34" charset="0"/>
                <a:cs typeface="Verdana" pitchFamily="34" charset="0"/>
              </a:rPr>
              <a:t> R</a:t>
            </a:r>
            <a:r>
              <a:rPr lang="en-US" sz="1300" b="1" dirty="0" smtClean="0">
                <a:latin typeface="Verdana" pitchFamily="34" charset="0"/>
                <a:ea typeface="Verdana" pitchFamily="34" charset="0"/>
                <a:cs typeface="Verdana" pitchFamily="34" charset="0"/>
              </a:rPr>
              <a:t> </a:t>
            </a:r>
            <a:r>
              <a:rPr lang="cs-CZ" sz="1300" b="1" dirty="0" smtClean="0">
                <a:latin typeface="Verdana" pitchFamily="34" charset="0"/>
                <a:ea typeface="Verdana" pitchFamily="34" charset="0"/>
                <a:cs typeface="Verdana" pitchFamily="34" charset="0"/>
              </a:rPr>
              <a:t> S</a:t>
            </a:r>
            <a:endParaRPr lang="cs-CZ" sz="1300" b="1" dirty="0">
              <a:latin typeface="Verdana" pitchFamily="34" charset="0"/>
              <a:ea typeface="Verdana" pitchFamily="34" charset="0"/>
              <a:cs typeface="Verdana" pitchFamily="34" charset="0"/>
            </a:endParaRPr>
          </a:p>
        </p:txBody>
      </p:sp>
      <p:sp>
        <p:nvSpPr>
          <p:cNvPr id="16" name="Rounded Rectangle 15"/>
          <p:cNvSpPr/>
          <p:nvPr userDrawn="1"/>
        </p:nvSpPr>
        <p:spPr>
          <a:xfrm>
            <a:off x="2767489" y="5780003"/>
            <a:ext cx="1948527" cy="169277"/>
          </a:xfrm>
          <a:prstGeom prst="roundRect">
            <a:avLst/>
          </a:prstGeom>
          <a:ln w="3175">
            <a:solidFill>
              <a:srgbClr val="BD1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smtClean="0">
                <a:latin typeface="Verdana" pitchFamily="34" charset="0"/>
                <a:ea typeface="Verdana" pitchFamily="34" charset="0"/>
                <a:cs typeface="Verdana" pitchFamily="34" charset="0"/>
              </a:rPr>
              <a:t>NOVOTNÝ</a:t>
            </a:r>
            <a:r>
              <a:rPr lang="en-US" sz="800" dirty="0" smtClean="0">
                <a:latin typeface="Verdana" pitchFamily="34" charset="0"/>
                <a:ea typeface="Verdana" pitchFamily="34" charset="0"/>
                <a:cs typeface="Verdana" pitchFamily="34" charset="0"/>
              </a:rPr>
              <a:t> </a:t>
            </a:r>
            <a:r>
              <a:rPr lang="cs-CZ" sz="800" baseline="0" dirty="0" smtClean="0">
                <a:latin typeface="Verdana" pitchFamily="34" charset="0"/>
                <a:ea typeface="Verdana" pitchFamily="34" charset="0"/>
                <a:cs typeface="Verdana" pitchFamily="34" charset="0"/>
              </a:rPr>
              <a:t> </a:t>
            </a:r>
            <a:r>
              <a:rPr lang="en-US" sz="800" baseline="0" dirty="0" smtClean="0">
                <a:latin typeface="Verdana" pitchFamily="34" charset="0"/>
                <a:ea typeface="Verdana" pitchFamily="34" charset="0"/>
                <a:cs typeface="Verdana" pitchFamily="34" charset="0"/>
              </a:rPr>
              <a:t>&amp;  P</a:t>
            </a:r>
            <a:r>
              <a:rPr lang="cs-CZ" sz="800" baseline="0" dirty="0" smtClean="0">
                <a:latin typeface="Verdana" pitchFamily="34" charset="0"/>
                <a:ea typeface="Verdana" pitchFamily="34" charset="0"/>
                <a:cs typeface="Verdana" pitchFamily="34" charset="0"/>
              </a:rPr>
              <a:t>OTOMSKÝ</a:t>
            </a:r>
            <a:endParaRPr lang="cs-CZ" sz="800" dirty="0">
              <a:latin typeface="Verdana" pitchFamily="34" charset="0"/>
              <a:ea typeface="Verdana" pitchFamily="34" charset="0"/>
              <a:cs typeface="Verdana" pitchFamily="34" charset="0"/>
            </a:endParaRPr>
          </a:p>
        </p:txBody>
      </p:sp>
      <p:sp>
        <p:nvSpPr>
          <p:cNvPr id="23" name="Rounded Rectangle 22"/>
          <p:cNvSpPr>
            <a:spLocks noChangeAspect="1"/>
          </p:cNvSpPr>
          <p:nvPr userDrawn="1"/>
        </p:nvSpPr>
        <p:spPr>
          <a:xfrm>
            <a:off x="1019321" y="5623842"/>
            <a:ext cx="312319" cy="312319"/>
          </a:xfrm>
          <a:prstGeom prst="roundRect">
            <a:avLst/>
          </a:prstGeom>
          <a:solidFill>
            <a:srgbClr val="BD1900"/>
          </a:solidFill>
          <a:ln w="0">
            <a:solidFill>
              <a:srgbClr val="BD1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4"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85"/>
            <a:ext cx="9144000" cy="1095375"/>
          </a:xfrm>
          <a:prstGeom prst="rect">
            <a:avLst/>
          </a:prstGeom>
        </p:spPr>
      </p:pic>
      <p:pic>
        <p:nvPicPr>
          <p:cNvPr id="17"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8" y="-27384"/>
            <a:ext cx="9137802" cy="1189189"/>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0"/>
          <p:cNvGrpSpPr/>
          <p:nvPr/>
        </p:nvGrpSpPr>
        <p:grpSpPr>
          <a:xfrm>
            <a:off x="0" y="6381328"/>
            <a:ext cx="9144000" cy="478577"/>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457200" y="1218456"/>
            <a:ext cx="8229600" cy="914400"/>
          </a:xfrm>
        </p:spPr>
        <p:txBody>
          <a:bodyPr>
            <a:normAutofit/>
          </a:bodyPr>
          <a:lstStyle>
            <a:lvl1pPr>
              <a:defRPr sz="3200">
                <a:solidFill>
                  <a:schemeClr val="tx1">
                    <a:lumMod val="85000"/>
                    <a:lumOff val="15000"/>
                  </a:schemeClr>
                </a:solidFill>
                <a:latin typeface="+mn-lt"/>
                <a:ea typeface="Verdana" pitchFamily="34" charset="0"/>
                <a:cs typeface="Verdan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452389"/>
            <a:ext cx="8229600" cy="4144963"/>
          </a:xfrm>
        </p:spPr>
        <p:txBody>
          <a:bodyPr/>
          <a:lstStyle>
            <a:lvl1pPr>
              <a:defRPr>
                <a:solidFill>
                  <a:schemeClr val="tx1">
                    <a:lumMod val="85000"/>
                    <a:lumOff val="15000"/>
                  </a:schemeClr>
                </a:solidFill>
                <a:latin typeface="+mn-lt"/>
                <a:ea typeface="Verdana" pitchFamily="34" charset="0"/>
                <a:cs typeface="Verdana" pitchFamily="34" charset="0"/>
              </a:defRPr>
            </a:lvl1pPr>
            <a:lvl2pPr>
              <a:defRPr>
                <a:solidFill>
                  <a:schemeClr val="tx1">
                    <a:lumMod val="85000"/>
                    <a:lumOff val="15000"/>
                  </a:schemeClr>
                </a:solidFill>
                <a:latin typeface="+mn-lt"/>
                <a:ea typeface="Verdana" pitchFamily="34" charset="0"/>
                <a:cs typeface="Verdana" pitchFamily="34" charset="0"/>
              </a:defRPr>
            </a:lvl2pPr>
            <a:lvl3pPr>
              <a:defRPr>
                <a:solidFill>
                  <a:schemeClr val="tx1">
                    <a:lumMod val="85000"/>
                    <a:lumOff val="15000"/>
                  </a:schemeClr>
                </a:solidFill>
                <a:latin typeface="+mn-lt"/>
                <a:ea typeface="Verdana" pitchFamily="34" charset="0"/>
                <a:cs typeface="Verdana" pitchFamily="34" charset="0"/>
              </a:defRPr>
            </a:lvl3pPr>
            <a:lvl4pPr>
              <a:defRPr>
                <a:solidFill>
                  <a:schemeClr val="tx1">
                    <a:lumMod val="85000"/>
                    <a:lumOff val="15000"/>
                  </a:schemeClr>
                </a:solidFill>
                <a:latin typeface="+mn-lt"/>
                <a:ea typeface="Verdana" pitchFamily="34" charset="0"/>
                <a:cs typeface="Verdana" pitchFamily="34" charset="0"/>
              </a:defRPr>
            </a:lvl4pPr>
            <a:lvl5pPr>
              <a:defRPr>
                <a:solidFill>
                  <a:schemeClr val="tx1">
                    <a:lumMod val="85000"/>
                    <a:lumOff val="15000"/>
                  </a:schemeClr>
                </a:solidFill>
                <a:latin typeface="+mn-lt"/>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Date Placeholder 16"/>
          <p:cNvSpPr>
            <a:spLocks noGrp="1"/>
          </p:cNvSpPr>
          <p:nvPr>
            <p:ph type="dt" sz="half" idx="10"/>
          </p:nvPr>
        </p:nvSpPr>
        <p:spPr>
          <a:xfrm>
            <a:off x="7162800" y="6525344"/>
            <a:ext cx="1524000" cy="228600"/>
          </a:xfrm>
        </p:spPr>
        <p:txBody>
          <a:bodyPr/>
          <a:lstStyle>
            <a:lvl1pPr>
              <a:defRPr sz="1200">
                <a:latin typeface="+mn-lt"/>
                <a:ea typeface="Verdana" pitchFamily="34" charset="0"/>
                <a:cs typeface="Verdana" pitchFamily="34" charset="0"/>
              </a:defRPr>
            </a:lvl1pPr>
          </a:lstStyle>
          <a:p>
            <a:r>
              <a:rPr lang="cs-CZ" dirty="0" smtClean="0"/>
              <a:t>2.2.2011</a:t>
            </a:r>
            <a:endParaRPr lang="en-US" dirty="0"/>
          </a:p>
        </p:txBody>
      </p:sp>
      <p:sp>
        <p:nvSpPr>
          <p:cNvPr id="18" name="Slide Number Placeholder 17"/>
          <p:cNvSpPr>
            <a:spLocks noGrp="1"/>
          </p:cNvSpPr>
          <p:nvPr>
            <p:ph type="sldNum" sz="quarter" idx="11"/>
          </p:nvPr>
        </p:nvSpPr>
        <p:spPr>
          <a:xfrm>
            <a:off x="8742680" y="6525344"/>
            <a:ext cx="381000" cy="228600"/>
          </a:xfrm>
        </p:spPr>
        <p:txBody>
          <a:bodyPr/>
          <a:lstStyle>
            <a:lvl1pPr>
              <a:defRPr sz="1200">
                <a:latin typeface="+mn-lt"/>
                <a:ea typeface="Verdana" pitchFamily="34" charset="0"/>
                <a:cs typeface="Verdana" pitchFamily="34" charset="0"/>
              </a:defRPr>
            </a:lvl1pPr>
          </a:lstStyle>
          <a:p>
            <a:fld id="{3FE46294-E5D1-40B1-BA63-B1742DFF28F4}" type="slidenum">
              <a:rPr lang="en-US" smtClean="0"/>
              <a:pPr/>
              <a:t>‹#›</a:t>
            </a:fld>
            <a:endParaRPr lang="en-US" dirty="0"/>
          </a:p>
        </p:txBody>
      </p:sp>
      <p:sp>
        <p:nvSpPr>
          <p:cNvPr id="20" name="Footer Placeholder 19"/>
          <p:cNvSpPr>
            <a:spLocks noGrp="1"/>
          </p:cNvSpPr>
          <p:nvPr>
            <p:ph type="ftr" sz="quarter" idx="12"/>
          </p:nvPr>
        </p:nvSpPr>
        <p:spPr>
          <a:xfrm>
            <a:off x="457200" y="6525344"/>
            <a:ext cx="6629400" cy="228600"/>
          </a:xfrm>
        </p:spPr>
        <p:txBody>
          <a:bodyPr/>
          <a:lstStyle>
            <a:lvl1pPr>
              <a:defRPr sz="1200">
                <a:latin typeface="+mn-lt"/>
                <a:ea typeface="Verdana" pitchFamily="34" charset="0"/>
                <a:cs typeface="Verdana" pitchFamily="34" charset="0"/>
              </a:defRPr>
            </a:lvl1pPr>
          </a:lstStyle>
          <a:p>
            <a:r>
              <a:rPr lang="en-US" dirty="0" smtClean="0"/>
              <a:t>Czech Tax Advisors s.r.o.</a:t>
            </a:r>
            <a:endParaRPr lang="en-US" dirty="0"/>
          </a:p>
        </p:txBody>
      </p:sp>
      <p:pic>
        <p:nvPicPr>
          <p:cNvPr id="13"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85"/>
            <a:ext cx="9144000" cy="1095375"/>
          </a:xfrm>
          <a:prstGeom prst="rect">
            <a:avLst/>
          </a:prstGeom>
        </p:spPr>
      </p:pic>
      <p:pic>
        <p:nvPicPr>
          <p:cNvPr id="12"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8" y="-27384"/>
            <a:ext cx="9137802" cy="1189189"/>
          </a:xfrm>
          <a:prstGeom prst="rect">
            <a:avLst/>
          </a:prstGeom>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2"/>
          <p:cNvGrpSpPr/>
          <p:nvPr/>
        </p:nvGrpSpPr>
        <p:grpSpPr>
          <a:xfrm>
            <a:off x="1438274" y="6629400"/>
            <a:ext cx="7705726" cy="22860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1752600" y="5245101"/>
            <a:ext cx="6934199" cy="1155700"/>
          </a:xfrm>
        </p:spPr>
        <p:txBody>
          <a:bodyPr anchor="t">
            <a:normAutofit/>
          </a:bodyPr>
          <a:lstStyle>
            <a:lvl1pPr algn="r">
              <a:defRPr sz="4200" b="0" i="0" cap="none" baseline="0">
                <a:latin typeface="+mn-lt"/>
                <a:ea typeface="Verdana" pitchFamily="34" charset="0"/>
                <a:cs typeface="Verdan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752600" y="4114800"/>
            <a:ext cx="6934199" cy="1130300"/>
          </a:xfrm>
        </p:spPr>
        <p:txBody>
          <a:bodyPr anchor="b">
            <a:normAutofit/>
          </a:bodyPr>
          <a:lstStyle>
            <a:lvl1pPr marL="0" indent="0" algn="r">
              <a:buNone/>
              <a:defRPr sz="2400">
                <a:solidFill>
                  <a:schemeClr val="tx1">
                    <a:tint val="75000"/>
                  </a:schemeClr>
                </a:solidFill>
                <a:latin typeface="+mn-lt"/>
                <a:ea typeface="Verdana" pitchFamily="34" charset="0"/>
                <a:cs typeface="Verdan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4" name="Date Placeholder 23"/>
          <p:cNvSpPr>
            <a:spLocks noGrp="1"/>
          </p:cNvSpPr>
          <p:nvPr>
            <p:ph type="dt" sz="half" idx="10"/>
          </p:nvPr>
        </p:nvSpPr>
        <p:spPr>
          <a:xfrm>
            <a:off x="7162800" y="6610350"/>
            <a:ext cx="1524000" cy="246888"/>
          </a:xfrm>
        </p:spPr>
        <p:txBody>
          <a:bodyPr/>
          <a:lstStyle>
            <a:lvl1pPr>
              <a:defRPr sz="1000">
                <a:latin typeface="Verdana" pitchFamily="34" charset="0"/>
                <a:ea typeface="Verdana" pitchFamily="34" charset="0"/>
                <a:cs typeface="Verdana" pitchFamily="34" charset="0"/>
              </a:defRPr>
            </a:lvl1pPr>
          </a:lstStyle>
          <a:p>
            <a:fld id="{6AD6921C-F293-416D-9934-124C125EAA56}" type="datetime1">
              <a:rPr lang="cs-CZ" smtClean="0"/>
              <a:pPr/>
              <a:t>14.4.2015</a:t>
            </a:fld>
            <a:endParaRPr lang="en-US" dirty="0"/>
          </a:p>
        </p:txBody>
      </p:sp>
      <p:sp>
        <p:nvSpPr>
          <p:cNvPr id="25" name="Slide Number Placeholder 24"/>
          <p:cNvSpPr>
            <a:spLocks noGrp="1"/>
          </p:cNvSpPr>
          <p:nvPr>
            <p:ph type="sldNum" sz="quarter" idx="11"/>
          </p:nvPr>
        </p:nvSpPr>
        <p:spPr>
          <a:xfrm>
            <a:off x="8742680" y="6610350"/>
            <a:ext cx="381000" cy="246888"/>
          </a:xfrm>
        </p:spPr>
        <p:txBody>
          <a:bodyPr/>
          <a:lstStyle>
            <a:lvl1pPr>
              <a:defRPr sz="1000">
                <a:latin typeface="Verdana" pitchFamily="34" charset="0"/>
                <a:ea typeface="Verdana" pitchFamily="34" charset="0"/>
                <a:cs typeface="Verdana" pitchFamily="34" charset="0"/>
              </a:defRPr>
            </a:lvl1pPr>
          </a:lstStyle>
          <a:p>
            <a:fld id="{C10523BE-7607-42CF-A90F-37B6FB1861D6}" type="slidenum">
              <a:rPr lang="en-US" smtClean="0"/>
              <a:pPr/>
              <a:t>‹#›</a:t>
            </a:fld>
            <a:endParaRPr lang="en-US" dirty="0"/>
          </a:p>
        </p:txBody>
      </p:sp>
      <p:sp>
        <p:nvSpPr>
          <p:cNvPr id="26" name="Footer Placeholder 25"/>
          <p:cNvSpPr>
            <a:spLocks noGrp="1"/>
          </p:cNvSpPr>
          <p:nvPr>
            <p:ph type="ftr" sz="quarter" idx="12"/>
          </p:nvPr>
        </p:nvSpPr>
        <p:spPr>
          <a:xfrm>
            <a:off x="1524000" y="6610350"/>
            <a:ext cx="5562600" cy="247650"/>
          </a:xfrm>
        </p:spPr>
        <p:txBody>
          <a:bodyPr/>
          <a:lstStyle>
            <a:lvl1pPr>
              <a:defRPr sz="1000">
                <a:latin typeface="Verdana" pitchFamily="34" charset="0"/>
                <a:ea typeface="Verdana" pitchFamily="34" charset="0"/>
                <a:cs typeface="Verdana" pitchFamily="34" charset="0"/>
              </a:defRPr>
            </a:lvl1pPr>
          </a:lstStyle>
          <a:p>
            <a:r>
              <a:rPr lang="en-US" dirty="0" smtClean="0"/>
              <a:t>Czech Tax Advisors s.r.o.</a:t>
            </a:r>
            <a:endParaRPr lang="en-US" dirty="0"/>
          </a:p>
        </p:txBody>
      </p:sp>
      <p:pic>
        <p:nvPicPr>
          <p:cNvPr id="20" name="Picture 19" descr="vert_bar_02.png"/>
          <p:cNvPicPr preferRelativeResize="0">
            <a:picLocks/>
          </p:cNvPicPr>
          <p:nvPr/>
        </p:nvPicPr>
        <p:blipFill>
          <a:blip r:embed="rId2">
            <a:duotone>
              <a:schemeClr val="accent3">
                <a:shade val="45000"/>
                <a:satMod val="135000"/>
              </a:schemeClr>
              <a:prstClr val="white"/>
            </a:duotone>
          </a:blip>
          <a:stretch>
            <a:fillRect/>
          </a:stretch>
        </p:blipFill>
        <p:spPr>
          <a:xfrm>
            <a:off x="1362456" y="0"/>
            <a:ext cx="73152" cy="68580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12" y="0"/>
            <a:ext cx="1524000" cy="6858000"/>
          </a:xfrm>
          <a:prstGeom prst="rect">
            <a:avLst/>
          </a:prstGeom>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ea typeface="Verdana" pitchFamily="34" charset="0"/>
                <a:cs typeface="Verdana" pitchFamily="34" charset="0"/>
              </a:defRPr>
            </a:lvl1pPr>
          </a:lstStyle>
          <a:p>
            <a:r>
              <a:rPr lang="en-US" dirty="0" smtClean="0"/>
              <a:t>Click to edit Master title style</a:t>
            </a:r>
            <a:endParaRPr lang="en-US" dirty="0"/>
          </a:p>
        </p:txBody>
      </p:sp>
      <p:sp>
        <p:nvSpPr>
          <p:cNvPr id="14" name="Content Placeholder 13"/>
          <p:cNvSpPr>
            <a:spLocks noGrp="1"/>
          </p:cNvSpPr>
          <p:nvPr>
            <p:ph sz="quarter" idx="13"/>
          </p:nvPr>
        </p:nvSpPr>
        <p:spPr>
          <a:xfrm>
            <a:off x="457200" y="1981200"/>
            <a:ext cx="4038600" cy="4114800"/>
          </a:xfrm>
        </p:spPr>
        <p:txBody>
          <a:bodyPr/>
          <a:lstStyle>
            <a:lvl1pPr>
              <a:defRPr>
                <a:latin typeface="+mn-lt"/>
                <a:ea typeface="Verdana" pitchFamily="34" charset="0"/>
                <a:cs typeface="Verdana" pitchFamily="34" charset="0"/>
              </a:defRPr>
            </a:lvl1pPr>
            <a:lvl2pPr>
              <a:defRPr>
                <a:latin typeface="+mn-lt"/>
                <a:ea typeface="Verdana" pitchFamily="34" charset="0"/>
                <a:cs typeface="Verdana" pitchFamily="34" charset="0"/>
              </a:defRPr>
            </a:lvl2pPr>
            <a:lvl3pPr>
              <a:defRPr>
                <a:latin typeface="+mn-lt"/>
                <a:ea typeface="Verdana" pitchFamily="34" charset="0"/>
                <a:cs typeface="Verdana" pitchFamily="34" charset="0"/>
              </a:defRPr>
            </a:lvl3pPr>
            <a:lvl4pPr>
              <a:defRPr>
                <a:latin typeface="+mn-lt"/>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5"/>
          <p:cNvSpPr>
            <a:spLocks noGrp="1"/>
          </p:cNvSpPr>
          <p:nvPr>
            <p:ph sz="quarter" idx="14"/>
          </p:nvPr>
        </p:nvSpPr>
        <p:spPr>
          <a:xfrm>
            <a:off x="4648200" y="1981200"/>
            <a:ext cx="4038600" cy="4114800"/>
          </a:xfrm>
        </p:spPr>
        <p:txBody>
          <a:bodyPr/>
          <a:lstStyle>
            <a:lvl1pPr>
              <a:defRPr>
                <a:latin typeface="+mn-lt"/>
                <a:ea typeface="Verdana" pitchFamily="34" charset="0"/>
                <a:cs typeface="Verdana" pitchFamily="34" charset="0"/>
              </a:defRPr>
            </a:lvl1pPr>
            <a:lvl2pPr>
              <a:defRPr>
                <a:latin typeface="+mn-lt"/>
                <a:ea typeface="Verdana" pitchFamily="34" charset="0"/>
                <a:cs typeface="Verdana" pitchFamily="34" charset="0"/>
              </a:defRPr>
            </a:lvl2pPr>
            <a:lvl3pPr>
              <a:defRPr>
                <a:latin typeface="+mn-lt"/>
                <a:ea typeface="Verdana" pitchFamily="34" charset="0"/>
                <a:cs typeface="Verdana" pitchFamily="34" charset="0"/>
              </a:defRPr>
            </a:lvl3pPr>
            <a:lvl4pPr>
              <a:defRPr>
                <a:latin typeface="+mn-lt"/>
                <a:ea typeface="Verdana" pitchFamily="34" charset="0"/>
                <a:cs typeface="Verdana" pitchFamily="34" charset="0"/>
              </a:defRPr>
            </a:lvl4pPr>
            <a:lvl5pPr>
              <a:defRPr>
                <a:latin typeface="+mn-lt"/>
                <a:ea typeface="Verdana" pitchFamily="34" charset="0"/>
                <a:cs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3" name="Group 14"/>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Date Placeholder 19"/>
          <p:cNvSpPr>
            <a:spLocks noGrp="1"/>
          </p:cNvSpPr>
          <p:nvPr>
            <p:ph type="dt" sz="half" idx="15"/>
          </p:nvPr>
        </p:nvSpPr>
        <p:spPr/>
        <p:txBody>
          <a:bodyPr/>
          <a:lstStyle>
            <a:lvl1pPr>
              <a:defRPr sz="1000">
                <a:latin typeface="Verdana" pitchFamily="34" charset="0"/>
                <a:ea typeface="Verdana" pitchFamily="34" charset="0"/>
                <a:cs typeface="Verdana" pitchFamily="34" charset="0"/>
              </a:defRPr>
            </a:lvl1pPr>
          </a:lstStyle>
          <a:p>
            <a:fld id="{95094964-161B-4703-A4BC-1687BB6D3B29}" type="datetime1">
              <a:rPr lang="cs-CZ" smtClean="0"/>
              <a:pPr/>
              <a:t>14.4.2015</a:t>
            </a:fld>
            <a:endParaRPr lang="en-US" dirty="0"/>
          </a:p>
        </p:txBody>
      </p:sp>
      <p:sp>
        <p:nvSpPr>
          <p:cNvPr id="21" name="Slide Number Placeholder 20"/>
          <p:cNvSpPr>
            <a:spLocks noGrp="1"/>
          </p:cNvSpPr>
          <p:nvPr>
            <p:ph type="sldNum" sz="quarter" idx="16"/>
          </p:nvPr>
        </p:nvSpPr>
        <p:spPr/>
        <p:txBody>
          <a:bodyPr/>
          <a:lstStyle>
            <a:lvl1pPr>
              <a:defRPr sz="1000">
                <a:latin typeface="Verdana" pitchFamily="34" charset="0"/>
                <a:ea typeface="Verdana" pitchFamily="34" charset="0"/>
                <a:cs typeface="Verdana" pitchFamily="34" charset="0"/>
              </a:defRPr>
            </a:lvl1pPr>
          </a:lstStyle>
          <a:p>
            <a:fld id="{145A413A-9E5F-49F1-A34C-105E4E9BEDD7}" type="slidenum">
              <a:rPr lang="en-US" smtClean="0"/>
              <a:pPr/>
              <a:t>‹#›</a:t>
            </a:fld>
            <a:endParaRPr lang="en-US" dirty="0"/>
          </a:p>
        </p:txBody>
      </p:sp>
      <p:sp>
        <p:nvSpPr>
          <p:cNvPr id="22" name="Footer Placeholder 21"/>
          <p:cNvSpPr>
            <a:spLocks noGrp="1"/>
          </p:cNvSpPr>
          <p:nvPr>
            <p:ph type="ftr" sz="quarter" idx="17"/>
          </p:nvPr>
        </p:nvSpPr>
        <p:spPr/>
        <p:txBody>
          <a:bodyPr/>
          <a:lstStyle>
            <a:lvl1pPr>
              <a:defRPr sz="1000">
                <a:latin typeface="Verdana" pitchFamily="34" charset="0"/>
                <a:ea typeface="Verdana" pitchFamily="34" charset="0"/>
                <a:cs typeface="Verdana" pitchFamily="34" charset="0"/>
              </a:defRPr>
            </a:lvl1pPr>
          </a:lstStyle>
          <a:p>
            <a:r>
              <a:rPr lang="en-US" dirty="0" smtClean="0"/>
              <a:t>Czech Tax Advisors s.r.o.</a:t>
            </a:r>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4" name="Picture 13" descr="4_01.jpg"/>
          <p:cNvPicPr>
            <a:picLocks noChangeAspect="1"/>
          </p:cNvPicPr>
          <p:nvPr/>
        </p:nvPicPr>
        <p:blipFill>
          <a:blip r:embed="rId2"/>
          <a:stretch>
            <a:fillRect/>
          </a:stretch>
        </p:blipFill>
        <p:spPr>
          <a:xfrm>
            <a:off x="0" y="0"/>
            <a:ext cx="9144000" cy="403860"/>
          </a:xfrm>
          <a:prstGeom prst="rect">
            <a:avLst/>
          </a:prstGeom>
        </p:spPr>
      </p:pic>
      <p:sp>
        <p:nvSpPr>
          <p:cNvPr id="15" name="Text Placeholder 2"/>
          <p:cNvSpPr>
            <a:spLocks noGrp="1"/>
          </p:cNvSpPr>
          <p:nvPr>
            <p:ph type="body" idx="13"/>
          </p:nvPr>
        </p:nvSpPr>
        <p:spPr>
          <a:xfrm>
            <a:off x="4648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Content Placeholder 16"/>
          <p:cNvSpPr>
            <a:spLocks noGrp="1"/>
          </p:cNvSpPr>
          <p:nvPr>
            <p:ph sz="quarter" idx="14"/>
          </p:nvPr>
        </p:nvSpPr>
        <p:spPr>
          <a:xfrm>
            <a:off x="457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Content Placeholder 18"/>
          <p:cNvSpPr>
            <a:spLocks noGrp="1"/>
          </p:cNvSpPr>
          <p:nvPr>
            <p:ph sz="quarter" idx="15"/>
          </p:nvPr>
        </p:nvSpPr>
        <p:spPr>
          <a:xfrm>
            <a:off x="4648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9144000" cy="53340"/>
          </a:xfrm>
          <a:prstGeom prst="rect">
            <a:avLst/>
          </a:prstGeom>
        </p:spPr>
      </p:pic>
      <p:grpSp>
        <p:nvGrpSpPr>
          <p:cNvPr id="4" name="Group 17"/>
          <p:cNvGrpSpPr/>
          <p:nvPr/>
        </p:nvGrpSpPr>
        <p:grpSpPr>
          <a:xfrm>
            <a:off x="0" y="6631305"/>
            <a:ext cx="9144000" cy="2286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Date Placeholder 22"/>
          <p:cNvSpPr>
            <a:spLocks noGrp="1"/>
          </p:cNvSpPr>
          <p:nvPr>
            <p:ph type="dt" sz="half" idx="16"/>
          </p:nvPr>
        </p:nvSpPr>
        <p:spPr/>
        <p:txBody>
          <a:bodyPr/>
          <a:lstStyle/>
          <a:p>
            <a:fld id="{6E03378A-78A7-4AA6-AF51-6B962F0865CB}" type="datetime1">
              <a:rPr lang="cs-CZ" smtClean="0"/>
              <a:t>14.4.2015</a:t>
            </a:fld>
            <a:endParaRPr lang="en-US" dirty="0"/>
          </a:p>
        </p:txBody>
      </p:sp>
      <p:sp>
        <p:nvSpPr>
          <p:cNvPr id="24" name="Slide Number Placeholder 23"/>
          <p:cNvSpPr>
            <a:spLocks noGrp="1"/>
          </p:cNvSpPr>
          <p:nvPr>
            <p:ph type="sldNum" sz="quarter" idx="17"/>
          </p:nvPr>
        </p:nvSpPr>
        <p:spPr/>
        <p:txBody>
          <a:bodyPr/>
          <a:lstStyle/>
          <a:p>
            <a:fld id="{95D0E8FA-72D3-47EA-A9A5-2D89F1B0976D}" type="slidenum">
              <a:rPr lang="en-US" smtClean="0"/>
              <a:pPr/>
              <a:t>‹#›</a:t>
            </a:fld>
            <a:endParaRPr lang="en-US" dirty="0"/>
          </a:p>
        </p:txBody>
      </p:sp>
      <p:sp>
        <p:nvSpPr>
          <p:cNvPr id="25" name="Footer Placeholder 24"/>
          <p:cNvSpPr>
            <a:spLocks noGrp="1"/>
          </p:cNvSpPr>
          <p:nvPr>
            <p:ph type="ftr" sz="quarter" idx="18"/>
          </p:nvPr>
        </p:nvSpPr>
        <p:spPr/>
        <p:txBody>
          <a:bodyPr/>
          <a:lstStyle/>
          <a:p>
            <a:r>
              <a:rPr lang="en-US" dirty="0" smtClean="0"/>
              <a:t>Czech Tax Advisors s.r.o.</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10" name="Picture 9" descr="2_01.jpg"/>
          <p:cNvPicPr>
            <a:picLocks noChangeAspect="1"/>
          </p:cNvPicPr>
          <p:nvPr/>
        </p:nvPicPr>
        <p:blipFill>
          <a:blip r:embed="rId2"/>
          <a:stretch>
            <a:fillRect/>
          </a:stretch>
        </p:blipFill>
        <p:spPr>
          <a:xfrm>
            <a:off x="0" y="0"/>
            <a:ext cx="9144000" cy="403860"/>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9144000" cy="53340"/>
          </a:xfrm>
          <a:prstGeom prst="rect">
            <a:avLst/>
          </a:prstGeom>
        </p:spPr>
      </p:pic>
      <p:grpSp>
        <p:nvGrpSpPr>
          <p:cNvPr id="3" name="Group 11"/>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Date Placeholder 15"/>
          <p:cNvSpPr>
            <a:spLocks noGrp="1"/>
          </p:cNvSpPr>
          <p:nvPr>
            <p:ph type="dt" sz="half" idx="10"/>
          </p:nvPr>
        </p:nvSpPr>
        <p:spPr/>
        <p:txBody>
          <a:bodyPr/>
          <a:lstStyle/>
          <a:p>
            <a:fld id="{854C5E9E-5E89-48E7-A48A-7337BF0624B6}" type="datetime1">
              <a:rPr lang="cs-CZ" smtClean="0"/>
              <a:t>14.4.2015</a:t>
            </a:fld>
            <a:endParaRPr lang="en-US" dirty="0"/>
          </a:p>
        </p:txBody>
      </p:sp>
      <p:sp>
        <p:nvSpPr>
          <p:cNvPr id="17" name="Slide Number Placeholder 16"/>
          <p:cNvSpPr>
            <a:spLocks noGrp="1"/>
          </p:cNvSpPr>
          <p:nvPr>
            <p:ph type="sldNum" sz="quarter" idx="11"/>
          </p:nvPr>
        </p:nvSpPr>
        <p:spPr/>
        <p:txBody>
          <a:bodyPr/>
          <a:lstStyle/>
          <a:p>
            <a:fld id="{79970CF2-5CDF-4C4D-9A50-8062F7A0B69E}" type="slidenum">
              <a:rPr lang="en-US" smtClean="0"/>
              <a:pPr/>
              <a:t>‹#›</a:t>
            </a:fld>
            <a:endParaRPr lang="en-US" dirty="0"/>
          </a:p>
        </p:txBody>
      </p:sp>
      <p:sp>
        <p:nvSpPr>
          <p:cNvPr id="18" name="Footer Placeholder 17"/>
          <p:cNvSpPr>
            <a:spLocks noGrp="1"/>
          </p:cNvSpPr>
          <p:nvPr>
            <p:ph type="ftr" sz="quarter" idx="12"/>
          </p:nvPr>
        </p:nvSpPr>
        <p:spPr/>
        <p:txBody>
          <a:bodyPr/>
          <a:lstStyle/>
          <a:p>
            <a:r>
              <a:rPr lang="en-US" dirty="0" smtClean="0"/>
              <a:t>Czech Tax Advisors s.r.o.</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p:nvPr/>
        </p:nvGrpSpPr>
        <p:grpSpPr>
          <a:xfrm>
            <a:off x="0" y="6631305"/>
            <a:ext cx="9144000" cy="22860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Date Placeholder 12"/>
          <p:cNvSpPr>
            <a:spLocks noGrp="1"/>
          </p:cNvSpPr>
          <p:nvPr>
            <p:ph type="dt" sz="half" idx="10"/>
          </p:nvPr>
        </p:nvSpPr>
        <p:spPr/>
        <p:txBody>
          <a:bodyPr/>
          <a:lstStyle/>
          <a:p>
            <a:fld id="{C9907BF3-E7F8-4C1B-A89A-FB2197C42E61}" type="datetime1">
              <a:rPr lang="cs-CZ" smtClean="0"/>
              <a:t>14.4.2015</a:t>
            </a:fld>
            <a:endParaRPr lang="en-US" dirty="0"/>
          </a:p>
        </p:txBody>
      </p:sp>
      <p:sp>
        <p:nvSpPr>
          <p:cNvPr id="14" name="Slide Number Placeholder 13"/>
          <p:cNvSpPr>
            <a:spLocks noGrp="1"/>
          </p:cNvSpPr>
          <p:nvPr>
            <p:ph type="sldNum" sz="quarter" idx="11"/>
          </p:nvPr>
        </p:nvSpPr>
        <p:spPr/>
        <p:txBody>
          <a:bodyPr/>
          <a:lstStyle/>
          <a:p>
            <a:fld id="{ED798D5E-198F-44E6-BF43-9DCC9F44DF51}" type="slidenum">
              <a:rPr lang="en-US" smtClean="0"/>
              <a:pPr/>
              <a:t>‹#›</a:t>
            </a:fld>
            <a:endParaRPr lang="en-US" dirty="0"/>
          </a:p>
        </p:txBody>
      </p:sp>
      <p:sp>
        <p:nvSpPr>
          <p:cNvPr id="22" name="Footer Placeholder 21"/>
          <p:cNvSpPr>
            <a:spLocks noGrp="1"/>
          </p:cNvSpPr>
          <p:nvPr>
            <p:ph type="ftr" sz="quarter" idx="12"/>
          </p:nvPr>
        </p:nvSpPr>
        <p:spPr/>
        <p:txBody>
          <a:bodyPr/>
          <a:lstStyle/>
          <a:p>
            <a:r>
              <a:rPr lang="en-US" dirty="0" smtClean="0"/>
              <a:t>Czech Tax Advisors s.r.o.</a:t>
            </a:r>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a:off x="0" y="0"/>
            <a:ext cx="9144000" cy="403860"/>
          </a:xfrm>
          <a:prstGeom prst="rect">
            <a:avLst/>
          </a:prstGeom>
        </p:spPr>
      </p:pic>
      <p:sp>
        <p:nvSpPr>
          <p:cNvPr id="13" name="Text Placeholder 2"/>
          <p:cNvSpPr>
            <a:spLocks noGrp="1"/>
          </p:cNvSpPr>
          <p:nvPr>
            <p:ph type="title"/>
          </p:nvPr>
        </p:nvSpPr>
        <p:spPr>
          <a:xfrm>
            <a:off x="457200" y="1524000"/>
            <a:ext cx="33528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title style</a:t>
            </a:r>
          </a:p>
        </p:txBody>
      </p:sp>
      <p:sp>
        <p:nvSpPr>
          <p:cNvPr id="15" name="Content Placeholder 14"/>
          <p:cNvSpPr>
            <a:spLocks noGrp="1"/>
          </p:cNvSpPr>
          <p:nvPr>
            <p:ph sz="quarter" idx="14"/>
          </p:nvPr>
        </p:nvSpPr>
        <p:spPr>
          <a:xfrm>
            <a:off x="4419600" y="1524000"/>
            <a:ext cx="4267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idx="2"/>
          </p:nvPr>
        </p:nvSpPr>
        <p:spPr>
          <a:xfrm>
            <a:off x="457201"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9144000" cy="53340"/>
          </a:xfrm>
          <a:prstGeom prst="rect">
            <a:avLst/>
          </a:prstGeom>
        </p:spPr>
      </p:pic>
      <p:grpSp>
        <p:nvGrpSpPr>
          <p:cNvPr id="2" name="Group 15"/>
          <p:cNvGrpSpPr/>
          <p:nvPr/>
        </p:nvGrpSpPr>
        <p:grpSpPr>
          <a:xfrm>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Date Placeholder 19"/>
          <p:cNvSpPr>
            <a:spLocks noGrp="1"/>
          </p:cNvSpPr>
          <p:nvPr>
            <p:ph type="dt" sz="half" idx="15"/>
          </p:nvPr>
        </p:nvSpPr>
        <p:spPr/>
        <p:txBody>
          <a:bodyPr/>
          <a:lstStyle/>
          <a:p>
            <a:fld id="{04264C23-B08B-4EA4-B034-C6D77B83A962}" type="datetime1">
              <a:rPr lang="cs-CZ" smtClean="0"/>
              <a:t>14.4.2015</a:t>
            </a:fld>
            <a:endParaRPr lang="en-US" dirty="0"/>
          </a:p>
        </p:txBody>
      </p:sp>
      <p:sp>
        <p:nvSpPr>
          <p:cNvPr id="21" name="Slide Number Placeholder 20"/>
          <p:cNvSpPr>
            <a:spLocks noGrp="1"/>
          </p:cNvSpPr>
          <p:nvPr>
            <p:ph type="sldNum" sz="quarter" idx="16"/>
          </p:nvPr>
        </p:nvSpPr>
        <p:spPr/>
        <p:txBody>
          <a:bodyPr/>
          <a:lstStyle/>
          <a:p>
            <a:fld id="{C2C27068-7655-4D5B-8628-0BC244B53D29}" type="slidenum">
              <a:rPr lang="en-US" smtClean="0"/>
              <a:pPr/>
              <a:t>‹#›</a:t>
            </a:fld>
            <a:endParaRPr lang="en-US" dirty="0"/>
          </a:p>
        </p:txBody>
      </p:sp>
      <p:sp>
        <p:nvSpPr>
          <p:cNvPr id="22" name="Footer Placeholder 21"/>
          <p:cNvSpPr>
            <a:spLocks noGrp="1"/>
          </p:cNvSpPr>
          <p:nvPr>
            <p:ph type="ftr" sz="quarter" idx="17"/>
          </p:nvPr>
        </p:nvSpPr>
        <p:spPr/>
        <p:txBody>
          <a:bodyPr/>
          <a:lstStyle/>
          <a:p>
            <a:r>
              <a:rPr lang="en-US" dirty="0" smtClean="0"/>
              <a:t>Czech Tax Advisors s.r.o.</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lvl1pPr>
              <a:defRPr/>
            </a:lvl1pPr>
          </a:lstStyle>
          <a:p>
            <a:fld id="{9B4C5AD8-6E76-4B05-A631-BBAA9A9B744E}" type="datetime1">
              <a:rPr lang="cs-CZ" smtClean="0"/>
              <a:t>14.4.2015</a:t>
            </a:fld>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Czech Tax Advisors s.r.o.</a:t>
            </a:r>
            <a:endParaRPr lang="en-US" dirty="0"/>
          </a:p>
        </p:txBody>
      </p:sp>
      <p:sp>
        <p:nvSpPr>
          <p:cNvPr id="6" name="Slide Number Placeholder 5"/>
          <p:cNvSpPr>
            <a:spLocks noGrp="1"/>
          </p:cNvSpPr>
          <p:nvPr>
            <p:ph type="sldNum" sz="quarter" idx="12"/>
          </p:nvPr>
        </p:nvSpPr>
        <p:spPr/>
        <p:txBody>
          <a:bodyPr/>
          <a:lstStyle>
            <a:lvl1pPr>
              <a:defRPr/>
            </a:lvl1pPr>
          </a:lstStyle>
          <a:p>
            <a:fld id="{3FE46294-E5D1-40B1-BA63-B1742DFF28F4}" type="slidenum">
              <a:rPr lang="en-US"/>
              <a:pPr/>
              <a:t>‹#›</a:t>
            </a:fld>
            <a:endParaRPr lang="en-US" dirty="0"/>
          </a:p>
        </p:txBody>
      </p:sp>
    </p:spTree>
    <p:extLst>
      <p:ext uri="{BB962C8B-B14F-4D97-AF65-F5344CB8AC3E}">
        <p14:creationId xmlns:p14="http://schemas.microsoft.com/office/powerpoint/2010/main" val="3849126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2" name="Group 15"/>
          <p:cNvGrpSpPr/>
          <p:nvPr/>
        </p:nvGrpSpPr>
        <p:grpSpPr>
          <a:xfrm>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457200" y="1527048"/>
            <a:ext cx="3355848"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marL="0" lvl="0" indent="0" algn="l" defTabSz="914400" rtl="0" eaLnBrk="1" latinLnBrk="0" hangingPunct="1">
              <a:lnSpc>
                <a:spcPct val="100000"/>
              </a:lnSpc>
              <a:spcBef>
                <a:spcPct val="20000"/>
              </a:spcBef>
              <a:spcAft>
                <a:spcPts val="600"/>
              </a:spcAft>
              <a:buFont typeface="Wingdings" pitchFamily="2" charset="2"/>
              <a:buNone/>
            </a:pPr>
            <a:r>
              <a:rPr lang="en-US" smtClean="0"/>
              <a:t>Click to edit Master title style</a:t>
            </a:r>
            <a:endParaRPr lang="en-US" dirty="0"/>
          </a:p>
        </p:txBody>
      </p:sp>
      <p:sp>
        <p:nvSpPr>
          <p:cNvPr id="3" name="Picture Placeholder 2"/>
          <p:cNvSpPr>
            <a:spLocks noGrp="1"/>
          </p:cNvSpPr>
          <p:nvPr>
            <p:ph type="pic" idx="1"/>
          </p:nvPr>
        </p:nvSpPr>
        <p:spPr>
          <a:xfrm>
            <a:off x="4425696" y="1554480"/>
            <a:ext cx="4270248" cy="4059936"/>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514600"/>
            <a:ext cx="3355848"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44A166-D066-4D56-B490-936B25345E67}" type="datetime1">
              <a:rPr lang="cs-CZ" smtClean="0"/>
              <a:t>14.4.2015</a:t>
            </a:fld>
            <a:endParaRPr lang="en-US" dirty="0"/>
          </a:p>
        </p:txBody>
      </p:sp>
      <p:sp>
        <p:nvSpPr>
          <p:cNvPr id="6" name="Footer Placeholder 5"/>
          <p:cNvSpPr>
            <a:spLocks noGrp="1"/>
          </p:cNvSpPr>
          <p:nvPr>
            <p:ph type="ftr" sz="quarter" idx="11"/>
          </p:nvPr>
        </p:nvSpPr>
        <p:spPr/>
        <p:txBody>
          <a:bodyPr/>
          <a:lstStyle/>
          <a:p>
            <a:r>
              <a:rPr lang="en-US" dirty="0" smtClean="0"/>
              <a:t>Czech Tax Advisors s.r.o.</a:t>
            </a:r>
            <a:endParaRPr lang="en-US" dirty="0"/>
          </a:p>
        </p:txBody>
      </p:sp>
      <p:sp>
        <p:nvSpPr>
          <p:cNvPr id="7" name="Slide Number Placeholder 6"/>
          <p:cNvSpPr>
            <a:spLocks noGrp="1"/>
          </p:cNvSpPr>
          <p:nvPr>
            <p:ph type="sldNum" sz="quarter" idx="12"/>
          </p:nvPr>
        </p:nvSpPr>
        <p:spPr/>
        <p:txBody>
          <a:bodyPr/>
          <a:lstStyle/>
          <a:p>
            <a:fld id="{6D39A677-01DD-456A-8F8E-80D135224835}" type="slidenum">
              <a:rPr lang="en-US" smtClean="0"/>
              <a:pPr/>
              <a:t>‹#›</a:t>
            </a:fld>
            <a:endParaRPr lang="en-US" dirty="0"/>
          </a:p>
        </p:txBody>
      </p:sp>
      <p:pic>
        <p:nvPicPr>
          <p:cNvPr id="8" name="Picture 7" descr="4_01.jpg"/>
          <p:cNvPicPr>
            <a:picLocks noChangeAspect="1"/>
          </p:cNvPicPr>
          <p:nvPr/>
        </p:nvPicPr>
        <p:blipFill>
          <a:blip r:embed="rId2"/>
          <a:stretch>
            <a:fillRect/>
          </a:stretch>
        </p:blipFill>
        <p:spPr>
          <a:xfrm>
            <a:off x="0" y="0"/>
            <a:ext cx="9144000" cy="403860"/>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0" name="Straight Connector 9"/>
          <p:cNvCxnSpPr/>
          <p:nvPr/>
        </p:nvCxnSpPr>
        <p:spPr>
          <a:xfrm>
            <a:off x="4419600"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5637212"/>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Date Placeholder 21"/>
          <p:cNvSpPr>
            <a:spLocks noGrp="1"/>
          </p:cNvSpPr>
          <p:nvPr>
            <p:ph type="dt" sz="half" idx="10"/>
          </p:nvPr>
        </p:nvSpPr>
        <p:spPr/>
        <p:txBody>
          <a:bodyPr/>
          <a:lstStyle/>
          <a:p>
            <a:fld id="{82419BE4-2D93-4CD0-8BC2-1C3A683BED5D}" type="datetime1">
              <a:rPr lang="cs-CZ" smtClean="0"/>
              <a:t>14.4.2015</a:t>
            </a:fld>
            <a:endParaRPr lang="en-US" dirty="0"/>
          </a:p>
        </p:txBody>
      </p:sp>
      <p:sp>
        <p:nvSpPr>
          <p:cNvPr id="23" name="Slide Number Placeholder 22"/>
          <p:cNvSpPr>
            <a:spLocks noGrp="1"/>
          </p:cNvSpPr>
          <p:nvPr>
            <p:ph type="sldNum" sz="quarter" idx="11"/>
          </p:nvPr>
        </p:nvSpPr>
        <p:spPr/>
        <p:txBody>
          <a:bodyPr/>
          <a:lstStyle/>
          <a:p>
            <a:fld id="{E3C60D69-5A71-4436-AEB4-3889E459265E}" type="slidenum">
              <a:rPr lang="en-US" smtClean="0"/>
              <a:pPr/>
              <a:t>‹#›</a:t>
            </a:fld>
            <a:endParaRPr lang="en-US" dirty="0"/>
          </a:p>
        </p:txBody>
      </p:sp>
      <p:sp>
        <p:nvSpPr>
          <p:cNvPr id="24" name="Footer Placeholder 23"/>
          <p:cNvSpPr>
            <a:spLocks noGrp="1"/>
          </p:cNvSpPr>
          <p:nvPr>
            <p:ph type="ftr" sz="quarter" idx="12"/>
          </p:nvPr>
        </p:nvSpPr>
        <p:spPr/>
        <p:txBody>
          <a:bodyPr/>
          <a:lstStyle/>
          <a:p>
            <a:r>
              <a:rPr lang="en-US" dirty="0" smtClean="0"/>
              <a:t>Czech Tax Advisors s.r.o.</a:t>
            </a:r>
            <a:endParaRPr lang="en-US" dirty="0"/>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9085"/>
            <a:ext cx="2057400" cy="553707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85216"/>
            <a:ext cx="6019800" cy="55412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10"/>
          <p:cNvGrpSpPr/>
          <p:nvPr/>
        </p:nvGrpSpPr>
        <p:grpSpPr>
          <a:xfrm>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Date Placeholder 21"/>
          <p:cNvSpPr>
            <a:spLocks noGrp="1"/>
          </p:cNvSpPr>
          <p:nvPr>
            <p:ph type="dt" sz="half" idx="10"/>
          </p:nvPr>
        </p:nvSpPr>
        <p:spPr/>
        <p:txBody>
          <a:bodyPr/>
          <a:lstStyle/>
          <a:p>
            <a:fld id="{3278990E-B644-4189-8F90-2FA88C8CFDB6}" type="datetime1">
              <a:rPr lang="cs-CZ" smtClean="0"/>
              <a:t>14.4.2015</a:t>
            </a:fld>
            <a:endParaRPr lang="en-US" dirty="0"/>
          </a:p>
        </p:txBody>
      </p:sp>
      <p:sp>
        <p:nvSpPr>
          <p:cNvPr id="23" name="Slide Number Placeholder 22"/>
          <p:cNvSpPr>
            <a:spLocks noGrp="1"/>
          </p:cNvSpPr>
          <p:nvPr>
            <p:ph type="sldNum" sz="quarter" idx="11"/>
          </p:nvPr>
        </p:nvSpPr>
        <p:spPr/>
        <p:txBody>
          <a:bodyPr/>
          <a:lstStyle/>
          <a:p>
            <a:fld id="{6D1505D3-678D-4000-8AFF-DDC6D2743D44}" type="slidenum">
              <a:rPr lang="en-US" smtClean="0"/>
              <a:pPr/>
              <a:t>‹#›</a:t>
            </a:fld>
            <a:endParaRPr lang="en-US" dirty="0"/>
          </a:p>
        </p:txBody>
      </p:sp>
      <p:sp>
        <p:nvSpPr>
          <p:cNvPr id="24" name="Footer Placeholder 23"/>
          <p:cNvSpPr>
            <a:spLocks noGrp="1"/>
          </p:cNvSpPr>
          <p:nvPr>
            <p:ph type="ftr" sz="quarter" idx="12"/>
          </p:nvPr>
        </p:nvSpPr>
        <p:spPr/>
        <p:txBody>
          <a:bodyPr/>
          <a:lstStyle/>
          <a:p>
            <a:r>
              <a:rPr lang="en-US" dirty="0" smtClean="0"/>
              <a:t>Czech Tax Advisors s.r.o.</a:t>
            </a:r>
            <a:endParaRPr lang="en-US" dirty="0"/>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a:off x="0" y="0"/>
            <a:ext cx="9144000" cy="40386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cs-C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3A7E49D-1DB9-4A96-AE41-9583E99F08D1}" type="datetime1">
              <a:rPr lang="cs-CZ" smtClean="0"/>
              <a:t>14.4.2015</a:t>
            </a:fld>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Czech Tax Advisors s.r.o.</a:t>
            </a:r>
            <a:endParaRPr lang="en-US" dirty="0"/>
          </a:p>
        </p:txBody>
      </p:sp>
      <p:sp>
        <p:nvSpPr>
          <p:cNvPr id="6" name="Slide Number Placeholder 5"/>
          <p:cNvSpPr>
            <a:spLocks noGrp="1"/>
          </p:cNvSpPr>
          <p:nvPr>
            <p:ph type="sldNum" sz="quarter" idx="12"/>
          </p:nvPr>
        </p:nvSpPr>
        <p:spPr/>
        <p:txBody>
          <a:bodyPr/>
          <a:lstStyle>
            <a:lvl1pPr>
              <a:defRPr/>
            </a:lvl1pPr>
          </a:lstStyle>
          <a:p>
            <a:fld id="{C10523BE-7607-42CF-A90F-37B6FB1861D6}" type="slidenum">
              <a:rPr lang="en-US"/>
              <a:pPr/>
              <a:t>‹#›</a:t>
            </a:fld>
            <a:endParaRPr lang="en-US" dirty="0"/>
          </a:p>
        </p:txBody>
      </p:sp>
    </p:spTree>
    <p:extLst>
      <p:ext uri="{BB962C8B-B14F-4D97-AF65-F5344CB8AC3E}">
        <p14:creationId xmlns:p14="http://schemas.microsoft.com/office/powerpoint/2010/main" val="1567119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sz="half" idx="1"/>
          </p:nvPr>
        </p:nvSpPr>
        <p:spPr>
          <a:xfrm>
            <a:off x="1905000" y="14478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Content Placeholder 3"/>
          <p:cNvSpPr>
            <a:spLocks noGrp="1"/>
          </p:cNvSpPr>
          <p:nvPr>
            <p:ph sz="half" idx="2"/>
          </p:nvPr>
        </p:nvSpPr>
        <p:spPr>
          <a:xfrm>
            <a:off x="5448300" y="14478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Date Placeholder 4"/>
          <p:cNvSpPr>
            <a:spLocks noGrp="1"/>
          </p:cNvSpPr>
          <p:nvPr>
            <p:ph type="dt" sz="half" idx="10"/>
          </p:nvPr>
        </p:nvSpPr>
        <p:spPr/>
        <p:txBody>
          <a:bodyPr/>
          <a:lstStyle>
            <a:lvl1pPr>
              <a:defRPr/>
            </a:lvl1pPr>
          </a:lstStyle>
          <a:p>
            <a:fld id="{A0ECEC42-E610-4494-9B9F-E3D46C938BDC}" type="datetime1">
              <a:rPr lang="cs-CZ" smtClean="0"/>
              <a:t>14.4.2015</a:t>
            </a:fld>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Czech Tax Advisors s.r.o.</a:t>
            </a:r>
            <a:endParaRPr lang="en-US" dirty="0"/>
          </a:p>
        </p:txBody>
      </p:sp>
      <p:sp>
        <p:nvSpPr>
          <p:cNvPr id="7" name="Slide Number Placeholder 6"/>
          <p:cNvSpPr>
            <a:spLocks noGrp="1"/>
          </p:cNvSpPr>
          <p:nvPr>
            <p:ph type="sldNum" sz="quarter" idx="12"/>
          </p:nvPr>
        </p:nvSpPr>
        <p:spPr/>
        <p:txBody>
          <a:bodyPr/>
          <a:lstStyle>
            <a:lvl1pPr>
              <a:defRPr/>
            </a:lvl1pPr>
          </a:lstStyle>
          <a:p>
            <a:fld id="{145A413A-9E5F-49F1-A34C-105E4E9BEDD7}" type="slidenum">
              <a:rPr lang="en-US"/>
              <a:pPr/>
              <a:t>‹#›</a:t>
            </a:fld>
            <a:endParaRPr lang="en-US" dirty="0"/>
          </a:p>
        </p:txBody>
      </p:sp>
    </p:spTree>
    <p:extLst>
      <p:ext uri="{BB962C8B-B14F-4D97-AF65-F5344CB8AC3E}">
        <p14:creationId xmlns:p14="http://schemas.microsoft.com/office/powerpoint/2010/main" val="2706551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cs-C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7" name="Date Placeholder 6"/>
          <p:cNvSpPr>
            <a:spLocks noGrp="1"/>
          </p:cNvSpPr>
          <p:nvPr>
            <p:ph type="dt" sz="half" idx="10"/>
          </p:nvPr>
        </p:nvSpPr>
        <p:spPr/>
        <p:txBody>
          <a:bodyPr/>
          <a:lstStyle>
            <a:lvl1pPr>
              <a:defRPr/>
            </a:lvl1pPr>
          </a:lstStyle>
          <a:p>
            <a:fld id="{41462668-4909-46AA-B87A-C21BB83D1617}" type="datetime1">
              <a:rPr lang="cs-CZ" smtClean="0"/>
              <a:t>14.4.2015</a:t>
            </a:fld>
            <a:endParaRPr lang="en-US" dirty="0"/>
          </a:p>
        </p:txBody>
      </p:sp>
      <p:sp>
        <p:nvSpPr>
          <p:cNvPr id="8" name="Footer Placeholder 7"/>
          <p:cNvSpPr>
            <a:spLocks noGrp="1"/>
          </p:cNvSpPr>
          <p:nvPr>
            <p:ph type="ftr" sz="quarter" idx="11"/>
          </p:nvPr>
        </p:nvSpPr>
        <p:spPr/>
        <p:txBody>
          <a:bodyPr/>
          <a:lstStyle>
            <a:lvl1pPr>
              <a:defRPr/>
            </a:lvl1pPr>
          </a:lstStyle>
          <a:p>
            <a:r>
              <a:rPr lang="en-US" dirty="0" smtClean="0"/>
              <a:t>Czech Tax Advisors s.r.o.</a:t>
            </a:r>
            <a:endParaRPr lang="en-US" dirty="0"/>
          </a:p>
        </p:txBody>
      </p:sp>
      <p:sp>
        <p:nvSpPr>
          <p:cNvPr id="9" name="Slide Number Placeholder 8"/>
          <p:cNvSpPr>
            <a:spLocks noGrp="1"/>
          </p:cNvSpPr>
          <p:nvPr>
            <p:ph type="sldNum" sz="quarter" idx="12"/>
          </p:nvPr>
        </p:nvSpPr>
        <p:spPr/>
        <p:txBody>
          <a:bodyPr/>
          <a:lstStyle>
            <a:lvl1pPr>
              <a:defRPr/>
            </a:lvl1pPr>
          </a:lstStyle>
          <a:p>
            <a:fld id="{95D0E8FA-72D3-47EA-A9A5-2D89F1B0976D}" type="slidenum">
              <a:rPr lang="en-US"/>
              <a:pPr/>
              <a:t>‹#›</a:t>
            </a:fld>
            <a:endParaRPr lang="en-US" dirty="0"/>
          </a:p>
        </p:txBody>
      </p:sp>
    </p:spTree>
    <p:extLst>
      <p:ext uri="{BB962C8B-B14F-4D97-AF65-F5344CB8AC3E}">
        <p14:creationId xmlns:p14="http://schemas.microsoft.com/office/powerpoint/2010/main" val="28184544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Date Placeholder 2"/>
          <p:cNvSpPr>
            <a:spLocks noGrp="1"/>
          </p:cNvSpPr>
          <p:nvPr>
            <p:ph type="dt" sz="half" idx="10"/>
          </p:nvPr>
        </p:nvSpPr>
        <p:spPr/>
        <p:txBody>
          <a:bodyPr/>
          <a:lstStyle>
            <a:lvl1pPr>
              <a:defRPr/>
            </a:lvl1pPr>
          </a:lstStyle>
          <a:p>
            <a:fld id="{B4BDF026-29AF-411E-B28E-EA799F8BFB2D}" type="datetime1">
              <a:rPr lang="cs-CZ" smtClean="0"/>
              <a:t>14.4.2015</a:t>
            </a:fld>
            <a:endParaRPr lang="en-US" dirty="0"/>
          </a:p>
        </p:txBody>
      </p:sp>
      <p:sp>
        <p:nvSpPr>
          <p:cNvPr id="4" name="Footer Placeholder 3"/>
          <p:cNvSpPr>
            <a:spLocks noGrp="1"/>
          </p:cNvSpPr>
          <p:nvPr>
            <p:ph type="ftr" sz="quarter" idx="11"/>
          </p:nvPr>
        </p:nvSpPr>
        <p:spPr/>
        <p:txBody>
          <a:bodyPr/>
          <a:lstStyle>
            <a:lvl1pPr>
              <a:defRPr/>
            </a:lvl1pPr>
          </a:lstStyle>
          <a:p>
            <a:r>
              <a:rPr lang="en-US" dirty="0" smtClean="0"/>
              <a:t>Czech Tax Advisors s.r.o.</a:t>
            </a:r>
            <a:endParaRPr lang="en-US" dirty="0"/>
          </a:p>
        </p:txBody>
      </p:sp>
      <p:sp>
        <p:nvSpPr>
          <p:cNvPr id="5" name="Slide Number Placeholder 4"/>
          <p:cNvSpPr>
            <a:spLocks noGrp="1"/>
          </p:cNvSpPr>
          <p:nvPr>
            <p:ph type="sldNum" sz="quarter" idx="12"/>
          </p:nvPr>
        </p:nvSpPr>
        <p:spPr/>
        <p:txBody>
          <a:bodyPr/>
          <a:lstStyle>
            <a:lvl1pPr>
              <a:defRPr/>
            </a:lvl1pPr>
          </a:lstStyle>
          <a:p>
            <a:fld id="{79970CF2-5CDF-4C4D-9A50-8062F7A0B69E}" type="slidenum">
              <a:rPr lang="en-US"/>
              <a:pPr/>
              <a:t>‹#›</a:t>
            </a:fld>
            <a:endParaRPr lang="en-US" dirty="0"/>
          </a:p>
        </p:txBody>
      </p:sp>
    </p:spTree>
    <p:extLst>
      <p:ext uri="{BB962C8B-B14F-4D97-AF65-F5344CB8AC3E}">
        <p14:creationId xmlns:p14="http://schemas.microsoft.com/office/powerpoint/2010/main" val="481196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F63BAE7-2D24-4D56-AB8A-325DBA72DF01}" type="datetime1">
              <a:rPr lang="cs-CZ" smtClean="0"/>
              <a:t>14.4.2015</a:t>
            </a:fld>
            <a:endParaRPr lang="en-US" dirty="0"/>
          </a:p>
        </p:txBody>
      </p:sp>
      <p:sp>
        <p:nvSpPr>
          <p:cNvPr id="3" name="Footer Placeholder 2"/>
          <p:cNvSpPr>
            <a:spLocks noGrp="1"/>
          </p:cNvSpPr>
          <p:nvPr>
            <p:ph type="ftr" sz="quarter" idx="11"/>
          </p:nvPr>
        </p:nvSpPr>
        <p:spPr/>
        <p:txBody>
          <a:bodyPr/>
          <a:lstStyle>
            <a:lvl1pPr>
              <a:defRPr/>
            </a:lvl1pPr>
          </a:lstStyle>
          <a:p>
            <a:r>
              <a:rPr lang="en-US" dirty="0" smtClean="0"/>
              <a:t>Czech Tax Advisors s.r.o.</a:t>
            </a:r>
            <a:endParaRPr lang="en-US" dirty="0"/>
          </a:p>
        </p:txBody>
      </p:sp>
      <p:sp>
        <p:nvSpPr>
          <p:cNvPr id="4" name="Slide Number Placeholder 3"/>
          <p:cNvSpPr>
            <a:spLocks noGrp="1"/>
          </p:cNvSpPr>
          <p:nvPr>
            <p:ph type="sldNum" sz="quarter" idx="12"/>
          </p:nvPr>
        </p:nvSpPr>
        <p:spPr/>
        <p:txBody>
          <a:bodyPr/>
          <a:lstStyle>
            <a:lvl1pPr>
              <a:defRPr/>
            </a:lvl1pPr>
          </a:lstStyle>
          <a:p>
            <a:fld id="{ED798D5E-198F-44E6-BF43-9DCC9F44DF51}" type="slidenum">
              <a:rPr lang="en-US"/>
              <a:pPr/>
              <a:t>‹#›</a:t>
            </a:fld>
            <a:endParaRPr lang="en-US" dirty="0"/>
          </a:p>
        </p:txBody>
      </p:sp>
    </p:spTree>
    <p:extLst>
      <p:ext uri="{BB962C8B-B14F-4D97-AF65-F5344CB8AC3E}">
        <p14:creationId xmlns:p14="http://schemas.microsoft.com/office/powerpoint/2010/main" val="234892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C93F7A9-AAD0-48DD-857A-68EBA8B39E55}" type="datetime1">
              <a:rPr lang="cs-CZ" smtClean="0"/>
              <a:t>14.4.2015</a:t>
            </a:fld>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Czech Tax Advisors s.r.o.</a:t>
            </a:r>
            <a:endParaRPr lang="en-US" dirty="0"/>
          </a:p>
        </p:txBody>
      </p:sp>
      <p:sp>
        <p:nvSpPr>
          <p:cNvPr id="7" name="Slide Number Placeholder 6"/>
          <p:cNvSpPr>
            <a:spLocks noGrp="1"/>
          </p:cNvSpPr>
          <p:nvPr>
            <p:ph type="sldNum" sz="quarter" idx="12"/>
          </p:nvPr>
        </p:nvSpPr>
        <p:spPr/>
        <p:txBody>
          <a:bodyPr/>
          <a:lstStyle>
            <a:lvl1pPr>
              <a:defRPr/>
            </a:lvl1pPr>
          </a:lstStyle>
          <a:p>
            <a:fld id="{C2C27068-7655-4D5B-8628-0BC244B53D29}" type="slidenum">
              <a:rPr lang="en-US"/>
              <a:pPr/>
              <a:t>‹#›</a:t>
            </a:fld>
            <a:endParaRPr lang="en-US" dirty="0"/>
          </a:p>
        </p:txBody>
      </p:sp>
    </p:spTree>
    <p:extLst>
      <p:ext uri="{BB962C8B-B14F-4D97-AF65-F5344CB8AC3E}">
        <p14:creationId xmlns:p14="http://schemas.microsoft.com/office/powerpoint/2010/main" val="1367827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cs-C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1ECF31B-5612-4692-9B65-68A748532417}" type="datetime1">
              <a:rPr lang="cs-CZ" smtClean="0"/>
              <a:t>14.4.2015</a:t>
            </a:fld>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Czech Tax Advisors s.r.o.</a:t>
            </a:r>
            <a:endParaRPr lang="en-US" dirty="0"/>
          </a:p>
        </p:txBody>
      </p:sp>
      <p:sp>
        <p:nvSpPr>
          <p:cNvPr id="7" name="Slide Number Placeholder 6"/>
          <p:cNvSpPr>
            <a:spLocks noGrp="1"/>
          </p:cNvSpPr>
          <p:nvPr>
            <p:ph type="sldNum" sz="quarter" idx="12"/>
          </p:nvPr>
        </p:nvSpPr>
        <p:spPr/>
        <p:txBody>
          <a:bodyPr/>
          <a:lstStyle>
            <a:lvl1pPr>
              <a:defRPr/>
            </a:lvl1pPr>
          </a:lstStyle>
          <a:p>
            <a:fld id="{6D39A677-01DD-456A-8F8E-80D135224835}" type="slidenum">
              <a:rPr lang="en-US"/>
              <a:pPr/>
              <a:t>‹#›</a:t>
            </a:fld>
            <a:endParaRPr lang="en-US" dirty="0"/>
          </a:p>
        </p:txBody>
      </p:sp>
    </p:spTree>
    <p:extLst>
      <p:ext uri="{BB962C8B-B14F-4D97-AF65-F5344CB8AC3E}">
        <p14:creationId xmlns:p14="http://schemas.microsoft.com/office/powerpoint/2010/main" val="3351630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1905000" y="228600"/>
            <a:ext cx="6934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7347" name="Rectangle 3"/>
          <p:cNvSpPr>
            <a:spLocks noGrp="1" noChangeArrowheads="1"/>
          </p:cNvSpPr>
          <p:nvPr>
            <p:ph type="body" idx="1"/>
          </p:nvPr>
        </p:nvSpPr>
        <p:spPr bwMode="auto">
          <a:xfrm>
            <a:off x="1905000" y="1447800"/>
            <a:ext cx="6934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7348" name="Rectangle 4"/>
          <p:cNvSpPr>
            <a:spLocks noGrp="1" noChangeArrowheads="1"/>
          </p:cNvSpPr>
          <p:nvPr>
            <p:ph type="dt" sz="half" idx="2"/>
          </p:nvPr>
        </p:nvSpPr>
        <p:spPr bwMode="auto">
          <a:xfrm>
            <a:off x="3048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fld id="{AD9FE57D-4F8D-435A-9F37-9C400F9EA572}" type="datetime1">
              <a:rPr lang="cs-CZ" smtClean="0"/>
              <a:t>14.4.2015</a:t>
            </a:fld>
            <a:endParaRPr lang="en-US" dirty="0"/>
          </a:p>
        </p:txBody>
      </p:sp>
      <p:sp>
        <p:nvSpPr>
          <p:cNvPr id="57349" name="Rectangle 5"/>
          <p:cNvSpPr>
            <a:spLocks noGrp="1" noChangeArrowheads="1"/>
          </p:cNvSpPr>
          <p:nvPr>
            <p:ph type="ftr" sz="quarter" idx="3"/>
          </p:nvPr>
        </p:nvSpPr>
        <p:spPr bwMode="auto">
          <a:xfrm>
            <a:off x="44958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r>
              <a:rPr lang="en-US" dirty="0" smtClean="0"/>
              <a:t>Czech Tax Advisors s.r.o.</a:t>
            </a:r>
            <a:endParaRPr lang="en-US" dirty="0"/>
          </a:p>
        </p:txBody>
      </p:sp>
      <p:sp>
        <p:nvSpPr>
          <p:cNvPr id="57350" name="Rectangle 6"/>
          <p:cNvSpPr>
            <a:spLocks noGrp="1" noChangeArrowheads="1"/>
          </p:cNvSpPr>
          <p:nvPr>
            <p:ph type="sldNum" sz="quarter" idx="4"/>
          </p:nvPr>
        </p:nvSpPr>
        <p:spPr bwMode="auto">
          <a:xfrm>
            <a:off x="75438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fld id="{43AD0DC2-633B-4853-AEBC-40949D2F675F}"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iming>
    <p:tnLst>
      <p:par>
        <p:cTn id="1" dur="indefinite" restart="never" nodeType="tmRoot"/>
      </p:par>
    </p:tnLst>
  </p:timing>
  <p:hf hdr="0"/>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Tahoma" pitchFamily="34" charset="0"/>
        </a:defRPr>
      </a:lvl2pPr>
      <a:lvl3pPr algn="l" rtl="0" eaLnBrk="1" fontAlgn="base" hangingPunct="1">
        <a:spcBef>
          <a:spcPct val="0"/>
        </a:spcBef>
        <a:spcAft>
          <a:spcPct val="0"/>
        </a:spcAft>
        <a:defRPr sz="3800">
          <a:solidFill>
            <a:schemeClr val="tx2"/>
          </a:solidFill>
          <a:latin typeface="Tahoma" pitchFamily="34" charset="0"/>
        </a:defRPr>
      </a:lvl3pPr>
      <a:lvl4pPr algn="l" rtl="0" eaLnBrk="1" fontAlgn="base" hangingPunct="1">
        <a:spcBef>
          <a:spcPct val="0"/>
        </a:spcBef>
        <a:spcAft>
          <a:spcPct val="0"/>
        </a:spcAft>
        <a:defRPr sz="3800">
          <a:solidFill>
            <a:schemeClr val="tx2"/>
          </a:solidFill>
          <a:latin typeface="Tahoma" pitchFamily="34" charset="0"/>
        </a:defRPr>
      </a:lvl4pPr>
      <a:lvl5pPr algn="l" rtl="0" eaLnBrk="1" fontAlgn="base" hangingPunct="1">
        <a:spcBef>
          <a:spcPct val="0"/>
        </a:spcBef>
        <a:spcAft>
          <a:spcPct val="0"/>
        </a:spcAft>
        <a:defRPr sz="3800">
          <a:solidFill>
            <a:schemeClr val="tx2"/>
          </a:solidFill>
          <a:latin typeface="Tahoma" pitchFamily="34" charset="0"/>
        </a:defRPr>
      </a:lvl5pPr>
      <a:lvl6pPr marL="457200" algn="l" rtl="0" eaLnBrk="1" fontAlgn="base" hangingPunct="1">
        <a:spcBef>
          <a:spcPct val="0"/>
        </a:spcBef>
        <a:spcAft>
          <a:spcPct val="0"/>
        </a:spcAft>
        <a:defRPr sz="3800">
          <a:solidFill>
            <a:schemeClr val="tx2"/>
          </a:solidFill>
          <a:latin typeface="Tahoma" pitchFamily="34" charset="0"/>
        </a:defRPr>
      </a:lvl6pPr>
      <a:lvl7pPr marL="914400" algn="l" rtl="0" eaLnBrk="1" fontAlgn="base" hangingPunct="1">
        <a:spcBef>
          <a:spcPct val="0"/>
        </a:spcBef>
        <a:spcAft>
          <a:spcPct val="0"/>
        </a:spcAft>
        <a:defRPr sz="3800">
          <a:solidFill>
            <a:schemeClr val="tx2"/>
          </a:solidFill>
          <a:latin typeface="Tahoma" pitchFamily="34" charset="0"/>
        </a:defRPr>
      </a:lvl7pPr>
      <a:lvl8pPr marL="1371600" algn="l" rtl="0" eaLnBrk="1" fontAlgn="base" hangingPunct="1">
        <a:spcBef>
          <a:spcPct val="0"/>
        </a:spcBef>
        <a:spcAft>
          <a:spcPct val="0"/>
        </a:spcAft>
        <a:defRPr sz="3800">
          <a:solidFill>
            <a:schemeClr val="tx2"/>
          </a:solidFill>
          <a:latin typeface="Tahoma" pitchFamily="34" charset="0"/>
        </a:defRPr>
      </a:lvl8pPr>
      <a:lvl9pPr marL="1828800" algn="l" rtl="0" eaLnBrk="1" fontAlgn="base" hangingPunct="1">
        <a:spcBef>
          <a:spcPct val="0"/>
        </a:spcBef>
        <a:spcAft>
          <a:spcPct val="0"/>
        </a:spcAft>
        <a:defRPr sz="3800">
          <a:solidFill>
            <a:schemeClr val="tx2"/>
          </a:solidFill>
          <a:latin typeface="Tahoma" pitchFamily="34" charset="0"/>
        </a:defRPr>
      </a:lvl9pPr>
    </p:titleStyle>
    <p:bodyStyle>
      <a:lvl1pPr marL="342900" indent="-342900" algn="l" rtl="0" eaLnBrk="1" fontAlgn="base" hangingPunct="1">
        <a:lnSpc>
          <a:spcPts val="2400"/>
        </a:lnSpc>
        <a:spcBef>
          <a:spcPts val="1600"/>
        </a:spcBef>
        <a:spcAft>
          <a:spcPct val="0"/>
        </a:spcAft>
        <a:buChar char="•"/>
        <a:defRPr sz="2000">
          <a:solidFill>
            <a:schemeClr val="tx1"/>
          </a:solidFill>
          <a:latin typeface="+mn-lt"/>
          <a:ea typeface="+mn-ea"/>
          <a:cs typeface="+mn-cs"/>
        </a:defRPr>
      </a:lvl1pPr>
      <a:lvl2pPr marL="742950" indent="-285750" algn="l" rtl="0" eaLnBrk="1" fontAlgn="base" hangingPunct="1">
        <a:lnSpc>
          <a:spcPts val="2400"/>
        </a:lnSpc>
        <a:spcBef>
          <a:spcPts val="1600"/>
        </a:spcBef>
        <a:spcAft>
          <a:spcPct val="0"/>
        </a:spcAft>
        <a:buChar char="–"/>
        <a:defRPr sz="2000">
          <a:solidFill>
            <a:schemeClr val="tx1"/>
          </a:solidFill>
          <a:latin typeface="+mn-lt"/>
        </a:defRPr>
      </a:lvl2pPr>
      <a:lvl3pPr marL="1143000" indent="-228600" algn="l" rtl="0" eaLnBrk="1" fontAlgn="base" hangingPunct="1">
        <a:lnSpc>
          <a:spcPts val="2400"/>
        </a:lnSpc>
        <a:spcBef>
          <a:spcPts val="1600"/>
        </a:spcBef>
        <a:spcAft>
          <a:spcPct val="0"/>
        </a:spcAft>
        <a:buChar char="•"/>
        <a:defRPr sz="2000">
          <a:solidFill>
            <a:schemeClr val="tx1"/>
          </a:solidFill>
          <a:latin typeface="+mn-lt"/>
        </a:defRPr>
      </a:lvl3pPr>
      <a:lvl4pPr marL="1600200" indent="-228600" algn="l" rtl="0" eaLnBrk="1" fontAlgn="base" hangingPunct="1">
        <a:lnSpc>
          <a:spcPts val="2400"/>
        </a:lnSpc>
        <a:spcBef>
          <a:spcPts val="1600"/>
        </a:spcBef>
        <a:spcAft>
          <a:spcPct val="0"/>
        </a:spcAft>
        <a:buChar char="–"/>
        <a:defRPr sz="2000">
          <a:solidFill>
            <a:schemeClr val="tx1"/>
          </a:solidFill>
          <a:latin typeface="+mn-lt"/>
        </a:defRPr>
      </a:lvl4pPr>
      <a:lvl5pPr marL="2057400" indent="-228600" algn="l" rtl="0" eaLnBrk="1" fontAlgn="base" hangingPunct="1">
        <a:lnSpc>
          <a:spcPts val="2400"/>
        </a:lnSpc>
        <a:spcBef>
          <a:spcPts val="1600"/>
        </a:spcBef>
        <a:spcAft>
          <a:spcPct val="0"/>
        </a:spcAft>
        <a:buChar char="»"/>
        <a:defRPr sz="2000">
          <a:solidFill>
            <a:schemeClr val="tx1"/>
          </a:solidFill>
          <a:latin typeface="+mn-lt"/>
        </a:defRPr>
      </a:lvl5pPr>
      <a:lvl6pPr marL="2514600" indent="-228600" algn="l" rtl="0" eaLnBrk="1" fontAlgn="base" hangingPunct="1">
        <a:lnSpc>
          <a:spcPts val="2400"/>
        </a:lnSpc>
        <a:spcBef>
          <a:spcPts val="1600"/>
        </a:spcBef>
        <a:spcAft>
          <a:spcPct val="0"/>
        </a:spcAft>
        <a:buChar char="»"/>
        <a:defRPr sz="2000">
          <a:solidFill>
            <a:schemeClr val="tx1"/>
          </a:solidFill>
          <a:latin typeface="+mn-lt"/>
        </a:defRPr>
      </a:lvl6pPr>
      <a:lvl7pPr marL="2971800" indent="-228600" algn="l" rtl="0" eaLnBrk="1" fontAlgn="base" hangingPunct="1">
        <a:lnSpc>
          <a:spcPts val="2400"/>
        </a:lnSpc>
        <a:spcBef>
          <a:spcPts val="1600"/>
        </a:spcBef>
        <a:spcAft>
          <a:spcPct val="0"/>
        </a:spcAft>
        <a:buChar char="»"/>
        <a:defRPr sz="2000">
          <a:solidFill>
            <a:schemeClr val="tx1"/>
          </a:solidFill>
          <a:latin typeface="+mn-lt"/>
        </a:defRPr>
      </a:lvl7pPr>
      <a:lvl8pPr marL="3429000" indent="-228600" algn="l" rtl="0" eaLnBrk="1" fontAlgn="base" hangingPunct="1">
        <a:lnSpc>
          <a:spcPts val="2400"/>
        </a:lnSpc>
        <a:spcBef>
          <a:spcPts val="1600"/>
        </a:spcBef>
        <a:spcAft>
          <a:spcPct val="0"/>
        </a:spcAft>
        <a:buChar char="»"/>
        <a:defRPr sz="2000">
          <a:solidFill>
            <a:schemeClr val="tx1"/>
          </a:solidFill>
          <a:latin typeface="+mn-lt"/>
        </a:defRPr>
      </a:lvl8pPr>
      <a:lvl9pPr marL="3886200" indent="-228600" algn="l" rtl="0" eaLnBrk="1" fontAlgn="base" hangingPunct="1">
        <a:lnSpc>
          <a:spcPts val="2400"/>
        </a:lnSpc>
        <a:spcBef>
          <a:spcPts val="16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990600"/>
            <a:ext cx="8229600" cy="9144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610350"/>
            <a:ext cx="1524000" cy="228600"/>
          </a:xfrm>
          <a:prstGeom prst="rect">
            <a:avLst/>
          </a:prstGeom>
        </p:spPr>
        <p:txBody>
          <a:bodyPr vert="horz" lIns="91440" tIns="45720" rIns="91440" bIns="45720" rtlCol="0" anchor="ctr"/>
          <a:lstStyle>
            <a:lvl1pPr algn="r">
              <a:defRPr sz="900" baseline="0">
                <a:solidFill>
                  <a:schemeClr val="tx1"/>
                </a:solidFill>
              </a:defRPr>
            </a:lvl1pPr>
          </a:lstStyle>
          <a:p>
            <a:fld id="{9EC41028-37B3-4B05-91A1-0E3818F37F3C}" type="datetime1">
              <a:rPr lang="cs-CZ" smtClean="0"/>
              <a:t>14.4.2015</a:t>
            </a:fld>
            <a:endParaRPr lang="en-US" dirty="0"/>
          </a:p>
        </p:txBody>
      </p:sp>
      <p:sp>
        <p:nvSpPr>
          <p:cNvPr id="5" name="Footer Placeholder 4"/>
          <p:cNvSpPr>
            <a:spLocks noGrp="1"/>
          </p:cNvSpPr>
          <p:nvPr>
            <p:ph type="ftr" sz="quarter" idx="3"/>
          </p:nvPr>
        </p:nvSpPr>
        <p:spPr>
          <a:xfrm>
            <a:off x="457200" y="6610350"/>
            <a:ext cx="6629400" cy="228600"/>
          </a:xfrm>
          <a:prstGeom prst="rect">
            <a:avLst/>
          </a:prstGeom>
        </p:spPr>
        <p:txBody>
          <a:bodyPr vert="horz" lIns="91440" tIns="45720" rIns="91440" bIns="45720" rtlCol="0" anchor="ctr"/>
          <a:lstStyle>
            <a:lvl1pPr algn="r">
              <a:defRPr sz="900" baseline="0">
                <a:solidFill>
                  <a:schemeClr val="tx1"/>
                </a:solidFill>
              </a:defRPr>
            </a:lvl1pPr>
          </a:lstStyle>
          <a:p>
            <a:r>
              <a:rPr lang="en-US" dirty="0" smtClean="0"/>
              <a:t>Czech Tax Advisors s.r.o.</a:t>
            </a:r>
            <a:endParaRPr lang="en-US" dirty="0"/>
          </a:p>
        </p:txBody>
      </p:sp>
      <p:sp>
        <p:nvSpPr>
          <p:cNvPr id="6" name="Slide Number Placeholder 5"/>
          <p:cNvSpPr>
            <a:spLocks noGrp="1"/>
          </p:cNvSpPr>
          <p:nvPr>
            <p:ph type="sldNum" sz="quarter" idx="4"/>
          </p:nvPr>
        </p:nvSpPr>
        <p:spPr>
          <a:xfrm>
            <a:off x="8742680" y="6610350"/>
            <a:ext cx="381000" cy="228600"/>
          </a:xfrm>
          <a:prstGeom prst="rect">
            <a:avLst/>
          </a:prstGeom>
        </p:spPr>
        <p:txBody>
          <a:bodyPr vert="horz" lIns="91440" tIns="45720" rIns="91440" bIns="45720" rtlCol="0" anchor="ctr"/>
          <a:lstStyle>
            <a:lvl1pPr algn="r">
              <a:defRPr sz="900" baseline="0">
                <a:solidFill>
                  <a:schemeClr val="tx1"/>
                </a:solidFill>
              </a:defRPr>
            </a:lvl1pPr>
          </a:lstStyle>
          <a:p>
            <a:fld id="{43AD0DC2-633B-4853-AEBC-40949D2F675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hf hdr="0"/>
  <p:txStyles>
    <p:titleStyle>
      <a:lvl1pPr algn="l" defTabSz="9144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Font typeface="Wingdings" pitchFamily="2" charset="2"/>
        <a:buChar char="§"/>
        <a:defRPr sz="2000" kern="1200" baseline="0">
          <a:solidFill>
            <a:schemeClr val="tx2"/>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Char char="§"/>
        <a:defRPr sz="1600" kern="1200" baseline="0">
          <a:solidFill>
            <a:schemeClr val="tx2"/>
          </a:solidFill>
          <a:latin typeface="+mn-lt"/>
          <a:ea typeface="+mn-ea"/>
          <a:cs typeface="+mn-cs"/>
        </a:defRPr>
      </a:lvl2pPr>
      <a:lvl3pPr marL="1143000" indent="-228600" algn="l" defTabSz="914400" rtl="0" eaLnBrk="1" latinLnBrk="0" hangingPunct="1">
        <a:lnSpc>
          <a:spcPct val="100000"/>
        </a:lnSpc>
        <a:spcBef>
          <a:spcPct val="20000"/>
        </a:spcBef>
        <a:spcAft>
          <a:spcPts val="600"/>
        </a:spcAft>
        <a:buFont typeface="Wingdings" pitchFamily="2" charset="2"/>
        <a:buNone/>
        <a:defRPr sz="1400" kern="1200" baseline="0">
          <a:solidFill>
            <a:schemeClr val="tx2"/>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lumMod val="50000"/>
            <a:lumOff val="50000"/>
          </a:schemeClr>
        </a:buClr>
        <a:buFont typeface="Wingdings" pitchFamily="2" charset="2"/>
        <a:buNone/>
        <a:defRPr sz="1400" kern="1200" baseline="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472703" y="1916832"/>
            <a:ext cx="7560840" cy="1069975"/>
          </a:xfrm>
        </p:spPr>
        <p:txBody>
          <a:bodyPr/>
          <a:lstStyle/>
          <a:p>
            <a:r>
              <a:rPr lang="cs-CZ" sz="4400" dirty="0" smtClean="0">
                <a:latin typeface="+mn-lt"/>
              </a:rPr>
              <a:t>Transfer </a:t>
            </a:r>
            <a:r>
              <a:rPr lang="cs-CZ" sz="4400" dirty="0" err="1" smtClean="0">
                <a:latin typeface="+mn-lt"/>
              </a:rPr>
              <a:t>pricing</a:t>
            </a:r>
            <a:r>
              <a:rPr lang="cs-CZ" sz="4400" dirty="0" smtClean="0">
                <a:latin typeface="+mn-lt"/>
              </a:rPr>
              <a:t> – úvod do problematiky převodních cen</a:t>
            </a:r>
            <a:endParaRPr lang="en-US" sz="4400" dirty="0">
              <a:latin typeface="+mn-lt"/>
            </a:endParaRPr>
          </a:p>
        </p:txBody>
      </p:sp>
      <p:sp>
        <p:nvSpPr>
          <p:cNvPr id="16387" name="Rectangle 3"/>
          <p:cNvSpPr>
            <a:spLocks noGrp="1" noChangeArrowheads="1"/>
          </p:cNvSpPr>
          <p:nvPr>
            <p:ph type="subTitle" idx="1"/>
          </p:nvPr>
        </p:nvSpPr>
        <p:spPr>
          <a:xfrm>
            <a:off x="472703" y="3212976"/>
            <a:ext cx="8147248" cy="2088232"/>
          </a:xfrm>
        </p:spPr>
        <p:txBody>
          <a:bodyPr>
            <a:noAutofit/>
          </a:bodyPr>
          <a:lstStyle/>
          <a:p>
            <a:r>
              <a:rPr lang="cs-CZ" sz="2800" dirty="0" smtClean="0">
                <a:solidFill>
                  <a:schemeClr val="tx1">
                    <a:lumMod val="65000"/>
                    <a:lumOff val="35000"/>
                  </a:schemeClr>
                </a:solidFill>
                <a:latin typeface="+mn-lt"/>
              </a:rPr>
              <a:t>Michal Fojt</a:t>
            </a:r>
          </a:p>
          <a:p>
            <a:r>
              <a:rPr lang="cs-CZ" sz="2800" dirty="0">
                <a:solidFill>
                  <a:schemeClr val="tx1">
                    <a:lumMod val="65000"/>
                    <a:lumOff val="35000"/>
                  </a:schemeClr>
                </a:solidFill>
                <a:latin typeface="+mn-lt"/>
              </a:rPr>
              <a:t>d</a:t>
            </a:r>
            <a:r>
              <a:rPr lang="cs-CZ" sz="2800" dirty="0" smtClean="0">
                <a:solidFill>
                  <a:schemeClr val="tx1">
                    <a:lumMod val="65000"/>
                    <a:lumOff val="35000"/>
                  </a:schemeClr>
                </a:solidFill>
                <a:latin typeface="+mn-lt"/>
              </a:rPr>
              <a:t>aňový poradce</a:t>
            </a:r>
          </a:p>
          <a:p>
            <a:r>
              <a:rPr lang="cs-CZ" sz="2800" dirty="0" smtClean="0">
                <a:solidFill>
                  <a:schemeClr val="tx1">
                    <a:lumMod val="65000"/>
                    <a:lumOff val="35000"/>
                  </a:schemeClr>
                </a:solidFill>
                <a:latin typeface="+mn-lt"/>
              </a:rPr>
              <a:t>Czech Tax </a:t>
            </a:r>
            <a:r>
              <a:rPr lang="cs-CZ" sz="2800" dirty="0" err="1" smtClean="0">
                <a:solidFill>
                  <a:schemeClr val="tx1">
                    <a:lumMod val="65000"/>
                    <a:lumOff val="35000"/>
                  </a:schemeClr>
                </a:solidFill>
                <a:latin typeface="+mn-lt"/>
              </a:rPr>
              <a:t>Advisors</a:t>
            </a:r>
            <a:r>
              <a:rPr lang="cs-CZ" sz="2800" dirty="0" smtClean="0">
                <a:solidFill>
                  <a:schemeClr val="tx1">
                    <a:lumMod val="65000"/>
                    <a:lumOff val="35000"/>
                  </a:schemeClr>
                </a:solidFill>
                <a:latin typeface="+mn-lt"/>
              </a:rPr>
              <a:t> s.r.o.</a:t>
            </a:r>
          </a:p>
          <a:p>
            <a:r>
              <a:rPr lang="cs-CZ" sz="2000" dirty="0" smtClean="0">
                <a:solidFill>
                  <a:schemeClr val="tx1">
                    <a:lumMod val="65000"/>
                    <a:lumOff val="35000"/>
                  </a:schemeClr>
                </a:solidFill>
                <a:latin typeface="+mn-lt"/>
              </a:rPr>
              <a:t>16. </a:t>
            </a:r>
            <a:r>
              <a:rPr lang="cs-CZ" sz="2000" dirty="0">
                <a:solidFill>
                  <a:schemeClr val="tx1">
                    <a:lumMod val="65000"/>
                    <a:lumOff val="35000"/>
                  </a:schemeClr>
                </a:solidFill>
                <a:latin typeface="+mn-lt"/>
              </a:rPr>
              <a:t>d</a:t>
            </a:r>
            <a:r>
              <a:rPr lang="cs-CZ" sz="2000" dirty="0" smtClean="0">
                <a:solidFill>
                  <a:schemeClr val="tx1">
                    <a:lumMod val="65000"/>
                    <a:lumOff val="35000"/>
                  </a:schemeClr>
                </a:solidFill>
                <a:latin typeface="+mn-lt"/>
              </a:rPr>
              <a:t>ubna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Metody pro zjištění převodních cen</a:t>
            </a:r>
            <a:endParaRPr lang="en-US" dirty="0"/>
          </a:p>
        </p:txBody>
      </p:sp>
      <p:sp>
        <p:nvSpPr>
          <p:cNvPr id="18435" name="Rectangle 3"/>
          <p:cNvSpPr>
            <a:spLocks noGrp="1" noChangeArrowheads="1"/>
          </p:cNvSpPr>
          <p:nvPr>
            <p:ph idx="1"/>
          </p:nvPr>
        </p:nvSpPr>
        <p:spPr>
          <a:xfrm>
            <a:off x="457200" y="2060848"/>
            <a:ext cx="8435280" cy="4320480"/>
          </a:xfrm>
        </p:spPr>
        <p:txBody>
          <a:bodyPr>
            <a:noAutofit/>
          </a:bodyPr>
          <a:lstStyle/>
          <a:p>
            <a:pPr marL="0" lvl="2">
              <a:defRPr/>
            </a:pPr>
            <a:r>
              <a:rPr lang="cs-CZ" sz="2000" b="1" dirty="0"/>
              <a:t>Tradiční transakční metody - </a:t>
            </a:r>
            <a:r>
              <a:rPr lang="cs-CZ" sz="2000" dirty="0"/>
              <a:t>jsou nejpřímějším nástrojem používaným ke zjištění, zda podmínky obchodu a finanční vztahy mezi spřízněnými osobami odpovídají tržním podmínkám. </a:t>
            </a:r>
            <a:r>
              <a:rPr lang="cs-CZ" sz="2000" dirty="0" smtClean="0"/>
              <a:t>Tradičními </a:t>
            </a:r>
            <a:r>
              <a:rPr lang="cs-CZ" sz="2000" dirty="0"/>
              <a:t>transakčními metodami jsou:</a:t>
            </a:r>
          </a:p>
          <a:p>
            <a:pPr marL="0" lvl="2">
              <a:buFontTx/>
              <a:buChar char="-"/>
              <a:defRPr/>
            </a:pPr>
            <a:r>
              <a:rPr lang="cs-CZ" sz="2000" dirty="0"/>
              <a:t>Metoda nezávislé srovnatelné ceny (CUP)</a:t>
            </a:r>
          </a:p>
          <a:p>
            <a:pPr marL="0" lvl="2">
              <a:buFontTx/>
              <a:buChar char="-"/>
              <a:defRPr/>
            </a:pPr>
            <a:r>
              <a:rPr lang="cs-CZ" sz="2000" dirty="0"/>
              <a:t>Metoda ceny při opětovném prodeji (RPM)</a:t>
            </a:r>
          </a:p>
          <a:p>
            <a:pPr marL="0" lvl="2">
              <a:buFontTx/>
              <a:buChar char="-"/>
              <a:defRPr/>
            </a:pPr>
            <a:r>
              <a:rPr lang="cs-CZ" sz="2000" dirty="0"/>
              <a:t>Metoda nákladů a přirážky (CPM)</a:t>
            </a:r>
          </a:p>
          <a:p>
            <a:pPr marL="0" lvl="2">
              <a:defRPr/>
            </a:pPr>
            <a:endParaRPr lang="cs-CZ" sz="2000" dirty="0"/>
          </a:p>
          <a:p>
            <a:pPr marL="0" lvl="2">
              <a:defRPr/>
            </a:pPr>
            <a:r>
              <a:rPr lang="cs-CZ" sz="2000" b="1" dirty="0"/>
              <a:t>Ziskové transakční metody</a:t>
            </a:r>
          </a:p>
          <a:p>
            <a:pPr marL="0" lvl="2">
              <a:buFontTx/>
              <a:buChar char="-"/>
              <a:defRPr/>
            </a:pPr>
            <a:r>
              <a:rPr lang="cs-CZ" sz="2000" dirty="0"/>
              <a:t>Metoda rozdělení zisku (PSM)</a:t>
            </a:r>
          </a:p>
          <a:p>
            <a:pPr marL="0" lvl="2">
              <a:buFontTx/>
              <a:buChar char="-"/>
              <a:defRPr/>
            </a:pPr>
            <a:r>
              <a:rPr lang="cs-CZ" sz="2000" dirty="0"/>
              <a:t>Transakční metoda čistého rozpětí (TNMM)</a:t>
            </a:r>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10</a:t>
            </a:fld>
            <a:endParaRPr lang="en-US" dirty="0"/>
          </a:p>
        </p:txBody>
      </p:sp>
    </p:spTree>
    <p:extLst>
      <p:ext uri="{BB962C8B-B14F-4D97-AF65-F5344CB8AC3E}">
        <p14:creationId xmlns:p14="http://schemas.microsoft.com/office/powerpoint/2010/main" val="2105465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Metoda nezávislé srovnatelné ceny (CUP)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57150" lvl="2" indent="-285750">
              <a:buFont typeface="Wingdings" panose="05000000000000000000" pitchFamily="2" charset="2"/>
              <a:buChar char="§"/>
              <a:defRPr/>
            </a:pPr>
            <a:r>
              <a:rPr lang="cs-CZ" sz="2000" dirty="0" smtClean="0"/>
              <a:t>Tato </a:t>
            </a:r>
            <a:r>
              <a:rPr lang="cs-CZ" sz="2000" dirty="0"/>
              <a:t>metoda srovnává cenu účtovanou za majetek nebo služby poskytované v řízené transakci s cenou účtovanou za majetek nebo služby poskytované ve srovnatelné nezávislé transakci za srovnatelných okolností. </a:t>
            </a:r>
          </a:p>
          <a:p>
            <a:pPr marL="57150" lvl="2" indent="-285750">
              <a:buFont typeface="Wingdings" panose="05000000000000000000" pitchFamily="2" charset="2"/>
              <a:buChar char="§"/>
              <a:defRPr/>
            </a:pPr>
            <a:r>
              <a:rPr lang="cs-CZ" sz="2000" dirty="0"/>
              <a:t>Může být složité nalézt transakci mezi nezávislými podniky, která je natolik podobná řízené transakci, že neexistují žádné rozdíly s podstatnými dopady na cenu. </a:t>
            </a:r>
          </a:p>
          <a:p>
            <a:pPr marL="57150" lvl="2" indent="-285750">
              <a:buFont typeface="Wingdings" panose="05000000000000000000" pitchFamily="2" charset="2"/>
              <a:buChar char="§"/>
              <a:defRPr/>
            </a:pPr>
            <a:r>
              <a:rPr lang="cs-CZ" sz="2000" dirty="0"/>
              <a:t>Metoda srovnatelné nezávislé ceny je zvláště spolehlivou metodou tehdy, kdy nezávislý podnik prodává za stejných podmínek tentýž produkt, jaký je prodáván mezi dvěma sdruženými podniky. Dalším příkladem je situace, kdy subjekt prodává určitý produkt jinému sdruženému podniku ve své skupině, a zároveň prodává tentýž produkt nezávislému podniku.</a:t>
            </a:r>
          </a:p>
          <a:p>
            <a:pPr marL="57150" lvl="2" indent="-285750">
              <a:buFont typeface="Wingdings" panose="05000000000000000000" pitchFamily="2" charset="2"/>
              <a:buChar char="§"/>
              <a:defRPr/>
            </a:pPr>
            <a:r>
              <a:rPr lang="cs-CZ" sz="2000" dirty="0"/>
              <a:t>Tedy: </a:t>
            </a:r>
            <a:r>
              <a:rPr lang="cs-CZ" sz="2000" b="1" dirty="0"/>
              <a:t>převodní cena = nezávislá cena</a:t>
            </a:r>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11</a:t>
            </a:fld>
            <a:endParaRPr lang="en-US" dirty="0"/>
          </a:p>
        </p:txBody>
      </p:sp>
    </p:spTree>
    <p:extLst>
      <p:ext uri="{BB962C8B-B14F-4D97-AF65-F5344CB8AC3E}">
        <p14:creationId xmlns:p14="http://schemas.microsoft.com/office/powerpoint/2010/main" val="3851509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Metoda ceny při opětovném prodeji (RPM)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57150" lvl="2" indent="-285750">
              <a:buFont typeface="Wingdings" panose="05000000000000000000" pitchFamily="2" charset="2"/>
              <a:buChar char="§"/>
              <a:defRPr/>
            </a:pPr>
            <a:r>
              <a:rPr lang="cs-CZ" sz="2000" dirty="0"/>
              <a:t>Metoda ceny při opětovném prodeji vychází z ceny, za kterou je produkt nakoupený od sdruženého podniku prodán nezávislému podniku. Tato cena je pak snížena o přiměřenou hrubou marži, která představuje částku, z které by se nezávislý opětovný prodejce snažil pokrýt své prodejní a ostatní provozní náklady a dosáhnout přiměřeného zisku s ohledem na provozované funkce. To, co zbývá po odečtení hrubé marže, lze považovat po zohlednění nákladů spojených s koupí produktu (např. cla) za tržní cenu původního převodu majetku mezi sdruženými podniky.</a:t>
            </a:r>
          </a:p>
          <a:p>
            <a:pPr marL="57150" lvl="2" indent="-285750">
              <a:buFont typeface="Wingdings" panose="05000000000000000000" pitchFamily="2" charset="2"/>
              <a:buChar char="§"/>
              <a:defRPr/>
            </a:pPr>
            <a:r>
              <a:rPr lang="cs-CZ" sz="2000" dirty="0"/>
              <a:t>Tato metoda je pravděpodobně nejužitečnější u obchodně marketingové činnosti a v případech prodeje zboží přes spřízněnou distribuční firmu nezávislým subjektům, kdy distribuční společnost je omezena ve svých rizicích a funkcích. </a:t>
            </a:r>
          </a:p>
          <a:p>
            <a:pPr marL="57150" lvl="2" indent="-285750">
              <a:buFont typeface="Wingdings" panose="05000000000000000000" pitchFamily="2" charset="2"/>
              <a:buChar char="§"/>
              <a:defRPr/>
            </a:pPr>
            <a:r>
              <a:rPr lang="cs-CZ" sz="2000" dirty="0"/>
              <a:t>Tedy: </a:t>
            </a:r>
            <a:r>
              <a:rPr lang="cs-CZ" sz="2000" b="1" dirty="0"/>
              <a:t>převodní cena = nezávislá cena – přirážka závislého prodejce</a:t>
            </a:r>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12</a:t>
            </a:fld>
            <a:endParaRPr lang="en-US" dirty="0"/>
          </a:p>
        </p:txBody>
      </p:sp>
    </p:spTree>
    <p:extLst>
      <p:ext uri="{BB962C8B-B14F-4D97-AF65-F5344CB8AC3E}">
        <p14:creationId xmlns:p14="http://schemas.microsoft.com/office/powerpoint/2010/main" val="2215828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Metoda nákladů a přirážky (CPM)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57150" lvl="2" indent="-285750">
              <a:buFont typeface="Wingdings" panose="05000000000000000000" pitchFamily="2" charset="2"/>
              <a:buChar char="§"/>
              <a:defRPr/>
            </a:pPr>
            <a:r>
              <a:rPr lang="cs-CZ" sz="2000" dirty="0"/>
              <a:t>Metoda nákladů a přirážky vychází z nákladů, které má dodavatel v řízené transakci na majetek převedený nebo služby poskytované spřízněné společnosti. K těmto nákladům se pak přičte zisková přirážka, aby se dosáhlo přiměřeného zisku s ohledem na vykonávané funkce a podmínky trhu.</a:t>
            </a:r>
          </a:p>
          <a:p>
            <a:pPr marL="57150" lvl="2" indent="-285750">
              <a:buFont typeface="Wingdings" panose="05000000000000000000" pitchFamily="2" charset="2"/>
              <a:buChar char="§"/>
              <a:defRPr/>
            </a:pPr>
            <a:r>
              <a:rPr lang="cs-CZ" sz="2000" dirty="0"/>
              <a:t>Tato metoda je pravděpodobně nejužitečnější tam, kde jsou mezi spřízněnými stranami prodávány výrobky, nebo tam, kde spřízněné strany uzavřely dohodu o společném využívání vybavení, nebo jedná-li se v řízené transakci o poskytování služeb.</a:t>
            </a:r>
          </a:p>
          <a:p>
            <a:pPr marL="57150" lvl="2" indent="-285750">
              <a:buFont typeface="Wingdings" panose="05000000000000000000" pitchFamily="2" charset="2"/>
              <a:buChar char="§"/>
              <a:defRPr/>
            </a:pPr>
            <a:r>
              <a:rPr lang="cs-CZ" sz="2000" dirty="0"/>
              <a:t>Přímá aplikace metody nákladů a přirážky požaduje dostupnost detailních informací o nákladech a přirážce aplikované ve srovnatelné nezávislé transakci. </a:t>
            </a:r>
          </a:p>
          <a:p>
            <a:pPr marL="57150" lvl="2" indent="-285750">
              <a:buFont typeface="Wingdings" panose="05000000000000000000" pitchFamily="2" charset="2"/>
              <a:buChar char="§"/>
              <a:defRPr/>
            </a:pPr>
            <a:r>
              <a:rPr lang="cs-CZ" sz="2000" dirty="0"/>
              <a:t>Tedy: </a:t>
            </a:r>
            <a:r>
              <a:rPr lang="cs-CZ" sz="2000" b="1" dirty="0"/>
              <a:t>převodní cena = nezávislá cena + přirážka závislého dodavatele</a:t>
            </a:r>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13</a:t>
            </a:fld>
            <a:endParaRPr lang="en-US" dirty="0"/>
          </a:p>
        </p:txBody>
      </p:sp>
    </p:spTree>
    <p:extLst>
      <p:ext uri="{BB962C8B-B14F-4D97-AF65-F5344CB8AC3E}">
        <p14:creationId xmlns:p14="http://schemas.microsoft.com/office/powerpoint/2010/main" val="2735492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Metoda rozdělení zisku (PSM)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57150" lvl="2" indent="-285750">
              <a:buFont typeface="Wingdings" panose="05000000000000000000" pitchFamily="2" charset="2"/>
              <a:buChar char="§"/>
              <a:defRPr/>
            </a:pPr>
            <a:r>
              <a:rPr lang="cs-CZ" sz="2000" dirty="0"/>
              <a:t>Metoda rozdělení zisku se snaží vyloučit dopad zvláštních podmínek sjednaných nebo uložených v řízené transakci na zisky tím, že stanoví rozdělení zisků, které by se dalo předpokládat u nezávislých podniků, pokud by se do transakce zapojily.</a:t>
            </a:r>
          </a:p>
          <a:p>
            <a:pPr marL="57150" lvl="2" indent="-285750">
              <a:buFont typeface="Wingdings" panose="05000000000000000000" pitchFamily="2" charset="2"/>
              <a:buChar char="§"/>
              <a:defRPr/>
            </a:pPr>
            <a:r>
              <a:rPr lang="cs-CZ" sz="2000" dirty="0"/>
              <a:t>Metoda rozdělení zisku nejprve identifikuje zisk sdružených podniků, který má být rozdělen, z řízených transakcí, v nichž jsou sdružené podniky zaangažovány. Potom rozdělí tyto zisky mezi sdružené podniky na ekonomicky platném základě přibližně stanovujícím zisky, které by byly očekávány a reflektovány v dohodě na tržním principu.</a:t>
            </a:r>
          </a:p>
          <a:p>
            <a:pPr marL="57150" lvl="2" indent="-285750">
              <a:buFont typeface="Wingdings" panose="05000000000000000000" pitchFamily="2" charset="2"/>
              <a:buChar char="§"/>
              <a:defRPr/>
            </a:pPr>
            <a:r>
              <a:rPr lang="cs-CZ" sz="2000" dirty="0"/>
              <a:t>Tato metoda je pravděpodobně nejužitečnější tam, kde jsou jednotlivé transakce natolik provázané, že nemohou být posouzeny samostatně.</a:t>
            </a:r>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14</a:t>
            </a:fld>
            <a:endParaRPr lang="en-US" dirty="0"/>
          </a:p>
        </p:txBody>
      </p:sp>
    </p:spTree>
    <p:extLst>
      <p:ext uri="{BB962C8B-B14F-4D97-AF65-F5344CB8AC3E}">
        <p14:creationId xmlns:p14="http://schemas.microsoft.com/office/powerpoint/2010/main" val="3316099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Transakční metoda čistého rozpětí (TNMM) </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114300" lvl="2" indent="-342900">
              <a:buFont typeface="Wingdings" panose="05000000000000000000" pitchFamily="2" charset="2"/>
              <a:buChar char="§"/>
              <a:defRPr/>
            </a:pPr>
            <a:r>
              <a:rPr lang="cs-CZ" sz="2000" dirty="0"/>
              <a:t>Transakční metoda čistého rozpětí zkoumá čisté ziskové rozpětí, které uskutečňuje subjekt z řízené transakce, ve vztahu k přiměřenému základu, tj. porovnává finanční ukazatele související s řízenou transakcí s finančními ukazateli souvisejícími se srovnatelnou nezávislou transakcí (např. ziskovost, rentabilitu k nákladům, k prodeji, apod.).</a:t>
            </a:r>
          </a:p>
          <a:p>
            <a:pPr marL="114300" lvl="2" indent="-342900">
              <a:buFont typeface="Wingdings" panose="05000000000000000000" pitchFamily="2" charset="2"/>
              <a:buChar char="§"/>
              <a:defRPr/>
            </a:pPr>
            <a:r>
              <a:rPr lang="cs-CZ" sz="2000" dirty="0"/>
              <a:t>Tato metoda představuje určitou modifikaci metody nákladů a přirážky resp. metody ceny při opětovném prodeji a zpravidla využívá údajů z databází pro určení tržně obvyklé ziskovosti. </a:t>
            </a:r>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15</a:t>
            </a:fld>
            <a:endParaRPr lang="en-US" dirty="0"/>
          </a:p>
        </p:txBody>
      </p:sp>
    </p:spTree>
    <p:extLst>
      <p:ext uri="{BB962C8B-B14F-4D97-AF65-F5344CB8AC3E}">
        <p14:creationId xmlns:p14="http://schemas.microsoft.com/office/powerpoint/2010/main" val="910365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Pokyn D-333</a:t>
            </a:r>
            <a:endParaRPr lang="en-US" dirty="0"/>
          </a:p>
        </p:txBody>
      </p:sp>
      <p:sp>
        <p:nvSpPr>
          <p:cNvPr id="18435" name="Rectangle 3"/>
          <p:cNvSpPr>
            <a:spLocks noGrp="1" noChangeArrowheads="1"/>
          </p:cNvSpPr>
          <p:nvPr>
            <p:ph idx="1"/>
          </p:nvPr>
        </p:nvSpPr>
        <p:spPr>
          <a:xfrm>
            <a:off x="457200" y="2060848"/>
            <a:ext cx="8435280" cy="4320480"/>
          </a:xfrm>
        </p:spPr>
        <p:txBody>
          <a:bodyPr>
            <a:noAutofit/>
          </a:bodyPr>
          <a:lstStyle/>
          <a:p>
            <a:pPr marL="0" lvl="2">
              <a:defRPr/>
            </a:pPr>
            <a:r>
              <a:rPr lang="cs-CZ" sz="2000" b="1" dirty="0">
                <a:solidFill>
                  <a:srgbClr val="00338D"/>
                </a:solidFill>
              </a:rPr>
              <a:t>Sdělení Ministerstva financí k závaznému posouzení způsobu, jakým byla vytvořena cena sjednávaná mezi spojenými osobami</a:t>
            </a:r>
          </a:p>
          <a:p>
            <a:pPr marL="114300" lvl="2" indent="-342900">
              <a:buFont typeface="Wingdings" panose="05000000000000000000" pitchFamily="2" charset="2"/>
              <a:buChar char="§"/>
              <a:defRPr/>
            </a:pPr>
            <a:r>
              <a:rPr lang="cs-CZ" sz="2000" dirty="0"/>
              <a:t>APA (</a:t>
            </a:r>
            <a:r>
              <a:rPr lang="cs-CZ" sz="2000" dirty="0" err="1"/>
              <a:t>Advance</a:t>
            </a:r>
            <a:r>
              <a:rPr lang="cs-CZ" sz="2000" dirty="0"/>
              <a:t> </a:t>
            </a:r>
            <a:r>
              <a:rPr lang="cs-CZ" sz="2000" dirty="0" err="1"/>
              <a:t>Pricing</a:t>
            </a:r>
            <a:r>
              <a:rPr lang="cs-CZ" sz="2000" dirty="0"/>
              <a:t> </a:t>
            </a:r>
            <a:r>
              <a:rPr lang="cs-CZ" sz="2000" dirty="0" err="1"/>
              <a:t>Agreement</a:t>
            </a:r>
            <a:r>
              <a:rPr lang="cs-CZ" sz="2000" dirty="0"/>
              <a:t>)</a:t>
            </a:r>
          </a:p>
          <a:p>
            <a:pPr marL="114300" lvl="2" indent="-342900">
              <a:buFont typeface="Wingdings" panose="05000000000000000000" pitchFamily="2" charset="2"/>
              <a:buChar char="§"/>
              <a:defRPr/>
            </a:pPr>
            <a:r>
              <a:rPr lang="cs-CZ" sz="2000" dirty="0"/>
              <a:t>Poplatník, který sjednává ceny v obchodních vztazích se spojenými osobami a vzniká mu pochybnost, zda tato cena odpovídá ceně obvyklé, může požádat místně příslušného správce daně o závazné posouzení způsobu stanovení… </a:t>
            </a:r>
          </a:p>
          <a:p>
            <a:pPr marL="0" lvl="2">
              <a:defRPr/>
            </a:pPr>
            <a:r>
              <a:rPr lang="cs-CZ" sz="2000" dirty="0"/>
              <a:t>- účinnost rozhodnutí 3 roky </a:t>
            </a:r>
          </a:p>
          <a:p>
            <a:pPr marL="0" lvl="2">
              <a:defRPr/>
            </a:pPr>
            <a:r>
              <a:rPr lang="cs-CZ" sz="2000" dirty="0"/>
              <a:t>- správní poplatek 10 tis. Kč</a:t>
            </a:r>
          </a:p>
          <a:p>
            <a:pPr marL="0" lvl="2">
              <a:defRPr/>
            </a:pPr>
            <a:r>
              <a:rPr lang="cs-CZ" sz="2000" dirty="0"/>
              <a:t>- doba vyřízení 7 - 8 měsíců</a:t>
            </a:r>
          </a:p>
          <a:p>
            <a:pPr marL="0" lvl="2">
              <a:defRPr/>
            </a:pPr>
            <a:r>
              <a:rPr lang="cs-CZ" sz="2000" dirty="0"/>
              <a:t>- § 38nc ZDP</a:t>
            </a:r>
          </a:p>
          <a:p>
            <a:pPr marL="0" lvl="2">
              <a:defRPr/>
            </a:pPr>
            <a:r>
              <a:rPr lang="cs-CZ" sz="2000" dirty="0"/>
              <a:t>- § 132 a 133 </a:t>
            </a:r>
            <a:r>
              <a:rPr lang="cs-CZ" sz="2000" dirty="0" smtClean="0"/>
              <a:t>DŘ</a:t>
            </a: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16</a:t>
            </a:fld>
            <a:endParaRPr lang="en-US" dirty="0"/>
          </a:p>
        </p:txBody>
      </p:sp>
    </p:spTree>
    <p:extLst>
      <p:ext uri="{BB962C8B-B14F-4D97-AF65-F5344CB8AC3E}">
        <p14:creationId xmlns:p14="http://schemas.microsoft.com/office/powerpoint/2010/main" val="22816351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Pokyn D-334</a:t>
            </a:r>
            <a:endParaRPr lang="en-US" dirty="0"/>
          </a:p>
        </p:txBody>
      </p:sp>
      <p:sp>
        <p:nvSpPr>
          <p:cNvPr id="18435" name="Rectangle 3"/>
          <p:cNvSpPr>
            <a:spLocks noGrp="1" noChangeArrowheads="1"/>
          </p:cNvSpPr>
          <p:nvPr>
            <p:ph idx="1"/>
          </p:nvPr>
        </p:nvSpPr>
        <p:spPr>
          <a:xfrm>
            <a:off x="457200" y="2060848"/>
            <a:ext cx="8579296" cy="4320480"/>
          </a:xfrm>
        </p:spPr>
        <p:txBody>
          <a:bodyPr>
            <a:noAutofit/>
          </a:bodyPr>
          <a:lstStyle/>
          <a:p>
            <a:pPr marL="0" lvl="2" indent="0">
              <a:defRPr/>
            </a:pPr>
            <a:r>
              <a:rPr lang="cs-CZ" sz="1800" b="1" dirty="0">
                <a:solidFill>
                  <a:srgbClr val="00338D"/>
                </a:solidFill>
              </a:rPr>
              <a:t>Sdělení Ministerstva financí k rozsahu dokumentace způsobu tvorby cen mezi spojenými osobami </a:t>
            </a:r>
          </a:p>
          <a:p>
            <a:pPr marL="0" lvl="2" indent="0">
              <a:defRPr/>
            </a:pPr>
            <a:r>
              <a:rPr lang="cs-CZ" sz="1800" dirty="0"/>
              <a:t>Obsah dokumentace převodních cen dle konceptu evropské dokumentace (tzv. „</a:t>
            </a:r>
            <a:r>
              <a:rPr lang="cs-CZ" sz="1800" dirty="0" err="1"/>
              <a:t>Masterfile</a:t>
            </a:r>
            <a:r>
              <a:rPr lang="cs-CZ" sz="1800" dirty="0"/>
              <a:t>“)</a:t>
            </a:r>
          </a:p>
          <a:p>
            <a:pPr marL="0" lvl="2" indent="0">
              <a:defRPr/>
            </a:pPr>
            <a:r>
              <a:rPr lang="cs-CZ" sz="1800" dirty="0"/>
              <a:t>- obecný popis podnikatelské činnosti a podnikatelské strategie skupiny podniků</a:t>
            </a:r>
          </a:p>
          <a:p>
            <a:pPr marL="0" lvl="2" indent="0">
              <a:defRPr/>
            </a:pPr>
            <a:r>
              <a:rPr lang="cs-CZ" sz="1800" dirty="0"/>
              <a:t>- obecný popis organizační struktury skupiny podniků</a:t>
            </a:r>
          </a:p>
          <a:p>
            <a:pPr marL="0" lvl="2" indent="0">
              <a:defRPr/>
            </a:pPr>
            <a:r>
              <a:rPr lang="cs-CZ" sz="1800" dirty="0"/>
              <a:t>- obecný popis spojených osob zúčastněných v obchodních vztazích</a:t>
            </a:r>
          </a:p>
          <a:p>
            <a:pPr marL="0" lvl="2" indent="0">
              <a:defRPr/>
            </a:pPr>
            <a:r>
              <a:rPr lang="cs-CZ" sz="1800" dirty="0"/>
              <a:t>- obecný popis obchodních vztahů (tok transakcí, průběh fakturace, rozsah transakcí)</a:t>
            </a:r>
          </a:p>
          <a:p>
            <a:pPr marL="0" lvl="2" indent="0">
              <a:defRPr/>
            </a:pPr>
            <a:r>
              <a:rPr lang="cs-CZ" sz="1800" dirty="0"/>
              <a:t>- obecný popis vykonávaných funkcí a nesených rizik</a:t>
            </a:r>
          </a:p>
          <a:p>
            <a:pPr marL="0" lvl="2" indent="0">
              <a:defRPr/>
            </a:pPr>
            <a:r>
              <a:rPr lang="cs-CZ" sz="1800" dirty="0"/>
              <a:t>- vlastnictví nehmotného majetku – licenční poplatky</a:t>
            </a:r>
          </a:p>
          <a:p>
            <a:pPr marL="0" lvl="2" indent="0">
              <a:defRPr/>
            </a:pPr>
            <a:r>
              <a:rPr lang="cs-CZ" sz="1800" dirty="0"/>
              <a:t>- popis tvorby převodních cen</a:t>
            </a:r>
          </a:p>
          <a:p>
            <a:pPr marL="0" lvl="2" indent="0">
              <a:defRPr/>
            </a:pPr>
            <a:r>
              <a:rPr lang="cs-CZ" sz="1800" dirty="0"/>
              <a:t>- </a:t>
            </a:r>
            <a:r>
              <a:rPr lang="cs-CZ" sz="1800" i="1" dirty="0"/>
              <a:t>srovnávací analýza (dle specifik jednotlivých zemí)</a:t>
            </a:r>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17</a:t>
            </a:fld>
            <a:endParaRPr lang="en-US" dirty="0"/>
          </a:p>
        </p:txBody>
      </p:sp>
    </p:spTree>
    <p:extLst>
      <p:ext uri="{BB962C8B-B14F-4D97-AF65-F5344CB8AC3E}">
        <p14:creationId xmlns:p14="http://schemas.microsoft.com/office/powerpoint/2010/main" val="388760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472703" y="1484784"/>
            <a:ext cx="7560840" cy="1069975"/>
          </a:xfrm>
        </p:spPr>
        <p:txBody>
          <a:bodyPr/>
          <a:lstStyle/>
          <a:p>
            <a:r>
              <a:rPr lang="cs-CZ" sz="4400" dirty="0" smtClean="0">
                <a:latin typeface="+mn-lt"/>
              </a:rPr>
              <a:t>Dokumentace převodních cen</a:t>
            </a:r>
            <a:endParaRPr lang="en-US" sz="4400" dirty="0">
              <a:latin typeface="+mn-lt"/>
            </a:endParaRPr>
          </a:p>
        </p:txBody>
      </p:sp>
      <p:sp>
        <p:nvSpPr>
          <p:cNvPr id="16387" name="Rectangle 3"/>
          <p:cNvSpPr>
            <a:spLocks noGrp="1" noChangeArrowheads="1"/>
          </p:cNvSpPr>
          <p:nvPr>
            <p:ph type="subTitle" idx="1"/>
          </p:nvPr>
        </p:nvSpPr>
        <p:spPr>
          <a:xfrm>
            <a:off x="472703" y="3212976"/>
            <a:ext cx="8147248" cy="2088232"/>
          </a:xfrm>
        </p:spPr>
        <p:txBody>
          <a:bodyPr>
            <a:noAutofit/>
          </a:bodyPr>
          <a:lstStyle/>
          <a:p>
            <a:r>
              <a:rPr lang="cs-CZ" sz="2800" dirty="0" smtClean="0">
                <a:solidFill>
                  <a:schemeClr val="tx1">
                    <a:lumMod val="65000"/>
                    <a:lumOff val="35000"/>
                  </a:schemeClr>
                </a:solidFill>
                <a:latin typeface="+mn-lt"/>
              </a:rPr>
              <a:t>Případová studie</a:t>
            </a:r>
            <a:endParaRPr lang="cs-CZ" sz="2000" dirty="0" smtClean="0">
              <a:solidFill>
                <a:schemeClr val="tx1">
                  <a:lumMod val="65000"/>
                  <a:lumOff val="35000"/>
                </a:schemeClr>
              </a:solidFill>
              <a:latin typeface="+mn-lt"/>
            </a:endParaRPr>
          </a:p>
        </p:txBody>
      </p:sp>
    </p:spTree>
    <p:extLst>
      <p:ext uri="{BB962C8B-B14F-4D97-AF65-F5344CB8AC3E}">
        <p14:creationId xmlns:p14="http://schemas.microsoft.com/office/powerpoint/2010/main" val="3408594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Průběh zpracování dokumentace převodních cen</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Definice </a:t>
            </a:r>
            <a:r>
              <a:rPr lang="cs-CZ" dirty="0" smtClean="0"/>
              <a:t>rozsahu</a:t>
            </a:r>
          </a:p>
          <a:p>
            <a:pPr marL="0" indent="0">
              <a:buNone/>
            </a:pPr>
            <a:r>
              <a:rPr lang="cs-CZ" dirty="0" smtClean="0"/>
              <a:t>- m</a:t>
            </a:r>
            <a:r>
              <a:rPr lang="cs-CZ" sz="2000" dirty="0" smtClean="0"/>
              <a:t>apování </a:t>
            </a:r>
            <a:r>
              <a:rPr lang="cs-CZ" sz="2000" dirty="0"/>
              <a:t>situace </a:t>
            </a:r>
            <a:endParaRPr lang="cs-CZ" dirty="0" smtClean="0"/>
          </a:p>
          <a:p>
            <a:pPr marL="0" indent="0">
              <a:buNone/>
            </a:pPr>
            <a:r>
              <a:rPr lang="cs-CZ" dirty="0" smtClean="0"/>
              <a:t>- n</a:t>
            </a:r>
            <a:r>
              <a:rPr lang="cs-CZ" sz="2000" dirty="0" smtClean="0"/>
              <a:t>ávrh </a:t>
            </a:r>
            <a:r>
              <a:rPr lang="cs-CZ" sz="2000" dirty="0"/>
              <a:t>struktury dokumentace</a:t>
            </a:r>
            <a:endParaRPr lang="en-GB" sz="2000" dirty="0"/>
          </a:p>
          <a:p>
            <a:r>
              <a:rPr lang="cs-CZ" dirty="0"/>
              <a:t>Realizace </a:t>
            </a:r>
            <a:r>
              <a:rPr lang="cs-CZ" dirty="0" smtClean="0"/>
              <a:t>dokumentace</a:t>
            </a:r>
          </a:p>
          <a:p>
            <a:pPr marL="0" indent="0">
              <a:buNone/>
            </a:pPr>
            <a:r>
              <a:rPr lang="cs-CZ" dirty="0" smtClean="0"/>
              <a:t>- s</a:t>
            </a:r>
            <a:r>
              <a:rPr lang="cs-CZ" sz="2000" dirty="0" smtClean="0"/>
              <a:t>běr </a:t>
            </a:r>
            <a:r>
              <a:rPr lang="cs-CZ" sz="2000" dirty="0"/>
              <a:t>a analýza </a:t>
            </a:r>
            <a:r>
              <a:rPr lang="cs-CZ" sz="2000" dirty="0" smtClean="0"/>
              <a:t>informací</a:t>
            </a:r>
          </a:p>
          <a:p>
            <a:pPr marL="0" indent="0">
              <a:buNone/>
            </a:pPr>
            <a:r>
              <a:rPr lang="cs-CZ" sz="2000" dirty="0" smtClean="0"/>
              <a:t>- zpracování </a:t>
            </a:r>
            <a:r>
              <a:rPr lang="cs-CZ" sz="2000" dirty="0"/>
              <a:t>dokumentace</a:t>
            </a:r>
          </a:p>
          <a:p>
            <a:pPr marL="114300" lvl="2" indent="-342900">
              <a:buFontTx/>
              <a:buChar char="-"/>
            </a:pP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19</a:t>
            </a:fld>
            <a:endParaRPr lang="en-US" dirty="0"/>
          </a:p>
        </p:txBody>
      </p:sp>
      <p:graphicFrame>
        <p:nvGraphicFramePr>
          <p:cNvPr id="7" name="Diagram 6"/>
          <p:cNvGraphicFramePr/>
          <p:nvPr>
            <p:extLst>
              <p:ext uri="{D42A27DB-BD31-4B8C-83A1-F6EECF244321}">
                <p14:modId xmlns:p14="http://schemas.microsoft.com/office/powerpoint/2010/main" val="4133551098"/>
              </p:ext>
            </p:extLst>
          </p:nvPr>
        </p:nvGraphicFramePr>
        <p:xfrm>
          <a:off x="2555776" y="2060848"/>
          <a:ext cx="648072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4539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smtClean="0"/>
              <a:t>Obsah prezentace</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smtClean="0"/>
              <a:t>Definice pojmů</a:t>
            </a:r>
          </a:p>
          <a:p>
            <a:r>
              <a:rPr lang="cs-CZ" dirty="0" smtClean="0"/>
              <a:t>Legislativa</a:t>
            </a:r>
          </a:p>
          <a:p>
            <a:r>
              <a:rPr lang="cs-CZ" dirty="0" smtClean="0"/>
              <a:t>Metody převodních cen</a:t>
            </a:r>
          </a:p>
          <a:p>
            <a:r>
              <a:rPr lang="cs-CZ" dirty="0" smtClean="0"/>
              <a:t>Dokumentace převodních cen – případová studie</a:t>
            </a:r>
          </a:p>
          <a:p>
            <a:r>
              <a:rPr lang="cs-CZ" dirty="0" smtClean="0"/>
              <a:t>Vývoj v oblasti převodních cen – globální přístup a situace v ČR</a:t>
            </a:r>
          </a:p>
          <a:p>
            <a:r>
              <a:rPr lang="cs-CZ" dirty="0" smtClean="0"/>
              <a:t>Daňová kontrola</a:t>
            </a:r>
          </a:p>
          <a:p>
            <a:endParaRPr lang="cs-CZ" dirty="0" smtClean="0"/>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2</a:t>
            </a:fld>
            <a:endParaRPr lang="en-US" dirty="0"/>
          </a:p>
        </p:txBody>
      </p:sp>
    </p:spTree>
    <p:extLst>
      <p:ext uri="{BB962C8B-B14F-4D97-AF65-F5344CB8AC3E}">
        <p14:creationId xmlns:p14="http://schemas.microsoft.com/office/powerpoint/2010/main" val="30383370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Mapování situace</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smtClean="0"/>
              <a:t>Nadnárodní skupina firem působících ve stavebnictví je tvořena následovně:</a:t>
            </a:r>
          </a:p>
          <a:p>
            <a:pPr>
              <a:buFontTx/>
              <a:buChar char="-"/>
            </a:pPr>
            <a:r>
              <a:rPr lang="cs-CZ" sz="1600" dirty="0"/>
              <a:t>h</a:t>
            </a:r>
            <a:r>
              <a:rPr lang="cs-CZ" sz="1600" dirty="0" smtClean="0"/>
              <a:t>oldingová společnost STAVBA HOLDING NL</a:t>
            </a:r>
          </a:p>
          <a:p>
            <a:pPr>
              <a:buFontTx/>
              <a:buChar char="-"/>
            </a:pPr>
            <a:r>
              <a:rPr lang="cs-CZ" sz="1600" dirty="0"/>
              <a:t>č</a:t>
            </a:r>
            <a:r>
              <a:rPr lang="cs-CZ" sz="1600" dirty="0" smtClean="0"/>
              <a:t>eská </a:t>
            </a:r>
            <a:r>
              <a:rPr lang="cs-CZ" sz="1600" dirty="0"/>
              <a:t>společnost </a:t>
            </a:r>
            <a:r>
              <a:rPr lang="cs-CZ" sz="1600" dirty="0" smtClean="0"/>
              <a:t>STAVBA CZ</a:t>
            </a:r>
          </a:p>
          <a:p>
            <a:pPr>
              <a:buFontTx/>
              <a:buChar char="-"/>
            </a:pPr>
            <a:r>
              <a:rPr lang="cs-CZ" sz="1600" dirty="0" smtClean="0"/>
              <a:t>její české dceřiné společnosti KLIMATIZACE CZ, DOPRAVA CZ, VÝKOPY CZ</a:t>
            </a:r>
            <a:r>
              <a:rPr lang="cs-CZ" sz="1600" dirty="0"/>
              <a:t> </a:t>
            </a:r>
            <a:r>
              <a:rPr lang="cs-CZ" sz="1600" dirty="0" smtClean="0"/>
              <a:t>a MONOLIT CZ</a:t>
            </a:r>
          </a:p>
          <a:p>
            <a:pPr>
              <a:buFontTx/>
              <a:buChar char="-"/>
            </a:pPr>
            <a:r>
              <a:rPr lang="cs-CZ" sz="1600" dirty="0"/>
              <a:t>j</a:t>
            </a:r>
            <a:r>
              <a:rPr lang="cs-CZ" sz="1600" dirty="0" smtClean="0"/>
              <a:t>ejí </a:t>
            </a:r>
            <a:r>
              <a:rPr lang="cs-CZ" sz="1600" dirty="0"/>
              <a:t>z</a:t>
            </a:r>
            <a:r>
              <a:rPr lang="cs-CZ" sz="1600" dirty="0" smtClean="0"/>
              <a:t>ahraniční dceřiné společnosti STAVBA RUS, STAVBA GER a STAVBA US</a:t>
            </a:r>
          </a:p>
          <a:p>
            <a:r>
              <a:rPr lang="cs-CZ" dirty="0" smtClean="0"/>
              <a:t>Česká společnost STAVBA CZ poskytuje dceřiným společnostem služby v následujících oblastech: vedení, IT, účetnictví, controlling, marketing, HR, PR, daňové, personální a právní poradenství apod.</a:t>
            </a:r>
          </a:p>
          <a:p>
            <a:r>
              <a:rPr lang="cs-CZ" dirty="0" smtClean="0"/>
              <a:t>Nový </a:t>
            </a:r>
            <a:r>
              <a:rPr lang="cs-CZ" dirty="0"/>
              <a:t>finanční ředitel </a:t>
            </a:r>
            <a:r>
              <a:rPr lang="cs-CZ" dirty="0" smtClean="0"/>
              <a:t>české společnosti STAVBA </a:t>
            </a:r>
            <a:r>
              <a:rPr lang="cs-CZ" dirty="0"/>
              <a:t>CZ zvažuje vytvoření dokumentace převodních </a:t>
            </a:r>
            <a:r>
              <a:rPr lang="cs-CZ" dirty="0" smtClean="0"/>
              <a:t>cen</a:t>
            </a:r>
            <a:endParaRPr lang="cs-CZ" dirty="0"/>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20</a:t>
            </a:fld>
            <a:endParaRPr lang="en-US" dirty="0"/>
          </a:p>
        </p:txBody>
      </p:sp>
    </p:spTree>
    <p:extLst>
      <p:ext uri="{BB962C8B-B14F-4D97-AF65-F5344CB8AC3E}">
        <p14:creationId xmlns:p14="http://schemas.microsoft.com/office/powerpoint/2010/main" val="3691039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Mapování situace – identifikace transakcí</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smtClean="0"/>
              <a:t>Poskytování služeb</a:t>
            </a:r>
            <a:endParaRPr lang="cs-CZ" dirty="0"/>
          </a:p>
          <a:p>
            <a:pPr marL="114300" lvl="2" indent="-342900">
              <a:buFontTx/>
              <a:buChar char="-"/>
            </a:pPr>
            <a:r>
              <a:rPr lang="cs-CZ" sz="2000" dirty="0" smtClean="0"/>
              <a:t>Česká společnost STAVBA CZ </a:t>
            </a:r>
            <a:r>
              <a:rPr lang="cs-CZ" sz="2000" dirty="0"/>
              <a:t>poskytuje služby </a:t>
            </a:r>
            <a:r>
              <a:rPr lang="cs-CZ" sz="2000" dirty="0" smtClean="0"/>
              <a:t>českým i zahraničním dceřiným společnostem</a:t>
            </a:r>
            <a:endParaRPr lang="cs-CZ" dirty="0"/>
          </a:p>
          <a:p>
            <a:pPr marL="342900" lvl="2" indent="-342900">
              <a:buFont typeface="Wingdings" panose="05000000000000000000" pitchFamily="2" charset="2"/>
              <a:buChar char="§"/>
            </a:pPr>
            <a:r>
              <a:rPr lang="cs-CZ" sz="2000" dirty="0" smtClean="0"/>
              <a:t>Financování</a:t>
            </a:r>
          </a:p>
          <a:p>
            <a:pPr marL="342900" lvl="2" indent="-342900">
              <a:buFontTx/>
              <a:buChar char="-"/>
            </a:pPr>
            <a:r>
              <a:rPr lang="cs-CZ" sz="2000" dirty="0" smtClean="0"/>
              <a:t>Holdingová společnost STAVBA HOLDING NL poskytuje volné finanční prostředky společnosti STAVBA CZ</a:t>
            </a:r>
          </a:p>
          <a:p>
            <a:pPr marL="342900" lvl="2" indent="-342900">
              <a:buFont typeface="Wingdings" panose="05000000000000000000" pitchFamily="2" charset="2"/>
              <a:buChar char="§"/>
            </a:pPr>
            <a:r>
              <a:rPr lang="cs-CZ" sz="2000" dirty="0" smtClean="0"/>
              <a:t>Transakce s nehmotnými aktivy</a:t>
            </a:r>
          </a:p>
          <a:p>
            <a:pPr marL="342900" lvl="2" indent="-342900">
              <a:buFontTx/>
              <a:buChar char="-"/>
            </a:pPr>
            <a:r>
              <a:rPr lang="cs-CZ" sz="2000" dirty="0"/>
              <a:t>Česká společnost STAVBA CZ poskytuje </a:t>
            </a:r>
            <a:r>
              <a:rPr lang="cs-CZ" sz="2000" dirty="0" smtClean="0"/>
              <a:t>českým </a:t>
            </a:r>
            <a:r>
              <a:rPr lang="cs-CZ" sz="2000" dirty="0"/>
              <a:t>i zahraničním dceřiným </a:t>
            </a:r>
            <a:r>
              <a:rPr lang="cs-CZ" sz="2000" dirty="0" smtClean="0"/>
              <a:t>společnostem ochrannou známku pro jejich transakce s třetími stranami</a:t>
            </a:r>
          </a:p>
          <a:p>
            <a:pPr marL="342900" lvl="2" indent="-342900">
              <a:buFont typeface="Wingdings" panose="05000000000000000000" pitchFamily="2" charset="2"/>
              <a:buChar char="§"/>
            </a:pPr>
            <a:r>
              <a:rPr lang="cs-CZ" sz="2000" dirty="0" smtClean="0"/>
              <a:t>Subdodávky</a:t>
            </a:r>
          </a:p>
          <a:p>
            <a:pPr marL="342900" lvl="2" indent="-342900">
              <a:buFontTx/>
              <a:buChar char="-"/>
            </a:pPr>
            <a:r>
              <a:rPr lang="cs-CZ" sz="2000" dirty="0" smtClean="0"/>
              <a:t>České </a:t>
            </a:r>
            <a:r>
              <a:rPr lang="cs-CZ" sz="2000" dirty="0"/>
              <a:t>i </a:t>
            </a:r>
            <a:r>
              <a:rPr lang="cs-CZ" sz="2000" dirty="0" smtClean="0"/>
              <a:t>zahraniční dceřiné společnosti vykonávají subdodávky pro STAVBA CZ</a:t>
            </a:r>
            <a:endParaRPr lang="cs-CZ" sz="2000" dirty="0"/>
          </a:p>
          <a:p>
            <a:pPr marL="342900" lvl="2" indent="-342900">
              <a:buFontTx/>
              <a:buChar char="-"/>
            </a:pP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21</a:t>
            </a:fld>
            <a:endParaRPr lang="en-US" dirty="0"/>
          </a:p>
        </p:txBody>
      </p:sp>
    </p:spTree>
    <p:extLst>
      <p:ext uri="{BB962C8B-B14F-4D97-AF65-F5344CB8AC3E}">
        <p14:creationId xmlns:p14="http://schemas.microsoft.com/office/powerpoint/2010/main" val="12542216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Mapování situace – grafický rozbor toku transakcí</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pPr marL="0" indent="0">
              <a:buNone/>
            </a:pPr>
            <a:endParaRPr lang="cs-CZ" dirty="0" smtClean="0"/>
          </a:p>
          <a:p>
            <a:endParaRPr lang="cs-CZ" dirty="0"/>
          </a:p>
          <a:p>
            <a:endParaRPr lang="cs-CZ" dirty="0" smtClean="0"/>
          </a:p>
          <a:p>
            <a:pPr lvl="2"/>
            <a:endParaRPr lang="cs-CZ" dirty="0" smtClean="0"/>
          </a:p>
          <a:p>
            <a:pPr lvl="2"/>
            <a:r>
              <a:rPr lang="cs-CZ" sz="1800" dirty="0" smtClean="0"/>
              <a:t>STAVBA HOLDING NL	</a:t>
            </a:r>
            <a:r>
              <a:rPr lang="cs-CZ" sz="1600" dirty="0" smtClean="0"/>
              <a:t>ochranná známka</a:t>
            </a:r>
            <a:r>
              <a:rPr lang="cs-CZ" sz="1800" dirty="0" smtClean="0"/>
              <a:t>	</a:t>
            </a:r>
          </a:p>
          <a:p>
            <a:pPr lvl="2"/>
            <a:r>
              <a:rPr lang="cs-CZ" sz="1600" dirty="0" smtClean="0"/>
              <a:t>financování		služby</a:t>
            </a:r>
          </a:p>
          <a:p>
            <a:pPr marL="2743200" lvl="8" indent="0" algn="r"/>
            <a:endParaRPr lang="cs-CZ" sz="2000" dirty="0" smtClean="0"/>
          </a:p>
          <a:p>
            <a:pPr marL="2743200" lvl="8" indent="0" algn="ctr"/>
            <a:r>
              <a:rPr lang="cs-CZ" sz="2000" dirty="0"/>
              <a:t>	</a:t>
            </a:r>
            <a:r>
              <a:rPr lang="cs-CZ" sz="2000" dirty="0" smtClean="0"/>
              <a:t>	</a:t>
            </a:r>
            <a:r>
              <a:rPr lang="cs-CZ" sz="1800" dirty="0" smtClean="0"/>
              <a:t>České a zahraniční</a:t>
            </a:r>
          </a:p>
          <a:p>
            <a:pPr marL="2743200" lvl="8" indent="0" algn="ctr"/>
            <a:r>
              <a:rPr lang="cs-CZ" sz="1600" dirty="0" smtClean="0"/>
              <a:t>subdodávky</a:t>
            </a:r>
            <a:r>
              <a:rPr lang="cs-CZ" sz="1800" dirty="0" smtClean="0"/>
              <a:t>	dceřiné společnosti</a:t>
            </a:r>
          </a:p>
          <a:p>
            <a:pPr marL="1371600" lvl="5" indent="0"/>
            <a:endParaRPr lang="cs-CZ" sz="1200" dirty="0" smtClean="0"/>
          </a:p>
          <a:p>
            <a:pPr marL="1371600" lvl="5" indent="0"/>
            <a:r>
              <a:rPr lang="cs-CZ" sz="1800" dirty="0" smtClean="0"/>
              <a:t>STAVBA CZ</a:t>
            </a:r>
            <a:endParaRPr lang="cs-CZ" sz="1800" dirty="0"/>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22</a:t>
            </a:fld>
            <a:endParaRPr lang="en-US" dirty="0"/>
          </a:p>
        </p:txBody>
      </p:sp>
      <p:pic>
        <p:nvPicPr>
          <p:cNvPr id="7" name="Picture 5" descr="C:\Users\zrehak\AppData\Local\Microsoft\Windows\Temporary Internet Files\Content.IE5\I83YGTBS\MC900090662[1].wmf"/>
          <p:cNvPicPr>
            <a:picLocks noChangeAspect="1" noChangeArrowheads="1"/>
          </p:cNvPicPr>
          <p:nvPr/>
        </p:nvPicPr>
        <p:blipFill>
          <a:blip r:embed="rId3" cstate="print"/>
          <a:srcRect/>
          <a:stretch>
            <a:fillRect/>
          </a:stretch>
        </p:blipFill>
        <p:spPr bwMode="auto">
          <a:xfrm>
            <a:off x="1619672" y="2132856"/>
            <a:ext cx="1512168" cy="1527431"/>
          </a:xfrm>
          <a:prstGeom prst="rect">
            <a:avLst/>
          </a:prstGeom>
          <a:noFill/>
        </p:spPr>
      </p:pic>
      <p:cxnSp>
        <p:nvCxnSpPr>
          <p:cNvPr id="8" name="Straight Arrow Connector 11"/>
          <p:cNvCxnSpPr/>
          <p:nvPr/>
        </p:nvCxnSpPr>
        <p:spPr>
          <a:xfrm flipH="1">
            <a:off x="2375756" y="4027688"/>
            <a:ext cx="2" cy="68103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2" descr="C:\Users\zrehak\AppData\Local\Microsoft\Windows\Temporary Internet Files\Content.IE5\7P5B5FEW\MC900280802[1].wmf"/>
          <p:cNvPicPr>
            <a:picLocks noChangeAspect="1" noChangeArrowheads="1"/>
          </p:cNvPicPr>
          <p:nvPr/>
        </p:nvPicPr>
        <p:blipFill>
          <a:blip r:embed="rId4" cstate="print"/>
          <a:srcRect/>
          <a:stretch>
            <a:fillRect/>
          </a:stretch>
        </p:blipFill>
        <p:spPr bwMode="auto">
          <a:xfrm>
            <a:off x="1612385" y="4852742"/>
            <a:ext cx="1460959" cy="1259447"/>
          </a:xfrm>
          <a:prstGeom prst="rect">
            <a:avLst/>
          </a:prstGeom>
          <a:noFill/>
        </p:spPr>
      </p:pic>
      <p:pic>
        <p:nvPicPr>
          <p:cNvPr id="12" name="Picture 7" descr="C:\Users\zrehak\AppData\Local\Microsoft\Windows\Temporary Internet Files\Content.IE5\I83YGTBS\MP900433147[1].jpg"/>
          <p:cNvPicPr>
            <a:picLocks noChangeAspect="1" noChangeArrowheads="1"/>
          </p:cNvPicPr>
          <p:nvPr/>
        </p:nvPicPr>
        <p:blipFill>
          <a:blip r:embed="rId5" cstate="print"/>
          <a:srcRect/>
          <a:stretch>
            <a:fillRect/>
          </a:stretch>
        </p:blipFill>
        <p:spPr bwMode="auto">
          <a:xfrm>
            <a:off x="6228184" y="3075560"/>
            <a:ext cx="1269504" cy="1904256"/>
          </a:xfrm>
          <a:prstGeom prst="rect">
            <a:avLst/>
          </a:prstGeom>
          <a:ln>
            <a:noFill/>
          </a:ln>
          <a:effectLst>
            <a:softEdge rad="112500"/>
          </a:effectLst>
        </p:spPr>
      </p:pic>
      <p:cxnSp>
        <p:nvCxnSpPr>
          <p:cNvPr id="13" name="Straight Arrow Connector 11"/>
          <p:cNvCxnSpPr/>
          <p:nvPr/>
        </p:nvCxnSpPr>
        <p:spPr>
          <a:xfrm flipV="1">
            <a:off x="3327883" y="3745236"/>
            <a:ext cx="2857829" cy="129307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1"/>
          <p:cNvCxnSpPr/>
          <p:nvPr/>
        </p:nvCxnSpPr>
        <p:spPr>
          <a:xfrm flipH="1">
            <a:off x="3397737" y="4503582"/>
            <a:ext cx="2787975" cy="1275571"/>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2529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Mapování situace – identifikace rizik</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smtClean="0"/>
              <a:t>Společnost STAVBA CZ dosud nefakturuje dceřiným společnostem za poskytování služeb a ochranné známky </a:t>
            </a:r>
          </a:p>
          <a:p>
            <a:r>
              <a:rPr lang="cs-CZ" dirty="0" smtClean="0"/>
              <a:t>Společnost STAVBA </a:t>
            </a:r>
            <a:r>
              <a:rPr lang="cs-CZ" dirty="0"/>
              <a:t>CZ vykazuje kontinuální ztrátu </a:t>
            </a:r>
            <a:endParaRPr lang="cs-CZ" dirty="0" smtClean="0"/>
          </a:p>
          <a:p>
            <a:r>
              <a:rPr lang="cs-CZ" dirty="0" smtClean="0"/>
              <a:t>Společnost STAVBA CZ si z důvodu nevykázání kladného daňového základu nemůže započíst daň zaplacenou v zahraničí</a:t>
            </a:r>
          </a:p>
          <a:p>
            <a:r>
              <a:rPr lang="cs-CZ" dirty="0" smtClean="0"/>
              <a:t>Omezená </a:t>
            </a:r>
            <a:r>
              <a:rPr lang="cs-CZ" dirty="0"/>
              <a:t>znalost </a:t>
            </a:r>
            <a:r>
              <a:rPr lang="cs-CZ" dirty="0" smtClean="0"/>
              <a:t>oblasti převodních cen a metod </a:t>
            </a:r>
            <a:r>
              <a:rPr lang="cs-CZ" dirty="0"/>
              <a:t>stanovení převodní ceny u </a:t>
            </a:r>
            <a:r>
              <a:rPr lang="cs-CZ" dirty="0" smtClean="0"/>
              <a:t>služeb a ochranných známek</a:t>
            </a:r>
          </a:p>
          <a:p>
            <a:r>
              <a:rPr lang="cs-CZ" dirty="0" smtClean="0"/>
              <a:t>Omezená </a:t>
            </a:r>
            <a:r>
              <a:rPr lang="cs-CZ" dirty="0"/>
              <a:t>znalost přijímaných služeb</a:t>
            </a:r>
          </a:p>
          <a:p>
            <a:r>
              <a:rPr lang="cs-CZ" dirty="0" smtClean="0"/>
              <a:t>Neexistuje </a:t>
            </a:r>
            <a:r>
              <a:rPr lang="cs-CZ" dirty="0"/>
              <a:t>skupinová dokumentace </a:t>
            </a:r>
            <a:r>
              <a:rPr lang="cs-CZ" dirty="0" smtClean="0"/>
              <a:t>služeb ani lokální dokumentace služeb v jednotlivých zemích</a:t>
            </a:r>
          </a:p>
          <a:p>
            <a:r>
              <a:rPr lang="cs-CZ" dirty="0" smtClean="0"/>
              <a:t>Není podrobná evidence služeb přiřaditelných jednotlivým společnostem</a:t>
            </a:r>
            <a:endParaRPr lang="cs-CZ" dirty="0"/>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23</a:t>
            </a:fld>
            <a:endParaRPr lang="en-US" dirty="0"/>
          </a:p>
        </p:txBody>
      </p:sp>
    </p:spTree>
    <p:extLst>
      <p:ext uri="{BB962C8B-B14F-4D97-AF65-F5344CB8AC3E}">
        <p14:creationId xmlns:p14="http://schemas.microsoft.com/office/powerpoint/2010/main" val="3710574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Mapování situace – zhodnocení rizik</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smtClean="0"/>
              <a:t>Převodní ceny představují pro společnost STAVBA CZ riziko</a:t>
            </a:r>
          </a:p>
          <a:p>
            <a:r>
              <a:rPr lang="cs-CZ" dirty="0" smtClean="0"/>
              <a:t>Riziko lze identifikovat na 5 úrovních: </a:t>
            </a:r>
          </a:p>
          <a:p>
            <a:pPr lvl="1"/>
            <a:r>
              <a:rPr lang="cs-CZ" sz="1800" dirty="0" smtClean="0"/>
              <a:t>Na úrovni celé společnosti STAVBA CZ – odůvodnění dlouhodobých ztrát</a:t>
            </a:r>
          </a:p>
          <a:p>
            <a:pPr lvl="1"/>
            <a:r>
              <a:rPr lang="cs-CZ" sz="1800" dirty="0" smtClean="0"/>
              <a:t>Na úrovni poskytování služeb – chybějící výnos u společnosti STAVBA CZ</a:t>
            </a:r>
          </a:p>
          <a:p>
            <a:pPr lvl="1"/>
            <a:r>
              <a:rPr lang="cs-CZ" sz="1800" dirty="0"/>
              <a:t>Na úrovni poskytování </a:t>
            </a:r>
            <a:r>
              <a:rPr lang="cs-CZ" sz="1800" dirty="0" smtClean="0"/>
              <a:t>ochranné známky – chybějící výnos u společnosti STAVBA CZ</a:t>
            </a:r>
          </a:p>
          <a:p>
            <a:pPr lvl="1"/>
            <a:r>
              <a:rPr lang="cs-CZ" sz="1800" dirty="0"/>
              <a:t>Na úrovni financování </a:t>
            </a:r>
            <a:r>
              <a:rPr lang="cs-CZ" sz="1800" dirty="0" smtClean="0"/>
              <a:t>– dokumentace výše úrokové míry aplikované mezi společnostmi STAVBA HOLDING NL a STAVBA CZ</a:t>
            </a:r>
          </a:p>
          <a:p>
            <a:pPr lvl="1"/>
            <a:r>
              <a:rPr lang="cs-CZ" sz="1800" dirty="0" smtClean="0"/>
              <a:t>Na úrovni subdodávek – dokumentace provizí aplikovaných u subdodávek mezi společností STAVBA CZ a dceřinými společnostmi</a:t>
            </a:r>
            <a:endParaRPr lang="cs-CZ" sz="1800" dirty="0"/>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24</a:t>
            </a:fld>
            <a:endParaRPr lang="en-US" dirty="0"/>
          </a:p>
        </p:txBody>
      </p:sp>
    </p:spTree>
    <p:extLst>
      <p:ext uri="{BB962C8B-B14F-4D97-AF65-F5344CB8AC3E}">
        <p14:creationId xmlns:p14="http://schemas.microsoft.com/office/powerpoint/2010/main" val="2898859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Návrh struktury dokumentace - zvažované faktory</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smtClean="0"/>
              <a:t>Kvantifikace a počet </a:t>
            </a:r>
            <a:r>
              <a:rPr lang="cs-CZ" dirty="0"/>
              <a:t>transakcí</a:t>
            </a:r>
          </a:p>
          <a:p>
            <a:pPr lvl="2"/>
            <a:r>
              <a:rPr lang="cs-CZ" sz="1600" dirty="0" smtClean="0"/>
              <a:t>Jaká je významnost transakcí vzhledem k celkovým výnosům/nákladům společnosti STAVBA CZ? Jaké </a:t>
            </a:r>
            <a:r>
              <a:rPr lang="cs-CZ" sz="1600" dirty="0"/>
              <a:t>transakce </a:t>
            </a:r>
            <a:r>
              <a:rPr lang="cs-CZ" sz="1600" dirty="0" smtClean="0"/>
              <a:t>budou součástí dokumentace? Kolik bude dokumentací?</a:t>
            </a:r>
            <a:endParaRPr lang="cs-CZ" sz="1600" dirty="0"/>
          </a:p>
          <a:p>
            <a:r>
              <a:rPr lang="cs-CZ" dirty="0"/>
              <a:t>Počet </a:t>
            </a:r>
            <a:r>
              <a:rPr lang="cs-CZ" dirty="0" smtClean="0"/>
              <a:t>společností</a:t>
            </a:r>
            <a:endParaRPr lang="cs-CZ" dirty="0"/>
          </a:p>
          <a:p>
            <a:pPr lvl="2"/>
            <a:r>
              <a:rPr lang="cs-CZ" sz="1600" dirty="0" smtClean="0"/>
              <a:t>Jaké společnosti se podílí na jednotlivých transakcích?</a:t>
            </a:r>
          </a:p>
          <a:p>
            <a:r>
              <a:rPr lang="cs-CZ" dirty="0" smtClean="0"/>
              <a:t>Období</a:t>
            </a:r>
            <a:endParaRPr lang="cs-CZ" dirty="0"/>
          </a:p>
          <a:p>
            <a:pPr lvl="2"/>
            <a:r>
              <a:rPr lang="cs-CZ" sz="1600" dirty="0" smtClean="0"/>
              <a:t>Jaká období bude dokumentace pokrývat? Minulost či nastavení do budoucna?</a:t>
            </a:r>
            <a:endParaRPr lang="cs-CZ" sz="1600" dirty="0"/>
          </a:p>
          <a:p>
            <a:r>
              <a:rPr lang="cs-CZ" dirty="0" smtClean="0"/>
              <a:t>Rizikovost </a:t>
            </a:r>
            <a:r>
              <a:rPr lang="cs-CZ" dirty="0"/>
              <a:t>transakcí</a:t>
            </a:r>
          </a:p>
          <a:p>
            <a:pPr lvl="2"/>
            <a:r>
              <a:rPr lang="cs-CZ" sz="1600" dirty="0"/>
              <a:t>Je s některou z transakcí </a:t>
            </a:r>
            <a:r>
              <a:rPr lang="cs-CZ" sz="1600" dirty="0" smtClean="0"/>
              <a:t>spojeno riziko? Je </a:t>
            </a:r>
            <a:r>
              <a:rPr lang="cs-CZ" sz="1600" dirty="0"/>
              <a:t>dokumentace některé z transakcí </a:t>
            </a:r>
            <a:r>
              <a:rPr lang="cs-CZ" sz="1600" dirty="0" smtClean="0"/>
              <a:t>prioritou?</a:t>
            </a:r>
            <a:endParaRPr lang="cs-CZ" sz="1600" dirty="0"/>
          </a:p>
          <a:p>
            <a:r>
              <a:rPr lang="cs-CZ" dirty="0"/>
              <a:t>Mezinárodní přesah</a:t>
            </a:r>
          </a:p>
          <a:p>
            <a:pPr lvl="2"/>
            <a:r>
              <a:rPr lang="cs-CZ" sz="1600" dirty="0"/>
              <a:t>Bude třeba odsouhlasení dokumentace </a:t>
            </a:r>
            <a:r>
              <a:rPr lang="cs-CZ" sz="1600" dirty="0" smtClean="0"/>
              <a:t>ze strany zahraničního holdingu/centrály? </a:t>
            </a:r>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25</a:t>
            </a:fld>
            <a:endParaRPr lang="en-US" dirty="0"/>
          </a:p>
        </p:txBody>
      </p:sp>
    </p:spTree>
    <p:extLst>
      <p:ext uri="{BB962C8B-B14F-4D97-AF65-F5344CB8AC3E}">
        <p14:creationId xmlns:p14="http://schemas.microsoft.com/office/powerpoint/2010/main" val="2218902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Návrh struktury dokumentace – návrh řešení I</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smtClean="0"/>
              <a:t>4 separátní dokumentace převodních cen, z toho</a:t>
            </a:r>
          </a:p>
          <a:p>
            <a:pPr lvl="1"/>
            <a:r>
              <a:rPr lang="cs-CZ" sz="1800" dirty="0" smtClean="0"/>
              <a:t>1 plnohodnotná dokumentace dle Pokynu D-334 na transakce poskytování služeb (objemově nejvýznamnější transakce ve skupině)</a:t>
            </a:r>
          </a:p>
          <a:p>
            <a:pPr lvl="1"/>
            <a:r>
              <a:rPr lang="cs-CZ" sz="1800" dirty="0" smtClean="0"/>
              <a:t>3 zkrácené dokumentace na transakce poskytování ochranné známky, financování a provize u subdodávek</a:t>
            </a:r>
          </a:p>
          <a:p>
            <a:r>
              <a:rPr lang="cs-CZ" dirty="0" smtClean="0"/>
              <a:t>V dokumentaci na poskytování služeb bude nutno vypracovat odůvodnění ztrátové pozice společnosti STAVBA CZ (pokud bude ztráta i po zavedení účtování za poskytování služeb)</a:t>
            </a:r>
          </a:p>
          <a:p>
            <a:r>
              <a:rPr lang="cs-CZ" dirty="0" smtClean="0"/>
              <a:t>Po zavedení účtování za poskytování služeb a ochranné známky bude nutno zdůvodnit, proč za tyto služby nebylo v minulosti fakturováno, ač byly skutečně poskytovány.</a:t>
            </a:r>
          </a:p>
          <a:p>
            <a:endParaRPr lang="cs-CZ" dirty="0" smtClean="0"/>
          </a:p>
          <a:p>
            <a:endParaRPr lang="cs-CZ" dirty="0" smtClean="0"/>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26</a:t>
            </a:fld>
            <a:endParaRPr lang="en-US" dirty="0"/>
          </a:p>
        </p:txBody>
      </p:sp>
    </p:spTree>
    <p:extLst>
      <p:ext uri="{BB962C8B-B14F-4D97-AF65-F5344CB8AC3E}">
        <p14:creationId xmlns:p14="http://schemas.microsoft.com/office/powerpoint/2010/main" val="6308367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Návrh struktury dokumentace – návrh řešení II</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smtClean="0"/>
              <a:t>V dokumentaci na poskytování služeb bude nutno popsat </a:t>
            </a:r>
          </a:p>
          <a:p>
            <a:pPr lvl="1"/>
            <a:r>
              <a:rPr lang="cs-CZ" sz="1800" dirty="0" smtClean="0"/>
              <a:t>Substance test – zda byly služby skutečně </a:t>
            </a:r>
            <a:r>
              <a:rPr lang="cs-CZ" sz="1800" dirty="0" err="1" smtClean="0"/>
              <a:t>posyktnuty</a:t>
            </a:r>
            <a:endParaRPr lang="cs-CZ" sz="1800" dirty="0" smtClean="0"/>
          </a:p>
          <a:p>
            <a:pPr lvl="1"/>
            <a:r>
              <a:rPr lang="cs-CZ" sz="1800" dirty="0" smtClean="0"/>
              <a:t>Benefit test – zda poskytnuté služby odpovídají skutečným potřebám společnosti</a:t>
            </a:r>
          </a:p>
          <a:p>
            <a:pPr lvl="1"/>
            <a:r>
              <a:rPr lang="cs-CZ" sz="1800" dirty="0" err="1" smtClean="0"/>
              <a:t>Arm‘s</a:t>
            </a:r>
            <a:r>
              <a:rPr lang="cs-CZ" sz="1800" dirty="0" smtClean="0"/>
              <a:t> </a:t>
            </a:r>
            <a:r>
              <a:rPr lang="cs-CZ" sz="1800" dirty="0" err="1" smtClean="0"/>
              <a:t>length</a:t>
            </a:r>
            <a:r>
              <a:rPr lang="cs-CZ" sz="1800" dirty="0" smtClean="0"/>
              <a:t> test – zda ceny za služby jsou stanoveny v obvyklé výši</a:t>
            </a:r>
          </a:p>
          <a:p>
            <a:r>
              <a:rPr lang="cs-CZ" dirty="0" smtClean="0"/>
              <a:t>Ve 3 zkrácených dokumentacích bude nutno popsat, že</a:t>
            </a:r>
          </a:p>
          <a:p>
            <a:pPr lvl="1"/>
            <a:r>
              <a:rPr lang="cs-CZ" sz="1800" dirty="0"/>
              <a:t>Odměna za poskytování ochranné známky je stanovena v obvyklé </a:t>
            </a:r>
            <a:r>
              <a:rPr lang="cs-CZ" sz="1800" dirty="0" smtClean="0"/>
              <a:t>výši (nutno zdůvodnit, že % z obratu je vhodný ukazatel a doložit jeho výši)</a:t>
            </a:r>
          </a:p>
          <a:p>
            <a:pPr lvl="1"/>
            <a:r>
              <a:rPr lang="cs-CZ" sz="1800" dirty="0" smtClean="0"/>
              <a:t>Výše úroku za poskytování volných finančních prostředků je obvyklá (např. pomocí analýz v externích databázích </a:t>
            </a:r>
            <a:r>
              <a:rPr lang="cs-CZ" sz="1800" dirty="0" err="1" smtClean="0"/>
              <a:t>Bloomberg</a:t>
            </a:r>
            <a:r>
              <a:rPr lang="cs-CZ" sz="1800" dirty="0" smtClean="0"/>
              <a:t> nebo </a:t>
            </a:r>
            <a:r>
              <a:rPr lang="cs-CZ" sz="1800" dirty="0" err="1" smtClean="0"/>
              <a:t>Moody‘s</a:t>
            </a:r>
            <a:r>
              <a:rPr lang="cs-CZ" sz="1800" dirty="0" smtClean="0"/>
              <a:t>)</a:t>
            </a:r>
          </a:p>
          <a:p>
            <a:pPr lvl="1"/>
            <a:r>
              <a:rPr lang="cs-CZ" sz="1800" dirty="0" smtClean="0"/>
              <a:t>Výše provize u subdodávek je stanovena v obvyklé výši dle zavedené praxe ve stavebnictví (např. pomocí srovnání provizí hrazených jiným/nespojeným osobám)</a:t>
            </a:r>
            <a:endParaRPr lang="cs-CZ" sz="1800" dirty="0"/>
          </a:p>
          <a:p>
            <a:endParaRPr lang="cs-CZ" dirty="0" smtClean="0"/>
          </a:p>
          <a:p>
            <a:endParaRPr lang="cs-CZ" dirty="0" smtClean="0"/>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27</a:t>
            </a:fld>
            <a:endParaRPr lang="en-US" dirty="0"/>
          </a:p>
        </p:txBody>
      </p:sp>
    </p:spTree>
    <p:extLst>
      <p:ext uri="{BB962C8B-B14F-4D97-AF65-F5344CB8AC3E}">
        <p14:creationId xmlns:p14="http://schemas.microsoft.com/office/powerpoint/2010/main" val="8630914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Sběr a analýza informací - proces</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pPr marL="0" indent="0">
              <a:buNone/>
            </a:pPr>
            <a:r>
              <a:rPr lang="cs-CZ" dirty="0" smtClean="0"/>
              <a:t>Motto: Předpokladem úspěchu je komunikace</a:t>
            </a:r>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28</a:t>
            </a:fld>
            <a:endParaRPr lang="en-US" dirty="0"/>
          </a:p>
        </p:txBody>
      </p:sp>
      <p:graphicFrame>
        <p:nvGraphicFramePr>
          <p:cNvPr id="7" name="Diagram 6"/>
          <p:cNvGraphicFramePr/>
          <p:nvPr>
            <p:extLst>
              <p:ext uri="{D42A27DB-BD31-4B8C-83A1-F6EECF244321}">
                <p14:modId xmlns:p14="http://schemas.microsoft.com/office/powerpoint/2010/main" val="2772567627"/>
              </p:ext>
            </p:extLst>
          </p:nvPr>
        </p:nvGraphicFramePr>
        <p:xfrm>
          <a:off x="323528" y="1916832"/>
          <a:ext cx="8496944" cy="3904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0163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Sběr a analýza informací – postřehy z praxe</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Část informací je již zpracovaná (obchodní plány, výroční zprávy, reportingy, </a:t>
            </a:r>
            <a:r>
              <a:rPr lang="cs-CZ" dirty="0" smtClean="0"/>
              <a:t>webové stránky, prezentace, marketingové materiály,...)</a:t>
            </a:r>
            <a:endParaRPr lang="cs-CZ" dirty="0"/>
          </a:p>
          <a:p>
            <a:r>
              <a:rPr lang="cs-CZ" dirty="0"/>
              <a:t>Některé informace nejsou k dispozici lokálně </a:t>
            </a:r>
            <a:r>
              <a:rPr lang="cs-CZ" dirty="0" smtClean="0"/>
              <a:t>– nutno komunikovat s holdingem/centrálou v zahraničí</a:t>
            </a:r>
            <a:endParaRPr lang="cs-CZ" dirty="0"/>
          </a:p>
          <a:p>
            <a:r>
              <a:rPr lang="cs-CZ" dirty="0"/>
              <a:t>Často jsou identifikována rizika v oblasti převodních cen, která nebyla předjímána při definici zakázky</a:t>
            </a:r>
          </a:p>
          <a:p>
            <a:r>
              <a:rPr lang="cs-CZ" dirty="0"/>
              <a:t>Převodní ceny jsou často řešeny na úrovni skupiny – je nutné </a:t>
            </a:r>
            <a:r>
              <a:rPr lang="cs-CZ" dirty="0" smtClean="0"/>
              <a:t>zjistit status případné dokumentace na úrovni skupiny</a:t>
            </a:r>
          </a:p>
          <a:p>
            <a:r>
              <a:rPr lang="cs-CZ" dirty="0" smtClean="0"/>
              <a:t>Vysvětlení ztrátové pozice (profil společnosti – plnohodnotný vs. smluvní, funkce a rizika, situace na trhu stavebnictví, srovnání s konkurencí, start-up fáze projektů, nevyužití kapacit - pokrytí fixních nákladů apod.)</a:t>
            </a:r>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29</a:t>
            </a:fld>
            <a:endParaRPr lang="en-US" dirty="0"/>
          </a:p>
        </p:txBody>
      </p:sp>
    </p:spTree>
    <p:extLst>
      <p:ext uri="{BB962C8B-B14F-4D97-AF65-F5344CB8AC3E}">
        <p14:creationId xmlns:p14="http://schemas.microsoft.com/office/powerpoint/2010/main" val="1580600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Transfer pricing – </a:t>
            </a:r>
            <a:r>
              <a:rPr lang="cs-CZ" dirty="0"/>
              <a:t>obecná definice</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Zjednodušeně lze konstatovat, že za převodní neboli transferové (obvyklé) ceny lze považovat „</a:t>
            </a:r>
            <a:r>
              <a:rPr lang="cs-CZ" dirty="0" smtClean="0"/>
              <a:t>ceny </a:t>
            </a:r>
            <a:r>
              <a:rPr lang="cs-CZ" dirty="0"/>
              <a:t>uplatňované u transakcí uskutečňovaných mezi dvěma daňovými subjekty ekonomicky nebo personálně </a:t>
            </a:r>
            <a:r>
              <a:rPr lang="cs-CZ" dirty="0" smtClean="0"/>
              <a:t>spojenými“. </a:t>
            </a:r>
            <a:endParaRPr lang="cs-CZ" dirty="0"/>
          </a:p>
          <a:p>
            <a:r>
              <a:rPr lang="cs-CZ" dirty="0"/>
              <a:t>Tyto ceny musí být stanoveny stejným způsobem, jak by postupovaly subjekty, které nejsou ekonomicky či personálně spojené (nezávislé podniky).</a:t>
            </a:r>
          </a:p>
          <a:p>
            <a:r>
              <a:rPr lang="cs-CZ" dirty="0"/>
              <a:t>Takto stanovené ceny jsou cenami stanovenými na základě principu tržního odstupu.</a:t>
            </a:r>
          </a:p>
          <a:p>
            <a:r>
              <a:rPr lang="cs-CZ" dirty="0"/>
              <a:t>V českých podmínkách lze zjednodušeně říci, že se jedná o použití cen obvyklých pro účely stanovení základu daně z </a:t>
            </a:r>
            <a:r>
              <a:rPr lang="cs-CZ" dirty="0" smtClean="0"/>
              <a:t>příjmů, </a:t>
            </a:r>
            <a:r>
              <a:rPr lang="cs-CZ" dirty="0"/>
              <a:t>jak jsou uváděny v našich daňových zákonech</a:t>
            </a:r>
            <a:r>
              <a:rPr lang="cs-CZ" dirty="0" smtClean="0"/>
              <a:t>.</a:t>
            </a:r>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3</a:t>
            </a:fld>
            <a:endParaRPr lang="en-US" dirty="0"/>
          </a:p>
        </p:txBody>
      </p:sp>
    </p:spTree>
    <p:extLst>
      <p:ext uri="{BB962C8B-B14F-4D97-AF65-F5344CB8AC3E}">
        <p14:creationId xmlns:p14="http://schemas.microsoft.com/office/powerpoint/2010/main" val="38688608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Sběr a analýza informací – popis služeb</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smtClean="0"/>
              <a:t>Interview se zástupci jednotlivých oddělení ve společnosti STAVBA CZ, které poskytují služby dceřiným společnostem – náplň služeb, evidence času (</a:t>
            </a:r>
            <a:r>
              <a:rPr lang="cs-CZ" dirty="0" err="1" smtClean="0"/>
              <a:t>timesheet</a:t>
            </a:r>
            <a:r>
              <a:rPr lang="cs-CZ" dirty="0" smtClean="0"/>
              <a:t>), nastavení v účetním systému</a:t>
            </a:r>
          </a:p>
          <a:p>
            <a:r>
              <a:rPr lang="cs-CZ" dirty="0" smtClean="0"/>
              <a:t>Analýza organizačních sktruktur dceřiných společností – nesmí docházet k dublování poskytovaných služeb</a:t>
            </a:r>
          </a:p>
          <a:p>
            <a:r>
              <a:rPr lang="cs-CZ" dirty="0" smtClean="0"/>
              <a:t>Kalkulační vzorec používaný pro tvorbu ceny při poskytování služeb = nákladová základna + zisková přirážka</a:t>
            </a:r>
          </a:p>
          <a:p>
            <a:r>
              <a:rPr lang="cs-CZ" dirty="0" smtClean="0"/>
              <a:t>Doložit substance test a benefit test</a:t>
            </a:r>
          </a:p>
          <a:p>
            <a:r>
              <a:rPr lang="cs-CZ" dirty="0" smtClean="0"/>
              <a:t>Doložit </a:t>
            </a:r>
            <a:r>
              <a:rPr lang="cs-CZ" dirty="0" err="1" smtClean="0"/>
              <a:t>arm‘s</a:t>
            </a:r>
            <a:r>
              <a:rPr lang="cs-CZ" dirty="0" smtClean="0"/>
              <a:t> </a:t>
            </a:r>
            <a:r>
              <a:rPr lang="cs-CZ" dirty="0" err="1" smtClean="0"/>
              <a:t>length</a:t>
            </a:r>
            <a:r>
              <a:rPr lang="cs-CZ" dirty="0" smtClean="0"/>
              <a:t> test – obvyklost ziskové přirážky, např. pomocí srovnávací analýzy z databáze Amadeus</a:t>
            </a:r>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30</a:t>
            </a:fld>
            <a:endParaRPr lang="en-US" dirty="0"/>
          </a:p>
        </p:txBody>
      </p:sp>
    </p:spTree>
    <p:extLst>
      <p:ext uri="{BB962C8B-B14F-4D97-AF65-F5344CB8AC3E}">
        <p14:creationId xmlns:p14="http://schemas.microsoft.com/office/powerpoint/2010/main" val="12405450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Sběr a analýza informací – databáze Amadeus</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Výhoda – </a:t>
            </a:r>
            <a:r>
              <a:rPr lang="cs-CZ" dirty="0" smtClean="0"/>
              <a:t>FÚ </a:t>
            </a:r>
            <a:r>
              <a:rPr lang="cs-CZ" dirty="0"/>
              <a:t>má </a:t>
            </a:r>
            <a:r>
              <a:rPr lang="cs-CZ" dirty="0" smtClean="0"/>
              <a:t>k </a:t>
            </a:r>
            <a:r>
              <a:rPr lang="cs-CZ" dirty="0"/>
              <a:t>dispozici a používá databázi Amadeus</a:t>
            </a:r>
          </a:p>
          <a:p>
            <a:r>
              <a:rPr lang="cs-CZ" dirty="0" smtClean="0"/>
              <a:t>Analýzou metod převodních cen bylo zjištěno, že </a:t>
            </a:r>
            <a:r>
              <a:rPr lang="cs-CZ" dirty="0"/>
              <a:t>u </a:t>
            </a:r>
            <a:r>
              <a:rPr lang="cs-CZ" dirty="0" smtClean="0"/>
              <a:t>poskytování služeb </a:t>
            </a:r>
            <a:r>
              <a:rPr lang="cs-CZ" dirty="0"/>
              <a:t>je použita metoda </a:t>
            </a:r>
            <a:r>
              <a:rPr lang="cs-CZ" dirty="0" smtClean="0"/>
              <a:t>nákladů a přirážky (</a:t>
            </a:r>
            <a:r>
              <a:rPr lang="cs-CZ" dirty="0" err="1" smtClean="0"/>
              <a:t>cost</a:t>
            </a:r>
            <a:r>
              <a:rPr lang="cs-CZ" dirty="0" smtClean="0"/>
              <a:t> + 5 %)</a:t>
            </a:r>
            <a:endParaRPr lang="cs-CZ" dirty="0"/>
          </a:p>
          <a:p>
            <a:r>
              <a:rPr lang="cs-CZ" dirty="0" smtClean="0"/>
              <a:t>Výstup </a:t>
            </a:r>
            <a:r>
              <a:rPr lang="cs-CZ" dirty="0"/>
              <a:t>z Amadea na úrovni EBIT / provozní náklady</a:t>
            </a:r>
          </a:p>
          <a:p>
            <a:endParaRPr lang="cs-CZ" dirty="0"/>
          </a:p>
          <a:p>
            <a:endParaRPr lang="cs-CZ" dirty="0"/>
          </a:p>
          <a:p>
            <a:endParaRPr lang="cs-CZ" dirty="0" smtClean="0"/>
          </a:p>
          <a:p>
            <a:endParaRPr lang="cs-CZ" dirty="0"/>
          </a:p>
          <a:p>
            <a:r>
              <a:rPr lang="cs-CZ" dirty="0" smtClean="0"/>
              <a:t>Aplikovaná přirážka 5 % je v rámci </a:t>
            </a:r>
            <a:r>
              <a:rPr lang="cs-CZ" dirty="0" err="1" smtClean="0"/>
              <a:t>mezikvartilového</a:t>
            </a:r>
            <a:r>
              <a:rPr lang="cs-CZ" dirty="0" smtClean="0"/>
              <a:t> rozpětí v blízkosti mediánu</a:t>
            </a:r>
            <a:endParaRPr lang="cs-CZ" dirty="0"/>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31</a:t>
            </a:fld>
            <a:endParaRPr lang="en-US" dirty="0"/>
          </a:p>
        </p:txBody>
      </p:sp>
      <p:grpSp>
        <p:nvGrpSpPr>
          <p:cNvPr id="5" name="Group 4"/>
          <p:cNvGrpSpPr>
            <a:grpSpLocks noChangeAspect="1"/>
          </p:cNvGrpSpPr>
          <p:nvPr/>
        </p:nvGrpSpPr>
        <p:grpSpPr bwMode="auto">
          <a:xfrm>
            <a:off x="755650" y="3860800"/>
            <a:ext cx="5189538" cy="1331913"/>
            <a:chOff x="476" y="2432"/>
            <a:chExt cx="3269" cy="839"/>
          </a:xfrm>
        </p:grpSpPr>
        <p:sp>
          <p:nvSpPr>
            <p:cNvPr id="7" name="AutoShape 3"/>
            <p:cNvSpPr>
              <a:spLocks noChangeAspect="1" noChangeArrowheads="1" noTextEdit="1"/>
            </p:cNvSpPr>
            <p:nvPr/>
          </p:nvSpPr>
          <p:spPr bwMode="auto">
            <a:xfrm>
              <a:off x="476" y="2432"/>
              <a:ext cx="3238" cy="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8" name="Rectangle 5"/>
            <p:cNvSpPr>
              <a:spLocks noChangeArrowheads="1"/>
            </p:cNvSpPr>
            <p:nvPr/>
          </p:nvSpPr>
          <p:spPr bwMode="auto">
            <a:xfrm>
              <a:off x="1465" y="2483"/>
              <a:ext cx="28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dirty="0" smtClean="0">
                  <a:ln>
                    <a:noFill/>
                  </a:ln>
                  <a:solidFill>
                    <a:srgbClr val="000000"/>
                  </a:solidFill>
                  <a:effectLst/>
                  <a:latin typeface="Verdana" panose="020B0604030504040204" pitchFamily="34" charset="0"/>
                </a:rPr>
                <a:t>2012</a:t>
              </a:r>
              <a:endParaRPr kumimoji="0" lang="cs-CZ" altLang="cs-CZ"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2110" y="2483"/>
              <a:ext cx="28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dirty="0" smtClean="0">
                  <a:ln>
                    <a:noFill/>
                  </a:ln>
                  <a:solidFill>
                    <a:srgbClr val="000000"/>
                  </a:solidFill>
                  <a:effectLst/>
                  <a:latin typeface="Verdana" panose="020B0604030504040204" pitchFamily="34" charset="0"/>
                </a:rPr>
                <a:t>2013</a:t>
              </a:r>
              <a:endParaRPr kumimoji="0" lang="cs-CZ" altLang="cs-CZ"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2756" y="2483"/>
              <a:ext cx="28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dirty="0" smtClean="0">
                  <a:ln>
                    <a:noFill/>
                  </a:ln>
                  <a:solidFill>
                    <a:srgbClr val="000000"/>
                  </a:solidFill>
                  <a:effectLst/>
                  <a:latin typeface="Verdana" panose="020B0604030504040204" pitchFamily="34" charset="0"/>
                </a:rPr>
                <a:t>2014</a:t>
              </a:r>
              <a:endParaRPr kumimoji="0" lang="cs-CZ" altLang="cs-CZ"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3260" y="2483"/>
              <a:ext cx="46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rgbClr val="000000"/>
                  </a:solidFill>
                  <a:effectLst/>
                  <a:latin typeface="Verdana" panose="020B0604030504040204" pitchFamily="34" charset="0"/>
                </a:rPr>
                <a:t>Průměr</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506" y="2675"/>
              <a:ext cx="6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500" b="0" i="0" u="none" strike="noStrike" cap="none" normalizeH="0" baseline="0" smtClean="0">
                  <a:ln>
                    <a:noFill/>
                  </a:ln>
                  <a:solidFill>
                    <a:srgbClr val="000000"/>
                  </a:solidFill>
                  <a:effectLst/>
                  <a:latin typeface="Verdana" panose="020B0604030504040204" pitchFamily="34" charset="0"/>
                </a:rPr>
                <a:t>1. kvartil</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13" name="Rectangle 10"/>
            <p:cNvSpPr>
              <a:spLocks noChangeArrowheads="1"/>
            </p:cNvSpPr>
            <p:nvPr/>
          </p:nvSpPr>
          <p:spPr bwMode="auto">
            <a:xfrm>
              <a:off x="1374" y="2685"/>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rgbClr val="000000"/>
                  </a:solidFill>
                  <a:effectLst/>
                  <a:latin typeface="Verdana" panose="020B0604030504040204" pitchFamily="34" charset="0"/>
                </a:rPr>
                <a:t>3,20%</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14" name="Rectangle 11"/>
            <p:cNvSpPr>
              <a:spLocks noChangeArrowheads="1"/>
            </p:cNvSpPr>
            <p:nvPr/>
          </p:nvSpPr>
          <p:spPr bwMode="auto">
            <a:xfrm>
              <a:off x="2019" y="2685"/>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rgbClr val="000000"/>
                  </a:solidFill>
                  <a:effectLst/>
                  <a:latin typeface="Verdana" panose="020B0604030504040204" pitchFamily="34" charset="0"/>
                </a:rPr>
                <a:t>3,10%</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15" name="Rectangle 12"/>
            <p:cNvSpPr>
              <a:spLocks noChangeArrowheads="1"/>
            </p:cNvSpPr>
            <p:nvPr/>
          </p:nvSpPr>
          <p:spPr bwMode="auto">
            <a:xfrm>
              <a:off x="2665" y="2685"/>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rgbClr val="000000"/>
                  </a:solidFill>
                  <a:effectLst/>
                  <a:latin typeface="Verdana" panose="020B0604030504040204" pitchFamily="34" charset="0"/>
                </a:rPr>
                <a:t>2,80%</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16" name="Rectangle 13"/>
            <p:cNvSpPr>
              <a:spLocks noChangeArrowheads="1"/>
            </p:cNvSpPr>
            <p:nvPr/>
          </p:nvSpPr>
          <p:spPr bwMode="auto">
            <a:xfrm>
              <a:off x="3311" y="2685"/>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rgbClr val="000000"/>
                  </a:solidFill>
                  <a:effectLst/>
                  <a:latin typeface="Verdana" panose="020B0604030504040204" pitchFamily="34" charset="0"/>
                </a:rPr>
                <a:t>3,02%</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17" name="Rectangle 14"/>
            <p:cNvSpPr>
              <a:spLocks noChangeArrowheads="1"/>
            </p:cNvSpPr>
            <p:nvPr/>
          </p:nvSpPr>
          <p:spPr bwMode="auto">
            <a:xfrm>
              <a:off x="506" y="2877"/>
              <a:ext cx="55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500" b="0" i="0" u="none" strike="noStrike" cap="none" normalizeH="0" baseline="0" smtClean="0">
                  <a:ln>
                    <a:noFill/>
                  </a:ln>
                  <a:solidFill>
                    <a:srgbClr val="000000"/>
                  </a:solidFill>
                  <a:effectLst/>
                  <a:latin typeface="Verdana" panose="020B0604030504040204" pitchFamily="34" charset="0"/>
                </a:rPr>
                <a:t>medián</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18" name="Rectangle 15"/>
            <p:cNvSpPr>
              <a:spLocks noChangeArrowheads="1"/>
            </p:cNvSpPr>
            <p:nvPr/>
          </p:nvSpPr>
          <p:spPr bwMode="auto">
            <a:xfrm>
              <a:off x="1374" y="2887"/>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rgbClr val="000000"/>
                  </a:solidFill>
                  <a:effectLst/>
                  <a:latin typeface="Verdana" panose="020B0604030504040204" pitchFamily="34" charset="0"/>
                </a:rPr>
                <a:t>5,82%</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19" name="Rectangle 16"/>
            <p:cNvSpPr>
              <a:spLocks noChangeArrowheads="1"/>
            </p:cNvSpPr>
            <p:nvPr/>
          </p:nvSpPr>
          <p:spPr bwMode="auto">
            <a:xfrm>
              <a:off x="2019" y="2887"/>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rgbClr val="000000"/>
                  </a:solidFill>
                  <a:effectLst/>
                  <a:latin typeface="Verdana" panose="020B0604030504040204" pitchFamily="34" charset="0"/>
                </a:rPr>
                <a:t>4,44%</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20" name="Rectangle 17"/>
            <p:cNvSpPr>
              <a:spLocks noChangeArrowheads="1"/>
            </p:cNvSpPr>
            <p:nvPr/>
          </p:nvSpPr>
          <p:spPr bwMode="auto">
            <a:xfrm>
              <a:off x="2665" y="2887"/>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rgbClr val="000000"/>
                  </a:solidFill>
                  <a:effectLst/>
                  <a:latin typeface="Verdana" panose="020B0604030504040204" pitchFamily="34" charset="0"/>
                </a:rPr>
                <a:t>3,32%</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21" name="Rectangle 18"/>
            <p:cNvSpPr>
              <a:spLocks noChangeArrowheads="1"/>
            </p:cNvSpPr>
            <p:nvPr/>
          </p:nvSpPr>
          <p:spPr bwMode="auto">
            <a:xfrm>
              <a:off x="3311" y="2887"/>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rgbClr val="000000"/>
                  </a:solidFill>
                  <a:effectLst/>
                  <a:latin typeface="Verdana" panose="020B0604030504040204" pitchFamily="34" charset="0"/>
                </a:rPr>
                <a:t>4,72%</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22" name="Rectangle 19"/>
            <p:cNvSpPr>
              <a:spLocks noChangeArrowheads="1"/>
            </p:cNvSpPr>
            <p:nvPr/>
          </p:nvSpPr>
          <p:spPr bwMode="auto">
            <a:xfrm>
              <a:off x="506" y="3079"/>
              <a:ext cx="6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500" b="0" i="0" u="none" strike="noStrike" cap="none" normalizeH="0" baseline="0" smtClean="0">
                  <a:ln>
                    <a:noFill/>
                  </a:ln>
                  <a:solidFill>
                    <a:srgbClr val="000000"/>
                  </a:solidFill>
                  <a:effectLst/>
                  <a:latin typeface="Verdana" panose="020B0604030504040204" pitchFamily="34" charset="0"/>
                </a:rPr>
                <a:t>3. kvartil</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23" name="Rectangle 20"/>
            <p:cNvSpPr>
              <a:spLocks noChangeArrowheads="1"/>
            </p:cNvSpPr>
            <p:nvPr/>
          </p:nvSpPr>
          <p:spPr bwMode="auto">
            <a:xfrm>
              <a:off x="1374" y="3089"/>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rgbClr val="000000"/>
                  </a:solidFill>
                  <a:effectLst/>
                  <a:latin typeface="Verdana" panose="020B0604030504040204" pitchFamily="34" charset="0"/>
                </a:rPr>
                <a:t>9,01%</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24" name="Rectangle 21"/>
            <p:cNvSpPr>
              <a:spLocks noChangeArrowheads="1"/>
            </p:cNvSpPr>
            <p:nvPr/>
          </p:nvSpPr>
          <p:spPr bwMode="auto">
            <a:xfrm>
              <a:off x="2019" y="3089"/>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rgbClr val="000000"/>
                  </a:solidFill>
                  <a:effectLst/>
                  <a:latin typeface="Verdana" panose="020B0604030504040204" pitchFamily="34" charset="0"/>
                </a:rPr>
                <a:t>8,80%</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25" name="Rectangle 22"/>
            <p:cNvSpPr>
              <a:spLocks noChangeArrowheads="1"/>
            </p:cNvSpPr>
            <p:nvPr/>
          </p:nvSpPr>
          <p:spPr bwMode="auto">
            <a:xfrm>
              <a:off x="2665" y="3089"/>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rgbClr val="000000"/>
                  </a:solidFill>
                  <a:effectLst/>
                  <a:latin typeface="Verdana" panose="020B0604030504040204" pitchFamily="34" charset="0"/>
                </a:rPr>
                <a:t>7,50%</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26" name="Rectangle 23"/>
            <p:cNvSpPr>
              <a:spLocks noChangeArrowheads="1"/>
            </p:cNvSpPr>
            <p:nvPr/>
          </p:nvSpPr>
          <p:spPr bwMode="auto">
            <a:xfrm>
              <a:off x="3311" y="3089"/>
              <a:ext cx="43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rgbClr val="000000"/>
                  </a:solidFill>
                  <a:effectLst/>
                  <a:latin typeface="Verdana" panose="020B0604030504040204" pitchFamily="34" charset="0"/>
                </a:rPr>
                <a:t>8,04%</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27" name="Rectangle 24"/>
            <p:cNvSpPr>
              <a:spLocks noChangeArrowheads="1"/>
            </p:cNvSpPr>
            <p:nvPr/>
          </p:nvSpPr>
          <p:spPr bwMode="auto">
            <a:xfrm>
              <a:off x="476" y="2432"/>
              <a:ext cx="10" cy="1"/>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8" name="Rectangle 25"/>
            <p:cNvSpPr>
              <a:spLocks noChangeArrowheads="1"/>
            </p:cNvSpPr>
            <p:nvPr/>
          </p:nvSpPr>
          <p:spPr bwMode="auto">
            <a:xfrm>
              <a:off x="1122" y="2432"/>
              <a:ext cx="10" cy="1"/>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29" name="Rectangle 26"/>
            <p:cNvSpPr>
              <a:spLocks noChangeArrowheads="1"/>
            </p:cNvSpPr>
            <p:nvPr/>
          </p:nvSpPr>
          <p:spPr bwMode="auto">
            <a:xfrm>
              <a:off x="1767" y="2432"/>
              <a:ext cx="10" cy="1"/>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0" name="Rectangle 27"/>
            <p:cNvSpPr>
              <a:spLocks noChangeArrowheads="1"/>
            </p:cNvSpPr>
            <p:nvPr/>
          </p:nvSpPr>
          <p:spPr bwMode="auto">
            <a:xfrm>
              <a:off x="2413" y="2432"/>
              <a:ext cx="10" cy="1"/>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31" name="Rectangle 28"/>
            <p:cNvSpPr>
              <a:spLocks noChangeArrowheads="1"/>
            </p:cNvSpPr>
            <p:nvPr/>
          </p:nvSpPr>
          <p:spPr bwMode="auto">
            <a:xfrm>
              <a:off x="3058" y="2432"/>
              <a:ext cx="10" cy="1"/>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32" name="Line 29"/>
            <p:cNvSpPr>
              <a:spLocks noChangeShapeType="1"/>
            </p:cNvSpPr>
            <p:nvPr/>
          </p:nvSpPr>
          <p:spPr bwMode="auto">
            <a:xfrm>
              <a:off x="486" y="2432"/>
              <a:ext cx="32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33" name="Rectangle 30"/>
            <p:cNvSpPr>
              <a:spLocks noChangeArrowheads="1"/>
            </p:cNvSpPr>
            <p:nvPr/>
          </p:nvSpPr>
          <p:spPr bwMode="auto">
            <a:xfrm>
              <a:off x="486" y="2432"/>
              <a:ext cx="322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36" name="Rectangle 31"/>
            <p:cNvSpPr>
              <a:spLocks noChangeArrowheads="1"/>
            </p:cNvSpPr>
            <p:nvPr/>
          </p:nvSpPr>
          <p:spPr bwMode="auto">
            <a:xfrm>
              <a:off x="3704" y="2432"/>
              <a:ext cx="10" cy="1"/>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37" name="Line 32"/>
            <p:cNvSpPr>
              <a:spLocks noChangeShapeType="1"/>
            </p:cNvSpPr>
            <p:nvPr/>
          </p:nvSpPr>
          <p:spPr bwMode="auto">
            <a:xfrm>
              <a:off x="486" y="2634"/>
              <a:ext cx="32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38" name="Rectangle 33"/>
            <p:cNvSpPr>
              <a:spLocks noChangeArrowheads="1"/>
            </p:cNvSpPr>
            <p:nvPr/>
          </p:nvSpPr>
          <p:spPr bwMode="auto">
            <a:xfrm>
              <a:off x="486" y="2634"/>
              <a:ext cx="322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39" name="Line 34"/>
            <p:cNvSpPr>
              <a:spLocks noChangeShapeType="1"/>
            </p:cNvSpPr>
            <p:nvPr/>
          </p:nvSpPr>
          <p:spPr bwMode="auto">
            <a:xfrm>
              <a:off x="486" y="2836"/>
              <a:ext cx="32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40" name="Rectangle 35"/>
            <p:cNvSpPr>
              <a:spLocks noChangeArrowheads="1"/>
            </p:cNvSpPr>
            <p:nvPr/>
          </p:nvSpPr>
          <p:spPr bwMode="auto">
            <a:xfrm>
              <a:off x="486" y="2836"/>
              <a:ext cx="322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41" name="Line 36"/>
            <p:cNvSpPr>
              <a:spLocks noChangeShapeType="1"/>
            </p:cNvSpPr>
            <p:nvPr/>
          </p:nvSpPr>
          <p:spPr bwMode="auto">
            <a:xfrm>
              <a:off x="486" y="3039"/>
              <a:ext cx="32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42" name="Rectangle 37"/>
            <p:cNvSpPr>
              <a:spLocks noChangeArrowheads="1"/>
            </p:cNvSpPr>
            <p:nvPr/>
          </p:nvSpPr>
          <p:spPr bwMode="auto">
            <a:xfrm>
              <a:off x="486" y="3039"/>
              <a:ext cx="322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43" name="Line 38"/>
            <p:cNvSpPr>
              <a:spLocks noChangeShapeType="1"/>
            </p:cNvSpPr>
            <p:nvPr/>
          </p:nvSpPr>
          <p:spPr bwMode="auto">
            <a:xfrm>
              <a:off x="476" y="2432"/>
              <a:ext cx="0" cy="81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44" name="Rectangle 39"/>
            <p:cNvSpPr>
              <a:spLocks noChangeArrowheads="1"/>
            </p:cNvSpPr>
            <p:nvPr/>
          </p:nvSpPr>
          <p:spPr bwMode="auto">
            <a:xfrm>
              <a:off x="476" y="2432"/>
              <a:ext cx="10" cy="8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45" name="Line 40"/>
            <p:cNvSpPr>
              <a:spLocks noChangeShapeType="1"/>
            </p:cNvSpPr>
            <p:nvPr/>
          </p:nvSpPr>
          <p:spPr bwMode="auto">
            <a:xfrm>
              <a:off x="1122" y="2442"/>
              <a:ext cx="0" cy="80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46" name="Rectangle 41"/>
            <p:cNvSpPr>
              <a:spLocks noChangeArrowheads="1"/>
            </p:cNvSpPr>
            <p:nvPr/>
          </p:nvSpPr>
          <p:spPr bwMode="auto">
            <a:xfrm>
              <a:off x="1122" y="2442"/>
              <a:ext cx="10" cy="8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47" name="Line 42"/>
            <p:cNvSpPr>
              <a:spLocks noChangeShapeType="1"/>
            </p:cNvSpPr>
            <p:nvPr/>
          </p:nvSpPr>
          <p:spPr bwMode="auto">
            <a:xfrm>
              <a:off x="1767" y="2442"/>
              <a:ext cx="0" cy="80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48" name="Rectangle 43"/>
            <p:cNvSpPr>
              <a:spLocks noChangeArrowheads="1"/>
            </p:cNvSpPr>
            <p:nvPr/>
          </p:nvSpPr>
          <p:spPr bwMode="auto">
            <a:xfrm>
              <a:off x="1767" y="2442"/>
              <a:ext cx="10" cy="8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49" name="Line 44"/>
            <p:cNvSpPr>
              <a:spLocks noChangeShapeType="1"/>
            </p:cNvSpPr>
            <p:nvPr/>
          </p:nvSpPr>
          <p:spPr bwMode="auto">
            <a:xfrm>
              <a:off x="2413" y="2442"/>
              <a:ext cx="0" cy="80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50" name="Rectangle 45"/>
            <p:cNvSpPr>
              <a:spLocks noChangeArrowheads="1"/>
            </p:cNvSpPr>
            <p:nvPr/>
          </p:nvSpPr>
          <p:spPr bwMode="auto">
            <a:xfrm>
              <a:off x="2413" y="2442"/>
              <a:ext cx="10" cy="8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51" name="Line 46"/>
            <p:cNvSpPr>
              <a:spLocks noChangeShapeType="1"/>
            </p:cNvSpPr>
            <p:nvPr/>
          </p:nvSpPr>
          <p:spPr bwMode="auto">
            <a:xfrm>
              <a:off x="3058" y="2442"/>
              <a:ext cx="0" cy="80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52" name="Rectangle 47"/>
            <p:cNvSpPr>
              <a:spLocks noChangeArrowheads="1"/>
            </p:cNvSpPr>
            <p:nvPr/>
          </p:nvSpPr>
          <p:spPr bwMode="auto">
            <a:xfrm>
              <a:off x="3058" y="2442"/>
              <a:ext cx="10" cy="8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53" name="Line 48"/>
            <p:cNvSpPr>
              <a:spLocks noChangeShapeType="1"/>
            </p:cNvSpPr>
            <p:nvPr/>
          </p:nvSpPr>
          <p:spPr bwMode="auto">
            <a:xfrm>
              <a:off x="486" y="3241"/>
              <a:ext cx="322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54" name="Rectangle 49"/>
            <p:cNvSpPr>
              <a:spLocks noChangeArrowheads="1"/>
            </p:cNvSpPr>
            <p:nvPr/>
          </p:nvSpPr>
          <p:spPr bwMode="auto">
            <a:xfrm>
              <a:off x="486" y="3241"/>
              <a:ext cx="3228"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55" name="Line 50"/>
            <p:cNvSpPr>
              <a:spLocks noChangeShapeType="1"/>
            </p:cNvSpPr>
            <p:nvPr/>
          </p:nvSpPr>
          <p:spPr bwMode="auto">
            <a:xfrm>
              <a:off x="3704" y="2442"/>
              <a:ext cx="0" cy="80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56" name="Rectangle 51"/>
            <p:cNvSpPr>
              <a:spLocks noChangeArrowheads="1"/>
            </p:cNvSpPr>
            <p:nvPr/>
          </p:nvSpPr>
          <p:spPr bwMode="auto">
            <a:xfrm>
              <a:off x="3704" y="2442"/>
              <a:ext cx="10" cy="80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57" name="Line 52"/>
            <p:cNvSpPr>
              <a:spLocks noChangeShapeType="1"/>
            </p:cNvSpPr>
            <p:nvPr/>
          </p:nvSpPr>
          <p:spPr bwMode="auto">
            <a:xfrm>
              <a:off x="476" y="325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58" name="Rectangle 53"/>
            <p:cNvSpPr>
              <a:spLocks noChangeArrowheads="1"/>
            </p:cNvSpPr>
            <p:nvPr/>
          </p:nvSpPr>
          <p:spPr bwMode="auto">
            <a:xfrm>
              <a:off x="476" y="3251"/>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59" name="Line 54"/>
            <p:cNvSpPr>
              <a:spLocks noChangeShapeType="1"/>
            </p:cNvSpPr>
            <p:nvPr/>
          </p:nvSpPr>
          <p:spPr bwMode="auto">
            <a:xfrm>
              <a:off x="1122" y="325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60" name="Rectangle 55"/>
            <p:cNvSpPr>
              <a:spLocks noChangeArrowheads="1"/>
            </p:cNvSpPr>
            <p:nvPr/>
          </p:nvSpPr>
          <p:spPr bwMode="auto">
            <a:xfrm>
              <a:off x="1122" y="3251"/>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61" name="Line 56"/>
            <p:cNvSpPr>
              <a:spLocks noChangeShapeType="1"/>
            </p:cNvSpPr>
            <p:nvPr/>
          </p:nvSpPr>
          <p:spPr bwMode="auto">
            <a:xfrm>
              <a:off x="1767" y="325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62" name="Rectangle 57"/>
            <p:cNvSpPr>
              <a:spLocks noChangeArrowheads="1"/>
            </p:cNvSpPr>
            <p:nvPr/>
          </p:nvSpPr>
          <p:spPr bwMode="auto">
            <a:xfrm>
              <a:off x="1767" y="3251"/>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63" name="Line 58"/>
            <p:cNvSpPr>
              <a:spLocks noChangeShapeType="1"/>
            </p:cNvSpPr>
            <p:nvPr/>
          </p:nvSpPr>
          <p:spPr bwMode="auto">
            <a:xfrm>
              <a:off x="2413" y="325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64" name="Rectangle 59"/>
            <p:cNvSpPr>
              <a:spLocks noChangeArrowheads="1"/>
            </p:cNvSpPr>
            <p:nvPr/>
          </p:nvSpPr>
          <p:spPr bwMode="auto">
            <a:xfrm>
              <a:off x="2413" y="3251"/>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65" name="Line 60"/>
            <p:cNvSpPr>
              <a:spLocks noChangeShapeType="1"/>
            </p:cNvSpPr>
            <p:nvPr/>
          </p:nvSpPr>
          <p:spPr bwMode="auto">
            <a:xfrm>
              <a:off x="3058" y="325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66" name="Rectangle 61"/>
            <p:cNvSpPr>
              <a:spLocks noChangeArrowheads="1"/>
            </p:cNvSpPr>
            <p:nvPr/>
          </p:nvSpPr>
          <p:spPr bwMode="auto">
            <a:xfrm>
              <a:off x="3058" y="3251"/>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67" name="Line 62"/>
            <p:cNvSpPr>
              <a:spLocks noChangeShapeType="1"/>
            </p:cNvSpPr>
            <p:nvPr/>
          </p:nvSpPr>
          <p:spPr bwMode="auto">
            <a:xfrm>
              <a:off x="3704" y="325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68" name="Rectangle 63"/>
            <p:cNvSpPr>
              <a:spLocks noChangeArrowheads="1"/>
            </p:cNvSpPr>
            <p:nvPr/>
          </p:nvSpPr>
          <p:spPr bwMode="auto">
            <a:xfrm>
              <a:off x="3704" y="3251"/>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69" name="Line 64"/>
            <p:cNvSpPr>
              <a:spLocks noChangeShapeType="1"/>
            </p:cNvSpPr>
            <p:nvPr/>
          </p:nvSpPr>
          <p:spPr bwMode="auto">
            <a:xfrm>
              <a:off x="3714" y="2432"/>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70" name="Rectangle 65"/>
            <p:cNvSpPr>
              <a:spLocks noChangeArrowheads="1"/>
            </p:cNvSpPr>
            <p:nvPr/>
          </p:nvSpPr>
          <p:spPr bwMode="auto">
            <a:xfrm>
              <a:off x="3714" y="2432"/>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71" name="Line 66"/>
            <p:cNvSpPr>
              <a:spLocks noChangeShapeType="1"/>
            </p:cNvSpPr>
            <p:nvPr/>
          </p:nvSpPr>
          <p:spPr bwMode="auto">
            <a:xfrm>
              <a:off x="3714" y="2634"/>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72" name="Rectangle 67"/>
            <p:cNvSpPr>
              <a:spLocks noChangeArrowheads="1"/>
            </p:cNvSpPr>
            <p:nvPr/>
          </p:nvSpPr>
          <p:spPr bwMode="auto">
            <a:xfrm>
              <a:off x="3714" y="2634"/>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73" name="Line 68"/>
            <p:cNvSpPr>
              <a:spLocks noChangeShapeType="1"/>
            </p:cNvSpPr>
            <p:nvPr/>
          </p:nvSpPr>
          <p:spPr bwMode="auto">
            <a:xfrm>
              <a:off x="3714" y="2836"/>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74" name="Rectangle 69"/>
            <p:cNvSpPr>
              <a:spLocks noChangeArrowheads="1"/>
            </p:cNvSpPr>
            <p:nvPr/>
          </p:nvSpPr>
          <p:spPr bwMode="auto">
            <a:xfrm>
              <a:off x="3714" y="2836"/>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75" name="Line 70"/>
            <p:cNvSpPr>
              <a:spLocks noChangeShapeType="1"/>
            </p:cNvSpPr>
            <p:nvPr/>
          </p:nvSpPr>
          <p:spPr bwMode="auto">
            <a:xfrm>
              <a:off x="3714" y="3039"/>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76" name="Rectangle 71"/>
            <p:cNvSpPr>
              <a:spLocks noChangeArrowheads="1"/>
            </p:cNvSpPr>
            <p:nvPr/>
          </p:nvSpPr>
          <p:spPr bwMode="auto">
            <a:xfrm>
              <a:off x="3714" y="3039"/>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18477" name="Line 72"/>
            <p:cNvSpPr>
              <a:spLocks noChangeShapeType="1"/>
            </p:cNvSpPr>
            <p:nvPr/>
          </p:nvSpPr>
          <p:spPr bwMode="auto">
            <a:xfrm>
              <a:off x="3714" y="324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8478" name="Rectangle 73"/>
            <p:cNvSpPr>
              <a:spLocks noChangeArrowheads="1"/>
            </p:cNvSpPr>
            <p:nvPr/>
          </p:nvSpPr>
          <p:spPr bwMode="auto">
            <a:xfrm>
              <a:off x="3714" y="3241"/>
              <a:ext cx="10" cy="10"/>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grpSp>
    </p:spTree>
    <p:extLst>
      <p:ext uri="{BB962C8B-B14F-4D97-AF65-F5344CB8AC3E}">
        <p14:creationId xmlns:p14="http://schemas.microsoft.com/office/powerpoint/2010/main" val="26767974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Zpracování dokumentace</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smtClean="0"/>
              <a:t>Povinné náležitosti dokumentace obsaženy </a:t>
            </a:r>
            <a:r>
              <a:rPr lang="cs-CZ" dirty="0"/>
              <a:t>v Pokynu MF D-334</a:t>
            </a:r>
          </a:p>
          <a:p>
            <a:r>
              <a:rPr lang="cs-CZ" dirty="0"/>
              <a:t>Popis skupiny a smluvních stran</a:t>
            </a:r>
          </a:p>
          <a:p>
            <a:r>
              <a:rPr lang="cs-CZ" dirty="0"/>
              <a:t>Ekonomická analýza</a:t>
            </a:r>
          </a:p>
          <a:p>
            <a:pPr lvl="2"/>
            <a:r>
              <a:rPr lang="cs-CZ" sz="1800" dirty="0"/>
              <a:t>Přesný popis předmětu transakce (charakteristika </a:t>
            </a:r>
            <a:r>
              <a:rPr lang="cs-CZ" sz="1800" dirty="0" smtClean="0"/>
              <a:t>služeb</a:t>
            </a:r>
            <a:r>
              <a:rPr lang="cs-CZ" sz="1800" dirty="0"/>
              <a:t>)</a:t>
            </a:r>
          </a:p>
          <a:p>
            <a:pPr lvl="2"/>
            <a:r>
              <a:rPr lang="cs-CZ" sz="1800" dirty="0"/>
              <a:t>Analýza smluvních podmínek</a:t>
            </a:r>
          </a:p>
          <a:p>
            <a:pPr lvl="2"/>
            <a:r>
              <a:rPr lang="cs-CZ" sz="1800" dirty="0"/>
              <a:t>Funkční a riziková analýza</a:t>
            </a:r>
          </a:p>
          <a:p>
            <a:pPr lvl="2"/>
            <a:r>
              <a:rPr lang="cs-CZ" sz="1800" dirty="0"/>
              <a:t>Analýza trhu a strategie</a:t>
            </a:r>
          </a:p>
          <a:p>
            <a:r>
              <a:rPr lang="cs-CZ" dirty="0"/>
              <a:t>Popis a odůvodnění použité metody převodních cen</a:t>
            </a:r>
          </a:p>
          <a:p>
            <a:r>
              <a:rPr lang="cs-CZ" dirty="0" smtClean="0"/>
              <a:t>Kalkulace převodních cen</a:t>
            </a:r>
          </a:p>
          <a:p>
            <a:r>
              <a:rPr lang="cs-CZ" dirty="0" smtClean="0"/>
              <a:t>Srovnávací </a:t>
            </a:r>
            <a:r>
              <a:rPr lang="cs-CZ" dirty="0"/>
              <a:t>analýzy a jejich interpretace</a:t>
            </a:r>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32</a:t>
            </a:fld>
            <a:endParaRPr lang="en-US" dirty="0"/>
          </a:p>
        </p:txBody>
      </p:sp>
    </p:spTree>
    <p:extLst>
      <p:ext uri="{BB962C8B-B14F-4D97-AF65-F5344CB8AC3E}">
        <p14:creationId xmlns:p14="http://schemas.microsoft.com/office/powerpoint/2010/main" val="3553782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472703" y="1988840"/>
            <a:ext cx="7560840" cy="1069975"/>
          </a:xfrm>
        </p:spPr>
        <p:txBody>
          <a:bodyPr/>
          <a:lstStyle/>
          <a:p>
            <a:r>
              <a:rPr lang="cs-CZ" sz="4400" dirty="0" smtClean="0">
                <a:latin typeface="+mn-lt"/>
              </a:rPr>
              <a:t>Převodní ceny – globální přístup a situace v ČR</a:t>
            </a:r>
            <a:endParaRPr lang="en-US" sz="4400" dirty="0">
              <a:latin typeface="+mn-lt"/>
            </a:endParaRPr>
          </a:p>
        </p:txBody>
      </p:sp>
    </p:spTree>
    <p:extLst>
      <p:ext uri="{BB962C8B-B14F-4D97-AF65-F5344CB8AC3E}">
        <p14:creationId xmlns:p14="http://schemas.microsoft.com/office/powerpoint/2010/main" val="25737694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Transfer </a:t>
            </a:r>
            <a:r>
              <a:rPr lang="cs-CZ" dirty="0" err="1" smtClean="0"/>
              <a:t>pricing</a:t>
            </a:r>
            <a:r>
              <a:rPr lang="cs-CZ" dirty="0" smtClean="0"/>
              <a:t> – globální přístup I</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Proč toto </a:t>
            </a:r>
            <a:r>
              <a:rPr lang="cs-CZ" dirty="0" smtClean="0"/>
              <a:t>téma?</a:t>
            </a:r>
          </a:p>
          <a:p>
            <a:pPr>
              <a:buFontTx/>
              <a:buChar char="-"/>
            </a:pPr>
            <a:r>
              <a:rPr lang="cs-CZ" sz="2000" dirty="0" smtClean="0"/>
              <a:t>Klíčový </a:t>
            </a:r>
            <a:r>
              <a:rPr lang="cs-CZ" sz="2000" dirty="0"/>
              <a:t>daňový </a:t>
            </a:r>
            <a:r>
              <a:rPr lang="cs-CZ" sz="2000" dirty="0" smtClean="0"/>
              <a:t>element </a:t>
            </a:r>
            <a:r>
              <a:rPr lang="cs-CZ" sz="2000" dirty="0"/>
              <a:t>pro nadnárodní </a:t>
            </a:r>
            <a:r>
              <a:rPr lang="cs-CZ" sz="2000" dirty="0" smtClean="0"/>
              <a:t>korporaci</a:t>
            </a:r>
          </a:p>
          <a:p>
            <a:pPr>
              <a:buFontTx/>
              <a:buChar char="-"/>
            </a:pPr>
            <a:r>
              <a:rPr lang="cs-CZ" sz="2000" dirty="0" smtClean="0"/>
              <a:t>Jedna </a:t>
            </a:r>
            <a:r>
              <a:rPr lang="cs-CZ" sz="2000" dirty="0"/>
              <a:t>z nejdůležitějších výzev při formování optimální daňové </a:t>
            </a:r>
            <a:r>
              <a:rPr lang="cs-CZ" sz="2000" dirty="0" smtClean="0"/>
              <a:t>strategie</a:t>
            </a:r>
          </a:p>
          <a:p>
            <a:pPr>
              <a:buFontTx/>
              <a:buChar char="-"/>
            </a:pPr>
            <a:r>
              <a:rPr lang="cs-CZ" sz="2000" dirty="0" smtClean="0"/>
              <a:t>Transfer </a:t>
            </a:r>
            <a:r>
              <a:rPr lang="cs-CZ" sz="2000" dirty="0" err="1"/>
              <a:t>pricing</a:t>
            </a:r>
            <a:r>
              <a:rPr lang="cs-CZ" sz="2000" dirty="0"/>
              <a:t> dokumentace vzrůstá na </a:t>
            </a:r>
            <a:r>
              <a:rPr lang="cs-CZ" sz="2000" dirty="0" smtClean="0"/>
              <a:t>významu</a:t>
            </a:r>
          </a:p>
          <a:p>
            <a:pPr>
              <a:buFontTx/>
              <a:buChar char="-"/>
            </a:pPr>
            <a:r>
              <a:rPr lang="cs-CZ" sz="2000" dirty="0" smtClean="0"/>
              <a:t>Nezbytnost </a:t>
            </a:r>
            <a:r>
              <a:rPr lang="cs-CZ" sz="2000" dirty="0"/>
              <a:t>koordinace a globálního přístupu na úrovni </a:t>
            </a:r>
            <a:r>
              <a:rPr lang="cs-CZ" sz="2000" dirty="0" smtClean="0"/>
              <a:t>korporace</a:t>
            </a:r>
          </a:p>
          <a:p>
            <a:pPr>
              <a:buFontTx/>
              <a:buChar char="-"/>
            </a:pPr>
            <a:r>
              <a:rPr lang="cs-CZ" sz="2000" dirty="0" smtClean="0"/>
              <a:t>Vzrůstající </a:t>
            </a:r>
            <a:r>
              <a:rPr lang="cs-CZ" sz="2000" dirty="0"/>
              <a:t>zájem daňových </a:t>
            </a:r>
            <a:r>
              <a:rPr lang="cs-CZ" sz="2000" dirty="0" smtClean="0"/>
              <a:t>správ</a:t>
            </a:r>
          </a:p>
          <a:p>
            <a:pPr>
              <a:buFontTx/>
              <a:buChar char="-"/>
            </a:pPr>
            <a:r>
              <a:rPr lang="cs-CZ" sz="2000" dirty="0" smtClean="0"/>
              <a:t>Koordinovaná </a:t>
            </a:r>
            <a:r>
              <a:rPr lang="cs-CZ" sz="2000" dirty="0"/>
              <a:t>administrativní spolupráce jednotlivých </a:t>
            </a:r>
            <a:r>
              <a:rPr lang="cs-CZ" sz="2000" dirty="0" smtClean="0"/>
              <a:t>zemí</a:t>
            </a:r>
          </a:p>
          <a:p>
            <a:pPr>
              <a:buFontTx/>
              <a:buChar char="-"/>
            </a:pPr>
            <a:r>
              <a:rPr lang="cs-CZ" sz="2000" dirty="0" smtClean="0"/>
              <a:t>Sofistikovanější </a:t>
            </a:r>
            <a:r>
              <a:rPr lang="cs-CZ" sz="2000" dirty="0"/>
              <a:t>a důraznější daňová </a:t>
            </a:r>
            <a:r>
              <a:rPr lang="cs-CZ" sz="2000" dirty="0" smtClean="0"/>
              <a:t>kontrola</a:t>
            </a:r>
          </a:p>
          <a:p>
            <a:pPr>
              <a:buFontTx/>
              <a:buChar char="-"/>
            </a:pPr>
            <a:r>
              <a:rPr lang="cs-CZ" sz="2000" dirty="0" smtClean="0"/>
              <a:t>1 </a:t>
            </a:r>
            <a:r>
              <a:rPr lang="cs-CZ" sz="2000" dirty="0"/>
              <a:t>z 5 kontrolovaných korporací celosvětově pociťuje citelnou administrativní </a:t>
            </a:r>
            <a:r>
              <a:rPr lang="cs-CZ" sz="2000" dirty="0" smtClean="0"/>
              <a:t>sankci</a:t>
            </a:r>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34</a:t>
            </a:fld>
            <a:endParaRPr lang="en-US" dirty="0"/>
          </a:p>
        </p:txBody>
      </p:sp>
    </p:spTree>
    <p:extLst>
      <p:ext uri="{BB962C8B-B14F-4D97-AF65-F5344CB8AC3E}">
        <p14:creationId xmlns:p14="http://schemas.microsoft.com/office/powerpoint/2010/main" val="20445845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Transfer </a:t>
            </a:r>
            <a:r>
              <a:rPr lang="cs-CZ" dirty="0" err="1" smtClean="0"/>
              <a:t>pricing</a:t>
            </a:r>
            <a:r>
              <a:rPr lang="cs-CZ" dirty="0" smtClean="0"/>
              <a:t> – globální přístup II</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pPr marL="342900" lvl="2" indent="-342900">
              <a:buFont typeface="Wingdings" pitchFamily="2" charset="2"/>
              <a:buChar char="§"/>
            </a:pPr>
            <a:r>
              <a:rPr lang="cs-CZ" sz="2000" dirty="0"/>
              <a:t>Kontroly v oblasti převodních cen spíše </a:t>
            </a:r>
            <a:r>
              <a:rPr lang="cs-CZ" sz="2000" dirty="0" smtClean="0"/>
              <a:t>pravidlem nežli </a:t>
            </a:r>
            <a:r>
              <a:rPr lang="cs-CZ" sz="2000" dirty="0"/>
              <a:t>výjimkou</a:t>
            </a:r>
          </a:p>
          <a:p>
            <a:pPr marL="342900" lvl="2" indent="-342900">
              <a:buFont typeface="Wingdings" pitchFamily="2" charset="2"/>
              <a:buChar char="§"/>
            </a:pPr>
            <a:r>
              <a:rPr lang="cs-CZ" sz="2000" dirty="0" smtClean="0"/>
              <a:t>Agresivní </a:t>
            </a:r>
            <a:r>
              <a:rPr lang="cs-CZ" sz="2000" dirty="0"/>
              <a:t>výklady FÚ jednotlivých států </a:t>
            </a:r>
          </a:p>
          <a:p>
            <a:pPr marL="800100" lvl="4" indent="-342900">
              <a:buFont typeface="Wingdings" pitchFamily="2" charset="2"/>
              <a:buChar char="§"/>
            </a:pPr>
            <a:r>
              <a:rPr lang="cs-CZ" sz="2000" dirty="0"/>
              <a:t>nikdo nechce daňovou ztrátu</a:t>
            </a:r>
          </a:p>
          <a:p>
            <a:pPr marL="800100" lvl="4" indent="-342900">
              <a:buFont typeface="Wingdings" pitchFamily="2" charset="2"/>
              <a:buChar char="§"/>
            </a:pPr>
            <a:r>
              <a:rPr lang="cs-CZ" sz="2000" dirty="0"/>
              <a:t>každý žádá nadměrné zisky</a:t>
            </a:r>
          </a:p>
          <a:p>
            <a:pPr marL="800100" lvl="4" indent="-342900">
              <a:buFont typeface="Wingdings" pitchFamily="2" charset="2"/>
              <a:buChar char="§"/>
            </a:pPr>
            <a:r>
              <a:rPr lang="cs-CZ" sz="2000" dirty="0"/>
              <a:t>obrana proti změnám obchodních modelů nebo modelům s daňovým podtextem</a:t>
            </a:r>
          </a:p>
          <a:p>
            <a:pPr marL="800100" lvl="5" indent="-342900">
              <a:buFont typeface="Wingdings" pitchFamily="2" charset="2"/>
              <a:buChar char="§"/>
            </a:pPr>
            <a:r>
              <a:rPr lang="cs-CZ" sz="2000" dirty="0"/>
              <a:t>Apple, Google, Amazon</a:t>
            </a:r>
          </a:p>
          <a:p>
            <a:pPr marL="800100" lvl="4" indent="-342900">
              <a:buFont typeface="Wingdings" pitchFamily="2" charset="2"/>
              <a:buChar char="§"/>
            </a:pPr>
            <a:r>
              <a:rPr lang="cs-CZ" sz="2000" dirty="0"/>
              <a:t>důraz na oblast nehmotných aktiv</a:t>
            </a:r>
          </a:p>
          <a:p>
            <a:pPr marL="342900" lvl="2" indent="-342900">
              <a:buFont typeface="Wingdings" pitchFamily="2" charset="2"/>
              <a:buChar char="§"/>
            </a:pPr>
            <a:r>
              <a:rPr lang="cs-CZ" sz="2000" dirty="0" smtClean="0"/>
              <a:t>Problematika </a:t>
            </a:r>
            <a:r>
              <a:rPr lang="cs-CZ" sz="2000" dirty="0"/>
              <a:t>dvojího zdanění u doměrků</a:t>
            </a:r>
          </a:p>
          <a:p>
            <a:pPr marL="342900" lvl="2" indent="-342900">
              <a:buFont typeface="Wingdings" pitchFamily="2" charset="2"/>
              <a:buChar char="§"/>
            </a:pPr>
            <a:r>
              <a:rPr lang="cs-CZ" sz="2000" dirty="0" smtClean="0"/>
              <a:t>Důraz </a:t>
            </a:r>
            <a:r>
              <a:rPr lang="cs-CZ" sz="2000" dirty="0"/>
              <a:t>na školení daňových úředníků a výměnu informací</a:t>
            </a:r>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35</a:t>
            </a:fld>
            <a:endParaRPr lang="en-US" dirty="0"/>
          </a:p>
        </p:txBody>
      </p:sp>
    </p:spTree>
    <p:extLst>
      <p:ext uri="{BB962C8B-B14F-4D97-AF65-F5344CB8AC3E}">
        <p14:creationId xmlns:p14="http://schemas.microsoft.com/office/powerpoint/2010/main" val="25681736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Transfer </a:t>
            </a:r>
            <a:r>
              <a:rPr lang="cs-CZ" dirty="0" err="1" smtClean="0"/>
              <a:t>pricing</a:t>
            </a:r>
            <a:r>
              <a:rPr lang="cs-CZ" dirty="0" smtClean="0"/>
              <a:t> – iniciativy na úrovni OECD</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pPr marL="342900" lvl="2" indent="-342900">
              <a:buFont typeface="Wingdings" pitchFamily="2" charset="2"/>
              <a:buChar char="§"/>
            </a:pPr>
            <a:r>
              <a:rPr lang="cs-CZ" sz="2000" dirty="0"/>
              <a:t>BEPS (Base </a:t>
            </a:r>
            <a:r>
              <a:rPr lang="cs-CZ" sz="2000" dirty="0" err="1"/>
              <a:t>Erosion</a:t>
            </a:r>
            <a:r>
              <a:rPr lang="cs-CZ" sz="2000" dirty="0"/>
              <a:t> and Profit </a:t>
            </a:r>
            <a:r>
              <a:rPr lang="cs-CZ" sz="2000" dirty="0" err="1"/>
              <a:t>Shifting</a:t>
            </a:r>
            <a:r>
              <a:rPr lang="cs-CZ" sz="2000" dirty="0" smtClean="0"/>
              <a:t>)</a:t>
            </a:r>
            <a:endParaRPr lang="cs-CZ" sz="2000" dirty="0"/>
          </a:p>
          <a:p>
            <a:pPr marL="800100" lvl="3" indent="-342900">
              <a:buFont typeface="Wingdings" pitchFamily="2" charset="2"/>
              <a:buChar char="§"/>
            </a:pPr>
            <a:r>
              <a:rPr lang="cs-CZ" sz="2000" dirty="0"/>
              <a:t>15 konkrétních návrhů s cílovými roky 2014 a 2015</a:t>
            </a:r>
          </a:p>
          <a:p>
            <a:pPr marL="800100" lvl="3" indent="-342900">
              <a:buFont typeface="Wingdings" pitchFamily="2" charset="2"/>
              <a:buChar char="§"/>
            </a:pPr>
            <a:r>
              <a:rPr lang="cs-CZ" sz="2000" dirty="0"/>
              <a:t>výsledkem by měly být doporučení nebo úprava smluv o dvojím zdanění</a:t>
            </a:r>
          </a:p>
          <a:p>
            <a:pPr marL="800100" lvl="3" indent="-342900">
              <a:buFont typeface="Wingdings" pitchFamily="2" charset="2"/>
              <a:buChar char="§"/>
            </a:pPr>
            <a:r>
              <a:rPr lang="cs-CZ" sz="2000" dirty="0"/>
              <a:t>zaměřeno na </a:t>
            </a:r>
            <a:r>
              <a:rPr lang="cs-CZ" sz="2000" dirty="0" smtClean="0"/>
              <a:t>zneužití práva, nehmotná aktiva a převodní </a:t>
            </a:r>
            <a:r>
              <a:rPr lang="cs-CZ" sz="2000" dirty="0"/>
              <a:t>ceny</a:t>
            </a:r>
          </a:p>
          <a:p>
            <a:pPr marL="342900" lvl="2" indent="-342900">
              <a:buFont typeface="Wingdings" pitchFamily="2" charset="2"/>
              <a:buChar char="§"/>
            </a:pPr>
            <a:r>
              <a:rPr lang="cs-CZ" sz="2000" dirty="0" smtClean="0"/>
              <a:t>Metodika </a:t>
            </a:r>
            <a:r>
              <a:rPr lang="cs-CZ" sz="2000" dirty="0"/>
              <a:t>na identifikaci rizikových </a:t>
            </a:r>
            <a:r>
              <a:rPr lang="cs-CZ" sz="2000" dirty="0" smtClean="0"/>
              <a:t>společností</a:t>
            </a:r>
            <a:endParaRPr lang="cs-CZ" sz="2000" dirty="0"/>
          </a:p>
          <a:p>
            <a:pPr marL="800100" lvl="3" indent="-342900">
              <a:buFont typeface="Wingdings" pitchFamily="2" charset="2"/>
              <a:buChar char="§"/>
            </a:pPr>
            <a:r>
              <a:rPr lang="cs-CZ" sz="2000" dirty="0"/>
              <a:t>společnosti ve ztrátě, s kolísavými zisky</a:t>
            </a:r>
          </a:p>
          <a:p>
            <a:pPr marL="800100" lvl="3" indent="-342900">
              <a:buFont typeface="Wingdings" pitchFamily="2" charset="2"/>
              <a:buChar char="§"/>
            </a:pPr>
            <a:r>
              <a:rPr lang="cs-CZ" sz="2000" dirty="0"/>
              <a:t>společnosti obchodující s daňovými </a:t>
            </a:r>
            <a:r>
              <a:rPr lang="cs-CZ" sz="2000" dirty="0" smtClean="0"/>
              <a:t>ráji</a:t>
            </a:r>
            <a:endParaRPr lang="cs-CZ" sz="2000" dirty="0"/>
          </a:p>
          <a:p>
            <a:pPr marL="800100" lvl="3" indent="-342900">
              <a:buFont typeface="Wingdings" pitchFamily="2" charset="2"/>
              <a:buChar char="§"/>
            </a:pPr>
            <a:r>
              <a:rPr lang="cs-CZ" sz="2000" dirty="0"/>
              <a:t>vysoké management </a:t>
            </a:r>
            <a:r>
              <a:rPr lang="cs-CZ" sz="2000" dirty="0" err="1"/>
              <a:t>fees</a:t>
            </a:r>
            <a:r>
              <a:rPr lang="cs-CZ" sz="2000" dirty="0"/>
              <a:t>, servisní smlouvy obecně</a:t>
            </a:r>
          </a:p>
          <a:p>
            <a:pPr marL="800100" lvl="3" indent="-342900">
              <a:buFont typeface="Wingdings" pitchFamily="2" charset="2"/>
              <a:buChar char="§"/>
            </a:pPr>
            <a:r>
              <a:rPr lang="cs-CZ" sz="2000" dirty="0"/>
              <a:t>transakce se zapojením nehmotných aktiv</a:t>
            </a:r>
          </a:p>
          <a:p>
            <a:pPr marL="800100" lvl="3" indent="-342900">
              <a:buFont typeface="Wingdings" pitchFamily="2" charset="2"/>
              <a:buChar char="§"/>
            </a:pPr>
            <a:r>
              <a:rPr lang="cs-CZ" sz="2000" dirty="0"/>
              <a:t>restrukturalizace, financování</a:t>
            </a:r>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36</a:t>
            </a:fld>
            <a:endParaRPr lang="en-US" dirty="0"/>
          </a:p>
        </p:txBody>
      </p:sp>
    </p:spTree>
    <p:extLst>
      <p:ext uri="{BB962C8B-B14F-4D97-AF65-F5344CB8AC3E}">
        <p14:creationId xmlns:p14="http://schemas.microsoft.com/office/powerpoint/2010/main" val="23175309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Transfer </a:t>
            </a:r>
            <a:r>
              <a:rPr lang="cs-CZ" dirty="0" err="1" smtClean="0"/>
              <a:t>pricing</a:t>
            </a:r>
            <a:r>
              <a:rPr lang="cs-CZ" dirty="0" smtClean="0"/>
              <a:t> – současná situace v ČR</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a:t>Proč toto </a:t>
            </a:r>
            <a:r>
              <a:rPr lang="cs-CZ" dirty="0" smtClean="0"/>
              <a:t>téma?</a:t>
            </a:r>
          </a:p>
          <a:p>
            <a:pPr marL="114300" lvl="2" indent="-342900">
              <a:buFontTx/>
              <a:buChar char="-"/>
            </a:pPr>
            <a:r>
              <a:rPr lang="cs-CZ" sz="2000" dirty="0" smtClean="0"/>
              <a:t>Požadavky </a:t>
            </a:r>
            <a:r>
              <a:rPr lang="cs-CZ" sz="2000" dirty="0"/>
              <a:t>na doložení oblasti převodních cen se </a:t>
            </a:r>
            <a:r>
              <a:rPr lang="cs-CZ" sz="2000" dirty="0" smtClean="0"/>
              <a:t>zvyšují</a:t>
            </a:r>
            <a:endParaRPr lang="cs-CZ" sz="2000" dirty="0"/>
          </a:p>
          <a:p>
            <a:pPr marL="114300" lvl="2" indent="-342900">
              <a:buFontTx/>
              <a:buChar char="-"/>
            </a:pPr>
            <a:r>
              <a:rPr lang="cs-CZ" sz="2000" dirty="0" smtClean="0"/>
              <a:t>Specializace </a:t>
            </a:r>
            <a:r>
              <a:rPr lang="cs-CZ" sz="2000" dirty="0"/>
              <a:t>finančních </a:t>
            </a:r>
            <a:r>
              <a:rPr lang="cs-CZ" sz="2000" dirty="0" smtClean="0"/>
              <a:t>úřadů</a:t>
            </a:r>
            <a:endParaRPr lang="cs-CZ" sz="2000" dirty="0"/>
          </a:p>
          <a:p>
            <a:pPr marL="114300" lvl="2" indent="-342900">
              <a:buFontTx/>
              <a:buChar char="-"/>
            </a:pPr>
            <a:r>
              <a:rPr lang="cs-CZ" sz="2000" dirty="0" smtClean="0"/>
              <a:t>Vznik </a:t>
            </a:r>
            <a:r>
              <a:rPr lang="cs-CZ" sz="2000" dirty="0"/>
              <a:t>Specializovaného finančního úřadu </a:t>
            </a:r>
            <a:r>
              <a:rPr lang="cs-CZ" sz="2000" dirty="0" smtClean="0"/>
              <a:t>(SFÚ) od </a:t>
            </a:r>
            <a:r>
              <a:rPr lang="cs-CZ" sz="2000" dirty="0"/>
              <a:t>roku </a:t>
            </a:r>
            <a:r>
              <a:rPr lang="cs-CZ" sz="2000" dirty="0" smtClean="0"/>
              <a:t>2012 s cílem mít alespoň 1 odborníka v každém kraji</a:t>
            </a:r>
          </a:p>
          <a:p>
            <a:pPr marL="114300" lvl="2" indent="-342900">
              <a:buFontTx/>
              <a:buChar char="-"/>
            </a:pPr>
            <a:r>
              <a:rPr lang="cs-CZ" sz="2000" dirty="0" smtClean="0"/>
              <a:t>„Dobrovolné“ dotazníkové šetření SFÚ v srpnu 2014 pro cca 2 tisíce největších firem v ČR</a:t>
            </a:r>
          </a:p>
          <a:p>
            <a:pPr marL="114300" lvl="2" indent="-342900">
              <a:buFontTx/>
              <a:buChar char="-"/>
            </a:pPr>
            <a:r>
              <a:rPr lang="cs-CZ" sz="2000" dirty="0" smtClean="0"/>
              <a:t>Zahájení velkého množství daňových kontrol zaměřených pouze na oblast převodních cen zkraje roku 2015</a:t>
            </a:r>
          </a:p>
          <a:p>
            <a:pPr marL="114300" lvl="2" indent="-342900">
              <a:buFontTx/>
              <a:buChar char="-"/>
            </a:pPr>
            <a:r>
              <a:rPr lang="cs-CZ" sz="2000" dirty="0"/>
              <a:t>Nová povinná příloha k přiznání k dani z příjmů právnických osob od zdaňovacího období započatého v roce </a:t>
            </a:r>
            <a:r>
              <a:rPr lang="cs-CZ" sz="2000" dirty="0" smtClean="0"/>
              <a:t>2014</a:t>
            </a:r>
          </a:p>
          <a:p>
            <a:pPr marL="114300" lvl="2" indent="-342900">
              <a:buFontTx/>
              <a:buChar char="-"/>
            </a:pPr>
            <a:endParaRPr lang="cs-CZ" sz="2000" dirty="0"/>
          </a:p>
          <a:p>
            <a:pPr marL="114300" lvl="2" indent="-342900">
              <a:buFontTx/>
              <a:buChar char="-"/>
            </a:pP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37</a:t>
            </a:fld>
            <a:endParaRPr lang="en-US" dirty="0"/>
          </a:p>
        </p:txBody>
      </p:sp>
    </p:spTree>
    <p:extLst>
      <p:ext uri="{BB962C8B-B14F-4D97-AF65-F5344CB8AC3E}">
        <p14:creationId xmlns:p14="http://schemas.microsoft.com/office/powerpoint/2010/main" val="20188155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Počet kontrol v ČR zaměřených na převodní ceny</a:t>
            </a:r>
            <a:endParaRPr lang="en-US" dirty="0"/>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38</a:t>
            </a:fld>
            <a:endParaRPr lang="en-US" dirty="0"/>
          </a:p>
        </p:txBody>
      </p:sp>
      <p:pic>
        <p:nvPicPr>
          <p:cNvPr id="7" name="table"/>
          <p:cNvPicPr>
            <a:picLocks noChangeAspect="1"/>
          </p:cNvPicPr>
          <p:nvPr/>
        </p:nvPicPr>
        <p:blipFill>
          <a:blip r:embed="rId3"/>
          <a:stretch>
            <a:fillRect/>
          </a:stretch>
        </p:blipFill>
        <p:spPr>
          <a:xfrm>
            <a:off x="473422" y="2033732"/>
            <a:ext cx="7179966" cy="4347595"/>
          </a:xfrm>
          <a:prstGeom prst="rect">
            <a:avLst/>
          </a:prstGeom>
        </p:spPr>
      </p:pic>
    </p:spTree>
    <p:extLst>
      <p:ext uri="{BB962C8B-B14F-4D97-AF65-F5344CB8AC3E}">
        <p14:creationId xmlns:p14="http://schemas.microsoft.com/office/powerpoint/2010/main" val="22046650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Poučení</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pPr marL="0" lvl="2" indent="0"/>
            <a:r>
              <a:rPr lang="cs-CZ" sz="2000" b="1" dirty="0">
                <a:solidFill>
                  <a:srgbClr val="00338D"/>
                </a:solidFill>
              </a:rPr>
              <a:t>V případě transakcí </a:t>
            </a:r>
            <a:r>
              <a:rPr lang="cs-CZ" sz="2000" b="1" dirty="0" smtClean="0">
                <a:solidFill>
                  <a:srgbClr val="00338D"/>
                </a:solidFill>
              </a:rPr>
              <a:t>se spojenými osobami</a:t>
            </a:r>
            <a:endParaRPr lang="cs-CZ" sz="2000" dirty="0"/>
          </a:p>
          <a:p>
            <a:pPr marL="342900" lvl="2" indent="-342900">
              <a:buFont typeface="Wingdings" pitchFamily="2" charset="2"/>
              <a:buChar char="§"/>
            </a:pPr>
            <a:r>
              <a:rPr lang="cs-CZ" sz="1800" dirty="0"/>
              <a:t>Mít k dispozici a postupovat dle skupinové dokumentace převodních cen</a:t>
            </a:r>
          </a:p>
          <a:p>
            <a:pPr marL="342900" lvl="2" indent="-342900">
              <a:buFont typeface="Wingdings" pitchFamily="2" charset="2"/>
              <a:buChar char="§"/>
            </a:pPr>
            <a:r>
              <a:rPr lang="cs-CZ" sz="1800" dirty="0"/>
              <a:t>Mít k dispozici smlouvy, faktury, přílohy apod.</a:t>
            </a:r>
          </a:p>
          <a:p>
            <a:pPr marL="342900" lvl="2" indent="-342900">
              <a:buFont typeface="Wingdings" pitchFamily="2" charset="2"/>
              <a:buChar char="§"/>
            </a:pPr>
            <a:r>
              <a:rPr lang="cs-CZ" sz="1800" dirty="0"/>
              <a:t>Archivovat interní plány, kalkulace, prezentace, analýzy rozdílů plánů vs. skutečnost apod.</a:t>
            </a:r>
          </a:p>
          <a:p>
            <a:pPr marL="342900" lvl="2" indent="-342900">
              <a:buFont typeface="Wingdings" pitchFamily="2" charset="2"/>
              <a:buChar char="§"/>
            </a:pPr>
            <a:r>
              <a:rPr lang="cs-CZ" sz="1800" dirty="0"/>
              <a:t>Archivovat emaily, zápisy z porad apod.</a:t>
            </a:r>
          </a:p>
          <a:p>
            <a:pPr marL="342900" lvl="2" indent="-342900">
              <a:buFont typeface="Wingdings" pitchFamily="2" charset="2"/>
              <a:buChar char="§"/>
            </a:pPr>
            <a:r>
              <a:rPr lang="cs-CZ" sz="1800" dirty="0"/>
              <a:t>Získat písemné potvrzení od společností ze skupiny, že v případě potřeby poskytnou detaily požadované finančním úřadem</a:t>
            </a:r>
          </a:p>
          <a:p>
            <a:pPr marL="342900" lvl="2" indent="-342900">
              <a:buFont typeface="Wingdings" pitchFamily="2" charset="2"/>
              <a:buChar char="§"/>
            </a:pPr>
            <a:r>
              <a:rPr lang="cs-CZ" sz="1800" dirty="0"/>
              <a:t>Průběžně finančnímu úřadu argumentovat a přenést </a:t>
            </a:r>
            <a:r>
              <a:rPr lang="cs-CZ" sz="1800" dirty="0" smtClean="0"/>
              <a:t>důkazní břemeno </a:t>
            </a:r>
            <a:r>
              <a:rPr lang="cs-CZ" sz="1800" dirty="0"/>
              <a:t>na správce daně</a:t>
            </a:r>
          </a:p>
          <a:p>
            <a:pPr marL="342900" lvl="2" indent="-342900">
              <a:buFont typeface="Wingdings" pitchFamily="2" charset="2"/>
              <a:buChar char="§"/>
            </a:pPr>
            <a:r>
              <a:rPr lang="cs-CZ" sz="1800" dirty="0"/>
              <a:t>V případě doměrků ze zahraničí prověřit aplikovatelnost SZDZ či Arbitrážní konvence</a:t>
            </a:r>
            <a:endParaRPr lang="en-US" sz="1800" dirty="0"/>
          </a:p>
          <a:p>
            <a:pPr marL="114300" lvl="2" indent="-342900">
              <a:buFontTx/>
              <a:buChar char="-"/>
            </a:pPr>
            <a:endParaRPr lang="cs-CZ" sz="2000" dirty="0"/>
          </a:p>
          <a:p>
            <a:pPr marL="114300" lvl="2" indent="-342900">
              <a:buFontTx/>
              <a:buChar char="-"/>
            </a:pP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39</a:t>
            </a:fld>
            <a:endParaRPr lang="en-US" dirty="0"/>
          </a:p>
        </p:txBody>
      </p:sp>
    </p:spTree>
    <p:extLst>
      <p:ext uri="{BB962C8B-B14F-4D97-AF65-F5344CB8AC3E}">
        <p14:creationId xmlns:p14="http://schemas.microsoft.com/office/powerpoint/2010/main" val="2685785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smtClean="0"/>
              <a:t>Legislativní úprava – cena obvyklá </a:t>
            </a:r>
            <a:endParaRPr lang="en-US" dirty="0"/>
          </a:p>
        </p:txBody>
      </p:sp>
      <p:sp>
        <p:nvSpPr>
          <p:cNvPr id="18435" name="Rectangle 3"/>
          <p:cNvSpPr>
            <a:spLocks noGrp="1" noChangeArrowheads="1"/>
          </p:cNvSpPr>
          <p:nvPr>
            <p:ph idx="1"/>
          </p:nvPr>
        </p:nvSpPr>
        <p:spPr>
          <a:xfrm>
            <a:off x="457200" y="2060848"/>
            <a:ext cx="8507288" cy="4320480"/>
          </a:xfrm>
        </p:spPr>
        <p:txBody>
          <a:bodyPr>
            <a:noAutofit/>
          </a:bodyPr>
          <a:lstStyle/>
          <a:p>
            <a:pPr marL="342900" lvl="2" indent="-342900">
              <a:lnSpc>
                <a:spcPct val="120000"/>
              </a:lnSpc>
              <a:buFont typeface="Wingdings" pitchFamily="2" charset="2"/>
              <a:buChar char="§"/>
              <a:defRPr/>
            </a:pPr>
            <a:r>
              <a:rPr lang="cs-CZ" sz="2000" dirty="0"/>
              <a:t>Zákon č. 586/1992 Sb., o daních z příjmů (ZDP</a:t>
            </a:r>
            <a:r>
              <a:rPr lang="cs-CZ" sz="2000" dirty="0" smtClean="0"/>
              <a:t>): § </a:t>
            </a:r>
            <a:r>
              <a:rPr lang="cs-CZ" sz="2000" dirty="0"/>
              <a:t>23 odst. </a:t>
            </a:r>
            <a:r>
              <a:rPr lang="cs-CZ" sz="2000" dirty="0" smtClean="0"/>
              <a:t>7, § </a:t>
            </a:r>
            <a:r>
              <a:rPr lang="cs-CZ" sz="2000" dirty="0"/>
              <a:t>22 odst. 1 písm. g) bod </a:t>
            </a:r>
            <a:r>
              <a:rPr lang="cs-CZ" sz="2000" dirty="0" smtClean="0"/>
              <a:t>3, § </a:t>
            </a:r>
            <a:r>
              <a:rPr lang="cs-CZ" sz="2000" dirty="0"/>
              <a:t>25 odst. 1 písm. w) a </a:t>
            </a:r>
            <a:r>
              <a:rPr lang="cs-CZ" sz="2000" dirty="0" smtClean="0"/>
              <a:t>další</a:t>
            </a:r>
            <a:endParaRPr lang="cs-CZ" sz="2000" dirty="0"/>
          </a:p>
          <a:p>
            <a:pPr marL="342900" lvl="2" indent="-342900">
              <a:lnSpc>
                <a:spcPct val="120000"/>
              </a:lnSpc>
              <a:buFont typeface="Wingdings" pitchFamily="2" charset="2"/>
              <a:buChar char="§"/>
              <a:defRPr/>
            </a:pPr>
            <a:r>
              <a:rPr lang="cs-CZ" sz="2000" dirty="0"/>
              <a:t>Zákon č. 151/1997 Sb., o oceňování majetku</a:t>
            </a:r>
          </a:p>
          <a:p>
            <a:pPr marL="342900" lvl="2" indent="-342900">
              <a:lnSpc>
                <a:spcPct val="120000"/>
              </a:lnSpc>
              <a:buFont typeface="Wingdings" pitchFamily="2" charset="2"/>
              <a:buChar char="§"/>
              <a:defRPr/>
            </a:pPr>
            <a:r>
              <a:rPr lang="cs-CZ" sz="2000" dirty="0" smtClean="0"/>
              <a:t>Smlouvy </a:t>
            </a:r>
            <a:r>
              <a:rPr lang="cs-CZ" sz="2000" dirty="0"/>
              <a:t>o zamezení dvojího zdanění příjmů a majetku, čl. 9 (SZDZ) uzavřené dle Modelové smlouvy OECD</a:t>
            </a:r>
          </a:p>
          <a:p>
            <a:pPr marL="342900" lvl="2" indent="-342900">
              <a:lnSpc>
                <a:spcPct val="120000"/>
              </a:lnSpc>
              <a:buFont typeface="Wingdings" pitchFamily="2" charset="2"/>
              <a:buChar char="§"/>
              <a:defRPr/>
            </a:pPr>
            <a:r>
              <a:rPr lang="cs-CZ" sz="2000" dirty="0"/>
              <a:t>Úmluva o zamezení dvojího zdanění v souvislosti s úpravou zisků sdružených podniků (Arbitrážní konvence, č. 93/2006 Sb. m. s. – AC)</a:t>
            </a:r>
          </a:p>
          <a:p>
            <a:pPr marL="342900" lvl="2" indent="-342900">
              <a:lnSpc>
                <a:spcPct val="120000"/>
              </a:lnSpc>
              <a:buFont typeface="Wingdings" pitchFamily="2" charset="2"/>
              <a:buChar char="§"/>
              <a:defRPr/>
            </a:pPr>
            <a:r>
              <a:rPr lang="cs-CZ" sz="2000" dirty="0" smtClean="0"/>
              <a:t>Směrnice </a:t>
            </a:r>
            <a:r>
              <a:rPr lang="cs-CZ" sz="2000" dirty="0"/>
              <a:t>OECD o převodních cenách pro nadnárodní podniky a daňové </a:t>
            </a:r>
            <a:r>
              <a:rPr lang="cs-CZ" sz="2000" dirty="0" smtClean="0"/>
              <a:t>správy</a:t>
            </a:r>
          </a:p>
          <a:p>
            <a:pPr marL="342900" lvl="2" indent="-342900">
              <a:lnSpc>
                <a:spcPct val="120000"/>
              </a:lnSpc>
              <a:buFont typeface="Wingdings" pitchFamily="2" charset="2"/>
              <a:buChar char="§"/>
              <a:defRPr/>
            </a:pPr>
            <a:r>
              <a:rPr lang="cs-CZ" sz="2000" dirty="0" smtClean="0"/>
              <a:t>BEPS – Base </a:t>
            </a:r>
            <a:r>
              <a:rPr lang="cs-CZ" sz="2000" dirty="0" err="1" smtClean="0"/>
              <a:t>Erosion</a:t>
            </a:r>
            <a:r>
              <a:rPr lang="cs-CZ" sz="2000" dirty="0" smtClean="0"/>
              <a:t> and Profit </a:t>
            </a:r>
            <a:r>
              <a:rPr lang="cs-CZ" sz="2000" dirty="0" err="1" smtClean="0"/>
              <a:t>Shifting</a:t>
            </a: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472703" y="1988840"/>
            <a:ext cx="7560840" cy="1069975"/>
          </a:xfrm>
        </p:spPr>
        <p:txBody>
          <a:bodyPr/>
          <a:lstStyle/>
          <a:p>
            <a:r>
              <a:rPr lang="cs-CZ" sz="4400" dirty="0" smtClean="0">
                <a:latin typeface="+mn-lt"/>
              </a:rPr>
              <a:t>Daňová kontrola</a:t>
            </a:r>
            <a:endParaRPr lang="en-US" sz="4400" dirty="0">
              <a:latin typeface="+mn-lt"/>
            </a:endParaRPr>
          </a:p>
        </p:txBody>
      </p:sp>
    </p:spTree>
    <p:extLst>
      <p:ext uri="{BB962C8B-B14F-4D97-AF65-F5344CB8AC3E}">
        <p14:creationId xmlns:p14="http://schemas.microsoft.com/office/powerpoint/2010/main" val="22851255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Daňová kontrola u prodeje výrobků a zboží</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smtClean="0"/>
              <a:t>Správce daně zkoumá odlišnost cen realizovaných se spojenými osobami od cen účtovaných nezávislým odběratelům</a:t>
            </a:r>
            <a:endParaRPr lang="cs-CZ" dirty="0"/>
          </a:p>
          <a:p>
            <a:r>
              <a:rPr lang="cs-CZ" dirty="0" smtClean="0"/>
              <a:t>Správce daně zkoumá ziskovou marži v transakcích se spojenou osobou (pomocí databáze AMADEUS)</a:t>
            </a:r>
            <a:endParaRPr lang="cs-CZ" dirty="0"/>
          </a:p>
          <a:p>
            <a:r>
              <a:rPr lang="cs-CZ" dirty="0" smtClean="0"/>
              <a:t>Správce daně sleduje jaké náklady vstoupily do kalkulace ceny výrobků</a:t>
            </a:r>
            <a:endParaRPr lang="cs-CZ" dirty="0"/>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41</a:t>
            </a:fld>
            <a:endParaRPr lang="en-US" dirty="0"/>
          </a:p>
        </p:txBody>
      </p:sp>
    </p:spTree>
    <p:extLst>
      <p:ext uri="{BB962C8B-B14F-4D97-AF65-F5344CB8AC3E}">
        <p14:creationId xmlns:p14="http://schemas.microsoft.com/office/powerpoint/2010/main" val="33318128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Daňová kontrola u poskytování služeb</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r>
              <a:rPr lang="cs-CZ" dirty="0" smtClean="0"/>
              <a:t>U příjemce služeb správce daně zkoumá, zda byl naplněn</a:t>
            </a:r>
          </a:p>
          <a:p>
            <a:pPr lvl="1"/>
            <a:r>
              <a:rPr lang="cs-CZ" dirty="0" smtClean="0"/>
              <a:t>Substance test (zda byly služby skutečně poskytnuty)</a:t>
            </a:r>
          </a:p>
          <a:p>
            <a:pPr lvl="1"/>
            <a:r>
              <a:rPr lang="cs-CZ" dirty="0" smtClean="0"/>
              <a:t>Benefit test (zda služby odpovídají skutečným potřebám příjemce)</a:t>
            </a:r>
          </a:p>
          <a:p>
            <a:pPr lvl="1"/>
            <a:r>
              <a:rPr lang="cs-CZ" dirty="0" err="1" smtClean="0"/>
              <a:t>Arm‘s</a:t>
            </a:r>
            <a:r>
              <a:rPr lang="cs-CZ" dirty="0" smtClean="0"/>
              <a:t> </a:t>
            </a:r>
            <a:r>
              <a:rPr lang="cs-CZ" dirty="0" err="1" smtClean="0"/>
              <a:t>length</a:t>
            </a:r>
            <a:r>
              <a:rPr lang="cs-CZ" dirty="0" smtClean="0"/>
              <a:t> test (zda ceny za služby jsou stanoveny v obvyklé výši)</a:t>
            </a:r>
          </a:p>
          <a:p>
            <a:r>
              <a:rPr lang="cs-CZ" dirty="0" smtClean="0"/>
              <a:t>Správce daně dále analyzuje další faktory, např.</a:t>
            </a:r>
          </a:p>
          <a:p>
            <a:pPr lvl="1"/>
            <a:r>
              <a:rPr lang="cs-CZ" dirty="0" smtClean="0"/>
              <a:t>Poměr management </a:t>
            </a:r>
            <a:r>
              <a:rPr lang="cs-CZ" dirty="0" err="1" smtClean="0"/>
              <a:t>fee</a:t>
            </a:r>
            <a:r>
              <a:rPr lang="cs-CZ" dirty="0" smtClean="0"/>
              <a:t> na celkových nákladech</a:t>
            </a:r>
          </a:p>
          <a:p>
            <a:pPr lvl="1"/>
            <a:r>
              <a:rPr lang="cs-CZ" dirty="0" smtClean="0"/>
              <a:t>Duplicity</a:t>
            </a:r>
          </a:p>
          <a:p>
            <a:pPr lvl="1"/>
            <a:r>
              <a:rPr lang="cs-CZ" dirty="0" err="1" smtClean="0"/>
              <a:t>Shareholder</a:t>
            </a:r>
            <a:r>
              <a:rPr lang="cs-CZ" dirty="0" smtClean="0"/>
              <a:t> </a:t>
            </a:r>
            <a:r>
              <a:rPr lang="cs-CZ" dirty="0" err="1" smtClean="0"/>
              <a:t>costs</a:t>
            </a:r>
            <a:endParaRPr lang="cs-CZ" dirty="0" smtClean="0"/>
          </a:p>
          <a:p>
            <a:pPr lvl="1"/>
            <a:r>
              <a:rPr lang="cs-CZ" dirty="0" smtClean="0"/>
              <a:t>Alokační klíče</a:t>
            </a:r>
          </a:p>
          <a:p>
            <a:pPr lvl="1"/>
            <a:r>
              <a:rPr lang="cs-CZ" dirty="0" smtClean="0"/>
              <a:t>Hodinové sazby</a:t>
            </a:r>
          </a:p>
          <a:p>
            <a:pPr lvl="1"/>
            <a:r>
              <a:rPr lang="cs-CZ" dirty="0" smtClean="0"/>
              <a:t>Ziskové přirážky</a:t>
            </a:r>
            <a:endParaRPr lang="cs-CZ" dirty="0"/>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42</a:t>
            </a:fld>
            <a:endParaRPr lang="en-US" dirty="0"/>
          </a:p>
        </p:txBody>
      </p:sp>
    </p:spTree>
    <p:extLst>
      <p:ext uri="{BB962C8B-B14F-4D97-AF65-F5344CB8AC3E}">
        <p14:creationId xmlns:p14="http://schemas.microsoft.com/office/powerpoint/2010/main" val="21460002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Daňová kontrola – nejčastější problémy</a:t>
            </a:r>
            <a:endParaRPr lang="en-US" dirty="0"/>
          </a:p>
        </p:txBody>
      </p:sp>
      <p:sp>
        <p:nvSpPr>
          <p:cNvPr id="18435" name="Rectangle 3"/>
          <p:cNvSpPr>
            <a:spLocks noGrp="1" noChangeArrowheads="1"/>
          </p:cNvSpPr>
          <p:nvPr>
            <p:ph idx="1"/>
          </p:nvPr>
        </p:nvSpPr>
        <p:spPr>
          <a:xfrm>
            <a:off x="457200" y="2060848"/>
            <a:ext cx="8285480" cy="4320480"/>
          </a:xfrm>
        </p:spPr>
        <p:txBody>
          <a:bodyPr>
            <a:noAutofit/>
          </a:bodyPr>
          <a:lstStyle/>
          <a:p>
            <a:r>
              <a:rPr lang="cs-CZ" dirty="0" smtClean="0"/>
              <a:t>Dokumentace převodních cen</a:t>
            </a:r>
          </a:p>
          <a:p>
            <a:pPr lvl="1"/>
            <a:r>
              <a:rPr lang="cs-CZ" dirty="0" smtClean="0"/>
              <a:t>Chybějící, nedostatečná nebo nesprávná dokumentace</a:t>
            </a:r>
          </a:p>
          <a:p>
            <a:pPr lvl="1"/>
            <a:r>
              <a:rPr lang="cs-CZ" dirty="0" smtClean="0"/>
              <a:t>Neschopnost daňových poplatníků podat další vysvětlení k transakcím</a:t>
            </a:r>
          </a:p>
          <a:p>
            <a:pPr lvl="1"/>
            <a:r>
              <a:rPr lang="cs-CZ" dirty="0" smtClean="0"/>
              <a:t>Vysvětlení, která jsou podána v průběhu kontroly, nekorespondují s obsahem dokumentace</a:t>
            </a:r>
          </a:p>
          <a:p>
            <a:r>
              <a:rPr lang="cs-CZ" dirty="0" smtClean="0"/>
              <a:t>Srovnatelnost dat</a:t>
            </a:r>
          </a:p>
          <a:p>
            <a:pPr lvl="1"/>
            <a:r>
              <a:rPr lang="cs-CZ" dirty="0" smtClean="0"/>
              <a:t>Nedostatek srovnatelných společností nebo dat</a:t>
            </a:r>
          </a:p>
          <a:p>
            <a:pPr lvl="1"/>
            <a:r>
              <a:rPr lang="cs-CZ" dirty="0" smtClean="0"/>
              <a:t>Nesprávný výběr ukazatelů srovnatelnosti</a:t>
            </a:r>
            <a:endParaRPr lang="cs-CZ" dirty="0"/>
          </a:p>
          <a:p>
            <a:pPr marL="342900" lvl="1" indent="-342900"/>
            <a:r>
              <a:rPr lang="cs-CZ" sz="2000" dirty="0" smtClean="0"/>
              <a:t>Kalkulace </a:t>
            </a:r>
            <a:r>
              <a:rPr lang="cs-CZ" sz="2000" dirty="0"/>
              <a:t>převodních cen</a:t>
            </a:r>
          </a:p>
          <a:p>
            <a:pPr lvl="1"/>
            <a:r>
              <a:rPr lang="cs-CZ" dirty="0" smtClean="0"/>
              <a:t>Nesprávný výběr metody výpočtu převodních cen</a:t>
            </a:r>
          </a:p>
          <a:p>
            <a:pPr lvl="1"/>
            <a:r>
              <a:rPr lang="cs-CZ" dirty="0" smtClean="0"/>
              <a:t>Nesprávná aplikace metody převodních cen</a:t>
            </a:r>
            <a:endParaRPr lang="cs-CZ" dirty="0"/>
          </a:p>
          <a:p>
            <a:pPr marL="742950" lvl="2" indent="-342900"/>
            <a:endParaRPr lang="cs-CZ" sz="1800" dirty="0"/>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43</a:t>
            </a:fld>
            <a:endParaRPr lang="en-US" dirty="0"/>
          </a:p>
        </p:txBody>
      </p:sp>
    </p:spTree>
    <p:extLst>
      <p:ext uri="{BB962C8B-B14F-4D97-AF65-F5344CB8AC3E}">
        <p14:creationId xmlns:p14="http://schemas.microsoft.com/office/powerpoint/2010/main" val="17653447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cs-CZ" dirty="0" smtClean="0"/>
              <a:t>Děkuji za pozornost! </a:t>
            </a:r>
            <a:r>
              <a:rPr lang="cs-CZ" dirty="0" smtClean="0">
                <a:sym typeface="Wingdings" panose="05000000000000000000" pitchFamily="2" charset="2"/>
              </a:rPr>
              <a:t></a:t>
            </a:r>
            <a:endParaRPr lang="en-US" dirty="0"/>
          </a:p>
        </p:txBody>
      </p:sp>
      <p:sp>
        <p:nvSpPr>
          <p:cNvPr id="19459" name="Rectangle 3"/>
          <p:cNvSpPr>
            <a:spLocks noGrp="1" noChangeArrowheads="1"/>
          </p:cNvSpPr>
          <p:nvPr>
            <p:ph idx="1"/>
          </p:nvPr>
        </p:nvSpPr>
        <p:spPr/>
        <p:txBody>
          <a:bodyPr/>
          <a:lstStyle/>
          <a:p>
            <a:endParaRPr lang="cs-CZ" dirty="0"/>
          </a:p>
          <a:p>
            <a:endParaRPr lang="cs-CZ" dirty="0" smtClean="0"/>
          </a:p>
          <a:p>
            <a:endParaRPr lang="cs-CZ" dirty="0"/>
          </a:p>
        </p:txBody>
      </p:sp>
      <p:sp>
        <p:nvSpPr>
          <p:cNvPr id="2" name="Date Placeholder 1"/>
          <p:cNvSpPr>
            <a:spLocks noGrp="1"/>
          </p:cNvSpPr>
          <p:nvPr>
            <p:ph type="dt" sz="half" idx="10"/>
          </p:nvPr>
        </p:nvSpPr>
        <p:spPr/>
        <p:txBody>
          <a:bodyPr/>
          <a:lstStyle/>
          <a:p>
            <a:fld id="{EB677C6E-11D6-41F7-86E0-1F2347AE11E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44</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93623752"/>
              </p:ext>
            </p:extLst>
          </p:nvPr>
        </p:nvGraphicFramePr>
        <p:xfrm>
          <a:off x="467544" y="2276872"/>
          <a:ext cx="8280920" cy="1800200"/>
        </p:xfrm>
        <a:graphic>
          <a:graphicData uri="http://schemas.openxmlformats.org/drawingml/2006/table">
            <a:tbl>
              <a:tblPr firstRow="1" bandRow="1">
                <a:tableStyleId>{5C22544A-7EE6-4342-B048-85BDC9FD1C3A}</a:tableStyleId>
              </a:tblPr>
              <a:tblGrid>
                <a:gridCol w="4176464"/>
                <a:gridCol w="4104456"/>
              </a:tblGrid>
              <a:tr h="360040">
                <a:tc>
                  <a:txBody>
                    <a:bodyPr/>
                    <a:lstStyle/>
                    <a:p>
                      <a:r>
                        <a:rPr lang="cs-CZ" noProof="0" dirty="0" smtClean="0"/>
                        <a:t>Jméno</a:t>
                      </a:r>
                      <a:endParaRPr lang="en-US" noProof="0" dirty="0"/>
                    </a:p>
                  </a:txBody>
                  <a:tcPr>
                    <a:solidFill>
                      <a:schemeClr val="bg1">
                        <a:lumMod val="65000"/>
                      </a:schemeClr>
                    </a:solidFill>
                  </a:tcPr>
                </a:tc>
                <a:tc>
                  <a:txBody>
                    <a:bodyPr/>
                    <a:lstStyle/>
                    <a:p>
                      <a:r>
                        <a:rPr lang="cs-CZ" noProof="0" dirty="0" smtClean="0"/>
                        <a:t>Kontaktní údaje</a:t>
                      </a:r>
                      <a:endParaRPr lang="en-US" noProof="0" dirty="0"/>
                    </a:p>
                  </a:txBody>
                  <a:tcPr>
                    <a:solidFill>
                      <a:schemeClr val="bg1">
                        <a:lumMod val="65000"/>
                      </a:schemeClr>
                    </a:solidFill>
                  </a:tcPr>
                </a:tc>
              </a:tr>
              <a:tr h="714360">
                <a:tc>
                  <a:txBody>
                    <a:bodyPr/>
                    <a:lstStyle/>
                    <a:p>
                      <a:r>
                        <a:rPr lang="cs-CZ" noProof="0" dirty="0" smtClean="0"/>
                        <a:t>Michal</a:t>
                      </a:r>
                      <a:r>
                        <a:rPr lang="cs-CZ" baseline="0" noProof="0" dirty="0" smtClean="0"/>
                        <a:t> Fojt</a:t>
                      </a:r>
                      <a:endParaRPr lang="en-US" noProof="0" dirty="0"/>
                    </a:p>
                  </a:txBody>
                  <a:tcPr>
                    <a:solidFill>
                      <a:schemeClr val="bg1">
                        <a:lumMod val="85000"/>
                      </a:schemeClr>
                    </a:solidFill>
                  </a:tcPr>
                </a:tc>
                <a:tc>
                  <a:txBody>
                    <a:bodyPr/>
                    <a:lstStyle/>
                    <a:p>
                      <a:r>
                        <a:rPr lang="cs-CZ" noProof="0" dirty="0" smtClean="0"/>
                        <a:t>Tel</a:t>
                      </a:r>
                      <a:r>
                        <a:rPr lang="en-US" noProof="0" dirty="0" smtClean="0"/>
                        <a:t>: +</a:t>
                      </a:r>
                      <a:r>
                        <a:rPr lang="cs-CZ" noProof="0" dirty="0" smtClean="0"/>
                        <a:t> </a:t>
                      </a:r>
                      <a:r>
                        <a:rPr lang="en-US" noProof="0" dirty="0" smtClean="0"/>
                        <a:t>420 </a:t>
                      </a:r>
                      <a:r>
                        <a:rPr lang="cs-CZ" noProof="0" dirty="0" smtClean="0"/>
                        <a:t>734</a:t>
                      </a:r>
                      <a:r>
                        <a:rPr lang="en-US" noProof="0" dirty="0" smtClean="0"/>
                        <a:t> </a:t>
                      </a:r>
                      <a:r>
                        <a:rPr lang="cs-CZ" noProof="0" dirty="0" smtClean="0"/>
                        <a:t>860</a:t>
                      </a:r>
                      <a:r>
                        <a:rPr lang="en-US" noProof="0" dirty="0" smtClean="0"/>
                        <a:t> </a:t>
                      </a:r>
                      <a:r>
                        <a:rPr lang="cs-CZ" noProof="0" dirty="0" smtClean="0"/>
                        <a:t>836</a:t>
                      </a:r>
                      <a:r>
                        <a:rPr lang="en-US" noProof="0" dirty="0" smtClean="0"/>
                        <a:t/>
                      </a:r>
                      <a:br>
                        <a:rPr lang="en-US" noProof="0" dirty="0" smtClean="0"/>
                      </a:br>
                      <a:r>
                        <a:rPr lang="cs-CZ" sz="1800" kern="1200" noProof="0" dirty="0" smtClean="0">
                          <a:solidFill>
                            <a:schemeClr val="dk1"/>
                          </a:solidFill>
                          <a:latin typeface="+mn-lt"/>
                          <a:ea typeface="+mn-ea"/>
                          <a:cs typeface="+mn-cs"/>
                        </a:rPr>
                        <a:t>Email</a:t>
                      </a:r>
                      <a:r>
                        <a:rPr lang="en-US" sz="1800" kern="1200" noProof="0" dirty="0" smtClean="0">
                          <a:solidFill>
                            <a:schemeClr val="dk1"/>
                          </a:solidFill>
                          <a:latin typeface="+mn-lt"/>
                          <a:ea typeface="+mn-ea"/>
                          <a:cs typeface="+mn-cs"/>
                        </a:rPr>
                        <a:t>:</a:t>
                      </a:r>
                      <a:r>
                        <a:rPr lang="cs-CZ" sz="1800" kern="1200" noProof="0" dirty="0" smtClean="0">
                          <a:solidFill>
                            <a:schemeClr val="dk1"/>
                          </a:solidFill>
                          <a:latin typeface="+mn-lt"/>
                          <a:ea typeface="+mn-ea"/>
                          <a:cs typeface="+mn-cs"/>
                        </a:rPr>
                        <a:t> </a:t>
                      </a:r>
                      <a:r>
                        <a:rPr lang="cs-CZ" sz="1800" kern="1200" noProof="0" dirty="0" err="1" smtClean="0">
                          <a:solidFill>
                            <a:schemeClr val="dk1"/>
                          </a:solidFill>
                          <a:latin typeface="+mn-lt"/>
                          <a:ea typeface="+mn-ea"/>
                          <a:cs typeface="+mn-cs"/>
                        </a:rPr>
                        <a:t>mfojt</a:t>
                      </a:r>
                      <a:r>
                        <a:rPr lang="en-US" sz="1800" kern="1200" noProof="0" dirty="0" smtClean="0">
                          <a:solidFill>
                            <a:schemeClr val="dk1"/>
                          </a:solidFill>
                          <a:latin typeface="+mn-lt"/>
                          <a:ea typeface="+mn-ea"/>
                          <a:cs typeface="+mn-cs"/>
                        </a:rPr>
                        <a:t>@taxadvisors.cz </a:t>
                      </a:r>
                      <a:endParaRPr lang="en-US" sz="1800" kern="1200" noProof="0" dirty="0">
                        <a:solidFill>
                          <a:schemeClr val="dk1"/>
                        </a:solidFill>
                        <a:latin typeface="+mn-lt"/>
                        <a:ea typeface="+mn-ea"/>
                        <a:cs typeface="+mn-cs"/>
                      </a:endParaRPr>
                    </a:p>
                  </a:txBody>
                  <a:tcPr>
                    <a:solidFill>
                      <a:schemeClr val="bg1">
                        <a:lumMod val="85000"/>
                      </a:schemeClr>
                    </a:solidFill>
                  </a:tcPr>
                </a:tc>
              </a:tr>
              <a:tr h="720080">
                <a:tc gridSpan="2">
                  <a:txBody>
                    <a:bodyPr/>
                    <a:lstStyle/>
                    <a:p>
                      <a:pPr algn="ctr"/>
                      <a:r>
                        <a:rPr lang="cs-CZ" noProof="0" dirty="0" smtClean="0"/>
                        <a:t>Czech Tax </a:t>
                      </a:r>
                      <a:r>
                        <a:rPr lang="cs-CZ" noProof="0" dirty="0" err="1" smtClean="0"/>
                        <a:t>Advisors</a:t>
                      </a:r>
                      <a:r>
                        <a:rPr lang="cs-CZ" noProof="0" dirty="0" smtClean="0"/>
                        <a:t> s.r.o.</a:t>
                      </a:r>
                    </a:p>
                    <a:p>
                      <a:pPr algn="ctr"/>
                      <a:r>
                        <a:rPr lang="cs-CZ" noProof="0" dirty="0" smtClean="0"/>
                        <a:t>www.taxadvisors.cz</a:t>
                      </a:r>
                    </a:p>
                  </a:txBody>
                  <a:tcPr>
                    <a:solidFill>
                      <a:schemeClr val="bg1">
                        <a:lumMod val="85000"/>
                      </a:schemeClr>
                    </a:solidFill>
                  </a:tcPr>
                </a:tc>
                <a:tc hMerge="1">
                  <a:txBody>
                    <a:bodyPr/>
                    <a:lstStyle/>
                    <a:p>
                      <a:endParaRPr lang="en-US" noProof="0" dirty="0"/>
                    </a:p>
                  </a:txBody>
                  <a:tcPr>
                    <a:solidFill>
                      <a:schemeClr val="bg1">
                        <a:lumMod val="85000"/>
                      </a:schemeClr>
                    </a:solidFill>
                  </a:tcPr>
                </a:tc>
              </a:tr>
            </a:tbl>
          </a:graphicData>
        </a:graphic>
      </p:graphicFrame>
    </p:spTree>
    <p:extLst>
      <p:ext uri="{BB962C8B-B14F-4D97-AF65-F5344CB8AC3E}">
        <p14:creationId xmlns:p14="http://schemas.microsoft.com/office/powerpoint/2010/main" val="2424974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smtClean="0"/>
              <a:t>Legislativní úprava – cena obvyklá </a:t>
            </a:r>
            <a:endParaRPr lang="en-US" dirty="0"/>
          </a:p>
        </p:txBody>
      </p:sp>
      <p:sp>
        <p:nvSpPr>
          <p:cNvPr id="18435" name="Rectangle 3"/>
          <p:cNvSpPr>
            <a:spLocks noGrp="1" noChangeArrowheads="1"/>
          </p:cNvSpPr>
          <p:nvPr>
            <p:ph idx="1"/>
          </p:nvPr>
        </p:nvSpPr>
        <p:spPr>
          <a:xfrm>
            <a:off x="457200" y="2060848"/>
            <a:ext cx="8229600" cy="4320480"/>
          </a:xfrm>
        </p:spPr>
        <p:txBody>
          <a:bodyPr>
            <a:noAutofit/>
          </a:bodyPr>
          <a:lstStyle/>
          <a:p>
            <a:pPr marL="0" lvl="2">
              <a:defRPr/>
            </a:pPr>
            <a:r>
              <a:rPr lang="cs-CZ" sz="2400" b="1" dirty="0">
                <a:solidFill>
                  <a:srgbClr val="00338D"/>
                </a:solidFill>
              </a:rPr>
              <a:t>Metodické pokyny</a:t>
            </a:r>
          </a:p>
          <a:p>
            <a:pPr marL="0" lvl="2">
              <a:defRPr/>
            </a:pPr>
            <a:r>
              <a:rPr lang="cs-CZ" sz="2000" b="1" dirty="0"/>
              <a:t>Pokyn D-332 </a:t>
            </a:r>
            <a:r>
              <a:rPr lang="cs-CZ" sz="2000" dirty="0"/>
              <a:t>– Sdělení Ministerstva financí k uplatňování mezinárodních standardů při zdaňování transakcí mezi sdruženými podniky – převodní ceny</a:t>
            </a:r>
          </a:p>
          <a:p>
            <a:pPr marL="0" lvl="2">
              <a:defRPr/>
            </a:pPr>
            <a:r>
              <a:rPr lang="cs-CZ" sz="2000" b="1" dirty="0"/>
              <a:t>Pokyn D-333 </a:t>
            </a:r>
            <a:r>
              <a:rPr lang="cs-CZ" sz="2000" dirty="0"/>
              <a:t>– Sdělení Ministerstva financí k závaznému posouzení způsobu, jakým byla vytvořena cena sjednávaná mezi spojenými osobami</a:t>
            </a:r>
          </a:p>
          <a:p>
            <a:pPr marL="0" lvl="2">
              <a:defRPr/>
            </a:pPr>
            <a:r>
              <a:rPr lang="cs-CZ" sz="2000" b="1" dirty="0"/>
              <a:t>Pokyn D-334 </a:t>
            </a:r>
            <a:r>
              <a:rPr lang="cs-CZ" sz="2000" dirty="0"/>
              <a:t>– Sdělení Ministerstva financí k rozsahu dokumentace způsobu tvorby cen mezi spojenými osobami </a:t>
            </a:r>
          </a:p>
          <a:p>
            <a:pPr marL="0" lvl="2">
              <a:defRPr/>
            </a:pPr>
            <a:r>
              <a:rPr lang="cs-CZ" sz="2000" b="1" dirty="0" smtClean="0"/>
              <a:t>Pokyn </a:t>
            </a:r>
            <a:r>
              <a:rPr lang="cs-CZ" sz="2000" b="1" dirty="0"/>
              <a:t>GFŘ D-10 </a:t>
            </a:r>
            <a:r>
              <a:rPr lang="cs-CZ" sz="2000" dirty="0"/>
              <a:t>– ke službám s nízkou přidanou hodnotou poskytovaným mezi spojenými </a:t>
            </a:r>
            <a:r>
              <a:rPr lang="cs-CZ" sz="2000" dirty="0" smtClean="0"/>
              <a:t>osobami</a:t>
            </a:r>
          </a:p>
          <a:p>
            <a:pPr marL="0" lvl="2">
              <a:defRPr/>
            </a:pPr>
            <a:r>
              <a:rPr lang="cs-CZ" sz="2000" b="1" dirty="0"/>
              <a:t>Pokyn GFŘ </a:t>
            </a:r>
            <a:r>
              <a:rPr lang="cs-CZ" sz="2000" b="1" dirty="0" smtClean="0"/>
              <a:t>D-22 (dříve D-6) </a:t>
            </a:r>
            <a:r>
              <a:rPr lang="cs-CZ" sz="2000" dirty="0"/>
              <a:t>– k jednotnému postupu při uplatňování některých ustanovení </a:t>
            </a:r>
          </a:p>
          <a:p>
            <a:pPr marL="0" lvl="2">
              <a:defRPr/>
            </a:pPr>
            <a:endParaRPr lang="cs-CZ" sz="2000" dirty="0"/>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5</a:t>
            </a:fld>
            <a:endParaRPr lang="en-US" dirty="0"/>
          </a:p>
        </p:txBody>
      </p:sp>
    </p:spTree>
    <p:extLst>
      <p:ext uri="{BB962C8B-B14F-4D97-AF65-F5344CB8AC3E}">
        <p14:creationId xmlns:p14="http://schemas.microsoft.com/office/powerpoint/2010/main" val="1652215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smtClean="0"/>
              <a:t>Vývoj znění § 23/7 ZDP</a:t>
            </a:r>
            <a:endParaRPr lang="en-US" dirty="0"/>
          </a:p>
        </p:txBody>
      </p:sp>
      <p:sp>
        <p:nvSpPr>
          <p:cNvPr id="18435" name="Rectangle 3"/>
          <p:cNvSpPr>
            <a:spLocks noGrp="1" noChangeArrowheads="1"/>
          </p:cNvSpPr>
          <p:nvPr>
            <p:ph idx="1"/>
          </p:nvPr>
        </p:nvSpPr>
        <p:spPr>
          <a:xfrm>
            <a:off x="457200" y="2060848"/>
            <a:ext cx="8229600" cy="4320480"/>
          </a:xfrm>
        </p:spPr>
        <p:txBody>
          <a:bodyPr>
            <a:normAutofit/>
          </a:bodyPr>
          <a:lstStyle/>
          <a:p>
            <a:r>
              <a:rPr lang="cs-CZ" dirty="0"/>
              <a:t>Znění § 23/7 </a:t>
            </a:r>
            <a:r>
              <a:rPr lang="cs-CZ" dirty="0" smtClean="0"/>
              <a:t>ZDP platné </a:t>
            </a:r>
            <a:r>
              <a:rPr lang="cs-CZ" dirty="0"/>
              <a:t>od 1.1.2015:</a:t>
            </a:r>
          </a:p>
          <a:p>
            <a:pPr marL="0" indent="0">
              <a:buNone/>
            </a:pPr>
            <a:r>
              <a:rPr lang="cs-CZ" dirty="0"/>
              <a:t>„Liší-li se ceny sjednané mezi spojenými osobami od cen, které by byly sjednány mezi nespojenými osobami v běžných obchodních vztazích za stejných nebo obdobných podmínek, a není-li tento rozdíl uspokojivě </a:t>
            </a:r>
            <a:r>
              <a:rPr lang="cs-CZ" b="1" dirty="0"/>
              <a:t>doložen, upraví se </a:t>
            </a:r>
            <a:r>
              <a:rPr lang="cs-CZ" dirty="0"/>
              <a:t>základ daně poplatníka o zjištěný rozdíl; to platí i v případě, kdy je cena mezi poplatníky daně z příjmů právnických osob rovna nule…“</a:t>
            </a:r>
          </a:p>
          <a:p>
            <a:r>
              <a:rPr lang="cs-CZ" dirty="0"/>
              <a:t>Znění § 23/7 </a:t>
            </a:r>
            <a:r>
              <a:rPr lang="cs-CZ" dirty="0" smtClean="0"/>
              <a:t>ZDP platné </a:t>
            </a:r>
            <a:r>
              <a:rPr lang="cs-CZ" dirty="0"/>
              <a:t>v roce 2014:</a:t>
            </a:r>
          </a:p>
          <a:p>
            <a:pPr marL="0" indent="0">
              <a:buNone/>
            </a:pPr>
            <a:r>
              <a:rPr lang="cs-CZ" dirty="0"/>
              <a:t>…, a není-li tento rozdíl uspokojivě </a:t>
            </a:r>
            <a:r>
              <a:rPr lang="cs-CZ" b="1" dirty="0"/>
              <a:t>doložitelný, upraví se </a:t>
            </a:r>
            <a:r>
              <a:rPr lang="cs-CZ" dirty="0"/>
              <a:t>základ daně…</a:t>
            </a:r>
          </a:p>
          <a:p>
            <a:r>
              <a:rPr lang="cs-CZ" dirty="0"/>
              <a:t>Znění § 23/7 </a:t>
            </a:r>
            <a:r>
              <a:rPr lang="cs-CZ" dirty="0" smtClean="0"/>
              <a:t>ZDP platné </a:t>
            </a:r>
            <a:r>
              <a:rPr lang="cs-CZ" dirty="0"/>
              <a:t>v roce 2013:</a:t>
            </a:r>
          </a:p>
          <a:p>
            <a:pPr marL="0" indent="0">
              <a:buNone/>
            </a:pPr>
            <a:r>
              <a:rPr lang="cs-CZ" dirty="0"/>
              <a:t>…, a není-li tento rozdíl uspokojivě </a:t>
            </a:r>
            <a:r>
              <a:rPr lang="cs-CZ" b="1" dirty="0"/>
              <a:t>doložen, upraví správce daně</a:t>
            </a:r>
            <a:r>
              <a:rPr lang="cs-CZ" dirty="0"/>
              <a:t> základ daně…</a:t>
            </a:r>
          </a:p>
          <a:p>
            <a:endParaRPr lang="en-US" sz="1800" dirty="0"/>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6</a:t>
            </a:fld>
            <a:endParaRPr lang="en-US" dirty="0"/>
          </a:p>
        </p:txBody>
      </p:sp>
    </p:spTree>
    <p:extLst>
      <p:ext uri="{BB962C8B-B14F-4D97-AF65-F5344CB8AC3E}">
        <p14:creationId xmlns:p14="http://schemas.microsoft.com/office/powerpoint/2010/main" val="2260894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dirty="0" smtClean="0"/>
              <a:t>§ 23/7 ZDP </a:t>
            </a:r>
            <a:endParaRPr lang="en-US" dirty="0"/>
          </a:p>
        </p:txBody>
      </p:sp>
      <p:sp>
        <p:nvSpPr>
          <p:cNvPr id="18435" name="Rectangle 3"/>
          <p:cNvSpPr>
            <a:spLocks noGrp="1" noChangeArrowheads="1"/>
          </p:cNvSpPr>
          <p:nvPr>
            <p:ph idx="1"/>
          </p:nvPr>
        </p:nvSpPr>
        <p:spPr>
          <a:xfrm>
            <a:off x="457200" y="2060848"/>
            <a:ext cx="8229600" cy="4320480"/>
          </a:xfrm>
        </p:spPr>
        <p:txBody>
          <a:bodyPr>
            <a:normAutofit fontScale="70000" lnSpcReduction="20000"/>
          </a:bodyPr>
          <a:lstStyle/>
          <a:p>
            <a:pPr marL="0" indent="0">
              <a:lnSpc>
                <a:spcPct val="120000"/>
              </a:lnSpc>
              <a:buNone/>
            </a:pPr>
            <a:r>
              <a:rPr lang="cs-CZ" sz="2900" dirty="0"/>
              <a:t>Spojenými osobami se pro účely tohoto zákona rozumí </a:t>
            </a:r>
          </a:p>
          <a:p>
            <a:pPr marL="0" indent="0">
              <a:buNone/>
            </a:pPr>
            <a:r>
              <a:rPr lang="cs-CZ" sz="1800" b="1" dirty="0" smtClean="0">
                <a:solidFill>
                  <a:schemeClr val="tx1"/>
                </a:solidFill>
              </a:rPr>
              <a:t>a) kapitálově </a:t>
            </a:r>
            <a:r>
              <a:rPr lang="cs-CZ" sz="1800" b="1" dirty="0">
                <a:solidFill>
                  <a:schemeClr val="tx1"/>
                </a:solidFill>
              </a:rPr>
              <a:t>spojené osoby, přitom </a:t>
            </a:r>
          </a:p>
          <a:p>
            <a:pPr marL="457200" indent="-457200">
              <a:buAutoNum type="arabicPeriod"/>
            </a:pPr>
            <a:r>
              <a:rPr lang="cs-CZ" sz="1800" dirty="0">
                <a:solidFill>
                  <a:schemeClr val="tx1"/>
                </a:solidFill>
              </a:rPr>
              <a:t>jestliže se jedna osoba přímo podílí na kapitálu nebo hlasovacích právech druhé osoby, anebo se jedna osoba přímo podílí na kapitálu nebo hlasovacích právech více osob; a přitom tento podíl představuje alespoň 25 % základního kapitálu nebo 25 % hlasovacích práv těchto osob, jsou všechny tyto osoby vzájemně osobami přímo kapitálově spojenými, </a:t>
            </a:r>
          </a:p>
          <a:p>
            <a:pPr marL="457200" indent="-457200">
              <a:buAutoNum type="arabicPeriod"/>
            </a:pPr>
            <a:r>
              <a:rPr lang="cs-CZ" sz="1800" dirty="0">
                <a:solidFill>
                  <a:schemeClr val="tx1"/>
                </a:solidFill>
              </a:rPr>
              <a:t>jestliže se jedna osoba nepřímo podílí na kapitálu nebo hlasovacích právech druhé osoby, anebo se jedna osoba přímo nebo nepřímo podílí na kapitálu nebo hlasovacích právech více osob; a přitom tento podíl představuje alespoň 25 % základního kapitálu nebo 25 % hlasovacích práv těchto osob, jsou všechny tyto osoby vzájemně osobami kapitálově spojenými, </a:t>
            </a:r>
          </a:p>
          <a:p>
            <a:pPr marL="0" indent="0">
              <a:buNone/>
            </a:pPr>
            <a:r>
              <a:rPr lang="cs-CZ" sz="1900" b="1" dirty="0" smtClean="0">
                <a:solidFill>
                  <a:schemeClr val="tx1"/>
                </a:solidFill>
              </a:rPr>
              <a:t>b) jinak </a:t>
            </a:r>
            <a:r>
              <a:rPr lang="cs-CZ" sz="1900" b="1" dirty="0">
                <a:solidFill>
                  <a:schemeClr val="tx1"/>
                </a:solidFill>
              </a:rPr>
              <a:t>spojené osoby, kterými jsou osoby </a:t>
            </a:r>
          </a:p>
          <a:p>
            <a:pPr marL="457200" indent="-457200">
              <a:buAutoNum type="arabicPeriod"/>
            </a:pPr>
            <a:r>
              <a:rPr lang="cs-CZ" sz="1800" dirty="0">
                <a:solidFill>
                  <a:schemeClr val="tx1"/>
                </a:solidFill>
              </a:rPr>
              <a:t>kdy se jedna osoba podílí na vedení nebo kontrole jiné osoby, </a:t>
            </a:r>
          </a:p>
          <a:p>
            <a:pPr marL="457200" indent="-457200">
              <a:buAutoNum type="arabicPeriod"/>
            </a:pPr>
            <a:r>
              <a:rPr lang="cs-CZ" sz="1800" dirty="0">
                <a:solidFill>
                  <a:schemeClr val="tx1"/>
                </a:solidFill>
              </a:rPr>
              <a:t>kdy se shodné osoby nebo osoby blízké podílejí na vedení nebo kontrole jiných osob, tyto jiné osoby jsou vzájemně osobami jinak spojenými. Za jinak spojené osoby se nepovažují osoby, kdy je jedna osoba členem dozorčích rad obou osob, </a:t>
            </a:r>
          </a:p>
          <a:p>
            <a:pPr marL="457200" indent="-457200">
              <a:buAutoNum type="arabicPeriod"/>
            </a:pPr>
            <a:r>
              <a:rPr lang="cs-CZ" sz="1800" dirty="0">
                <a:solidFill>
                  <a:schemeClr val="tx1"/>
                </a:solidFill>
              </a:rPr>
              <a:t>ovládající a ovládaná a také osoby ovládané stejnou ovládající osobou, </a:t>
            </a:r>
          </a:p>
          <a:p>
            <a:pPr marL="457200" indent="-457200">
              <a:buAutoNum type="arabicPeriod"/>
            </a:pPr>
            <a:r>
              <a:rPr lang="cs-CZ" sz="1800" dirty="0">
                <a:solidFill>
                  <a:schemeClr val="tx1"/>
                </a:solidFill>
              </a:rPr>
              <a:t>blízké</a:t>
            </a:r>
          </a:p>
          <a:p>
            <a:pPr marL="457200" indent="-457200">
              <a:buAutoNum type="arabicPeriod"/>
            </a:pPr>
            <a:r>
              <a:rPr lang="cs-CZ" sz="1800" dirty="0">
                <a:solidFill>
                  <a:schemeClr val="tx1"/>
                </a:solidFill>
              </a:rPr>
              <a:t>které vytvořily právní vztah převážně za účelem snížení základu daně nebo zvýšení daňové ztráty. </a:t>
            </a:r>
          </a:p>
          <a:p>
            <a:endParaRPr lang="en-US" sz="1800" dirty="0"/>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7</a:t>
            </a:fld>
            <a:endParaRPr lang="en-US" dirty="0"/>
          </a:p>
        </p:txBody>
      </p:sp>
    </p:spTree>
    <p:extLst>
      <p:ext uri="{BB962C8B-B14F-4D97-AF65-F5344CB8AC3E}">
        <p14:creationId xmlns:p14="http://schemas.microsoft.com/office/powerpoint/2010/main" val="2591107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cs-CZ" dirty="0" smtClean="0"/>
              <a:t>Smlouva o zamezení dvojího zdanění příjmů a majetku </a:t>
            </a:r>
            <a:endParaRPr lang="en-US" dirty="0"/>
          </a:p>
        </p:txBody>
      </p:sp>
      <p:sp>
        <p:nvSpPr>
          <p:cNvPr id="18435" name="Rectangle 3"/>
          <p:cNvSpPr>
            <a:spLocks noGrp="1" noChangeArrowheads="1"/>
          </p:cNvSpPr>
          <p:nvPr>
            <p:ph idx="1"/>
          </p:nvPr>
        </p:nvSpPr>
        <p:spPr>
          <a:xfrm>
            <a:off x="457200" y="2060848"/>
            <a:ext cx="8435280" cy="4320480"/>
          </a:xfrm>
        </p:spPr>
        <p:txBody>
          <a:bodyPr>
            <a:normAutofit fontScale="55000" lnSpcReduction="20000"/>
          </a:bodyPr>
          <a:lstStyle/>
          <a:p>
            <a:pPr marL="0" indent="0">
              <a:buNone/>
            </a:pPr>
            <a:r>
              <a:rPr lang="cs-CZ" sz="2900" dirty="0">
                <a:solidFill>
                  <a:schemeClr val="tx1"/>
                </a:solidFill>
              </a:rPr>
              <a:t>1. Jestliže </a:t>
            </a:r>
          </a:p>
          <a:p>
            <a:pPr marL="0" indent="0">
              <a:buNone/>
            </a:pPr>
            <a:r>
              <a:rPr lang="cs-CZ" sz="2900" dirty="0">
                <a:solidFill>
                  <a:schemeClr val="tx1"/>
                </a:solidFill>
              </a:rPr>
              <a:t>a) se podnik jednoho smluvního státu podílí přímo nebo nepřímo na řízení, kontrole nebo kapitálu podniku druhého smluvního státu, nebo </a:t>
            </a:r>
          </a:p>
          <a:p>
            <a:pPr marL="0" indent="0">
              <a:buNone/>
            </a:pPr>
            <a:r>
              <a:rPr lang="cs-CZ" sz="2900" dirty="0">
                <a:solidFill>
                  <a:schemeClr val="tx1"/>
                </a:solidFill>
              </a:rPr>
              <a:t>b) tytéž osoby se podílejí přímo nebo nepřímo na řízení, kontrole nebo kapitálu podniku jednoho smluvního státu i podniku druhého smluvního státu </a:t>
            </a:r>
          </a:p>
          <a:p>
            <a:pPr marL="0" indent="0">
              <a:buNone/>
            </a:pPr>
            <a:r>
              <a:rPr lang="cs-CZ" sz="2900" dirty="0" smtClean="0">
                <a:solidFill>
                  <a:schemeClr val="tx1"/>
                </a:solidFill>
              </a:rPr>
              <a:t>a </a:t>
            </a:r>
            <a:r>
              <a:rPr lang="cs-CZ" sz="2900" dirty="0">
                <a:solidFill>
                  <a:schemeClr val="tx1"/>
                </a:solidFill>
              </a:rPr>
              <a:t>jestliže v těchto případech jsou oba podniky ve svých obchodních nebo finančních vztazích vázány podmínkami, které sjednaly nebo jim byly uloženy </a:t>
            </a:r>
            <a:r>
              <a:rPr lang="cs-CZ" sz="2900" dirty="0" smtClean="0">
                <a:solidFill>
                  <a:schemeClr val="tx1"/>
                </a:solidFill>
              </a:rPr>
              <a:t>a </a:t>
            </a:r>
            <a:r>
              <a:rPr lang="cs-CZ" sz="2900" dirty="0">
                <a:solidFill>
                  <a:schemeClr val="tx1"/>
                </a:solidFill>
              </a:rPr>
              <a:t>které se liší od podmínek, které by byly sjednány mezi nezávislými podniky, mohou jakékoliv zisky, které by, nebýt těchto podmínek, byly docíleny jedním </a:t>
            </a:r>
            <a:r>
              <a:rPr lang="cs-CZ" sz="2900" dirty="0" smtClean="0">
                <a:solidFill>
                  <a:schemeClr val="tx1"/>
                </a:solidFill>
              </a:rPr>
              <a:t>z </a:t>
            </a:r>
            <a:r>
              <a:rPr lang="cs-CZ" sz="2900" dirty="0">
                <a:solidFill>
                  <a:schemeClr val="tx1"/>
                </a:solidFill>
              </a:rPr>
              <a:t>podniků, ale vzhledem k těmto podmínkám docíleny nebyly, být zahrnuty do zisků tohoto podniku a následně zdaněny. </a:t>
            </a:r>
          </a:p>
          <a:p>
            <a:pPr marL="0" indent="0">
              <a:buNone/>
            </a:pPr>
            <a:r>
              <a:rPr lang="cs-CZ" sz="2900" dirty="0">
                <a:solidFill>
                  <a:schemeClr val="tx1"/>
                </a:solidFill>
              </a:rPr>
              <a:t>2. Jestliže jeden smluvní stát zahrne do zisků podniku tohoto státu a následně zdaní zisky, které podniku druhého smluvního státu byly zdaněny v tomto druhém státě, a zisky takto zahrnuté jsou zisky, které by byly docíleny </a:t>
            </a:r>
            <a:r>
              <a:rPr lang="cs-CZ" sz="2900" dirty="0" smtClean="0">
                <a:solidFill>
                  <a:schemeClr val="tx1"/>
                </a:solidFill>
              </a:rPr>
              <a:t>podnikem </a:t>
            </a:r>
            <a:r>
              <a:rPr lang="cs-CZ" sz="2900" dirty="0">
                <a:solidFill>
                  <a:schemeClr val="tx1"/>
                </a:solidFill>
              </a:rPr>
              <a:t>prvně zmíněného státu, kdyby podmínky sjednané mezi oběma podniky byly takové, jaké by byly sjednány mezi nezávislými podniky, upraví tento druhý stát přiměřeně částku daně v něm uložené </a:t>
            </a:r>
            <a:r>
              <a:rPr lang="cs-CZ" sz="2900" dirty="0" smtClean="0">
                <a:solidFill>
                  <a:schemeClr val="tx1"/>
                </a:solidFill>
              </a:rPr>
              <a:t>z </a:t>
            </a:r>
            <a:r>
              <a:rPr lang="cs-CZ" sz="2900" dirty="0">
                <a:solidFill>
                  <a:schemeClr val="tx1"/>
                </a:solidFill>
              </a:rPr>
              <a:t>těchto zisků. Při stanovení této úpravy se přihlédne k jiným ustanovením této smlouvy a příslušné úřady smluvních států se v případě potřeby vzájemně poradí. </a:t>
            </a:r>
          </a:p>
          <a:p>
            <a:pPr marL="0" indent="0">
              <a:buNone/>
            </a:pPr>
            <a:r>
              <a:rPr lang="cs-CZ" sz="2900" dirty="0">
                <a:solidFill>
                  <a:schemeClr val="tx1"/>
                </a:solidFill>
              </a:rPr>
              <a:t>3. Ustanovení odstavce 2 se nepoužijí v případě podvodu, hrubé nedbalosti nebo vědomého zanedbání povinností</a:t>
            </a:r>
            <a:r>
              <a:rPr lang="cs-CZ" sz="2900" dirty="0" smtClean="0">
                <a:solidFill>
                  <a:schemeClr val="tx1"/>
                </a:solidFill>
              </a:rPr>
              <a:t>.</a:t>
            </a:r>
            <a:endParaRPr lang="cs-CZ" sz="2900" dirty="0">
              <a:solidFill>
                <a:schemeClr val="tx1"/>
              </a:solidFill>
            </a:endParaRPr>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8</a:t>
            </a:fld>
            <a:endParaRPr lang="en-US" dirty="0"/>
          </a:p>
        </p:txBody>
      </p:sp>
    </p:spTree>
    <p:extLst>
      <p:ext uri="{BB962C8B-B14F-4D97-AF65-F5344CB8AC3E}">
        <p14:creationId xmlns:p14="http://schemas.microsoft.com/office/powerpoint/2010/main" val="2819365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r>
              <a:rPr lang="cs-CZ" dirty="0" smtClean="0"/>
              <a:t>Pokyn D-332</a:t>
            </a:r>
            <a:endParaRPr lang="en-US" dirty="0"/>
          </a:p>
        </p:txBody>
      </p:sp>
      <p:sp>
        <p:nvSpPr>
          <p:cNvPr id="18435" name="Rectangle 3"/>
          <p:cNvSpPr>
            <a:spLocks noGrp="1" noChangeArrowheads="1"/>
          </p:cNvSpPr>
          <p:nvPr>
            <p:ph idx="1"/>
          </p:nvPr>
        </p:nvSpPr>
        <p:spPr>
          <a:xfrm>
            <a:off x="457200" y="2060848"/>
            <a:ext cx="8435280" cy="4320480"/>
          </a:xfrm>
        </p:spPr>
        <p:txBody>
          <a:bodyPr>
            <a:normAutofit/>
          </a:bodyPr>
          <a:lstStyle/>
          <a:p>
            <a:pPr marL="0" lvl="2">
              <a:defRPr/>
            </a:pPr>
            <a:r>
              <a:rPr lang="cs-CZ" sz="2000" b="1" dirty="0">
                <a:solidFill>
                  <a:srgbClr val="00338D"/>
                </a:solidFill>
              </a:rPr>
              <a:t>Sdělení Ministerstva financí k uplatňování mezinárodních standardů při zdaňování transakcí mezi sdruženými podniky – převodní ceny</a:t>
            </a:r>
          </a:p>
          <a:p>
            <a:pPr marL="114300" lvl="2" indent="-342900">
              <a:buFont typeface="Wingdings" panose="05000000000000000000" pitchFamily="2" charset="2"/>
              <a:buChar char="§"/>
              <a:defRPr/>
            </a:pPr>
            <a:r>
              <a:rPr lang="cs-CZ" sz="2000" dirty="0"/>
              <a:t>Princip tržního odstupu</a:t>
            </a:r>
          </a:p>
          <a:p>
            <a:pPr marL="114300" lvl="2" indent="-342900">
              <a:buFont typeface="Wingdings" panose="05000000000000000000" pitchFamily="2" charset="2"/>
              <a:buChar char="§"/>
              <a:defRPr/>
            </a:pPr>
            <a:r>
              <a:rPr lang="cs-CZ" sz="2000" dirty="0"/>
              <a:t>Odkaz na Směrnici OECD</a:t>
            </a:r>
          </a:p>
          <a:p>
            <a:pPr marL="114300" lvl="2" indent="-342900">
              <a:buFont typeface="Wingdings" panose="05000000000000000000" pitchFamily="2" charset="2"/>
              <a:buChar char="§"/>
              <a:defRPr/>
            </a:pPr>
            <a:r>
              <a:rPr lang="cs-CZ" sz="2000" dirty="0"/>
              <a:t>Srovnávací analýza</a:t>
            </a:r>
          </a:p>
          <a:p>
            <a:pPr marL="114300" lvl="2" indent="-342900">
              <a:buFont typeface="Wingdings" panose="05000000000000000000" pitchFamily="2" charset="2"/>
              <a:buChar char="§"/>
              <a:defRPr/>
            </a:pPr>
            <a:r>
              <a:rPr lang="cs-CZ" sz="2000" dirty="0"/>
              <a:t>Metody pro zjištění převodních cen</a:t>
            </a:r>
          </a:p>
          <a:p>
            <a:pPr marL="114300" lvl="2" indent="-342900">
              <a:buFont typeface="Wingdings" panose="05000000000000000000" pitchFamily="2" charset="2"/>
              <a:buChar char="§"/>
              <a:defRPr/>
            </a:pPr>
            <a:r>
              <a:rPr lang="cs-CZ" sz="2000" dirty="0"/>
              <a:t>Dokumentace převodních cen</a:t>
            </a:r>
          </a:p>
          <a:p>
            <a:pPr marL="114300" lvl="2" indent="-342900">
              <a:buFont typeface="Wingdings" panose="05000000000000000000" pitchFamily="2" charset="2"/>
              <a:buChar char="§"/>
              <a:defRPr/>
            </a:pPr>
            <a:r>
              <a:rPr lang="cs-CZ" sz="2000" dirty="0"/>
              <a:t>Následné úpravy zisku</a:t>
            </a:r>
          </a:p>
          <a:p>
            <a:pPr marL="114300" lvl="2" indent="-342900">
              <a:buFont typeface="Wingdings" panose="05000000000000000000" pitchFamily="2" charset="2"/>
              <a:buChar char="§"/>
              <a:defRPr/>
            </a:pPr>
            <a:r>
              <a:rPr lang="cs-CZ" sz="2000" dirty="0"/>
              <a:t>Předběžné cenové dohody</a:t>
            </a:r>
          </a:p>
        </p:txBody>
      </p:sp>
      <p:sp>
        <p:nvSpPr>
          <p:cNvPr id="2" name="Date Placeholder 1"/>
          <p:cNvSpPr>
            <a:spLocks noGrp="1"/>
          </p:cNvSpPr>
          <p:nvPr>
            <p:ph type="dt" sz="half" idx="10"/>
          </p:nvPr>
        </p:nvSpPr>
        <p:spPr/>
        <p:txBody>
          <a:bodyPr/>
          <a:lstStyle/>
          <a:p>
            <a:fld id="{8442D436-A06B-41B3-ABE8-CD77698BE5F0}" type="datetime1">
              <a:rPr lang="cs-CZ" smtClean="0"/>
              <a:t>14.4.2015</a:t>
            </a:fld>
            <a:endParaRPr lang="en-US" dirty="0"/>
          </a:p>
        </p:txBody>
      </p:sp>
      <p:sp>
        <p:nvSpPr>
          <p:cNvPr id="3" name="Footer Placeholder 2"/>
          <p:cNvSpPr>
            <a:spLocks noGrp="1"/>
          </p:cNvSpPr>
          <p:nvPr>
            <p:ph type="ftr" sz="quarter" idx="12"/>
          </p:nvPr>
        </p:nvSpPr>
        <p:spPr/>
        <p:txBody>
          <a:bodyPr/>
          <a:lstStyle/>
          <a:p>
            <a:r>
              <a:rPr lang="en-US" dirty="0" smtClean="0"/>
              <a:t>Czech Tax Advisors s.r.o.</a:t>
            </a:r>
            <a:endParaRPr lang="en-US" dirty="0"/>
          </a:p>
        </p:txBody>
      </p:sp>
      <p:sp>
        <p:nvSpPr>
          <p:cNvPr id="6" name="Slide Number Placeholder 5"/>
          <p:cNvSpPr>
            <a:spLocks noGrp="1"/>
          </p:cNvSpPr>
          <p:nvPr>
            <p:ph type="sldNum" sz="quarter" idx="11"/>
          </p:nvPr>
        </p:nvSpPr>
        <p:spPr/>
        <p:txBody>
          <a:bodyPr/>
          <a:lstStyle/>
          <a:p>
            <a:fld id="{3FE46294-E5D1-40B1-BA63-B1742DFF28F4}" type="slidenum">
              <a:rPr lang="en-US" smtClean="0"/>
              <a:pPr/>
              <a:t>9</a:t>
            </a:fld>
            <a:endParaRPr lang="en-US" dirty="0"/>
          </a:p>
        </p:txBody>
      </p:sp>
    </p:spTree>
    <p:extLst>
      <p:ext uri="{BB962C8B-B14F-4D97-AF65-F5344CB8AC3E}">
        <p14:creationId xmlns:p14="http://schemas.microsoft.com/office/powerpoint/2010/main" val="3598649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Business plan presentation">
  <a:themeElements>
    <a:clrScheme name="Black and White Pushpins Design Template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fontScheme name="Black and White Pushpins Design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ck and White Pushpins Design Template 1">
        <a:dk1>
          <a:srgbClr val="5C1F00"/>
        </a:dk1>
        <a:lt1>
          <a:srgbClr val="FFFFFF"/>
        </a:lt1>
        <a:dk2>
          <a:srgbClr val="E55555"/>
        </a:dk2>
        <a:lt2>
          <a:srgbClr val="DFD293"/>
        </a:lt2>
        <a:accent1>
          <a:srgbClr val="CC3300"/>
        </a:accent1>
        <a:accent2>
          <a:srgbClr val="BE7960"/>
        </a:accent2>
        <a:accent3>
          <a:srgbClr val="F0B4B4"/>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ck and White Pushpins Design Template 2">
        <a:dk1>
          <a:srgbClr val="2D2015"/>
        </a:dk1>
        <a:lt1>
          <a:srgbClr val="FFFFFF"/>
        </a:lt1>
        <a:dk2>
          <a:srgbClr val="9C8D66"/>
        </a:dk2>
        <a:lt2>
          <a:srgbClr val="DFC08D"/>
        </a:lt2>
        <a:accent1>
          <a:srgbClr val="8C7B70"/>
        </a:accent1>
        <a:accent2>
          <a:srgbClr val="8F5F2F"/>
        </a:accent2>
        <a:accent3>
          <a:srgbClr val="CBC5B8"/>
        </a:accent3>
        <a:accent4>
          <a:srgbClr val="DADADA"/>
        </a:accent4>
        <a:accent5>
          <a:srgbClr val="C5BFBB"/>
        </a:accent5>
        <a:accent6>
          <a:srgbClr val="81552A"/>
        </a:accent6>
        <a:hlink>
          <a:srgbClr val="CCB400"/>
        </a:hlink>
        <a:folHlink>
          <a:srgbClr val="ADBABB"/>
        </a:folHlink>
      </a:clrScheme>
      <a:clrMap bg1="dk2" tx1="lt1" bg2="dk1" tx2="lt2" accent1="accent1" accent2="accent2" accent3="accent3" accent4="accent4" accent5="accent5" accent6="accent6" hlink="hlink" folHlink="folHlink"/>
    </a:extraClrScheme>
    <a:extraClrScheme>
      <a:clrScheme name="Black and White Pushpins Design Template 3">
        <a:dk1>
          <a:srgbClr val="C0C0C0"/>
        </a:dk1>
        <a:lt1>
          <a:srgbClr val="FFFFFF"/>
        </a:lt1>
        <a:dk2>
          <a:srgbClr val="000000"/>
        </a:dk2>
        <a:lt2>
          <a:srgbClr val="333333"/>
        </a:lt2>
        <a:accent1>
          <a:srgbClr val="5F5F5F"/>
        </a:accent1>
        <a:accent2>
          <a:srgbClr val="DDDDDD"/>
        </a:accent2>
        <a:accent3>
          <a:srgbClr val="FFFFFF"/>
        </a:accent3>
        <a:accent4>
          <a:srgbClr val="A4A4A4"/>
        </a:accent4>
        <a:accent5>
          <a:srgbClr val="B6B6B6"/>
        </a:accent5>
        <a:accent6>
          <a:srgbClr val="C8C8C8"/>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Black and White Pushpins Design Template 4">
        <a:dk1>
          <a:srgbClr val="003366"/>
        </a:dk1>
        <a:lt1>
          <a:srgbClr val="FFFFFF"/>
        </a:lt1>
        <a:dk2>
          <a:srgbClr val="42A5F0"/>
        </a:dk2>
        <a:lt2>
          <a:srgbClr val="3399FF"/>
        </a:lt2>
        <a:accent1>
          <a:srgbClr val="4880B8"/>
        </a:accent1>
        <a:accent2>
          <a:srgbClr val="00B000"/>
        </a:accent2>
        <a:accent3>
          <a:srgbClr val="B0CFF6"/>
        </a:accent3>
        <a:accent4>
          <a:srgbClr val="DADADA"/>
        </a:accent4>
        <a:accent5>
          <a:srgbClr val="B1C0D8"/>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ck and White Pushpins Design Template 5">
        <a:dk1>
          <a:srgbClr val="336699"/>
        </a:dk1>
        <a:lt1>
          <a:srgbClr val="FFFFFF"/>
        </a:lt1>
        <a:dk2>
          <a:srgbClr val="DDDDDD"/>
        </a:dk2>
        <a:lt2>
          <a:srgbClr val="B2C8D8"/>
        </a:lt2>
        <a:accent1>
          <a:srgbClr val="1F62C5"/>
        </a:accent1>
        <a:accent2>
          <a:srgbClr val="468A4B"/>
        </a:accent2>
        <a:accent3>
          <a:srgbClr val="EBEBEB"/>
        </a:accent3>
        <a:accent4>
          <a:srgbClr val="DADADA"/>
        </a:accent4>
        <a:accent5>
          <a:srgbClr val="ABB7DF"/>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ck and White Pushpins Design Template 6">
        <a:dk1>
          <a:srgbClr val="777777"/>
        </a:dk1>
        <a:lt1>
          <a:srgbClr val="FFFFFF"/>
        </a:lt1>
        <a:dk2>
          <a:srgbClr val="ABADA1"/>
        </a:dk2>
        <a:lt2>
          <a:srgbClr val="C2C2BA"/>
        </a:lt2>
        <a:accent1>
          <a:srgbClr val="909082"/>
        </a:accent1>
        <a:accent2>
          <a:srgbClr val="809EA8"/>
        </a:accent2>
        <a:accent3>
          <a:srgbClr val="D2D3CD"/>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ck and White Pushpins Design Template 7">
        <a:dk1>
          <a:srgbClr val="3E3E5C"/>
        </a:dk1>
        <a:lt1>
          <a:srgbClr val="FFFFFF"/>
        </a:lt1>
        <a:dk2>
          <a:srgbClr val="BABBD2"/>
        </a:dk2>
        <a:lt2>
          <a:srgbClr val="B2B2B2"/>
        </a:lt2>
        <a:accent1>
          <a:srgbClr val="787682"/>
        </a:accent1>
        <a:accent2>
          <a:srgbClr val="6699FF"/>
        </a:accent2>
        <a:accent3>
          <a:srgbClr val="D9DAE5"/>
        </a:accent3>
        <a:accent4>
          <a:srgbClr val="DADADA"/>
        </a:accent4>
        <a:accent5>
          <a:srgbClr val="BEBDC1"/>
        </a:accent5>
        <a:accent6>
          <a:srgbClr val="5C8A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ck and White Pushpins Design Template 8">
        <a:dk1>
          <a:srgbClr val="777777"/>
        </a:dk1>
        <a:lt1>
          <a:srgbClr val="FFFFDF"/>
        </a:lt1>
        <a:dk2>
          <a:srgbClr val="FFFFD9"/>
        </a:dk2>
        <a:lt2>
          <a:srgbClr val="AA8322"/>
        </a:lt2>
        <a:accent1>
          <a:srgbClr val="D6B778"/>
        </a:accent1>
        <a:accent2>
          <a:srgbClr val="33CCCC"/>
        </a:accent2>
        <a:accent3>
          <a:srgbClr val="FFFFE9"/>
        </a:accent3>
        <a:accent4>
          <a:srgbClr val="DADABE"/>
        </a:accent4>
        <a:accent5>
          <a:srgbClr val="E8D8BE"/>
        </a:accent5>
        <a:accent6>
          <a:srgbClr val="2DB9B9"/>
        </a:accent6>
        <a:hlink>
          <a:srgbClr val="FF5050"/>
        </a:hlink>
        <a:folHlink>
          <a:srgbClr val="FFCC66"/>
        </a:folHlink>
      </a:clrScheme>
      <a:clrMap bg1="dk2" tx1="lt1" bg2="dk1" tx2="lt2" accent1="accent1" accent2="accent2" accent3="accent3" accent4="accent4" accent5="accent5" accent6="accent6" hlink="hlink" folHlink="folHlink"/>
    </a:extraClrScheme>
    <a:extraClrScheme>
      <a:clrScheme name="Black and White Pushpins Design Template 9">
        <a:dk1>
          <a:srgbClr val="EACD64"/>
        </a:dk1>
        <a:lt1>
          <a:srgbClr val="FEDA9A"/>
        </a:lt1>
        <a:dk2>
          <a:srgbClr val="AD7625"/>
        </a:dk2>
        <a:lt2>
          <a:srgbClr val="969696"/>
        </a:lt2>
        <a:accent1>
          <a:srgbClr val="8F6F59"/>
        </a:accent1>
        <a:accent2>
          <a:srgbClr val="FFC891"/>
        </a:accent2>
        <a:accent3>
          <a:srgbClr val="FEEACA"/>
        </a:accent3>
        <a:accent4>
          <a:srgbClr val="C8AF54"/>
        </a:accent4>
        <a:accent5>
          <a:srgbClr val="C6BBB5"/>
        </a:accent5>
        <a:accent6>
          <a:srgbClr val="E7B583"/>
        </a:accent6>
        <a:hlink>
          <a:srgbClr val="FF8A3B"/>
        </a:hlink>
        <a:folHlink>
          <a:srgbClr val="EEC960"/>
        </a:folHlink>
      </a:clrScheme>
      <a:clrMap bg1="lt1" tx1="dk1" bg2="lt2" tx2="dk2" accent1="accent1" accent2="accent2" accent3="accent3" accent4="accent4" accent5="accent5" accent6="accent6" hlink="hlink" folHlink="folHlink"/>
    </a:extraClrScheme>
    <a:extraClrScheme>
      <a:clrScheme name="Black and White Pushpins Design Template 10">
        <a:dk1>
          <a:srgbClr val="808080"/>
        </a:dk1>
        <a:lt1>
          <a:srgbClr val="FFFFFF"/>
        </a:lt1>
        <a:dk2>
          <a:srgbClr val="F8F8F8"/>
        </a:dk2>
        <a:lt2>
          <a:srgbClr val="0099CC"/>
        </a:lt2>
        <a:accent1>
          <a:srgbClr val="66A0CC"/>
        </a:accent1>
        <a:accent2>
          <a:srgbClr val="CCCCFF"/>
        </a:accent2>
        <a:accent3>
          <a:srgbClr val="FBFBFB"/>
        </a:accent3>
        <a:accent4>
          <a:srgbClr val="DADADA"/>
        </a:accent4>
        <a:accent5>
          <a:srgbClr val="B8CDE2"/>
        </a:accent5>
        <a:accent6>
          <a:srgbClr val="B9B9E7"/>
        </a:accent6>
        <a:hlink>
          <a:srgbClr val="3333CC"/>
        </a:hlink>
        <a:folHlink>
          <a:srgbClr val="4D4D4D"/>
        </a:folHlink>
      </a:clrScheme>
      <a:clrMap bg1="dk2" tx1="lt1" bg2="dk1" tx2="lt2" accent1="accent1" accent2="accent2" accent3="accent3" accent4="accent4" accent5="accent5" accent6="accent6" hlink="hlink" folHlink="folHlink"/>
    </a:extraClrScheme>
    <a:extraClrScheme>
      <a:clrScheme name="Black and White Pushpins Design Template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cro">
  <a:themeElements>
    <a:clrScheme name="Macro">
      <a:dk1>
        <a:sysClr val="windowText" lastClr="000000"/>
      </a:dk1>
      <a:lt1>
        <a:sysClr val="window" lastClr="FFFFFF"/>
      </a:lt1>
      <a:dk2>
        <a:srgbClr val="3F3F4D"/>
      </a:dk2>
      <a:lt2>
        <a:srgbClr val="DDDDDD"/>
      </a:lt2>
      <a:accent1>
        <a:srgbClr val="A51009"/>
      </a:accent1>
      <a:accent2>
        <a:srgbClr val="DE7014"/>
      </a:accent2>
      <a:accent3>
        <a:srgbClr val="704836"/>
      </a:accent3>
      <a:accent4>
        <a:srgbClr val="F2B431"/>
      </a:accent4>
      <a:accent5>
        <a:srgbClr val="7F221D"/>
      </a:accent5>
      <a:accent6>
        <a:srgbClr val="CDAC77"/>
      </a:accent6>
      <a:hlink>
        <a:srgbClr val="F5B123"/>
      </a:hlink>
      <a:folHlink>
        <a:srgbClr val="E19B0B"/>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plan presentation</Template>
  <TotalTime>3840</TotalTime>
  <Words>3307</Words>
  <Application>Microsoft Office PowerPoint</Application>
  <PresentationFormat>Předvádění na obrazovce (4:3)</PresentationFormat>
  <Paragraphs>507</Paragraphs>
  <Slides>44</Slides>
  <Notes>39</Notes>
  <HiddenSlides>0</HiddenSlides>
  <MMClips>0</MMClips>
  <ScaleCrop>false</ScaleCrop>
  <HeadingPairs>
    <vt:vector size="4" baseType="variant">
      <vt:variant>
        <vt:lpstr>Motiv</vt:lpstr>
      </vt:variant>
      <vt:variant>
        <vt:i4>2</vt:i4>
      </vt:variant>
      <vt:variant>
        <vt:lpstr>Nadpisy snímků</vt:lpstr>
      </vt:variant>
      <vt:variant>
        <vt:i4>44</vt:i4>
      </vt:variant>
    </vt:vector>
  </HeadingPairs>
  <TitlesOfParts>
    <vt:vector size="46" baseType="lpstr">
      <vt:lpstr>Business plan presentation</vt:lpstr>
      <vt:lpstr>Macro</vt:lpstr>
      <vt:lpstr>Transfer pricing – úvod do problematiky převodních cen</vt:lpstr>
      <vt:lpstr>Obsah prezentace</vt:lpstr>
      <vt:lpstr>Transfer pricing – obecná definice</vt:lpstr>
      <vt:lpstr>Legislativní úprava – cena obvyklá </vt:lpstr>
      <vt:lpstr>Legislativní úprava – cena obvyklá </vt:lpstr>
      <vt:lpstr>Vývoj znění § 23/7 ZDP</vt:lpstr>
      <vt:lpstr>§ 23/7 ZDP </vt:lpstr>
      <vt:lpstr>Smlouva o zamezení dvojího zdanění příjmů a majetku </vt:lpstr>
      <vt:lpstr>Pokyn D-332</vt:lpstr>
      <vt:lpstr>Metody pro zjištění převodních cen</vt:lpstr>
      <vt:lpstr>Metoda nezávislé srovnatelné ceny (CUP) </vt:lpstr>
      <vt:lpstr>Metoda ceny při opětovném prodeji (RPM) </vt:lpstr>
      <vt:lpstr>Metoda nákladů a přirážky (CPM) </vt:lpstr>
      <vt:lpstr>Metoda rozdělení zisku (PSM) </vt:lpstr>
      <vt:lpstr>Transakční metoda čistého rozpětí (TNMM) </vt:lpstr>
      <vt:lpstr>Pokyn D-333</vt:lpstr>
      <vt:lpstr>Pokyn D-334</vt:lpstr>
      <vt:lpstr>Dokumentace převodních cen</vt:lpstr>
      <vt:lpstr>Průběh zpracování dokumentace převodních cen</vt:lpstr>
      <vt:lpstr>Mapování situace</vt:lpstr>
      <vt:lpstr>Mapování situace – identifikace transakcí</vt:lpstr>
      <vt:lpstr>Mapování situace – grafický rozbor toku transakcí</vt:lpstr>
      <vt:lpstr>Mapování situace – identifikace rizik</vt:lpstr>
      <vt:lpstr>Mapování situace – zhodnocení rizik</vt:lpstr>
      <vt:lpstr>Návrh struktury dokumentace - zvažované faktory</vt:lpstr>
      <vt:lpstr>Návrh struktury dokumentace – návrh řešení I</vt:lpstr>
      <vt:lpstr>Návrh struktury dokumentace – návrh řešení II</vt:lpstr>
      <vt:lpstr>Sběr a analýza informací - proces</vt:lpstr>
      <vt:lpstr>Sběr a analýza informací – postřehy z praxe</vt:lpstr>
      <vt:lpstr>Sběr a analýza informací – popis služeb</vt:lpstr>
      <vt:lpstr>Sběr a analýza informací – databáze Amadeus</vt:lpstr>
      <vt:lpstr>Zpracování dokumentace</vt:lpstr>
      <vt:lpstr>Převodní ceny – globální přístup a situace v ČR</vt:lpstr>
      <vt:lpstr>Transfer pricing – globální přístup I</vt:lpstr>
      <vt:lpstr>Transfer pricing – globální přístup II</vt:lpstr>
      <vt:lpstr>Transfer pricing – iniciativy na úrovni OECD</vt:lpstr>
      <vt:lpstr>Transfer pricing – současná situace v ČR</vt:lpstr>
      <vt:lpstr>Počet kontrol v ČR zaměřených na převodní ceny</vt:lpstr>
      <vt:lpstr>Poučení</vt:lpstr>
      <vt:lpstr>Daňová kontrola</vt:lpstr>
      <vt:lpstr>Daňová kontrola u prodeje výrobků a zboží</vt:lpstr>
      <vt:lpstr>Daňová kontrola u poskytování služeb</vt:lpstr>
      <vt:lpstr>Daňová kontrola – nejčastější problémy</vt:lpstr>
      <vt:lpstr>Děkuji za pozornost!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Name</dc:title>
  <dc:creator>CTA</dc:creator>
  <cp:lastModifiedBy>Valouch Petr</cp:lastModifiedBy>
  <cp:revision>337</cp:revision>
  <cp:lastPrinted>2011-02-01T07:51:35Z</cp:lastPrinted>
  <dcterms:created xsi:type="dcterms:W3CDTF">2011-01-28T13:00:13Z</dcterms:created>
  <dcterms:modified xsi:type="dcterms:W3CDTF">2015-04-14T14:24:09Z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TC010175101033</vt:lpwstr>
  </property>
</Properties>
</file>