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8" r:id="rId3"/>
    <p:sldId id="257" r:id="rId4"/>
    <p:sldId id="259" r:id="rId5"/>
    <p:sldId id="261" r:id="rId6"/>
    <p:sldId id="263" r:id="rId7"/>
    <p:sldId id="260"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67" autoAdjust="0"/>
    <p:restoredTop sz="86449" autoAdjust="0"/>
  </p:normalViewPr>
  <p:slideViewPr>
    <p:cSldViewPr>
      <p:cViewPr varScale="1">
        <p:scale>
          <a:sx n="64" d="100"/>
          <a:sy n="64" d="100"/>
        </p:scale>
        <p:origin x="852" y="60"/>
      </p:cViewPr>
      <p:guideLst>
        <p:guide orient="horz" pos="2160"/>
        <p:guide pos="2880"/>
      </p:guideLst>
    </p:cSldViewPr>
  </p:slideViewPr>
  <p:outlineViewPr>
    <p:cViewPr>
      <p:scale>
        <a:sx n="33" d="100"/>
        <a:sy n="33" d="100"/>
      </p:scale>
      <p:origin x="0" y="-17358"/>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68F1CA-04ED-4B60-A28D-E6CAAFB6C582}" type="datetimeFigureOut">
              <a:rPr lang="cs-CZ" smtClean="0"/>
              <a:t>3. 5. 2015</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9010E5-EFFE-4223-AC83-AD7A5FE22E65}" type="slidenum">
              <a:rPr lang="cs-CZ" smtClean="0"/>
              <a:t>‹#›</a:t>
            </a:fld>
            <a:endParaRPr lang="cs-CZ"/>
          </a:p>
        </p:txBody>
      </p:sp>
    </p:spTree>
    <p:extLst>
      <p:ext uri="{BB962C8B-B14F-4D97-AF65-F5344CB8AC3E}">
        <p14:creationId xmlns:p14="http://schemas.microsoft.com/office/powerpoint/2010/main" val="1919833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839010E5-EFFE-4223-AC83-AD7A5FE22E65}" type="slidenum">
              <a:rPr lang="cs-CZ" smtClean="0"/>
              <a:t>19</a:t>
            </a:fld>
            <a:endParaRPr lang="cs-CZ"/>
          </a:p>
        </p:txBody>
      </p:sp>
    </p:spTree>
    <p:extLst>
      <p:ext uri="{BB962C8B-B14F-4D97-AF65-F5344CB8AC3E}">
        <p14:creationId xmlns:p14="http://schemas.microsoft.com/office/powerpoint/2010/main" val="4420723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C8F1A739-0B37-4465-B8F4-F6692C208213}" type="datetimeFigureOut">
              <a:rPr lang="cs-CZ" smtClean="0"/>
              <a:t>3. 5. 2015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543508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8F1A739-0B37-4465-B8F4-F6692C208213}" type="datetimeFigureOut">
              <a:rPr lang="cs-CZ" smtClean="0"/>
              <a:t>3. 5. 2015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3739779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8F1A739-0B37-4465-B8F4-F6692C208213}" type="datetimeFigureOut">
              <a:rPr lang="cs-CZ" smtClean="0"/>
              <a:t>3. 5. 2015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4119996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8F1A739-0B37-4465-B8F4-F6692C208213}" type="datetimeFigureOut">
              <a:rPr lang="cs-CZ" smtClean="0"/>
              <a:t>3. 5. 2015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917564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C8F1A739-0B37-4465-B8F4-F6692C208213}" type="datetimeFigureOut">
              <a:rPr lang="cs-CZ" smtClean="0"/>
              <a:t>3. 5. 2015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184846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C8F1A739-0B37-4465-B8F4-F6692C208213}" type="datetimeFigureOut">
              <a:rPr lang="cs-CZ" smtClean="0"/>
              <a:t>3. 5. 2015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249636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C8F1A739-0B37-4465-B8F4-F6692C208213}" type="datetimeFigureOut">
              <a:rPr lang="cs-CZ" smtClean="0"/>
              <a:t>3. 5. 2015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1138513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C8F1A739-0B37-4465-B8F4-F6692C208213}" type="datetimeFigureOut">
              <a:rPr lang="cs-CZ" smtClean="0"/>
              <a:t>3. 5. 2015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385870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8F1A739-0B37-4465-B8F4-F6692C208213}" type="datetimeFigureOut">
              <a:rPr lang="cs-CZ" smtClean="0"/>
              <a:t>3. 5. 2015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214767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8F1A739-0B37-4465-B8F4-F6692C208213}" type="datetimeFigureOut">
              <a:rPr lang="cs-CZ" smtClean="0"/>
              <a:t>3. 5. 2015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4091467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8F1A739-0B37-4465-B8F4-F6692C208213}" type="datetimeFigureOut">
              <a:rPr lang="cs-CZ" smtClean="0"/>
              <a:t>3. 5. 2015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2505916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F1A739-0B37-4465-B8F4-F6692C208213}" type="datetimeFigureOut">
              <a:rPr lang="cs-CZ" smtClean="0"/>
              <a:t>3. 5. 2015</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48D81A-6C14-4128-803A-C061E9D6A0D6}" type="slidenum">
              <a:rPr lang="cs-CZ" smtClean="0"/>
              <a:t>‹#›</a:t>
            </a:fld>
            <a:endParaRPr lang="cs-CZ"/>
          </a:p>
        </p:txBody>
      </p:sp>
    </p:spTree>
    <p:extLst>
      <p:ext uri="{BB962C8B-B14F-4D97-AF65-F5344CB8AC3E}">
        <p14:creationId xmlns:p14="http://schemas.microsoft.com/office/powerpoint/2010/main" val="2188316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youtube.com/watch?v=rtGihR-bm-U" TargetMode="External"/><Relationship Id="rId2" Type="http://schemas.openxmlformats.org/officeDocument/2006/relationships/hyperlink" Target="http://www.youtube.com/watch?v=VU8TUSnQ-vw"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Little´s</a:t>
            </a:r>
            <a:r>
              <a:rPr lang="cs-CZ" dirty="0" smtClean="0"/>
              <a:t> </a:t>
            </a:r>
            <a:r>
              <a:rPr lang="cs-CZ" dirty="0" err="1" smtClean="0"/>
              <a:t>law</a:t>
            </a:r>
            <a:r>
              <a:rPr lang="cs-CZ" dirty="0" smtClean="0"/>
              <a:t> </a:t>
            </a:r>
            <a:r>
              <a:rPr lang="cs-CZ" dirty="0" smtClean="0"/>
              <a:t>basics-1st part</a:t>
            </a:r>
            <a:endParaRPr lang="cs-CZ" dirty="0"/>
          </a:p>
        </p:txBody>
      </p:sp>
    </p:spTree>
    <p:extLst>
      <p:ext uri="{BB962C8B-B14F-4D97-AF65-F5344CB8AC3E}">
        <p14:creationId xmlns:p14="http://schemas.microsoft.com/office/powerpoint/2010/main" val="42765853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Nadpis 1"/>
          <p:cNvSpPr>
            <a:spLocks noGrp="1"/>
          </p:cNvSpPr>
          <p:nvPr>
            <p:ph type="title"/>
          </p:nvPr>
        </p:nvSpPr>
        <p:spPr/>
        <p:txBody>
          <a:bodyPr/>
          <a:lstStyle/>
          <a:p>
            <a:r>
              <a:rPr lang="cs-CZ" altLang="cs-CZ" dirty="0" err="1" smtClean="0"/>
              <a:t>Definition</a:t>
            </a:r>
            <a:r>
              <a:rPr lang="cs-CZ" altLang="cs-CZ" dirty="0" smtClean="0"/>
              <a:t> </a:t>
            </a:r>
            <a:r>
              <a:rPr lang="cs-CZ" altLang="cs-CZ" dirty="0" err="1" smtClean="0"/>
              <a:t>of</a:t>
            </a:r>
            <a:r>
              <a:rPr lang="cs-CZ" altLang="cs-CZ" dirty="0" smtClean="0"/>
              <a:t> basic </a:t>
            </a:r>
            <a:r>
              <a:rPr lang="cs-CZ" altLang="cs-CZ" dirty="0" err="1" smtClean="0"/>
              <a:t>parameters</a:t>
            </a:r>
            <a:endParaRPr lang="cs-CZ" altLang="cs-CZ" dirty="0" smtClean="0"/>
          </a:p>
        </p:txBody>
      </p:sp>
      <p:sp>
        <p:nvSpPr>
          <p:cNvPr id="3" name="Zástupný symbol pro obsah 2"/>
          <p:cNvSpPr>
            <a:spLocks noGrp="1"/>
          </p:cNvSpPr>
          <p:nvPr>
            <p:ph idx="1"/>
          </p:nvPr>
        </p:nvSpPr>
        <p:spPr/>
        <p:txBody>
          <a:bodyPr rtlCol="0">
            <a:normAutofit/>
          </a:bodyPr>
          <a:lstStyle/>
          <a:p>
            <a:pPr fontAlgn="auto">
              <a:spcAft>
                <a:spcPts val="0"/>
              </a:spcAft>
              <a:buFont typeface="Arial" panose="020B0604020202020204" pitchFamily="34" charset="0"/>
              <a:buChar char="•"/>
              <a:defRPr/>
            </a:pPr>
            <a:r>
              <a:rPr lang="en-US" sz="2400" b="1" dirty="0" smtClean="0"/>
              <a:t>Throughput (Throughput rate,</a:t>
            </a:r>
            <a:r>
              <a:rPr lang="cs-CZ" sz="2400" b="1" dirty="0" smtClean="0"/>
              <a:t> </a:t>
            </a:r>
            <a:r>
              <a:rPr lang="en-US" sz="2400" b="1" dirty="0" smtClean="0"/>
              <a:t>T</a:t>
            </a:r>
            <a:r>
              <a:rPr lang="cs-CZ" sz="2400" b="1" dirty="0" smtClean="0"/>
              <a:t>H</a:t>
            </a:r>
            <a:r>
              <a:rPr lang="en-US" sz="2400" b="1" dirty="0" smtClean="0"/>
              <a:t>) </a:t>
            </a:r>
            <a:r>
              <a:rPr lang="en-US" sz="2400" dirty="0" smtClean="0"/>
              <a:t>: </a:t>
            </a:r>
            <a:r>
              <a:rPr lang="en-US" sz="1800" dirty="0" smtClean="0"/>
              <a:t>production per unit time that is sold (see TOC definition)</a:t>
            </a:r>
          </a:p>
          <a:p>
            <a:pPr fontAlgn="auto">
              <a:spcAft>
                <a:spcPts val="0"/>
              </a:spcAft>
              <a:buFont typeface="Arial" panose="020B0604020202020204" pitchFamily="34" charset="0"/>
              <a:buChar char="•"/>
              <a:defRPr/>
            </a:pPr>
            <a:r>
              <a:rPr lang="en-US" sz="1800" dirty="0" smtClean="0">
                <a:solidFill>
                  <a:srgbClr val="FF0000"/>
                </a:solidFill>
              </a:rPr>
              <a:t>If </a:t>
            </a:r>
            <a:r>
              <a:rPr lang="en-US" sz="1800" b="1" dirty="0" smtClean="0">
                <a:solidFill>
                  <a:srgbClr val="FF0000"/>
                </a:solidFill>
              </a:rPr>
              <a:t>T</a:t>
            </a:r>
            <a:r>
              <a:rPr lang="cs-CZ" sz="1800" b="1" dirty="0" smtClean="0">
                <a:solidFill>
                  <a:srgbClr val="FF0000"/>
                </a:solidFill>
              </a:rPr>
              <a:t>H</a:t>
            </a:r>
            <a:r>
              <a:rPr lang="en-US" sz="1800" dirty="0" smtClean="0">
                <a:solidFill>
                  <a:srgbClr val="FF0000"/>
                </a:solidFill>
              </a:rPr>
              <a:t> is measured </a:t>
            </a:r>
            <a:r>
              <a:rPr lang="en-US" sz="1800" dirty="0" err="1" smtClean="0">
                <a:solidFill>
                  <a:srgbClr val="FF0000"/>
                </a:solidFill>
              </a:rPr>
              <a:t>i</a:t>
            </a:r>
            <a:r>
              <a:rPr lang="cs-CZ" sz="1800" dirty="0" smtClean="0">
                <a:solidFill>
                  <a:srgbClr val="FF0000"/>
                </a:solidFill>
              </a:rPr>
              <a:t>n</a:t>
            </a:r>
            <a:r>
              <a:rPr lang="en-US" sz="1800" dirty="0" smtClean="0">
                <a:solidFill>
                  <a:srgbClr val="FF0000"/>
                </a:solidFill>
              </a:rPr>
              <a:t> cost dollars rather </a:t>
            </a:r>
            <a:r>
              <a:rPr lang="cs-CZ" sz="1800" dirty="0" smtClean="0">
                <a:solidFill>
                  <a:srgbClr val="FF0000"/>
                </a:solidFill>
              </a:rPr>
              <a:t>1</a:t>
            </a:r>
            <a:r>
              <a:rPr lang="en-US" sz="1800" dirty="0" smtClean="0">
                <a:solidFill>
                  <a:srgbClr val="FF0000"/>
                </a:solidFill>
              </a:rPr>
              <a:t>than </a:t>
            </a:r>
            <a:r>
              <a:rPr lang="en-US" sz="1800" dirty="0" smtClean="0">
                <a:solidFill>
                  <a:srgbClr val="FF0000"/>
                </a:solidFill>
              </a:rPr>
              <a:t>in </a:t>
            </a:r>
            <a:r>
              <a:rPr lang="en-US" sz="1800" dirty="0" smtClean="0">
                <a:solidFill>
                  <a:srgbClr val="FF0000"/>
                </a:solidFill>
              </a:rPr>
              <a:t>prices</a:t>
            </a:r>
            <a:r>
              <a:rPr lang="cs-CZ" sz="1800" dirty="0" smtClean="0">
                <a:solidFill>
                  <a:srgbClr val="FF0000"/>
                </a:solidFill>
              </a:rPr>
              <a:t>,</a:t>
            </a:r>
            <a:r>
              <a:rPr lang="en-US" sz="1800" dirty="0" smtClean="0">
                <a:solidFill>
                  <a:srgbClr val="FF0000"/>
                </a:solidFill>
              </a:rPr>
              <a:t> </a:t>
            </a:r>
            <a:r>
              <a:rPr lang="en-US" sz="1800" dirty="0" smtClean="0">
                <a:solidFill>
                  <a:srgbClr val="FF0000"/>
                </a:solidFill>
              </a:rPr>
              <a:t>it is typically called :</a:t>
            </a:r>
            <a:r>
              <a:rPr lang="cs-CZ" sz="1800" dirty="0" smtClean="0">
                <a:solidFill>
                  <a:srgbClr val="FF0000"/>
                </a:solidFill>
              </a:rPr>
              <a:t> </a:t>
            </a:r>
          </a:p>
          <a:p>
            <a:pPr marL="0" indent="0" fontAlgn="auto">
              <a:spcAft>
                <a:spcPts val="0"/>
              </a:spcAft>
              <a:buFont typeface="Arial" panose="020B0604020202020204" pitchFamily="34" charset="0"/>
              <a:buNone/>
              <a:defRPr/>
            </a:pPr>
            <a:r>
              <a:rPr lang="cs-CZ" sz="2000" dirty="0">
                <a:solidFill>
                  <a:srgbClr val="FF0000"/>
                </a:solidFill>
              </a:rPr>
              <a:t> </a:t>
            </a:r>
            <a:r>
              <a:rPr lang="cs-CZ" sz="2000" dirty="0" smtClean="0">
                <a:solidFill>
                  <a:srgbClr val="FF0000"/>
                </a:solidFill>
              </a:rPr>
              <a:t>                                  </a:t>
            </a:r>
          </a:p>
          <a:p>
            <a:pPr marL="0" indent="0" fontAlgn="auto">
              <a:spcAft>
                <a:spcPts val="0"/>
              </a:spcAft>
              <a:buFont typeface="Arial" panose="020B0604020202020204" pitchFamily="34" charset="0"/>
              <a:buNone/>
              <a:defRPr/>
            </a:pPr>
            <a:r>
              <a:rPr lang="cs-CZ" sz="2000" dirty="0">
                <a:solidFill>
                  <a:srgbClr val="FF0000"/>
                </a:solidFill>
              </a:rPr>
              <a:t>	</a:t>
            </a:r>
            <a:r>
              <a:rPr lang="cs-CZ" sz="2000" dirty="0" smtClean="0">
                <a:solidFill>
                  <a:srgbClr val="FF0000"/>
                </a:solidFill>
              </a:rPr>
              <a:t>	 </a:t>
            </a:r>
            <a:r>
              <a:rPr lang="en-US" sz="2000" b="1" dirty="0" smtClean="0">
                <a:solidFill>
                  <a:srgbClr val="FF0000"/>
                </a:solidFill>
              </a:rPr>
              <a:t>Cost of good sold (COGS) </a:t>
            </a:r>
            <a:endParaRPr lang="cs-CZ" sz="2000" b="1" dirty="0" smtClean="0">
              <a:solidFill>
                <a:srgbClr val="FF0000"/>
              </a:solidFill>
            </a:endParaRPr>
          </a:p>
          <a:p>
            <a:pPr marL="0" indent="0" fontAlgn="auto">
              <a:spcAft>
                <a:spcPts val="0"/>
              </a:spcAft>
              <a:buFont typeface="Arial" panose="020B0604020202020204" pitchFamily="34" charset="0"/>
              <a:buNone/>
              <a:defRPr/>
            </a:pPr>
            <a:endParaRPr lang="en-US" sz="2000" b="1" dirty="0" smtClean="0">
              <a:solidFill>
                <a:srgbClr val="FF0000"/>
              </a:solidFill>
            </a:endParaRPr>
          </a:p>
          <a:p>
            <a:pPr fontAlgn="auto">
              <a:spcAft>
                <a:spcPts val="0"/>
              </a:spcAft>
              <a:buFont typeface="Arial" panose="020B0604020202020204" pitchFamily="34" charset="0"/>
              <a:buChar char="•"/>
              <a:defRPr/>
            </a:pPr>
            <a:r>
              <a:rPr lang="en-US" sz="1800" b="1" dirty="0" smtClean="0">
                <a:solidFill>
                  <a:srgbClr val="0070C0"/>
                </a:solidFill>
              </a:rPr>
              <a:t>Upper limit </a:t>
            </a:r>
            <a:r>
              <a:rPr lang="en-US" sz="1800" dirty="0" smtClean="0">
                <a:solidFill>
                  <a:srgbClr val="0070C0"/>
                </a:solidFill>
              </a:rPr>
              <a:t>o</a:t>
            </a:r>
            <a:r>
              <a:rPr lang="cs-CZ" sz="1800" dirty="0" smtClean="0">
                <a:solidFill>
                  <a:srgbClr val="0070C0"/>
                </a:solidFill>
              </a:rPr>
              <a:t>f</a:t>
            </a:r>
            <a:r>
              <a:rPr lang="en-US" sz="1800" dirty="0" smtClean="0">
                <a:solidFill>
                  <a:srgbClr val="0070C0"/>
                </a:solidFill>
              </a:rPr>
              <a:t> T</a:t>
            </a:r>
            <a:r>
              <a:rPr lang="cs-CZ" sz="1800" dirty="0" smtClean="0">
                <a:solidFill>
                  <a:srgbClr val="0070C0"/>
                </a:solidFill>
              </a:rPr>
              <a:t>H</a:t>
            </a:r>
            <a:r>
              <a:rPr lang="en-US" sz="1800" dirty="0" smtClean="0">
                <a:solidFill>
                  <a:srgbClr val="0070C0"/>
                </a:solidFill>
              </a:rPr>
              <a:t> </a:t>
            </a:r>
            <a:r>
              <a:rPr lang="cs-CZ" sz="1800" dirty="0" smtClean="0">
                <a:solidFill>
                  <a:srgbClr val="0070C0"/>
                </a:solidFill>
              </a:rPr>
              <a:t>in</a:t>
            </a:r>
            <a:r>
              <a:rPr lang="en-US" sz="1800" dirty="0" smtClean="0">
                <a:solidFill>
                  <a:srgbClr val="0070C0"/>
                </a:solidFill>
              </a:rPr>
              <a:t> production process is capacity </a:t>
            </a:r>
            <a:endParaRPr lang="cs-CZ" sz="1800" dirty="0" smtClean="0">
              <a:solidFill>
                <a:srgbClr val="0070C0"/>
              </a:solidFill>
            </a:endParaRPr>
          </a:p>
          <a:p>
            <a:pPr fontAlgn="auto">
              <a:spcAft>
                <a:spcPts val="0"/>
              </a:spcAft>
              <a:buFont typeface="Arial" panose="020B0604020202020204" pitchFamily="34" charset="0"/>
              <a:buChar char="•"/>
              <a:defRPr/>
            </a:pPr>
            <a:endParaRPr lang="en-US" sz="1800" dirty="0" smtClean="0">
              <a:solidFill>
                <a:srgbClr val="0070C0"/>
              </a:solidFill>
            </a:endParaRPr>
          </a:p>
          <a:p>
            <a:pPr fontAlgn="auto">
              <a:spcAft>
                <a:spcPts val="0"/>
              </a:spcAft>
              <a:buFont typeface="Arial" panose="020B0604020202020204" pitchFamily="34" charset="0"/>
              <a:buChar char="•"/>
              <a:defRPr/>
            </a:pPr>
            <a:r>
              <a:rPr lang="en-US" sz="1800" dirty="0" smtClean="0">
                <a:solidFill>
                  <a:srgbClr val="0070C0"/>
                </a:solidFill>
              </a:rPr>
              <a:t>If you release more raw material above capacity of the line (</a:t>
            </a:r>
            <a:r>
              <a:rPr lang="en-US" sz="1800" dirty="0" smtClean="0">
                <a:solidFill>
                  <a:srgbClr val="0070C0"/>
                </a:solidFill>
              </a:rPr>
              <a:t>machine</a:t>
            </a:r>
            <a:r>
              <a:rPr lang="en-US" sz="1800" dirty="0" smtClean="0">
                <a:solidFill>
                  <a:srgbClr val="FF0000"/>
                </a:solidFill>
              </a:rPr>
              <a:t>),  system become unstable –&gt; WIP goes up !! </a:t>
            </a:r>
          </a:p>
          <a:p>
            <a:pPr fontAlgn="auto">
              <a:spcAft>
                <a:spcPts val="0"/>
              </a:spcAft>
              <a:buFont typeface="Arial" panose="020B0604020202020204" pitchFamily="34" charset="0"/>
              <a:buChar char="•"/>
              <a:defRPr/>
            </a:pPr>
            <a:endParaRPr lang="cs-CZ" sz="1800" dirty="0" smtClean="0">
              <a:solidFill>
                <a:srgbClr val="0070C0"/>
              </a:solidFill>
            </a:endParaRPr>
          </a:p>
          <a:p>
            <a:pPr fontAlgn="auto">
              <a:spcAft>
                <a:spcPts val="0"/>
              </a:spcAft>
              <a:buFont typeface="Arial" panose="020B0604020202020204" pitchFamily="34" charset="0"/>
              <a:buChar char="•"/>
              <a:defRPr/>
            </a:pPr>
            <a:endParaRPr lang="cs-CZ" sz="2400" dirty="0"/>
          </a:p>
        </p:txBody>
      </p:sp>
    </p:spTree>
    <p:extLst>
      <p:ext uri="{BB962C8B-B14F-4D97-AF65-F5344CB8AC3E}">
        <p14:creationId xmlns:p14="http://schemas.microsoft.com/office/powerpoint/2010/main" val="33702901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Nadpis 1"/>
          <p:cNvSpPr>
            <a:spLocks noGrp="1"/>
          </p:cNvSpPr>
          <p:nvPr>
            <p:ph type="title"/>
          </p:nvPr>
        </p:nvSpPr>
        <p:spPr/>
        <p:txBody>
          <a:bodyPr/>
          <a:lstStyle/>
          <a:p>
            <a:r>
              <a:rPr lang="en-US" altLang="cs-CZ" dirty="0" smtClean="0"/>
              <a:t>Definition of basic parameters</a:t>
            </a:r>
          </a:p>
        </p:txBody>
      </p:sp>
      <p:sp>
        <p:nvSpPr>
          <p:cNvPr id="3" name="Zástupný symbol pro obsah 2"/>
          <p:cNvSpPr>
            <a:spLocks noGrp="1"/>
          </p:cNvSpPr>
          <p:nvPr>
            <p:ph idx="1"/>
          </p:nvPr>
        </p:nvSpPr>
        <p:spPr/>
        <p:txBody>
          <a:bodyPr rtlCol="0">
            <a:normAutofit/>
          </a:bodyPr>
          <a:lstStyle/>
          <a:p>
            <a:pPr fontAlgn="auto">
              <a:spcAft>
                <a:spcPts val="0"/>
              </a:spcAft>
              <a:buFont typeface="Arial" panose="020B0604020202020204" pitchFamily="34" charset="0"/>
              <a:buChar char="•"/>
              <a:defRPr/>
            </a:pPr>
            <a:r>
              <a:rPr lang="en-US" sz="2400" b="1" dirty="0" smtClean="0"/>
              <a:t>WIP (Work In Process) </a:t>
            </a:r>
            <a:r>
              <a:rPr lang="en-US" sz="2400" dirty="0" smtClean="0"/>
              <a:t>: inventory between start and end points of the product routing </a:t>
            </a:r>
          </a:p>
          <a:p>
            <a:pPr fontAlgn="auto">
              <a:spcAft>
                <a:spcPts val="0"/>
              </a:spcAft>
              <a:buFont typeface="Arial" panose="020B0604020202020204" pitchFamily="34" charset="0"/>
              <a:buChar char="•"/>
              <a:defRPr/>
            </a:pPr>
            <a:endParaRPr lang="en-US" sz="1800" dirty="0" smtClean="0"/>
          </a:p>
          <a:p>
            <a:pPr fontAlgn="auto">
              <a:spcAft>
                <a:spcPts val="0"/>
              </a:spcAft>
              <a:buFont typeface="Arial" panose="020B0604020202020204" pitchFamily="34" charset="0"/>
              <a:buChar char="•"/>
              <a:defRPr/>
            </a:pPr>
            <a:r>
              <a:rPr lang="en-US" sz="1800" b="1" dirty="0" smtClean="0">
                <a:solidFill>
                  <a:srgbClr val="FF0000"/>
                </a:solidFill>
              </a:rPr>
              <a:t>WIP</a:t>
            </a:r>
            <a:r>
              <a:rPr lang="en-US" sz="1800" dirty="0" smtClean="0">
                <a:solidFill>
                  <a:srgbClr val="FF0000"/>
                </a:solidFill>
              </a:rPr>
              <a:t> can be used as one parameter to calculate (measure) an </a:t>
            </a:r>
            <a:r>
              <a:rPr lang="en-US" sz="1800" b="1" dirty="0" smtClean="0">
                <a:solidFill>
                  <a:srgbClr val="00B050"/>
                </a:solidFill>
              </a:rPr>
              <a:t>efficiency </a:t>
            </a:r>
          </a:p>
          <a:p>
            <a:pPr fontAlgn="auto">
              <a:spcAft>
                <a:spcPts val="0"/>
              </a:spcAft>
              <a:buFont typeface="Arial" panose="020B0604020202020204" pitchFamily="34" charset="0"/>
              <a:buChar char="•"/>
              <a:defRPr/>
            </a:pPr>
            <a:endParaRPr lang="en-US" sz="1800" dirty="0" smtClean="0">
              <a:solidFill>
                <a:srgbClr val="FF0000"/>
              </a:solidFill>
            </a:endParaRPr>
          </a:p>
          <a:p>
            <a:pPr fontAlgn="auto">
              <a:spcAft>
                <a:spcPts val="0"/>
              </a:spcAft>
              <a:buFont typeface="Arial" panose="020B0604020202020204" pitchFamily="34" charset="0"/>
              <a:buChar char="•"/>
              <a:defRPr/>
            </a:pPr>
            <a:r>
              <a:rPr lang="en-US" sz="1800" b="1" dirty="0" smtClean="0">
                <a:solidFill>
                  <a:srgbClr val="00B050"/>
                </a:solidFill>
              </a:rPr>
              <a:t>Efficiency</a:t>
            </a:r>
            <a:r>
              <a:rPr lang="en-US" sz="1800" dirty="0" smtClean="0">
                <a:solidFill>
                  <a:srgbClr val="00B050"/>
                </a:solidFill>
              </a:rPr>
              <a:t> can be defined as </a:t>
            </a:r>
            <a:r>
              <a:rPr lang="en-US" sz="1800" b="1" dirty="0" smtClean="0">
                <a:solidFill>
                  <a:srgbClr val="00B050"/>
                </a:solidFill>
              </a:rPr>
              <a:t>Turnover </a:t>
            </a:r>
            <a:r>
              <a:rPr lang="cs-CZ" sz="1800" b="1" dirty="0" smtClean="0">
                <a:solidFill>
                  <a:srgbClr val="00B050"/>
                </a:solidFill>
              </a:rPr>
              <a:t>R</a:t>
            </a:r>
            <a:r>
              <a:rPr lang="en-US" sz="1800" b="1" dirty="0" err="1" smtClean="0">
                <a:solidFill>
                  <a:srgbClr val="00B050"/>
                </a:solidFill>
              </a:rPr>
              <a:t>atio</a:t>
            </a:r>
            <a:r>
              <a:rPr lang="en-US" sz="1800" b="1" dirty="0" smtClean="0">
                <a:solidFill>
                  <a:srgbClr val="00B050"/>
                </a:solidFill>
              </a:rPr>
              <a:t> </a:t>
            </a:r>
            <a:r>
              <a:rPr lang="en-US" sz="1800" dirty="0" smtClean="0">
                <a:solidFill>
                  <a:srgbClr val="00B050"/>
                </a:solidFill>
              </a:rPr>
              <a:t>= TH/FGI  for warehouses  or TH/(FGI+WIP) for production plants where </a:t>
            </a:r>
            <a:r>
              <a:rPr lang="en-US" sz="1800" b="1" dirty="0" smtClean="0">
                <a:solidFill>
                  <a:srgbClr val="00B050"/>
                </a:solidFill>
              </a:rPr>
              <a:t>FGI</a:t>
            </a:r>
            <a:r>
              <a:rPr lang="en-US" sz="1800" dirty="0" smtClean="0">
                <a:solidFill>
                  <a:srgbClr val="00B050"/>
                </a:solidFill>
              </a:rPr>
              <a:t>=Finished goods inventory </a:t>
            </a:r>
          </a:p>
          <a:p>
            <a:pPr fontAlgn="auto">
              <a:spcAft>
                <a:spcPts val="0"/>
              </a:spcAft>
              <a:buFont typeface="Arial" panose="020B0604020202020204" pitchFamily="34" charset="0"/>
              <a:buChar char="•"/>
              <a:defRPr/>
            </a:pPr>
            <a:endParaRPr lang="en-US" sz="1800" dirty="0" smtClean="0">
              <a:solidFill>
                <a:srgbClr val="00B050"/>
              </a:solidFill>
            </a:endParaRPr>
          </a:p>
          <a:p>
            <a:pPr fontAlgn="auto">
              <a:spcAft>
                <a:spcPts val="0"/>
              </a:spcAft>
              <a:buFont typeface="Arial" panose="020B0604020202020204" pitchFamily="34" charset="0"/>
              <a:buChar char="•"/>
              <a:defRPr/>
            </a:pPr>
            <a:r>
              <a:rPr lang="en-US" sz="1800" b="1" dirty="0" smtClean="0">
                <a:solidFill>
                  <a:srgbClr val="C00000"/>
                </a:solidFill>
              </a:rPr>
              <a:t>WIP</a:t>
            </a:r>
            <a:r>
              <a:rPr lang="en-US" sz="1800" dirty="0" smtClean="0">
                <a:solidFill>
                  <a:srgbClr val="C00000"/>
                </a:solidFill>
              </a:rPr>
              <a:t>  : inventory still in line</a:t>
            </a:r>
          </a:p>
          <a:p>
            <a:pPr fontAlgn="auto">
              <a:spcAft>
                <a:spcPts val="0"/>
              </a:spcAft>
              <a:buFont typeface="Arial" panose="020B0604020202020204" pitchFamily="34" charset="0"/>
              <a:buChar char="•"/>
              <a:defRPr/>
            </a:pPr>
            <a:endParaRPr lang="en-US" sz="1800" dirty="0" smtClean="0">
              <a:solidFill>
                <a:srgbClr val="C00000"/>
              </a:solidFill>
            </a:endParaRPr>
          </a:p>
          <a:p>
            <a:pPr fontAlgn="auto">
              <a:spcAft>
                <a:spcPts val="0"/>
              </a:spcAft>
              <a:buFont typeface="Arial" panose="020B0604020202020204" pitchFamily="34" charset="0"/>
              <a:buChar char="•"/>
              <a:defRPr/>
            </a:pPr>
            <a:r>
              <a:rPr lang="en-US" sz="1800" b="1" dirty="0" smtClean="0"/>
              <a:t>FGI</a:t>
            </a:r>
            <a:r>
              <a:rPr lang="en-US" sz="1800" dirty="0" smtClean="0"/>
              <a:t>   :  inventory waiting for dispatch (shipping)</a:t>
            </a:r>
          </a:p>
          <a:p>
            <a:pPr marL="0" indent="0" fontAlgn="auto">
              <a:spcAft>
                <a:spcPts val="0"/>
              </a:spcAft>
              <a:buFont typeface="Arial" panose="020B0604020202020204" pitchFamily="34" charset="0"/>
              <a:buNone/>
              <a:defRPr/>
            </a:pPr>
            <a:r>
              <a:rPr lang="en-US" sz="1800" dirty="0" smtClean="0">
                <a:solidFill>
                  <a:srgbClr val="FF0000"/>
                </a:solidFill>
              </a:rPr>
              <a:t>  </a:t>
            </a:r>
            <a:endParaRPr lang="en-US" sz="1800" dirty="0" smtClean="0">
              <a:solidFill>
                <a:srgbClr val="0070C0"/>
              </a:solidFill>
            </a:endParaRPr>
          </a:p>
          <a:p>
            <a:pPr fontAlgn="auto">
              <a:spcAft>
                <a:spcPts val="0"/>
              </a:spcAft>
              <a:buFont typeface="Arial" panose="020B0604020202020204" pitchFamily="34" charset="0"/>
              <a:buChar char="•"/>
              <a:defRPr/>
            </a:pPr>
            <a:endParaRPr lang="en-US" sz="1800" dirty="0" smtClean="0">
              <a:solidFill>
                <a:srgbClr val="0070C0"/>
              </a:solidFill>
            </a:endParaRPr>
          </a:p>
          <a:p>
            <a:pPr fontAlgn="auto">
              <a:spcAft>
                <a:spcPts val="0"/>
              </a:spcAft>
              <a:buFont typeface="Arial" panose="020B0604020202020204" pitchFamily="34" charset="0"/>
              <a:buChar char="•"/>
              <a:defRPr/>
            </a:pPr>
            <a:endParaRPr lang="cs-CZ" sz="2400" dirty="0"/>
          </a:p>
        </p:txBody>
      </p:sp>
      <p:pic>
        <p:nvPicPr>
          <p:cNvPr id="1638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5963" y="4818063"/>
            <a:ext cx="2873375"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72211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Nadpis 1"/>
          <p:cNvSpPr>
            <a:spLocks noGrp="1"/>
          </p:cNvSpPr>
          <p:nvPr>
            <p:ph type="title"/>
          </p:nvPr>
        </p:nvSpPr>
        <p:spPr/>
        <p:txBody>
          <a:bodyPr/>
          <a:lstStyle/>
          <a:p>
            <a:r>
              <a:rPr lang="en-US" altLang="cs-CZ" dirty="0" smtClean="0"/>
              <a:t>Definition of basic parameters</a:t>
            </a:r>
          </a:p>
        </p:txBody>
      </p:sp>
      <p:sp>
        <p:nvSpPr>
          <p:cNvPr id="17410" name="Zástupný symbol pro obsah 2"/>
          <p:cNvSpPr>
            <a:spLocks noGrp="1"/>
          </p:cNvSpPr>
          <p:nvPr>
            <p:ph idx="1"/>
          </p:nvPr>
        </p:nvSpPr>
        <p:spPr/>
        <p:txBody>
          <a:bodyPr/>
          <a:lstStyle/>
          <a:p>
            <a:r>
              <a:rPr lang="en-US" altLang="cs-CZ" sz="2400" b="1" dirty="0" smtClean="0">
                <a:solidFill>
                  <a:srgbClr val="00B050"/>
                </a:solidFill>
              </a:rPr>
              <a:t>CT</a:t>
            </a:r>
            <a:r>
              <a:rPr lang="en-US" altLang="cs-CZ" sz="2400" b="1" dirty="0" smtClean="0"/>
              <a:t> </a:t>
            </a:r>
            <a:r>
              <a:rPr lang="en-US" altLang="cs-CZ" sz="2400" b="1" dirty="0" smtClean="0">
                <a:solidFill>
                  <a:srgbClr val="00B050"/>
                </a:solidFill>
              </a:rPr>
              <a:t>(Cycle Time or </a:t>
            </a:r>
            <a:r>
              <a:rPr lang="cs-CZ" altLang="cs-CZ" sz="2400" b="1" dirty="0" smtClean="0">
                <a:solidFill>
                  <a:srgbClr val="00B050"/>
                </a:solidFill>
              </a:rPr>
              <a:t>so </a:t>
            </a:r>
            <a:r>
              <a:rPr lang="cs-CZ" altLang="cs-CZ" sz="2400" b="1" dirty="0" err="1" smtClean="0">
                <a:solidFill>
                  <a:srgbClr val="00B050"/>
                </a:solidFill>
              </a:rPr>
              <a:t>called</a:t>
            </a:r>
            <a:r>
              <a:rPr lang="cs-CZ" altLang="cs-CZ" sz="2400" b="1" dirty="0" smtClean="0">
                <a:solidFill>
                  <a:srgbClr val="00B050"/>
                </a:solidFill>
              </a:rPr>
              <a:t> </a:t>
            </a:r>
            <a:r>
              <a:rPr lang="en-US" altLang="cs-CZ" sz="2400" b="1" dirty="0" smtClean="0">
                <a:solidFill>
                  <a:srgbClr val="00B050"/>
                </a:solidFill>
              </a:rPr>
              <a:t>Throughput </a:t>
            </a:r>
            <a:r>
              <a:rPr lang="cs-CZ" altLang="cs-CZ" sz="2400" b="1" dirty="0" err="1" smtClean="0">
                <a:solidFill>
                  <a:srgbClr val="00B050"/>
                </a:solidFill>
              </a:rPr>
              <a:t>Rate</a:t>
            </a:r>
            <a:r>
              <a:rPr lang="en-US" altLang="cs-CZ" sz="2400" b="1" dirty="0" smtClean="0">
                <a:solidFill>
                  <a:srgbClr val="00B050"/>
                </a:solidFill>
              </a:rPr>
              <a:t>) </a:t>
            </a:r>
            <a:r>
              <a:rPr lang="en-US" altLang="cs-CZ" sz="2400" dirty="0" smtClean="0"/>
              <a:t>: average time from release of the job of the beginning of the routing until it reaches an inventory point at the end of the routing  or time that part spends as a WIP. </a:t>
            </a:r>
          </a:p>
          <a:p>
            <a:endParaRPr lang="en-US" altLang="cs-CZ" sz="1800" dirty="0" smtClean="0"/>
          </a:p>
          <a:p>
            <a:r>
              <a:rPr lang="en-US" altLang="cs-CZ" sz="2400" b="1" dirty="0" smtClean="0">
                <a:solidFill>
                  <a:srgbClr val="0070C0"/>
                </a:solidFill>
              </a:rPr>
              <a:t>LT (Lead Time) </a:t>
            </a:r>
            <a:r>
              <a:rPr lang="en-US" altLang="cs-CZ" sz="1800" b="1" dirty="0" smtClean="0">
                <a:solidFill>
                  <a:srgbClr val="FF0000"/>
                </a:solidFill>
              </a:rPr>
              <a:t>: </a:t>
            </a:r>
            <a:r>
              <a:rPr lang="en-US" altLang="cs-CZ" sz="2400" dirty="0" smtClean="0"/>
              <a:t>managerial con</a:t>
            </a:r>
            <a:r>
              <a:rPr lang="cs-CZ" altLang="cs-CZ" sz="2400" dirty="0" smtClean="0"/>
              <a:t>st</a:t>
            </a:r>
            <a:r>
              <a:rPr lang="en-US" altLang="cs-CZ" sz="2400" dirty="0" smtClean="0"/>
              <a:t>ant use</a:t>
            </a:r>
            <a:r>
              <a:rPr lang="cs-CZ" altLang="cs-CZ" sz="2400" dirty="0" smtClean="0"/>
              <a:t>d</a:t>
            </a:r>
            <a:r>
              <a:rPr lang="en-US" altLang="cs-CZ" sz="2400" dirty="0" smtClean="0"/>
              <a:t> for planning of production  </a:t>
            </a:r>
          </a:p>
          <a:p>
            <a:endParaRPr lang="en-US" altLang="cs-CZ" sz="2400" dirty="0" smtClean="0"/>
          </a:p>
          <a:p>
            <a:r>
              <a:rPr lang="en-US" altLang="cs-CZ" sz="1800" b="1" dirty="0" smtClean="0">
                <a:solidFill>
                  <a:srgbClr val="C00000"/>
                </a:solidFill>
              </a:rPr>
              <a:t>Service Level  </a:t>
            </a:r>
            <a:r>
              <a:rPr lang="en-US" altLang="cs-CZ" sz="1800" b="1" dirty="0" smtClean="0">
                <a:solidFill>
                  <a:srgbClr val="00B050"/>
                </a:solidFill>
              </a:rPr>
              <a:t>(especially for MTO lines, where plant have to satisfy orders with specific due dates)  :</a:t>
            </a:r>
            <a:endParaRPr lang="en-US" altLang="cs-CZ" sz="1800" dirty="0" smtClean="0">
              <a:solidFill>
                <a:srgbClr val="0070C0"/>
              </a:solidFill>
            </a:endParaRPr>
          </a:p>
          <a:p>
            <a:endParaRPr lang="en-US" altLang="cs-CZ" sz="1800" dirty="0" smtClean="0">
              <a:solidFill>
                <a:srgbClr val="0070C0"/>
              </a:solidFill>
            </a:endParaRPr>
          </a:p>
          <a:p>
            <a:endParaRPr lang="cs-CZ" altLang="cs-CZ" sz="2400" dirty="0" smtClean="0"/>
          </a:p>
        </p:txBody>
      </p:sp>
      <p:sp>
        <p:nvSpPr>
          <p:cNvPr id="4" name="Obdélník 3"/>
          <p:cNvSpPr/>
          <p:nvPr/>
        </p:nvSpPr>
        <p:spPr>
          <a:xfrm>
            <a:off x="827584" y="5368426"/>
            <a:ext cx="7632848" cy="584775"/>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Service level P{</a:t>
            </a:r>
            <a:r>
              <a:rPr lang="en-US" sz="3200" b="1" spc="50" dirty="0">
                <a:ln w="11430"/>
                <a:solidFill>
                  <a:srgbClr val="00B050"/>
                </a:solidFill>
                <a:effectLst>
                  <a:outerShdw blurRad="76200" dist="50800" dir="5400000" algn="tl" rotWithShape="0">
                    <a:srgbClr val="000000">
                      <a:alpha val="65000"/>
                    </a:srgbClr>
                  </a:outerShdw>
                </a:effectLst>
                <a:latin typeface="+mn-lt"/>
              </a:rPr>
              <a:t>Cycle time</a:t>
            </a:r>
            <a:r>
              <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=&lt;</a:t>
            </a:r>
            <a:r>
              <a:rPr lang="en-US" sz="3200" b="1" spc="50" dirty="0">
                <a:ln w="11430"/>
                <a:solidFill>
                  <a:srgbClr val="0070C0"/>
                </a:solidFill>
                <a:effectLst>
                  <a:outerShdw blurRad="76200" dist="50800" dir="5400000" algn="tl" rotWithShape="0">
                    <a:srgbClr val="000000">
                      <a:alpha val="65000"/>
                    </a:srgbClr>
                  </a:outerShdw>
                </a:effectLst>
                <a:latin typeface="+mn-lt"/>
              </a:rPr>
              <a:t>Lead Time</a:t>
            </a:r>
            <a:r>
              <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a:t>
            </a:r>
          </a:p>
        </p:txBody>
      </p:sp>
    </p:spTree>
    <p:extLst>
      <p:ext uri="{BB962C8B-B14F-4D97-AF65-F5344CB8AC3E}">
        <p14:creationId xmlns:p14="http://schemas.microsoft.com/office/powerpoint/2010/main" val="6746367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Nadpis 1"/>
          <p:cNvSpPr>
            <a:spLocks noGrp="1"/>
          </p:cNvSpPr>
          <p:nvPr>
            <p:ph type="title"/>
          </p:nvPr>
        </p:nvSpPr>
        <p:spPr/>
        <p:txBody>
          <a:bodyPr/>
          <a:lstStyle/>
          <a:p>
            <a:r>
              <a:rPr lang="en-US" altLang="cs-CZ" dirty="0" smtClean="0"/>
              <a:t>Definition of basic parameters</a:t>
            </a:r>
          </a:p>
        </p:txBody>
      </p:sp>
      <p:sp>
        <p:nvSpPr>
          <p:cNvPr id="18434" name="Zástupný symbol pro obsah 2"/>
          <p:cNvSpPr>
            <a:spLocks noGrp="1"/>
          </p:cNvSpPr>
          <p:nvPr>
            <p:ph idx="1"/>
          </p:nvPr>
        </p:nvSpPr>
        <p:spPr>
          <a:xfrm>
            <a:off x="611188" y="2011363"/>
            <a:ext cx="8229600" cy="4525962"/>
          </a:xfrm>
        </p:spPr>
        <p:txBody>
          <a:bodyPr/>
          <a:lstStyle/>
          <a:p>
            <a:r>
              <a:rPr lang="en-US" altLang="cs-CZ" sz="2000" dirty="0" smtClean="0"/>
              <a:t>Where  </a:t>
            </a:r>
          </a:p>
          <a:p>
            <a:pPr lvl="1"/>
            <a:r>
              <a:rPr lang="en-US" altLang="cs-CZ" sz="1600" b="1" dirty="0" smtClean="0">
                <a:solidFill>
                  <a:srgbClr val="0070C0"/>
                </a:solidFill>
              </a:rPr>
              <a:t>Arrival Rate </a:t>
            </a:r>
            <a:r>
              <a:rPr lang="cs-CZ" altLang="cs-CZ" sz="1600" b="1" dirty="0" smtClean="0">
                <a:solidFill>
                  <a:srgbClr val="0070C0"/>
                </a:solidFill>
              </a:rPr>
              <a:t>=</a:t>
            </a:r>
            <a:r>
              <a:rPr lang="en-US" altLang="cs-CZ" sz="1600" b="1" dirty="0" smtClean="0">
                <a:solidFill>
                  <a:srgbClr val="0070C0"/>
                </a:solidFill>
              </a:rPr>
              <a:t>r </a:t>
            </a:r>
            <a:r>
              <a:rPr lang="en-US" altLang="cs-CZ" sz="1600" dirty="0" smtClean="0"/>
              <a:t>= amount of parts arriving to workstation per time unit </a:t>
            </a:r>
          </a:p>
          <a:p>
            <a:pPr lvl="1"/>
            <a:r>
              <a:rPr lang="en-US" altLang="cs-CZ" sz="1600" b="1" dirty="0" smtClean="0">
                <a:solidFill>
                  <a:srgbClr val="00B050"/>
                </a:solidFill>
              </a:rPr>
              <a:t>Effective production time </a:t>
            </a:r>
            <a:r>
              <a:rPr lang="en-US" altLang="cs-CZ" sz="1600" dirty="0" smtClean="0"/>
              <a:t>is maximum average rate at which the workstation can process parts (considering effects of failures, setup</a:t>
            </a:r>
            <a:r>
              <a:rPr lang="cs-CZ" altLang="cs-CZ" sz="1600" dirty="0" smtClean="0"/>
              <a:t> </a:t>
            </a:r>
            <a:r>
              <a:rPr lang="cs-CZ" altLang="cs-CZ" sz="1600" dirty="0" err="1" smtClean="0"/>
              <a:t>times</a:t>
            </a:r>
            <a:r>
              <a:rPr lang="cs-CZ" altLang="cs-CZ" sz="1600" dirty="0" smtClean="0"/>
              <a:t> </a:t>
            </a:r>
            <a:r>
              <a:rPr lang="en-US" altLang="cs-CZ" sz="1600" dirty="0" smtClean="0"/>
              <a:t>and so on)  </a:t>
            </a:r>
            <a:endParaRPr lang="cs-CZ" altLang="cs-CZ" sz="1600" dirty="0" smtClean="0"/>
          </a:p>
          <a:p>
            <a:pPr lvl="1"/>
            <a:endParaRPr lang="cs-CZ" altLang="cs-CZ" sz="1600" dirty="0"/>
          </a:p>
          <a:p>
            <a:pPr lvl="1"/>
            <a:endParaRPr lang="en-US" altLang="cs-CZ" sz="1600" dirty="0" smtClean="0"/>
          </a:p>
          <a:p>
            <a:r>
              <a:rPr lang="en-US" altLang="cs-CZ" sz="2000" dirty="0" smtClean="0"/>
              <a:t>Bottleneck rate (see TOC) </a:t>
            </a:r>
          </a:p>
          <a:p>
            <a:pPr lvl="1"/>
            <a:r>
              <a:rPr lang="en-US" altLang="cs-CZ" sz="1600" b="1" dirty="0" err="1" smtClean="0"/>
              <a:t>r</a:t>
            </a:r>
            <a:r>
              <a:rPr lang="en-US" altLang="cs-CZ" sz="1600" dirty="0" err="1" smtClean="0"/>
              <a:t>b</a:t>
            </a:r>
            <a:r>
              <a:rPr lang="en-US" altLang="cs-CZ" sz="1600" dirty="0" smtClean="0"/>
              <a:t> = rate (parts per unit time or jobs per unit time) of workstation having the </a:t>
            </a:r>
            <a:r>
              <a:rPr lang="en-US" altLang="cs-CZ" sz="1600" b="1" dirty="0" smtClean="0">
                <a:solidFill>
                  <a:srgbClr val="0070C0"/>
                </a:solidFill>
              </a:rPr>
              <a:t>highest long term utilization   </a:t>
            </a:r>
            <a:endParaRPr lang="cs-CZ" altLang="cs-CZ" sz="1600" b="1" dirty="0" smtClean="0">
              <a:solidFill>
                <a:srgbClr val="0070C0"/>
              </a:solidFill>
            </a:endParaRPr>
          </a:p>
          <a:p>
            <a:pPr marL="0" indent="0">
              <a:buNone/>
            </a:pPr>
            <a:r>
              <a:rPr lang="cs-CZ" altLang="cs-CZ" sz="2000" dirty="0" smtClean="0"/>
              <a:t> </a:t>
            </a:r>
            <a:endParaRPr lang="en-US" altLang="cs-CZ" sz="2000" dirty="0" smtClean="0"/>
          </a:p>
        </p:txBody>
      </p:sp>
      <p:sp>
        <p:nvSpPr>
          <p:cNvPr id="4" name="Obdélník 3"/>
          <p:cNvSpPr/>
          <p:nvPr/>
        </p:nvSpPr>
        <p:spPr>
          <a:xfrm>
            <a:off x="611560" y="1556792"/>
            <a:ext cx="8280920" cy="461665"/>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cs-CZ" sz="24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Utilization</a:t>
            </a:r>
            <a:r>
              <a:rPr lang="cs-CZ" sz="2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 U(x) = </a:t>
            </a:r>
            <a:r>
              <a:rPr lang="cs-CZ" sz="2400" b="1" spc="50" dirty="0" err="1">
                <a:ln w="11430"/>
                <a:solidFill>
                  <a:srgbClr val="0070C0"/>
                </a:solidFill>
                <a:effectLst>
                  <a:outerShdw blurRad="76200" dist="50800" dir="5400000" algn="tl" rotWithShape="0">
                    <a:srgbClr val="000000">
                      <a:alpha val="65000"/>
                    </a:srgbClr>
                  </a:outerShdw>
                </a:effectLst>
                <a:latin typeface="+mn-lt"/>
              </a:rPr>
              <a:t>Arrival</a:t>
            </a:r>
            <a:r>
              <a:rPr lang="cs-CZ" sz="2400" b="1" spc="50" dirty="0">
                <a:ln w="11430"/>
                <a:solidFill>
                  <a:srgbClr val="0070C0"/>
                </a:solidFill>
                <a:effectLst>
                  <a:outerShdw blurRad="76200" dist="50800" dir="5400000" algn="tl" rotWithShape="0">
                    <a:srgbClr val="000000">
                      <a:alpha val="65000"/>
                    </a:srgbClr>
                  </a:outerShdw>
                </a:effectLst>
                <a:latin typeface="+mn-lt"/>
              </a:rPr>
              <a:t> </a:t>
            </a:r>
            <a:r>
              <a:rPr lang="cs-CZ" sz="2400" b="1" spc="50" dirty="0" err="1">
                <a:ln w="11430"/>
                <a:solidFill>
                  <a:srgbClr val="0070C0"/>
                </a:solidFill>
                <a:effectLst>
                  <a:outerShdw blurRad="76200" dist="50800" dir="5400000" algn="tl" rotWithShape="0">
                    <a:srgbClr val="000000">
                      <a:alpha val="65000"/>
                    </a:srgbClr>
                  </a:outerShdw>
                </a:effectLst>
                <a:latin typeface="+mn-lt"/>
              </a:rPr>
              <a:t>rate</a:t>
            </a:r>
            <a:r>
              <a:rPr lang="cs-CZ" sz="2400" b="1" spc="50" dirty="0">
                <a:ln w="11430"/>
                <a:solidFill>
                  <a:srgbClr val="0070C0"/>
                </a:solidFill>
                <a:effectLst>
                  <a:outerShdw blurRad="76200" dist="50800" dir="5400000" algn="tl" rotWithShape="0">
                    <a:srgbClr val="000000">
                      <a:alpha val="65000"/>
                    </a:srgbClr>
                  </a:outerShdw>
                </a:effectLst>
                <a:latin typeface="+mn-lt"/>
              </a:rPr>
              <a:t> </a:t>
            </a:r>
            <a:r>
              <a:rPr lang="cs-CZ" sz="2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 </a:t>
            </a:r>
            <a:r>
              <a:rPr lang="cs-CZ" sz="2400" b="1" spc="50" dirty="0" err="1">
                <a:ln w="11430"/>
                <a:solidFill>
                  <a:srgbClr val="00B050"/>
                </a:solidFill>
                <a:effectLst>
                  <a:outerShdw blurRad="76200" dist="50800" dir="5400000" algn="tl" rotWithShape="0">
                    <a:srgbClr val="000000">
                      <a:alpha val="65000"/>
                    </a:srgbClr>
                  </a:outerShdw>
                </a:effectLst>
                <a:latin typeface="+mn-lt"/>
              </a:rPr>
              <a:t>Effective</a:t>
            </a:r>
            <a:r>
              <a:rPr lang="cs-CZ" sz="2400" b="1" spc="50" dirty="0">
                <a:ln w="11430"/>
                <a:solidFill>
                  <a:srgbClr val="00B050"/>
                </a:solidFill>
                <a:effectLst>
                  <a:outerShdw blurRad="76200" dist="50800" dir="5400000" algn="tl" rotWithShape="0">
                    <a:srgbClr val="000000">
                      <a:alpha val="65000"/>
                    </a:srgbClr>
                  </a:outerShdw>
                </a:effectLst>
                <a:latin typeface="+mn-lt"/>
              </a:rPr>
              <a:t> </a:t>
            </a:r>
            <a:r>
              <a:rPr lang="cs-CZ" sz="2400" b="1" spc="50" dirty="0" err="1">
                <a:ln w="11430"/>
                <a:solidFill>
                  <a:srgbClr val="00B050"/>
                </a:solidFill>
                <a:effectLst>
                  <a:outerShdw blurRad="76200" dist="50800" dir="5400000" algn="tl" rotWithShape="0">
                    <a:srgbClr val="000000">
                      <a:alpha val="65000"/>
                    </a:srgbClr>
                  </a:outerShdw>
                </a:effectLst>
                <a:latin typeface="+mn-lt"/>
              </a:rPr>
              <a:t>production</a:t>
            </a:r>
            <a:r>
              <a:rPr lang="cs-CZ" sz="2400" b="1" spc="50" dirty="0">
                <a:ln w="11430"/>
                <a:solidFill>
                  <a:srgbClr val="00B050"/>
                </a:solidFill>
                <a:effectLst>
                  <a:outerShdw blurRad="76200" dist="50800" dir="5400000" algn="tl" rotWithShape="0">
                    <a:srgbClr val="000000">
                      <a:alpha val="65000"/>
                    </a:srgbClr>
                  </a:outerShdw>
                </a:effectLst>
                <a:latin typeface="+mn-lt"/>
              </a:rPr>
              <a:t> </a:t>
            </a:r>
            <a:r>
              <a:rPr lang="cs-CZ" sz="2400" b="1" spc="50" dirty="0" err="1">
                <a:ln w="11430"/>
                <a:solidFill>
                  <a:srgbClr val="00B050"/>
                </a:solidFill>
                <a:effectLst>
                  <a:outerShdw blurRad="76200" dist="50800" dir="5400000" algn="tl" rotWithShape="0">
                    <a:srgbClr val="000000">
                      <a:alpha val="65000"/>
                    </a:srgbClr>
                  </a:outerShdw>
                </a:effectLst>
                <a:latin typeface="+mn-lt"/>
              </a:rPr>
              <a:t>rate</a:t>
            </a:r>
            <a:endParaRPr lang="en-US" sz="2400" b="1" spc="50" dirty="0">
              <a:ln w="11430"/>
              <a:solidFill>
                <a:srgbClr val="00B050"/>
              </a:solidFill>
              <a:effectLst>
                <a:outerShdw blurRad="76200" dist="50800" dir="5400000" algn="tl" rotWithShape="0">
                  <a:srgbClr val="000000">
                    <a:alpha val="65000"/>
                  </a:srgbClr>
                </a:outerShdw>
              </a:effectLst>
              <a:latin typeface="+mn-lt"/>
            </a:endParaRPr>
          </a:p>
        </p:txBody>
      </p:sp>
    </p:spTree>
    <p:extLst>
      <p:ext uri="{BB962C8B-B14F-4D97-AF65-F5344CB8AC3E}">
        <p14:creationId xmlns:p14="http://schemas.microsoft.com/office/powerpoint/2010/main" val="29454499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Nadpis 1"/>
          <p:cNvSpPr>
            <a:spLocks noGrp="1"/>
          </p:cNvSpPr>
          <p:nvPr>
            <p:ph type="title"/>
          </p:nvPr>
        </p:nvSpPr>
        <p:spPr/>
        <p:txBody>
          <a:bodyPr/>
          <a:lstStyle/>
          <a:p>
            <a:r>
              <a:rPr lang="en-US" altLang="cs-CZ" dirty="0" smtClean="0"/>
              <a:t>Definition of basic parameters</a:t>
            </a:r>
            <a:endParaRPr lang="cs-CZ" altLang="cs-CZ" dirty="0" smtClean="0"/>
          </a:p>
        </p:txBody>
      </p:sp>
      <p:sp>
        <p:nvSpPr>
          <p:cNvPr id="19458" name="Zástupný symbol pro obsah 2"/>
          <p:cNvSpPr>
            <a:spLocks noGrp="1"/>
          </p:cNvSpPr>
          <p:nvPr>
            <p:ph idx="1"/>
          </p:nvPr>
        </p:nvSpPr>
        <p:spPr>
          <a:xfrm>
            <a:off x="433388" y="1700213"/>
            <a:ext cx="8229600" cy="4752975"/>
          </a:xfrm>
        </p:spPr>
        <p:txBody>
          <a:bodyPr/>
          <a:lstStyle/>
          <a:p>
            <a:r>
              <a:rPr lang="cs-CZ" altLang="cs-CZ" sz="2000" b="1" smtClean="0"/>
              <a:t>T₀</a:t>
            </a:r>
            <a:r>
              <a:rPr lang="cs-CZ" altLang="cs-CZ" smtClean="0">
                <a:latin typeface="Cambria" pitchFamily="18" charset="0"/>
              </a:rPr>
              <a:t> </a:t>
            </a:r>
            <a:r>
              <a:rPr lang="cs-CZ" altLang="cs-CZ" sz="1600" smtClean="0"/>
              <a:t>=</a:t>
            </a:r>
            <a:r>
              <a:rPr lang="en-US" altLang="cs-CZ" sz="1600" smtClean="0"/>
              <a:t>Row process time of the line  is the sum of the long –term average process time of each workstation in the line (single job entering empty line from staring point to the ending one)</a:t>
            </a:r>
          </a:p>
        </p:txBody>
      </p:sp>
      <p:pic>
        <p:nvPicPr>
          <p:cNvPr id="1945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35375" y="3419475"/>
            <a:ext cx="1954213" cy="1512888"/>
          </a:xfrm>
          <a:prstGeom prst="rect">
            <a:avLst/>
          </a:prstGeom>
          <a:noFill/>
          <a:ln w="25400">
            <a:solidFill>
              <a:srgbClr val="0070C0"/>
            </a:solidFill>
            <a:miter lim="800000"/>
            <a:headEnd/>
            <a:tailEnd/>
          </a:ln>
          <a:extLst>
            <a:ext uri="{909E8E84-426E-40DD-AFC4-6F175D3DCCD1}">
              <a14:hiddenFill xmlns:a14="http://schemas.microsoft.com/office/drawing/2010/main">
                <a:solidFill>
                  <a:srgbClr val="FFFFFF"/>
                </a:solidFill>
              </a14:hiddenFill>
            </a:ext>
          </a:extLst>
        </p:spPr>
      </p:pic>
      <p:pic>
        <p:nvPicPr>
          <p:cNvPr id="1946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65225" y="3419475"/>
            <a:ext cx="1554163" cy="151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1"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43663" y="3321050"/>
            <a:ext cx="1620837" cy="151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Šipka doprava 3"/>
          <p:cNvSpPr/>
          <p:nvPr/>
        </p:nvSpPr>
        <p:spPr>
          <a:xfrm>
            <a:off x="2843213" y="3860800"/>
            <a:ext cx="720725" cy="431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9" name="Šipka doprava 8"/>
          <p:cNvSpPr/>
          <p:nvPr/>
        </p:nvSpPr>
        <p:spPr>
          <a:xfrm>
            <a:off x="5651500" y="3860800"/>
            <a:ext cx="720725" cy="431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9464" name="TextovéPole 4"/>
          <p:cNvSpPr txBox="1">
            <a:spLocks noChangeArrowheads="1"/>
          </p:cNvSpPr>
          <p:nvPr/>
        </p:nvSpPr>
        <p:spPr bwMode="auto">
          <a:xfrm>
            <a:off x="1165225" y="5229225"/>
            <a:ext cx="23987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7, 8, 9, 7, 6, 10</a:t>
            </a:r>
          </a:p>
          <a:p>
            <a:r>
              <a:rPr lang="cs-CZ" altLang="cs-CZ">
                <a:solidFill>
                  <a:srgbClr val="FF0000"/>
                </a:solidFill>
              </a:rPr>
              <a:t>          7,83</a:t>
            </a:r>
          </a:p>
        </p:txBody>
      </p:sp>
      <p:sp>
        <p:nvSpPr>
          <p:cNvPr id="19465" name="TextovéPole 10"/>
          <p:cNvSpPr txBox="1">
            <a:spLocks noChangeArrowheads="1"/>
          </p:cNvSpPr>
          <p:nvPr/>
        </p:nvSpPr>
        <p:spPr bwMode="auto">
          <a:xfrm>
            <a:off x="3417888" y="5229225"/>
            <a:ext cx="23987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5,3, 4, 5, 6, 8</a:t>
            </a:r>
          </a:p>
          <a:p>
            <a:r>
              <a:rPr lang="cs-CZ" altLang="cs-CZ"/>
              <a:t>        </a:t>
            </a:r>
            <a:r>
              <a:rPr lang="cs-CZ" altLang="cs-CZ" b="1">
                <a:solidFill>
                  <a:srgbClr val="FF0000"/>
                </a:solidFill>
              </a:rPr>
              <a:t>5,16</a:t>
            </a:r>
          </a:p>
        </p:txBody>
      </p:sp>
      <p:sp>
        <p:nvSpPr>
          <p:cNvPr id="19466" name="TextovéPole 11"/>
          <p:cNvSpPr txBox="1">
            <a:spLocks noChangeArrowheads="1"/>
          </p:cNvSpPr>
          <p:nvPr/>
        </p:nvSpPr>
        <p:spPr bwMode="auto">
          <a:xfrm>
            <a:off x="6300788" y="5183188"/>
            <a:ext cx="23971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9, 8, 4, 5, 5, 6</a:t>
            </a:r>
          </a:p>
          <a:p>
            <a:r>
              <a:rPr lang="cs-CZ" altLang="cs-CZ"/>
              <a:t>       </a:t>
            </a:r>
            <a:r>
              <a:rPr lang="cs-CZ" altLang="cs-CZ">
                <a:solidFill>
                  <a:srgbClr val="FF0000"/>
                </a:solidFill>
              </a:rPr>
              <a:t>    6,1</a:t>
            </a:r>
          </a:p>
        </p:txBody>
      </p:sp>
      <p:sp>
        <p:nvSpPr>
          <p:cNvPr id="6" name="Obdélník 5"/>
          <p:cNvSpPr/>
          <p:nvPr/>
        </p:nvSpPr>
        <p:spPr>
          <a:xfrm>
            <a:off x="1763688" y="5661248"/>
            <a:ext cx="5400600" cy="923330"/>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cs-CZ"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19,16=7,83+5,16+6,1</a:t>
            </a:r>
            <a:r>
              <a:rPr lang="cs-CZ"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 </a:t>
            </a:r>
          </a:p>
        </p:txBody>
      </p:sp>
    </p:spTree>
    <p:extLst>
      <p:ext uri="{BB962C8B-B14F-4D97-AF65-F5344CB8AC3E}">
        <p14:creationId xmlns:p14="http://schemas.microsoft.com/office/powerpoint/2010/main" val="35752152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Nadpis 1"/>
          <p:cNvSpPr>
            <a:spLocks noGrp="1"/>
          </p:cNvSpPr>
          <p:nvPr>
            <p:ph type="title"/>
          </p:nvPr>
        </p:nvSpPr>
        <p:spPr/>
        <p:txBody>
          <a:bodyPr/>
          <a:lstStyle/>
          <a:p>
            <a:r>
              <a:rPr lang="en-US" altLang="cs-CZ" dirty="0" smtClean="0"/>
              <a:t>Definition of basic parameters</a:t>
            </a:r>
            <a:endParaRPr lang="cs-CZ" altLang="cs-CZ" dirty="0" smtClean="0"/>
          </a:p>
        </p:txBody>
      </p:sp>
      <p:sp>
        <p:nvSpPr>
          <p:cNvPr id="3" name="Zástupný symbol pro obsah 2"/>
          <p:cNvSpPr>
            <a:spLocks noGrp="1"/>
          </p:cNvSpPr>
          <p:nvPr>
            <p:ph idx="1"/>
          </p:nvPr>
        </p:nvSpPr>
        <p:spPr/>
        <p:txBody>
          <a:bodyPr>
            <a:normAutofit/>
          </a:bodyPr>
          <a:lstStyle/>
          <a:p>
            <a:r>
              <a:rPr lang="en-US" altLang="cs-CZ" sz="2400" b="1" dirty="0" smtClean="0"/>
              <a:t>Critical WI</a:t>
            </a:r>
            <a:r>
              <a:rPr lang="en-US" altLang="cs-CZ" sz="2400" dirty="0" smtClean="0"/>
              <a:t>P (W₀) of the line is the WIP level for which a line with given values of  </a:t>
            </a:r>
            <a:r>
              <a:rPr lang="en-US" altLang="cs-CZ" sz="2400" b="1" dirty="0" err="1" smtClean="0"/>
              <a:t>r</a:t>
            </a:r>
            <a:r>
              <a:rPr lang="en-US" altLang="cs-CZ" sz="1100" dirty="0" err="1" smtClean="0"/>
              <a:t>b</a:t>
            </a:r>
            <a:r>
              <a:rPr lang="en-US" altLang="cs-CZ" sz="2400" dirty="0" smtClean="0"/>
              <a:t> </a:t>
            </a:r>
            <a:r>
              <a:rPr lang="cs-CZ" altLang="cs-CZ" sz="2400" dirty="0" smtClean="0"/>
              <a:t> (</a:t>
            </a:r>
            <a:r>
              <a:rPr lang="en-US" altLang="cs-CZ" sz="2400" dirty="0" smtClean="0"/>
              <a:t>bottleneck rate</a:t>
            </a:r>
            <a:r>
              <a:rPr lang="cs-CZ" altLang="cs-CZ" sz="2400" dirty="0" smtClean="0"/>
              <a:t>) </a:t>
            </a:r>
            <a:r>
              <a:rPr lang="en-US" altLang="cs-CZ" sz="2400" dirty="0" smtClean="0"/>
              <a:t>and  T₀  achieves </a:t>
            </a:r>
            <a:r>
              <a:rPr lang="en-US" altLang="cs-CZ" sz="2400" dirty="0" smtClean="0">
                <a:solidFill>
                  <a:srgbClr val="FF0000"/>
                </a:solidFill>
              </a:rPr>
              <a:t>maximum throughput (</a:t>
            </a:r>
            <a:r>
              <a:rPr lang="en-US" altLang="cs-CZ" sz="2400" b="1" dirty="0" smtClean="0">
                <a:solidFill>
                  <a:srgbClr val="FF0000"/>
                </a:solidFill>
              </a:rPr>
              <a:t> </a:t>
            </a:r>
            <a:r>
              <a:rPr lang="en-US" altLang="cs-CZ" sz="2400" b="1" dirty="0" err="1" smtClean="0">
                <a:solidFill>
                  <a:srgbClr val="FF0000"/>
                </a:solidFill>
              </a:rPr>
              <a:t>r</a:t>
            </a:r>
            <a:r>
              <a:rPr lang="en-US" altLang="cs-CZ" sz="1100" dirty="0" err="1" smtClean="0">
                <a:solidFill>
                  <a:srgbClr val="FF0000"/>
                </a:solidFill>
              </a:rPr>
              <a:t>b</a:t>
            </a:r>
            <a:r>
              <a:rPr lang="en-US" altLang="cs-CZ" sz="2400" dirty="0" smtClean="0">
                <a:solidFill>
                  <a:srgbClr val="FF0000"/>
                </a:solidFill>
              </a:rPr>
              <a:t>  ) </a:t>
            </a:r>
            <a:r>
              <a:rPr lang="en-US" altLang="cs-CZ" sz="2400" dirty="0" smtClean="0"/>
              <a:t>with minimum cycle time (which is in this case T₀ )</a:t>
            </a:r>
          </a:p>
          <a:p>
            <a:endParaRPr lang="en-US" altLang="cs-CZ" sz="2400" dirty="0" smtClean="0"/>
          </a:p>
          <a:p>
            <a:endParaRPr lang="cs-CZ" altLang="cs-CZ" sz="2400" dirty="0" smtClean="0"/>
          </a:p>
          <a:p>
            <a:pPr>
              <a:buFont typeface="Arial" charset="0"/>
              <a:buNone/>
            </a:pPr>
            <a:r>
              <a:rPr lang="cs-CZ" altLang="cs-CZ" sz="2400" dirty="0" smtClean="0"/>
              <a:t> </a:t>
            </a:r>
          </a:p>
        </p:txBody>
      </p:sp>
      <p:sp>
        <p:nvSpPr>
          <p:cNvPr id="4" name="Obdélník 3"/>
          <p:cNvSpPr/>
          <p:nvPr/>
        </p:nvSpPr>
        <p:spPr>
          <a:xfrm>
            <a:off x="4401120" y="2967335"/>
            <a:ext cx="341760" cy="923330"/>
          </a:xfrm>
          <a:prstGeom prst="rect">
            <a:avLst/>
          </a:prstGeom>
          <a:noFill/>
        </p:spPr>
        <p:txBody>
          <a:bodyPr wrap="none">
            <a:spAutoFit/>
          </a:bodyPr>
          <a:lstStyle/>
          <a:p>
            <a:pPr algn="ctr" fontAlgn="auto">
              <a:spcBef>
                <a:spcPts val="0"/>
              </a:spcBef>
              <a:spcAft>
                <a:spcPts val="0"/>
              </a:spcAft>
              <a:defRPr/>
            </a:pPr>
            <a:r>
              <a:rPr lang="cs-CZ" sz="5400" dirty="0">
                <a:latin typeface="+mn-lt"/>
                <a:cs typeface="Calibri" panose="020F0502020204030204" pitchFamily="34" charset="0"/>
              </a:rPr>
              <a:t> </a:t>
            </a:r>
            <a:endParaRPr lang="cs-CZ"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mn-lt"/>
            </a:endParaRPr>
          </a:p>
        </p:txBody>
      </p:sp>
      <p:sp>
        <p:nvSpPr>
          <p:cNvPr id="5" name="Obdélník 4"/>
          <p:cNvSpPr/>
          <p:nvPr/>
        </p:nvSpPr>
        <p:spPr>
          <a:xfrm>
            <a:off x="3131840" y="3212976"/>
            <a:ext cx="2456122" cy="1754326"/>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cs-CZ"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 </a:t>
            </a:r>
            <a:r>
              <a:rPr lang="cs-CZ" sz="5400" dirty="0">
                <a:latin typeface="+mn-lt"/>
                <a:cs typeface="Calibri" panose="020F0502020204030204" pitchFamily="34" charset="0"/>
              </a:rPr>
              <a:t> </a:t>
            </a:r>
            <a:r>
              <a:rPr lang="cs-CZ" sz="3200" dirty="0">
                <a:solidFill>
                  <a:srgbClr val="0070C0"/>
                </a:solidFill>
                <a:latin typeface="+mn-lt"/>
                <a:cs typeface="Calibri" panose="020F0502020204030204" pitchFamily="34" charset="0"/>
              </a:rPr>
              <a:t>W₀ = </a:t>
            </a:r>
            <a:r>
              <a:rPr lang="cs-CZ" sz="3600" dirty="0" err="1">
                <a:solidFill>
                  <a:srgbClr val="0070C0"/>
                </a:solidFill>
                <a:latin typeface="+mn-lt"/>
                <a:cs typeface="Calibri" panose="020F0502020204030204" pitchFamily="34" charset="0"/>
              </a:rPr>
              <a:t>r</a:t>
            </a:r>
            <a:r>
              <a:rPr lang="cs-CZ" sz="2000" dirty="0" err="1">
                <a:solidFill>
                  <a:srgbClr val="0070C0"/>
                </a:solidFill>
                <a:latin typeface="+mn-lt"/>
                <a:cs typeface="Calibri" panose="020F0502020204030204" pitchFamily="34" charset="0"/>
              </a:rPr>
              <a:t>b</a:t>
            </a:r>
            <a:r>
              <a:rPr lang="cs-CZ" sz="3200" dirty="0">
                <a:solidFill>
                  <a:srgbClr val="0070C0"/>
                </a:solidFill>
                <a:latin typeface="+mn-lt"/>
                <a:cs typeface="Calibri" panose="020F0502020204030204" pitchFamily="34" charset="0"/>
              </a:rPr>
              <a:t> </a:t>
            </a:r>
            <a:r>
              <a:rPr lang="cs-CZ" dirty="0" err="1">
                <a:solidFill>
                  <a:srgbClr val="0070C0"/>
                </a:solidFill>
                <a:latin typeface="+mn-lt"/>
                <a:cs typeface="Calibri" panose="020F0502020204030204" pitchFamily="34" charset="0"/>
              </a:rPr>
              <a:t>x</a:t>
            </a:r>
            <a:r>
              <a:rPr lang="cs-CZ" sz="3200" dirty="0" err="1">
                <a:solidFill>
                  <a:srgbClr val="0070C0"/>
                </a:solidFill>
                <a:latin typeface="+mn-lt"/>
                <a:cs typeface="Calibri" panose="020F0502020204030204" pitchFamily="34" charset="0"/>
              </a:rPr>
              <a:t>T</a:t>
            </a:r>
            <a:r>
              <a:rPr lang="cs-CZ" sz="3200" dirty="0">
                <a:solidFill>
                  <a:srgbClr val="0070C0"/>
                </a:solidFill>
                <a:latin typeface="+mn-lt"/>
                <a:cs typeface="Calibri" panose="020F0502020204030204" pitchFamily="34" charset="0"/>
              </a:rPr>
              <a:t>₀  </a:t>
            </a:r>
          </a:p>
          <a:p>
            <a:pPr algn="ctr" fontAlgn="auto">
              <a:spcBef>
                <a:spcPts val="0"/>
              </a:spcBef>
              <a:spcAft>
                <a:spcPts val="0"/>
              </a:spcAft>
              <a:defRPr/>
            </a:pPr>
            <a:r>
              <a:rPr lang="cs-CZ" sz="2800" dirty="0">
                <a:latin typeface="+mn-lt"/>
                <a:cs typeface="Calibri" panose="020F0502020204030204" pitchFamily="34" charset="0"/>
              </a:rPr>
              <a:t> </a:t>
            </a:r>
            <a:r>
              <a:rPr lang="cs-CZ" sz="5400" dirty="0">
                <a:latin typeface="+mn-lt"/>
                <a:cs typeface="Calibri" panose="020F0502020204030204" pitchFamily="34" charset="0"/>
              </a:rPr>
              <a:t> </a:t>
            </a:r>
            <a:r>
              <a:rPr lang="cs-CZ"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  </a:t>
            </a:r>
          </a:p>
        </p:txBody>
      </p:sp>
      <p:sp>
        <p:nvSpPr>
          <p:cNvPr id="6" name="Obdélník 5"/>
          <p:cNvSpPr/>
          <p:nvPr/>
        </p:nvSpPr>
        <p:spPr>
          <a:xfrm>
            <a:off x="1790552" y="4505637"/>
            <a:ext cx="5904656" cy="923330"/>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cs-CZ"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WIP=TH x CT</a:t>
            </a:r>
          </a:p>
        </p:txBody>
      </p:sp>
      <p:cxnSp>
        <p:nvCxnSpPr>
          <p:cNvPr id="7" name="Přímá spojnice se šipkou 6"/>
          <p:cNvCxnSpPr/>
          <p:nvPr/>
        </p:nvCxnSpPr>
        <p:spPr>
          <a:xfrm flipV="1">
            <a:off x="3131840" y="4136306"/>
            <a:ext cx="360040" cy="4448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Přímá spojnice se šipkou 8"/>
          <p:cNvCxnSpPr/>
          <p:nvPr/>
        </p:nvCxnSpPr>
        <p:spPr>
          <a:xfrm flipH="1" flipV="1">
            <a:off x="5364088" y="3975740"/>
            <a:ext cx="911875" cy="5697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Přímá spojnice se šipkou 10"/>
          <p:cNvCxnSpPr/>
          <p:nvPr/>
        </p:nvCxnSpPr>
        <p:spPr>
          <a:xfrm flipH="1" flipV="1">
            <a:off x="4564151" y="4129483"/>
            <a:ext cx="21210" cy="4160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ovéPole 11"/>
          <p:cNvSpPr txBox="1"/>
          <p:nvPr/>
        </p:nvSpPr>
        <p:spPr>
          <a:xfrm>
            <a:off x="457200" y="6126163"/>
            <a:ext cx="8662628" cy="646331"/>
          </a:xfrm>
          <a:prstGeom prst="rect">
            <a:avLst/>
          </a:prstGeom>
          <a:noFill/>
        </p:spPr>
        <p:txBody>
          <a:bodyPr wrap="none" rtlCol="0">
            <a:spAutoFit/>
          </a:bodyPr>
          <a:lstStyle/>
          <a:p>
            <a:r>
              <a:rPr lang="cs-CZ" b="1" dirty="0" smtClean="0"/>
              <a:t>Poznámka  vyučujícího </a:t>
            </a:r>
            <a:r>
              <a:rPr lang="cs-CZ" dirty="0" smtClean="0"/>
              <a:t>: problém s reprezentací algoritmu je např. ten, že v různé literatuře</a:t>
            </a:r>
          </a:p>
          <a:p>
            <a:r>
              <a:rPr lang="cs-CZ" dirty="0" smtClean="0"/>
              <a:t>se využívá jiné označení proměnných.  Principy jsou samozřejmě  identické. </a:t>
            </a:r>
            <a:endParaRPr lang="cs-CZ" dirty="0"/>
          </a:p>
        </p:txBody>
      </p:sp>
    </p:spTree>
    <p:extLst>
      <p:ext uri="{BB962C8B-B14F-4D97-AF65-F5344CB8AC3E}">
        <p14:creationId xmlns:p14="http://schemas.microsoft.com/office/powerpoint/2010/main" val="2808845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Nadpis 1"/>
          <p:cNvSpPr>
            <a:spLocks noGrp="1"/>
          </p:cNvSpPr>
          <p:nvPr>
            <p:ph type="title"/>
          </p:nvPr>
        </p:nvSpPr>
        <p:spPr/>
        <p:txBody>
          <a:bodyPr>
            <a:normAutofit/>
          </a:bodyPr>
          <a:lstStyle/>
          <a:p>
            <a:r>
              <a:rPr lang="en-US" altLang="cs-CZ" dirty="0" smtClean="0"/>
              <a:t>Use of defined </a:t>
            </a:r>
            <a:r>
              <a:rPr lang="en-US" altLang="cs-CZ" dirty="0" smtClean="0"/>
              <a:t>parameters</a:t>
            </a:r>
            <a:r>
              <a:rPr lang="cs-CZ" altLang="cs-CZ" dirty="0" smtClean="0"/>
              <a:t> </a:t>
            </a:r>
            <a:r>
              <a:rPr lang="cs-CZ" altLang="cs-CZ" sz="2200" dirty="0" smtClean="0">
                <a:solidFill>
                  <a:srgbClr val="FF0000"/>
                </a:solidFill>
              </a:rPr>
              <a:t>(</a:t>
            </a:r>
            <a:r>
              <a:rPr lang="cs-CZ" altLang="cs-CZ" sz="2200" dirty="0" err="1" smtClean="0">
                <a:solidFill>
                  <a:srgbClr val="FF0000"/>
                </a:solidFill>
              </a:rPr>
              <a:t>home</a:t>
            </a:r>
            <a:r>
              <a:rPr lang="cs-CZ" altLang="cs-CZ" sz="2200" dirty="0" smtClean="0">
                <a:solidFill>
                  <a:srgbClr val="FF0000"/>
                </a:solidFill>
              </a:rPr>
              <a:t> study)</a:t>
            </a:r>
            <a:r>
              <a:rPr lang="en-US" altLang="cs-CZ" sz="2200" dirty="0" smtClean="0">
                <a:solidFill>
                  <a:srgbClr val="FF0000"/>
                </a:solidFill>
              </a:rPr>
              <a:t> </a:t>
            </a:r>
            <a:endParaRPr lang="en-US" altLang="cs-CZ" sz="2200" dirty="0" smtClean="0">
              <a:solidFill>
                <a:srgbClr val="FF0000"/>
              </a:solidFill>
            </a:endParaRPr>
          </a:p>
        </p:txBody>
      </p:sp>
      <p:sp>
        <p:nvSpPr>
          <p:cNvPr id="21506" name="Zástupný symbol pro obsah 2"/>
          <p:cNvSpPr>
            <a:spLocks noGrp="1"/>
          </p:cNvSpPr>
          <p:nvPr>
            <p:ph idx="1"/>
          </p:nvPr>
        </p:nvSpPr>
        <p:spPr/>
        <p:txBody>
          <a:bodyPr/>
          <a:lstStyle/>
          <a:p>
            <a:r>
              <a:rPr lang="en-US" altLang="cs-CZ" sz="1800" dirty="0" smtClean="0"/>
              <a:t>Simple production line that makes giant one-cent pieces</a:t>
            </a:r>
          </a:p>
          <a:p>
            <a:r>
              <a:rPr lang="en-US" altLang="cs-CZ" sz="1800" dirty="0" smtClean="0"/>
              <a:t>It is as a model very with unrealistic  assumption  because  process times are deterministic (no waiting times after every operation and no queue times before any other operation, 24 hours /day an </a:t>
            </a:r>
            <a:r>
              <a:rPr lang="en-US" altLang="cs-CZ" sz="1800" dirty="0" smtClean="0">
                <a:solidFill>
                  <a:srgbClr val="FF0000"/>
                </a:solidFill>
              </a:rPr>
              <a:t>unlimited market</a:t>
            </a:r>
            <a:r>
              <a:rPr lang="en-US" altLang="cs-CZ" sz="1800" dirty="0" smtClean="0"/>
              <a:t>)</a:t>
            </a:r>
            <a:r>
              <a:rPr lang="en-US" altLang="cs-CZ" sz="1800" dirty="0" smtClean="0">
                <a:sym typeface="Wingdings" pitchFamily="2" charset="2"/>
              </a:rPr>
              <a:t></a:t>
            </a:r>
            <a:r>
              <a:rPr lang="en-US" altLang="cs-CZ" sz="1800" dirty="0" smtClean="0"/>
              <a:t> balanced line </a:t>
            </a:r>
          </a:p>
          <a:p>
            <a:r>
              <a:rPr lang="en-US" altLang="cs-CZ" sz="1800" dirty="0" smtClean="0"/>
              <a:t>Any machine can  be regarded as the bottleneck </a:t>
            </a:r>
            <a:r>
              <a:rPr lang="en-US" altLang="cs-CZ" sz="1800" dirty="0" smtClean="0">
                <a:solidFill>
                  <a:srgbClr val="0070C0"/>
                </a:solidFill>
              </a:rPr>
              <a:t>(</a:t>
            </a:r>
            <a:r>
              <a:rPr lang="en-US" altLang="cs-CZ" sz="1600" dirty="0" smtClean="0">
                <a:solidFill>
                  <a:srgbClr val="0070C0"/>
                </a:solidFill>
              </a:rPr>
              <a:t>one half part per </a:t>
            </a:r>
            <a:r>
              <a:rPr lang="cs-CZ" altLang="cs-CZ" sz="1600" dirty="0" err="1" smtClean="0">
                <a:solidFill>
                  <a:srgbClr val="0070C0"/>
                </a:solidFill>
              </a:rPr>
              <a:t>hour</a:t>
            </a:r>
            <a:r>
              <a:rPr lang="cs-CZ" altLang="cs-CZ" sz="1600" dirty="0" smtClean="0">
                <a:solidFill>
                  <a:srgbClr val="0070C0"/>
                </a:solidFill>
              </a:rPr>
              <a:t>=0,5 </a:t>
            </a:r>
            <a:r>
              <a:rPr lang="cs-CZ" altLang="cs-CZ" sz="1600" dirty="0" smtClean="0">
                <a:solidFill>
                  <a:srgbClr val="0070C0"/>
                </a:solidFill>
              </a:rPr>
              <a:t>)</a:t>
            </a:r>
            <a:r>
              <a:rPr lang="cs-CZ" altLang="cs-CZ" sz="1800" dirty="0" smtClean="0">
                <a:solidFill>
                  <a:srgbClr val="0070C0"/>
                </a:solidFill>
              </a:rPr>
              <a:t>   </a:t>
            </a:r>
            <a:endParaRPr lang="en-US" altLang="cs-CZ" sz="1800" dirty="0" smtClean="0">
              <a:solidFill>
                <a:srgbClr val="0070C0"/>
              </a:solidFill>
            </a:endParaRPr>
          </a:p>
          <a:p>
            <a:endParaRPr lang="en-US" altLang="cs-CZ" sz="1800" dirty="0" smtClean="0">
              <a:solidFill>
                <a:srgbClr val="0070C0"/>
              </a:solidFill>
            </a:endParaRPr>
          </a:p>
        </p:txBody>
      </p:sp>
      <p:sp>
        <p:nvSpPr>
          <p:cNvPr id="4" name="Obdélník 3"/>
          <p:cNvSpPr/>
          <p:nvPr/>
        </p:nvSpPr>
        <p:spPr>
          <a:xfrm>
            <a:off x="893763" y="3662363"/>
            <a:ext cx="1008062" cy="36036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dirty="0">
                <a:solidFill>
                  <a:srgbClr val="FF0000"/>
                </a:solidFill>
              </a:rPr>
              <a:t>Head </a:t>
            </a:r>
            <a:r>
              <a:rPr lang="en-US" sz="1000" dirty="0">
                <a:solidFill>
                  <a:srgbClr val="FF0000"/>
                </a:solidFill>
              </a:rPr>
              <a:t>stamping</a:t>
            </a:r>
          </a:p>
        </p:txBody>
      </p:sp>
      <p:sp>
        <p:nvSpPr>
          <p:cNvPr id="5" name="Obdélník 4"/>
          <p:cNvSpPr/>
          <p:nvPr/>
        </p:nvSpPr>
        <p:spPr>
          <a:xfrm>
            <a:off x="2189163" y="3662363"/>
            <a:ext cx="1009650" cy="36036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dirty="0">
                <a:solidFill>
                  <a:srgbClr val="FF0000"/>
                </a:solidFill>
              </a:rPr>
              <a:t>Tail </a:t>
            </a:r>
            <a:r>
              <a:rPr lang="en-US" sz="1000" dirty="0">
                <a:solidFill>
                  <a:srgbClr val="FF0000"/>
                </a:solidFill>
              </a:rPr>
              <a:t>stamping</a:t>
            </a:r>
          </a:p>
        </p:txBody>
      </p:sp>
      <p:sp>
        <p:nvSpPr>
          <p:cNvPr id="6" name="Obdélník 5"/>
          <p:cNvSpPr/>
          <p:nvPr/>
        </p:nvSpPr>
        <p:spPr>
          <a:xfrm>
            <a:off x="3557588" y="3663950"/>
            <a:ext cx="1008062" cy="360363"/>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dirty="0">
                <a:solidFill>
                  <a:srgbClr val="FF0000"/>
                </a:solidFill>
              </a:rPr>
              <a:t>Rimming</a:t>
            </a:r>
            <a:endParaRPr lang="en-US" sz="1000" dirty="0">
              <a:solidFill>
                <a:srgbClr val="FF0000"/>
              </a:solidFill>
            </a:endParaRPr>
          </a:p>
        </p:txBody>
      </p:sp>
      <p:sp>
        <p:nvSpPr>
          <p:cNvPr id="7" name="Obdélník 6"/>
          <p:cNvSpPr/>
          <p:nvPr/>
        </p:nvSpPr>
        <p:spPr>
          <a:xfrm>
            <a:off x="4926013" y="3663950"/>
            <a:ext cx="1008062" cy="360363"/>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AU" sz="1100" dirty="0" err="1">
                <a:solidFill>
                  <a:srgbClr val="FF0000"/>
                </a:solidFill>
              </a:rPr>
              <a:t>Deburring</a:t>
            </a:r>
            <a:endParaRPr lang="en-AU" sz="1000" dirty="0">
              <a:solidFill>
                <a:srgbClr val="FF0000"/>
              </a:solidFill>
            </a:endParaRPr>
          </a:p>
        </p:txBody>
      </p:sp>
      <p:cxnSp>
        <p:nvCxnSpPr>
          <p:cNvPr id="9" name="Přímá spojnice se šipkou 8"/>
          <p:cNvCxnSpPr>
            <a:stCxn id="4" idx="3"/>
            <a:endCxn id="5" idx="1"/>
          </p:cNvCxnSpPr>
          <p:nvPr/>
        </p:nvCxnSpPr>
        <p:spPr>
          <a:xfrm>
            <a:off x="1901825" y="3841750"/>
            <a:ext cx="28733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Přímá spojnice se šipkou 9"/>
          <p:cNvCxnSpPr>
            <a:endCxn id="6" idx="1"/>
          </p:cNvCxnSpPr>
          <p:nvPr/>
        </p:nvCxnSpPr>
        <p:spPr>
          <a:xfrm>
            <a:off x="3198813" y="3843338"/>
            <a:ext cx="35877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Přímá spojnice se šipkou 10"/>
          <p:cNvCxnSpPr>
            <a:endCxn id="7" idx="1"/>
          </p:cNvCxnSpPr>
          <p:nvPr/>
        </p:nvCxnSpPr>
        <p:spPr>
          <a:xfrm>
            <a:off x="4565650" y="3841750"/>
            <a:ext cx="360363"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514" name="TextovéPole 13"/>
          <p:cNvSpPr txBox="1">
            <a:spLocks noChangeArrowheads="1"/>
          </p:cNvSpPr>
          <p:nvPr/>
        </p:nvSpPr>
        <p:spPr bwMode="auto">
          <a:xfrm>
            <a:off x="1158875" y="4089400"/>
            <a:ext cx="44291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sz="1600" b="1"/>
              <a:t>2 h</a:t>
            </a:r>
          </a:p>
        </p:txBody>
      </p:sp>
      <p:sp>
        <p:nvSpPr>
          <p:cNvPr id="21515" name="TextovéPole 14"/>
          <p:cNvSpPr txBox="1">
            <a:spLocks noChangeArrowheads="1"/>
          </p:cNvSpPr>
          <p:nvPr/>
        </p:nvSpPr>
        <p:spPr bwMode="auto">
          <a:xfrm>
            <a:off x="2362200" y="4108450"/>
            <a:ext cx="44291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sz="1600" b="1"/>
              <a:t>2 h</a:t>
            </a:r>
          </a:p>
        </p:txBody>
      </p:sp>
      <p:sp>
        <p:nvSpPr>
          <p:cNvPr id="21516" name="TextovéPole 15"/>
          <p:cNvSpPr txBox="1">
            <a:spLocks noChangeArrowheads="1"/>
          </p:cNvSpPr>
          <p:nvPr/>
        </p:nvSpPr>
        <p:spPr bwMode="auto">
          <a:xfrm>
            <a:off x="3678349" y="3998272"/>
            <a:ext cx="4653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sz="1600" b="1"/>
              <a:t>2 h</a:t>
            </a:r>
          </a:p>
        </p:txBody>
      </p:sp>
      <p:sp>
        <p:nvSpPr>
          <p:cNvPr id="21517" name="TextovéPole 16"/>
          <p:cNvSpPr txBox="1">
            <a:spLocks noChangeArrowheads="1"/>
          </p:cNvSpPr>
          <p:nvPr/>
        </p:nvSpPr>
        <p:spPr bwMode="auto">
          <a:xfrm>
            <a:off x="5099050" y="4127500"/>
            <a:ext cx="4413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sz="1600" b="1"/>
              <a:t>2 h</a:t>
            </a:r>
          </a:p>
        </p:txBody>
      </p:sp>
      <p:pic>
        <p:nvPicPr>
          <p:cNvPr id="215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79563" y="3129756"/>
            <a:ext cx="1425575"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9" name="Obdélník 17"/>
          <p:cNvSpPr>
            <a:spLocks noChangeArrowheads="1"/>
          </p:cNvSpPr>
          <p:nvPr/>
        </p:nvSpPr>
        <p:spPr bwMode="auto">
          <a:xfrm>
            <a:off x="207962" y="4413972"/>
            <a:ext cx="71786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Calibri" pitchFamily="34" charset="0"/>
              </a:defRPr>
            </a:lvl1pPr>
            <a:lvl2pPr>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lvl="1"/>
            <a:r>
              <a:rPr lang="en-US" altLang="cs-CZ" sz="1600" b="1" dirty="0" err="1">
                <a:solidFill>
                  <a:srgbClr val="0070C0"/>
                </a:solidFill>
              </a:rPr>
              <a:t>rb</a:t>
            </a:r>
            <a:r>
              <a:rPr lang="en-US" altLang="cs-CZ" sz="1600" dirty="0"/>
              <a:t> = </a:t>
            </a:r>
            <a:r>
              <a:rPr lang="cs-CZ" altLang="cs-CZ" sz="1600" dirty="0" err="1" smtClean="0"/>
              <a:t>bottleneck</a:t>
            </a:r>
            <a:r>
              <a:rPr lang="cs-CZ" altLang="cs-CZ" sz="1600" dirty="0" smtClean="0"/>
              <a:t> </a:t>
            </a:r>
            <a:r>
              <a:rPr lang="en-US" altLang="cs-CZ" sz="1200" dirty="0" smtClean="0"/>
              <a:t>rate </a:t>
            </a:r>
            <a:r>
              <a:rPr lang="en-US" altLang="cs-CZ" sz="1200" dirty="0"/>
              <a:t>(parts per unit time or jobs per unit time) of workstation having the </a:t>
            </a:r>
            <a:r>
              <a:rPr lang="en-US" altLang="cs-CZ" sz="1200" b="1" dirty="0">
                <a:solidFill>
                  <a:srgbClr val="0070C0"/>
                </a:solidFill>
              </a:rPr>
              <a:t>highest long term utilization   </a:t>
            </a:r>
            <a:r>
              <a:rPr lang="cs-CZ" altLang="cs-CZ" sz="1200" b="1" dirty="0">
                <a:solidFill>
                  <a:srgbClr val="0070C0"/>
                </a:solidFill>
              </a:rPr>
              <a:t>=0.5 penny per </a:t>
            </a:r>
            <a:r>
              <a:rPr lang="cs-CZ" altLang="cs-CZ" sz="1200" b="1" dirty="0" err="1" smtClean="0">
                <a:solidFill>
                  <a:srgbClr val="0070C0"/>
                </a:solidFill>
              </a:rPr>
              <a:t>hour</a:t>
            </a:r>
            <a:r>
              <a:rPr lang="cs-CZ" altLang="cs-CZ" sz="1200" b="1" dirty="0" smtClean="0">
                <a:solidFill>
                  <a:srgbClr val="0070C0"/>
                </a:solidFill>
              </a:rPr>
              <a:t>,  </a:t>
            </a:r>
            <a:r>
              <a:rPr lang="cs-CZ" altLang="cs-CZ" sz="1200" b="1" dirty="0" err="1">
                <a:solidFill>
                  <a:srgbClr val="0070C0"/>
                </a:solidFill>
              </a:rPr>
              <a:t>which</a:t>
            </a:r>
            <a:r>
              <a:rPr lang="cs-CZ" altLang="cs-CZ" sz="1200" b="1" dirty="0">
                <a:solidFill>
                  <a:srgbClr val="0070C0"/>
                </a:solidFill>
              </a:rPr>
              <a:t> </a:t>
            </a:r>
            <a:r>
              <a:rPr lang="cs-CZ" altLang="cs-CZ" sz="1200" b="1" dirty="0" err="1">
                <a:solidFill>
                  <a:srgbClr val="0070C0"/>
                </a:solidFill>
              </a:rPr>
              <a:t>means</a:t>
            </a:r>
            <a:r>
              <a:rPr lang="cs-CZ" altLang="cs-CZ" sz="1200" b="1" dirty="0">
                <a:solidFill>
                  <a:srgbClr val="0070C0"/>
                </a:solidFill>
              </a:rPr>
              <a:t> 24 </a:t>
            </a:r>
            <a:r>
              <a:rPr lang="cs-CZ" altLang="cs-CZ" sz="1200" b="1" dirty="0" err="1">
                <a:solidFill>
                  <a:srgbClr val="0070C0"/>
                </a:solidFill>
              </a:rPr>
              <a:t>hour</a:t>
            </a:r>
            <a:r>
              <a:rPr lang="cs-CZ" altLang="cs-CZ" sz="1200" b="1" dirty="0">
                <a:solidFill>
                  <a:srgbClr val="0070C0"/>
                </a:solidFill>
              </a:rPr>
              <a:t> x 0.5=12 </a:t>
            </a:r>
            <a:r>
              <a:rPr lang="cs-CZ" altLang="cs-CZ" sz="1200" b="1" dirty="0" err="1">
                <a:solidFill>
                  <a:srgbClr val="0070C0"/>
                </a:solidFill>
              </a:rPr>
              <a:t>pennies</a:t>
            </a:r>
            <a:r>
              <a:rPr lang="cs-CZ" altLang="cs-CZ" sz="1200" b="1" dirty="0">
                <a:solidFill>
                  <a:srgbClr val="0070C0"/>
                </a:solidFill>
              </a:rPr>
              <a:t> /</a:t>
            </a:r>
            <a:r>
              <a:rPr lang="cs-CZ" altLang="cs-CZ" sz="1200" b="1" dirty="0" err="1">
                <a:solidFill>
                  <a:srgbClr val="0070C0"/>
                </a:solidFill>
              </a:rPr>
              <a:t>day</a:t>
            </a:r>
            <a:endParaRPr lang="cs-CZ" altLang="cs-CZ" sz="1200" b="1" dirty="0">
              <a:solidFill>
                <a:srgbClr val="0070C0"/>
              </a:solidFill>
            </a:endParaRPr>
          </a:p>
        </p:txBody>
      </p:sp>
      <p:sp>
        <p:nvSpPr>
          <p:cNvPr id="21520" name="Obdélník 18"/>
          <p:cNvSpPr>
            <a:spLocks noChangeArrowheads="1"/>
          </p:cNvSpPr>
          <p:nvPr/>
        </p:nvSpPr>
        <p:spPr bwMode="auto">
          <a:xfrm>
            <a:off x="1000125" y="4943475"/>
            <a:ext cx="59483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sz="2400" b="1" dirty="0"/>
              <a:t>T₀</a:t>
            </a:r>
            <a:r>
              <a:rPr lang="cs-CZ" altLang="cs-CZ" dirty="0">
                <a:latin typeface="Cambria" pitchFamily="18" charset="0"/>
              </a:rPr>
              <a:t> </a:t>
            </a:r>
            <a:r>
              <a:rPr lang="cs-CZ" altLang="cs-CZ" dirty="0"/>
              <a:t>=</a:t>
            </a:r>
            <a:r>
              <a:rPr lang="en-US" altLang="cs-CZ" sz="1200" dirty="0"/>
              <a:t>Row process time of the line  is the sum of the long –term average process time of each workstation in the line</a:t>
            </a:r>
            <a:r>
              <a:rPr lang="cs-CZ" altLang="cs-CZ" sz="1200" dirty="0"/>
              <a:t> = 8 </a:t>
            </a:r>
            <a:r>
              <a:rPr lang="cs-CZ" altLang="cs-CZ" sz="1200" dirty="0" err="1" smtClean="0"/>
              <a:t>hours</a:t>
            </a:r>
            <a:r>
              <a:rPr lang="cs-CZ" altLang="cs-CZ" sz="1200" dirty="0" smtClean="0"/>
              <a:t>=2+2+2+2=</a:t>
            </a:r>
            <a:r>
              <a:rPr lang="cs-CZ" altLang="cs-CZ" sz="1200" dirty="0" smtClean="0">
                <a:solidFill>
                  <a:srgbClr val="FF0000"/>
                </a:solidFill>
              </a:rPr>
              <a:t>8</a:t>
            </a:r>
            <a:endParaRPr lang="cs-CZ" altLang="cs-CZ" sz="1200" dirty="0">
              <a:solidFill>
                <a:srgbClr val="FF0000"/>
              </a:solidFill>
            </a:endParaRPr>
          </a:p>
        </p:txBody>
      </p:sp>
      <p:sp>
        <p:nvSpPr>
          <p:cNvPr id="21521" name="Obdélník 19"/>
          <p:cNvSpPr>
            <a:spLocks noChangeArrowheads="1"/>
          </p:cNvSpPr>
          <p:nvPr/>
        </p:nvSpPr>
        <p:spPr bwMode="auto">
          <a:xfrm>
            <a:off x="998538" y="5824538"/>
            <a:ext cx="6237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cs-CZ" sz="1200" dirty="0"/>
              <a:t>Critical </a:t>
            </a:r>
            <a:r>
              <a:rPr lang="en-US" altLang="cs-CZ" sz="1200" b="1" dirty="0"/>
              <a:t>WIP (W₀)</a:t>
            </a:r>
            <a:r>
              <a:rPr lang="en-US" altLang="cs-CZ" sz="1200" dirty="0"/>
              <a:t> of the line is the WIP level for which a line with given values of  </a:t>
            </a:r>
            <a:r>
              <a:rPr lang="en-US" altLang="cs-CZ" sz="1200" b="1" dirty="0" err="1"/>
              <a:t>rb</a:t>
            </a:r>
            <a:r>
              <a:rPr lang="en-US" altLang="cs-CZ" sz="1200" dirty="0"/>
              <a:t> and  </a:t>
            </a:r>
            <a:r>
              <a:rPr lang="en-US" altLang="cs-CZ" sz="1200" b="1" dirty="0"/>
              <a:t>T₀  </a:t>
            </a:r>
            <a:r>
              <a:rPr lang="en-US" altLang="cs-CZ" sz="1200" dirty="0"/>
              <a:t>achieves maximum throughput ( </a:t>
            </a:r>
            <a:r>
              <a:rPr lang="en-US" altLang="cs-CZ" sz="1200" dirty="0" err="1"/>
              <a:t>rb</a:t>
            </a:r>
            <a:r>
              <a:rPr lang="en-US" altLang="cs-CZ" sz="1200" dirty="0"/>
              <a:t>  ) with minimum cycle time (which is in this case T</a:t>
            </a:r>
            <a:r>
              <a:rPr lang="en-US" altLang="cs-CZ" sz="1200" b="1" dirty="0"/>
              <a:t>₀ </a:t>
            </a:r>
            <a:r>
              <a:rPr lang="en-US" altLang="cs-CZ" sz="1200" dirty="0"/>
              <a:t>)</a:t>
            </a:r>
            <a:r>
              <a:rPr lang="cs-CZ" altLang="cs-CZ" sz="1200" dirty="0"/>
              <a:t> =</a:t>
            </a:r>
            <a:r>
              <a:rPr lang="en-US" altLang="cs-CZ" sz="1200" b="1" dirty="0"/>
              <a:t> </a:t>
            </a:r>
            <a:r>
              <a:rPr lang="en-US" altLang="cs-CZ" sz="1200" b="1" dirty="0" err="1"/>
              <a:t>rb</a:t>
            </a:r>
            <a:r>
              <a:rPr lang="cs-CZ" altLang="cs-CZ" sz="1200" b="1" dirty="0"/>
              <a:t> x </a:t>
            </a:r>
            <a:r>
              <a:rPr lang="en-US" altLang="cs-CZ" sz="1200" b="1" dirty="0"/>
              <a:t>T₀</a:t>
            </a:r>
            <a:r>
              <a:rPr lang="cs-CZ" altLang="cs-CZ" sz="1200" b="1" dirty="0"/>
              <a:t> = </a:t>
            </a:r>
            <a:r>
              <a:rPr lang="cs-CZ" altLang="cs-CZ" sz="1200" b="1" dirty="0">
                <a:solidFill>
                  <a:srgbClr val="0070C0"/>
                </a:solidFill>
              </a:rPr>
              <a:t>0.5</a:t>
            </a:r>
            <a:r>
              <a:rPr lang="cs-CZ" altLang="cs-CZ" sz="1200" b="1" dirty="0"/>
              <a:t> x </a:t>
            </a:r>
            <a:r>
              <a:rPr lang="cs-CZ" altLang="cs-CZ" sz="1200" b="1" dirty="0">
                <a:solidFill>
                  <a:srgbClr val="FF0000"/>
                </a:solidFill>
              </a:rPr>
              <a:t>8</a:t>
            </a:r>
            <a:r>
              <a:rPr lang="cs-CZ" altLang="cs-CZ" sz="1200" b="1" dirty="0"/>
              <a:t> = 4 </a:t>
            </a:r>
            <a:r>
              <a:rPr lang="cs-CZ" altLang="cs-CZ" sz="1200" b="1" dirty="0" err="1"/>
              <a:t>pennies</a:t>
            </a:r>
            <a:r>
              <a:rPr lang="cs-CZ" altLang="cs-CZ" sz="1200" b="1" dirty="0"/>
              <a:t> </a:t>
            </a:r>
            <a:endParaRPr lang="en-US" altLang="cs-CZ" sz="1200" dirty="0"/>
          </a:p>
        </p:txBody>
      </p:sp>
      <p:sp>
        <p:nvSpPr>
          <p:cNvPr id="19" name="Obdélník 18"/>
          <p:cNvSpPr/>
          <p:nvPr/>
        </p:nvSpPr>
        <p:spPr>
          <a:xfrm>
            <a:off x="1283816" y="2999691"/>
            <a:ext cx="393056" cy="584775"/>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cs-CZ" sz="32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1</a:t>
            </a:r>
            <a:endParaRPr lang="cs-CZ" sz="32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20" name="Obdélník 19"/>
          <p:cNvSpPr/>
          <p:nvPr/>
        </p:nvSpPr>
        <p:spPr>
          <a:xfrm>
            <a:off x="2471916" y="3021689"/>
            <a:ext cx="393056" cy="584775"/>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cs-CZ" sz="32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2</a:t>
            </a:r>
            <a:endParaRPr lang="cs-CZ" sz="32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21" name="Obdélník 20"/>
          <p:cNvSpPr/>
          <p:nvPr/>
        </p:nvSpPr>
        <p:spPr>
          <a:xfrm>
            <a:off x="3760727" y="3029658"/>
            <a:ext cx="393056" cy="584775"/>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cs-CZ" sz="32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3</a:t>
            </a:r>
            <a:endParaRPr lang="cs-CZ" sz="32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22" name="Obdélník 21"/>
          <p:cNvSpPr/>
          <p:nvPr/>
        </p:nvSpPr>
        <p:spPr>
          <a:xfrm>
            <a:off x="5285829" y="3056473"/>
            <a:ext cx="393056" cy="584775"/>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cs-CZ" sz="32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4</a:t>
            </a:r>
            <a:endParaRPr lang="cs-CZ" sz="32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extLst>
      <p:ext uri="{BB962C8B-B14F-4D97-AF65-F5344CB8AC3E}">
        <p14:creationId xmlns:p14="http://schemas.microsoft.com/office/powerpoint/2010/main" val="18442926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Nadpis 1"/>
          <p:cNvSpPr>
            <a:spLocks noGrp="1"/>
          </p:cNvSpPr>
          <p:nvPr>
            <p:ph type="title"/>
          </p:nvPr>
        </p:nvSpPr>
        <p:spPr/>
        <p:txBody>
          <a:bodyPr>
            <a:normAutofit/>
          </a:bodyPr>
          <a:lstStyle/>
          <a:p>
            <a:r>
              <a:rPr lang="en-US" altLang="cs-CZ" dirty="0" smtClean="0"/>
              <a:t>Use of defined </a:t>
            </a:r>
            <a:r>
              <a:rPr lang="en-US" altLang="cs-CZ" dirty="0" smtClean="0"/>
              <a:t>parameters</a:t>
            </a:r>
            <a:r>
              <a:rPr lang="cs-CZ" altLang="cs-CZ" dirty="0">
                <a:solidFill>
                  <a:srgbClr val="FF0000"/>
                </a:solidFill>
              </a:rPr>
              <a:t> </a:t>
            </a:r>
            <a:r>
              <a:rPr lang="cs-CZ" altLang="cs-CZ" sz="1800" dirty="0">
                <a:solidFill>
                  <a:srgbClr val="FF0000"/>
                </a:solidFill>
              </a:rPr>
              <a:t>(</a:t>
            </a:r>
            <a:r>
              <a:rPr lang="cs-CZ" altLang="cs-CZ" sz="1800" dirty="0" err="1">
                <a:solidFill>
                  <a:srgbClr val="FF0000"/>
                </a:solidFill>
              </a:rPr>
              <a:t>home</a:t>
            </a:r>
            <a:r>
              <a:rPr lang="cs-CZ" altLang="cs-CZ" sz="1800" dirty="0">
                <a:solidFill>
                  <a:srgbClr val="FF0000"/>
                </a:solidFill>
              </a:rPr>
              <a:t> study)</a:t>
            </a:r>
            <a:r>
              <a:rPr lang="en-US" altLang="cs-CZ" sz="1800" dirty="0" smtClean="0"/>
              <a:t> </a:t>
            </a:r>
            <a:endParaRPr lang="cs-CZ" altLang="cs-CZ" sz="1800" dirty="0" smtClean="0"/>
          </a:p>
        </p:txBody>
      </p:sp>
      <p:sp>
        <p:nvSpPr>
          <p:cNvPr id="4" name="Obdélník 3"/>
          <p:cNvSpPr/>
          <p:nvPr/>
        </p:nvSpPr>
        <p:spPr>
          <a:xfrm>
            <a:off x="893763" y="2420938"/>
            <a:ext cx="1008062" cy="36036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dirty="0">
                <a:solidFill>
                  <a:srgbClr val="FF0000"/>
                </a:solidFill>
              </a:rPr>
              <a:t>Head </a:t>
            </a:r>
            <a:r>
              <a:rPr lang="en-US" sz="1000" dirty="0">
                <a:solidFill>
                  <a:srgbClr val="FF0000"/>
                </a:solidFill>
              </a:rPr>
              <a:t>stamping</a:t>
            </a:r>
          </a:p>
        </p:txBody>
      </p:sp>
      <p:sp>
        <p:nvSpPr>
          <p:cNvPr id="5" name="Obdélník 4"/>
          <p:cNvSpPr/>
          <p:nvPr/>
        </p:nvSpPr>
        <p:spPr>
          <a:xfrm>
            <a:off x="2189163" y="2420938"/>
            <a:ext cx="1009650" cy="36036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dirty="0">
                <a:solidFill>
                  <a:srgbClr val="FF0000"/>
                </a:solidFill>
              </a:rPr>
              <a:t>Tail </a:t>
            </a:r>
            <a:r>
              <a:rPr lang="en-US" sz="1000" dirty="0">
                <a:solidFill>
                  <a:srgbClr val="FF0000"/>
                </a:solidFill>
              </a:rPr>
              <a:t>stamping</a:t>
            </a:r>
          </a:p>
        </p:txBody>
      </p:sp>
      <p:sp>
        <p:nvSpPr>
          <p:cNvPr id="7" name="Obdélník 6"/>
          <p:cNvSpPr/>
          <p:nvPr/>
        </p:nvSpPr>
        <p:spPr>
          <a:xfrm>
            <a:off x="5154613" y="2439988"/>
            <a:ext cx="1008062" cy="36036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AU" sz="1100" dirty="0" err="1">
                <a:solidFill>
                  <a:srgbClr val="FF0000"/>
                </a:solidFill>
              </a:rPr>
              <a:t>Deburring</a:t>
            </a:r>
            <a:endParaRPr lang="en-AU" sz="1000" dirty="0">
              <a:solidFill>
                <a:srgbClr val="FF0000"/>
              </a:solidFill>
            </a:endParaRPr>
          </a:p>
        </p:txBody>
      </p:sp>
      <p:cxnSp>
        <p:nvCxnSpPr>
          <p:cNvPr id="8" name="Přímá spojnice se šipkou 7"/>
          <p:cNvCxnSpPr>
            <a:stCxn id="4" idx="3"/>
            <a:endCxn id="5" idx="1"/>
          </p:cNvCxnSpPr>
          <p:nvPr/>
        </p:nvCxnSpPr>
        <p:spPr>
          <a:xfrm>
            <a:off x="1901825" y="2600325"/>
            <a:ext cx="28733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Přímá spojnice se šipkou 8"/>
          <p:cNvCxnSpPr>
            <a:stCxn id="5" idx="3"/>
          </p:cNvCxnSpPr>
          <p:nvPr/>
        </p:nvCxnSpPr>
        <p:spPr>
          <a:xfrm>
            <a:off x="3198813" y="2600325"/>
            <a:ext cx="222250"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Přímá spojnice se šipkou 9"/>
          <p:cNvCxnSpPr/>
          <p:nvPr/>
        </p:nvCxnSpPr>
        <p:spPr>
          <a:xfrm>
            <a:off x="4776788" y="2166938"/>
            <a:ext cx="358775"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536" name="TextovéPole 10"/>
          <p:cNvSpPr txBox="1">
            <a:spLocks noChangeArrowheads="1"/>
          </p:cNvSpPr>
          <p:nvPr/>
        </p:nvSpPr>
        <p:spPr bwMode="auto">
          <a:xfrm>
            <a:off x="1258888" y="1604963"/>
            <a:ext cx="442912"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sz="1600" b="1"/>
              <a:t>2 h</a:t>
            </a:r>
          </a:p>
        </p:txBody>
      </p:sp>
      <p:sp>
        <p:nvSpPr>
          <p:cNvPr id="22537" name="TextovéPole 11"/>
          <p:cNvSpPr txBox="1">
            <a:spLocks noChangeArrowheads="1"/>
          </p:cNvSpPr>
          <p:nvPr/>
        </p:nvSpPr>
        <p:spPr bwMode="auto">
          <a:xfrm>
            <a:off x="2479675" y="1577975"/>
            <a:ext cx="44608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sz="1600" b="1"/>
              <a:t>5 h</a:t>
            </a:r>
          </a:p>
        </p:txBody>
      </p:sp>
      <p:sp>
        <p:nvSpPr>
          <p:cNvPr id="22538" name="TextovéPole 12"/>
          <p:cNvSpPr txBox="1">
            <a:spLocks noChangeArrowheads="1"/>
          </p:cNvSpPr>
          <p:nvPr/>
        </p:nvSpPr>
        <p:spPr bwMode="auto">
          <a:xfrm>
            <a:off x="3924300" y="1577975"/>
            <a:ext cx="5492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sz="1600" b="1"/>
              <a:t>10 h</a:t>
            </a:r>
          </a:p>
        </p:txBody>
      </p:sp>
      <p:sp>
        <p:nvSpPr>
          <p:cNvPr id="22539" name="TextovéPole 13"/>
          <p:cNvSpPr txBox="1">
            <a:spLocks noChangeArrowheads="1"/>
          </p:cNvSpPr>
          <p:nvPr/>
        </p:nvSpPr>
        <p:spPr bwMode="auto">
          <a:xfrm>
            <a:off x="5389563" y="1577975"/>
            <a:ext cx="44608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sz="1600" b="1"/>
              <a:t>3 h</a:t>
            </a:r>
          </a:p>
        </p:txBody>
      </p:sp>
      <p:sp>
        <p:nvSpPr>
          <p:cNvPr id="15" name="Obdélník 14"/>
          <p:cNvSpPr/>
          <p:nvPr/>
        </p:nvSpPr>
        <p:spPr>
          <a:xfrm>
            <a:off x="2197100" y="1916113"/>
            <a:ext cx="1008063" cy="36036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dirty="0">
                <a:solidFill>
                  <a:srgbClr val="FF0000"/>
                </a:solidFill>
              </a:rPr>
              <a:t>Tail </a:t>
            </a:r>
            <a:r>
              <a:rPr lang="en-US" sz="1000" dirty="0">
                <a:solidFill>
                  <a:srgbClr val="FF0000"/>
                </a:solidFill>
              </a:rPr>
              <a:t>stamping</a:t>
            </a:r>
          </a:p>
        </p:txBody>
      </p:sp>
      <p:cxnSp>
        <p:nvCxnSpPr>
          <p:cNvPr id="16" name="Přímá spojnice se šipkou 15"/>
          <p:cNvCxnSpPr>
            <a:endCxn id="15" idx="1"/>
          </p:cNvCxnSpPr>
          <p:nvPr/>
        </p:nvCxnSpPr>
        <p:spPr>
          <a:xfrm flipV="1">
            <a:off x="1901825" y="2097088"/>
            <a:ext cx="295275" cy="5064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Obdélník 17"/>
          <p:cNvSpPr/>
          <p:nvPr/>
        </p:nvSpPr>
        <p:spPr>
          <a:xfrm>
            <a:off x="3600450" y="1916113"/>
            <a:ext cx="1008063" cy="193675"/>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dirty="0">
                <a:solidFill>
                  <a:srgbClr val="FF0000"/>
                </a:solidFill>
              </a:rPr>
              <a:t>Rimming</a:t>
            </a:r>
          </a:p>
        </p:txBody>
      </p:sp>
      <p:sp>
        <p:nvSpPr>
          <p:cNvPr id="19" name="Obdélník 18"/>
          <p:cNvSpPr/>
          <p:nvPr/>
        </p:nvSpPr>
        <p:spPr>
          <a:xfrm>
            <a:off x="3600450" y="2252663"/>
            <a:ext cx="1008063" cy="193675"/>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dirty="0">
                <a:solidFill>
                  <a:srgbClr val="FF0000"/>
                </a:solidFill>
              </a:rPr>
              <a:t>Rimming</a:t>
            </a:r>
          </a:p>
        </p:txBody>
      </p:sp>
      <p:sp>
        <p:nvSpPr>
          <p:cNvPr id="20" name="Obdélník 19"/>
          <p:cNvSpPr/>
          <p:nvPr/>
        </p:nvSpPr>
        <p:spPr>
          <a:xfrm>
            <a:off x="3616325" y="2581275"/>
            <a:ext cx="1008063" cy="192088"/>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dirty="0">
                <a:solidFill>
                  <a:srgbClr val="FF0000"/>
                </a:solidFill>
              </a:rPr>
              <a:t>Rimming</a:t>
            </a:r>
          </a:p>
        </p:txBody>
      </p:sp>
      <p:sp>
        <p:nvSpPr>
          <p:cNvPr id="21" name="Obdélník 20"/>
          <p:cNvSpPr/>
          <p:nvPr/>
        </p:nvSpPr>
        <p:spPr>
          <a:xfrm>
            <a:off x="3616325" y="2921000"/>
            <a:ext cx="1008063" cy="193675"/>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dirty="0">
                <a:solidFill>
                  <a:srgbClr val="FF0000"/>
                </a:solidFill>
              </a:rPr>
              <a:t>Rimming</a:t>
            </a:r>
          </a:p>
        </p:txBody>
      </p:sp>
      <p:sp>
        <p:nvSpPr>
          <p:cNvPr id="22" name="Obdélník 21"/>
          <p:cNvSpPr/>
          <p:nvPr/>
        </p:nvSpPr>
        <p:spPr>
          <a:xfrm>
            <a:off x="3600450" y="3246438"/>
            <a:ext cx="1008063" cy="192087"/>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dirty="0">
                <a:solidFill>
                  <a:srgbClr val="FF0000"/>
                </a:solidFill>
              </a:rPr>
              <a:t>Rimming</a:t>
            </a:r>
          </a:p>
        </p:txBody>
      </p:sp>
      <p:sp>
        <p:nvSpPr>
          <p:cNvPr id="23" name="Obdélník 22"/>
          <p:cNvSpPr/>
          <p:nvPr/>
        </p:nvSpPr>
        <p:spPr>
          <a:xfrm>
            <a:off x="3600450" y="3595688"/>
            <a:ext cx="1008063" cy="193675"/>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dirty="0">
                <a:solidFill>
                  <a:srgbClr val="FF0000"/>
                </a:solidFill>
              </a:rPr>
              <a:t>Rimming</a:t>
            </a:r>
          </a:p>
        </p:txBody>
      </p:sp>
      <p:sp>
        <p:nvSpPr>
          <p:cNvPr id="24" name="Obdélník 23"/>
          <p:cNvSpPr/>
          <p:nvPr/>
        </p:nvSpPr>
        <p:spPr>
          <a:xfrm>
            <a:off x="3421063" y="1916113"/>
            <a:ext cx="46037" cy="1873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cxnSp>
        <p:nvCxnSpPr>
          <p:cNvPr id="26" name="Přímá spojnice se šipkou 25"/>
          <p:cNvCxnSpPr/>
          <p:nvPr/>
        </p:nvCxnSpPr>
        <p:spPr>
          <a:xfrm>
            <a:off x="3178175" y="2106613"/>
            <a:ext cx="265113"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Obdélník 29"/>
          <p:cNvSpPr/>
          <p:nvPr/>
        </p:nvSpPr>
        <p:spPr>
          <a:xfrm>
            <a:off x="5164138" y="2001838"/>
            <a:ext cx="1008062" cy="36036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AU" sz="1100" dirty="0" err="1">
                <a:solidFill>
                  <a:srgbClr val="FF0000"/>
                </a:solidFill>
              </a:rPr>
              <a:t>Deburring</a:t>
            </a:r>
            <a:endParaRPr lang="en-AU" sz="1000" dirty="0">
              <a:solidFill>
                <a:srgbClr val="FF0000"/>
              </a:solidFill>
            </a:endParaRPr>
          </a:p>
        </p:txBody>
      </p:sp>
      <p:sp>
        <p:nvSpPr>
          <p:cNvPr id="31" name="Obdélník 30"/>
          <p:cNvSpPr/>
          <p:nvPr/>
        </p:nvSpPr>
        <p:spPr>
          <a:xfrm>
            <a:off x="4716463" y="1916113"/>
            <a:ext cx="46037" cy="1873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cxnSp>
        <p:nvCxnSpPr>
          <p:cNvPr id="32" name="Přímá spojnice se šipkou 31"/>
          <p:cNvCxnSpPr/>
          <p:nvPr/>
        </p:nvCxnSpPr>
        <p:spPr>
          <a:xfrm>
            <a:off x="4794250" y="2617788"/>
            <a:ext cx="360363"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2255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51725" y="1196975"/>
            <a:ext cx="1149350"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4" name="Tabulka 33"/>
          <p:cNvGraphicFramePr>
            <a:graphicFrameLocks noGrp="1"/>
          </p:cNvGraphicFramePr>
          <p:nvPr>
            <p:extLst>
              <p:ext uri="{D42A27DB-BD31-4B8C-83A1-F6EECF244321}">
                <p14:modId xmlns:p14="http://schemas.microsoft.com/office/powerpoint/2010/main" val="1822552160"/>
              </p:ext>
            </p:extLst>
          </p:nvPr>
        </p:nvGraphicFramePr>
        <p:xfrm>
          <a:off x="1981200" y="4310063"/>
          <a:ext cx="4570413" cy="990600"/>
        </p:xfrm>
        <a:graphic>
          <a:graphicData uri="http://schemas.openxmlformats.org/drawingml/2006/table">
            <a:tbl>
              <a:tblPr firstRow="1" firstCol="1" bandRow="1">
                <a:tableStyleId>{5C22544A-7EE6-4342-B048-85BDC9FD1C3A}</a:tableStyleId>
              </a:tblPr>
              <a:tblGrid>
                <a:gridCol w="1059401"/>
                <a:gridCol w="1260103"/>
                <a:gridCol w="1260738"/>
                <a:gridCol w="990171"/>
              </a:tblGrid>
              <a:tr h="351155">
                <a:tc>
                  <a:txBody>
                    <a:bodyPr/>
                    <a:lstStyle/>
                    <a:p>
                      <a:pPr algn="just">
                        <a:spcAft>
                          <a:spcPts val="600"/>
                        </a:spcAft>
                      </a:pPr>
                      <a:r>
                        <a:rPr lang="en-GB" sz="1000" b="1" dirty="0">
                          <a:effectLst/>
                        </a:rPr>
                        <a:t>Station number</a:t>
                      </a:r>
                      <a:endParaRPr lang="cs-CZ" sz="1000" b="1" dirty="0">
                        <a:effectLst/>
                        <a:latin typeface="Times New Roman"/>
                        <a:ea typeface="Calibri"/>
                      </a:endParaRPr>
                    </a:p>
                  </a:txBody>
                  <a:tcPr marL="68594" marR="68594" marT="0" marB="0"/>
                </a:tc>
                <a:tc>
                  <a:txBody>
                    <a:bodyPr/>
                    <a:lstStyle/>
                    <a:p>
                      <a:pPr algn="just">
                        <a:spcAft>
                          <a:spcPts val="600"/>
                        </a:spcAft>
                      </a:pPr>
                      <a:r>
                        <a:rPr lang="en-GB" sz="1000" b="1">
                          <a:effectLst/>
                        </a:rPr>
                        <a:t>Number of machines</a:t>
                      </a:r>
                      <a:endParaRPr lang="cs-CZ" sz="1000" b="1">
                        <a:effectLst/>
                        <a:latin typeface="Times New Roman"/>
                        <a:ea typeface="Calibri"/>
                      </a:endParaRPr>
                    </a:p>
                  </a:txBody>
                  <a:tcPr marL="68594" marR="68594" marT="0" marB="0"/>
                </a:tc>
                <a:tc>
                  <a:txBody>
                    <a:bodyPr/>
                    <a:lstStyle/>
                    <a:p>
                      <a:pPr algn="just">
                        <a:spcAft>
                          <a:spcPts val="600"/>
                        </a:spcAft>
                      </a:pPr>
                      <a:r>
                        <a:rPr lang="en-GB" sz="1000" b="1">
                          <a:effectLst/>
                        </a:rPr>
                        <a:t>Process time (hours)</a:t>
                      </a:r>
                      <a:endParaRPr lang="cs-CZ" sz="1000" b="1">
                        <a:effectLst/>
                        <a:latin typeface="Times New Roman"/>
                        <a:ea typeface="Calibri"/>
                      </a:endParaRPr>
                    </a:p>
                  </a:txBody>
                  <a:tcPr marL="68594" marR="68594" marT="0" marB="0"/>
                </a:tc>
                <a:tc>
                  <a:txBody>
                    <a:bodyPr/>
                    <a:lstStyle/>
                    <a:p>
                      <a:pPr algn="just">
                        <a:spcAft>
                          <a:spcPts val="600"/>
                        </a:spcAft>
                      </a:pPr>
                      <a:r>
                        <a:rPr lang="en-GB" sz="1000" b="1">
                          <a:effectLst/>
                        </a:rPr>
                        <a:t>Station capacity</a:t>
                      </a:r>
                      <a:endParaRPr lang="cs-CZ" sz="1000" b="1">
                        <a:effectLst/>
                      </a:endParaRPr>
                    </a:p>
                    <a:p>
                      <a:pPr algn="just">
                        <a:spcAft>
                          <a:spcPts val="600"/>
                        </a:spcAft>
                      </a:pPr>
                      <a:r>
                        <a:rPr lang="en-GB" sz="1000" b="1">
                          <a:effectLst/>
                        </a:rPr>
                        <a:t>(jobs per hour)</a:t>
                      </a:r>
                      <a:endParaRPr lang="cs-CZ" sz="1000" b="1">
                        <a:effectLst/>
                        <a:latin typeface="Times New Roman"/>
                        <a:ea typeface="Calibri"/>
                      </a:endParaRPr>
                    </a:p>
                  </a:txBody>
                  <a:tcPr marL="68594" marR="68594" marT="0" marB="0"/>
                </a:tc>
              </a:tr>
              <a:tr h="0">
                <a:tc>
                  <a:txBody>
                    <a:bodyPr/>
                    <a:lstStyle/>
                    <a:p>
                      <a:pPr algn="just">
                        <a:spcAft>
                          <a:spcPts val="600"/>
                        </a:spcAft>
                      </a:pPr>
                      <a:r>
                        <a:rPr lang="en-GB" sz="1000" b="1">
                          <a:effectLst/>
                        </a:rPr>
                        <a:t>1</a:t>
                      </a:r>
                      <a:endParaRPr lang="cs-CZ" sz="1000" b="1">
                        <a:effectLst/>
                        <a:latin typeface="Times New Roman"/>
                        <a:ea typeface="Calibri"/>
                      </a:endParaRPr>
                    </a:p>
                  </a:txBody>
                  <a:tcPr marL="68594" marR="68594" marT="0" marB="0"/>
                </a:tc>
                <a:tc>
                  <a:txBody>
                    <a:bodyPr/>
                    <a:lstStyle/>
                    <a:p>
                      <a:pPr algn="just">
                        <a:spcAft>
                          <a:spcPts val="600"/>
                        </a:spcAft>
                      </a:pPr>
                      <a:r>
                        <a:rPr lang="en-GB" sz="1000" b="1">
                          <a:effectLst/>
                        </a:rPr>
                        <a:t>1</a:t>
                      </a:r>
                      <a:endParaRPr lang="cs-CZ" sz="1000" b="1">
                        <a:effectLst/>
                        <a:latin typeface="Times New Roman"/>
                        <a:ea typeface="Calibri"/>
                      </a:endParaRPr>
                    </a:p>
                  </a:txBody>
                  <a:tcPr marL="68594" marR="68594" marT="0" marB="0"/>
                </a:tc>
                <a:tc>
                  <a:txBody>
                    <a:bodyPr/>
                    <a:lstStyle/>
                    <a:p>
                      <a:pPr algn="just">
                        <a:spcAft>
                          <a:spcPts val="600"/>
                        </a:spcAft>
                      </a:pPr>
                      <a:r>
                        <a:rPr lang="en-GB" sz="1000" b="1">
                          <a:effectLst/>
                        </a:rPr>
                        <a:t>2</a:t>
                      </a:r>
                      <a:endParaRPr lang="cs-CZ" sz="1000" b="1">
                        <a:effectLst/>
                        <a:latin typeface="Times New Roman"/>
                        <a:ea typeface="Calibri"/>
                      </a:endParaRPr>
                    </a:p>
                  </a:txBody>
                  <a:tcPr marL="68594" marR="68594" marT="0" marB="0"/>
                </a:tc>
                <a:tc>
                  <a:txBody>
                    <a:bodyPr/>
                    <a:lstStyle/>
                    <a:p>
                      <a:pPr algn="just">
                        <a:spcAft>
                          <a:spcPts val="600"/>
                        </a:spcAft>
                      </a:pPr>
                      <a:r>
                        <a:rPr lang="en-GB" sz="1000" b="1" dirty="0" smtClean="0">
                          <a:effectLst/>
                        </a:rPr>
                        <a:t>0.5</a:t>
                      </a:r>
                      <a:r>
                        <a:rPr lang="cs-CZ" sz="1000" b="1" dirty="0" smtClean="0">
                          <a:effectLst/>
                        </a:rPr>
                        <a:t>=(1/2)*1</a:t>
                      </a:r>
                      <a:endParaRPr lang="cs-CZ" sz="1000" b="1" dirty="0">
                        <a:effectLst/>
                        <a:latin typeface="Times New Roman"/>
                        <a:ea typeface="Calibri"/>
                      </a:endParaRPr>
                    </a:p>
                  </a:txBody>
                  <a:tcPr marL="68594" marR="68594" marT="0" marB="0"/>
                </a:tc>
              </a:tr>
              <a:tr h="0">
                <a:tc>
                  <a:txBody>
                    <a:bodyPr/>
                    <a:lstStyle/>
                    <a:p>
                      <a:pPr algn="just">
                        <a:spcAft>
                          <a:spcPts val="600"/>
                        </a:spcAft>
                      </a:pPr>
                      <a:r>
                        <a:rPr lang="en-GB" sz="1000" b="1" dirty="0">
                          <a:effectLst/>
                        </a:rPr>
                        <a:t>2</a:t>
                      </a:r>
                      <a:endParaRPr lang="cs-CZ" sz="1000" b="1" dirty="0">
                        <a:effectLst/>
                        <a:latin typeface="Times New Roman"/>
                        <a:ea typeface="Calibri"/>
                      </a:endParaRPr>
                    </a:p>
                  </a:txBody>
                  <a:tcPr marL="68594" marR="68594" marT="0" marB="0"/>
                </a:tc>
                <a:tc>
                  <a:txBody>
                    <a:bodyPr/>
                    <a:lstStyle/>
                    <a:p>
                      <a:pPr algn="just">
                        <a:spcAft>
                          <a:spcPts val="600"/>
                        </a:spcAft>
                      </a:pPr>
                      <a:r>
                        <a:rPr lang="en-GB" sz="1000" b="1">
                          <a:effectLst/>
                        </a:rPr>
                        <a:t>2</a:t>
                      </a:r>
                      <a:endParaRPr lang="cs-CZ" sz="1000" b="1">
                        <a:effectLst/>
                        <a:latin typeface="Times New Roman"/>
                        <a:ea typeface="Calibri"/>
                      </a:endParaRPr>
                    </a:p>
                  </a:txBody>
                  <a:tcPr marL="68594" marR="68594" marT="0" marB="0"/>
                </a:tc>
                <a:tc>
                  <a:txBody>
                    <a:bodyPr/>
                    <a:lstStyle/>
                    <a:p>
                      <a:pPr algn="just">
                        <a:spcAft>
                          <a:spcPts val="600"/>
                        </a:spcAft>
                      </a:pPr>
                      <a:r>
                        <a:rPr lang="en-GB" sz="1000" b="1">
                          <a:effectLst/>
                        </a:rPr>
                        <a:t>5</a:t>
                      </a:r>
                      <a:endParaRPr lang="cs-CZ" sz="1000" b="1">
                        <a:effectLst/>
                        <a:latin typeface="Times New Roman"/>
                        <a:ea typeface="Calibri"/>
                      </a:endParaRPr>
                    </a:p>
                  </a:txBody>
                  <a:tcPr marL="68594" marR="68594" marT="0" marB="0"/>
                </a:tc>
                <a:tc>
                  <a:txBody>
                    <a:bodyPr/>
                    <a:lstStyle/>
                    <a:p>
                      <a:pPr algn="just">
                        <a:spcAft>
                          <a:spcPts val="600"/>
                        </a:spcAft>
                      </a:pPr>
                      <a:r>
                        <a:rPr lang="en-GB" sz="1000" b="0" dirty="0">
                          <a:solidFill>
                            <a:srgbClr val="FF0000"/>
                          </a:solidFill>
                          <a:effectLst/>
                        </a:rPr>
                        <a:t>0.4=(1/5)*2</a:t>
                      </a:r>
                      <a:endParaRPr lang="cs-CZ" sz="1000" b="0" dirty="0">
                        <a:solidFill>
                          <a:srgbClr val="FF0000"/>
                        </a:solidFill>
                        <a:effectLst/>
                        <a:latin typeface="Times New Roman"/>
                        <a:ea typeface="Calibri"/>
                      </a:endParaRPr>
                    </a:p>
                  </a:txBody>
                  <a:tcPr marL="68594" marR="68594" marT="0" marB="0"/>
                </a:tc>
              </a:tr>
              <a:tr h="0">
                <a:tc>
                  <a:txBody>
                    <a:bodyPr/>
                    <a:lstStyle/>
                    <a:p>
                      <a:pPr algn="just">
                        <a:spcAft>
                          <a:spcPts val="600"/>
                        </a:spcAft>
                      </a:pPr>
                      <a:r>
                        <a:rPr lang="en-GB" sz="1000" b="1">
                          <a:effectLst/>
                        </a:rPr>
                        <a:t>3</a:t>
                      </a:r>
                      <a:endParaRPr lang="cs-CZ" sz="1000" b="1">
                        <a:effectLst/>
                        <a:latin typeface="Times New Roman"/>
                        <a:ea typeface="Calibri"/>
                      </a:endParaRPr>
                    </a:p>
                  </a:txBody>
                  <a:tcPr marL="68594" marR="68594" marT="0" marB="0"/>
                </a:tc>
                <a:tc>
                  <a:txBody>
                    <a:bodyPr/>
                    <a:lstStyle/>
                    <a:p>
                      <a:pPr algn="just">
                        <a:spcAft>
                          <a:spcPts val="600"/>
                        </a:spcAft>
                      </a:pPr>
                      <a:r>
                        <a:rPr lang="en-GB" sz="1000" b="1">
                          <a:effectLst/>
                        </a:rPr>
                        <a:t>6</a:t>
                      </a:r>
                      <a:endParaRPr lang="cs-CZ" sz="1000" b="1">
                        <a:effectLst/>
                        <a:latin typeface="Times New Roman"/>
                        <a:ea typeface="Calibri"/>
                      </a:endParaRPr>
                    </a:p>
                  </a:txBody>
                  <a:tcPr marL="68594" marR="68594" marT="0" marB="0"/>
                </a:tc>
                <a:tc>
                  <a:txBody>
                    <a:bodyPr/>
                    <a:lstStyle/>
                    <a:p>
                      <a:pPr algn="just">
                        <a:spcAft>
                          <a:spcPts val="600"/>
                        </a:spcAft>
                      </a:pPr>
                      <a:r>
                        <a:rPr lang="en-GB" sz="1000" b="1">
                          <a:effectLst/>
                        </a:rPr>
                        <a:t>10</a:t>
                      </a:r>
                      <a:endParaRPr lang="cs-CZ" sz="1000" b="1">
                        <a:effectLst/>
                        <a:latin typeface="Times New Roman"/>
                        <a:ea typeface="Calibri"/>
                      </a:endParaRPr>
                    </a:p>
                  </a:txBody>
                  <a:tcPr marL="68594" marR="68594" marT="0" marB="0"/>
                </a:tc>
                <a:tc>
                  <a:txBody>
                    <a:bodyPr/>
                    <a:lstStyle/>
                    <a:p>
                      <a:pPr algn="just">
                        <a:spcAft>
                          <a:spcPts val="600"/>
                        </a:spcAft>
                      </a:pPr>
                      <a:r>
                        <a:rPr lang="en-GB" sz="1000" b="1">
                          <a:effectLst/>
                        </a:rPr>
                        <a:t>0.6=(1/10)*6</a:t>
                      </a:r>
                      <a:endParaRPr lang="cs-CZ" sz="1000" b="1">
                        <a:effectLst/>
                        <a:latin typeface="Times New Roman"/>
                        <a:ea typeface="Calibri"/>
                      </a:endParaRPr>
                    </a:p>
                  </a:txBody>
                  <a:tcPr marL="68594" marR="68594" marT="0" marB="0"/>
                </a:tc>
              </a:tr>
              <a:tr h="114300">
                <a:tc>
                  <a:txBody>
                    <a:bodyPr/>
                    <a:lstStyle/>
                    <a:p>
                      <a:pPr algn="just">
                        <a:spcAft>
                          <a:spcPts val="600"/>
                        </a:spcAft>
                      </a:pPr>
                      <a:r>
                        <a:rPr lang="en-GB" sz="1000" b="1">
                          <a:effectLst/>
                        </a:rPr>
                        <a:t>4</a:t>
                      </a:r>
                      <a:endParaRPr lang="cs-CZ" sz="1000" b="1">
                        <a:effectLst/>
                        <a:latin typeface="Times New Roman"/>
                        <a:ea typeface="Calibri"/>
                      </a:endParaRPr>
                    </a:p>
                  </a:txBody>
                  <a:tcPr marL="68594" marR="68594" marT="0" marB="0"/>
                </a:tc>
                <a:tc>
                  <a:txBody>
                    <a:bodyPr/>
                    <a:lstStyle/>
                    <a:p>
                      <a:pPr algn="just">
                        <a:spcAft>
                          <a:spcPts val="600"/>
                        </a:spcAft>
                      </a:pPr>
                      <a:r>
                        <a:rPr lang="en-GB" sz="1000" b="1">
                          <a:effectLst/>
                        </a:rPr>
                        <a:t>2</a:t>
                      </a:r>
                      <a:endParaRPr lang="cs-CZ" sz="1000" b="1">
                        <a:effectLst/>
                        <a:latin typeface="Times New Roman"/>
                        <a:ea typeface="Calibri"/>
                      </a:endParaRPr>
                    </a:p>
                  </a:txBody>
                  <a:tcPr marL="68594" marR="68594" marT="0" marB="0"/>
                </a:tc>
                <a:tc>
                  <a:txBody>
                    <a:bodyPr/>
                    <a:lstStyle/>
                    <a:p>
                      <a:pPr algn="just">
                        <a:spcAft>
                          <a:spcPts val="600"/>
                        </a:spcAft>
                      </a:pPr>
                      <a:r>
                        <a:rPr lang="en-GB" sz="1000" b="1">
                          <a:effectLst/>
                        </a:rPr>
                        <a:t>3</a:t>
                      </a:r>
                      <a:endParaRPr lang="cs-CZ" sz="1000" b="1">
                        <a:effectLst/>
                        <a:latin typeface="Times New Roman"/>
                        <a:ea typeface="Calibri"/>
                      </a:endParaRPr>
                    </a:p>
                  </a:txBody>
                  <a:tcPr marL="68594" marR="68594" marT="0" marB="0"/>
                </a:tc>
                <a:tc>
                  <a:txBody>
                    <a:bodyPr/>
                    <a:lstStyle/>
                    <a:p>
                      <a:pPr algn="just">
                        <a:spcAft>
                          <a:spcPts val="600"/>
                        </a:spcAft>
                      </a:pPr>
                      <a:r>
                        <a:rPr lang="en-GB" sz="1000" b="1" dirty="0">
                          <a:effectLst/>
                        </a:rPr>
                        <a:t>0.67=(1/3)*2</a:t>
                      </a:r>
                      <a:endParaRPr lang="cs-CZ" sz="1000" b="1" dirty="0">
                        <a:effectLst/>
                        <a:latin typeface="Times New Roman"/>
                        <a:ea typeface="Calibri"/>
                      </a:endParaRPr>
                    </a:p>
                  </a:txBody>
                  <a:tcPr marL="68594" marR="68594" marT="0" marB="0"/>
                </a:tc>
              </a:tr>
            </a:tbl>
          </a:graphicData>
        </a:graphic>
      </p:graphicFrame>
      <p:sp>
        <p:nvSpPr>
          <p:cNvPr id="22586" name="Rectangle 1"/>
          <p:cNvSpPr>
            <a:spLocks noChangeArrowheads="1"/>
          </p:cNvSpPr>
          <p:nvPr/>
        </p:nvSpPr>
        <p:spPr bwMode="auto">
          <a:xfrm>
            <a:off x="2287588" y="3367088"/>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endParaRPr lang="cs-CZ" altLang="cs-CZ">
              <a:latin typeface="Arial" charset="0"/>
              <a:cs typeface="Arial" charset="0"/>
            </a:endParaRPr>
          </a:p>
        </p:txBody>
      </p:sp>
      <p:sp>
        <p:nvSpPr>
          <p:cNvPr id="22587" name="TextovéPole 35"/>
          <p:cNvSpPr txBox="1">
            <a:spLocks noChangeArrowheads="1"/>
          </p:cNvSpPr>
          <p:nvPr/>
        </p:nvSpPr>
        <p:spPr bwMode="auto">
          <a:xfrm>
            <a:off x="5284788" y="3454400"/>
            <a:ext cx="3814762"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cs-CZ" dirty="0"/>
              <a:t>Bottleneck=</a:t>
            </a:r>
            <a:r>
              <a:rPr lang="en-US" altLang="cs-CZ" b="1" dirty="0"/>
              <a:t> </a:t>
            </a:r>
            <a:r>
              <a:rPr lang="en-US" altLang="cs-CZ" b="1" dirty="0" err="1"/>
              <a:t>rb</a:t>
            </a:r>
            <a:r>
              <a:rPr lang="en-US" altLang="cs-CZ" dirty="0"/>
              <a:t> =</a:t>
            </a:r>
            <a:r>
              <a:rPr lang="en-US" altLang="cs-CZ" b="1" dirty="0">
                <a:solidFill>
                  <a:srgbClr val="FF0000"/>
                </a:solidFill>
              </a:rPr>
              <a:t>0,4 </a:t>
            </a:r>
          </a:p>
          <a:p>
            <a:r>
              <a:rPr lang="en-US" altLang="cs-CZ" sz="1400" dirty="0">
                <a:solidFill>
                  <a:srgbClr val="FF0000"/>
                </a:solidFill>
              </a:rPr>
              <a:t>It is neither the station that contains the slowest</a:t>
            </a:r>
          </a:p>
          <a:p>
            <a:r>
              <a:rPr lang="en-US" altLang="cs-CZ" sz="1400" dirty="0">
                <a:solidFill>
                  <a:srgbClr val="FF0000"/>
                </a:solidFill>
              </a:rPr>
              <a:t>machines nor the one with fewest machines !!!</a:t>
            </a:r>
          </a:p>
        </p:txBody>
      </p:sp>
      <p:cxnSp>
        <p:nvCxnSpPr>
          <p:cNvPr id="38" name="Přímá spojnice 37"/>
          <p:cNvCxnSpPr/>
          <p:nvPr/>
        </p:nvCxnSpPr>
        <p:spPr>
          <a:xfrm>
            <a:off x="7264400" y="4437063"/>
            <a:ext cx="0" cy="50482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Přímá spojnice se šipkou 39"/>
          <p:cNvCxnSpPr/>
          <p:nvPr/>
        </p:nvCxnSpPr>
        <p:spPr>
          <a:xfrm flipH="1">
            <a:off x="6454775" y="4941888"/>
            <a:ext cx="809625"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2590" name="Obdélník 41"/>
          <p:cNvSpPr>
            <a:spLocks noChangeArrowheads="1"/>
          </p:cNvSpPr>
          <p:nvPr/>
        </p:nvSpPr>
        <p:spPr bwMode="auto">
          <a:xfrm>
            <a:off x="728663" y="5394325"/>
            <a:ext cx="406790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sz="1400" b="1" dirty="0"/>
              <a:t>T₀</a:t>
            </a:r>
            <a:r>
              <a:rPr lang="cs-CZ" altLang="cs-CZ" sz="1400" dirty="0">
                <a:latin typeface="Cambria" pitchFamily="18" charset="0"/>
              </a:rPr>
              <a:t> </a:t>
            </a:r>
            <a:r>
              <a:rPr lang="cs-CZ" altLang="cs-CZ" sz="1400" dirty="0"/>
              <a:t>=</a:t>
            </a:r>
            <a:r>
              <a:rPr lang="en-US" altLang="cs-CZ" sz="1400" dirty="0"/>
              <a:t>Row process time of the line</a:t>
            </a:r>
            <a:r>
              <a:rPr lang="cs-CZ" altLang="cs-CZ" sz="1400" dirty="0"/>
              <a:t> =2+5+10+3 </a:t>
            </a:r>
            <a:r>
              <a:rPr lang="cs-CZ" altLang="cs-CZ" sz="1400" dirty="0" smtClean="0"/>
              <a:t>=</a:t>
            </a:r>
            <a:r>
              <a:rPr lang="cs-CZ" altLang="cs-CZ" sz="1400" b="1" dirty="0" smtClean="0">
                <a:solidFill>
                  <a:schemeClr val="accent5">
                    <a:lumMod val="75000"/>
                  </a:schemeClr>
                </a:solidFill>
              </a:rPr>
              <a:t>20</a:t>
            </a:r>
            <a:r>
              <a:rPr lang="cs-CZ" altLang="cs-CZ" sz="1400" dirty="0" smtClean="0"/>
              <a:t> and </a:t>
            </a:r>
            <a:endParaRPr lang="cs-CZ" altLang="cs-CZ" sz="1400" dirty="0"/>
          </a:p>
        </p:txBody>
      </p:sp>
      <p:sp>
        <p:nvSpPr>
          <p:cNvPr id="22591" name="Obdélník 43"/>
          <p:cNvSpPr>
            <a:spLocks noChangeArrowheads="1"/>
          </p:cNvSpPr>
          <p:nvPr/>
        </p:nvSpPr>
        <p:spPr bwMode="auto">
          <a:xfrm>
            <a:off x="644525" y="5708650"/>
            <a:ext cx="846931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cs-CZ" sz="1400" dirty="0"/>
              <a:t>Critical </a:t>
            </a:r>
            <a:r>
              <a:rPr lang="en-US" altLang="cs-CZ" sz="1400" b="1" dirty="0"/>
              <a:t>WIP</a:t>
            </a:r>
            <a:r>
              <a:rPr lang="en-US" altLang="cs-CZ" sz="1400" dirty="0"/>
              <a:t>(</a:t>
            </a:r>
            <a:r>
              <a:rPr lang="en-US" altLang="cs-CZ" sz="1400" b="1" dirty="0"/>
              <a:t>W₀) </a:t>
            </a:r>
            <a:r>
              <a:rPr lang="en-US" altLang="cs-CZ" sz="1400" dirty="0"/>
              <a:t> =</a:t>
            </a:r>
            <a:r>
              <a:rPr lang="en-US" altLang="cs-CZ" sz="1400" dirty="0" err="1"/>
              <a:t>rb</a:t>
            </a:r>
            <a:r>
              <a:rPr lang="en-US" altLang="cs-CZ" sz="1400" dirty="0"/>
              <a:t> x T₀ = </a:t>
            </a:r>
            <a:r>
              <a:rPr lang="en-US" altLang="cs-CZ" sz="1400" b="1" dirty="0">
                <a:solidFill>
                  <a:srgbClr val="FF0000"/>
                </a:solidFill>
              </a:rPr>
              <a:t>0.4</a:t>
            </a:r>
            <a:r>
              <a:rPr lang="en-US" altLang="cs-CZ" sz="1400" dirty="0"/>
              <a:t> x</a:t>
            </a:r>
            <a:r>
              <a:rPr lang="en-US" altLang="cs-CZ" sz="1400" b="1" dirty="0">
                <a:solidFill>
                  <a:schemeClr val="accent5">
                    <a:lumMod val="75000"/>
                  </a:schemeClr>
                </a:solidFill>
              </a:rPr>
              <a:t>20</a:t>
            </a:r>
            <a:r>
              <a:rPr lang="en-US" altLang="cs-CZ" sz="1400" dirty="0"/>
              <a:t> = 8 pennies &lt;</a:t>
            </a:r>
            <a:r>
              <a:rPr lang="en-US" altLang="cs-CZ" sz="1400" dirty="0">
                <a:solidFill>
                  <a:srgbClr val="FF0000"/>
                </a:solidFill>
              </a:rPr>
              <a:t>number of machines (11</a:t>
            </a:r>
            <a:r>
              <a:rPr lang="en-US" altLang="cs-CZ" sz="1400" dirty="0"/>
              <a:t>). This is because system is not balanced.</a:t>
            </a:r>
          </a:p>
          <a:p>
            <a:r>
              <a:rPr lang="en-US" altLang="cs-CZ" sz="1400" dirty="0"/>
              <a:t>Not balanced line is the line where some stations are not </a:t>
            </a:r>
            <a:r>
              <a:rPr lang="en-US" altLang="cs-CZ" sz="1400" dirty="0" smtClean="0"/>
              <a:t>fully utilized</a:t>
            </a:r>
            <a:r>
              <a:rPr lang="cs-CZ" altLang="cs-CZ" sz="1400" dirty="0" smtClean="0"/>
              <a:t> !!!</a:t>
            </a:r>
            <a:endParaRPr lang="en-US" altLang="cs-CZ" sz="1400" dirty="0"/>
          </a:p>
        </p:txBody>
      </p:sp>
      <p:sp>
        <p:nvSpPr>
          <p:cNvPr id="2" name="Obdélník 1"/>
          <p:cNvSpPr/>
          <p:nvPr/>
        </p:nvSpPr>
        <p:spPr>
          <a:xfrm>
            <a:off x="1283816" y="2999691"/>
            <a:ext cx="393056" cy="584775"/>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cs-CZ" sz="32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1</a:t>
            </a:r>
            <a:endParaRPr lang="cs-CZ" sz="32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5" name="Obdélník 34"/>
          <p:cNvSpPr/>
          <p:nvPr/>
        </p:nvSpPr>
        <p:spPr>
          <a:xfrm>
            <a:off x="2471916" y="3021689"/>
            <a:ext cx="393056" cy="584775"/>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cs-CZ" sz="32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2</a:t>
            </a:r>
            <a:endParaRPr lang="cs-CZ" sz="32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6" name="Obdélník 35"/>
          <p:cNvSpPr/>
          <p:nvPr/>
        </p:nvSpPr>
        <p:spPr>
          <a:xfrm>
            <a:off x="3893246" y="3756433"/>
            <a:ext cx="393056" cy="584775"/>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cs-CZ" sz="32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3</a:t>
            </a:r>
            <a:endParaRPr lang="cs-CZ" sz="32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7" name="Obdélník 36"/>
          <p:cNvSpPr/>
          <p:nvPr/>
        </p:nvSpPr>
        <p:spPr>
          <a:xfrm>
            <a:off x="5442594" y="2895693"/>
            <a:ext cx="393056" cy="584775"/>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cs-CZ" sz="32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4</a:t>
            </a:r>
            <a:endParaRPr lang="cs-CZ" sz="32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extLst>
      <p:ext uri="{BB962C8B-B14F-4D97-AF65-F5344CB8AC3E}">
        <p14:creationId xmlns:p14="http://schemas.microsoft.com/office/powerpoint/2010/main" val="42114670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Nadpis 1"/>
          <p:cNvSpPr>
            <a:spLocks noGrp="1"/>
          </p:cNvSpPr>
          <p:nvPr>
            <p:ph type="title"/>
          </p:nvPr>
        </p:nvSpPr>
        <p:spPr>
          <a:xfrm>
            <a:off x="434975" y="-190954"/>
            <a:ext cx="8229600" cy="1143001"/>
          </a:xfrm>
        </p:spPr>
        <p:txBody>
          <a:bodyPr>
            <a:normAutofit/>
          </a:bodyPr>
          <a:lstStyle/>
          <a:p>
            <a:r>
              <a:rPr lang="cs-CZ" altLang="cs-CZ" dirty="0" smtClean="0"/>
              <a:t>Best case </a:t>
            </a:r>
            <a:r>
              <a:rPr lang="cs-CZ" altLang="cs-CZ" dirty="0" smtClean="0"/>
              <a:t>performance I </a:t>
            </a:r>
            <a:r>
              <a:rPr lang="cs-CZ" altLang="cs-CZ" sz="1600" dirty="0" smtClean="0">
                <a:solidFill>
                  <a:srgbClr val="FF0000"/>
                </a:solidFill>
              </a:rPr>
              <a:t>(</a:t>
            </a:r>
            <a:r>
              <a:rPr lang="cs-CZ" altLang="cs-CZ" sz="1600" dirty="0" err="1">
                <a:solidFill>
                  <a:srgbClr val="FF0000"/>
                </a:solidFill>
              </a:rPr>
              <a:t>home</a:t>
            </a:r>
            <a:r>
              <a:rPr lang="cs-CZ" altLang="cs-CZ" sz="1600" dirty="0">
                <a:solidFill>
                  <a:srgbClr val="FF0000"/>
                </a:solidFill>
              </a:rPr>
              <a:t> study)</a:t>
            </a:r>
            <a:r>
              <a:rPr lang="en-US" altLang="cs-CZ" sz="1600" dirty="0"/>
              <a:t> </a:t>
            </a:r>
            <a:endParaRPr lang="cs-CZ" altLang="cs-CZ" sz="1600" dirty="0" smtClean="0"/>
          </a:p>
        </p:txBody>
      </p:sp>
      <p:sp>
        <p:nvSpPr>
          <p:cNvPr id="4" name="Obdélník 3"/>
          <p:cNvSpPr/>
          <p:nvPr/>
        </p:nvSpPr>
        <p:spPr>
          <a:xfrm>
            <a:off x="755650" y="1557338"/>
            <a:ext cx="360363"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 name="Obdélník 4"/>
          <p:cNvSpPr/>
          <p:nvPr/>
        </p:nvSpPr>
        <p:spPr>
          <a:xfrm>
            <a:off x="846138" y="1633538"/>
            <a:ext cx="179387"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 name="Obdélník 5"/>
          <p:cNvSpPr/>
          <p:nvPr/>
        </p:nvSpPr>
        <p:spPr>
          <a:xfrm>
            <a:off x="1312863" y="1557338"/>
            <a:ext cx="360362"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 name="Obdélník 6"/>
          <p:cNvSpPr/>
          <p:nvPr/>
        </p:nvSpPr>
        <p:spPr>
          <a:xfrm>
            <a:off x="1403350" y="1633538"/>
            <a:ext cx="180975"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 name="Obdélník 7"/>
          <p:cNvSpPr/>
          <p:nvPr/>
        </p:nvSpPr>
        <p:spPr>
          <a:xfrm>
            <a:off x="1817688" y="1557338"/>
            <a:ext cx="360362"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9" name="Obdélník 8"/>
          <p:cNvSpPr/>
          <p:nvPr/>
        </p:nvSpPr>
        <p:spPr>
          <a:xfrm>
            <a:off x="1908175" y="1633538"/>
            <a:ext cx="179388"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0" name="Obdélník 9"/>
          <p:cNvSpPr/>
          <p:nvPr/>
        </p:nvSpPr>
        <p:spPr>
          <a:xfrm>
            <a:off x="2411413" y="1557338"/>
            <a:ext cx="360362"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1" name="Obdélník 10"/>
          <p:cNvSpPr/>
          <p:nvPr/>
        </p:nvSpPr>
        <p:spPr>
          <a:xfrm>
            <a:off x="2501900" y="1633538"/>
            <a:ext cx="179388"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2" name="Obdélník 11"/>
          <p:cNvSpPr/>
          <p:nvPr/>
        </p:nvSpPr>
        <p:spPr>
          <a:xfrm>
            <a:off x="728663" y="2070100"/>
            <a:ext cx="358775"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3" name="Obdélník 12"/>
          <p:cNvSpPr/>
          <p:nvPr/>
        </p:nvSpPr>
        <p:spPr>
          <a:xfrm>
            <a:off x="817563" y="2146300"/>
            <a:ext cx="180975"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 name="Obdélník 13"/>
          <p:cNvSpPr/>
          <p:nvPr/>
        </p:nvSpPr>
        <p:spPr>
          <a:xfrm>
            <a:off x="1285875" y="2070100"/>
            <a:ext cx="360363"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5" name="Obdélník 14"/>
          <p:cNvSpPr/>
          <p:nvPr/>
        </p:nvSpPr>
        <p:spPr>
          <a:xfrm>
            <a:off x="1376363" y="2146300"/>
            <a:ext cx="179387"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6" name="Obdélník 15"/>
          <p:cNvSpPr/>
          <p:nvPr/>
        </p:nvSpPr>
        <p:spPr>
          <a:xfrm>
            <a:off x="1790700" y="2070100"/>
            <a:ext cx="358775"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7" name="Obdélník 16"/>
          <p:cNvSpPr/>
          <p:nvPr/>
        </p:nvSpPr>
        <p:spPr>
          <a:xfrm>
            <a:off x="1879600" y="2146300"/>
            <a:ext cx="180975"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8" name="Obdélník 17"/>
          <p:cNvSpPr/>
          <p:nvPr/>
        </p:nvSpPr>
        <p:spPr>
          <a:xfrm>
            <a:off x="2384425" y="2070100"/>
            <a:ext cx="360363"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9" name="Obdélník 18"/>
          <p:cNvSpPr/>
          <p:nvPr/>
        </p:nvSpPr>
        <p:spPr>
          <a:xfrm>
            <a:off x="2474913" y="2146300"/>
            <a:ext cx="179387"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0" name="Obdélník 19"/>
          <p:cNvSpPr/>
          <p:nvPr/>
        </p:nvSpPr>
        <p:spPr>
          <a:xfrm>
            <a:off x="728663" y="2574925"/>
            <a:ext cx="358775"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1" name="Obdélník 20"/>
          <p:cNvSpPr/>
          <p:nvPr/>
        </p:nvSpPr>
        <p:spPr>
          <a:xfrm>
            <a:off x="817563" y="2651125"/>
            <a:ext cx="180975"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2" name="Obdélník 21"/>
          <p:cNvSpPr/>
          <p:nvPr/>
        </p:nvSpPr>
        <p:spPr>
          <a:xfrm>
            <a:off x="1285875" y="2574925"/>
            <a:ext cx="360363"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3" name="Obdélník 22"/>
          <p:cNvSpPr/>
          <p:nvPr/>
        </p:nvSpPr>
        <p:spPr>
          <a:xfrm>
            <a:off x="1376363" y="2651125"/>
            <a:ext cx="179387"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4" name="Obdélník 23"/>
          <p:cNvSpPr/>
          <p:nvPr/>
        </p:nvSpPr>
        <p:spPr>
          <a:xfrm>
            <a:off x="1790700" y="2574925"/>
            <a:ext cx="358775"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5" name="Obdélník 24"/>
          <p:cNvSpPr/>
          <p:nvPr/>
        </p:nvSpPr>
        <p:spPr>
          <a:xfrm>
            <a:off x="1879600" y="2651125"/>
            <a:ext cx="180975"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6" name="Obdélník 25"/>
          <p:cNvSpPr/>
          <p:nvPr/>
        </p:nvSpPr>
        <p:spPr>
          <a:xfrm>
            <a:off x="2384425" y="2574925"/>
            <a:ext cx="360363"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7" name="Obdélník 26"/>
          <p:cNvSpPr/>
          <p:nvPr/>
        </p:nvSpPr>
        <p:spPr>
          <a:xfrm>
            <a:off x="2474913" y="2651125"/>
            <a:ext cx="179387"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8" name="Obdélník 27"/>
          <p:cNvSpPr/>
          <p:nvPr/>
        </p:nvSpPr>
        <p:spPr>
          <a:xfrm>
            <a:off x="727075" y="3065463"/>
            <a:ext cx="360363"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9" name="Obdélník 28"/>
          <p:cNvSpPr/>
          <p:nvPr/>
        </p:nvSpPr>
        <p:spPr>
          <a:xfrm>
            <a:off x="817563" y="3141663"/>
            <a:ext cx="179387"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30" name="Obdélník 29"/>
          <p:cNvSpPr/>
          <p:nvPr/>
        </p:nvSpPr>
        <p:spPr>
          <a:xfrm>
            <a:off x="1284288" y="3065463"/>
            <a:ext cx="360362"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31" name="Obdélník 30"/>
          <p:cNvSpPr/>
          <p:nvPr/>
        </p:nvSpPr>
        <p:spPr>
          <a:xfrm>
            <a:off x="1374775" y="3141663"/>
            <a:ext cx="179388"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32" name="Obdélník 31"/>
          <p:cNvSpPr/>
          <p:nvPr/>
        </p:nvSpPr>
        <p:spPr>
          <a:xfrm>
            <a:off x="1789113" y="3065463"/>
            <a:ext cx="360362"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33" name="Obdélník 32"/>
          <p:cNvSpPr/>
          <p:nvPr/>
        </p:nvSpPr>
        <p:spPr>
          <a:xfrm>
            <a:off x="1879600" y="3141663"/>
            <a:ext cx="179388"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34" name="Obdélník 33"/>
          <p:cNvSpPr/>
          <p:nvPr/>
        </p:nvSpPr>
        <p:spPr>
          <a:xfrm>
            <a:off x="2382838" y="3065463"/>
            <a:ext cx="360362"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35" name="Obdélník 34"/>
          <p:cNvSpPr/>
          <p:nvPr/>
        </p:nvSpPr>
        <p:spPr>
          <a:xfrm>
            <a:off x="2473325" y="3141663"/>
            <a:ext cx="179388"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36" name="Obdélník 35"/>
          <p:cNvSpPr/>
          <p:nvPr/>
        </p:nvSpPr>
        <p:spPr>
          <a:xfrm>
            <a:off x="4186238" y="1503363"/>
            <a:ext cx="360362"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37" name="Obdélník 36"/>
          <p:cNvSpPr/>
          <p:nvPr/>
        </p:nvSpPr>
        <p:spPr>
          <a:xfrm>
            <a:off x="4276725" y="1579563"/>
            <a:ext cx="179388"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38" name="Obdélník 37"/>
          <p:cNvSpPr/>
          <p:nvPr/>
        </p:nvSpPr>
        <p:spPr>
          <a:xfrm>
            <a:off x="4745038" y="1503363"/>
            <a:ext cx="360362"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39" name="Obdélník 38"/>
          <p:cNvSpPr/>
          <p:nvPr/>
        </p:nvSpPr>
        <p:spPr>
          <a:xfrm>
            <a:off x="4835525" y="1579563"/>
            <a:ext cx="179388"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40" name="Obdélník 39"/>
          <p:cNvSpPr/>
          <p:nvPr/>
        </p:nvSpPr>
        <p:spPr>
          <a:xfrm>
            <a:off x="5248275" y="1503363"/>
            <a:ext cx="360363"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41" name="Obdélník 40"/>
          <p:cNvSpPr/>
          <p:nvPr/>
        </p:nvSpPr>
        <p:spPr>
          <a:xfrm>
            <a:off x="5338763" y="1579563"/>
            <a:ext cx="179387"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43" name="Obdélník 42"/>
          <p:cNvSpPr/>
          <p:nvPr/>
        </p:nvSpPr>
        <p:spPr>
          <a:xfrm>
            <a:off x="4159250" y="2014538"/>
            <a:ext cx="360363"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44" name="Obdélník 43"/>
          <p:cNvSpPr/>
          <p:nvPr/>
        </p:nvSpPr>
        <p:spPr>
          <a:xfrm>
            <a:off x="4249738" y="2090738"/>
            <a:ext cx="179387"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46" name="Obdélník 45"/>
          <p:cNvSpPr/>
          <p:nvPr/>
        </p:nvSpPr>
        <p:spPr>
          <a:xfrm>
            <a:off x="5221288" y="2014538"/>
            <a:ext cx="360362"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47" name="Obdélník 46"/>
          <p:cNvSpPr/>
          <p:nvPr/>
        </p:nvSpPr>
        <p:spPr>
          <a:xfrm>
            <a:off x="5311775" y="2090738"/>
            <a:ext cx="179388"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48" name="Obdélník 47"/>
          <p:cNvSpPr/>
          <p:nvPr/>
        </p:nvSpPr>
        <p:spPr>
          <a:xfrm>
            <a:off x="5815013" y="2014538"/>
            <a:ext cx="360362"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49" name="Obdélník 48"/>
          <p:cNvSpPr/>
          <p:nvPr/>
        </p:nvSpPr>
        <p:spPr>
          <a:xfrm>
            <a:off x="5905500" y="2090738"/>
            <a:ext cx="179388"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0" name="Obdélník 49"/>
          <p:cNvSpPr/>
          <p:nvPr/>
        </p:nvSpPr>
        <p:spPr>
          <a:xfrm>
            <a:off x="4159250" y="2519363"/>
            <a:ext cx="360363"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1" name="Obdélník 50"/>
          <p:cNvSpPr/>
          <p:nvPr/>
        </p:nvSpPr>
        <p:spPr>
          <a:xfrm>
            <a:off x="4249738" y="2595563"/>
            <a:ext cx="179387"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2" name="Obdélník 51"/>
          <p:cNvSpPr/>
          <p:nvPr/>
        </p:nvSpPr>
        <p:spPr>
          <a:xfrm>
            <a:off x="4746625" y="2519363"/>
            <a:ext cx="360363"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3" name="Obdélník 52"/>
          <p:cNvSpPr/>
          <p:nvPr/>
        </p:nvSpPr>
        <p:spPr>
          <a:xfrm>
            <a:off x="4837113" y="2595563"/>
            <a:ext cx="179387"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4" name="Obdélník 53"/>
          <p:cNvSpPr/>
          <p:nvPr/>
        </p:nvSpPr>
        <p:spPr>
          <a:xfrm>
            <a:off x="5251450" y="2519363"/>
            <a:ext cx="358775"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5" name="Obdélník 54"/>
          <p:cNvSpPr/>
          <p:nvPr/>
        </p:nvSpPr>
        <p:spPr>
          <a:xfrm>
            <a:off x="5340350" y="2595563"/>
            <a:ext cx="180975"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6" name="Obdélník 55"/>
          <p:cNvSpPr/>
          <p:nvPr/>
        </p:nvSpPr>
        <p:spPr>
          <a:xfrm>
            <a:off x="5845175" y="2519363"/>
            <a:ext cx="360363"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7" name="Obdélník 56"/>
          <p:cNvSpPr/>
          <p:nvPr/>
        </p:nvSpPr>
        <p:spPr>
          <a:xfrm>
            <a:off x="5935663" y="2595563"/>
            <a:ext cx="179387"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8" name="Obdélník 57"/>
          <p:cNvSpPr/>
          <p:nvPr/>
        </p:nvSpPr>
        <p:spPr>
          <a:xfrm>
            <a:off x="4160838" y="3009900"/>
            <a:ext cx="358775"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9" name="Obdélník 58"/>
          <p:cNvSpPr/>
          <p:nvPr/>
        </p:nvSpPr>
        <p:spPr>
          <a:xfrm>
            <a:off x="4249738" y="3086100"/>
            <a:ext cx="180975"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0" name="Obdélník 59"/>
          <p:cNvSpPr/>
          <p:nvPr/>
        </p:nvSpPr>
        <p:spPr>
          <a:xfrm>
            <a:off x="4745038" y="3009900"/>
            <a:ext cx="360362"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1" name="Obdélník 60"/>
          <p:cNvSpPr/>
          <p:nvPr/>
        </p:nvSpPr>
        <p:spPr>
          <a:xfrm>
            <a:off x="4835525" y="3086100"/>
            <a:ext cx="179388"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2" name="Obdélník 61"/>
          <p:cNvSpPr/>
          <p:nvPr/>
        </p:nvSpPr>
        <p:spPr>
          <a:xfrm>
            <a:off x="5249863" y="3009900"/>
            <a:ext cx="360362"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3" name="Obdélník 62"/>
          <p:cNvSpPr/>
          <p:nvPr/>
        </p:nvSpPr>
        <p:spPr>
          <a:xfrm>
            <a:off x="5340350" y="3086100"/>
            <a:ext cx="179388"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4" name="Obdélník 63"/>
          <p:cNvSpPr/>
          <p:nvPr/>
        </p:nvSpPr>
        <p:spPr>
          <a:xfrm>
            <a:off x="5843588" y="3009900"/>
            <a:ext cx="360362"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5" name="Obdélník 64"/>
          <p:cNvSpPr/>
          <p:nvPr/>
        </p:nvSpPr>
        <p:spPr>
          <a:xfrm>
            <a:off x="5934075" y="3086100"/>
            <a:ext cx="179388"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7" name="Obdélník 66"/>
          <p:cNvSpPr/>
          <p:nvPr/>
        </p:nvSpPr>
        <p:spPr>
          <a:xfrm>
            <a:off x="4733925" y="2022475"/>
            <a:ext cx="360363"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8" name="Obdélník 67"/>
          <p:cNvSpPr/>
          <p:nvPr/>
        </p:nvSpPr>
        <p:spPr>
          <a:xfrm>
            <a:off x="4822825" y="2098675"/>
            <a:ext cx="180975"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9" name="Obdélník 68"/>
          <p:cNvSpPr/>
          <p:nvPr/>
        </p:nvSpPr>
        <p:spPr>
          <a:xfrm>
            <a:off x="5813425" y="1497013"/>
            <a:ext cx="358775"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0" name="Obdélník 69"/>
          <p:cNvSpPr/>
          <p:nvPr/>
        </p:nvSpPr>
        <p:spPr>
          <a:xfrm>
            <a:off x="5902325" y="1573213"/>
            <a:ext cx="180975"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2" name="Ovál 71"/>
          <p:cNvSpPr/>
          <p:nvPr/>
        </p:nvSpPr>
        <p:spPr>
          <a:xfrm>
            <a:off x="2473325" y="3165475"/>
            <a:ext cx="142875"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3" name="Ovál 72"/>
          <p:cNvSpPr/>
          <p:nvPr/>
        </p:nvSpPr>
        <p:spPr>
          <a:xfrm>
            <a:off x="1885950" y="2674938"/>
            <a:ext cx="144463"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4" name="Ovál 73"/>
          <p:cNvSpPr/>
          <p:nvPr/>
        </p:nvSpPr>
        <p:spPr>
          <a:xfrm>
            <a:off x="1387475" y="2170113"/>
            <a:ext cx="144463"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5" name="Ovál 74"/>
          <p:cNvSpPr/>
          <p:nvPr/>
        </p:nvSpPr>
        <p:spPr>
          <a:xfrm>
            <a:off x="863600" y="1654175"/>
            <a:ext cx="144463"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6" name="Ovál 75"/>
          <p:cNvSpPr/>
          <p:nvPr/>
        </p:nvSpPr>
        <p:spPr>
          <a:xfrm>
            <a:off x="4284663" y="1611313"/>
            <a:ext cx="144462"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7" name="Ovál 76"/>
          <p:cNvSpPr/>
          <p:nvPr/>
        </p:nvSpPr>
        <p:spPr>
          <a:xfrm>
            <a:off x="4284663" y="2111375"/>
            <a:ext cx="144462" cy="157163"/>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8" name="Ovál 77"/>
          <p:cNvSpPr/>
          <p:nvPr/>
        </p:nvSpPr>
        <p:spPr>
          <a:xfrm>
            <a:off x="4852988" y="2133600"/>
            <a:ext cx="144462"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9" name="Ovál 78"/>
          <p:cNvSpPr/>
          <p:nvPr/>
        </p:nvSpPr>
        <p:spPr>
          <a:xfrm>
            <a:off x="3940175" y="1617663"/>
            <a:ext cx="142875" cy="157162"/>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2" name="Ovál 81"/>
          <p:cNvSpPr/>
          <p:nvPr/>
        </p:nvSpPr>
        <p:spPr>
          <a:xfrm>
            <a:off x="5349875" y="2620963"/>
            <a:ext cx="144463"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3" name="Ovál 82"/>
          <p:cNvSpPr/>
          <p:nvPr/>
        </p:nvSpPr>
        <p:spPr>
          <a:xfrm>
            <a:off x="4865688" y="2620963"/>
            <a:ext cx="144462"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4" name="Ovál 83"/>
          <p:cNvSpPr/>
          <p:nvPr/>
        </p:nvSpPr>
        <p:spPr>
          <a:xfrm>
            <a:off x="5969000" y="3074988"/>
            <a:ext cx="142875" cy="157162"/>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5" name="Ovál 84"/>
          <p:cNvSpPr/>
          <p:nvPr/>
        </p:nvSpPr>
        <p:spPr>
          <a:xfrm>
            <a:off x="5356225" y="3086100"/>
            <a:ext cx="144463"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6" name="Obdélník 85"/>
          <p:cNvSpPr/>
          <p:nvPr/>
        </p:nvSpPr>
        <p:spPr>
          <a:xfrm>
            <a:off x="682625" y="4010025"/>
            <a:ext cx="360363"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7" name="Obdélník 86"/>
          <p:cNvSpPr/>
          <p:nvPr/>
        </p:nvSpPr>
        <p:spPr>
          <a:xfrm>
            <a:off x="773113" y="4086225"/>
            <a:ext cx="179387"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8" name="Obdélník 87"/>
          <p:cNvSpPr/>
          <p:nvPr/>
        </p:nvSpPr>
        <p:spPr>
          <a:xfrm>
            <a:off x="1241425" y="4010025"/>
            <a:ext cx="358775"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9" name="Obdélník 88"/>
          <p:cNvSpPr/>
          <p:nvPr/>
        </p:nvSpPr>
        <p:spPr>
          <a:xfrm>
            <a:off x="1330325" y="4086225"/>
            <a:ext cx="180975"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90" name="Obdélník 89"/>
          <p:cNvSpPr/>
          <p:nvPr/>
        </p:nvSpPr>
        <p:spPr>
          <a:xfrm>
            <a:off x="1744663" y="4010025"/>
            <a:ext cx="360362"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91" name="Obdélník 90"/>
          <p:cNvSpPr/>
          <p:nvPr/>
        </p:nvSpPr>
        <p:spPr>
          <a:xfrm>
            <a:off x="1835150" y="4086225"/>
            <a:ext cx="179388"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92" name="Obdélník 91"/>
          <p:cNvSpPr/>
          <p:nvPr/>
        </p:nvSpPr>
        <p:spPr>
          <a:xfrm>
            <a:off x="655638" y="4521200"/>
            <a:ext cx="360362"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93" name="Obdélník 92"/>
          <p:cNvSpPr/>
          <p:nvPr/>
        </p:nvSpPr>
        <p:spPr>
          <a:xfrm>
            <a:off x="744538" y="4597400"/>
            <a:ext cx="180975"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94" name="Obdélník 93"/>
          <p:cNvSpPr/>
          <p:nvPr/>
        </p:nvSpPr>
        <p:spPr>
          <a:xfrm>
            <a:off x="1717675" y="4521200"/>
            <a:ext cx="360363"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95" name="Obdélník 94"/>
          <p:cNvSpPr/>
          <p:nvPr/>
        </p:nvSpPr>
        <p:spPr>
          <a:xfrm>
            <a:off x="1806575" y="4597400"/>
            <a:ext cx="180975"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96" name="Obdélník 95"/>
          <p:cNvSpPr/>
          <p:nvPr/>
        </p:nvSpPr>
        <p:spPr>
          <a:xfrm>
            <a:off x="2311400" y="4521200"/>
            <a:ext cx="360363"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97" name="Obdélník 96"/>
          <p:cNvSpPr/>
          <p:nvPr/>
        </p:nvSpPr>
        <p:spPr>
          <a:xfrm>
            <a:off x="2401888" y="4597400"/>
            <a:ext cx="179387"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98" name="Obdélník 97"/>
          <p:cNvSpPr/>
          <p:nvPr/>
        </p:nvSpPr>
        <p:spPr>
          <a:xfrm>
            <a:off x="655638" y="5026025"/>
            <a:ext cx="360362"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99" name="Obdélník 98"/>
          <p:cNvSpPr/>
          <p:nvPr/>
        </p:nvSpPr>
        <p:spPr>
          <a:xfrm>
            <a:off x="744538" y="5102225"/>
            <a:ext cx="180975"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00" name="Obdélník 99"/>
          <p:cNvSpPr/>
          <p:nvPr/>
        </p:nvSpPr>
        <p:spPr>
          <a:xfrm>
            <a:off x="1243013" y="5026025"/>
            <a:ext cx="360362"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01" name="Obdélník 100"/>
          <p:cNvSpPr/>
          <p:nvPr/>
        </p:nvSpPr>
        <p:spPr>
          <a:xfrm>
            <a:off x="1333500" y="5102225"/>
            <a:ext cx="179388"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02" name="Obdélník 101"/>
          <p:cNvSpPr/>
          <p:nvPr/>
        </p:nvSpPr>
        <p:spPr>
          <a:xfrm>
            <a:off x="1746250" y="5026025"/>
            <a:ext cx="360363"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03" name="Obdélník 102"/>
          <p:cNvSpPr/>
          <p:nvPr/>
        </p:nvSpPr>
        <p:spPr>
          <a:xfrm>
            <a:off x="1836738" y="5102225"/>
            <a:ext cx="179387"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04" name="Obdélník 103"/>
          <p:cNvSpPr/>
          <p:nvPr/>
        </p:nvSpPr>
        <p:spPr>
          <a:xfrm>
            <a:off x="2341563" y="5026025"/>
            <a:ext cx="358775"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05" name="Obdélník 104"/>
          <p:cNvSpPr/>
          <p:nvPr/>
        </p:nvSpPr>
        <p:spPr>
          <a:xfrm>
            <a:off x="2430463" y="5102225"/>
            <a:ext cx="180975"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06" name="Obdélník 105"/>
          <p:cNvSpPr/>
          <p:nvPr/>
        </p:nvSpPr>
        <p:spPr>
          <a:xfrm>
            <a:off x="655638" y="5516563"/>
            <a:ext cx="360362"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07" name="Obdélník 106"/>
          <p:cNvSpPr/>
          <p:nvPr/>
        </p:nvSpPr>
        <p:spPr>
          <a:xfrm>
            <a:off x="746125" y="5592763"/>
            <a:ext cx="179388"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08" name="Obdélník 107"/>
          <p:cNvSpPr/>
          <p:nvPr/>
        </p:nvSpPr>
        <p:spPr>
          <a:xfrm>
            <a:off x="1241425" y="5516563"/>
            <a:ext cx="360363"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09" name="Obdélník 108"/>
          <p:cNvSpPr/>
          <p:nvPr/>
        </p:nvSpPr>
        <p:spPr>
          <a:xfrm>
            <a:off x="1331913" y="5592763"/>
            <a:ext cx="179387"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10" name="Obdélník 109"/>
          <p:cNvSpPr/>
          <p:nvPr/>
        </p:nvSpPr>
        <p:spPr>
          <a:xfrm>
            <a:off x="1746250" y="5516563"/>
            <a:ext cx="358775"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11" name="Obdélník 110"/>
          <p:cNvSpPr/>
          <p:nvPr/>
        </p:nvSpPr>
        <p:spPr>
          <a:xfrm>
            <a:off x="1835150" y="5592763"/>
            <a:ext cx="180975"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12" name="Obdélník 111"/>
          <p:cNvSpPr/>
          <p:nvPr/>
        </p:nvSpPr>
        <p:spPr>
          <a:xfrm>
            <a:off x="2339975" y="5516563"/>
            <a:ext cx="360363"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13" name="Obdélník 112"/>
          <p:cNvSpPr/>
          <p:nvPr/>
        </p:nvSpPr>
        <p:spPr>
          <a:xfrm>
            <a:off x="2430463" y="5592763"/>
            <a:ext cx="179387"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15" name="Obdélník 114"/>
          <p:cNvSpPr/>
          <p:nvPr/>
        </p:nvSpPr>
        <p:spPr>
          <a:xfrm>
            <a:off x="2308225" y="4003675"/>
            <a:ext cx="360363"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16" name="Obdélník 115"/>
          <p:cNvSpPr/>
          <p:nvPr/>
        </p:nvSpPr>
        <p:spPr>
          <a:xfrm>
            <a:off x="2398713" y="4079875"/>
            <a:ext cx="179387"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17" name="Ovál 116"/>
          <p:cNvSpPr/>
          <p:nvPr/>
        </p:nvSpPr>
        <p:spPr>
          <a:xfrm>
            <a:off x="781050" y="4117975"/>
            <a:ext cx="144463"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18" name="Ovál 117"/>
          <p:cNvSpPr/>
          <p:nvPr/>
        </p:nvSpPr>
        <p:spPr>
          <a:xfrm>
            <a:off x="781050" y="4618038"/>
            <a:ext cx="144463" cy="157162"/>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19" name="Ovál 118"/>
          <p:cNvSpPr/>
          <p:nvPr/>
        </p:nvSpPr>
        <p:spPr>
          <a:xfrm>
            <a:off x="1362075" y="5618163"/>
            <a:ext cx="142875"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20" name="Ovál 119"/>
          <p:cNvSpPr/>
          <p:nvPr/>
        </p:nvSpPr>
        <p:spPr>
          <a:xfrm>
            <a:off x="434975" y="4124325"/>
            <a:ext cx="144463" cy="157163"/>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21" name="Ovál 120"/>
          <p:cNvSpPr/>
          <p:nvPr/>
        </p:nvSpPr>
        <p:spPr>
          <a:xfrm>
            <a:off x="1846263" y="5127625"/>
            <a:ext cx="144462"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22" name="Ovál 121"/>
          <p:cNvSpPr/>
          <p:nvPr/>
        </p:nvSpPr>
        <p:spPr>
          <a:xfrm>
            <a:off x="1362075" y="5127625"/>
            <a:ext cx="142875"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23" name="Ovál 122"/>
          <p:cNvSpPr/>
          <p:nvPr/>
        </p:nvSpPr>
        <p:spPr>
          <a:xfrm>
            <a:off x="2463800" y="5581650"/>
            <a:ext cx="144463" cy="157163"/>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24" name="Ovál 123"/>
          <p:cNvSpPr/>
          <p:nvPr/>
        </p:nvSpPr>
        <p:spPr>
          <a:xfrm>
            <a:off x="1839913" y="5595938"/>
            <a:ext cx="144462" cy="157162"/>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27" name="Obdélník 126"/>
          <p:cNvSpPr/>
          <p:nvPr/>
        </p:nvSpPr>
        <p:spPr>
          <a:xfrm>
            <a:off x="1238250" y="4516438"/>
            <a:ext cx="358775"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28" name="Obdélník 127"/>
          <p:cNvSpPr/>
          <p:nvPr/>
        </p:nvSpPr>
        <p:spPr>
          <a:xfrm>
            <a:off x="1327150" y="4592638"/>
            <a:ext cx="180975"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29" name="Ovál 128"/>
          <p:cNvSpPr/>
          <p:nvPr/>
        </p:nvSpPr>
        <p:spPr>
          <a:xfrm>
            <a:off x="1344613" y="4592638"/>
            <a:ext cx="144462"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30" name="Ovál 129"/>
          <p:cNvSpPr/>
          <p:nvPr/>
        </p:nvSpPr>
        <p:spPr>
          <a:xfrm>
            <a:off x="763588" y="5124450"/>
            <a:ext cx="144462" cy="157163"/>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31" name="Ovál 130"/>
          <p:cNvSpPr/>
          <p:nvPr/>
        </p:nvSpPr>
        <p:spPr>
          <a:xfrm>
            <a:off x="379413" y="4598988"/>
            <a:ext cx="144462"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32" name="Ovál 131"/>
          <p:cNvSpPr/>
          <p:nvPr/>
        </p:nvSpPr>
        <p:spPr>
          <a:xfrm>
            <a:off x="250825" y="4110038"/>
            <a:ext cx="144463"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33" name="Obdélník 132"/>
          <p:cNvSpPr/>
          <p:nvPr/>
        </p:nvSpPr>
        <p:spPr>
          <a:xfrm>
            <a:off x="4170363" y="3971925"/>
            <a:ext cx="360362"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34" name="Obdélník 133"/>
          <p:cNvSpPr/>
          <p:nvPr/>
        </p:nvSpPr>
        <p:spPr>
          <a:xfrm>
            <a:off x="4259263" y="4048125"/>
            <a:ext cx="180975"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36" name="Obdélník 135"/>
          <p:cNvSpPr/>
          <p:nvPr/>
        </p:nvSpPr>
        <p:spPr>
          <a:xfrm>
            <a:off x="5232400" y="4030663"/>
            <a:ext cx="360363"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37" name="Obdélník 136"/>
          <p:cNvSpPr/>
          <p:nvPr/>
        </p:nvSpPr>
        <p:spPr>
          <a:xfrm>
            <a:off x="5321300" y="4106863"/>
            <a:ext cx="180975"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38" name="Obdélník 137"/>
          <p:cNvSpPr/>
          <p:nvPr/>
        </p:nvSpPr>
        <p:spPr>
          <a:xfrm>
            <a:off x="4141788" y="4484688"/>
            <a:ext cx="360362"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39" name="Obdélník 138"/>
          <p:cNvSpPr/>
          <p:nvPr/>
        </p:nvSpPr>
        <p:spPr>
          <a:xfrm>
            <a:off x="4232275" y="4560888"/>
            <a:ext cx="179388"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0" name="Obdélník 139"/>
          <p:cNvSpPr/>
          <p:nvPr/>
        </p:nvSpPr>
        <p:spPr>
          <a:xfrm>
            <a:off x="5203825" y="4543425"/>
            <a:ext cx="360363"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1" name="Obdélník 140"/>
          <p:cNvSpPr/>
          <p:nvPr/>
        </p:nvSpPr>
        <p:spPr>
          <a:xfrm>
            <a:off x="5294313" y="4619625"/>
            <a:ext cx="179387"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2" name="Obdélník 141"/>
          <p:cNvSpPr/>
          <p:nvPr/>
        </p:nvSpPr>
        <p:spPr>
          <a:xfrm>
            <a:off x="5799138" y="4543425"/>
            <a:ext cx="358775"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 name="Obdélník 142"/>
          <p:cNvSpPr/>
          <p:nvPr/>
        </p:nvSpPr>
        <p:spPr>
          <a:xfrm>
            <a:off x="5888038" y="4619625"/>
            <a:ext cx="180975"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4" name="Obdélník 143"/>
          <p:cNvSpPr/>
          <p:nvPr/>
        </p:nvSpPr>
        <p:spPr>
          <a:xfrm>
            <a:off x="4141788" y="4989513"/>
            <a:ext cx="360362"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5" name="Obdélník 144"/>
          <p:cNvSpPr/>
          <p:nvPr/>
        </p:nvSpPr>
        <p:spPr>
          <a:xfrm>
            <a:off x="4232275" y="5065713"/>
            <a:ext cx="179388"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8" name="Obdélník 147"/>
          <p:cNvSpPr/>
          <p:nvPr/>
        </p:nvSpPr>
        <p:spPr>
          <a:xfrm>
            <a:off x="5827713" y="5048250"/>
            <a:ext cx="360362"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9" name="Obdélník 148"/>
          <p:cNvSpPr/>
          <p:nvPr/>
        </p:nvSpPr>
        <p:spPr>
          <a:xfrm>
            <a:off x="5918200" y="5124450"/>
            <a:ext cx="179388"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50" name="Obdélník 149"/>
          <p:cNvSpPr/>
          <p:nvPr/>
        </p:nvSpPr>
        <p:spPr>
          <a:xfrm>
            <a:off x="4114800" y="5480050"/>
            <a:ext cx="360363"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51" name="Obdélník 150"/>
          <p:cNvSpPr/>
          <p:nvPr/>
        </p:nvSpPr>
        <p:spPr>
          <a:xfrm>
            <a:off x="4205288" y="5556250"/>
            <a:ext cx="179387"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52" name="Obdélník 151"/>
          <p:cNvSpPr/>
          <p:nvPr/>
        </p:nvSpPr>
        <p:spPr>
          <a:xfrm>
            <a:off x="4691063" y="5472113"/>
            <a:ext cx="360362"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53" name="Obdélník 152"/>
          <p:cNvSpPr/>
          <p:nvPr/>
        </p:nvSpPr>
        <p:spPr>
          <a:xfrm>
            <a:off x="4781550" y="5548313"/>
            <a:ext cx="179388"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54" name="Obdélník 153"/>
          <p:cNvSpPr/>
          <p:nvPr/>
        </p:nvSpPr>
        <p:spPr>
          <a:xfrm>
            <a:off x="5232400" y="5480050"/>
            <a:ext cx="360363"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55" name="Obdélník 154"/>
          <p:cNvSpPr/>
          <p:nvPr/>
        </p:nvSpPr>
        <p:spPr>
          <a:xfrm>
            <a:off x="5322888" y="5556250"/>
            <a:ext cx="179387"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56" name="Obdélník 155"/>
          <p:cNvSpPr/>
          <p:nvPr/>
        </p:nvSpPr>
        <p:spPr>
          <a:xfrm>
            <a:off x="5826125" y="5480050"/>
            <a:ext cx="360363"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57" name="Obdélník 156"/>
          <p:cNvSpPr/>
          <p:nvPr/>
        </p:nvSpPr>
        <p:spPr>
          <a:xfrm>
            <a:off x="5916613" y="5556250"/>
            <a:ext cx="180975"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58" name="Obdélník 157"/>
          <p:cNvSpPr/>
          <p:nvPr/>
        </p:nvSpPr>
        <p:spPr>
          <a:xfrm>
            <a:off x="5795963" y="4024313"/>
            <a:ext cx="360362"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59" name="Obdélník 158"/>
          <p:cNvSpPr/>
          <p:nvPr/>
        </p:nvSpPr>
        <p:spPr>
          <a:xfrm>
            <a:off x="5886450" y="4041775"/>
            <a:ext cx="179388"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60" name="Ovál 159"/>
          <p:cNvSpPr/>
          <p:nvPr/>
        </p:nvSpPr>
        <p:spPr>
          <a:xfrm>
            <a:off x="4268788" y="4081463"/>
            <a:ext cx="142875"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61" name="Ovál 160"/>
          <p:cNvSpPr/>
          <p:nvPr/>
        </p:nvSpPr>
        <p:spPr>
          <a:xfrm>
            <a:off x="4810125" y="5572125"/>
            <a:ext cx="144463"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62" name="Ovál 161"/>
          <p:cNvSpPr/>
          <p:nvPr/>
        </p:nvSpPr>
        <p:spPr>
          <a:xfrm>
            <a:off x="3922713" y="4144963"/>
            <a:ext cx="144462" cy="157162"/>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63" name="Ovál 162"/>
          <p:cNvSpPr/>
          <p:nvPr/>
        </p:nvSpPr>
        <p:spPr>
          <a:xfrm>
            <a:off x="3856038" y="5106988"/>
            <a:ext cx="144462" cy="157162"/>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64" name="Ovál 163"/>
          <p:cNvSpPr/>
          <p:nvPr/>
        </p:nvSpPr>
        <p:spPr>
          <a:xfrm>
            <a:off x="5934075" y="5572125"/>
            <a:ext cx="142875"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65" name="Ovál 164"/>
          <p:cNvSpPr/>
          <p:nvPr/>
        </p:nvSpPr>
        <p:spPr>
          <a:xfrm>
            <a:off x="5346700" y="5586413"/>
            <a:ext cx="144463"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67" name="Ovál 166"/>
          <p:cNvSpPr/>
          <p:nvPr/>
        </p:nvSpPr>
        <p:spPr>
          <a:xfrm>
            <a:off x="4803775" y="5083175"/>
            <a:ext cx="142875" cy="157163"/>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68" name="Ovál 167"/>
          <p:cNvSpPr/>
          <p:nvPr/>
        </p:nvSpPr>
        <p:spPr>
          <a:xfrm>
            <a:off x="4251325" y="5086350"/>
            <a:ext cx="144463"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69" name="Ovál 168"/>
          <p:cNvSpPr/>
          <p:nvPr/>
        </p:nvSpPr>
        <p:spPr>
          <a:xfrm>
            <a:off x="3552825" y="4140200"/>
            <a:ext cx="144463"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70" name="Ovál 169"/>
          <p:cNvSpPr/>
          <p:nvPr/>
        </p:nvSpPr>
        <p:spPr>
          <a:xfrm>
            <a:off x="3738563" y="4130675"/>
            <a:ext cx="144462"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71" name="Obdélník 170"/>
          <p:cNvSpPr/>
          <p:nvPr/>
        </p:nvSpPr>
        <p:spPr>
          <a:xfrm>
            <a:off x="5232400" y="4986338"/>
            <a:ext cx="360363"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72" name="Obdélník 171"/>
          <p:cNvSpPr/>
          <p:nvPr/>
        </p:nvSpPr>
        <p:spPr>
          <a:xfrm>
            <a:off x="5321300" y="5062538"/>
            <a:ext cx="180975"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73" name="Obdélník 172"/>
          <p:cNvSpPr/>
          <p:nvPr/>
        </p:nvSpPr>
        <p:spPr>
          <a:xfrm>
            <a:off x="4673600" y="4992688"/>
            <a:ext cx="358775"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74" name="Obdélník 173"/>
          <p:cNvSpPr/>
          <p:nvPr/>
        </p:nvSpPr>
        <p:spPr>
          <a:xfrm>
            <a:off x="4762500" y="5068888"/>
            <a:ext cx="180975"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75" name="Obdélník 174"/>
          <p:cNvSpPr/>
          <p:nvPr/>
        </p:nvSpPr>
        <p:spPr>
          <a:xfrm>
            <a:off x="4656138" y="4514850"/>
            <a:ext cx="360362"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76" name="Obdélník 175"/>
          <p:cNvSpPr/>
          <p:nvPr/>
        </p:nvSpPr>
        <p:spPr>
          <a:xfrm>
            <a:off x="4746625" y="4591050"/>
            <a:ext cx="180975"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77" name="Obdélník 176"/>
          <p:cNvSpPr/>
          <p:nvPr/>
        </p:nvSpPr>
        <p:spPr>
          <a:xfrm>
            <a:off x="4673600" y="4027488"/>
            <a:ext cx="358775"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78" name="Obdélník 177"/>
          <p:cNvSpPr/>
          <p:nvPr/>
        </p:nvSpPr>
        <p:spPr>
          <a:xfrm>
            <a:off x="4762500" y="4103688"/>
            <a:ext cx="180975"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79" name="Ovál 178"/>
          <p:cNvSpPr/>
          <p:nvPr/>
        </p:nvSpPr>
        <p:spPr>
          <a:xfrm>
            <a:off x="3914775" y="4641850"/>
            <a:ext cx="142875"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80" name="Ovál 179"/>
          <p:cNvSpPr/>
          <p:nvPr/>
        </p:nvSpPr>
        <p:spPr>
          <a:xfrm>
            <a:off x="3730625" y="4629150"/>
            <a:ext cx="142875" cy="157163"/>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81" name="Ovál 180"/>
          <p:cNvSpPr/>
          <p:nvPr/>
        </p:nvSpPr>
        <p:spPr>
          <a:xfrm>
            <a:off x="4791075" y="4611688"/>
            <a:ext cx="142875" cy="157162"/>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82" name="Ovál 181"/>
          <p:cNvSpPr/>
          <p:nvPr/>
        </p:nvSpPr>
        <p:spPr>
          <a:xfrm>
            <a:off x="4260850" y="4594225"/>
            <a:ext cx="144463" cy="157163"/>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83" name="Ovál 182"/>
          <p:cNvSpPr/>
          <p:nvPr/>
        </p:nvSpPr>
        <p:spPr>
          <a:xfrm>
            <a:off x="5329238" y="5091113"/>
            <a:ext cx="144462" cy="157162"/>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84" name="Ovál 183"/>
          <p:cNvSpPr/>
          <p:nvPr/>
        </p:nvSpPr>
        <p:spPr>
          <a:xfrm>
            <a:off x="4799013" y="5094288"/>
            <a:ext cx="144462"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85" name="Ovál 184"/>
          <p:cNvSpPr/>
          <p:nvPr/>
        </p:nvSpPr>
        <p:spPr>
          <a:xfrm>
            <a:off x="4238625" y="5586413"/>
            <a:ext cx="144463"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3723" name="TextovéPole 185"/>
          <p:cNvSpPr txBox="1">
            <a:spLocks noChangeArrowheads="1"/>
          </p:cNvSpPr>
          <p:nvPr/>
        </p:nvSpPr>
        <p:spPr bwMode="auto">
          <a:xfrm>
            <a:off x="563096" y="680101"/>
            <a:ext cx="2774950" cy="6477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sz="1200" b="1" dirty="0"/>
              <a:t>WIP</a:t>
            </a:r>
            <a:r>
              <a:rPr lang="cs-CZ" altLang="cs-CZ" sz="1200" dirty="0"/>
              <a:t>=1</a:t>
            </a:r>
            <a:r>
              <a:rPr lang="en-US" altLang="cs-CZ" sz="1200" dirty="0"/>
              <a:t>, Total cycle time=</a:t>
            </a:r>
            <a:r>
              <a:rPr lang="en-US" altLang="cs-CZ" sz="1200" b="1" dirty="0"/>
              <a:t> </a:t>
            </a:r>
            <a:r>
              <a:rPr lang="en-US" altLang="cs-CZ" sz="1200" dirty="0"/>
              <a:t>T ₀=</a:t>
            </a:r>
            <a:r>
              <a:rPr lang="en-US" altLang="cs-CZ" sz="1200" dirty="0" smtClean="0"/>
              <a:t>8</a:t>
            </a:r>
            <a:r>
              <a:rPr lang="cs-CZ" altLang="cs-CZ" sz="1200" dirty="0" smtClean="0"/>
              <a:t>=CT</a:t>
            </a:r>
            <a:r>
              <a:rPr lang="en-US" altLang="cs-CZ" sz="1200" dirty="0" smtClean="0"/>
              <a:t>, </a:t>
            </a:r>
            <a:endParaRPr lang="en-US" altLang="cs-CZ" sz="1200" dirty="0"/>
          </a:p>
          <a:p>
            <a:r>
              <a:rPr lang="en-US" altLang="cs-CZ" sz="1200" b="1" dirty="0"/>
              <a:t>Throughput</a:t>
            </a:r>
            <a:r>
              <a:rPr lang="en-US" altLang="cs-CZ" sz="1200" dirty="0"/>
              <a:t>=1/8=part/hour= </a:t>
            </a:r>
            <a:r>
              <a:rPr lang="en-US" altLang="cs-CZ" sz="1200" b="1" dirty="0" err="1"/>
              <a:t>rb</a:t>
            </a:r>
            <a:r>
              <a:rPr lang="en-US" altLang="cs-CZ" sz="1200" dirty="0"/>
              <a:t>/4=0,125,</a:t>
            </a:r>
          </a:p>
          <a:p>
            <a:r>
              <a:rPr lang="en-US" altLang="cs-CZ" sz="1200" dirty="0"/>
              <a:t>Bottleneck rate = </a:t>
            </a:r>
            <a:r>
              <a:rPr lang="en-US" altLang="cs-CZ" sz="1200" b="1" dirty="0" err="1" smtClean="0"/>
              <a:t>rb</a:t>
            </a:r>
            <a:r>
              <a:rPr lang="en-US" altLang="cs-CZ" sz="1200" dirty="0" smtClean="0"/>
              <a:t>=0,5</a:t>
            </a:r>
            <a:r>
              <a:rPr lang="cs-CZ" altLang="cs-CZ" sz="1200" dirty="0" smtClean="0"/>
              <a:t>=4*0,125</a:t>
            </a:r>
            <a:r>
              <a:rPr lang="en-US" altLang="cs-CZ" sz="1200" dirty="0" smtClean="0"/>
              <a:t> </a:t>
            </a:r>
            <a:endParaRPr lang="en-US" altLang="cs-CZ" sz="1200" dirty="0"/>
          </a:p>
        </p:txBody>
      </p:sp>
      <p:sp>
        <p:nvSpPr>
          <p:cNvPr id="23724" name="TextovéPole 187"/>
          <p:cNvSpPr txBox="1">
            <a:spLocks noChangeArrowheads="1"/>
          </p:cNvSpPr>
          <p:nvPr/>
        </p:nvSpPr>
        <p:spPr bwMode="auto">
          <a:xfrm>
            <a:off x="1065213" y="3527425"/>
            <a:ext cx="7985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WIP=3</a:t>
            </a:r>
          </a:p>
        </p:txBody>
      </p:sp>
      <p:sp>
        <p:nvSpPr>
          <p:cNvPr id="23725" name="TextovéPole 188"/>
          <p:cNvSpPr txBox="1">
            <a:spLocks noChangeArrowheads="1"/>
          </p:cNvSpPr>
          <p:nvPr/>
        </p:nvSpPr>
        <p:spPr bwMode="auto">
          <a:xfrm>
            <a:off x="4797425" y="3527425"/>
            <a:ext cx="7985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WIP=4</a:t>
            </a:r>
          </a:p>
        </p:txBody>
      </p:sp>
      <p:sp>
        <p:nvSpPr>
          <p:cNvPr id="23726" name="TextovéPole 189"/>
          <p:cNvSpPr txBox="1">
            <a:spLocks noChangeArrowheads="1"/>
          </p:cNvSpPr>
          <p:nvPr/>
        </p:nvSpPr>
        <p:spPr bwMode="auto">
          <a:xfrm>
            <a:off x="6804025" y="1471613"/>
            <a:ext cx="4937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t=0</a:t>
            </a:r>
          </a:p>
        </p:txBody>
      </p:sp>
      <p:sp>
        <p:nvSpPr>
          <p:cNvPr id="23727" name="TextovéPole 190"/>
          <p:cNvSpPr txBox="1">
            <a:spLocks noChangeArrowheads="1"/>
          </p:cNvSpPr>
          <p:nvPr/>
        </p:nvSpPr>
        <p:spPr bwMode="auto">
          <a:xfrm>
            <a:off x="6804025" y="1949450"/>
            <a:ext cx="4937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t=2</a:t>
            </a:r>
          </a:p>
        </p:txBody>
      </p:sp>
      <p:sp>
        <p:nvSpPr>
          <p:cNvPr id="23728" name="TextovéPole 191"/>
          <p:cNvSpPr txBox="1">
            <a:spLocks noChangeArrowheads="1"/>
          </p:cNvSpPr>
          <p:nvPr/>
        </p:nvSpPr>
        <p:spPr bwMode="auto">
          <a:xfrm>
            <a:off x="6808788" y="2463800"/>
            <a:ext cx="4937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t=4</a:t>
            </a:r>
          </a:p>
        </p:txBody>
      </p:sp>
      <p:sp>
        <p:nvSpPr>
          <p:cNvPr id="23729" name="TextovéPole 192"/>
          <p:cNvSpPr txBox="1">
            <a:spLocks noChangeArrowheads="1"/>
          </p:cNvSpPr>
          <p:nvPr/>
        </p:nvSpPr>
        <p:spPr bwMode="auto">
          <a:xfrm>
            <a:off x="6808788" y="2968625"/>
            <a:ext cx="4937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t=6</a:t>
            </a:r>
          </a:p>
        </p:txBody>
      </p:sp>
      <p:sp>
        <p:nvSpPr>
          <p:cNvPr id="23730" name="TextovéPole 193"/>
          <p:cNvSpPr txBox="1">
            <a:spLocks noChangeArrowheads="1"/>
          </p:cNvSpPr>
          <p:nvPr/>
        </p:nvSpPr>
        <p:spPr bwMode="auto">
          <a:xfrm>
            <a:off x="6804025" y="3954463"/>
            <a:ext cx="4937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t=1</a:t>
            </a:r>
          </a:p>
        </p:txBody>
      </p:sp>
      <p:sp>
        <p:nvSpPr>
          <p:cNvPr id="23731" name="TextovéPole 194"/>
          <p:cNvSpPr txBox="1">
            <a:spLocks noChangeArrowheads="1"/>
          </p:cNvSpPr>
          <p:nvPr/>
        </p:nvSpPr>
        <p:spPr bwMode="auto">
          <a:xfrm>
            <a:off x="6804025" y="4432300"/>
            <a:ext cx="4937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t=2</a:t>
            </a:r>
          </a:p>
        </p:txBody>
      </p:sp>
      <p:sp>
        <p:nvSpPr>
          <p:cNvPr id="23732" name="TextovéPole 195"/>
          <p:cNvSpPr txBox="1">
            <a:spLocks noChangeArrowheads="1"/>
          </p:cNvSpPr>
          <p:nvPr/>
        </p:nvSpPr>
        <p:spPr bwMode="auto">
          <a:xfrm>
            <a:off x="6808788" y="4946650"/>
            <a:ext cx="4937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t=4</a:t>
            </a:r>
          </a:p>
        </p:txBody>
      </p:sp>
      <p:sp>
        <p:nvSpPr>
          <p:cNvPr id="23733" name="TextovéPole 196"/>
          <p:cNvSpPr txBox="1">
            <a:spLocks noChangeArrowheads="1"/>
          </p:cNvSpPr>
          <p:nvPr/>
        </p:nvSpPr>
        <p:spPr bwMode="auto">
          <a:xfrm>
            <a:off x="6808788" y="5451475"/>
            <a:ext cx="4937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t=6</a:t>
            </a:r>
          </a:p>
        </p:txBody>
      </p:sp>
      <p:sp>
        <p:nvSpPr>
          <p:cNvPr id="23734" name="TextovéPole 197"/>
          <p:cNvSpPr txBox="1">
            <a:spLocks noChangeArrowheads="1"/>
          </p:cNvSpPr>
          <p:nvPr/>
        </p:nvSpPr>
        <p:spPr bwMode="auto">
          <a:xfrm>
            <a:off x="3838810" y="705984"/>
            <a:ext cx="4532312" cy="646113"/>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cs-CZ" sz="1200" b="1" dirty="0"/>
              <a:t>WIP</a:t>
            </a:r>
            <a:r>
              <a:rPr lang="en-US" altLang="cs-CZ" sz="1200" dirty="0"/>
              <a:t>=2, Total cycle t </a:t>
            </a:r>
            <a:r>
              <a:rPr lang="en-US" altLang="cs-CZ" sz="1200" dirty="0" err="1"/>
              <a:t>ime</a:t>
            </a:r>
            <a:r>
              <a:rPr lang="en-US" altLang="cs-CZ" sz="1200" dirty="0"/>
              <a:t>=</a:t>
            </a:r>
            <a:r>
              <a:rPr lang="en-US" altLang="cs-CZ" sz="1200" b="1" dirty="0"/>
              <a:t> </a:t>
            </a:r>
            <a:r>
              <a:rPr lang="en-US" altLang="cs-CZ" sz="1200" dirty="0"/>
              <a:t>T ₀=</a:t>
            </a:r>
            <a:r>
              <a:rPr lang="en-US" altLang="cs-CZ" sz="1200" dirty="0" smtClean="0"/>
              <a:t>8</a:t>
            </a:r>
            <a:r>
              <a:rPr lang="cs-CZ" altLang="cs-CZ" sz="1200" dirty="0" smtClean="0"/>
              <a:t>=CT</a:t>
            </a:r>
            <a:r>
              <a:rPr lang="en-US" altLang="cs-CZ" sz="1200" dirty="0" smtClean="0"/>
              <a:t> </a:t>
            </a:r>
            <a:endParaRPr lang="en-US" altLang="cs-CZ" sz="1200" dirty="0"/>
          </a:p>
          <a:p>
            <a:r>
              <a:rPr lang="en-US" altLang="cs-CZ" sz="1200" b="1" dirty="0"/>
              <a:t>Throughput</a:t>
            </a:r>
            <a:r>
              <a:rPr lang="en-US" altLang="cs-CZ" sz="1200" dirty="0"/>
              <a:t>=WIP/CT=WIP/T ₀= 2/8=part/hour= </a:t>
            </a:r>
            <a:r>
              <a:rPr lang="en-US" altLang="cs-CZ" sz="1200" b="1" dirty="0" err="1"/>
              <a:t>rb</a:t>
            </a:r>
            <a:r>
              <a:rPr lang="en-US" altLang="cs-CZ" sz="1200" dirty="0"/>
              <a:t>/2=0,250,  </a:t>
            </a:r>
            <a:r>
              <a:rPr lang="en-US" altLang="cs-CZ" sz="1200" dirty="0" err="1"/>
              <a:t>což</a:t>
            </a:r>
            <a:r>
              <a:rPr lang="en-US" altLang="cs-CZ" sz="1200" dirty="0"/>
              <a:t> je  </a:t>
            </a:r>
          </a:p>
          <a:p>
            <a:r>
              <a:rPr lang="en-US" altLang="cs-CZ" sz="1200" dirty="0"/>
              <a:t>50 % of </a:t>
            </a:r>
            <a:r>
              <a:rPr lang="en-US" altLang="cs-CZ" sz="1200" dirty="0" err="1"/>
              <a:t>rb</a:t>
            </a:r>
            <a:r>
              <a:rPr lang="en-US" altLang="cs-CZ" sz="1200" dirty="0"/>
              <a:t>  where   bottleneck rate = </a:t>
            </a:r>
            <a:r>
              <a:rPr lang="en-US" altLang="cs-CZ" sz="1200" b="1" dirty="0" err="1"/>
              <a:t>rb</a:t>
            </a:r>
            <a:r>
              <a:rPr lang="en-US" altLang="cs-CZ" sz="1200" dirty="0"/>
              <a:t>=0,5 </a:t>
            </a:r>
          </a:p>
        </p:txBody>
      </p:sp>
      <p:sp>
        <p:nvSpPr>
          <p:cNvPr id="23735" name="TextovéPole 186"/>
          <p:cNvSpPr txBox="1">
            <a:spLocks noChangeArrowheads="1"/>
          </p:cNvSpPr>
          <p:nvPr/>
        </p:nvSpPr>
        <p:spPr bwMode="auto">
          <a:xfrm>
            <a:off x="87313" y="5968168"/>
            <a:ext cx="3835400" cy="646112"/>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cs-CZ" sz="1200" b="1" dirty="0"/>
              <a:t>WIP</a:t>
            </a:r>
            <a:r>
              <a:rPr lang="en-US" altLang="cs-CZ" sz="1200" dirty="0"/>
              <a:t>=3, Total cycle time=</a:t>
            </a:r>
            <a:r>
              <a:rPr lang="en-US" altLang="cs-CZ" sz="1200" b="1" dirty="0"/>
              <a:t> </a:t>
            </a:r>
            <a:r>
              <a:rPr lang="en-US" altLang="cs-CZ" sz="1200" dirty="0"/>
              <a:t>T ₀=</a:t>
            </a:r>
            <a:r>
              <a:rPr lang="en-US" altLang="cs-CZ" sz="1200" dirty="0" smtClean="0"/>
              <a:t>8</a:t>
            </a:r>
            <a:r>
              <a:rPr lang="cs-CZ" altLang="cs-CZ" sz="1200" dirty="0" smtClean="0"/>
              <a:t>=CT</a:t>
            </a:r>
            <a:r>
              <a:rPr lang="en-US" altLang="cs-CZ" sz="1200" dirty="0" smtClean="0"/>
              <a:t>, </a:t>
            </a:r>
            <a:endParaRPr lang="en-US" altLang="cs-CZ" sz="1200" dirty="0"/>
          </a:p>
          <a:p>
            <a:r>
              <a:rPr lang="en-US" altLang="cs-CZ" sz="1200" b="1" dirty="0"/>
              <a:t>Throughput</a:t>
            </a:r>
            <a:r>
              <a:rPr lang="en-US" altLang="cs-CZ" sz="1200" dirty="0"/>
              <a:t>=WIP/CT=WIP/T ₀= 3/8=part/hour</a:t>
            </a:r>
          </a:p>
          <a:p>
            <a:r>
              <a:rPr lang="en-US" altLang="cs-CZ" sz="1200" dirty="0"/>
              <a:t>= 0,375,  </a:t>
            </a:r>
            <a:r>
              <a:rPr lang="en-US" altLang="cs-CZ" sz="1200" dirty="0" err="1"/>
              <a:t>což</a:t>
            </a:r>
            <a:r>
              <a:rPr lang="en-US" altLang="cs-CZ" sz="1200" dirty="0"/>
              <a:t> je 75 % of </a:t>
            </a:r>
            <a:r>
              <a:rPr lang="en-US" altLang="cs-CZ" sz="1200" dirty="0" err="1"/>
              <a:t>rb</a:t>
            </a:r>
            <a:r>
              <a:rPr lang="en-US" altLang="cs-CZ" sz="1200" dirty="0"/>
              <a:t> where bottleneck rate = </a:t>
            </a:r>
            <a:r>
              <a:rPr lang="en-US" altLang="cs-CZ" sz="1200" b="1" dirty="0" err="1"/>
              <a:t>rb</a:t>
            </a:r>
            <a:r>
              <a:rPr lang="en-US" altLang="cs-CZ" sz="1200" dirty="0"/>
              <a:t>=0,5 </a:t>
            </a:r>
          </a:p>
        </p:txBody>
      </p:sp>
      <p:sp>
        <p:nvSpPr>
          <p:cNvPr id="211" name="Obdélník 210"/>
          <p:cNvSpPr/>
          <p:nvPr/>
        </p:nvSpPr>
        <p:spPr>
          <a:xfrm>
            <a:off x="4105275" y="6024563"/>
            <a:ext cx="360363"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12" name="Obdélník 211"/>
          <p:cNvSpPr/>
          <p:nvPr/>
        </p:nvSpPr>
        <p:spPr>
          <a:xfrm>
            <a:off x="4195763" y="6100763"/>
            <a:ext cx="179387"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13" name="Obdélník 212"/>
          <p:cNvSpPr/>
          <p:nvPr/>
        </p:nvSpPr>
        <p:spPr>
          <a:xfrm>
            <a:off x="4691063" y="6005513"/>
            <a:ext cx="360362"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14" name="Obdélník 213"/>
          <p:cNvSpPr/>
          <p:nvPr/>
        </p:nvSpPr>
        <p:spPr>
          <a:xfrm>
            <a:off x="4781550" y="6140450"/>
            <a:ext cx="179388"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15" name="Obdélník 214"/>
          <p:cNvSpPr/>
          <p:nvPr/>
        </p:nvSpPr>
        <p:spPr>
          <a:xfrm>
            <a:off x="5267325" y="6035675"/>
            <a:ext cx="358775"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16" name="Obdélník 215"/>
          <p:cNvSpPr/>
          <p:nvPr/>
        </p:nvSpPr>
        <p:spPr>
          <a:xfrm>
            <a:off x="5356225" y="6054725"/>
            <a:ext cx="180975"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17" name="Obdélník 216"/>
          <p:cNvSpPr/>
          <p:nvPr/>
        </p:nvSpPr>
        <p:spPr>
          <a:xfrm>
            <a:off x="5807075" y="6010275"/>
            <a:ext cx="360363"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18" name="Obdélník 217"/>
          <p:cNvSpPr/>
          <p:nvPr/>
        </p:nvSpPr>
        <p:spPr>
          <a:xfrm>
            <a:off x="5897563" y="6086475"/>
            <a:ext cx="179387"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19" name="Ovál 218"/>
          <p:cNvSpPr/>
          <p:nvPr/>
        </p:nvSpPr>
        <p:spPr>
          <a:xfrm>
            <a:off x="4213225" y="6056313"/>
            <a:ext cx="144463" cy="157162"/>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20" name="Ovál 219"/>
          <p:cNvSpPr/>
          <p:nvPr/>
        </p:nvSpPr>
        <p:spPr>
          <a:xfrm>
            <a:off x="4805363" y="6081713"/>
            <a:ext cx="144462"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21" name="Ovál 220"/>
          <p:cNvSpPr/>
          <p:nvPr/>
        </p:nvSpPr>
        <p:spPr>
          <a:xfrm>
            <a:off x="5357813" y="6113463"/>
            <a:ext cx="144462"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22" name="Ovál 221"/>
          <p:cNvSpPr/>
          <p:nvPr/>
        </p:nvSpPr>
        <p:spPr>
          <a:xfrm>
            <a:off x="5938838" y="6043613"/>
            <a:ext cx="144462" cy="157162"/>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3748" name="TextovéPole 222"/>
          <p:cNvSpPr txBox="1">
            <a:spLocks noChangeArrowheads="1"/>
          </p:cNvSpPr>
          <p:nvPr/>
        </p:nvSpPr>
        <p:spPr bwMode="auto">
          <a:xfrm>
            <a:off x="6808788" y="5978525"/>
            <a:ext cx="49371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t=8</a:t>
            </a:r>
          </a:p>
        </p:txBody>
      </p:sp>
      <p:sp>
        <p:nvSpPr>
          <p:cNvPr id="3" name="Šipka doprava 2"/>
          <p:cNvSpPr/>
          <p:nvPr/>
        </p:nvSpPr>
        <p:spPr>
          <a:xfrm>
            <a:off x="7451725" y="4152900"/>
            <a:ext cx="1296988" cy="19288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dirty="0"/>
              <a:t>Text on </a:t>
            </a:r>
            <a:r>
              <a:rPr lang="cs-CZ" dirty="0" err="1"/>
              <a:t>the</a:t>
            </a:r>
            <a:r>
              <a:rPr lang="cs-CZ" dirty="0"/>
              <a:t> </a:t>
            </a:r>
            <a:r>
              <a:rPr lang="cs-CZ" dirty="0" err="1"/>
              <a:t>next</a:t>
            </a:r>
            <a:r>
              <a:rPr lang="cs-CZ" dirty="0"/>
              <a:t> </a:t>
            </a:r>
            <a:r>
              <a:rPr lang="cs-CZ" dirty="0" err="1"/>
              <a:t>slide</a:t>
            </a:r>
            <a:endParaRPr lang="cs-CZ" dirty="0"/>
          </a:p>
        </p:txBody>
      </p:sp>
      <p:cxnSp>
        <p:nvCxnSpPr>
          <p:cNvPr id="23744" name="Přímá spojnice se šipkou 23743"/>
          <p:cNvCxnSpPr/>
          <p:nvPr/>
        </p:nvCxnSpPr>
        <p:spPr>
          <a:xfrm>
            <a:off x="395288" y="1611313"/>
            <a:ext cx="0" cy="18129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745" name="TextovéPole 23744"/>
          <p:cNvSpPr txBox="1"/>
          <p:nvPr/>
        </p:nvSpPr>
        <p:spPr>
          <a:xfrm>
            <a:off x="193694" y="2352675"/>
            <a:ext cx="614271" cy="369332"/>
          </a:xfrm>
          <a:prstGeom prst="rect">
            <a:avLst/>
          </a:prstGeom>
          <a:noFill/>
          <a:scene3d>
            <a:camera prst="orthographicFront">
              <a:rot lat="0" lon="0" rev="5400000"/>
            </a:camera>
            <a:lightRig rig="threePt" dir="t"/>
          </a:scene3d>
        </p:spPr>
        <p:txBody>
          <a:bodyPr wrap="none" rtlCol="0">
            <a:spAutoFit/>
          </a:bodyPr>
          <a:lstStyle/>
          <a:p>
            <a:r>
              <a:rPr lang="cs-CZ" dirty="0" err="1" smtClean="0"/>
              <a:t>time</a:t>
            </a:r>
            <a:endParaRPr lang="cs-CZ" dirty="0"/>
          </a:p>
        </p:txBody>
      </p:sp>
      <p:cxnSp>
        <p:nvCxnSpPr>
          <p:cNvPr id="202" name="Přímá spojnice se šipkou 201"/>
          <p:cNvCxnSpPr/>
          <p:nvPr/>
        </p:nvCxnSpPr>
        <p:spPr>
          <a:xfrm>
            <a:off x="3625056" y="1557338"/>
            <a:ext cx="0" cy="18129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3" name="TextovéPole 202"/>
          <p:cNvSpPr txBox="1"/>
          <p:nvPr/>
        </p:nvSpPr>
        <p:spPr>
          <a:xfrm>
            <a:off x="3423462" y="2298700"/>
            <a:ext cx="614271" cy="369332"/>
          </a:xfrm>
          <a:prstGeom prst="rect">
            <a:avLst/>
          </a:prstGeom>
          <a:noFill/>
          <a:scene3d>
            <a:camera prst="orthographicFront">
              <a:rot lat="0" lon="0" rev="5400000"/>
            </a:camera>
            <a:lightRig rig="threePt" dir="t"/>
          </a:scene3d>
        </p:spPr>
        <p:txBody>
          <a:bodyPr wrap="none" rtlCol="0">
            <a:spAutoFit/>
          </a:bodyPr>
          <a:lstStyle/>
          <a:p>
            <a:r>
              <a:rPr lang="cs-CZ" dirty="0" err="1" smtClean="0"/>
              <a:t>time</a:t>
            </a:r>
            <a:endParaRPr lang="cs-CZ" dirty="0"/>
          </a:p>
        </p:txBody>
      </p:sp>
    </p:spTree>
    <p:extLst>
      <p:ext uri="{BB962C8B-B14F-4D97-AF65-F5344CB8AC3E}">
        <p14:creationId xmlns:p14="http://schemas.microsoft.com/office/powerpoint/2010/main" val="3894177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Nadpis 1"/>
          <p:cNvSpPr>
            <a:spLocks noGrp="1"/>
          </p:cNvSpPr>
          <p:nvPr>
            <p:ph type="title"/>
          </p:nvPr>
        </p:nvSpPr>
        <p:spPr/>
        <p:txBody>
          <a:bodyPr>
            <a:normAutofit/>
          </a:bodyPr>
          <a:lstStyle/>
          <a:p>
            <a:r>
              <a:rPr lang="cs-CZ" altLang="cs-CZ" dirty="0" smtClean="0"/>
              <a:t>Best case </a:t>
            </a:r>
            <a:r>
              <a:rPr lang="cs-CZ" altLang="cs-CZ" dirty="0" smtClean="0"/>
              <a:t>performance II </a:t>
            </a:r>
            <a:r>
              <a:rPr lang="cs-CZ" altLang="cs-CZ" sz="1800" dirty="0" smtClean="0">
                <a:solidFill>
                  <a:srgbClr val="FF0000"/>
                </a:solidFill>
              </a:rPr>
              <a:t>(</a:t>
            </a:r>
            <a:r>
              <a:rPr lang="cs-CZ" altLang="cs-CZ" sz="1800" dirty="0" err="1" smtClean="0">
                <a:solidFill>
                  <a:srgbClr val="FF0000"/>
                </a:solidFill>
              </a:rPr>
              <a:t>home</a:t>
            </a:r>
            <a:r>
              <a:rPr lang="cs-CZ" altLang="cs-CZ" sz="1800" dirty="0" smtClean="0">
                <a:solidFill>
                  <a:srgbClr val="FF0000"/>
                </a:solidFill>
              </a:rPr>
              <a:t> </a:t>
            </a:r>
            <a:r>
              <a:rPr lang="cs-CZ" altLang="cs-CZ" sz="1800" dirty="0">
                <a:solidFill>
                  <a:srgbClr val="FF0000"/>
                </a:solidFill>
              </a:rPr>
              <a:t>study)</a:t>
            </a:r>
            <a:r>
              <a:rPr lang="en-US" altLang="cs-CZ" sz="1800" dirty="0">
                <a:solidFill>
                  <a:srgbClr val="FF0000"/>
                </a:solidFill>
              </a:rPr>
              <a:t> </a:t>
            </a:r>
            <a:endParaRPr lang="cs-CZ" altLang="cs-CZ" sz="1800" dirty="0">
              <a:solidFill>
                <a:srgbClr val="FF0000"/>
              </a:solidFill>
            </a:endParaRPr>
          </a:p>
        </p:txBody>
      </p:sp>
      <p:sp>
        <p:nvSpPr>
          <p:cNvPr id="5" name="Obdélník 4"/>
          <p:cNvSpPr/>
          <p:nvPr/>
        </p:nvSpPr>
        <p:spPr>
          <a:xfrm>
            <a:off x="2574925" y="1430338"/>
            <a:ext cx="358775"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 name="Obdélník 5"/>
          <p:cNvSpPr/>
          <p:nvPr/>
        </p:nvSpPr>
        <p:spPr>
          <a:xfrm>
            <a:off x="2663825" y="1506538"/>
            <a:ext cx="180975"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 name="Obdélník 6"/>
          <p:cNvSpPr/>
          <p:nvPr/>
        </p:nvSpPr>
        <p:spPr>
          <a:xfrm>
            <a:off x="3168650" y="1455738"/>
            <a:ext cx="358775"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 name="Obdélník 7"/>
          <p:cNvSpPr/>
          <p:nvPr/>
        </p:nvSpPr>
        <p:spPr>
          <a:xfrm>
            <a:off x="3257550" y="1531938"/>
            <a:ext cx="180975"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 name="Ovál 13"/>
          <p:cNvSpPr/>
          <p:nvPr/>
        </p:nvSpPr>
        <p:spPr>
          <a:xfrm>
            <a:off x="1265238" y="1544638"/>
            <a:ext cx="142875"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5" name="Ovál 14"/>
          <p:cNvSpPr/>
          <p:nvPr/>
        </p:nvSpPr>
        <p:spPr>
          <a:xfrm>
            <a:off x="1198563" y="2506663"/>
            <a:ext cx="144462"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6" name="Ovál 15"/>
          <p:cNvSpPr/>
          <p:nvPr/>
        </p:nvSpPr>
        <p:spPr>
          <a:xfrm>
            <a:off x="895350" y="1541463"/>
            <a:ext cx="144463" cy="157162"/>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7" name="Ovál 16"/>
          <p:cNvSpPr/>
          <p:nvPr/>
        </p:nvSpPr>
        <p:spPr>
          <a:xfrm>
            <a:off x="1081088" y="1531938"/>
            <a:ext cx="142875" cy="157162"/>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8" name="Obdélník 17"/>
          <p:cNvSpPr/>
          <p:nvPr/>
        </p:nvSpPr>
        <p:spPr>
          <a:xfrm>
            <a:off x="2014538" y="1427163"/>
            <a:ext cx="360362"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9" name="Obdélník 18"/>
          <p:cNvSpPr/>
          <p:nvPr/>
        </p:nvSpPr>
        <p:spPr>
          <a:xfrm>
            <a:off x="2105025" y="1503363"/>
            <a:ext cx="179388"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0" name="Ovál 19"/>
          <p:cNvSpPr/>
          <p:nvPr/>
        </p:nvSpPr>
        <p:spPr>
          <a:xfrm>
            <a:off x="1255713" y="2043113"/>
            <a:ext cx="144462" cy="157162"/>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1" name="Ovál 20"/>
          <p:cNvSpPr/>
          <p:nvPr/>
        </p:nvSpPr>
        <p:spPr>
          <a:xfrm>
            <a:off x="1071563" y="2028825"/>
            <a:ext cx="144462"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4590" name="TextovéPole 21"/>
          <p:cNvSpPr txBox="1">
            <a:spLocks noChangeArrowheads="1"/>
          </p:cNvSpPr>
          <p:nvPr/>
        </p:nvSpPr>
        <p:spPr bwMode="auto">
          <a:xfrm>
            <a:off x="4146550" y="1355725"/>
            <a:ext cx="4937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t=1</a:t>
            </a:r>
          </a:p>
        </p:txBody>
      </p:sp>
      <p:sp>
        <p:nvSpPr>
          <p:cNvPr id="24591" name="TextovéPole 22"/>
          <p:cNvSpPr txBox="1">
            <a:spLocks noChangeArrowheads="1"/>
          </p:cNvSpPr>
          <p:nvPr/>
        </p:nvSpPr>
        <p:spPr bwMode="auto">
          <a:xfrm>
            <a:off x="4146550" y="1831975"/>
            <a:ext cx="4937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t=2</a:t>
            </a:r>
          </a:p>
        </p:txBody>
      </p:sp>
      <p:sp>
        <p:nvSpPr>
          <p:cNvPr id="24592" name="TextovéPole 23"/>
          <p:cNvSpPr txBox="1">
            <a:spLocks noChangeArrowheads="1"/>
          </p:cNvSpPr>
          <p:nvPr/>
        </p:nvSpPr>
        <p:spPr bwMode="auto">
          <a:xfrm>
            <a:off x="4149725" y="2346325"/>
            <a:ext cx="495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t=4</a:t>
            </a:r>
          </a:p>
        </p:txBody>
      </p:sp>
      <p:sp>
        <p:nvSpPr>
          <p:cNvPr id="24593" name="TextovéPole 24"/>
          <p:cNvSpPr txBox="1">
            <a:spLocks noChangeArrowheads="1"/>
          </p:cNvSpPr>
          <p:nvPr/>
        </p:nvSpPr>
        <p:spPr bwMode="auto">
          <a:xfrm>
            <a:off x="4149725" y="2851150"/>
            <a:ext cx="495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t=6</a:t>
            </a:r>
          </a:p>
        </p:txBody>
      </p:sp>
      <p:sp>
        <p:nvSpPr>
          <p:cNvPr id="32" name="Ovál 31"/>
          <p:cNvSpPr/>
          <p:nvPr/>
        </p:nvSpPr>
        <p:spPr>
          <a:xfrm>
            <a:off x="1606550" y="1503363"/>
            <a:ext cx="144463"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4595" name="TextovéPole 32"/>
          <p:cNvSpPr txBox="1">
            <a:spLocks noChangeArrowheads="1"/>
          </p:cNvSpPr>
          <p:nvPr/>
        </p:nvSpPr>
        <p:spPr bwMode="auto">
          <a:xfrm>
            <a:off x="4149725" y="3378200"/>
            <a:ext cx="495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t=8</a:t>
            </a:r>
          </a:p>
        </p:txBody>
      </p:sp>
      <p:sp>
        <p:nvSpPr>
          <p:cNvPr id="43" name="Obdélník 42"/>
          <p:cNvSpPr/>
          <p:nvPr/>
        </p:nvSpPr>
        <p:spPr>
          <a:xfrm>
            <a:off x="1536700" y="1404938"/>
            <a:ext cx="360363"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44" name="Obdélník 43"/>
          <p:cNvSpPr/>
          <p:nvPr/>
        </p:nvSpPr>
        <p:spPr>
          <a:xfrm>
            <a:off x="1627188" y="1481138"/>
            <a:ext cx="179387"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45" name="Obdélník 44"/>
          <p:cNvSpPr/>
          <p:nvPr/>
        </p:nvSpPr>
        <p:spPr>
          <a:xfrm>
            <a:off x="2574925" y="1978025"/>
            <a:ext cx="358775"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46" name="Obdélník 45"/>
          <p:cNvSpPr/>
          <p:nvPr/>
        </p:nvSpPr>
        <p:spPr>
          <a:xfrm>
            <a:off x="2663825" y="2054225"/>
            <a:ext cx="180975"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47" name="Obdélník 46"/>
          <p:cNvSpPr/>
          <p:nvPr/>
        </p:nvSpPr>
        <p:spPr>
          <a:xfrm>
            <a:off x="3168650" y="2001838"/>
            <a:ext cx="358775"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48" name="Obdélník 47"/>
          <p:cNvSpPr/>
          <p:nvPr/>
        </p:nvSpPr>
        <p:spPr>
          <a:xfrm>
            <a:off x="3257550" y="2078038"/>
            <a:ext cx="180975"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49" name="Obdélník 48"/>
          <p:cNvSpPr/>
          <p:nvPr/>
        </p:nvSpPr>
        <p:spPr>
          <a:xfrm>
            <a:off x="2014538" y="1974850"/>
            <a:ext cx="360362"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0" name="Obdélník 49"/>
          <p:cNvSpPr/>
          <p:nvPr/>
        </p:nvSpPr>
        <p:spPr>
          <a:xfrm>
            <a:off x="2105025" y="2051050"/>
            <a:ext cx="179388"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1" name="Obdélník 50"/>
          <p:cNvSpPr/>
          <p:nvPr/>
        </p:nvSpPr>
        <p:spPr>
          <a:xfrm>
            <a:off x="1536700" y="1952625"/>
            <a:ext cx="360363"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2" name="Obdélník 51"/>
          <p:cNvSpPr/>
          <p:nvPr/>
        </p:nvSpPr>
        <p:spPr>
          <a:xfrm>
            <a:off x="1627188" y="2028825"/>
            <a:ext cx="179387"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3" name="Obdélník 52"/>
          <p:cNvSpPr/>
          <p:nvPr/>
        </p:nvSpPr>
        <p:spPr>
          <a:xfrm>
            <a:off x="2586038" y="2430463"/>
            <a:ext cx="360362"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4" name="Obdélník 53"/>
          <p:cNvSpPr/>
          <p:nvPr/>
        </p:nvSpPr>
        <p:spPr>
          <a:xfrm>
            <a:off x="2676525" y="2506663"/>
            <a:ext cx="179388"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5" name="Obdélník 54"/>
          <p:cNvSpPr/>
          <p:nvPr/>
        </p:nvSpPr>
        <p:spPr>
          <a:xfrm>
            <a:off x="3179763" y="2455863"/>
            <a:ext cx="360362"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6" name="Obdélník 55"/>
          <p:cNvSpPr/>
          <p:nvPr/>
        </p:nvSpPr>
        <p:spPr>
          <a:xfrm>
            <a:off x="3270250" y="2532063"/>
            <a:ext cx="179388"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7" name="Obdélník 56"/>
          <p:cNvSpPr/>
          <p:nvPr/>
        </p:nvSpPr>
        <p:spPr>
          <a:xfrm>
            <a:off x="2027238" y="2428875"/>
            <a:ext cx="358775"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8" name="Obdélník 57"/>
          <p:cNvSpPr/>
          <p:nvPr/>
        </p:nvSpPr>
        <p:spPr>
          <a:xfrm>
            <a:off x="2116138" y="2505075"/>
            <a:ext cx="180975"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9" name="Obdélník 58"/>
          <p:cNvSpPr/>
          <p:nvPr/>
        </p:nvSpPr>
        <p:spPr>
          <a:xfrm>
            <a:off x="1549400" y="2405063"/>
            <a:ext cx="360363"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0" name="Obdélník 59"/>
          <p:cNvSpPr/>
          <p:nvPr/>
        </p:nvSpPr>
        <p:spPr>
          <a:xfrm>
            <a:off x="1639888" y="2481263"/>
            <a:ext cx="179387"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1" name="Obdélník 60"/>
          <p:cNvSpPr/>
          <p:nvPr/>
        </p:nvSpPr>
        <p:spPr>
          <a:xfrm>
            <a:off x="2589213" y="2886075"/>
            <a:ext cx="360362"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2" name="Obdélník 61"/>
          <p:cNvSpPr/>
          <p:nvPr/>
        </p:nvSpPr>
        <p:spPr>
          <a:xfrm>
            <a:off x="2679700" y="2962275"/>
            <a:ext cx="179388"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3" name="Obdélník 62"/>
          <p:cNvSpPr/>
          <p:nvPr/>
        </p:nvSpPr>
        <p:spPr>
          <a:xfrm>
            <a:off x="3182938" y="2911475"/>
            <a:ext cx="360362"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4" name="Obdélník 63"/>
          <p:cNvSpPr/>
          <p:nvPr/>
        </p:nvSpPr>
        <p:spPr>
          <a:xfrm>
            <a:off x="3273425" y="2987675"/>
            <a:ext cx="179388"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5" name="Obdélník 64"/>
          <p:cNvSpPr/>
          <p:nvPr/>
        </p:nvSpPr>
        <p:spPr>
          <a:xfrm>
            <a:off x="2030413" y="2882900"/>
            <a:ext cx="360362"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6" name="Obdélník 65"/>
          <p:cNvSpPr/>
          <p:nvPr/>
        </p:nvSpPr>
        <p:spPr>
          <a:xfrm>
            <a:off x="2119313" y="2959100"/>
            <a:ext cx="180975"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7" name="Obdélník 66"/>
          <p:cNvSpPr/>
          <p:nvPr/>
        </p:nvSpPr>
        <p:spPr>
          <a:xfrm>
            <a:off x="1552575" y="2860675"/>
            <a:ext cx="360363"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8" name="Obdélník 67"/>
          <p:cNvSpPr/>
          <p:nvPr/>
        </p:nvSpPr>
        <p:spPr>
          <a:xfrm>
            <a:off x="1679575" y="2936875"/>
            <a:ext cx="179388"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9" name="Obdélník 68"/>
          <p:cNvSpPr/>
          <p:nvPr/>
        </p:nvSpPr>
        <p:spPr>
          <a:xfrm>
            <a:off x="2579688" y="3424238"/>
            <a:ext cx="360362"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0" name="Obdélník 69"/>
          <p:cNvSpPr/>
          <p:nvPr/>
        </p:nvSpPr>
        <p:spPr>
          <a:xfrm>
            <a:off x="2670175" y="3500438"/>
            <a:ext cx="179388"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1" name="Obdélník 70"/>
          <p:cNvSpPr/>
          <p:nvPr/>
        </p:nvSpPr>
        <p:spPr>
          <a:xfrm>
            <a:off x="3173413" y="3448050"/>
            <a:ext cx="360362"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2" name="Obdélník 71"/>
          <p:cNvSpPr/>
          <p:nvPr/>
        </p:nvSpPr>
        <p:spPr>
          <a:xfrm>
            <a:off x="3263900" y="3524250"/>
            <a:ext cx="179388"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3" name="Obdélník 72"/>
          <p:cNvSpPr/>
          <p:nvPr/>
        </p:nvSpPr>
        <p:spPr>
          <a:xfrm>
            <a:off x="2020888" y="3421063"/>
            <a:ext cx="360362"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4" name="Obdélník 73"/>
          <p:cNvSpPr/>
          <p:nvPr/>
        </p:nvSpPr>
        <p:spPr>
          <a:xfrm>
            <a:off x="2111375" y="3497263"/>
            <a:ext cx="179388"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5" name="Obdélník 74"/>
          <p:cNvSpPr/>
          <p:nvPr/>
        </p:nvSpPr>
        <p:spPr>
          <a:xfrm>
            <a:off x="1543050" y="3398838"/>
            <a:ext cx="360363"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6" name="Obdélník 75"/>
          <p:cNvSpPr/>
          <p:nvPr/>
        </p:nvSpPr>
        <p:spPr>
          <a:xfrm>
            <a:off x="1670050" y="3475038"/>
            <a:ext cx="179388"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7" name="Ovál 76"/>
          <p:cNvSpPr/>
          <p:nvPr/>
        </p:nvSpPr>
        <p:spPr>
          <a:xfrm>
            <a:off x="1612900" y="1506538"/>
            <a:ext cx="144463"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8" name="Ovál 77"/>
          <p:cNvSpPr/>
          <p:nvPr/>
        </p:nvSpPr>
        <p:spPr>
          <a:xfrm>
            <a:off x="1654175" y="2051050"/>
            <a:ext cx="142875" cy="157163"/>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9" name="Ovál 78"/>
          <p:cNvSpPr/>
          <p:nvPr/>
        </p:nvSpPr>
        <p:spPr>
          <a:xfrm>
            <a:off x="2119313" y="2051050"/>
            <a:ext cx="144462" cy="157163"/>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0" name="Ovál 79"/>
          <p:cNvSpPr/>
          <p:nvPr/>
        </p:nvSpPr>
        <p:spPr>
          <a:xfrm>
            <a:off x="2687638" y="2506663"/>
            <a:ext cx="144462"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1" name="Ovál 80"/>
          <p:cNvSpPr/>
          <p:nvPr/>
        </p:nvSpPr>
        <p:spPr>
          <a:xfrm>
            <a:off x="1625600" y="2478088"/>
            <a:ext cx="144463" cy="157162"/>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2" name="Ovál 81"/>
          <p:cNvSpPr/>
          <p:nvPr/>
        </p:nvSpPr>
        <p:spPr>
          <a:xfrm>
            <a:off x="2135188" y="2984500"/>
            <a:ext cx="142875" cy="157163"/>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3" name="Ovál 82"/>
          <p:cNvSpPr/>
          <p:nvPr/>
        </p:nvSpPr>
        <p:spPr>
          <a:xfrm>
            <a:off x="2700338" y="2987675"/>
            <a:ext cx="144462" cy="157163"/>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4" name="Ovál 83"/>
          <p:cNvSpPr/>
          <p:nvPr/>
        </p:nvSpPr>
        <p:spPr>
          <a:xfrm>
            <a:off x="1670050" y="2981325"/>
            <a:ext cx="142875"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5" name="Ovál 84"/>
          <p:cNvSpPr/>
          <p:nvPr/>
        </p:nvSpPr>
        <p:spPr>
          <a:xfrm>
            <a:off x="2663825" y="3500438"/>
            <a:ext cx="144463" cy="157162"/>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6" name="Ovál 85"/>
          <p:cNvSpPr/>
          <p:nvPr/>
        </p:nvSpPr>
        <p:spPr>
          <a:xfrm>
            <a:off x="1655763" y="3471863"/>
            <a:ext cx="142875"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7" name="Ovál 86"/>
          <p:cNvSpPr/>
          <p:nvPr/>
        </p:nvSpPr>
        <p:spPr>
          <a:xfrm>
            <a:off x="2135188" y="2530475"/>
            <a:ext cx="142875" cy="192088"/>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8" name="Ovál 87"/>
          <p:cNvSpPr/>
          <p:nvPr/>
        </p:nvSpPr>
        <p:spPr>
          <a:xfrm>
            <a:off x="3295650" y="3030538"/>
            <a:ext cx="142875" cy="157162"/>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9" name="Ovál 88"/>
          <p:cNvSpPr/>
          <p:nvPr/>
        </p:nvSpPr>
        <p:spPr>
          <a:xfrm>
            <a:off x="2119313" y="3471863"/>
            <a:ext cx="144462"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90" name="Ovál 89"/>
          <p:cNvSpPr/>
          <p:nvPr/>
        </p:nvSpPr>
        <p:spPr>
          <a:xfrm>
            <a:off x="3265488" y="3524250"/>
            <a:ext cx="144462"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4644" name="TextovéPole 90"/>
          <p:cNvSpPr txBox="1">
            <a:spLocks noChangeArrowheads="1"/>
          </p:cNvSpPr>
          <p:nvPr/>
        </p:nvSpPr>
        <p:spPr bwMode="auto">
          <a:xfrm>
            <a:off x="2009775" y="4005263"/>
            <a:ext cx="7985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WIP=4</a:t>
            </a:r>
          </a:p>
        </p:txBody>
      </p:sp>
      <p:sp>
        <p:nvSpPr>
          <p:cNvPr id="24645" name="TextovéPole 91"/>
          <p:cNvSpPr txBox="1">
            <a:spLocks noChangeArrowheads="1"/>
          </p:cNvSpPr>
          <p:nvPr/>
        </p:nvSpPr>
        <p:spPr bwMode="auto">
          <a:xfrm>
            <a:off x="593725" y="4695825"/>
            <a:ext cx="7777163"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cs-CZ" dirty="0"/>
              <a:t>All stations stay busy all the time. Because no waiting so </a:t>
            </a:r>
            <a:r>
              <a:rPr lang="en-US" altLang="cs-CZ" dirty="0">
                <a:solidFill>
                  <a:srgbClr val="FF0000"/>
                </a:solidFill>
              </a:rPr>
              <a:t>T ₀=8 h</a:t>
            </a:r>
            <a:r>
              <a:rPr lang="en-US" altLang="cs-CZ" dirty="0"/>
              <a:t>., </a:t>
            </a:r>
            <a:r>
              <a:rPr lang="en-US" altLang="cs-CZ" dirty="0" err="1">
                <a:solidFill>
                  <a:srgbClr val="0070C0"/>
                </a:solidFill>
              </a:rPr>
              <a:t>rb</a:t>
            </a:r>
            <a:r>
              <a:rPr lang="en-US" altLang="cs-CZ" dirty="0">
                <a:solidFill>
                  <a:srgbClr val="0070C0"/>
                </a:solidFill>
              </a:rPr>
              <a:t>=0,5 </a:t>
            </a:r>
            <a:r>
              <a:rPr lang="en-US" altLang="cs-CZ" dirty="0"/>
              <a:t>.</a:t>
            </a:r>
          </a:p>
          <a:p>
            <a:r>
              <a:rPr lang="en-US" altLang="cs-CZ" dirty="0"/>
              <a:t>So minimum value of </a:t>
            </a:r>
            <a:r>
              <a:rPr lang="en-US" altLang="cs-CZ" dirty="0">
                <a:solidFill>
                  <a:srgbClr val="FF0000"/>
                </a:solidFill>
              </a:rPr>
              <a:t>T ₀</a:t>
            </a:r>
            <a:r>
              <a:rPr lang="en-US" altLang="cs-CZ" dirty="0"/>
              <a:t> an maximum value of </a:t>
            </a:r>
            <a:r>
              <a:rPr lang="en-US" altLang="cs-CZ" dirty="0" err="1">
                <a:solidFill>
                  <a:srgbClr val="0070C0"/>
                </a:solidFill>
              </a:rPr>
              <a:t>rb</a:t>
            </a:r>
            <a:r>
              <a:rPr lang="cs-CZ" altLang="cs-CZ" dirty="0">
                <a:solidFill>
                  <a:srgbClr val="0070C0"/>
                </a:solidFill>
              </a:rPr>
              <a:t> </a:t>
            </a:r>
            <a:r>
              <a:rPr lang="en-US" altLang="cs-CZ" dirty="0">
                <a:solidFill>
                  <a:srgbClr val="0070C0"/>
                </a:solidFill>
              </a:rPr>
              <a:t>(throughput) </a:t>
            </a:r>
            <a:r>
              <a:rPr lang="en-US" altLang="cs-CZ" dirty="0"/>
              <a:t>is achieved only if </a:t>
            </a:r>
          </a:p>
          <a:p>
            <a:r>
              <a:rPr lang="en-US" altLang="cs-CZ" dirty="0"/>
              <a:t>WIP is set to critical value  !</a:t>
            </a:r>
          </a:p>
        </p:txBody>
      </p:sp>
      <p:sp>
        <p:nvSpPr>
          <p:cNvPr id="24646" name="Obdélník 92"/>
          <p:cNvSpPr>
            <a:spLocks noChangeArrowheads="1"/>
          </p:cNvSpPr>
          <p:nvPr/>
        </p:nvSpPr>
        <p:spPr bwMode="auto">
          <a:xfrm>
            <a:off x="649288" y="5618163"/>
            <a:ext cx="75438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cs-CZ" dirty="0"/>
              <a:t>Critical </a:t>
            </a:r>
            <a:r>
              <a:rPr lang="en-US" altLang="cs-CZ" b="1" dirty="0">
                <a:solidFill>
                  <a:srgbClr val="00B050"/>
                </a:solidFill>
              </a:rPr>
              <a:t>WIP (W₀)</a:t>
            </a:r>
            <a:r>
              <a:rPr lang="en-US" altLang="cs-CZ" dirty="0"/>
              <a:t> of the line is the WIP </a:t>
            </a:r>
            <a:r>
              <a:rPr lang="en-US" altLang="cs-CZ" dirty="0" smtClean="0"/>
              <a:t>level</a:t>
            </a:r>
            <a:r>
              <a:rPr lang="cs-CZ" altLang="cs-CZ" dirty="0" smtClean="0"/>
              <a:t>,</a:t>
            </a:r>
            <a:r>
              <a:rPr lang="en-US" altLang="cs-CZ" dirty="0" smtClean="0"/>
              <a:t> </a:t>
            </a:r>
            <a:r>
              <a:rPr lang="en-US" altLang="cs-CZ" dirty="0"/>
              <a:t>for which a line with given values of  </a:t>
            </a:r>
            <a:r>
              <a:rPr lang="en-US" altLang="cs-CZ" b="1" dirty="0" err="1">
                <a:solidFill>
                  <a:srgbClr val="0070C0"/>
                </a:solidFill>
              </a:rPr>
              <a:t>rb</a:t>
            </a:r>
            <a:r>
              <a:rPr lang="en-US" altLang="cs-CZ" dirty="0"/>
              <a:t> and  </a:t>
            </a:r>
            <a:r>
              <a:rPr lang="en-US" altLang="cs-CZ" b="1" dirty="0">
                <a:solidFill>
                  <a:srgbClr val="FF0000"/>
                </a:solidFill>
              </a:rPr>
              <a:t>T₀</a:t>
            </a:r>
            <a:r>
              <a:rPr lang="en-US" altLang="cs-CZ" b="1" dirty="0"/>
              <a:t>  </a:t>
            </a:r>
            <a:r>
              <a:rPr lang="en-US" altLang="cs-CZ" dirty="0"/>
              <a:t>achieves maximum throughput </a:t>
            </a:r>
            <a:r>
              <a:rPr lang="en-US" altLang="cs-CZ" dirty="0">
                <a:solidFill>
                  <a:srgbClr val="0070C0"/>
                </a:solidFill>
              </a:rPr>
              <a:t>( </a:t>
            </a:r>
            <a:r>
              <a:rPr lang="en-US" altLang="cs-CZ" b="1" dirty="0" err="1">
                <a:solidFill>
                  <a:srgbClr val="0070C0"/>
                </a:solidFill>
              </a:rPr>
              <a:t>rb</a:t>
            </a:r>
            <a:r>
              <a:rPr lang="en-US" altLang="cs-CZ" b="1" dirty="0">
                <a:solidFill>
                  <a:srgbClr val="0070C0"/>
                </a:solidFill>
              </a:rPr>
              <a:t> </a:t>
            </a:r>
            <a:r>
              <a:rPr lang="en-US" altLang="cs-CZ" dirty="0">
                <a:solidFill>
                  <a:srgbClr val="0070C0"/>
                </a:solidFill>
              </a:rPr>
              <a:t> </a:t>
            </a:r>
            <a:r>
              <a:rPr lang="en-US" altLang="cs-CZ" dirty="0"/>
              <a:t>) with minimum cycle time (which is in this case </a:t>
            </a:r>
            <a:r>
              <a:rPr lang="en-US" altLang="cs-CZ" dirty="0">
                <a:solidFill>
                  <a:srgbClr val="FF0000"/>
                </a:solidFill>
              </a:rPr>
              <a:t>T</a:t>
            </a:r>
            <a:r>
              <a:rPr lang="en-US" altLang="cs-CZ" b="1" dirty="0">
                <a:solidFill>
                  <a:srgbClr val="FF0000"/>
                </a:solidFill>
              </a:rPr>
              <a:t>₀ </a:t>
            </a:r>
            <a:r>
              <a:rPr lang="en-US" altLang="cs-CZ" dirty="0" smtClean="0"/>
              <a:t>)</a:t>
            </a:r>
            <a:r>
              <a:rPr lang="cs-CZ" altLang="cs-CZ" dirty="0" smtClean="0"/>
              <a:t>, so </a:t>
            </a:r>
            <a:r>
              <a:rPr lang="cs-CZ" altLang="cs-CZ" b="1" dirty="0" smtClean="0">
                <a:solidFill>
                  <a:srgbClr val="00B050"/>
                </a:solidFill>
              </a:rPr>
              <a:t>WIP</a:t>
            </a:r>
            <a:r>
              <a:rPr lang="en-US" altLang="cs-CZ" b="1" dirty="0">
                <a:solidFill>
                  <a:srgbClr val="00B050"/>
                </a:solidFill>
              </a:rPr>
              <a:t> (W₀</a:t>
            </a:r>
            <a:r>
              <a:rPr lang="en-US" altLang="cs-CZ" b="1" dirty="0" smtClean="0">
                <a:solidFill>
                  <a:srgbClr val="00B050"/>
                </a:solidFill>
              </a:rPr>
              <a:t>)</a:t>
            </a:r>
            <a:r>
              <a:rPr lang="cs-CZ" altLang="cs-CZ" dirty="0" smtClean="0"/>
              <a:t> </a:t>
            </a:r>
            <a:r>
              <a:rPr lang="cs-CZ" altLang="cs-CZ" dirty="0">
                <a:solidFill>
                  <a:srgbClr val="0070C0"/>
                </a:solidFill>
              </a:rPr>
              <a:t>=</a:t>
            </a:r>
            <a:r>
              <a:rPr lang="en-US" altLang="cs-CZ" b="1" dirty="0">
                <a:solidFill>
                  <a:srgbClr val="0070C0"/>
                </a:solidFill>
              </a:rPr>
              <a:t> </a:t>
            </a:r>
            <a:r>
              <a:rPr lang="en-US" altLang="cs-CZ" b="1" dirty="0" err="1">
                <a:solidFill>
                  <a:srgbClr val="0070C0"/>
                </a:solidFill>
              </a:rPr>
              <a:t>rb</a:t>
            </a:r>
            <a:r>
              <a:rPr lang="cs-CZ" altLang="cs-CZ" b="1" dirty="0">
                <a:solidFill>
                  <a:srgbClr val="0070C0"/>
                </a:solidFill>
              </a:rPr>
              <a:t> </a:t>
            </a:r>
            <a:r>
              <a:rPr lang="cs-CZ" altLang="cs-CZ" b="1" dirty="0"/>
              <a:t>x </a:t>
            </a:r>
            <a:r>
              <a:rPr lang="en-US" altLang="cs-CZ" b="1" dirty="0">
                <a:solidFill>
                  <a:srgbClr val="FF0000"/>
                </a:solidFill>
              </a:rPr>
              <a:t>T₀</a:t>
            </a:r>
            <a:r>
              <a:rPr lang="cs-CZ" altLang="cs-CZ" b="1" dirty="0"/>
              <a:t> = </a:t>
            </a:r>
            <a:r>
              <a:rPr lang="cs-CZ" altLang="cs-CZ" b="1" dirty="0">
                <a:solidFill>
                  <a:srgbClr val="0070C0"/>
                </a:solidFill>
              </a:rPr>
              <a:t>0.5 </a:t>
            </a:r>
            <a:r>
              <a:rPr lang="cs-CZ" altLang="cs-CZ" b="1" dirty="0"/>
              <a:t>x </a:t>
            </a:r>
            <a:r>
              <a:rPr lang="cs-CZ" altLang="cs-CZ" b="1" dirty="0">
                <a:solidFill>
                  <a:srgbClr val="FF0000"/>
                </a:solidFill>
              </a:rPr>
              <a:t>8 </a:t>
            </a:r>
            <a:r>
              <a:rPr lang="cs-CZ" altLang="cs-CZ" b="1" dirty="0"/>
              <a:t>= 4 </a:t>
            </a:r>
            <a:r>
              <a:rPr lang="cs-CZ" altLang="cs-CZ" b="1" dirty="0" err="1" smtClean="0"/>
              <a:t>pennies</a:t>
            </a:r>
            <a:r>
              <a:rPr lang="cs-CZ" altLang="cs-CZ" b="1" dirty="0" smtClean="0"/>
              <a:t>- </a:t>
            </a:r>
            <a:r>
              <a:rPr lang="cs-CZ" altLang="cs-CZ" dirty="0" smtClean="0">
                <a:solidFill>
                  <a:srgbClr val="FF0000"/>
                </a:solidFill>
              </a:rPr>
              <a:t>on </a:t>
            </a:r>
            <a:r>
              <a:rPr lang="cs-CZ" altLang="cs-CZ" dirty="0" err="1" smtClean="0">
                <a:solidFill>
                  <a:srgbClr val="FF0000"/>
                </a:solidFill>
              </a:rPr>
              <a:t>the</a:t>
            </a:r>
            <a:r>
              <a:rPr lang="cs-CZ" altLang="cs-CZ" dirty="0" smtClean="0">
                <a:solidFill>
                  <a:srgbClr val="FF0000"/>
                </a:solidFill>
              </a:rPr>
              <a:t> </a:t>
            </a:r>
            <a:r>
              <a:rPr lang="cs-CZ" altLang="cs-CZ" dirty="0" err="1" smtClean="0">
                <a:solidFill>
                  <a:srgbClr val="FF0000"/>
                </a:solidFill>
              </a:rPr>
              <a:t>next</a:t>
            </a:r>
            <a:r>
              <a:rPr lang="cs-CZ" altLang="cs-CZ" dirty="0" smtClean="0">
                <a:solidFill>
                  <a:srgbClr val="FF0000"/>
                </a:solidFill>
              </a:rPr>
              <a:t> </a:t>
            </a:r>
            <a:r>
              <a:rPr lang="cs-CZ" altLang="cs-CZ" dirty="0" err="1" smtClean="0">
                <a:solidFill>
                  <a:srgbClr val="FF0000"/>
                </a:solidFill>
              </a:rPr>
              <a:t>slide</a:t>
            </a:r>
            <a:r>
              <a:rPr lang="cs-CZ" altLang="cs-CZ" dirty="0" smtClean="0">
                <a:solidFill>
                  <a:srgbClr val="FF0000"/>
                </a:solidFill>
              </a:rPr>
              <a:t> se </a:t>
            </a:r>
            <a:r>
              <a:rPr lang="cs-CZ" altLang="cs-CZ" dirty="0" err="1" smtClean="0">
                <a:solidFill>
                  <a:srgbClr val="FF0000"/>
                </a:solidFill>
              </a:rPr>
              <a:t>red</a:t>
            </a:r>
            <a:r>
              <a:rPr lang="cs-CZ" altLang="cs-CZ" dirty="0" smtClean="0">
                <a:solidFill>
                  <a:srgbClr val="FF0000"/>
                </a:solidFill>
              </a:rPr>
              <a:t> line </a:t>
            </a:r>
            <a:endParaRPr lang="en-US" altLang="cs-CZ" dirty="0">
              <a:solidFill>
                <a:srgbClr val="FF0000"/>
              </a:solidFill>
            </a:endParaRPr>
          </a:p>
        </p:txBody>
      </p:sp>
      <p:sp>
        <p:nvSpPr>
          <p:cNvPr id="24647" name="Obdélník 1"/>
          <p:cNvSpPr>
            <a:spLocks noChangeArrowheads="1"/>
          </p:cNvSpPr>
          <p:nvPr/>
        </p:nvSpPr>
        <p:spPr bwMode="auto">
          <a:xfrm>
            <a:off x="4932363" y="2120900"/>
            <a:ext cx="4572000" cy="9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sz="2400" b="1"/>
              <a:t>T₀</a:t>
            </a:r>
            <a:r>
              <a:rPr lang="cs-CZ" altLang="cs-CZ">
                <a:latin typeface="Cambria" pitchFamily="18" charset="0"/>
              </a:rPr>
              <a:t> </a:t>
            </a:r>
            <a:r>
              <a:rPr lang="cs-CZ" altLang="cs-CZ"/>
              <a:t>=</a:t>
            </a:r>
            <a:r>
              <a:rPr lang="en-US" altLang="cs-CZ" sz="1100"/>
              <a:t>Row process time of the line  is the sum of the</a:t>
            </a:r>
            <a:endParaRPr lang="cs-CZ" altLang="cs-CZ" sz="1100"/>
          </a:p>
          <a:p>
            <a:r>
              <a:rPr lang="en-US" altLang="cs-CZ" sz="1100"/>
              <a:t> long –term average process time of each workstation </a:t>
            </a:r>
            <a:endParaRPr lang="cs-CZ" altLang="cs-CZ" sz="1100"/>
          </a:p>
          <a:p>
            <a:r>
              <a:rPr lang="en-US" altLang="cs-CZ" sz="1100"/>
              <a:t>in the line (single job entering empty line from staring point</a:t>
            </a:r>
            <a:endParaRPr lang="cs-CZ" altLang="cs-CZ" sz="1100"/>
          </a:p>
          <a:p>
            <a:r>
              <a:rPr lang="en-US" altLang="cs-CZ" sz="1100"/>
              <a:t> to the ending one)</a:t>
            </a:r>
          </a:p>
        </p:txBody>
      </p:sp>
    </p:spTree>
    <p:extLst>
      <p:ext uri="{BB962C8B-B14F-4D97-AF65-F5344CB8AC3E}">
        <p14:creationId xmlns:p14="http://schemas.microsoft.com/office/powerpoint/2010/main" val="2587348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Běžná situace, kterou je potřeba řešit</a:t>
            </a:r>
            <a:endParaRPr lang="cs-CZ" dirty="0"/>
          </a:p>
        </p:txBody>
      </p:sp>
      <p:sp>
        <p:nvSpPr>
          <p:cNvPr id="3" name="Zástupný symbol pro obsah 2"/>
          <p:cNvSpPr>
            <a:spLocks noGrp="1"/>
          </p:cNvSpPr>
          <p:nvPr>
            <p:ph idx="1"/>
          </p:nvPr>
        </p:nvSpPr>
        <p:spPr>
          <a:xfrm>
            <a:off x="395536" y="1628800"/>
            <a:ext cx="8229600" cy="4525963"/>
          </a:xfrm>
        </p:spPr>
        <p:txBody>
          <a:bodyPr>
            <a:normAutofit fontScale="77500" lnSpcReduction="20000"/>
          </a:bodyPr>
          <a:lstStyle/>
          <a:p>
            <a:r>
              <a:rPr lang="cs-CZ" dirty="0" smtClean="0"/>
              <a:t>30 zákazníků/hodina – (</a:t>
            </a:r>
            <a:r>
              <a:rPr lang="cs-CZ" dirty="0" err="1" smtClean="0"/>
              <a:t>max</a:t>
            </a:r>
            <a:r>
              <a:rPr lang="cs-CZ" dirty="0" smtClean="0"/>
              <a:t> kapacita provozovny) </a:t>
            </a:r>
          </a:p>
          <a:p>
            <a:r>
              <a:rPr lang="cs-CZ" dirty="0" smtClean="0"/>
              <a:t>8 zákazníků čeká ve frontě (nárazník)</a:t>
            </a:r>
          </a:p>
          <a:p>
            <a:r>
              <a:rPr lang="cs-CZ" dirty="0" smtClean="0"/>
              <a:t>5 minut trvá doba obsluhy jednoho zákazníka</a:t>
            </a:r>
          </a:p>
          <a:p>
            <a:endParaRPr lang="cs-CZ" dirty="0" smtClean="0"/>
          </a:p>
          <a:p>
            <a:endParaRPr lang="cs-CZ" dirty="0"/>
          </a:p>
          <a:p>
            <a:endParaRPr lang="cs-CZ" dirty="0" smtClean="0"/>
          </a:p>
          <a:p>
            <a:endParaRPr lang="cs-CZ" dirty="0" smtClean="0"/>
          </a:p>
          <a:p>
            <a:r>
              <a:rPr lang="cs-CZ" dirty="0" smtClean="0"/>
              <a:t>Potřeba odstranit všechny časy, které nepřinášejí </a:t>
            </a:r>
            <a:r>
              <a:rPr lang="cs-CZ" dirty="0" smtClean="0"/>
              <a:t>hodnotu</a:t>
            </a:r>
          </a:p>
          <a:p>
            <a:r>
              <a:rPr lang="cs-CZ" dirty="0" smtClean="0"/>
              <a:t>1 obslužné místo=12 zákazníků za hodinu, takže pro 30 zákazníků /hodinu je potřeba  kapacita 2,5 obslužného místa</a:t>
            </a:r>
          </a:p>
          <a:p>
            <a:r>
              <a:rPr lang="cs-CZ" dirty="0" smtClean="0"/>
              <a:t> </a:t>
            </a:r>
            <a:endParaRPr lang="cs-CZ" dirty="0" smtClean="0"/>
          </a:p>
          <a:p>
            <a:endParaRPr lang="cs-CZ" dirty="0"/>
          </a:p>
        </p:txBody>
      </p:sp>
      <p:sp>
        <p:nvSpPr>
          <p:cNvPr id="4" name="Šipka doprava 3"/>
          <p:cNvSpPr/>
          <p:nvPr/>
        </p:nvSpPr>
        <p:spPr>
          <a:xfrm>
            <a:off x="755576" y="3068960"/>
            <a:ext cx="151216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Vývojový diagram: vyjmutí 4"/>
          <p:cNvSpPr/>
          <p:nvPr/>
        </p:nvSpPr>
        <p:spPr>
          <a:xfrm>
            <a:off x="2339752" y="2773644"/>
            <a:ext cx="864096" cy="792088"/>
          </a:xfrm>
          <a:prstGeom prst="flowChartExtra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Šipka doprava 5"/>
          <p:cNvSpPr/>
          <p:nvPr/>
        </p:nvSpPr>
        <p:spPr>
          <a:xfrm>
            <a:off x="3347864" y="3068960"/>
            <a:ext cx="151216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TextovéPole 6"/>
          <p:cNvSpPr txBox="1"/>
          <p:nvPr/>
        </p:nvSpPr>
        <p:spPr>
          <a:xfrm>
            <a:off x="2132718" y="3572193"/>
            <a:ext cx="1563120" cy="646331"/>
          </a:xfrm>
          <a:prstGeom prst="rect">
            <a:avLst/>
          </a:prstGeom>
          <a:noFill/>
        </p:spPr>
        <p:txBody>
          <a:bodyPr wrap="none" rtlCol="0">
            <a:spAutoFit/>
          </a:bodyPr>
          <a:lstStyle/>
          <a:p>
            <a:r>
              <a:rPr lang="cs-CZ" dirty="0" smtClean="0"/>
              <a:t>  8 zákazníků</a:t>
            </a:r>
          </a:p>
          <a:p>
            <a:r>
              <a:rPr lang="cs-CZ" dirty="0" smtClean="0"/>
              <a:t>čeká ve frontě </a:t>
            </a:r>
            <a:endParaRPr lang="cs-CZ" dirty="0"/>
          </a:p>
        </p:txBody>
      </p:sp>
      <p:sp>
        <p:nvSpPr>
          <p:cNvPr id="8" name="Obdélník 7"/>
          <p:cNvSpPr/>
          <p:nvPr/>
        </p:nvSpPr>
        <p:spPr>
          <a:xfrm>
            <a:off x="5004048" y="2996952"/>
            <a:ext cx="1152128" cy="50405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TextovéPole 8"/>
          <p:cNvSpPr txBox="1"/>
          <p:nvPr/>
        </p:nvSpPr>
        <p:spPr>
          <a:xfrm>
            <a:off x="4684566" y="3712170"/>
            <a:ext cx="3057953" cy="369332"/>
          </a:xfrm>
          <a:prstGeom prst="rect">
            <a:avLst/>
          </a:prstGeom>
          <a:noFill/>
        </p:spPr>
        <p:txBody>
          <a:bodyPr wrap="none" rtlCol="0">
            <a:spAutoFit/>
          </a:bodyPr>
          <a:lstStyle/>
          <a:p>
            <a:r>
              <a:rPr lang="cs-CZ" dirty="0" smtClean="0"/>
              <a:t>   5 minut/obsluha 1 zákazníka </a:t>
            </a:r>
            <a:endParaRPr lang="cs-CZ" dirty="0"/>
          </a:p>
        </p:txBody>
      </p:sp>
      <p:sp>
        <p:nvSpPr>
          <p:cNvPr id="10" name="Šipka doprava 9"/>
          <p:cNvSpPr/>
          <p:nvPr/>
        </p:nvSpPr>
        <p:spPr>
          <a:xfrm>
            <a:off x="6300192" y="3104964"/>
            <a:ext cx="151216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7613382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Nadpis 1"/>
          <p:cNvSpPr>
            <a:spLocks noGrp="1"/>
          </p:cNvSpPr>
          <p:nvPr>
            <p:ph type="title"/>
          </p:nvPr>
        </p:nvSpPr>
        <p:spPr/>
        <p:txBody>
          <a:bodyPr>
            <a:normAutofit/>
          </a:bodyPr>
          <a:lstStyle/>
          <a:p>
            <a:r>
              <a:rPr lang="cs-CZ" altLang="cs-CZ" dirty="0" smtClean="0"/>
              <a:t>Best case performance </a:t>
            </a:r>
            <a:r>
              <a:rPr lang="cs-CZ" altLang="cs-CZ" dirty="0" smtClean="0"/>
              <a:t>III </a:t>
            </a:r>
            <a:r>
              <a:rPr lang="cs-CZ" altLang="cs-CZ" sz="1600" dirty="0">
                <a:solidFill>
                  <a:srgbClr val="FF0000"/>
                </a:solidFill>
              </a:rPr>
              <a:t>(</a:t>
            </a:r>
            <a:r>
              <a:rPr lang="cs-CZ" altLang="cs-CZ" sz="1600" dirty="0" err="1">
                <a:solidFill>
                  <a:srgbClr val="FF0000"/>
                </a:solidFill>
              </a:rPr>
              <a:t>home</a:t>
            </a:r>
            <a:r>
              <a:rPr lang="cs-CZ" altLang="cs-CZ" sz="1600" dirty="0">
                <a:solidFill>
                  <a:srgbClr val="FF0000"/>
                </a:solidFill>
              </a:rPr>
              <a:t> study)</a:t>
            </a:r>
            <a:r>
              <a:rPr lang="en-US" altLang="cs-CZ" sz="1600" dirty="0">
                <a:solidFill>
                  <a:srgbClr val="FF0000"/>
                </a:solidFill>
              </a:rPr>
              <a:t> </a:t>
            </a:r>
            <a:endParaRPr lang="cs-CZ" altLang="cs-CZ" sz="1600" dirty="0" smtClean="0"/>
          </a:p>
        </p:txBody>
      </p:sp>
      <p:sp>
        <p:nvSpPr>
          <p:cNvPr id="25602" name="TextovéPole 1"/>
          <p:cNvSpPr txBox="1">
            <a:spLocks noChangeArrowheads="1"/>
          </p:cNvSpPr>
          <p:nvPr/>
        </p:nvSpPr>
        <p:spPr bwMode="auto">
          <a:xfrm>
            <a:off x="1476375" y="4797425"/>
            <a:ext cx="6949403"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cs-CZ" dirty="0"/>
              <a:t>20 hours = 12 hours waiting before line and </a:t>
            </a:r>
            <a:r>
              <a:rPr lang="en-US" altLang="cs-CZ" dirty="0">
                <a:solidFill>
                  <a:srgbClr val="FF0000"/>
                </a:solidFill>
              </a:rPr>
              <a:t>8</a:t>
            </a:r>
            <a:r>
              <a:rPr lang="en-US" altLang="cs-CZ" dirty="0"/>
              <a:t> hours processing</a:t>
            </a:r>
          </a:p>
          <a:p>
            <a:r>
              <a:rPr lang="en-US" altLang="cs-CZ" dirty="0"/>
              <a:t>All machines remains busy so </a:t>
            </a:r>
            <a:r>
              <a:rPr lang="en-US" altLang="cs-CZ" dirty="0" err="1" smtClean="0"/>
              <a:t>rb</a:t>
            </a:r>
            <a:r>
              <a:rPr lang="en-US" altLang="cs-CZ" dirty="0" smtClean="0"/>
              <a:t>=0,5 </a:t>
            </a:r>
            <a:r>
              <a:rPr lang="en-US" altLang="cs-CZ" dirty="0"/>
              <a:t>(2 hours per processing one penny)</a:t>
            </a:r>
          </a:p>
          <a:p>
            <a:r>
              <a:rPr lang="en-US" altLang="cs-CZ" dirty="0"/>
              <a:t>%</a:t>
            </a:r>
            <a:r>
              <a:rPr lang="en-US" altLang="cs-CZ" b="1" dirty="0"/>
              <a:t> </a:t>
            </a:r>
            <a:r>
              <a:rPr lang="en-US" altLang="cs-CZ" dirty="0"/>
              <a:t>T₀ =(CT/ T₀) *100, so e.g. </a:t>
            </a:r>
            <a:r>
              <a:rPr lang="en-US" altLang="cs-CZ" dirty="0" smtClean="0">
                <a:solidFill>
                  <a:srgbClr val="0070C0"/>
                </a:solidFill>
              </a:rPr>
              <a:t>250</a:t>
            </a:r>
            <a:r>
              <a:rPr lang="en-US" altLang="cs-CZ" dirty="0" smtClean="0"/>
              <a:t>=(</a:t>
            </a:r>
            <a:r>
              <a:rPr lang="en-US" altLang="cs-CZ" dirty="0">
                <a:solidFill>
                  <a:srgbClr val="00B050"/>
                </a:solidFill>
              </a:rPr>
              <a:t>20</a:t>
            </a:r>
            <a:r>
              <a:rPr lang="en-US" altLang="cs-CZ" dirty="0"/>
              <a:t>/</a:t>
            </a:r>
            <a:r>
              <a:rPr lang="en-US" altLang="cs-CZ" dirty="0">
                <a:solidFill>
                  <a:srgbClr val="FF0000"/>
                </a:solidFill>
              </a:rPr>
              <a:t>8</a:t>
            </a:r>
            <a:r>
              <a:rPr lang="en-US" altLang="cs-CZ" dirty="0"/>
              <a:t>)*100</a:t>
            </a:r>
          </a:p>
          <a:p>
            <a:r>
              <a:rPr lang="en-US" altLang="cs-CZ" dirty="0"/>
              <a:t>% </a:t>
            </a:r>
            <a:r>
              <a:rPr lang="en-US" altLang="cs-CZ" dirty="0" err="1"/>
              <a:t>rb</a:t>
            </a:r>
            <a:r>
              <a:rPr lang="en-US" altLang="cs-CZ" dirty="0"/>
              <a:t>  =((WIP/ T₀)/0,5</a:t>
            </a:r>
            <a:r>
              <a:rPr lang="cs-CZ" altLang="cs-CZ" dirty="0"/>
              <a:t>)</a:t>
            </a:r>
            <a:r>
              <a:rPr lang="en-US" altLang="cs-CZ" dirty="0"/>
              <a:t>*100, where </a:t>
            </a:r>
            <a:r>
              <a:rPr lang="en-US" altLang="cs-CZ" dirty="0" err="1"/>
              <a:t>rb</a:t>
            </a:r>
            <a:r>
              <a:rPr lang="en-US" altLang="cs-CZ" dirty="0"/>
              <a:t>=0,5 </a:t>
            </a:r>
            <a:endParaRPr lang="cs-CZ" altLang="cs-CZ" dirty="0" smtClean="0"/>
          </a:p>
          <a:p>
            <a:endParaRPr lang="cs-CZ" altLang="cs-CZ" dirty="0"/>
          </a:p>
          <a:p>
            <a:r>
              <a:rPr lang="cs-CZ" altLang="cs-CZ" dirty="0" err="1" smtClean="0"/>
              <a:t>Explanation</a:t>
            </a:r>
            <a:r>
              <a:rPr lang="cs-CZ" altLang="cs-CZ" dirty="0" smtClean="0"/>
              <a:t> : Max </a:t>
            </a:r>
            <a:r>
              <a:rPr lang="cs-CZ" altLang="cs-CZ" dirty="0" err="1" smtClean="0"/>
              <a:t>rb</a:t>
            </a:r>
            <a:r>
              <a:rPr lang="cs-CZ" altLang="cs-CZ" dirty="0" smtClean="0"/>
              <a:t>=0,5 so </a:t>
            </a:r>
            <a:r>
              <a:rPr lang="cs-CZ" altLang="cs-CZ" dirty="0" err="1" smtClean="0"/>
              <a:t>if</a:t>
            </a:r>
            <a:r>
              <a:rPr lang="cs-CZ" altLang="cs-CZ" dirty="0" smtClean="0"/>
              <a:t> WIP=5, </a:t>
            </a:r>
            <a:r>
              <a:rPr lang="cs-CZ" altLang="cs-CZ" dirty="0" err="1" smtClean="0"/>
              <a:t>then</a:t>
            </a:r>
            <a:r>
              <a:rPr lang="cs-CZ" altLang="cs-CZ" dirty="0" smtClean="0"/>
              <a:t> </a:t>
            </a:r>
            <a:r>
              <a:rPr lang="en-US" altLang="cs-CZ" dirty="0"/>
              <a:t>T₀ </a:t>
            </a:r>
            <a:r>
              <a:rPr lang="cs-CZ" altLang="cs-CZ" dirty="0" smtClean="0"/>
              <a:t>=5/0,5=10,</a:t>
            </a:r>
          </a:p>
          <a:p>
            <a:r>
              <a:rPr lang="cs-CZ" altLang="cs-CZ" dirty="0" err="1" smtClean="0"/>
              <a:t>If</a:t>
            </a:r>
            <a:r>
              <a:rPr lang="cs-CZ" altLang="cs-CZ" dirty="0" smtClean="0"/>
              <a:t> WIP=6, </a:t>
            </a:r>
            <a:r>
              <a:rPr lang="cs-CZ" altLang="cs-CZ" dirty="0" err="1" smtClean="0"/>
              <a:t>then</a:t>
            </a:r>
            <a:r>
              <a:rPr lang="cs-CZ" altLang="cs-CZ" dirty="0" smtClean="0"/>
              <a:t> </a:t>
            </a:r>
            <a:r>
              <a:rPr lang="en-US" altLang="cs-CZ" dirty="0"/>
              <a:t>T</a:t>
            </a:r>
            <a:r>
              <a:rPr lang="en-US" altLang="cs-CZ" dirty="0" smtClean="0"/>
              <a:t>₀</a:t>
            </a:r>
            <a:r>
              <a:rPr lang="cs-CZ" altLang="cs-CZ" dirty="0" smtClean="0"/>
              <a:t>=6/0,5=6/(5/10)=12 and so on</a:t>
            </a:r>
            <a:endParaRPr lang="en-US" altLang="cs-CZ" dirty="0"/>
          </a:p>
          <a:p>
            <a:endParaRPr lang="en-US" altLang="cs-CZ" dirty="0"/>
          </a:p>
          <a:p>
            <a:endParaRPr lang="cs-CZ" altLang="cs-CZ" dirty="0"/>
          </a:p>
          <a:p>
            <a:endParaRPr lang="cs-CZ" altLang="cs-CZ" dirty="0"/>
          </a:p>
        </p:txBody>
      </p:sp>
      <p:graphicFrame>
        <p:nvGraphicFramePr>
          <p:cNvPr id="3" name="Tabulka 2"/>
          <p:cNvGraphicFramePr>
            <a:graphicFrameLocks noGrp="1"/>
          </p:cNvGraphicFramePr>
          <p:nvPr>
            <p:extLst>
              <p:ext uri="{D42A27DB-BD31-4B8C-83A1-F6EECF244321}">
                <p14:modId xmlns:p14="http://schemas.microsoft.com/office/powerpoint/2010/main" val="3535690618"/>
              </p:ext>
            </p:extLst>
          </p:nvPr>
        </p:nvGraphicFramePr>
        <p:xfrm>
          <a:off x="1476375" y="1412875"/>
          <a:ext cx="6264275" cy="3168648"/>
        </p:xfrm>
        <a:graphic>
          <a:graphicData uri="http://schemas.openxmlformats.org/drawingml/2006/table">
            <a:tbl>
              <a:tblPr>
                <a:tableStyleId>{5C22544A-7EE6-4342-B048-85BDC9FD1C3A}</a:tableStyleId>
              </a:tblPr>
              <a:tblGrid>
                <a:gridCol w="1499897"/>
                <a:gridCol w="847000"/>
                <a:gridCol w="847000"/>
                <a:gridCol w="1535189"/>
                <a:gridCol w="1535189"/>
              </a:tblGrid>
              <a:tr h="264054">
                <a:tc>
                  <a:txBody>
                    <a:bodyPr/>
                    <a:lstStyle/>
                    <a:p>
                      <a:pPr algn="l" fontAlgn="b"/>
                      <a:r>
                        <a:rPr lang="cs-CZ" sz="1100" u="none" strike="noStrike" dirty="0" err="1">
                          <a:effectLst/>
                        </a:rPr>
                        <a:t>Parameters</a:t>
                      </a:r>
                      <a:r>
                        <a:rPr lang="cs-CZ" sz="1100" u="none" strike="noStrike" dirty="0">
                          <a:effectLst/>
                        </a:rPr>
                        <a:t> :</a:t>
                      </a:r>
                      <a:endParaRPr lang="cs-CZ" sz="1100" b="1" i="0" u="none" strike="noStrike" dirty="0">
                        <a:solidFill>
                          <a:srgbClr val="000000"/>
                        </a:solidFill>
                        <a:effectLst/>
                        <a:latin typeface="Calibri"/>
                      </a:endParaRPr>
                    </a:p>
                  </a:txBody>
                  <a:tcPr marL="9524" marR="9524" marT="9526" marB="0" anchor="b"/>
                </a:tc>
                <a:tc gridSpan="2">
                  <a:txBody>
                    <a:bodyPr/>
                    <a:lstStyle/>
                    <a:p>
                      <a:pPr algn="l" fontAlgn="b"/>
                      <a:r>
                        <a:rPr lang="cs-CZ" sz="1100" u="none" strike="noStrike">
                          <a:effectLst/>
                        </a:rPr>
                        <a:t>100 % rb=0,5  </a:t>
                      </a:r>
                      <a:endParaRPr lang="cs-CZ" sz="1100" b="0" i="0" u="none" strike="noStrike">
                        <a:solidFill>
                          <a:srgbClr val="000000"/>
                        </a:solidFill>
                        <a:effectLst/>
                        <a:latin typeface="Calibri"/>
                      </a:endParaRPr>
                    </a:p>
                  </a:txBody>
                  <a:tcPr marL="9524" marR="9524" marT="9526" marB="0" anchor="b"/>
                </a:tc>
                <a:tc hMerge="1">
                  <a:txBody>
                    <a:bodyPr/>
                    <a:lstStyle/>
                    <a:p>
                      <a:endParaRPr lang="cs-CZ"/>
                    </a:p>
                  </a:txBody>
                  <a:tcPr/>
                </a:tc>
                <a:tc>
                  <a:txBody>
                    <a:bodyPr/>
                    <a:lstStyle/>
                    <a:p>
                      <a:pPr algn="l" fontAlgn="b"/>
                      <a:endParaRPr lang="cs-CZ" sz="1100" b="0" i="0" u="none" strike="noStrike">
                        <a:solidFill>
                          <a:srgbClr val="000000"/>
                        </a:solidFill>
                        <a:effectLst/>
                        <a:latin typeface="Calibri"/>
                      </a:endParaRPr>
                    </a:p>
                  </a:txBody>
                  <a:tcPr marL="9524" marR="9524" marT="9526" marB="0" anchor="b"/>
                </a:tc>
                <a:tc>
                  <a:txBody>
                    <a:bodyPr/>
                    <a:lstStyle/>
                    <a:p>
                      <a:pPr algn="l" fontAlgn="b"/>
                      <a:endParaRPr lang="cs-CZ" sz="1100" b="0" i="0" u="none" strike="noStrike">
                        <a:solidFill>
                          <a:srgbClr val="000000"/>
                        </a:solidFill>
                        <a:effectLst/>
                        <a:latin typeface="Calibri"/>
                      </a:endParaRPr>
                    </a:p>
                  </a:txBody>
                  <a:tcPr marL="9524" marR="9524" marT="9526" marB="0" anchor="b"/>
                </a:tc>
              </a:tr>
              <a:tr h="264054">
                <a:tc>
                  <a:txBody>
                    <a:bodyPr/>
                    <a:lstStyle/>
                    <a:p>
                      <a:pPr algn="ctr" fontAlgn="b"/>
                      <a:r>
                        <a:rPr lang="cs-CZ" sz="1100" u="none" strike="noStrike">
                          <a:effectLst/>
                        </a:rPr>
                        <a:t>WIP</a:t>
                      </a:r>
                      <a:endParaRPr lang="cs-CZ" sz="1100" b="1"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CT=T₀</a:t>
                      </a:r>
                      <a:endParaRPr lang="cs-CZ" sz="1100" b="1"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    % T₀</a:t>
                      </a:r>
                      <a:endParaRPr lang="cs-CZ" sz="1100" b="1"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TH=Throughput</a:t>
                      </a:r>
                      <a:endParaRPr lang="cs-CZ" sz="1100" b="1"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    % rb</a:t>
                      </a:r>
                      <a:endParaRPr lang="cs-CZ" sz="1100" b="1" i="0" u="none" strike="noStrike">
                        <a:solidFill>
                          <a:srgbClr val="000000"/>
                        </a:solidFill>
                        <a:effectLst/>
                        <a:latin typeface="Calibri"/>
                      </a:endParaRPr>
                    </a:p>
                  </a:txBody>
                  <a:tcPr marL="9524" marR="9524" marT="9526" marB="0" anchor="b"/>
                </a:tc>
              </a:tr>
              <a:tr h="264054">
                <a:tc>
                  <a:txBody>
                    <a:bodyPr/>
                    <a:lstStyle/>
                    <a:p>
                      <a:pPr algn="ctr" fontAlgn="b"/>
                      <a:r>
                        <a:rPr lang="cs-CZ" sz="1100" u="none" strike="noStrike">
                          <a:effectLst/>
                        </a:rPr>
                        <a:t>1</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8</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100</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dirty="0" smtClean="0">
                          <a:effectLst/>
                        </a:rPr>
                        <a:t>0,125=1/8</a:t>
                      </a:r>
                      <a:endParaRPr lang="cs-CZ" sz="1100" b="0" i="0" u="none" strike="noStrike" dirty="0">
                        <a:solidFill>
                          <a:srgbClr val="000000"/>
                        </a:solidFill>
                        <a:effectLst/>
                        <a:latin typeface="Calibri"/>
                      </a:endParaRPr>
                    </a:p>
                  </a:txBody>
                  <a:tcPr marL="9524" marR="9524" marT="9526" marB="0" anchor="b"/>
                </a:tc>
                <a:tc>
                  <a:txBody>
                    <a:bodyPr/>
                    <a:lstStyle/>
                    <a:p>
                      <a:pPr algn="ctr" fontAlgn="b"/>
                      <a:r>
                        <a:rPr lang="cs-CZ" sz="1100" u="none" strike="noStrike">
                          <a:effectLst/>
                        </a:rPr>
                        <a:t>25</a:t>
                      </a:r>
                      <a:endParaRPr lang="cs-CZ" sz="1100" b="0" i="0" u="none" strike="noStrike">
                        <a:solidFill>
                          <a:srgbClr val="000000"/>
                        </a:solidFill>
                        <a:effectLst/>
                        <a:latin typeface="Calibri"/>
                      </a:endParaRPr>
                    </a:p>
                  </a:txBody>
                  <a:tcPr marL="9524" marR="9524" marT="9526" marB="0" anchor="b"/>
                </a:tc>
              </a:tr>
              <a:tr h="264054">
                <a:tc>
                  <a:txBody>
                    <a:bodyPr/>
                    <a:lstStyle/>
                    <a:p>
                      <a:pPr algn="ctr" fontAlgn="b"/>
                      <a:r>
                        <a:rPr lang="cs-CZ" sz="1100" u="none" strike="noStrike">
                          <a:effectLst/>
                        </a:rPr>
                        <a:t>2</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8</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100</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dirty="0" smtClean="0">
                          <a:effectLst/>
                        </a:rPr>
                        <a:t>0,25=2/8</a:t>
                      </a:r>
                      <a:endParaRPr lang="cs-CZ" sz="1100" b="0" i="0" u="none" strike="noStrike" dirty="0">
                        <a:solidFill>
                          <a:srgbClr val="000000"/>
                        </a:solidFill>
                        <a:effectLst/>
                        <a:latin typeface="Calibri"/>
                      </a:endParaRPr>
                    </a:p>
                  </a:txBody>
                  <a:tcPr marL="9524" marR="9524" marT="9526" marB="0" anchor="b"/>
                </a:tc>
                <a:tc>
                  <a:txBody>
                    <a:bodyPr/>
                    <a:lstStyle/>
                    <a:p>
                      <a:pPr algn="ctr" fontAlgn="b"/>
                      <a:r>
                        <a:rPr lang="cs-CZ" sz="1100" u="none" strike="noStrike">
                          <a:effectLst/>
                        </a:rPr>
                        <a:t>50</a:t>
                      </a:r>
                      <a:endParaRPr lang="cs-CZ" sz="1100" b="0" i="0" u="none" strike="noStrike">
                        <a:solidFill>
                          <a:srgbClr val="000000"/>
                        </a:solidFill>
                        <a:effectLst/>
                        <a:latin typeface="Calibri"/>
                      </a:endParaRPr>
                    </a:p>
                  </a:txBody>
                  <a:tcPr marL="9524" marR="9524" marT="9526" marB="0" anchor="b"/>
                </a:tc>
              </a:tr>
              <a:tr h="264054">
                <a:tc>
                  <a:txBody>
                    <a:bodyPr/>
                    <a:lstStyle/>
                    <a:p>
                      <a:pPr algn="ctr" fontAlgn="b"/>
                      <a:r>
                        <a:rPr lang="cs-CZ" sz="1100" u="none" strike="noStrike">
                          <a:effectLst/>
                        </a:rPr>
                        <a:t>3</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8</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100</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dirty="0" smtClean="0">
                          <a:effectLst/>
                        </a:rPr>
                        <a:t>0,375=3/8</a:t>
                      </a:r>
                      <a:endParaRPr lang="cs-CZ" sz="1100" b="0" i="0" u="none" strike="noStrike" dirty="0">
                        <a:solidFill>
                          <a:srgbClr val="000000"/>
                        </a:solidFill>
                        <a:effectLst/>
                        <a:latin typeface="Calibri"/>
                      </a:endParaRPr>
                    </a:p>
                  </a:txBody>
                  <a:tcPr marL="9524" marR="9524" marT="9526" marB="0" anchor="b"/>
                </a:tc>
                <a:tc>
                  <a:txBody>
                    <a:bodyPr/>
                    <a:lstStyle/>
                    <a:p>
                      <a:pPr algn="ctr" fontAlgn="b"/>
                      <a:r>
                        <a:rPr lang="cs-CZ" sz="1100" u="none" strike="noStrike">
                          <a:effectLst/>
                        </a:rPr>
                        <a:t>75</a:t>
                      </a:r>
                      <a:endParaRPr lang="cs-CZ" sz="1100" b="0" i="0" u="none" strike="noStrike">
                        <a:solidFill>
                          <a:srgbClr val="000000"/>
                        </a:solidFill>
                        <a:effectLst/>
                        <a:latin typeface="Calibri"/>
                      </a:endParaRPr>
                    </a:p>
                  </a:txBody>
                  <a:tcPr marL="9524" marR="9524" marT="9526" marB="0" anchor="b"/>
                </a:tc>
              </a:tr>
              <a:tr h="264054">
                <a:tc>
                  <a:txBody>
                    <a:bodyPr/>
                    <a:lstStyle/>
                    <a:p>
                      <a:pPr algn="ctr" fontAlgn="b"/>
                      <a:r>
                        <a:rPr lang="cs-CZ" sz="1100" u="none" strike="noStrike" dirty="0">
                          <a:solidFill>
                            <a:srgbClr val="FF0000"/>
                          </a:solidFill>
                          <a:effectLst/>
                        </a:rPr>
                        <a:t>4</a:t>
                      </a:r>
                      <a:endParaRPr lang="cs-CZ" sz="1100" b="0" i="0" u="none" strike="noStrike" dirty="0">
                        <a:solidFill>
                          <a:srgbClr val="FF0000"/>
                        </a:solidFill>
                        <a:effectLst/>
                        <a:latin typeface="Calibri"/>
                      </a:endParaRPr>
                    </a:p>
                  </a:txBody>
                  <a:tcPr marL="9524" marR="9524" marT="9526" marB="0" anchor="b"/>
                </a:tc>
                <a:tc>
                  <a:txBody>
                    <a:bodyPr/>
                    <a:lstStyle/>
                    <a:p>
                      <a:pPr algn="ctr" fontAlgn="b"/>
                      <a:r>
                        <a:rPr lang="cs-CZ" sz="1100" u="none" strike="noStrike" dirty="0">
                          <a:solidFill>
                            <a:srgbClr val="FF0000"/>
                          </a:solidFill>
                          <a:effectLst/>
                        </a:rPr>
                        <a:t>8</a:t>
                      </a:r>
                      <a:endParaRPr lang="cs-CZ" sz="1100" b="0" i="0" u="none" strike="noStrike" dirty="0">
                        <a:solidFill>
                          <a:srgbClr val="FF0000"/>
                        </a:solidFill>
                        <a:effectLst/>
                        <a:latin typeface="Calibri"/>
                      </a:endParaRPr>
                    </a:p>
                  </a:txBody>
                  <a:tcPr marL="9524" marR="9524" marT="9526" marB="0" anchor="b"/>
                </a:tc>
                <a:tc>
                  <a:txBody>
                    <a:bodyPr/>
                    <a:lstStyle/>
                    <a:p>
                      <a:pPr algn="ctr" fontAlgn="b"/>
                      <a:r>
                        <a:rPr lang="cs-CZ" sz="1100" u="none" strike="noStrike" dirty="0">
                          <a:solidFill>
                            <a:srgbClr val="FF0000"/>
                          </a:solidFill>
                          <a:effectLst/>
                        </a:rPr>
                        <a:t>100</a:t>
                      </a:r>
                      <a:endParaRPr lang="cs-CZ" sz="1100" b="0" i="0" u="none" strike="noStrike" dirty="0">
                        <a:solidFill>
                          <a:srgbClr val="FF0000"/>
                        </a:solidFill>
                        <a:effectLst/>
                        <a:latin typeface="Calibri"/>
                      </a:endParaRPr>
                    </a:p>
                  </a:txBody>
                  <a:tcPr marL="9524" marR="9524" marT="9526" marB="0" anchor="b"/>
                </a:tc>
                <a:tc>
                  <a:txBody>
                    <a:bodyPr/>
                    <a:lstStyle/>
                    <a:p>
                      <a:pPr algn="ctr" fontAlgn="b"/>
                      <a:r>
                        <a:rPr lang="cs-CZ" sz="1100" u="none" strike="noStrike" dirty="0" smtClean="0">
                          <a:solidFill>
                            <a:srgbClr val="FF0000"/>
                          </a:solidFill>
                          <a:effectLst/>
                        </a:rPr>
                        <a:t>0,5=4/8</a:t>
                      </a:r>
                      <a:endParaRPr lang="cs-CZ" sz="1100" b="0" i="0" u="none" strike="noStrike" dirty="0">
                        <a:solidFill>
                          <a:srgbClr val="FF0000"/>
                        </a:solidFill>
                        <a:effectLst/>
                        <a:latin typeface="Calibri"/>
                      </a:endParaRPr>
                    </a:p>
                  </a:txBody>
                  <a:tcPr marL="9524" marR="9524" marT="9526" marB="0" anchor="b"/>
                </a:tc>
                <a:tc>
                  <a:txBody>
                    <a:bodyPr/>
                    <a:lstStyle/>
                    <a:p>
                      <a:pPr algn="ctr" fontAlgn="b"/>
                      <a:r>
                        <a:rPr lang="cs-CZ" sz="1100" u="none" strike="noStrike" dirty="0">
                          <a:solidFill>
                            <a:srgbClr val="FF0000"/>
                          </a:solidFill>
                          <a:effectLst/>
                        </a:rPr>
                        <a:t>100</a:t>
                      </a:r>
                      <a:endParaRPr lang="cs-CZ" sz="1100" b="0" i="0" u="none" strike="noStrike" dirty="0">
                        <a:solidFill>
                          <a:srgbClr val="FF0000"/>
                        </a:solidFill>
                        <a:effectLst/>
                        <a:latin typeface="Calibri"/>
                      </a:endParaRPr>
                    </a:p>
                  </a:txBody>
                  <a:tcPr marL="9524" marR="9524" marT="9526" marB="0" anchor="b"/>
                </a:tc>
              </a:tr>
              <a:tr h="264054">
                <a:tc>
                  <a:txBody>
                    <a:bodyPr/>
                    <a:lstStyle/>
                    <a:p>
                      <a:pPr algn="ctr" fontAlgn="b"/>
                      <a:r>
                        <a:rPr lang="cs-CZ" sz="1100" u="none" strike="noStrike" dirty="0">
                          <a:effectLst/>
                        </a:rPr>
                        <a:t>5</a:t>
                      </a:r>
                      <a:endParaRPr lang="cs-CZ" sz="1100" b="0" i="0" u="none" strike="noStrike" dirty="0">
                        <a:solidFill>
                          <a:srgbClr val="000000"/>
                        </a:solidFill>
                        <a:effectLst/>
                        <a:latin typeface="Calibri"/>
                      </a:endParaRPr>
                    </a:p>
                  </a:txBody>
                  <a:tcPr marL="9524" marR="9524" marT="9526" marB="0" anchor="b"/>
                </a:tc>
                <a:tc>
                  <a:txBody>
                    <a:bodyPr/>
                    <a:lstStyle/>
                    <a:p>
                      <a:pPr algn="ctr" fontAlgn="b"/>
                      <a:r>
                        <a:rPr lang="cs-CZ" sz="1100" u="none" strike="noStrike" dirty="0">
                          <a:effectLst/>
                        </a:rPr>
                        <a:t>10</a:t>
                      </a:r>
                      <a:endParaRPr lang="cs-CZ" sz="1100" b="0" i="0" u="none" strike="noStrike" dirty="0">
                        <a:solidFill>
                          <a:srgbClr val="000000"/>
                        </a:solidFill>
                        <a:effectLst/>
                        <a:latin typeface="Calibri"/>
                      </a:endParaRPr>
                    </a:p>
                  </a:txBody>
                  <a:tcPr marL="9524" marR="9524" marT="9526" marB="0" anchor="b"/>
                </a:tc>
                <a:tc>
                  <a:txBody>
                    <a:bodyPr/>
                    <a:lstStyle/>
                    <a:p>
                      <a:pPr algn="ctr" fontAlgn="b"/>
                      <a:r>
                        <a:rPr lang="cs-CZ" sz="1100" u="none" strike="noStrike">
                          <a:effectLst/>
                        </a:rPr>
                        <a:t>125</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dirty="0" smtClean="0">
                          <a:effectLst/>
                        </a:rPr>
                        <a:t>0,5=5/10</a:t>
                      </a:r>
                      <a:endParaRPr lang="cs-CZ" sz="1100" b="0" i="0" u="none" strike="noStrike" dirty="0">
                        <a:solidFill>
                          <a:srgbClr val="000000"/>
                        </a:solidFill>
                        <a:effectLst/>
                        <a:latin typeface="Calibri"/>
                      </a:endParaRPr>
                    </a:p>
                  </a:txBody>
                  <a:tcPr marL="9524" marR="9524" marT="9526" marB="0" anchor="b"/>
                </a:tc>
                <a:tc>
                  <a:txBody>
                    <a:bodyPr/>
                    <a:lstStyle/>
                    <a:p>
                      <a:pPr algn="ctr" fontAlgn="b"/>
                      <a:r>
                        <a:rPr lang="cs-CZ" sz="1100" u="none" strike="noStrike">
                          <a:effectLst/>
                        </a:rPr>
                        <a:t>100</a:t>
                      </a:r>
                      <a:endParaRPr lang="cs-CZ" sz="1100" b="0" i="0" u="none" strike="noStrike">
                        <a:solidFill>
                          <a:srgbClr val="000000"/>
                        </a:solidFill>
                        <a:effectLst/>
                        <a:latin typeface="Calibri"/>
                      </a:endParaRPr>
                    </a:p>
                  </a:txBody>
                  <a:tcPr marL="9524" marR="9524" marT="9526" marB="0" anchor="b"/>
                </a:tc>
              </a:tr>
              <a:tr h="264054">
                <a:tc>
                  <a:txBody>
                    <a:bodyPr/>
                    <a:lstStyle/>
                    <a:p>
                      <a:pPr algn="ctr" fontAlgn="b"/>
                      <a:r>
                        <a:rPr lang="cs-CZ" sz="1100" u="none" strike="noStrike">
                          <a:effectLst/>
                        </a:rPr>
                        <a:t>6</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dirty="0">
                          <a:effectLst/>
                        </a:rPr>
                        <a:t>12</a:t>
                      </a:r>
                      <a:endParaRPr lang="cs-CZ" sz="1100" b="0" i="0" u="none" strike="noStrike" dirty="0">
                        <a:solidFill>
                          <a:srgbClr val="000000"/>
                        </a:solidFill>
                        <a:effectLst/>
                        <a:latin typeface="Calibri"/>
                      </a:endParaRPr>
                    </a:p>
                  </a:txBody>
                  <a:tcPr marL="9524" marR="9524" marT="9526" marB="0" anchor="b"/>
                </a:tc>
                <a:tc>
                  <a:txBody>
                    <a:bodyPr/>
                    <a:lstStyle/>
                    <a:p>
                      <a:pPr algn="ctr" fontAlgn="b"/>
                      <a:r>
                        <a:rPr lang="cs-CZ" sz="1100" u="none" strike="noStrike">
                          <a:effectLst/>
                        </a:rPr>
                        <a:t>150</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dirty="0" smtClean="0">
                          <a:effectLst/>
                        </a:rPr>
                        <a:t>0,5=6/12</a:t>
                      </a:r>
                      <a:endParaRPr lang="cs-CZ" sz="1100" b="0" i="0" u="none" strike="noStrike" dirty="0">
                        <a:solidFill>
                          <a:srgbClr val="000000"/>
                        </a:solidFill>
                        <a:effectLst/>
                        <a:latin typeface="Calibri"/>
                      </a:endParaRPr>
                    </a:p>
                  </a:txBody>
                  <a:tcPr marL="9524" marR="9524" marT="9526" marB="0" anchor="b"/>
                </a:tc>
                <a:tc>
                  <a:txBody>
                    <a:bodyPr/>
                    <a:lstStyle/>
                    <a:p>
                      <a:pPr algn="ctr" fontAlgn="b"/>
                      <a:r>
                        <a:rPr lang="cs-CZ" sz="1100" u="none" strike="noStrike">
                          <a:effectLst/>
                        </a:rPr>
                        <a:t>100</a:t>
                      </a:r>
                      <a:endParaRPr lang="cs-CZ" sz="1100" b="0" i="0" u="none" strike="noStrike">
                        <a:solidFill>
                          <a:srgbClr val="000000"/>
                        </a:solidFill>
                        <a:effectLst/>
                        <a:latin typeface="Calibri"/>
                      </a:endParaRPr>
                    </a:p>
                  </a:txBody>
                  <a:tcPr marL="9524" marR="9524" marT="9526" marB="0" anchor="b"/>
                </a:tc>
              </a:tr>
              <a:tr h="264054">
                <a:tc>
                  <a:txBody>
                    <a:bodyPr/>
                    <a:lstStyle/>
                    <a:p>
                      <a:pPr algn="ctr" fontAlgn="b"/>
                      <a:r>
                        <a:rPr lang="cs-CZ" sz="1100" u="none" strike="noStrike">
                          <a:effectLst/>
                        </a:rPr>
                        <a:t>7</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14</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175</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dirty="0" smtClean="0">
                          <a:effectLst/>
                        </a:rPr>
                        <a:t>0,5=7/14</a:t>
                      </a:r>
                      <a:endParaRPr lang="cs-CZ" sz="1100" b="0" i="0" u="none" strike="noStrike" dirty="0">
                        <a:solidFill>
                          <a:srgbClr val="000000"/>
                        </a:solidFill>
                        <a:effectLst/>
                        <a:latin typeface="Calibri"/>
                      </a:endParaRPr>
                    </a:p>
                  </a:txBody>
                  <a:tcPr marL="9524" marR="9524" marT="9526" marB="0" anchor="b"/>
                </a:tc>
                <a:tc>
                  <a:txBody>
                    <a:bodyPr/>
                    <a:lstStyle/>
                    <a:p>
                      <a:pPr algn="ctr" fontAlgn="b"/>
                      <a:r>
                        <a:rPr lang="cs-CZ" sz="1100" u="none" strike="noStrike">
                          <a:effectLst/>
                        </a:rPr>
                        <a:t>100</a:t>
                      </a:r>
                      <a:endParaRPr lang="cs-CZ" sz="1100" b="0" i="0" u="none" strike="noStrike">
                        <a:solidFill>
                          <a:srgbClr val="000000"/>
                        </a:solidFill>
                        <a:effectLst/>
                        <a:latin typeface="Calibri"/>
                      </a:endParaRPr>
                    </a:p>
                  </a:txBody>
                  <a:tcPr marL="9524" marR="9524" marT="9526" marB="0" anchor="b"/>
                </a:tc>
              </a:tr>
              <a:tr h="264054">
                <a:tc>
                  <a:txBody>
                    <a:bodyPr/>
                    <a:lstStyle/>
                    <a:p>
                      <a:pPr algn="ctr" fontAlgn="b"/>
                      <a:r>
                        <a:rPr lang="cs-CZ" sz="1100" u="none" strike="noStrike">
                          <a:effectLst/>
                        </a:rPr>
                        <a:t>8</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16</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200</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dirty="0" smtClean="0">
                          <a:effectLst/>
                        </a:rPr>
                        <a:t>0,5=8/16</a:t>
                      </a:r>
                      <a:endParaRPr lang="cs-CZ" sz="1100" b="0" i="0" u="none" strike="noStrike" dirty="0">
                        <a:solidFill>
                          <a:srgbClr val="000000"/>
                        </a:solidFill>
                        <a:effectLst/>
                        <a:latin typeface="Calibri"/>
                      </a:endParaRPr>
                    </a:p>
                  </a:txBody>
                  <a:tcPr marL="9524" marR="9524" marT="9526" marB="0" anchor="b"/>
                </a:tc>
                <a:tc>
                  <a:txBody>
                    <a:bodyPr/>
                    <a:lstStyle/>
                    <a:p>
                      <a:pPr algn="ctr" fontAlgn="b"/>
                      <a:r>
                        <a:rPr lang="cs-CZ" sz="1100" u="none" strike="noStrike">
                          <a:effectLst/>
                        </a:rPr>
                        <a:t>100</a:t>
                      </a:r>
                      <a:endParaRPr lang="cs-CZ" sz="1100" b="0" i="0" u="none" strike="noStrike">
                        <a:solidFill>
                          <a:srgbClr val="000000"/>
                        </a:solidFill>
                        <a:effectLst/>
                        <a:latin typeface="Calibri"/>
                      </a:endParaRPr>
                    </a:p>
                  </a:txBody>
                  <a:tcPr marL="9524" marR="9524" marT="9526" marB="0" anchor="b"/>
                </a:tc>
              </a:tr>
              <a:tr h="264054">
                <a:tc>
                  <a:txBody>
                    <a:bodyPr/>
                    <a:lstStyle/>
                    <a:p>
                      <a:pPr algn="ctr" fontAlgn="b"/>
                      <a:r>
                        <a:rPr lang="cs-CZ" sz="1100" u="none" strike="noStrike">
                          <a:effectLst/>
                        </a:rPr>
                        <a:t>9</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18</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225</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dirty="0" smtClean="0">
                          <a:effectLst/>
                        </a:rPr>
                        <a:t>0,5=9/18</a:t>
                      </a:r>
                      <a:endParaRPr lang="cs-CZ" sz="1100" b="0" i="0" u="none" strike="noStrike" dirty="0">
                        <a:solidFill>
                          <a:srgbClr val="000000"/>
                        </a:solidFill>
                        <a:effectLst/>
                        <a:latin typeface="Calibri"/>
                      </a:endParaRPr>
                    </a:p>
                  </a:txBody>
                  <a:tcPr marL="9524" marR="9524" marT="9526" marB="0" anchor="b"/>
                </a:tc>
                <a:tc>
                  <a:txBody>
                    <a:bodyPr/>
                    <a:lstStyle/>
                    <a:p>
                      <a:pPr algn="ctr" fontAlgn="b"/>
                      <a:r>
                        <a:rPr lang="cs-CZ" sz="1100" u="none" strike="noStrike">
                          <a:effectLst/>
                        </a:rPr>
                        <a:t>100</a:t>
                      </a:r>
                      <a:endParaRPr lang="cs-CZ" sz="1100" b="0" i="0" u="none" strike="noStrike">
                        <a:solidFill>
                          <a:srgbClr val="000000"/>
                        </a:solidFill>
                        <a:effectLst/>
                        <a:latin typeface="Calibri"/>
                      </a:endParaRPr>
                    </a:p>
                  </a:txBody>
                  <a:tcPr marL="9524" marR="9524" marT="9526" marB="0" anchor="b"/>
                </a:tc>
              </a:tr>
              <a:tr h="264054">
                <a:tc>
                  <a:txBody>
                    <a:bodyPr/>
                    <a:lstStyle/>
                    <a:p>
                      <a:pPr algn="ctr" fontAlgn="b"/>
                      <a:r>
                        <a:rPr lang="cs-CZ" sz="1100" u="none" strike="noStrike">
                          <a:effectLst/>
                        </a:rPr>
                        <a:t>10</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dirty="0">
                          <a:solidFill>
                            <a:srgbClr val="00B050"/>
                          </a:solidFill>
                          <a:effectLst/>
                        </a:rPr>
                        <a:t>20</a:t>
                      </a:r>
                      <a:endParaRPr lang="cs-CZ" sz="1100" b="0" i="0" u="none" strike="noStrike" dirty="0">
                        <a:solidFill>
                          <a:srgbClr val="00B050"/>
                        </a:solidFill>
                        <a:effectLst/>
                        <a:latin typeface="Calibri"/>
                      </a:endParaRPr>
                    </a:p>
                  </a:txBody>
                  <a:tcPr marL="9524" marR="9524" marT="9526" marB="0" anchor="b"/>
                </a:tc>
                <a:tc>
                  <a:txBody>
                    <a:bodyPr/>
                    <a:lstStyle/>
                    <a:p>
                      <a:pPr algn="ctr" fontAlgn="b"/>
                      <a:r>
                        <a:rPr lang="cs-CZ" sz="1100" u="none" strike="noStrike" dirty="0">
                          <a:solidFill>
                            <a:srgbClr val="0070C0"/>
                          </a:solidFill>
                          <a:effectLst/>
                        </a:rPr>
                        <a:t>250</a:t>
                      </a:r>
                      <a:endParaRPr lang="cs-CZ" sz="1100" b="0" i="0" u="none" strike="noStrike" dirty="0">
                        <a:solidFill>
                          <a:srgbClr val="0070C0"/>
                        </a:solidFill>
                        <a:effectLst/>
                        <a:latin typeface="Calibri"/>
                      </a:endParaRPr>
                    </a:p>
                  </a:txBody>
                  <a:tcPr marL="9524" marR="9524" marT="9526" marB="0" anchor="b"/>
                </a:tc>
                <a:tc>
                  <a:txBody>
                    <a:bodyPr/>
                    <a:lstStyle/>
                    <a:p>
                      <a:pPr algn="ctr" fontAlgn="b"/>
                      <a:r>
                        <a:rPr lang="cs-CZ" sz="1100" u="none" strike="noStrike" dirty="0" smtClean="0">
                          <a:effectLst/>
                        </a:rPr>
                        <a:t>0,5=10/20</a:t>
                      </a:r>
                      <a:endParaRPr lang="cs-CZ" sz="1100" b="0" i="0" u="none" strike="noStrike" dirty="0">
                        <a:solidFill>
                          <a:srgbClr val="000000"/>
                        </a:solidFill>
                        <a:effectLst/>
                        <a:latin typeface="Calibri"/>
                      </a:endParaRPr>
                    </a:p>
                  </a:txBody>
                  <a:tcPr marL="9524" marR="9524" marT="9526" marB="0" anchor="b"/>
                </a:tc>
                <a:tc>
                  <a:txBody>
                    <a:bodyPr/>
                    <a:lstStyle/>
                    <a:p>
                      <a:pPr algn="ctr" fontAlgn="b"/>
                      <a:r>
                        <a:rPr lang="cs-CZ" sz="1100" u="none" strike="noStrike" dirty="0">
                          <a:effectLst/>
                        </a:rPr>
                        <a:t>100</a:t>
                      </a:r>
                      <a:endParaRPr lang="cs-CZ" sz="1100" b="0" i="0" u="none" strike="noStrike" dirty="0">
                        <a:solidFill>
                          <a:srgbClr val="000000"/>
                        </a:solidFill>
                        <a:effectLst/>
                        <a:latin typeface="Calibri"/>
                      </a:endParaRPr>
                    </a:p>
                  </a:txBody>
                  <a:tcPr marL="9524" marR="9524" marT="9526" marB="0" anchor="b"/>
                </a:tc>
              </a:tr>
            </a:tbl>
          </a:graphicData>
        </a:graphic>
      </p:graphicFrame>
      <p:sp>
        <p:nvSpPr>
          <p:cNvPr id="25682" name="TextovéPole 4"/>
          <p:cNvSpPr txBox="1">
            <a:spLocks noChangeArrowheads="1"/>
          </p:cNvSpPr>
          <p:nvPr/>
        </p:nvSpPr>
        <p:spPr bwMode="auto">
          <a:xfrm>
            <a:off x="355600" y="1484313"/>
            <a:ext cx="9064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Table 1.</a:t>
            </a:r>
          </a:p>
        </p:txBody>
      </p:sp>
    </p:spTree>
    <p:extLst>
      <p:ext uri="{BB962C8B-B14F-4D97-AF65-F5344CB8AC3E}">
        <p14:creationId xmlns:p14="http://schemas.microsoft.com/office/powerpoint/2010/main" val="2721303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Nadpis 1"/>
          <p:cNvSpPr>
            <a:spLocks noGrp="1"/>
          </p:cNvSpPr>
          <p:nvPr>
            <p:ph type="title"/>
          </p:nvPr>
        </p:nvSpPr>
        <p:spPr/>
        <p:txBody>
          <a:bodyPr/>
          <a:lstStyle/>
          <a:p>
            <a:r>
              <a:rPr lang="cs-CZ" altLang="cs-CZ" dirty="0" smtClean="0"/>
              <a:t>Best case performance IV</a:t>
            </a:r>
          </a:p>
        </p:txBody>
      </p:sp>
      <p:pic>
        <p:nvPicPr>
          <p:cNvPr id="266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7538" y="3789363"/>
            <a:ext cx="4581525" cy="278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1196975"/>
            <a:ext cx="4667250" cy="282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Přímá spojnice se šipkou 2"/>
          <p:cNvCxnSpPr/>
          <p:nvPr/>
        </p:nvCxnSpPr>
        <p:spPr>
          <a:xfrm flipV="1">
            <a:off x="5796136" y="4725144"/>
            <a:ext cx="0" cy="15841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99197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Nadpis 1"/>
          <p:cNvSpPr>
            <a:spLocks noGrp="1"/>
          </p:cNvSpPr>
          <p:nvPr>
            <p:ph type="title"/>
          </p:nvPr>
        </p:nvSpPr>
        <p:spPr/>
        <p:txBody>
          <a:bodyPr/>
          <a:lstStyle/>
          <a:p>
            <a:r>
              <a:rPr lang="en-US" altLang="cs-CZ" dirty="0" smtClean="0"/>
              <a:t>Conclusion</a:t>
            </a:r>
          </a:p>
        </p:txBody>
      </p:sp>
      <p:sp>
        <p:nvSpPr>
          <p:cNvPr id="3" name="Zástupný symbol pro obsah 2"/>
          <p:cNvSpPr>
            <a:spLocks noGrp="1"/>
          </p:cNvSpPr>
          <p:nvPr>
            <p:ph idx="1"/>
          </p:nvPr>
        </p:nvSpPr>
        <p:spPr/>
        <p:txBody>
          <a:bodyPr rtlCol="0">
            <a:normAutofit lnSpcReduction="10000"/>
          </a:bodyPr>
          <a:lstStyle/>
          <a:p>
            <a:pPr fontAlgn="auto">
              <a:spcAft>
                <a:spcPts val="0"/>
              </a:spcAft>
              <a:buFont typeface="Arial" panose="020B0604020202020204" pitchFamily="34" charset="0"/>
              <a:buChar char="•"/>
              <a:defRPr/>
            </a:pPr>
            <a:r>
              <a:rPr lang="en-US" sz="2800" dirty="0" smtClean="0"/>
              <a:t>Close examination of Table 1 reveals fundamental relationship among WIP, CT and TH (throughput) </a:t>
            </a:r>
          </a:p>
          <a:p>
            <a:pPr fontAlgn="auto">
              <a:spcAft>
                <a:spcPts val="0"/>
              </a:spcAft>
              <a:buFont typeface="Arial" panose="020B0604020202020204" pitchFamily="34" charset="0"/>
              <a:buChar char="•"/>
              <a:defRPr/>
            </a:pPr>
            <a:r>
              <a:rPr lang="en-US" sz="2800" dirty="0" smtClean="0"/>
              <a:t>At every WIP level WIP is equal to the product of TH and CT (cycle time) </a:t>
            </a:r>
          </a:p>
          <a:p>
            <a:pPr fontAlgn="auto">
              <a:spcAft>
                <a:spcPts val="0"/>
              </a:spcAft>
              <a:buFont typeface="Arial" panose="020B0604020202020204" pitchFamily="34" charset="0"/>
              <a:buChar char="•"/>
              <a:defRPr/>
            </a:pPr>
            <a:r>
              <a:rPr lang="en-US" sz="2800" dirty="0" smtClean="0"/>
              <a:t>This relation is known  as Little´s law. </a:t>
            </a:r>
          </a:p>
          <a:p>
            <a:pPr fontAlgn="auto">
              <a:spcAft>
                <a:spcPts val="0"/>
              </a:spcAft>
              <a:buFont typeface="Arial" panose="020B0604020202020204" pitchFamily="34" charset="0"/>
              <a:buChar char="•"/>
              <a:defRPr/>
            </a:pPr>
            <a:r>
              <a:rPr lang="en-US" sz="5400" b="1" dirty="0" smtClean="0">
                <a:solidFill>
                  <a:srgbClr val="FF0000"/>
                </a:solidFill>
              </a:rPr>
              <a:t>WIP=TH</a:t>
            </a:r>
            <a:r>
              <a:rPr lang="cs-CZ" sz="5400" b="1" dirty="0" smtClean="0">
                <a:solidFill>
                  <a:srgbClr val="FF0000"/>
                </a:solidFill>
              </a:rPr>
              <a:t> * CT</a:t>
            </a:r>
            <a:endParaRPr lang="en-US" sz="5400" b="1" dirty="0" smtClean="0">
              <a:solidFill>
                <a:srgbClr val="FF0000"/>
              </a:solidFill>
            </a:endParaRPr>
          </a:p>
          <a:p>
            <a:pPr fontAlgn="auto">
              <a:spcAft>
                <a:spcPts val="0"/>
              </a:spcAft>
              <a:buFont typeface="Arial" panose="020B0604020202020204" pitchFamily="34" charset="0"/>
              <a:buChar char="•"/>
              <a:defRPr/>
            </a:pPr>
            <a:r>
              <a:rPr lang="cs-CZ" sz="1900" i="1" dirty="0" smtClean="0"/>
              <a:t>Source : </a:t>
            </a:r>
            <a:r>
              <a:rPr lang="cs-CZ" sz="1900" i="1" dirty="0" err="1" smtClean="0"/>
              <a:t>Factory</a:t>
            </a:r>
            <a:r>
              <a:rPr lang="cs-CZ" sz="1900" i="1" dirty="0" smtClean="0"/>
              <a:t> </a:t>
            </a:r>
            <a:r>
              <a:rPr lang="cs-CZ" sz="1900" i="1" dirty="0" err="1" smtClean="0"/>
              <a:t>Physiscs</a:t>
            </a:r>
            <a:r>
              <a:rPr lang="cs-CZ" sz="1900" i="1" dirty="0" smtClean="0"/>
              <a:t>, </a:t>
            </a:r>
            <a:r>
              <a:rPr lang="cs-CZ" sz="1900" i="1" dirty="0" err="1" smtClean="0"/>
              <a:t>Wallace</a:t>
            </a:r>
            <a:r>
              <a:rPr lang="cs-CZ" sz="1900" i="1" dirty="0" smtClean="0"/>
              <a:t> J </a:t>
            </a:r>
            <a:r>
              <a:rPr lang="cs-CZ" sz="1900" i="1" dirty="0" err="1" smtClean="0"/>
              <a:t>Hopp</a:t>
            </a:r>
            <a:r>
              <a:rPr lang="cs-CZ" sz="1900" i="1" dirty="0" smtClean="0"/>
              <a:t> and Mark L. </a:t>
            </a:r>
            <a:r>
              <a:rPr lang="cs-CZ" sz="1900" i="1" dirty="0" err="1" smtClean="0"/>
              <a:t>Spearman</a:t>
            </a:r>
            <a:r>
              <a:rPr lang="cs-CZ" sz="1900" i="1" dirty="0" smtClean="0"/>
              <a:t> ; ISBN 13: 978-1-57766-739-1   </a:t>
            </a:r>
            <a:r>
              <a:rPr lang="cs-CZ" sz="1900" i="1" dirty="0" err="1" smtClean="0"/>
              <a:t>or</a:t>
            </a:r>
            <a:r>
              <a:rPr lang="cs-CZ" sz="1900" i="1" dirty="0" smtClean="0"/>
              <a:t>    ISBN 10 :1-57766-739-5</a:t>
            </a:r>
            <a:endParaRPr lang="en-US" sz="1900" i="1" dirty="0" smtClean="0"/>
          </a:p>
          <a:p>
            <a:pPr fontAlgn="auto">
              <a:spcAft>
                <a:spcPts val="0"/>
              </a:spcAft>
              <a:buFont typeface="Arial" panose="020B0604020202020204" pitchFamily="34" charset="0"/>
              <a:buChar char="•"/>
              <a:defRPr/>
            </a:pPr>
            <a:r>
              <a:rPr lang="en-US" sz="2800" dirty="0" smtClean="0"/>
              <a:t> </a:t>
            </a:r>
            <a:endParaRPr lang="cs-CZ" sz="2800" dirty="0" smtClean="0"/>
          </a:p>
          <a:p>
            <a:pPr fontAlgn="auto">
              <a:spcAft>
                <a:spcPts val="0"/>
              </a:spcAft>
              <a:buFont typeface="Arial" panose="020B0604020202020204" pitchFamily="34" charset="0"/>
              <a:buChar char="•"/>
              <a:defRPr/>
            </a:pPr>
            <a:endParaRPr lang="en-US" sz="2800" dirty="0"/>
          </a:p>
        </p:txBody>
      </p:sp>
      <p:sp>
        <p:nvSpPr>
          <p:cNvPr id="27651" name="Obdélník 3"/>
          <p:cNvSpPr>
            <a:spLocks noChangeArrowheads="1"/>
          </p:cNvSpPr>
          <p:nvPr/>
        </p:nvSpPr>
        <p:spPr bwMode="auto">
          <a:xfrm>
            <a:off x="971550" y="5300663"/>
            <a:ext cx="64801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http://www.factoryphysics.com/principle/littleslaw.htm</a:t>
            </a:r>
          </a:p>
        </p:txBody>
      </p:sp>
    </p:spTree>
    <p:extLst>
      <p:ext uri="{BB962C8B-B14F-4D97-AF65-F5344CB8AC3E}">
        <p14:creationId xmlns:p14="http://schemas.microsoft.com/office/powerpoint/2010/main" val="36157630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Nadpis 1"/>
          <p:cNvSpPr>
            <a:spLocks noGrp="1"/>
          </p:cNvSpPr>
          <p:nvPr>
            <p:ph type="title"/>
          </p:nvPr>
        </p:nvSpPr>
        <p:spPr/>
        <p:txBody>
          <a:bodyPr/>
          <a:lstStyle/>
          <a:p>
            <a:r>
              <a:rPr lang="cs-CZ" altLang="cs-CZ" dirty="0" err="1" smtClean="0"/>
              <a:t>Example</a:t>
            </a:r>
            <a:r>
              <a:rPr lang="cs-CZ" altLang="cs-CZ" dirty="0" smtClean="0"/>
              <a:t> 1</a:t>
            </a:r>
          </a:p>
        </p:txBody>
      </p:sp>
      <p:sp>
        <p:nvSpPr>
          <p:cNvPr id="3" name="Zástupný symbol pro obsah 2"/>
          <p:cNvSpPr>
            <a:spLocks noGrp="1"/>
          </p:cNvSpPr>
          <p:nvPr>
            <p:ph idx="1"/>
          </p:nvPr>
        </p:nvSpPr>
        <p:spPr>
          <a:xfrm>
            <a:off x="468313" y="1844675"/>
            <a:ext cx="8229600" cy="3744913"/>
          </a:xfrm>
        </p:spPr>
        <p:txBody>
          <a:bodyPr rtlCol="0">
            <a:noAutofit/>
          </a:bodyPr>
          <a:lstStyle/>
          <a:p>
            <a:pPr fontAlgn="auto">
              <a:spcAft>
                <a:spcPts val="0"/>
              </a:spcAft>
              <a:buFont typeface="Arial" panose="020B0604020202020204" pitchFamily="34" charset="0"/>
              <a:buChar char="•"/>
              <a:defRPr/>
            </a:pPr>
            <a:r>
              <a:rPr lang="en-GB" sz="2400" b="1" dirty="0" smtClean="0"/>
              <a:t>Estimating Waiting Times:</a:t>
            </a:r>
            <a:r>
              <a:rPr lang="en-GB" sz="2400" dirty="0" smtClean="0"/>
              <a:t> If are in a grocery queue behind 10 persons and estimate that the clerk is taking around 5 minutes/per customer, we can calculate that it will take us 50 minutes (10 persons x 5 minutes/person) to start service.</a:t>
            </a:r>
          </a:p>
          <a:p>
            <a:pPr fontAlgn="auto">
              <a:spcAft>
                <a:spcPts val="0"/>
              </a:spcAft>
              <a:buFont typeface="Arial" panose="020B0604020202020204" pitchFamily="34" charset="0"/>
              <a:buChar char="•"/>
              <a:defRPr/>
            </a:pPr>
            <a:r>
              <a:rPr lang="en-GB" sz="2400" dirty="0" smtClean="0"/>
              <a:t>This is essentially </a:t>
            </a:r>
            <a:r>
              <a:rPr lang="en-GB" sz="2400" b="1" dirty="0" smtClean="0"/>
              <a:t>Little's law. </a:t>
            </a:r>
            <a:r>
              <a:rPr lang="en-GB" sz="2400" dirty="0" smtClean="0"/>
              <a:t>We take the number of persons in the queue (10) as the "inventory". </a:t>
            </a:r>
          </a:p>
          <a:p>
            <a:pPr fontAlgn="auto">
              <a:spcAft>
                <a:spcPts val="0"/>
              </a:spcAft>
              <a:buFont typeface="Arial" panose="020B0604020202020204" pitchFamily="34" charset="0"/>
              <a:buChar char="•"/>
              <a:defRPr/>
            </a:pPr>
            <a:r>
              <a:rPr lang="en-GB" sz="2400" dirty="0" smtClean="0"/>
              <a:t>The inverse of the average time per customer (1/5 customers/minute) provides us the rate of service or the throughput.</a:t>
            </a:r>
          </a:p>
          <a:p>
            <a:pPr fontAlgn="auto">
              <a:spcAft>
                <a:spcPts val="0"/>
              </a:spcAft>
              <a:buFont typeface="Arial" panose="020B0604020202020204" pitchFamily="34" charset="0"/>
              <a:buChar char="•"/>
              <a:defRPr/>
            </a:pPr>
            <a:r>
              <a:rPr lang="en-GB" sz="2400" dirty="0" smtClean="0"/>
              <a:t>Finally, we obtain the waiting time as equal to number of persons in the queue divided by the processing rate 10/(1/5) = 50 minutes). </a:t>
            </a:r>
          </a:p>
          <a:p>
            <a:pPr marL="0" indent="0" fontAlgn="auto">
              <a:spcAft>
                <a:spcPts val="0"/>
              </a:spcAft>
              <a:buFont typeface="Arial" panose="020B0604020202020204" pitchFamily="34" charset="0"/>
              <a:buNone/>
              <a:defRPr/>
            </a:pPr>
            <a:r>
              <a:rPr lang="cs-CZ" sz="2400" dirty="0"/>
              <a:t/>
            </a:r>
            <a:br>
              <a:rPr lang="cs-CZ" sz="2400" dirty="0"/>
            </a:br>
            <a:endParaRPr lang="cs-CZ" sz="2400" dirty="0"/>
          </a:p>
          <a:p>
            <a:pPr marL="0" indent="0" fontAlgn="auto">
              <a:spcAft>
                <a:spcPts val="0"/>
              </a:spcAft>
              <a:buFont typeface="Arial" panose="020B0604020202020204" pitchFamily="34" charset="0"/>
              <a:buNone/>
              <a:defRPr/>
            </a:pPr>
            <a:r>
              <a:rPr lang="cs-CZ" sz="2400" dirty="0" smtClean="0"/>
              <a:t> </a:t>
            </a:r>
            <a:endParaRPr lang="cs-CZ" sz="2400" dirty="0"/>
          </a:p>
        </p:txBody>
      </p:sp>
      <p:sp>
        <p:nvSpPr>
          <p:cNvPr id="2" name="Obdélník 1"/>
          <p:cNvSpPr/>
          <p:nvPr/>
        </p:nvSpPr>
        <p:spPr>
          <a:xfrm>
            <a:off x="5940152" y="661472"/>
            <a:ext cx="1363515" cy="369332"/>
          </a:xfrm>
          <a:prstGeom prst="rect">
            <a:avLst/>
          </a:prstGeom>
        </p:spPr>
        <p:txBody>
          <a:bodyPr wrap="none">
            <a:spAutoFit/>
          </a:bodyPr>
          <a:lstStyle/>
          <a:p>
            <a:r>
              <a:rPr lang="cs-CZ" altLang="cs-CZ" dirty="0">
                <a:solidFill>
                  <a:srgbClr val="FF0000"/>
                </a:solidFill>
              </a:rPr>
              <a:t>(</a:t>
            </a:r>
            <a:r>
              <a:rPr lang="cs-CZ" altLang="cs-CZ" dirty="0" err="1">
                <a:solidFill>
                  <a:srgbClr val="FF0000"/>
                </a:solidFill>
              </a:rPr>
              <a:t>home</a:t>
            </a:r>
            <a:r>
              <a:rPr lang="cs-CZ" altLang="cs-CZ" dirty="0">
                <a:solidFill>
                  <a:srgbClr val="FF0000"/>
                </a:solidFill>
              </a:rPr>
              <a:t> study</a:t>
            </a:r>
            <a:endParaRPr lang="cs-CZ" dirty="0"/>
          </a:p>
        </p:txBody>
      </p:sp>
    </p:spTree>
    <p:extLst>
      <p:ext uri="{BB962C8B-B14F-4D97-AF65-F5344CB8AC3E}">
        <p14:creationId xmlns:p14="http://schemas.microsoft.com/office/powerpoint/2010/main" val="33944658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Nadpis 1"/>
          <p:cNvSpPr>
            <a:spLocks noGrp="1"/>
          </p:cNvSpPr>
          <p:nvPr>
            <p:ph type="title"/>
          </p:nvPr>
        </p:nvSpPr>
        <p:spPr/>
        <p:txBody>
          <a:bodyPr/>
          <a:lstStyle/>
          <a:p>
            <a:r>
              <a:rPr lang="cs-CZ" altLang="cs-CZ" dirty="0" err="1" smtClean="0"/>
              <a:t>Example</a:t>
            </a:r>
            <a:r>
              <a:rPr lang="cs-CZ" altLang="cs-CZ" dirty="0" smtClean="0"/>
              <a:t> 2</a:t>
            </a:r>
          </a:p>
        </p:txBody>
      </p:sp>
      <p:sp>
        <p:nvSpPr>
          <p:cNvPr id="29698" name="Zástupný symbol pro obsah 2"/>
          <p:cNvSpPr>
            <a:spLocks noGrp="1"/>
          </p:cNvSpPr>
          <p:nvPr>
            <p:ph idx="1"/>
          </p:nvPr>
        </p:nvSpPr>
        <p:spPr/>
        <p:txBody>
          <a:bodyPr/>
          <a:lstStyle/>
          <a:p>
            <a:r>
              <a:rPr lang="en-US" altLang="cs-CZ" b="1" smtClean="0"/>
              <a:t>Planned Inventory Time:</a:t>
            </a:r>
            <a:r>
              <a:rPr lang="en-US" altLang="cs-CZ" smtClean="0"/>
              <a:t> </a:t>
            </a:r>
            <a:r>
              <a:rPr lang="en-US" altLang="cs-CZ" sz="2600" smtClean="0"/>
              <a:t>Suppose a product is scheduled so that we expect it to wait for 2 days in finished goods inventory before shipping to the customer. This two days is called </a:t>
            </a:r>
            <a:r>
              <a:rPr lang="en-US" altLang="cs-CZ" sz="2600" smtClean="0">
                <a:solidFill>
                  <a:srgbClr val="0070C0"/>
                </a:solidFill>
              </a:rPr>
              <a:t>planned inventory time </a:t>
            </a:r>
            <a:r>
              <a:rPr lang="en-US" altLang="cs-CZ" sz="2600" smtClean="0"/>
              <a:t>and is sometimes used as protection against system variability to ensure high delivery service. Using Little's law the total amount of inventory in finished goods can be computed as </a:t>
            </a:r>
            <a:r>
              <a:rPr lang="cs-CZ" altLang="cs-CZ" sz="2600" smtClean="0"/>
              <a:t>:</a:t>
            </a:r>
            <a:endParaRPr lang="en-US" altLang="cs-CZ" sz="2600" smtClean="0"/>
          </a:p>
          <a:p>
            <a:r>
              <a:rPr lang="en-US" altLang="cs-CZ" b="1" smtClean="0">
                <a:solidFill>
                  <a:srgbClr val="FF0000"/>
                </a:solidFill>
              </a:rPr>
              <a:t>FGI = throughput × </a:t>
            </a:r>
            <a:r>
              <a:rPr lang="en-US" altLang="cs-CZ" b="1" smtClean="0">
                <a:solidFill>
                  <a:srgbClr val="0070C0"/>
                </a:solidFill>
              </a:rPr>
              <a:t>planned inventory time</a:t>
            </a:r>
            <a:r>
              <a:rPr lang="en-US" altLang="cs-CZ" smtClean="0"/>
              <a:t/>
            </a:r>
            <a:br>
              <a:rPr lang="en-US" altLang="cs-CZ" smtClean="0"/>
            </a:br>
            <a:endParaRPr lang="en-US" altLang="cs-CZ" smtClean="0"/>
          </a:p>
          <a:p>
            <a:endParaRPr lang="cs-CZ" altLang="cs-CZ" smtClean="0"/>
          </a:p>
        </p:txBody>
      </p:sp>
      <p:sp>
        <p:nvSpPr>
          <p:cNvPr id="2" name="Obdélník 1"/>
          <p:cNvSpPr/>
          <p:nvPr/>
        </p:nvSpPr>
        <p:spPr>
          <a:xfrm>
            <a:off x="6012160" y="661472"/>
            <a:ext cx="1486946" cy="369332"/>
          </a:xfrm>
          <a:prstGeom prst="rect">
            <a:avLst/>
          </a:prstGeom>
        </p:spPr>
        <p:txBody>
          <a:bodyPr wrap="none">
            <a:spAutoFit/>
          </a:bodyPr>
          <a:lstStyle/>
          <a:p>
            <a:r>
              <a:rPr lang="cs-CZ" altLang="cs-CZ" dirty="0">
                <a:solidFill>
                  <a:srgbClr val="FF0000"/>
                </a:solidFill>
              </a:rPr>
              <a:t>(</a:t>
            </a:r>
            <a:r>
              <a:rPr lang="cs-CZ" altLang="cs-CZ" dirty="0" err="1">
                <a:solidFill>
                  <a:srgbClr val="FF0000"/>
                </a:solidFill>
              </a:rPr>
              <a:t>home</a:t>
            </a:r>
            <a:r>
              <a:rPr lang="cs-CZ" altLang="cs-CZ" dirty="0">
                <a:solidFill>
                  <a:srgbClr val="FF0000"/>
                </a:solidFill>
              </a:rPr>
              <a:t> study)</a:t>
            </a:r>
            <a:r>
              <a:rPr lang="en-US" altLang="cs-CZ" dirty="0">
                <a:solidFill>
                  <a:srgbClr val="FF0000"/>
                </a:solidFill>
              </a:rPr>
              <a:t> </a:t>
            </a:r>
            <a:endParaRPr lang="cs-CZ" dirty="0"/>
          </a:p>
        </p:txBody>
      </p:sp>
    </p:spTree>
    <p:extLst>
      <p:ext uri="{BB962C8B-B14F-4D97-AF65-F5344CB8AC3E}">
        <p14:creationId xmlns:p14="http://schemas.microsoft.com/office/powerpoint/2010/main" val="4115151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Nadpis 1"/>
          <p:cNvSpPr>
            <a:spLocks noGrp="1"/>
          </p:cNvSpPr>
          <p:nvPr>
            <p:ph type="title"/>
          </p:nvPr>
        </p:nvSpPr>
        <p:spPr/>
        <p:txBody>
          <a:bodyPr/>
          <a:lstStyle/>
          <a:p>
            <a:r>
              <a:rPr lang="cs-CZ" altLang="cs-CZ" dirty="0" err="1" smtClean="0"/>
              <a:t>Youtube</a:t>
            </a:r>
            <a:r>
              <a:rPr lang="cs-CZ" altLang="cs-CZ" dirty="0" smtClean="0"/>
              <a:t> </a:t>
            </a:r>
            <a:r>
              <a:rPr lang="cs-CZ" altLang="cs-CZ" dirty="0" err="1" smtClean="0"/>
              <a:t>examples</a:t>
            </a:r>
            <a:r>
              <a:rPr lang="cs-CZ" altLang="cs-CZ" dirty="0" smtClean="0"/>
              <a:t> (6 </a:t>
            </a:r>
            <a:r>
              <a:rPr lang="cs-CZ" altLang="cs-CZ" dirty="0" err="1" smtClean="0"/>
              <a:t>minutes</a:t>
            </a:r>
            <a:r>
              <a:rPr lang="cs-CZ" altLang="cs-CZ" dirty="0" smtClean="0"/>
              <a:t>)</a:t>
            </a:r>
          </a:p>
        </p:txBody>
      </p:sp>
      <p:sp>
        <p:nvSpPr>
          <p:cNvPr id="30722" name="Zástupný symbol pro obsah 2"/>
          <p:cNvSpPr>
            <a:spLocks noGrp="1"/>
          </p:cNvSpPr>
          <p:nvPr>
            <p:ph idx="1"/>
          </p:nvPr>
        </p:nvSpPr>
        <p:spPr/>
        <p:txBody>
          <a:bodyPr/>
          <a:lstStyle/>
          <a:p>
            <a:r>
              <a:rPr lang="cs-CZ" altLang="cs-CZ" sz="2800" smtClean="0">
                <a:hlinkClick r:id="rId2"/>
              </a:rPr>
              <a:t>http://www.youtube.com/watch?v=VU8TUSnQ-vw</a:t>
            </a:r>
            <a:endParaRPr lang="cs-CZ" altLang="cs-CZ" sz="2800" smtClean="0"/>
          </a:p>
          <a:p>
            <a:r>
              <a:rPr lang="cs-CZ" altLang="cs-CZ" sz="2800" smtClean="0">
                <a:hlinkClick r:id="rId3"/>
              </a:rPr>
              <a:t>http://www.youtube.com/watch?v=rtGihR-bm-U</a:t>
            </a:r>
            <a:endParaRPr lang="cs-CZ" altLang="cs-CZ" sz="2800" smtClean="0"/>
          </a:p>
          <a:p>
            <a:endParaRPr lang="cs-CZ" altLang="cs-CZ" sz="2800" smtClean="0"/>
          </a:p>
        </p:txBody>
      </p:sp>
    </p:spTree>
    <p:extLst>
      <p:ext uri="{BB962C8B-B14F-4D97-AF65-F5344CB8AC3E}">
        <p14:creationId xmlns:p14="http://schemas.microsoft.com/office/powerpoint/2010/main" val="268521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Jak dlouho průměrně čeká zákazník ve frontě ? </a:t>
            </a:r>
          </a:p>
          <a:p>
            <a:r>
              <a:rPr lang="cs-CZ" dirty="0" smtClean="0"/>
              <a:t>Kolik průměrně lidí může být naráz obslouženo ?  </a:t>
            </a:r>
          </a:p>
          <a:p>
            <a:r>
              <a:rPr lang="cs-CZ" dirty="0" smtClean="0"/>
              <a:t>Kolik zákazníků je v provozovně v jenom okamžiku (jak čekající, tak ti, které personál obsluhuje) ? </a:t>
            </a:r>
          </a:p>
          <a:p>
            <a:r>
              <a:rPr lang="cs-CZ" dirty="0" smtClean="0"/>
              <a:t>Jaká je průměrná doba „průstupu“ </a:t>
            </a:r>
            <a:r>
              <a:rPr lang="cs-CZ" dirty="0" smtClean="0"/>
              <a:t>(průtoku) zákazníka </a:t>
            </a:r>
            <a:r>
              <a:rPr lang="cs-CZ" dirty="0" smtClean="0"/>
              <a:t>provozovnou (čekání i obsluha)    </a:t>
            </a:r>
          </a:p>
          <a:p>
            <a:r>
              <a:rPr lang="cs-CZ" b="1" dirty="0" smtClean="0">
                <a:solidFill>
                  <a:srgbClr val="FF0000"/>
                </a:solidFill>
              </a:rPr>
              <a:t>Zjednodušující </a:t>
            </a:r>
            <a:r>
              <a:rPr lang="cs-CZ" b="1" dirty="0" smtClean="0">
                <a:solidFill>
                  <a:srgbClr val="FF0000"/>
                </a:solidFill>
              </a:rPr>
              <a:t>podmínky</a:t>
            </a:r>
            <a:endParaRPr lang="cs-CZ" b="1" dirty="0" smtClean="0">
              <a:solidFill>
                <a:srgbClr val="FF0000"/>
              </a:solidFill>
            </a:endParaRPr>
          </a:p>
          <a:p>
            <a:pPr lvl="1"/>
            <a:r>
              <a:rPr lang="cs-CZ" dirty="0" smtClean="0"/>
              <a:t>„Vstupní tok“ (průměr) =„Výstupní tok“ (průměr)</a:t>
            </a:r>
          </a:p>
          <a:p>
            <a:pPr lvl="1"/>
            <a:r>
              <a:rPr lang="cs-CZ" dirty="0" smtClean="0"/>
              <a:t>Díky průměrování </a:t>
            </a:r>
            <a:r>
              <a:rPr lang="cs-CZ" dirty="0" smtClean="0">
                <a:solidFill>
                  <a:srgbClr val="FF0000"/>
                </a:solidFill>
              </a:rPr>
              <a:t>neuvažujeme fluktuace </a:t>
            </a:r>
            <a:r>
              <a:rPr lang="cs-CZ" dirty="0" smtClean="0"/>
              <a:t>(viz </a:t>
            </a:r>
            <a:r>
              <a:rPr lang="cs-CZ" dirty="0" smtClean="0"/>
              <a:t>hody </a:t>
            </a:r>
            <a:r>
              <a:rPr lang="cs-CZ" dirty="0" smtClean="0"/>
              <a:t>mincí)</a:t>
            </a:r>
            <a:endParaRPr lang="cs-CZ" dirty="0"/>
          </a:p>
        </p:txBody>
      </p:sp>
    </p:spTree>
    <p:extLst>
      <p:ext uri="{BB962C8B-B14F-4D97-AF65-F5344CB8AC3E}">
        <p14:creationId xmlns:p14="http://schemas.microsoft.com/office/powerpoint/2010/main" val="19379252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Klíčová měřítka (proměnné)</a:t>
            </a:r>
            <a:endParaRPr lang="cs-CZ" dirty="0"/>
          </a:p>
        </p:txBody>
      </p:sp>
      <p:sp>
        <p:nvSpPr>
          <p:cNvPr id="3" name="Zástupný symbol pro obsah 2"/>
          <p:cNvSpPr>
            <a:spLocks noGrp="1"/>
          </p:cNvSpPr>
          <p:nvPr>
            <p:ph idx="1"/>
          </p:nvPr>
        </p:nvSpPr>
        <p:spPr>
          <a:xfrm>
            <a:off x="457200" y="1724119"/>
            <a:ext cx="8229600" cy="3052936"/>
          </a:xfrm>
        </p:spPr>
        <p:txBody>
          <a:bodyPr>
            <a:normAutofit fontScale="55000" lnSpcReduction="20000"/>
          </a:bodyPr>
          <a:lstStyle/>
          <a:p>
            <a:r>
              <a:rPr lang="cs-CZ" sz="2000" dirty="0" err="1" smtClean="0"/>
              <a:t>Lead</a:t>
            </a:r>
            <a:r>
              <a:rPr lang="cs-CZ" sz="2000" dirty="0" smtClean="0"/>
              <a:t> </a:t>
            </a:r>
            <a:r>
              <a:rPr lang="cs-CZ" sz="2000" dirty="0" err="1" smtClean="0"/>
              <a:t>Time</a:t>
            </a:r>
            <a:r>
              <a:rPr lang="cs-CZ" sz="2000" dirty="0" smtClean="0"/>
              <a:t> =LT (jak dlouho trvá  celý proces)  </a:t>
            </a:r>
            <a:endParaRPr lang="cs-CZ" sz="2000" i="1" dirty="0" smtClean="0"/>
          </a:p>
          <a:p>
            <a:r>
              <a:rPr lang="cs-CZ" sz="2000" dirty="0" err="1" smtClean="0"/>
              <a:t>Inventory</a:t>
            </a:r>
            <a:r>
              <a:rPr lang="cs-CZ" sz="2000" dirty="0" smtClean="0"/>
              <a:t> = </a:t>
            </a:r>
            <a:r>
              <a:rPr lang="cs-CZ" sz="2000" b="1" dirty="0" smtClean="0">
                <a:solidFill>
                  <a:srgbClr val="FF0000"/>
                </a:solidFill>
              </a:rPr>
              <a:t>W</a:t>
            </a:r>
            <a:r>
              <a:rPr lang="cs-CZ" sz="2000" b="1" dirty="0" smtClean="0">
                <a:solidFill>
                  <a:srgbClr val="00B050"/>
                </a:solidFill>
              </a:rPr>
              <a:t>I</a:t>
            </a:r>
            <a:r>
              <a:rPr lang="cs-CZ" sz="2000" b="1" dirty="0" smtClean="0">
                <a:solidFill>
                  <a:srgbClr val="0070C0"/>
                </a:solidFill>
              </a:rPr>
              <a:t>P</a:t>
            </a:r>
            <a:r>
              <a:rPr lang="cs-CZ" sz="2000" dirty="0" smtClean="0"/>
              <a:t>   (kolik jednotek je v procesu= nedokončená výroba-</a:t>
            </a:r>
            <a:r>
              <a:rPr lang="cs-CZ" sz="2000" b="1" dirty="0" err="1" smtClean="0">
                <a:solidFill>
                  <a:srgbClr val="FF0000"/>
                </a:solidFill>
              </a:rPr>
              <a:t>W</a:t>
            </a:r>
            <a:r>
              <a:rPr lang="cs-CZ" sz="2000" dirty="0" err="1" smtClean="0"/>
              <a:t>ork</a:t>
            </a:r>
            <a:r>
              <a:rPr lang="cs-CZ" sz="2000" dirty="0" smtClean="0"/>
              <a:t> </a:t>
            </a:r>
            <a:r>
              <a:rPr lang="cs-CZ" sz="2000" b="1" dirty="0" smtClean="0">
                <a:solidFill>
                  <a:srgbClr val="00B050"/>
                </a:solidFill>
              </a:rPr>
              <a:t>I</a:t>
            </a:r>
            <a:r>
              <a:rPr lang="cs-CZ" sz="2000" dirty="0" smtClean="0"/>
              <a:t>n </a:t>
            </a:r>
            <a:r>
              <a:rPr lang="cs-CZ" sz="2000" b="1" dirty="0" err="1" smtClean="0">
                <a:solidFill>
                  <a:srgbClr val="0070C0"/>
                </a:solidFill>
              </a:rPr>
              <a:t>P</a:t>
            </a:r>
            <a:r>
              <a:rPr lang="cs-CZ" sz="2000" dirty="0" err="1" smtClean="0"/>
              <a:t>rogress</a:t>
            </a:r>
            <a:r>
              <a:rPr lang="cs-CZ" sz="2000" dirty="0" smtClean="0"/>
              <a:t>) </a:t>
            </a:r>
            <a:endParaRPr lang="cs-CZ" sz="2000" dirty="0" smtClean="0"/>
          </a:p>
          <a:p>
            <a:r>
              <a:rPr lang="cs-CZ" sz="2000" dirty="0" err="1" smtClean="0">
                <a:solidFill>
                  <a:srgbClr val="00B050"/>
                </a:solidFill>
              </a:rPr>
              <a:t>Throughput</a:t>
            </a:r>
            <a:r>
              <a:rPr lang="cs-CZ" sz="2000" dirty="0" smtClean="0">
                <a:solidFill>
                  <a:srgbClr val="00B050"/>
                </a:solidFill>
              </a:rPr>
              <a:t> </a:t>
            </a:r>
            <a:r>
              <a:rPr lang="cs-CZ" sz="2000" dirty="0" err="1" smtClean="0">
                <a:solidFill>
                  <a:srgbClr val="00B050"/>
                </a:solidFill>
              </a:rPr>
              <a:t>Rate</a:t>
            </a:r>
            <a:r>
              <a:rPr lang="cs-CZ" sz="2000" dirty="0" smtClean="0">
                <a:solidFill>
                  <a:srgbClr val="00B050"/>
                </a:solidFill>
              </a:rPr>
              <a:t> </a:t>
            </a:r>
            <a:r>
              <a:rPr lang="cs-CZ" sz="2000" dirty="0" smtClean="0"/>
              <a:t>=</a:t>
            </a:r>
            <a:r>
              <a:rPr lang="cs-CZ" sz="2000" b="1" dirty="0" smtClean="0">
                <a:solidFill>
                  <a:srgbClr val="00B050"/>
                </a:solidFill>
              </a:rPr>
              <a:t>T</a:t>
            </a:r>
            <a:r>
              <a:rPr lang="cs-CZ" sz="2000" dirty="0" smtClean="0"/>
              <a:t>  (počet zákazníků/jednotka času) – někdy </a:t>
            </a:r>
            <a:r>
              <a:rPr lang="cs-CZ" sz="2000" i="1" dirty="0" err="1" smtClean="0"/>
              <a:t>Flow</a:t>
            </a:r>
            <a:r>
              <a:rPr lang="cs-CZ" sz="2000" i="1" dirty="0" smtClean="0"/>
              <a:t> </a:t>
            </a:r>
            <a:r>
              <a:rPr lang="cs-CZ" sz="2000" i="1" dirty="0" err="1" smtClean="0"/>
              <a:t>Time</a:t>
            </a:r>
            <a:r>
              <a:rPr lang="cs-CZ" sz="2000" i="1" dirty="0" smtClean="0"/>
              <a:t> </a:t>
            </a:r>
            <a:r>
              <a:rPr lang="cs-CZ" sz="2000" dirty="0" smtClean="0"/>
              <a:t>nebo </a:t>
            </a:r>
            <a:r>
              <a:rPr lang="cs-CZ" sz="2000" i="1" dirty="0" err="1" smtClean="0"/>
              <a:t>Flow</a:t>
            </a:r>
            <a:r>
              <a:rPr lang="cs-CZ" sz="2000" i="1" dirty="0" smtClean="0"/>
              <a:t> </a:t>
            </a:r>
            <a:r>
              <a:rPr lang="cs-CZ" sz="2000" i="1" dirty="0" err="1" smtClean="0"/>
              <a:t>Rate</a:t>
            </a:r>
            <a:r>
              <a:rPr lang="cs-CZ" sz="2000" i="1" dirty="0" smtClean="0"/>
              <a:t> – např. 30/hod</a:t>
            </a:r>
            <a:endParaRPr lang="cs-CZ" sz="2000" i="1" dirty="0" smtClean="0"/>
          </a:p>
          <a:p>
            <a:r>
              <a:rPr lang="cs-CZ" sz="2000" dirty="0" err="1" smtClean="0">
                <a:solidFill>
                  <a:srgbClr val="FF0000"/>
                </a:solidFill>
              </a:rPr>
              <a:t>Cycle</a:t>
            </a:r>
            <a:r>
              <a:rPr lang="cs-CZ" sz="2000" dirty="0" smtClean="0">
                <a:solidFill>
                  <a:srgbClr val="FF0000"/>
                </a:solidFill>
              </a:rPr>
              <a:t> </a:t>
            </a:r>
            <a:r>
              <a:rPr lang="cs-CZ" sz="2000" dirty="0" err="1">
                <a:solidFill>
                  <a:srgbClr val="FF0000"/>
                </a:solidFill>
              </a:rPr>
              <a:t>Time</a:t>
            </a:r>
            <a:r>
              <a:rPr lang="cs-CZ" sz="2000" dirty="0">
                <a:solidFill>
                  <a:srgbClr val="FF0000"/>
                </a:solidFill>
              </a:rPr>
              <a:t> </a:t>
            </a:r>
            <a:r>
              <a:rPr lang="cs-CZ" sz="2000" dirty="0"/>
              <a:t>= čas/jednotka = </a:t>
            </a:r>
            <a:r>
              <a:rPr lang="cs-CZ" sz="2000" dirty="0" smtClean="0"/>
              <a:t>počet minut /zákazník </a:t>
            </a:r>
            <a:r>
              <a:rPr lang="cs-CZ" sz="2000" dirty="0"/>
              <a:t>nebo </a:t>
            </a:r>
            <a:r>
              <a:rPr lang="cs-CZ" sz="2000" dirty="0" smtClean="0"/>
              <a:t>počet hodin/výrobek </a:t>
            </a:r>
            <a:r>
              <a:rPr lang="cs-CZ" sz="2000" dirty="0"/>
              <a:t>= </a:t>
            </a:r>
            <a:r>
              <a:rPr lang="cs-CZ" sz="2000" b="1" dirty="0">
                <a:solidFill>
                  <a:srgbClr val="FF0000"/>
                </a:solidFill>
              </a:rPr>
              <a:t>CT</a:t>
            </a:r>
            <a:r>
              <a:rPr lang="cs-CZ" sz="2000" dirty="0"/>
              <a:t> = </a:t>
            </a:r>
            <a:r>
              <a:rPr lang="cs-CZ" sz="2000" dirty="0" smtClean="0"/>
              <a:t>(někdy se tomu říká TAKT TIME) </a:t>
            </a:r>
            <a:r>
              <a:rPr lang="cs-CZ" sz="2000" dirty="0" smtClean="0"/>
              <a:t> - </a:t>
            </a:r>
            <a:r>
              <a:rPr lang="cs-CZ" sz="2000" dirty="0" err="1" smtClean="0"/>
              <a:t>např</a:t>
            </a:r>
            <a:r>
              <a:rPr lang="cs-CZ" sz="2000" dirty="0" smtClean="0"/>
              <a:t>- 5 minut/1 zákazník</a:t>
            </a:r>
            <a:endParaRPr lang="cs-CZ" sz="2000" dirty="0" smtClean="0"/>
          </a:p>
          <a:p>
            <a:r>
              <a:rPr lang="cs-CZ" sz="2000" b="1" dirty="0" smtClean="0">
                <a:solidFill>
                  <a:srgbClr val="FF0000"/>
                </a:solidFill>
              </a:rPr>
              <a:t>CT</a:t>
            </a:r>
            <a:r>
              <a:rPr lang="cs-CZ" sz="2000" b="1" dirty="0"/>
              <a:t>= </a:t>
            </a:r>
            <a:r>
              <a:rPr lang="cs-CZ" sz="2000" b="1" dirty="0" smtClean="0"/>
              <a:t>1/</a:t>
            </a:r>
            <a:r>
              <a:rPr lang="cs-CZ" sz="2000" b="1" dirty="0" smtClean="0">
                <a:solidFill>
                  <a:srgbClr val="00B050"/>
                </a:solidFill>
              </a:rPr>
              <a:t>T=1/ </a:t>
            </a:r>
            <a:r>
              <a:rPr lang="cs-CZ" sz="2000" b="1" dirty="0" smtClean="0">
                <a:solidFill>
                  <a:srgbClr val="C00000"/>
                </a:solidFill>
              </a:rPr>
              <a:t>FT, kde FT = </a:t>
            </a:r>
            <a:r>
              <a:rPr lang="cs-CZ" sz="2000" b="1" dirty="0" err="1" smtClean="0">
                <a:solidFill>
                  <a:srgbClr val="C00000"/>
                </a:solidFill>
              </a:rPr>
              <a:t>Flow</a:t>
            </a:r>
            <a:r>
              <a:rPr lang="cs-CZ" sz="2000" b="1" dirty="0" smtClean="0">
                <a:solidFill>
                  <a:srgbClr val="C00000"/>
                </a:solidFill>
              </a:rPr>
              <a:t> </a:t>
            </a:r>
            <a:r>
              <a:rPr lang="cs-CZ" sz="2000" b="1" dirty="0" err="1" smtClean="0">
                <a:solidFill>
                  <a:srgbClr val="C00000"/>
                </a:solidFill>
              </a:rPr>
              <a:t>Time</a:t>
            </a:r>
            <a:r>
              <a:rPr lang="cs-CZ" sz="2000" b="1" dirty="0" smtClean="0">
                <a:solidFill>
                  <a:srgbClr val="C00000"/>
                </a:solidFill>
              </a:rPr>
              <a:t>  </a:t>
            </a:r>
            <a:endParaRPr lang="cs-CZ" sz="2000" b="1" dirty="0">
              <a:solidFill>
                <a:srgbClr val="C00000"/>
              </a:solidFill>
            </a:endParaRPr>
          </a:p>
          <a:p>
            <a:r>
              <a:rPr lang="cs-CZ" sz="2000" dirty="0" smtClean="0"/>
              <a:t>Tyto měřítka jsou propojena </a:t>
            </a:r>
            <a:r>
              <a:rPr lang="cs-CZ" sz="2000" dirty="0" err="1" smtClean="0"/>
              <a:t>Littlovým</a:t>
            </a:r>
            <a:r>
              <a:rPr lang="cs-CZ" sz="2000" dirty="0" smtClean="0"/>
              <a:t> zákonem  </a:t>
            </a:r>
            <a:r>
              <a:rPr lang="cs-CZ" sz="4600" b="1" dirty="0" smtClean="0">
                <a:solidFill>
                  <a:srgbClr val="0070C0"/>
                </a:solidFill>
              </a:rPr>
              <a:t>WIP</a:t>
            </a:r>
            <a:r>
              <a:rPr lang="cs-CZ" sz="4600" b="1" dirty="0" smtClean="0"/>
              <a:t>=</a:t>
            </a:r>
            <a:r>
              <a:rPr lang="cs-CZ" sz="4600" b="1" dirty="0" smtClean="0">
                <a:solidFill>
                  <a:srgbClr val="00B050"/>
                </a:solidFill>
              </a:rPr>
              <a:t>T</a:t>
            </a:r>
            <a:r>
              <a:rPr lang="cs-CZ" sz="4600" b="1" dirty="0" smtClean="0">
                <a:solidFill>
                  <a:srgbClr val="FF0000"/>
                </a:solidFill>
              </a:rPr>
              <a:t> x CT </a:t>
            </a:r>
            <a:r>
              <a:rPr lang="cs-CZ" sz="4600" b="1" dirty="0" smtClean="0"/>
              <a:t>=</a:t>
            </a:r>
            <a:r>
              <a:rPr lang="cs-CZ" sz="4600" b="1" dirty="0" smtClean="0">
                <a:solidFill>
                  <a:srgbClr val="00B050"/>
                </a:solidFill>
              </a:rPr>
              <a:t>T</a:t>
            </a:r>
            <a:r>
              <a:rPr lang="cs-CZ" sz="4600" b="1" dirty="0" smtClean="0"/>
              <a:t>/</a:t>
            </a:r>
            <a:r>
              <a:rPr lang="cs-CZ" sz="4600" b="1" dirty="0" smtClean="0">
                <a:solidFill>
                  <a:srgbClr val="C00000"/>
                </a:solidFill>
              </a:rPr>
              <a:t>FT </a:t>
            </a:r>
            <a:r>
              <a:rPr lang="cs-CZ" sz="2500" b="1" dirty="0" smtClean="0">
                <a:solidFill>
                  <a:srgbClr val="C00000"/>
                </a:solidFill>
              </a:rPr>
              <a:t>(někdy je T označováno jako TH)</a:t>
            </a:r>
            <a:endParaRPr lang="cs-CZ" sz="2500" b="1" dirty="0" smtClean="0">
              <a:solidFill>
                <a:srgbClr val="C00000"/>
              </a:solidFill>
            </a:endParaRPr>
          </a:p>
          <a:p>
            <a:r>
              <a:rPr lang="cs-CZ" sz="2000" dirty="0" smtClean="0">
                <a:solidFill>
                  <a:srgbClr val="FF0000"/>
                </a:solidFill>
              </a:rPr>
              <a:t> </a:t>
            </a:r>
            <a:endParaRPr lang="cs-CZ" sz="2000" b="1" dirty="0" smtClean="0">
              <a:solidFill>
                <a:srgbClr val="00B050"/>
              </a:solidFill>
            </a:endParaRPr>
          </a:p>
          <a:p>
            <a:r>
              <a:rPr lang="cs-CZ" sz="2000" dirty="0" smtClean="0"/>
              <a:t>Příklad </a:t>
            </a:r>
            <a:r>
              <a:rPr lang="cs-CZ" sz="2000" dirty="0" smtClean="0"/>
              <a:t>1	: </a:t>
            </a:r>
            <a:r>
              <a:rPr lang="cs-CZ" sz="2000" b="1" dirty="0" smtClean="0">
                <a:solidFill>
                  <a:srgbClr val="00B050"/>
                </a:solidFill>
              </a:rPr>
              <a:t>T</a:t>
            </a:r>
            <a:r>
              <a:rPr lang="cs-CZ" sz="2000" dirty="0" smtClean="0"/>
              <a:t>= </a:t>
            </a:r>
            <a:r>
              <a:rPr lang="cs-CZ" sz="2000" dirty="0" smtClean="0">
                <a:solidFill>
                  <a:srgbClr val="00B050"/>
                </a:solidFill>
              </a:rPr>
              <a:t>30</a:t>
            </a:r>
            <a:r>
              <a:rPr lang="cs-CZ" sz="2000" dirty="0" smtClean="0"/>
              <a:t> výrobků/hod, výroba jednoho výrobku trvá 0,5 hodiny (0,5 hod/výrobek=CT). </a:t>
            </a:r>
          </a:p>
          <a:p>
            <a:r>
              <a:rPr lang="cs-CZ" sz="2000" dirty="0" smtClean="0"/>
              <a:t>Otázka :  kolik je WIP ? </a:t>
            </a:r>
          </a:p>
          <a:p>
            <a:r>
              <a:rPr lang="cs-CZ" sz="2000" dirty="0" err="1" smtClean="0"/>
              <a:t>Odpověd</a:t>
            </a:r>
            <a:r>
              <a:rPr lang="cs-CZ" sz="2000" dirty="0" smtClean="0"/>
              <a:t>ˇ : </a:t>
            </a:r>
            <a:r>
              <a:rPr lang="cs-CZ" sz="2000" b="1" dirty="0">
                <a:solidFill>
                  <a:srgbClr val="FF0000"/>
                </a:solidFill>
              </a:rPr>
              <a:t>W</a:t>
            </a:r>
            <a:r>
              <a:rPr lang="cs-CZ" sz="2000" b="1" dirty="0">
                <a:solidFill>
                  <a:srgbClr val="00B050"/>
                </a:solidFill>
              </a:rPr>
              <a:t>I</a:t>
            </a:r>
            <a:r>
              <a:rPr lang="cs-CZ" sz="2000" b="1" dirty="0">
                <a:solidFill>
                  <a:srgbClr val="0070C0"/>
                </a:solidFill>
              </a:rPr>
              <a:t>P </a:t>
            </a:r>
            <a:r>
              <a:rPr lang="cs-CZ" sz="2000" dirty="0" smtClean="0"/>
              <a:t>=</a:t>
            </a:r>
            <a:r>
              <a:rPr lang="cs-CZ" sz="2000" dirty="0" smtClean="0">
                <a:solidFill>
                  <a:srgbClr val="00B050"/>
                </a:solidFill>
              </a:rPr>
              <a:t>30</a:t>
            </a:r>
            <a:r>
              <a:rPr lang="cs-CZ" sz="2000" dirty="0" smtClean="0"/>
              <a:t>*0,5=15 výrobků  </a:t>
            </a:r>
            <a:endParaRPr lang="cs-CZ" sz="2000" dirty="0" smtClean="0"/>
          </a:p>
          <a:p>
            <a:endParaRPr lang="cs-CZ" sz="2000" dirty="0" smtClean="0"/>
          </a:p>
          <a:p>
            <a:r>
              <a:rPr lang="cs-CZ" sz="2000" dirty="0" smtClean="0"/>
              <a:t> Příklad 2 : </a:t>
            </a:r>
            <a:r>
              <a:rPr lang="cs-CZ" sz="2000" dirty="0" smtClean="0">
                <a:solidFill>
                  <a:srgbClr val="00B050"/>
                </a:solidFill>
              </a:rPr>
              <a:t>T=30 zákazníků/hod</a:t>
            </a:r>
            <a:r>
              <a:rPr lang="cs-CZ" sz="2000" dirty="0" smtClean="0"/>
              <a:t>, obsluha jednoho je 5 minut, </a:t>
            </a:r>
            <a:r>
              <a:rPr lang="cs-CZ" sz="2000" b="1" dirty="0" smtClean="0">
                <a:solidFill>
                  <a:srgbClr val="0070C0"/>
                </a:solidFill>
              </a:rPr>
              <a:t>WIP</a:t>
            </a:r>
            <a:r>
              <a:rPr lang="cs-CZ" sz="2000" dirty="0" smtClean="0"/>
              <a:t>=(30/60) *(5/1)=30/12=2,5</a:t>
            </a:r>
            <a:endParaRPr lang="cs-CZ" sz="2000" dirty="0" smtClean="0"/>
          </a:p>
          <a:p>
            <a:endParaRPr lang="cs-CZ" dirty="0" smtClean="0"/>
          </a:p>
          <a:p>
            <a:pPr marL="0" indent="0">
              <a:buNone/>
            </a:pPr>
            <a:r>
              <a:rPr lang="cs-CZ" dirty="0" smtClean="0"/>
              <a:t>   </a:t>
            </a:r>
          </a:p>
          <a:p>
            <a:endParaRPr lang="cs-CZ" dirty="0"/>
          </a:p>
          <a:p>
            <a:endParaRPr lang="cs-CZ" dirty="0"/>
          </a:p>
          <a:p>
            <a:pPr marL="0" indent="0">
              <a:buNone/>
            </a:pPr>
            <a:endParaRPr lang="cs-CZ" dirty="0"/>
          </a:p>
        </p:txBody>
      </p:sp>
      <p:sp>
        <p:nvSpPr>
          <p:cNvPr id="4" name="Zaoblený obdélník 3"/>
          <p:cNvSpPr/>
          <p:nvPr/>
        </p:nvSpPr>
        <p:spPr>
          <a:xfrm>
            <a:off x="2577735" y="5425127"/>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Zaoblený obdélník 4"/>
          <p:cNvSpPr/>
          <p:nvPr/>
        </p:nvSpPr>
        <p:spPr>
          <a:xfrm>
            <a:off x="2876785" y="5433511"/>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Zaoblený obdélník 5"/>
          <p:cNvSpPr/>
          <p:nvPr/>
        </p:nvSpPr>
        <p:spPr>
          <a:xfrm>
            <a:off x="3153799" y="5425127"/>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bdélník 6"/>
          <p:cNvSpPr/>
          <p:nvPr/>
        </p:nvSpPr>
        <p:spPr>
          <a:xfrm>
            <a:off x="4017895" y="4972526"/>
            <a:ext cx="1152128"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i="1" dirty="0" smtClean="0"/>
          </a:p>
          <a:p>
            <a:pPr algn="ctr"/>
            <a:endParaRPr lang="cs-CZ" i="1" dirty="0"/>
          </a:p>
          <a:p>
            <a:pPr algn="ctr"/>
            <a:r>
              <a:rPr lang="cs-CZ" i="1" dirty="0" smtClean="0"/>
              <a:t>WIP</a:t>
            </a:r>
            <a:endParaRPr lang="cs-CZ" i="1" dirty="0"/>
          </a:p>
        </p:txBody>
      </p:sp>
      <p:sp>
        <p:nvSpPr>
          <p:cNvPr id="8" name="Zaoblený obdélník 7"/>
          <p:cNvSpPr/>
          <p:nvPr/>
        </p:nvSpPr>
        <p:spPr>
          <a:xfrm>
            <a:off x="4161911" y="5289495"/>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Zaoblený obdélník 8"/>
          <p:cNvSpPr/>
          <p:nvPr/>
        </p:nvSpPr>
        <p:spPr>
          <a:xfrm>
            <a:off x="4460961" y="5297879"/>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Zaoblený obdélník 9"/>
          <p:cNvSpPr/>
          <p:nvPr/>
        </p:nvSpPr>
        <p:spPr>
          <a:xfrm>
            <a:off x="4737975" y="5289495"/>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Zaoblený obdélník 10"/>
          <p:cNvSpPr/>
          <p:nvPr/>
        </p:nvSpPr>
        <p:spPr>
          <a:xfrm>
            <a:off x="4161911" y="5066118"/>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Zaoblený obdélník 11"/>
          <p:cNvSpPr/>
          <p:nvPr/>
        </p:nvSpPr>
        <p:spPr>
          <a:xfrm>
            <a:off x="4460961" y="5074502"/>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Zaoblený obdélník 12"/>
          <p:cNvSpPr/>
          <p:nvPr/>
        </p:nvSpPr>
        <p:spPr>
          <a:xfrm>
            <a:off x="4737975" y="5066118"/>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 name="Zaoblený obdélník 21"/>
          <p:cNvSpPr/>
          <p:nvPr/>
        </p:nvSpPr>
        <p:spPr>
          <a:xfrm>
            <a:off x="6056078" y="5384966"/>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3" name="Zaoblený obdélník 22"/>
          <p:cNvSpPr/>
          <p:nvPr/>
        </p:nvSpPr>
        <p:spPr>
          <a:xfrm>
            <a:off x="6355128" y="5393350"/>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4" name="Zaoblený obdélník 23"/>
          <p:cNvSpPr/>
          <p:nvPr/>
        </p:nvSpPr>
        <p:spPr>
          <a:xfrm>
            <a:off x="6632142" y="5384966"/>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 name="Šipka doprava 24"/>
          <p:cNvSpPr/>
          <p:nvPr/>
        </p:nvSpPr>
        <p:spPr>
          <a:xfrm>
            <a:off x="3479031" y="5392033"/>
            <a:ext cx="432048" cy="24110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 name="Šipka doprava 25"/>
          <p:cNvSpPr/>
          <p:nvPr/>
        </p:nvSpPr>
        <p:spPr>
          <a:xfrm>
            <a:off x="5311520" y="5338939"/>
            <a:ext cx="432048" cy="24110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30" name="Přímá spojnice se šipkou 29"/>
          <p:cNvCxnSpPr/>
          <p:nvPr/>
        </p:nvCxnSpPr>
        <p:spPr>
          <a:xfrm>
            <a:off x="4017895" y="6052646"/>
            <a:ext cx="1152128"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1" name="TextovéPole 30"/>
          <p:cNvSpPr txBox="1"/>
          <p:nvPr/>
        </p:nvSpPr>
        <p:spPr>
          <a:xfrm>
            <a:off x="4076103" y="6176565"/>
            <a:ext cx="1148071" cy="369332"/>
          </a:xfrm>
          <a:prstGeom prst="rect">
            <a:avLst/>
          </a:prstGeom>
          <a:noFill/>
        </p:spPr>
        <p:txBody>
          <a:bodyPr wrap="none" rtlCol="0">
            <a:spAutoFit/>
          </a:bodyPr>
          <a:lstStyle/>
          <a:p>
            <a:r>
              <a:rPr lang="cs-CZ" dirty="0" err="1" smtClean="0"/>
              <a:t>Lead</a:t>
            </a:r>
            <a:r>
              <a:rPr lang="cs-CZ" dirty="0" smtClean="0"/>
              <a:t> </a:t>
            </a:r>
            <a:r>
              <a:rPr lang="cs-CZ" dirty="0" err="1" smtClean="0"/>
              <a:t>Time</a:t>
            </a:r>
            <a:endParaRPr lang="cs-CZ" dirty="0"/>
          </a:p>
        </p:txBody>
      </p:sp>
      <p:sp>
        <p:nvSpPr>
          <p:cNvPr id="32" name="TextovéPole 31"/>
          <p:cNvSpPr txBox="1"/>
          <p:nvPr/>
        </p:nvSpPr>
        <p:spPr>
          <a:xfrm>
            <a:off x="6237549" y="4849186"/>
            <a:ext cx="349776" cy="369332"/>
          </a:xfrm>
          <a:prstGeom prst="rect">
            <a:avLst/>
          </a:prstGeom>
          <a:noFill/>
        </p:spPr>
        <p:txBody>
          <a:bodyPr wrap="none" rtlCol="0">
            <a:spAutoFit/>
          </a:bodyPr>
          <a:lstStyle/>
          <a:p>
            <a:r>
              <a:rPr lang="cs-CZ" dirty="0" smtClean="0"/>
              <a:t>T </a:t>
            </a:r>
            <a:endParaRPr lang="cs-CZ" dirty="0"/>
          </a:p>
        </p:txBody>
      </p:sp>
    </p:spTree>
    <p:extLst>
      <p:ext uri="{BB962C8B-B14F-4D97-AF65-F5344CB8AC3E}">
        <p14:creationId xmlns:p14="http://schemas.microsoft.com/office/powerpoint/2010/main" val="30772983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Řešení |(</a:t>
            </a:r>
            <a:r>
              <a:rPr lang="cs-CZ" dirty="0" err="1" smtClean="0"/>
              <a:t>home</a:t>
            </a:r>
            <a:r>
              <a:rPr lang="cs-CZ" dirty="0" smtClean="0"/>
              <a:t> study) </a:t>
            </a:r>
            <a:endParaRPr lang="cs-CZ" dirty="0"/>
          </a:p>
        </p:txBody>
      </p:sp>
      <p:sp>
        <p:nvSpPr>
          <p:cNvPr id="6" name="Šipka doprava 5"/>
          <p:cNvSpPr/>
          <p:nvPr/>
        </p:nvSpPr>
        <p:spPr>
          <a:xfrm>
            <a:off x="3667371" y="1844824"/>
            <a:ext cx="8640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aphicFrame>
        <p:nvGraphicFramePr>
          <p:cNvPr id="7" name="Tabulka 6"/>
          <p:cNvGraphicFramePr>
            <a:graphicFrameLocks noGrp="1"/>
          </p:cNvGraphicFramePr>
          <p:nvPr>
            <p:extLst>
              <p:ext uri="{D42A27DB-BD31-4B8C-83A1-F6EECF244321}">
                <p14:modId xmlns:p14="http://schemas.microsoft.com/office/powerpoint/2010/main" val="260055214"/>
              </p:ext>
            </p:extLst>
          </p:nvPr>
        </p:nvGraphicFramePr>
        <p:xfrm>
          <a:off x="350912" y="1751856"/>
          <a:ext cx="3429000" cy="762000"/>
        </p:xfrm>
        <a:graphic>
          <a:graphicData uri="http://schemas.openxmlformats.org/drawingml/2006/table">
            <a:tbl>
              <a:tblPr>
                <a:tableStyleId>{5C22544A-7EE6-4342-B048-85BDC9FD1C3A}</a:tableStyleId>
              </a:tblPr>
              <a:tblGrid>
                <a:gridCol w="735238"/>
                <a:gridCol w="735238"/>
                <a:gridCol w="979262"/>
                <a:gridCol w="979262"/>
              </a:tblGrid>
              <a:tr h="190500">
                <a:tc>
                  <a:txBody>
                    <a:bodyPr/>
                    <a:lstStyle/>
                    <a:p>
                      <a:pPr algn="l" fontAlgn="b"/>
                      <a:r>
                        <a:rPr lang="cs-CZ" sz="1100" u="none" strike="noStrike" dirty="0">
                          <a:effectLst/>
                        </a:rPr>
                        <a:t>Proces</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b="1" u="none" strike="noStrike" dirty="0" smtClean="0">
                          <a:effectLst/>
                        </a:rPr>
                        <a:t>WIP</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b="1" u="none" strike="noStrike" dirty="0">
                          <a:solidFill>
                            <a:srgbClr val="00B050"/>
                          </a:solidFill>
                          <a:effectLst/>
                        </a:rPr>
                        <a:t>T</a:t>
                      </a:r>
                      <a:r>
                        <a:rPr lang="cs-CZ" sz="1100" u="none" strike="noStrike" dirty="0">
                          <a:effectLst/>
                        </a:rPr>
                        <a:t> (</a:t>
                      </a:r>
                      <a:r>
                        <a:rPr lang="cs-CZ" sz="1100" u="none" strike="noStrike" dirty="0" err="1">
                          <a:effectLst/>
                        </a:rPr>
                        <a:t>Zák</a:t>
                      </a:r>
                      <a:r>
                        <a:rPr lang="cs-CZ" sz="1100" u="none" strike="noStrike" dirty="0">
                          <a:effectLst/>
                        </a:rPr>
                        <a:t>/hod)</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effectLst/>
                        </a:rPr>
                        <a:t>LT</a:t>
                      </a:r>
                      <a:endParaRPr lang="cs-CZ" sz="1100" b="1" i="0" u="none" strike="noStrike" dirty="0">
                        <a:solidFill>
                          <a:srgbClr val="000000"/>
                        </a:solidFill>
                        <a:effectLst/>
                        <a:latin typeface="Calibri"/>
                      </a:endParaRPr>
                    </a:p>
                  </a:txBody>
                  <a:tcPr marL="9525" marR="9525" marT="9525" marB="0" anchor="b"/>
                </a:tc>
              </a:tr>
              <a:tr h="190500">
                <a:tc>
                  <a:txBody>
                    <a:bodyPr/>
                    <a:lstStyle/>
                    <a:p>
                      <a:pPr algn="l" fontAlgn="b"/>
                      <a:r>
                        <a:rPr lang="cs-CZ" sz="1100" u="none" strike="noStrike">
                          <a:effectLst/>
                        </a:rPr>
                        <a:t>Buffer</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8</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525" marR="9525" marT="9525" marB="0" anchor="b"/>
                </a:tc>
              </a:tr>
              <a:tr h="190500">
                <a:tc>
                  <a:txBody>
                    <a:bodyPr/>
                    <a:lstStyle/>
                    <a:p>
                      <a:pPr algn="l" fontAlgn="b"/>
                      <a:r>
                        <a:rPr lang="cs-CZ" sz="1100" u="none" strike="noStrike">
                          <a:effectLst/>
                        </a:rPr>
                        <a:t>Obsluha</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5</a:t>
                      </a:r>
                      <a:endParaRPr lang="cs-CZ" sz="1100" b="0" i="0" u="none" strike="noStrike">
                        <a:solidFill>
                          <a:srgbClr val="000000"/>
                        </a:solidFill>
                        <a:effectLst/>
                        <a:latin typeface="Calibri"/>
                      </a:endParaRPr>
                    </a:p>
                  </a:txBody>
                  <a:tcPr marL="9525" marR="9525" marT="9525" marB="0" anchor="b"/>
                </a:tc>
              </a:tr>
              <a:tr h="190500">
                <a:tc>
                  <a:txBody>
                    <a:bodyPr/>
                    <a:lstStyle/>
                    <a:p>
                      <a:pPr algn="l" fontAlgn="b"/>
                      <a:r>
                        <a:rPr lang="cs-CZ" sz="1100" u="none" strike="noStrike">
                          <a:effectLst/>
                        </a:rPr>
                        <a:t>Celkem</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effectLst/>
                        </a:rPr>
                        <a:t> </a:t>
                      </a:r>
                      <a:endParaRPr lang="cs-CZ" sz="1100" b="0" i="0" u="none" strike="noStrike" dirty="0">
                        <a:solidFill>
                          <a:srgbClr val="000000"/>
                        </a:solidFill>
                        <a:effectLst/>
                        <a:latin typeface="Calibri"/>
                      </a:endParaRPr>
                    </a:p>
                  </a:txBody>
                  <a:tcPr marL="9525" marR="9525" marT="9525" marB="0" anchor="b"/>
                </a:tc>
              </a:tr>
            </a:tbl>
          </a:graphicData>
        </a:graphic>
      </p:graphicFrame>
      <p:graphicFrame>
        <p:nvGraphicFramePr>
          <p:cNvPr id="8" name="Tabulka 7"/>
          <p:cNvGraphicFramePr>
            <a:graphicFrameLocks noGrp="1"/>
          </p:cNvGraphicFramePr>
          <p:nvPr>
            <p:extLst>
              <p:ext uri="{D42A27DB-BD31-4B8C-83A1-F6EECF244321}">
                <p14:modId xmlns:p14="http://schemas.microsoft.com/office/powerpoint/2010/main" val="295194278"/>
              </p:ext>
            </p:extLst>
          </p:nvPr>
        </p:nvGraphicFramePr>
        <p:xfrm>
          <a:off x="4644008" y="1751856"/>
          <a:ext cx="3708400" cy="762000"/>
        </p:xfrm>
        <a:graphic>
          <a:graphicData uri="http://schemas.openxmlformats.org/drawingml/2006/table">
            <a:tbl>
              <a:tblPr>
                <a:tableStyleId>{5C22544A-7EE6-4342-B048-85BDC9FD1C3A}</a:tableStyleId>
              </a:tblPr>
              <a:tblGrid>
                <a:gridCol w="609600"/>
                <a:gridCol w="609600"/>
                <a:gridCol w="939800"/>
                <a:gridCol w="939800"/>
                <a:gridCol w="609600"/>
              </a:tblGrid>
              <a:tr h="190500">
                <a:tc>
                  <a:txBody>
                    <a:bodyPr/>
                    <a:lstStyle/>
                    <a:p>
                      <a:pPr algn="l" fontAlgn="b"/>
                      <a:r>
                        <a:rPr lang="cs-CZ" sz="1100" u="none" strike="noStrike" dirty="0">
                          <a:effectLst/>
                        </a:rPr>
                        <a:t>Proces</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b="1" i="0" u="none" strike="noStrike" dirty="0" smtClean="0">
                          <a:solidFill>
                            <a:srgbClr val="000000"/>
                          </a:solidFill>
                          <a:effectLst/>
                          <a:latin typeface="Calibri"/>
                        </a:rPr>
                        <a:t>WIP</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a:effectLst/>
                        </a:rPr>
                        <a:t>T (Zák/hod)</a:t>
                      </a:r>
                      <a:endParaRPr lang="cs-CZ" sz="1100" b="1"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smtClean="0">
                          <a:solidFill>
                            <a:srgbClr val="FF0000"/>
                          </a:solidFill>
                          <a:effectLst/>
                        </a:rPr>
                        <a:t>CT</a:t>
                      </a:r>
                      <a:r>
                        <a:rPr lang="cs-CZ" sz="1100" u="none" strike="noStrike" dirty="0" smtClean="0">
                          <a:effectLst/>
                        </a:rPr>
                        <a:t> (min/</a:t>
                      </a:r>
                      <a:r>
                        <a:rPr lang="cs-CZ" sz="1100" u="none" strike="noStrike" dirty="0" err="1" smtClean="0">
                          <a:effectLst/>
                        </a:rPr>
                        <a:t>Zák</a:t>
                      </a:r>
                      <a:r>
                        <a:rPr lang="cs-CZ" sz="1100" u="none" strike="noStrike" dirty="0" smtClean="0">
                          <a:effectLst/>
                        </a:rPr>
                        <a:t>)</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a:effectLst/>
                        </a:rPr>
                        <a:t>LT</a:t>
                      </a:r>
                      <a:endParaRPr lang="cs-CZ" sz="1100" b="1" i="0" u="none" strike="noStrike">
                        <a:solidFill>
                          <a:srgbClr val="000000"/>
                        </a:solidFill>
                        <a:effectLst/>
                        <a:latin typeface="Calibri"/>
                      </a:endParaRPr>
                    </a:p>
                  </a:txBody>
                  <a:tcPr marL="9525" marR="9525" marT="9525" marB="0" anchor="b"/>
                </a:tc>
              </a:tr>
              <a:tr h="190500">
                <a:tc>
                  <a:txBody>
                    <a:bodyPr/>
                    <a:lstStyle/>
                    <a:p>
                      <a:pPr algn="l" fontAlgn="b"/>
                      <a:r>
                        <a:rPr lang="cs-CZ" sz="1100" u="none" strike="noStrike">
                          <a:effectLst/>
                        </a:rPr>
                        <a:t>Buffer</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8</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0,5</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525" marR="9525" marT="9525" marB="0" anchor="b"/>
                </a:tc>
              </a:tr>
              <a:tr h="190500">
                <a:tc>
                  <a:txBody>
                    <a:bodyPr/>
                    <a:lstStyle/>
                    <a:p>
                      <a:pPr algn="l" fontAlgn="b"/>
                      <a:r>
                        <a:rPr lang="cs-CZ" sz="1100" u="none" strike="noStrike">
                          <a:effectLst/>
                        </a:rPr>
                        <a:t>Obsluha</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0,5</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5</a:t>
                      </a:r>
                      <a:endParaRPr lang="cs-CZ" sz="1100" b="0" i="0" u="none" strike="noStrike">
                        <a:solidFill>
                          <a:srgbClr val="000000"/>
                        </a:solidFill>
                        <a:effectLst/>
                        <a:latin typeface="Calibri"/>
                      </a:endParaRPr>
                    </a:p>
                  </a:txBody>
                  <a:tcPr marL="9525" marR="9525" marT="9525" marB="0" anchor="b"/>
                </a:tc>
              </a:tr>
              <a:tr h="190500">
                <a:tc>
                  <a:txBody>
                    <a:bodyPr/>
                    <a:lstStyle/>
                    <a:p>
                      <a:pPr algn="l" fontAlgn="b"/>
                      <a:r>
                        <a:rPr lang="cs-CZ" sz="1100" u="none" strike="noStrike">
                          <a:effectLst/>
                        </a:rPr>
                        <a:t>Celkem</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0,5</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effectLst/>
                        </a:rPr>
                        <a:t> </a:t>
                      </a:r>
                      <a:endParaRPr lang="cs-CZ" sz="1100" b="0" i="0" u="none" strike="noStrike" dirty="0">
                        <a:solidFill>
                          <a:srgbClr val="000000"/>
                        </a:solidFill>
                        <a:effectLst/>
                        <a:latin typeface="Calibri"/>
                      </a:endParaRPr>
                    </a:p>
                  </a:txBody>
                  <a:tcPr marL="9525" marR="9525" marT="9525" marB="0" anchor="b"/>
                </a:tc>
              </a:tr>
            </a:tbl>
          </a:graphicData>
        </a:graphic>
      </p:graphicFrame>
      <p:graphicFrame>
        <p:nvGraphicFramePr>
          <p:cNvPr id="9" name="Tabulka 8"/>
          <p:cNvGraphicFramePr>
            <a:graphicFrameLocks noGrp="1"/>
          </p:cNvGraphicFramePr>
          <p:nvPr>
            <p:extLst>
              <p:ext uri="{D42A27DB-BD31-4B8C-83A1-F6EECF244321}">
                <p14:modId xmlns:p14="http://schemas.microsoft.com/office/powerpoint/2010/main" val="584471278"/>
              </p:ext>
            </p:extLst>
          </p:nvPr>
        </p:nvGraphicFramePr>
        <p:xfrm>
          <a:off x="391019" y="3645024"/>
          <a:ext cx="3708400" cy="762000"/>
        </p:xfrm>
        <a:graphic>
          <a:graphicData uri="http://schemas.openxmlformats.org/drawingml/2006/table">
            <a:tbl>
              <a:tblPr>
                <a:tableStyleId>{5C22544A-7EE6-4342-B048-85BDC9FD1C3A}</a:tableStyleId>
              </a:tblPr>
              <a:tblGrid>
                <a:gridCol w="609600"/>
                <a:gridCol w="609600"/>
                <a:gridCol w="939800"/>
                <a:gridCol w="939800"/>
                <a:gridCol w="609600"/>
              </a:tblGrid>
              <a:tr h="190500">
                <a:tc>
                  <a:txBody>
                    <a:bodyPr/>
                    <a:lstStyle/>
                    <a:p>
                      <a:pPr algn="l" fontAlgn="b"/>
                      <a:r>
                        <a:rPr lang="cs-CZ" sz="1100" u="none" strike="noStrike" dirty="0">
                          <a:effectLst/>
                        </a:rPr>
                        <a:t>Proces</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smtClean="0">
                          <a:effectLst/>
                        </a:rPr>
                        <a:t>WIP</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b="1" u="none" strike="noStrike" dirty="0">
                          <a:solidFill>
                            <a:srgbClr val="00B050"/>
                          </a:solidFill>
                          <a:effectLst/>
                        </a:rPr>
                        <a:t>T</a:t>
                      </a:r>
                      <a:r>
                        <a:rPr lang="cs-CZ" sz="1100" u="none" strike="noStrike" dirty="0">
                          <a:effectLst/>
                        </a:rPr>
                        <a:t> (</a:t>
                      </a:r>
                      <a:r>
                        <a:rPr lang="cs-CZ" sz="1100" u="none" strike="noStrike" dirty="0" err="1">
                          <a:effectLst/>
                        </a:rPr>
                        <a:t>Zák</a:t>
                      </a:r>
                      <a:r>
                        <a:rPr lang="cs-CZ" sz="1100" u="none" strike="noStrike" dirty="0">
                          <a:effectLst/>
                        </a:rPr>
                        <a:t>/hod)</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smtClean="0">
                          <a:solidFill>
                            <a:srgbClr val="FF0000"/>
                          </a:solidFill>
                          <a:effectLst/>
                        </a:rPr>
                        <a:t>CT</a:t>
                      </a:r>
                      <a:r>
                        <a:rPr lang="cs-CZ" sz="1100" u="none" strike="noStrike" dirty="0" smtClean="0">
                          <a:effectLst/>
                        </a:rPr>
                        <a:t>(min/</a:t>
                      </a:r>
                      <a:r>
                        <a:rPr lang="cs-CZ" sz="1100" u="none" strike="noStrike" dirty="0" err="1" smtClean="0">
                          <a:effectLst/>
                        </a:rPr>
                        <a:t>Zák</a:t>
                      </a:r>
                      <a:r>
                        <a:rPr lang="cs-CZ" sz="1100" u="none" strike="noStrike" dirty="0" smtClean="0">
                          <a:effectLst/>
                        </a:rPr>
                        <a:t>)</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err="1" smtClean="0">
                          <a:effectLst/>
                        </a:rPr>
                        <a:t>Lead</a:t>
                      </a:r>
                      <a:r>
                        <a:rPr lang="cs-CZ" sz="1100" u="none" strike="noStrike" dirty="0" smtClean="0">
                          <a:effectLst/>
                        </a:rPr>
                        <a:t> </a:t>
                      </a:r>
                      <a:r>
                        <a:rPr lang="cs-CZ" sz="1100" u="none" strike="noStrike" dirty="0" err="1" smtClean="0">
                          <a:effectLst/>
                        </a:rPr>
                        <a:t>Time</a:t>
                      </a:r>
                      <a:endParaRPr lang="cs-CZ" sz="1100" b="1" i="0" u="none" strike="noStrike" dirty="0">
                        <a:solidFill>
                          <a:srgbClr val="000000"/>
                        </a:solidFill>
                        <a:effectLst/>
                        <a:latin typeface="Calibri"/>
                      </a:endParaRPr>
                    </a:p>
                  </a:txBody>
                  <a:tcPr marL="9525" marR="9525" marT="9525" marB="0" anchor="b"/>
                </a:tc>
              </a:tr>
              <a:tr h="190500">
                <a:tc>
                  <a:txBody>
                    <a:bodyPr/>
                    <a:lstStyle/>
                    <a:p>
                      <a:pPr algn="l" fontAlgn="b"/>
                      <a:r>
                        <a:rPr lang="cs-CZ" sz="1100" u="none" strike="noStrike">
                          <a:effectLst/>
                        </a:rPr>
                        <a:t>Buffer</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effectLst/>
                        </a:rPr>
                        <a:t>8</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effectLst/>
                        </a:rPr>
                        <a:t>0,5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525" marR="9525" marT="9525" marB="0" anchor="b"/>
                </a:tc>
              </a:tr>
              <a:tr h="190500">
                <a:tc>
                  <a:txBody>
                    <a:bodyPr/>
                    <a:lstStyle/>
                    <a:p>
                      <a:pPr algn="l" fontAlgn="b"/>
                      <a:r>
                        <a:rPr lang="cs-CZ" sz="1100" u="none" strike="noStrike">
                          <a:effectLst/>
                        </a:rPr>
                        <a:t>Obsluha</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smtClean="0">
                          <a:solidFill>
                            <a:srgbClr val="0070C0"/>
                          </a:solidFill>
                          <a:effectLst/>
                        </a:rPr>
                        <a:t>2,5</a:t>
                      </a:r>
                      <a:r>
                        <a:rPr lang="cs-CZ" sz="1100" u="none" strike="noStrike" dirty="0">
                          <a:solidFill>
                            <a:srgbClr val="0070C0"/>
                          </a:solidFill>
                          <a:effectLst/>
                        </a:rPr>
                        <a:t> </a:t>
                      </a:r>
                      <a:endParaRPr lang="cs-CZ" sz="1100" b="0" i="0" u="none" strike="noStrike" dirty="0">
                        <a:solidFill>
                          <a:srgbClr val="0070C0"/>
                        </a:solidFill>
                        <a:effectLst/>
                        <a:latin typeface="Calibri"/>
                      </a:endParaRPr>
                    </a:p>
                  </a:txBody>
                  <a:tcPr marL="9525" marR="9525" marT="9525" marB="0" anchor="b"/>
                </a:tc>
                <a:tc>
                  <a:txBody>
                    <a:bodyPr/>
                    <a:lstStyle/>
                    <a:p>
                      <a:pPr algn="ctr" fontAlgn="b"/>
                      <a:r>
                        <a:rPr lang="cs-CZ" sz="1100" u="none" strike="noStrike" dirty="0">
                          <a:effectLst/>
                        </a:rPr>
                        <a:t>30</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effectLst/>
                        </a:rPr>
                        <a:t>0,5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a:effectLst/>
                        </a:rPr>
                        <a:t>5</a:t>
                      </a:r>
                      <a:endParaRPr lang="cs-CZ" sz="1100" b="0" i="0" u="none" strike="noStrike">
                        <a:solidFill>
                          <a:srgbClr val="000000"/>
                        </a:solidFill>
                        <a:effectLst/>
                        <a:latin typeface="Calibri"/>
                      </a:endParaRPr>
                    </a:p>
                  </a:txBody>
                  <a:tcPr marL="9525" marR="9525" marT="9525" marB="0" anchor="b"/>
                </a:tc>
              </a:tr>
              <a:tr h="190500">
                <a:tc>
                  <a:txBody>
                    <a:bodyPr/>
                    <a:lstStyle/>
                    <a:p>
                      <a:pPr algn="l" fontAlgn="b"/>
                      <a:r>
                        <a:rPr lang="cs-CZ" sz="1100" u="none" strike="noStrike">
                          <a:effectLst/>
                        </a:rPr>
                        <a:t>Celkem</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effectLst/>
                        </a:rPr>
                        <a:t> </a:t>
                      </a:r>
                      <a:r>
                        <a:rPr lang="cs-CZ" sz="1100" b="1" u="none" strike="noStrike" dirty="0" smtClean="0">
                          <a:solidFill>
                            <a:schemeClr val="tx1"/>
                          </a:solidFill>
                          <a:effectLst/>
                        </a:rPr>
                        <a:t>10,5</a:t>
                      </a:r>
                      <a:endParaRPr lang="cs-CZ" sz="1100" b="1" i="0" u="none" strike="noStrike" dirty="0">
                        <a:solidFill>
                          <a:schemeClr val="tx1"/>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effectLst/>
                        </a:rPr>
                        <a:t>0,5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effectLst/>
                        </a:rPr>
                        <a:t> </a:t>
                      </a:r>
                      <a:endParaRPr lang="cs-CZ" sz="1100" b="0" i="0" u="none" strike="noStrike" dirty="0">
                        <a:solidFill>
                          <a:srgbClr val="000000"/>
                        </a:solidFill>
                        <a:effectLst/>
                        <a:latin typeface="Calibri"/>
                      </a:endParaRPr>
                    </a:p>
                  </a:txBody>
                  <a:tcPr marL="9525" marR="9525" marT="9525" marB="0" anchor="b"/>
                </a:tc>
              </a:tr>
            </a:tbl>
          </a:graphicData>
        </a:graphic>
      </p:graphicFrame>
      <p:sp>
        <p:nvSpPr>
          <p:cNvPr id="10" name="TextovéPole 9"/>
          <p:cNvSpPr txBox="1"/>
          <p:nvPr/>
        </p:nvSpPr>
        <p:spPr>
          <a:xfrm>
            <a:off x="683568" y="3068960"/>
            <a:ext cx="3194208" cy="369332"/>
          </a:xfrm>
          <a:prstGeom prst="rect">
            <a:avLst/>
          </a:prstGeom>
          <a:noFill/>
        </p:spPr>
        <p:txBody>
          <a:bodyPr wrap="none" rtlCol="0">
            <a:spAutoFit/>
          </a:bodyPr>
          <a:lstStyle/>
          <a:p>
            <a:r>
              <a:rPr lang="cs-CZ" b="1" dirty="0" smtClean="0">
                <a:solidFill>
                  <a:srgbClr val="FF0000"/>
                </a:solidFill>
              </a:rPr>
              <a:t>W</a:t>
            </a:r>
            <a:r>
              <a:rPr lang="cs-CZ" b="1" dirty="0" smtClean="0">
                <a:solidFill>
                  <a:srgbClr val="00B050"/>
                </a:solidFill>
              </a:rPr>
              <a:t>I</a:t>
            </a:r>
            <a:r>
              <a:rPr lang="cs-CZ" b="1" dirty="0" smtClean="0">
                <a:solidFill>
                  <a:srgbClr val="0070C0"/>
                </a:solidFill>
              </a:rPr>
              <a:t>P </a:t>
            </a:r>
            <a:r>
              <a:rPr lang="cs-CZ" dirty="0" smtClean="0">
                <a:solidFill>
                  <a:srgbClr val="0070C0"/>
                </a:solidFill>
              </a:rPr>
              <a:t>=</a:t>
            </a:r>
            <a:r>
              <a:rPr lang="cs-CZ" dirty="0" smtClean="0">
                <a:solidFill>
                  <a:srgbClr val="00B050"/>
                </a:solidFill>
              </a:rPr>
              <a:t>T</a:t>
            </a:r>
            <a:r>
              <a:rPr lang="cs-CZ" dirty="0" smtClean="0">
                <a:solidFill>
                  <a:srgbClr val="0070C0"/>
                </a:solidFill>
              </a:rPr>
              <a:t> </a:t>
            </a:r>
            <a:r>
              <a:rPr lang="cs-CZ" dirty="0" smtClean="0"/>
              <a:t>x</a:t>
            </a:r>
            <a:r>
              <a:rPr lang="cs-CZ" dirty="0" smtClean="0">
                <a:solidFill>
                  <a:srgbClr val="0070C0"/>
                </a:solidFill>
              </a:rPr>
              <a:t>  LT</a:t>
            </a:r>
            <a:r>
              <a:rPr lang="cs-CZ" sz="1100" dirty="0" smtClean="0">
                <a:solidFill>
                  <a:srgbClr val="0070C0"/>
                </a:solidFill>
              </a:rPr>
              <a:t>(třetí sloupec je kvůli jednotkám)</a:t>
            </a:r>
            <a:endParaRPr lang="cs-CZ" sz="1100" dirty="0">
              <a:solidFill>
                <a:srgbClr val="0070C0"/>
              </a:solidFill>
            </a:endParaRPr>
          </a:p>
        </p:txBody>
      </p:sp>
      <p:graphicFrame>
        <p:nvGraphicFramePr>
          <p:cNvPr id="11" name="Tabulka 10"/>
          <p:cNvGraphicFramePr>
            <a:graphicFrameLocks noGrp="1"/>
          </p:cNvGraphicFramePr>
          <p:nvPr>
            <p:extLst>
              <p:ext uri="{D42A27DB-BD31-4B8C-83A1-F6EECF244321}">
                <p14:modId xmlns:p14="http://schemas.microsoft.com/office/powerpoint/2010/main" val="2873853348"/>
              </p:ext>
            </p:extLst>
          </p:nvPr>
        </p:nvGraphicFramePr>
        <p:xfrm>
          <a:off x="4531466" y="3645024"/>
          <a:ext cx="3928965" cy="792088"/>
        </p:xfrm>
        <a:graphic>
          <a:graphicData uri="http://schemas.openxmlformats.org/drawingml/2006/table">
            <a:tbl>
              <a:tblPr>
                <a:tableStyleId>{5C22544A-7EE6-4342-B048-85BDC9FD1C3A}</a:tableStyleId>
              </a:tblPr>
              <a:tblGrid>
                <a:gridCol w="645857"/>
                <a:gridCol w="645857"/>
                <a:gridCol w="995697"/>
                <a:gridCol w="995697"/>
                <a:gridCol w="645857"/>
              </a:tblGrid>
              <a:tr h="190500">
                <a:tc>
                  <a:txBody>
                    <a:bodyPr/>
                    <a:lstStyle/>
                    <a:p>
                      <a:pPr algn="l" fontAlgn="b"/>
                      <a:r>
                        <a:rPr lang="cs-CZ" sz="1100" u="none" strike="noStrike" dirty="0">
                          <a:effectLst/>
                        </a:rPr>
                        <a:t>Proces</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smtClean="0">
                          <a:effectLst/>
                        </a:rPr>
                        <a:t>WIP</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b="1" u="none" strike="noStrike" dirty="0">
                          <a:solidFill>
                            <a:srgbClr val="00B050"/>
                          </a:solidFill>
                          <a:effectLst/>
                        </a:rPr>
                        <a:t>T</a:t>
                      </a:r>
                      <a:r>
                        <a:rPr lang="cs-CZ" sz="1100" u="none" strike="noStrike" dirty="0">
                          <a:effectLst/>
                        </a:rPr>
                        <a:t> (</a:t>
                      </a:r>
                      <a:r>
                        <a:rPr lang="cs-CZ" sz="1100" u="none" strike="noStrike" dirty="0" err="1">
                          <a:effectLst/>
                        </a:rPr>
                        <a:t>Zák</a:t>
                      </a:r>
                      <a:r>
                        <a:rPr lang="cs-CZ" sz="1100" u="none" strike="noStrike" dirty="0">
                          <a:effectLst/>
                        </a:rPr>
                        <a:t>/hod)</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smtClean="0">
                          <a:solidFill>
                            <a:srgbClr val="FF0000"/>
                          </a:solidFill>
                          <a:effectLst/>
                        </a:rPr>
                        <a:t>CT</a:t>
                      </a:r>
                      <a:r>
                        <a:rPr lang="cs-CZ" sz="1100" u="none" strike="noStrike" dirty="0" smtClean="0">
                          <a:effectLst/>
                        </a:rPr>
                        <a:t> (/min/</a:t>
                      </a:r>
                      <a:r>
                        <a:rPr lang="cs-CZ" sz="1100" u="none" strike="noStrike" dirty="0" err="1" smtClean="0">
                          <a:effectLst/>
                        </a:rPr>
                        <a:t>Zák</a:t>
                      </a:r>
                      <a:r>
                        <a:rPr lang="cs-CZ" sz="1100" u="none" strike="noStrike" dirty="0" smtClean="0">
                          <a:effectLst/>
                        </a:rPr>
                        <a:t>)</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err="1" smtClean="0">
                          <a:effectLst/>
                        </a:rPr>
                        <a:t>Lead</a:t>
                      </a:r>
                      <a:r>
                        <a:rPr lang="cs-CZ" sz="1100" u="none" strike="noStrike" dirty="0" smtClean="0">
                          <a:effectLst/>
                        </a:rPr>
                        <a:t> </a:t>
                      </a:r>
                      <a:r>
                        <a:rPr lang="cs-CZ" sz="1100" u="none" strike="noStrike" dirty="0" err="1" smtClean="0">
                          <a:effectLst/>
                        </a:rPr>
                        <a:t>Time</a:t>
                      </a:r>
                      <a:endParaRPr lang="cs-CZ" sz="1100" b="1" i="0" u="none" strike="noStrike" dirty="0">
                        <a:solidFill>
                          <a:srgbClr val="000000"/>
                        </a:solidFill>
                        <a:effectLst/>
                        <a:latin typeface="Calibri"/>
                      </a:endParaRPr>
                    </a:p>
                  </a:txBody>
                  <a:tcPr marL="9525" marR="9525" marT="9525" marB="0" anchor="b"/>
                </a:tc>
              </a:tr>
              <a:tr h="190500">
                <a:tc>
                  <a:txBody>
                    <a:bodyPr/>
                    <a:lstStyle/>
                    <a:p>
                      <a:pPr algn="l" fontAlgn="b"/>
                      <a:r>
                        <a:rPr lang="cs-CZ" sz="1100" u="none" strike="noStrike">
                          <a:effectLst/>
                        </a:rPr>
                        <a:t>Buffer</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8</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0,5</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smtClean="0">
                          <a:solidFill>
                            <a:srgbClr val="FF0000"/>
                          </a:solidFill>
                          <a:effectLst/>
                        </a:rPr>
                        <a:t>16</a:t>
                      </a:r>
                      <a:r>
                        <a:rPr lang="cs-CZ" sz="1100" u="none" strike="noStrike" dirty="0">
                          <a:solidFill>
                            <a:srgbClr val="FF0000"/>
                          </a:solidFill>
                          <a:effectLst/>
                        </a:rPr>
                        <a:t> </a:t>
                      </a:r>
                      <a:endParaRPr lang="cs-CZ" sz="1100" b="0" i="0" u="none" strike="noStrike" dirty="0">
                        <a:solidFill>
                          <a:srgbClr val="FF0000"/>
                        </a:solidFill>
                        <a:effectLst/>
                        <a:latin typeface="Calibri"/>
                      </a:endParaRPr>
                    </a:p>
                  </a:txBody>
                  <a:tcPr marL="9525" marR="9525" marT="9525" marB="0" anchor="b"/>
                </a:tc>
              </a:tr>
              <a:tr h="190500">
                <a:tc>
                  <a:txBody>
                    <a:bodyPr/>
                    <a:lstStyle/>
                    <a:p>
                      <a:pPr algn="l" fontAlgn="b"/>
                      <a:r>
                        <a:rPr lang="cs-CZ" sz="1100" u="none" strike="noStrike">
                          <a:effectLst/>
                        </a:rPr>
                        <a:t>Obsluha</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smtClean="0">
                          <a:solidFill>
                            <a:srgbClr val="0070C0"/>
                          </a:solidFill>
                          <a:effectLst/>
                        </a:rPr>
                        <a:t>2,5</a:t>
                      </a:r>
                      <a:r>
                        <a:rPr lang="cs-CZ" sz="1100" u="none" strike="noStrike" dirty="0">
                          <a:solidFill>
                            <a:srgbClr val="0070C0"/>
                          </a:solidFill>
                          <a:effectLst/>
                        </a:rPr>
                        <a:t> </a:t>
                      </a:r>
                      <a:endParaRPr lang="cs-CZ" sz="1100" b="0" i="0" u="none" strike="noStrike" dirty="0">
                        <a:solidFill>
                          <a:srgbClr val="0070C0"/>
                        </a:solidFill>
                        <a:effectLst/>
                        <a:latin typeface="Calibri"/>
                      </a:endParaRPr>
                    </a:p>
                  </a:txBody>
                  <a:tcPr marL="9525" marR="9525" marT="9525" marB="0" anchor="b"/>
                </a:tc>
                <a:tc>
                  <a:txBody>
                    <a:bodyPr/>
                    <a:lstStyle/>
                    <a:p>
                      <a:pPr algn="ctr" fontAlgn="b"/>
                      <a:r>
                        <a:rPr lang="cs-CZ" sz="1100" u="none" strike="noStrike" dirty="0">
                          <a:effectLst/>
                        </a:rPr>
                        <a:t>30</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effectLst/>
                        </a:rPr>
                        <a:t>0,5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solidFill>
                            <a:srgbClr val="00B050"/>
                          </a:solidFill>
                          <a:effectLst/>
                        </a:rPr>
                        <a:t>5</a:t>
                      </a:r>
                      <a:endParaRPr lang="cs-CZ" sz="1100" b="0" i="0" u="none" strike="noStrike" dirty="0">
                        <a:solidFill>
                          <a:srgbClr val="00B050"/>
                        </a:solidFill>
                        <a:effectLst/>
                        <a:latin typeface="Calibri"/>
                      </a:endParaRPr>
                    </a:p>
                  </a:txBody>
                  <a:tcPr marL="9525" marR="9525" marT="9525" marB="0" anchor="b"/>
                </a:tc>
              </a:tr>
              <a:tr h="220588">
                <a:tc>
                  <a:txBody>
                    <a:bodyPr/>
                    <a:lstStyle/>
                    <a:p>
                      <a:pPr algn="l" fontAlgn="b"/>
                      <a:r>
                        <a:rPr lang="cs-CZ" sz="1100" u="none" strike="noStrike" dirty="0">
                          <a:effectLst/>
                        </a:rPr>
                        <a:t>Celkem</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effectLst/>
                        </a:rPr>
                        <a:t> </a:t>
                      </a:r>
                      <a:r>
                        <a:rPr lang="cs-CZ" sz="1100" b="1" u="none" strike="noStrike" dirty="0" smtClean="0">
                          <a:effectLst/>
                        </a:rPr>
                        <a:t>10,5</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effectLst/>
                        </a:rPr>
                        <a:t>0,5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b="1" u="none" strike="noStrike" dirty="0">
                          <a:effectLst/>
                        </a:rPr>
                        <a:t> </a:t>
                      </a:r>
                      <a:r>
                        <a:rPr lang="cs-CZ" sz="1100" b="1" u="none" strike="noStrike" dirty="0" smtClean="0">
                          <a:effectLst/>
                        </a:rPr>
                        <a:t>21</a:t>
                      </a:r>
                      <a:endParaRPr lang="cs-CZ" sz="1100" b="1" i="0" u="none" strike="noStrike" dirty="0">
                        <a:solidFill>
                          <a:srgbClr val="000000"/>
                        </a:solidFill>
                        <a:effectLst/>
                        <a:latin typeface="Calibri"/>
                      </a:endParaRPr>
                    </a:p>
                  </a:txBody>
                  <a:tcPr marL="9525" marR="9525" marT="9525" marB="0" anchor="b"/>
                </a:tc>
              </a:tr>
            </a:tbl>
          </a:graphicData>
        </a:graphic>
      </p:graphicFrame>
      <p:sp>
        <p:nvSpPr>
          <p:cNvPr id="12" name="TextovéPole 11"/>
          <p:cNvSpPr txBox="1"/>
          <p:nvPr/>
        </p:nvSpPr>
        <p:spPr>
          <a:xfrm>
            <a:off x="4531467" y="3068960"/>
            <a:ext cx="3133294" cy="369332"/>
          </a:xfrm>
          <a:prstGeom prst="rect">
            <a:avLst/>
          </a:prstGeom>
          <a:noFill/>
        </p:spPr>
        <p:txBody>
          <a:bodyPr wrap="none" rtlCol="0">
            <a:spAutoFit/>
          </a:bodyPr>
          <a:lstStyle/>
          <a:p>
            <a:r>
              <a:rPr lang="cs-CZ" b="1" dirty="0" smtClean="0">
                <a:solidFill>
                  <a:srgbClr val="0070C0"/>
                </a:solidFill>
              </a:rPr>
              <a:t>LT</a:t>
            </a:r>
            <a:r>
              <a:rPr lang="cs-CZ" dirty="0" smtClean="0">
                <a:solidFill>
                  <a:srgbClr val="FF0000"/>
                </a:solidFill>
              </a:rPr>
              <a:t>=</a:t>
            </a:r>
            <a:r>
              <a:rPr lang="cs-CZ" b="1" dirty="0" smtClean="0">
                <a:solidFill>
                  <a:srgbClr val="FF0000"/>
                </a:solidFill>
              </a:rPr>
              <a:t> </a:t>
            </a:r>
            <a:r>
              <a:rPr lang="cs-CZ" b="1" dirty="0">
                <a:solidFill>
                  <a:srgbClr val="FF0000"/>
                </a:solidFill>
              </a:rPr>
              <a:t>W</a:t>
            </a:r>
            <a:r>
              <a:rPr lang="cs-CZ" b="1" dirty="0">
                <a:solidFill>
                  <a:srgbClr val="00B050"/>
                </a:solidFill>
              </a:rPr>
              <a:t>I</a:t>
            </a:r>
            <a:r>
              <a:rPr lang="cs-CZ" b="1" dirty="0">
                <a:solidFill>
                  <a:srgbClr val="0070C0"/>
                </a:solidFill>
              </a:rPr>
              <a:t>P </a:t>
            </a:r>
            <a:r>
              <a:rPr lang="cs-CZ" dirty="0" smtClean="0">
                <a:solidFill>
                  <a:srgbClr val="FF0000"/>
                </a:solidFill>
              </a:rPr>
              <a:t>/</a:t>
            </a:r>
            <a:r>
              <a:rPr lang="cs-CZ" dirty="0" smtClean="0">
                <a:solidFill>
                  <a:srgbClr val="00B050"/>
                </a:solidFill>
              </a:rPr>
              <a:t>T</a:t>
            </a:r>
            <a:r>
              <a:rPr lang="cs-CZ" dirty="0" smtClean="0">
                <a:solidFill>
                  <a:srgbClr val="FF0000"/>
                </a:solidFill>
              </a:rPr>
              <a:t> </a:t>
            </a:r>
            <a:r>
              <a:rPr lang="cs-CZ" sz="1100" dirty="0" smtClean="0">
                <a:solidFill>
                  <a:srgbClr val="FF0000"/>
                </a:solidFill>
              </a:rPr>
              <a:t>(třetí sloupec je kvůli jednotkám)</a:t>
            </a:r>
            <a:endParaRPr lang="cs-CZ" sz="1100" dirty="0">
              <a:solidFill>
                <a:srgbClr val="FF0000"/>
              </a:solidFill>
            </a:endParaRPr>
          </a:p>
        </p:txBody>
      </p:sp>
      <p:sp>
        <p:nvSpPr>
          <p:cNvPr id="3" name="Obdélník 2"/>
          <p:cNvSpPr/>
          <p:nvPr/>
        </p:nvSpPr>
        <p:spPr>
          <a:xfrm>
            <a:off x="321106" y="4509120"/>
            <a:ext cx="7200800" cy="1754326"/>
          </a:xfrm>
          <a:prstGeom prst="rect">
            <a:avLst/>
          </a:prstGeom>
        </p:spPr>
        <p:txBody>
          <a:bodyPr wrap="square">
            <a:spAutoFit/>
          </a:bodyPr>
          <a:lstStyle/>
          <a:p>
            <a:r>
              <a:rPr lang="cs-CZ" dirty="0" smtClean="0"/>
              <a:t>Zadání (z předchozích snímků)</a:t>
            </a:r>
          </a:p>
          <a:p>
            <a:r>
              <a:rPr lang="cs-CZ" dirty="0" smtClean="0"/>
              <a:t>30 </a:t>
            </a:r>
            <a:r>
              <a:rPr lang="cs-CZ" dirty="0"/>
              <a:t>zákazníků/hodina – (</a:t>
            </a:r>
            <a:r>
              <a:rPr lang="cs-CZ" dirty="0" err="1"/>
              <a:t>max</a:t>
            </a:r>
            <a:r>
              <a:rPr lang="cs-CZ" dirty="0"/>
              <a:t> kapacita provozovny) </a:t>
            </a:r>
            <a:r>
              <a:rPr lang="cs-CZ" dirty="0" smtClean="0"/>
              <a:t>= </a:t>
            </a:r>
            <a:r>
              <a:rPr lang="cs-CZ" dirty="0" err="1" smtClean="0"/>
              <a:t>Throughput</a:t>
            </a:r>
            <a:r>
              <a:rPr lang="cs-CZ" dirty="0" smtClean="0"/>
              <a:t> </a:t>
            </a:r>
            <a:r>
              <a:rPr lang="cs-CZ" dirty="0" err="1" smtClean="0"/>
              <a:t>Rate</a:t>
            </a:r>
            <a:r>
              <a:rPr lang="cs-CZ" dirty="0" smtClean="0"/>
              <a:t> = </a:t>
            </a:r>
            <a:r>
              <a:rPr lang="cs-CZ" b="1" dirty="0" smtClean="0">
                <a:solidFill>
                  <a:srgbClr val="00B050"/>
                </a:solidFill>
              </a:rPr>
              <a:t>T </a:t>
            </a:r>
            <a:endParaRPr lang="cs-CZ" b="1" dirty="0">
              <a:solidFill>
                <a:srgbClr val="00B050"/>
              </a:solidFill>
            </a:endParaRPr>
          </a:p>
          <a:p>
            <a:r>
              <a:rPr lang="cs-CZ" dirty="0"/>
              <a:t>8 zákazníků čeká ve frontě (nárazník</a:t>
            </a:r>
            <a:r>
              <a:rPr lang="cs-CZ" dirty="0" smtClean="0"/>
              <a:t>) = </a:t>
            </a:r>
            <a:r>
              <a:rPr lang="cs-CZ" b="1" dirty="0" smtClean="0">
                <a:solidFill>
                  <a:srgbClr val="FF0000"/>
                </a:solidFill>
              </a:rPr>
              <a:t>W</a:t>
            </a:r>
            <a:r>
              <a:rPr lang="cs-CZ" b="1" dirty="0" smtClean="0">
                <a:solidFill>
                  <a:srgbClr val="00B050"/>
                </a:solidFill>
              </a:rPr>
              <a:t>I</a:t>
            </a:r>
            <a:r>
              <a:rPr lang="cs-CZ" b="1" dirty="0" smtClean="0">
                <a:solidFill>
                  <a:srgbClr val="0070C0"/>
                </a:solidFill>
              </a:rPr>
              <a:t>P</a:t>
            </a:r>
            <a:endParaRPr lang="cs-CZ" dirty="0"/>
          </a:p>
          <a:p>
            <a:r>
              <a:rPr lang="cs-CZ" dirty="0"/>
              <a:t>5 minut trvá doba obsluhy </a:t>
            </a:r>
            <a:r>
              <a:rPr lang="cs-CZ" dirty="0">
                <a:solidFill>
                  <a:srgbClr val="C00000"/>
                </a:solidFill>
              </a:rPr>
              <a:t>jednoho</a:t>
            </a:r>
            <a:r>
              <a:rPr lang="cs-CZ" dirty="0"/>
              <a:t> </a:t>
            </a:r>
            <a:r>
              <a:rPr lang="cs-CZ" dirty="0" smtClean="0"/>
              <a:t>zákazníka = CT (</a:t>
            </a:r>
            <a:r>
              <a:rPr lang="cs-CZ" dirty="0" err="1" smtClean="0"/>
              <a:t>Cycle</a:t>
            </a:r>
            <a:r>
              <a:rPr lang="cs-CZ" dirty="0" smtClean="0"/>
              <a:t> </a:t>
            </a:r>
            <a:r>
              <a:rPr lang="cs-CZ" dirty="0" err="1" smtClean="0"/>
              <a:t>Time</a:t>
            </a:r>
            <a:r>
              <a:rPr lang="cs-CZ" dirty="0" smtClean="0"/>
              <a:t>)  </a:t>
            </a:r>
          </a:p>
          <a:p>
            <a:r>
              <a:rPr lang="cs-CZ" dirty="0" smtClean="0">
                <a:solidFill>
                  <a:srgbClr val="0070C0"/>
                </a:solidFill>
              </a:rPr>
              <a:t>2,5</a:t>
            </a:r>
            <a:r>
              <a:rPr lang="cs-CZ" dirty="0" smtClean="0"/>
              <a:t>=</a:t>
            </a:r>
            <a:r>
              <a:rPr lang="cs-CZ" dirty="0" err="1" smtClean="0"/>
              <a:t>TxLT</a:t>
            </a:r>
            <a:r>
              <a:rPr lang="cs-CZ" dirty="0" smtClean="0"/>
              <a:t>=((30/60)*5)=(3*5)/6 , 10,5=8,0+2,5 a dále pak </a:t>
            </a:r>
          </a:p>
          <a:p>
            <a:r>
              <a:rPr lang="cs-CZ" dirty="0" smtClean="0">
                <a:solidFill>
                  <a:srgbClr val="FF0000"/>
                </a:solidFill>
              </a:rPr>
              <a:t>LT=16</a:t>
            </a:r>
            <a:r>
              <a:rPr lang="cs-CZ" dirty="0" smtClean="0"/>
              <a:t>=WIP/T=8/(3/6)= (8*6)/3=58/3=16 a </a:t>
            </a:r>
            <a:r>
              <a:rPr lang="cs-CZ" dirty="0" smtClean="0">
                <a:solidFill>
                  <a:srgbClr val="00B050"/>
                </a:solidFill>
              </a:rPr>
              <a:t>5</a:t>
            </a:r>
            <a:r>
              <a:rPr lang="cs-CZ" dirty="0" smtClean="0"/>
              <a:t>=(2,5*(3/6))=2,5*6/3=15/3  </a:t>
            </a:r>
            <a:endParaRPr lang="cs-CZ" dirty="0"/>
          </a:p>
        </p:txBody>
      </p:sp>
    </p:spTree>
    <p:extLst>
      <p:ext uri="{BB962C8B-B14F-4D97-AF65-F5344CB8AC3E}">
        <p14:creationId xmlns:p14="http://schemas.microsoft.com/office/powerpoint/2010/main" val="41357698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a:t>
            </a:r>
            <a:endParaRPr lang="cs-CZ" dirty="0"/>
          </a:p>
        </p:txBody>
      </p:sp>
      <p:sp>
        <p:nvSpPr>
          <p:cNvPr id="3" name="Zástupný symbol pro obsah 2"/>
          <p:cNvSpPr>
            <a:spLocks noGrp="1"/>
          </p:cNvSpPr>
          <p:nvPr>
            <p:ph idx="1"/>
          </p:nvPr>
        </p:nvSpPr>
        <p:spPr/>
        <p:txBody>
          <a:bodyPr>
            <a:normAutofit/>
          </a:bodyPr>
          <a:lstStyle/>
          <a:p>
            <a:r>
              <a:rPr lang="cs-CZ" sz="2400" dirty="0" smtClean="0"/>
              <a:t>Jak dlouho průměrně čeká zákazník ve frontě ? </a:t>
            </a:r>
          </a:p>
          <a:p>
            <a:r>
              <a:rPr lang="cs-CZ" sz="2400" b="1" dirty="0" smtClean="0">
                <a:solidFill>
                  <a:srgbClr val="0070C0"/>
                </a:solidFill>
              </a:rPr>
              <a:t>Odpověď =16  </a:t>
            </a:r>
          </a:p>
          <a:p>
            <a:r>
              <a:rPr lang="cs-CZ" sz="2400" dirty="0" smtClean="0"/>
              <a:t>Kolik průměrně lidí může být naráz obslouženo ?</a:t>
            </a:r>
          </a:p>
          <a:p>
            <a:r>
              <a:rPr lang="cs-CZ" sz="2400" b="1" dirty="0" smtClean="0">
                <a:solidFill>
                  <a:srgbClr val="0070C0"/>
                </a:solidFill>
              </a:rPr>
              <a:t>Odpověď = 2,5  </a:t>
            </a:r>
          </a:p>
          <a:p>
            <a:r>
              <a:rPr lang="cs-CZ" sz="2400" dirty="0" smtClean="0"/>
              <a:t>Kolik zákazníků je v provozovně v jenom okamžiku (jak čekající tak ty, které personál obsluhuje) ? </a:t>
            </a:r>
          </a:p>
          <a:p>
            <a:r>
              <a:rPr lang="cs-CZ" sz="2400" b="1" dirty="0" smtClean="0">
                <a:solidFill>
                  <a:srgbClr val="0070C0"/>
                </a:solidFill>
              </a:rPr>
              <a:t>Odpověď = 10,5</a:t>
            </a:r>
          </a:p>
          <a:p>
            <a:r>
              <a:rPr lang="cs-CZ" sz="2400" dirty="0" smtClean="0"/>
              <a:t>Jaká je průměrná doba „průstupu“ zákazníka provozovnou (čekání i obsluha) ?</a:t>
            </a:r>
            <a:r>
              <a:rPr lang="cs-CZ" dirty="0" smtClean="0"/>
              <a:t>    </a:t>
            </a:r>
          </a:p>
          <a:p>
            <a:r>
              <a:rPr lang="cs-CZ" sz="2400" b="1" dirty="0">
                <a:solidFill>
                  <a:srgbClr val="0070C0"/>
                </a:solidFill>
              </a:rPr>
              <a:t>Odpověď </a:t>
            </a:r>
            <a:r>
              <a:rPr lang="cs-CZ" sz="2400" b="1" dirty="0" smtClean="0">
                <a:solidFill>
                  <a:srgbClr val="0070C0"/>
                </a:solidFill>
              </a:rPr>
              <a:t>= 21 minut  </a:t>
            </a:r>
            <a:endParaRPr lang="cs-CZ" sz="2400" b="1" dirty="0">
              <a:solidFill>
                <a:srgbClr val="0070C0"/>
              </a:solidFill>
            </a:endParaRPr>
          </a:p>
        </p:txBody>
      </p:sp>
    </p:spTree>
    <p:extLst>
      <p:ext uri="{BB962C8B-B14F-4D97-AF65-F5344CB8AC3E}">
        <p14:creationId xmlns:p14="http://schemas.microsoft.com/office/powerpoint/2010/main" val="4754205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dirty="0" smtClean="0"/>
              <a:t>Takt </a:t>
            </a:r>
            <a:r>
              <a:rPr lang="cs-CZ" sz="3600" b="1" dirty="0" err="1" smtClean="0"/>
              <a:t>time</a:t>
            </a:r>
            <a:r>
              <a:rPr lang="cs-CZ" sz="3600" b="1" dirty="0" smtClean="0"/>
              <a:t> </a:t>
            </a:r>
            <a:r>
              <a:rPr lang="cs-CZ" sz="3600" dirty="0" smtClean="0"/>
              <a:t>(</a:t>
            </a:r>
            <a:r>
              <a:rPr lang="cs-CZ" sz="3600" dirty="0" err="1" smtClean="0"/>
              <a:t>process</a:t>
            </a:r>
            <a:r>
              <a:rPr lang="cs-CZ" sz="3600" dirty="0" smtClean="0"/>
              <a:t> </a:t>
            </a:r>
            <a:r>
              <a:rPr lang="cs-CZ" sz="3600" dirty="0" err="1" smtClean="0"/>
              <a:t>capacity</a:t>
            </a:r>
            <a:r>
              <a:rPr lang="cs-CZ" sz="3600" dirty="0" smtClean="0"/>
              <a:t>)= </a:t>
            </a:r>
            <a:r>
              <a:rPr lang="cs-CZ" sz="3600" dirty="0" err="1" smtClean="0"/>
              <a:t>Cycle</a:t>
            </a:r>
            <a:r>
              <a:rPr lang="cs-CZ" sz="3600" dirty="0" smtClean="0"/>
              <a:t> </a:t>
            </a:r>
            <a:r>
              <a:rPr lang="cs-CZ" sz="3600" dirty="0" err="1" smtClean="0"/>
              <a:t>Time</a:t>
            </a:r>
            <a:endParaRPr lang="cs-CZ" sz="3600" dirty="0"/>
          </a:p>
        </p:txBody>
      </p:sp>
      <p:sp>
        <p:nvSpPr>
          <p:cNvPr id="4" name="TextovéPole 3"/>
          <p:cNvSpPr txBox="1"/>
          <p:nvPr/>
        </p:nvSpPr>
        <p:spPr>
          <a:xfrm>
            <a:off x="947693" y="2132855"/>
            <a:ext cx="8088803" cy="1969770"/>
          </a:xfrm>
          <a:prstGeom prst="rect">
            <a:avLst/>
          </a:prstGeom>
          <a:noFill/>
        </p:spPr>
        <p:txBody>
          <a:bodyPr wrap="square" rtlCol="0">
            <a:spAutoFit/>
          </a:bodyPr>
          <a:lstStyle/>
          <a:p>
            <a:r>
              <a:rPr lang="cs-CZ" dirty="0" err="1" smtClean="0"/>
              <a:t>Throughput</a:t>
            </a:r>
            <a:r>
              <a:rPr lang="cs-CZ" dirty="0" smtClean="0"/>
              <a:t> </a:t>
            </a:r>
            <a:r>
              <a:rPr lang="cs-CZ" dirty="0" err="1" smtClean="0"/>
              <a:t>Rate</a:t>
            </a:r>
            <a:r>
              <a:rPr lang="cs-CZ" dirty="0" smtClean="0"/>
              <a:t>: </a:t>
            </a:r>
            <a:r>
              <a:rPr lang="cs-CZ" sz="1600" dirty="0" smtClean="0"/>
              <a:t>kolik jednotek (výrobků) může  linka vyrobit za určitý časový úsek </a:t>
            </a:r>
          </a:p>
          <a:p>
            <a:r>
              <a:rPr lang="cs-CZ" dirty="0" smtClean="0"/>
              <a:t>Takt </a:t>
            </a:r>
            <a:r>
              <a:rPr lang="cs-CZ" dirty="0" err="1" smtClean="0"/>
              <a:t>Time</a:t>
            </a:r>
            <a:r>
              <a:rPr lang="cs-CZ" dirty="0" smtClean="0"/>
              <a:t> : </a:t>
            </a:r>
            <a:r>
              <a:rPr lang="cs-CZ" sz="1600" dirty="0" smtClean="0"/>
              <a:t>inverzní hodnota k </a:t>
            </a:r>
            <a:r>
              <a:rPr lang="cs-CZ" sz="1600" dirty="0" err="1" smtClean="0">
                <a:solidFill>
                  <a:srgbClr val="C00000"/>
                </a:solidFill>
              </a:rPr>
              <a:t>Flow</a:t>
            </a:r>
            <a:r>
              <a:rPr lang="cs-CZ" sz="1600" dirty="0" smtClean="0">
                <a:solidFill>
                  <a:srgbClr val="C00000"/>
                </a:solidFill>
              </a:rPr>
              <a:t> </a:t>
            </a:r>
            <a:r>
              <a:rPr lang="cs-CZ" sz="1600" dirty="0" err="1" smtClean="0">
                <a:solidFill>
                  <a:srgbClr val="C00000"/>
                </a:solidFill>
              </a:rPr>
              <a:t>Time</a:t>
            </a:r>
            <a:r>
              <a:rPr lang="cs-CZ" sz="1600" dirty="0" smtClean="0">
                <a:solidFill>
                  <a:srgbClr val="C00000"/>
                </a:solidFill>
              </a:rPr>
              <a:t> </a:t>
            </a:r>
            <a:r>
              <a:rPr lang="cs-CZ" sz="1600" dirty="0" smtClean="0"/>
              <a:t>(což je jiný název pro </a:t>
            </a:r>
            <a:r>
              <a:rPr lang="cs-CZ" sz="1600" dirty="0" smtClean="0">
                <a:solidFill>
                  <a:srgbClr val="00B050"/>
                </a:solidFill>
              </a:rPr>
              <a:t>T</a:t>
            </a:r>
            <a:r>
              <a:rPr lang="cs-CZ" sz="1600" dirty="0" smtClean="0"/>
              <a:t>)</a:t>
            </a:r>
          </a:p>
          <a:p>
            <a:r>
              <a:rPr lang="cs-CZ" sz="1600" dirty="0" smtClean="0"/>
              <a:t>nebo také čas výroby jednoho ks výrobku na stroji – viz žluté Obdélníčky, který je úzkým místem </a:t>
            </a:r>
            <a:r>
              <a:rPr lang="cs-CZ" sz="1600" dirty="0" err="1" smtClean="0"/>
              <a:t>bottleneck</a:t>
            </a:r>
            <a:r>
              <a:rPr lang="cs-CZ" sz="1600" dirty="0" smtClean="0"/>
              <a:t>) – v našem případě stroj s časem 30, </a:t>
            </a:r>
            <a:r>
              <a:rPr lang="cs-CZ" sz="1600" dirty="0" smtClean="0">
                <a:solidFill>
                  <a:srgbClr val="FF0000"/>
                </a:solidFill>
              </a:rPr>
              <a:t>protože to trvá nejdéle !!!!</a:t>
            </a:r>
          </a:p>
          <a:p>
            <a:endParaRPr lang="cs-CZ" dirty="0" smtClean="0"/>
          </a:p>
          <a:p>
            <a:endParaRPr lang="cs-CZ" dirty="0" smtClean="0"/>
          </a:p>
          <a:p>
            <a:pPr marL="342900" indent="-342900">
              <a:buAutoNum type="arabicPlain" startAt="20"/>
            </a:pPr>
            <a:r>
              <a:rPr lang="cs-CZ" dirty="0" smtClean="0"/>
              <a:t>          30             15    -&gt; Takt </a:t>
            </a:r>
            <a:r>
              <a:rPr lang="cs-CZ" dirty="0" err="1" smtClean="0"/>
              <a:t>Time</a:t>
            </a:r>
            <a:r>
              <a:rPr lang="cs-CZ" dirty="0" smtClean="0"/>
              <a:t>=TT=  </a:t>
            </a:r>
            <a:r>
              <a:rPr lang="cs-CZ" dirty="0" err="1" smtClean="0"/>
              <a:t>Cycle</a:t>
            </a:r>
            <a:r>
              <a:rPr lang="cs-CZ" dirty="0" smtClean="0"/>
              <a:t> </a:t>
            </a:r>
            <a:r>
              <a:rPr lang="cs-CZ" dirty="0" err="1" smtClean="0"/>
              <a:t>Time</a:t>
            </a:r>
            <a:r>
              <a:rPr lang="cs-CZ" dirty="0" smtClean="0"/>
              <a:t>  = 30 minut </a:t>
            </a:r>
            <a:endParaRPr lang="cs-CZ" dirty="0"/>
          </a:p>
        </p:txBody>
      </p:sp>
      <p:sp>
        <p:nvSpPr>
          <p:cNvPr id="5" name="Zaoblený obdélník 4"/>
          <p:cNvSpPr/>
          <p:nvPr/>
        </p:nvSpPr>
        <p:spPr>
          <a:xfrm>
            <a:off x="1115616" y="3535099"/>
            <a:ext cx="277014" cy="169843"/>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Šipka doprava 7"/>
          <p:cNvSpPr/>
          <p:nvPr/>
        </p:nvSpPr>
        <p:spPr>
          <a:xfrm>
            <a:off x="1547664" y="3512381"/>
            <a:ext cx="432048" cy="24110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Šipka doprava 8"/>
          <p:cNvSpPr/>
          <p:nvPr/>
        </p:nvSpPr>
        <p:spPr>
          <a:xfrm>
            <a:off x="2431302" y="3530055"/>
            <a:ext cx="432048" cy="24110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TextovéPole 9"/>
          <p:cNvSpPr txBox="1"/>
          <p:nvPr/>
        </p:nvSpPr>
        <p:spPr>
          <a:xfrm>
            <a:off x="1115616" y="4281924"/>
            <a:ext cx="7420108" cy="369332"/>
          </a:xfrm>
          <a:prstGeom prst="rect">
            <a:avLst/>
          </a:prstGeom>
          <a:noFill/>
        </p:spPr>
        <p:txBody>
          <a:bodyPr wrap="none" rtlCol="0">
            <a:spAutoFit/>
          </a:bodyPr>
          <a:lstStyle/>
          <a:p>
            <a:r>
              <a:rPr lang="cs-CZ" dirty="0" smtClean="0"/>
              <a:t>Takt </a:t>
            </a:r>
            <a:r>
              <a:rPr lang="cs-CZ" dirty="0" err="1" smtClean="0"/>
              <a:t>Time</a:t>
            </a:r>
            <a:r>
              <a:rPr lang="cs-CZ" dirty="0" smtClean="0"/>
              <a:t> = celkový dostupný čas, který je k dispozici/ zákaznický požadavek    </a:t>
            </a:r>
            <a:endParaRPr lang="cs-CZ" dirty="0"/>
          </a:p>
        </p:txBody>
      </p:sp>
      <p:sp>
        <p:nvSpPr>
          <p:cNvPr id="11" name="Zaoblený obdélník 10"/>
          <p:cNvSpPr/>
          <p:nvPr/>
        </p:nvSpPr>
        <p:spPr>
          <a:xfrm>
            <a:off x="2023833" y="3548012"/>
            <a:ext cx="277014" cy="169843"/>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Zaoblený obdélník 11"/>
          <p:cNvSpPr/>
          <p:nvPr/>
        </p:nvSpPr>
        <p:spPr>
          <a:xfrm>
            <a:off x="2987824" y="3535099"/>
            <a:ext cx="277014" cy="169843"/>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 name="TextovéPole 14"/>
          <p:cNvSpPr txBox="1"/>
          <p:nvPr/>
        </p:nvSpPr>
        <p:spPr>
          <a:xfrm>
            <a:off x="945671" y="4941168"/>
            <a:ext cx="7591950" cy="1200329"/>
          </a:xfrm>
          <a:prstGeom prst="rect">
            <a:avLst/>
          </a:prstGeom>
          <a:noFill/>
        </p:spPr>
        <p:txBody>
          <a:bodyPr wrap="none" rtlCol="0">
            <a:spAutoFit/>
          </a:bodyPr>
          <a:lstStyle/>
          <a:p>
            <a:r>
              <a:rPr lang="cs-CZ" b="1" dirty="0" smtClean="0"/>
              <a:t>Příklad :</a:t>
            </a:r>
            <a:r>
              <a:rPr lang="cs-CZ" dirty="0" smtClean="0"/>
              <a:t> Požadavek 100 výrobků, 1 směna denně, 8 hodin směna, 5 dní v týdnů</a:t>
            </a:r>
          </a:p>
          <a:p>
            <a:r>
              <a:rPr lang="cs-CZ" b="1" dirty="0" smtClean="0"/>
              <a:t>Dostupný čas </a:t>
            </a:r>
            <a:r>
              <a:rPr lang="cs-CZ" dirty="0" smtClean="0"/>
              <a:t>: 1 x 8 x 5=40 hod  a požadavek je 100 , takže TT=0,4 hod </a:t>
            </a:r>
            <a:r>
              <a:rPr lang="cs-CZ" dirty="0" smtClean="0"/>
              <a:t>=40/100</a:t>
            </a:r>
            <a:endParaRPr lang="cs-CZ" dirty="0" smtClean="0"/>
          </a:p>
          <a:p>
            <a:r>
              <a:rPr lang="cs-CZ" dirty="0" smtClean="0"/>
              <a:t> =24 minut a  </a:t>
            </a:r>
            <a:r>
              <a:rPr lang="cs-CZ" dirty="0" err="1" smtClean="0"/>
              <a:t>Thoughput</a:t>
            </a:r>
            <a:r>
              <a:rPr lang="cs-CZ" dirty="0" smtClean="0"/>
              <a:t> </a:t>
            </a:r>
            <a:r>
              <a:rPr lang="cs-CZ" dirty="0" err="1" smtClean="0"/>
              <a:t>Rate</a:t>
            </a:r>
            <a:r>
              <a:rPr lang="cs-CZ" dirty="0" smtClean="0"/>
              <a:t> = 1/Takt </a:t>
            </a:r>
            <a:r>
              <a:rPr lang="cs-CZ" dirty="0" err="1" smtClean="0"/>
              <a:t>Time</a:t>
            </a:r>
            <a:r>
              <a:rPr lang="cs-CZ" dirty="0" smtClean="0"/>
              <a:t> = 1/0,4 =2,5 výrobku/hod   </a:t>
            </a:r>
          </a:p>
          <a:p>
            <a:endParaRPr lang="cs-CZ" dirty="0"/>
          </a:p>
        </p:txBody>
      </p:sp>
    </p:spTree>
    <p:extLst>
      <p:ext uri="{BB962C8B-B14F-4D97-AF65-F5344CB8AC3E}">
        <p14:creationId xmlns:p14="http://schemas.microsoft.com/office/powerpoint/2010/main" val="2765098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Nadpis 1"/>
          <p:cNvSpPr>
            <a:spLocks noGrp="1"/>
          </p:cNvSpPr>
          <p:nvPr>
            <p:ph type="ctrTitle"/>
          </p:nvPr>
        </p:nvSpPr>
        <p:spPr/>
        <p:txBody>
          <a:bodyPr/>
          <a:lstStyle/>
          <a:p>
            <a:r>
              <a:rPr lang="cs-CZ" altLang="cs-CZ" dirty="0" err="1" smtClean="0"/>
              <a:t>Little´s</a:t>
            </a:r>
            <a:r>
              <a:rPr lang="cs-CZ" altLang="cs-CZ" dirty="0" smtClean="0"/>
              <a:t>  </a:t>
            </a:r>
            <a:r>
              <a:rPr lang="cs-CZ" altLang="cs-CZ" dirty="0" smtClean="0"/>
              <a:t>law-2nd part</a:t>
            </a:r>
            <a:endParaRPr lang="cs-CZ" altLang="cs-CZ" dirty="0" smtClean="0"/>
          </a:p>
        </p:txBody>
      </p:sp>
      <p:sp>
        <p:nvSpPr>
          <p:cNvPr id="3" name="Podnadpis 2"/>
          <p:cNvSpPr>
            <a:spLocks noGrp="1"/>
          </p:cNvSpPr>
          <p:nvPr>
            <p:ph type="subTitle" idx="1"/>
          </p:nvPr>
        </p:nvSpPr>
        <p:spPr/>
        <p:txBody>
          <a:bodyPr rtlCol="0">
            <a:normAutofit/>
          </a:bodyPr>
          <a:lstStyle/>
          <a:p>
            <a:pPr fontAlgn="auto">
              <a:spcAft>
                <a:spcPts val="0"/>
              </a:spcAft>
              <a:buFont typeface="Arial" panose="020B0604020202020204" pitchFamily="34" charset="0"/>
              <a:buNone/>
              <a:defRPr/>
            </a:pPr>
            <a:r>
              <a:rPr lang="cs-CZ" dirty="0" smtClean="0"/>
              <a:t>Skorkovský ,KPH,ESF.MU</a:t>
            </a:r>
            <a:endParaRPr lang="cs-CZ" dirty="0"/>
          </a:p>
        </p:txBody>
      </p:sp>
      <p:sp>
        <p:nvSpPr>
          <p:cNvPr id="13315" name="TextovéPole 3"/>
          <p:cNvSpPr txBox="1">
            <a:spLocks noChangeArrowheads="1"/>
          </p:cNvSpPr>
          <p:nvPr/>
        </p:nvSpPr>
        <p:spPr bwMode="auto">
          <a:xfrm>
            <a:off x="2195736" y="5766377"/>
            <a:ext cx="560672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cs-CZ" dirty="0" smtClean="0"/>
              <a:t>Based on resource : Factory Physics (</a:t>
            </a:r>
            <a:r>
              <a:rPr lang="en-US" altLang="cs-CZ" dirty="0" err="1" smtClean="0"/>
              <a:t>Hopp</a:t>
            </a:r>
            <a:r>
              <a:rPr lang="en-US" altLang="cs-CZ" dirty="0" smtClean="0"/>
              <a:t> and  Spearman)</a:t>
            </a:r>
            <a:endParaRPr lang="en-US" altLang="cs-CZ" dirty="0"/>
          </a:p>
        </p:txBody>
      </p:sp>
    </p:spTree>
    <p:extLst>
      <p:ext uri="{BB962C8B-B14F-4D97-AF65-F5344CB8AC3E}">
        <p14:creationId xmlns:p14="http://schemas.microsoft.com/office/powerpoint/2010/main" val="33671208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Nadpis 1"/>
          <p:cNvSpPr>
            <a:spLocks noGrp="1"/>
          </p:cNvSpPr>
          <p:nvPr>
            <p:ph type="title"/>
          </p:nvPr>
        </p:nvSpPr>
        <p:spPr/>
        <p:txBody>
          <a:bodyPr/>
          <a:lstStyle/>
          <a:p>
            <a:r>
              <a:rPr lang="cs-CZ" altLang="cs-CZ" dirty="0" err="1" smtClean="0"/>
              <a:t>Little´s</a:t>
            </a:r>
            <a:r>
              <a:rPr lang="cs-CZ" altLang="cs-CZ" dirty="0" smtClean="0"/>
              <a:t> </a:t>
            </a:r>
            <a:r>
              <a:rPr lang="cs-CZ" altLang="cs-CZ" dirty="0" err="1" smtClean="0"/>
              <a:t>law</a:t>
            </a:r>
            <a:r>
              <a:rPr lang="cs-CZ" altLang="cs-CZ" dirty="0" smtClean="0"/>
              <a:t> - </a:t>
            </a:r>
            <a:r>
              <a:rPr lang="cs-CZ" altLang="cs-CZ" dirty="0" err="1" smtClean="0"/>
              <a:t>definition</a:t>
            </a:r>
            <a:r>
              <a:rPr lang="cs-CZ" altLang="cs-CZ" dirty="0" smtClean="0"/>
              <a:t> (</a:t>
            </a:r>
            <a:r>
              <a:rPr lang="cs-CZ" altLang="cs-CZ" dirty="0" err="1" smtClean="0"/>
              <a:t>formula</a:t>
            </a:r>
            <a:r>
              <a:rPr lang="cs-CZ" altLang="cs-CZ" dirty="0" smtClean="0"/>
              <a:t>)</a:t>
            </a:r>
          </a:p>
        </p:txBody>
      </p:sp>
      <p:sp>
        <p:nvSpPr>
          <p:cNvPr id="14338" name="Zástupný symbol pro obsah 2"/>
          <p:cNvSpPr>
            <a:spLocks noGrp="1"/>
          </p:cNvSpPr>
          <p:nvPr>
            <p:ph idx="1"/>
          </p:nvPr>
        </p:nvSpPr>
        <p:spPr/>
        <p:txBody>
          <a:bodyPr/>
          <a:lstStyle/>
          <a:p>
            <a:r>
              <a:rPr lang="en-US" altLang="cs-CZ" sz="2800" smtClean="0"/>
              <a:t>Fundamental relationships among : </a:t>
            </a:r>
          </a:p>
          <a:p>
            <a:pPr lvl="1"/>
            <a:r>
              <a:rPr lang="en-US" altLang="cs-CZ" sz="2000" smtClean="0"/>
              <a:t>WIP (</a:t>
            </a:r>
            <a:r>
              <a:rPr lang="cs-CZ" altLang="cs-CZ" sz="2000" smtClean="0"/>
              <a:t>W</a:t>
            </a:r>
            <a:r>
              <a:rPr lang="en-US" altLang="cs-CZ" sz="2000" smtClean="0"/>
              <a:t>ork </a:t>
            </a:r>
            <a:r>
              <a:rPr lang="cs-CZ" altLang="cs-CZ" sz="2000" smtClean="0"/>
              <a:t>I</a:t>
            </a:r>
            <a:r>
              <a:rPr lang="en-US" altLang="cs-CZ" sz="2000" smtClean="0"/>
              <a:t>n </a:t>
            </a:r>
            <a:r>
              <a:rPr lang="cs-CZ" altLang="cs-CZ" sz="2000" smtClean="0"/>
              <a:t>P</a:t>
            </a:r>
            <a:r>
              <a:rPr lang="en-US" altLang="cs-CZ" sz="2000" smtClean="0"/>
              <a:t>ro</a:t>
            </a:r>
            <a:r>
              <a:rPr lang="cs-CZ" altLang="cs-CZ" sz="2000" smtClean="0"/>
              <a:t>c</a:t>
            </a:r>
            <a:r>
              <a:rPr lang="en-US" altLang="cs-CZ" sz="2000" smtClean="0"/>
              <a:t>ess)</a:t>
            </a:r>
          </a:p>
          <a:p>
            <a:pPr lvl="1"/>
            <a:r>
              <a:rPr lang="en-US" altLang="cs-CZ" sz="2000" smtClean="0"/>
              <a:t>Cycle Time (CT)</a:t>
            </a:r>
          </a:p>
          <a:p>
            <a:pPr lvl="1"/>
            <a:r>
              <a:rPr lang="en-US" altLang="cs-CZ" sz="2000" smtClean="0"/>
              <a:t>Throughput (T</a:t>
            </a:r>
            <a:r>
              <a:rPr lang="cs-CZ" altLang="cs-CZ" sz="2000" smtClean="0"/>
              <a:t> or sometimes TH</a:t>
            </a:r>
            <a:r>
              <a:rPr lang="en-US" altLang="cs-CZ" sz="2000" smtClean="0"/>
              <a:t>) </a:t>
            </a:r>
          </a:p>
          <a:p>
            <a:r>
              <a:rPr lang="en-US" altLang="cs-CZ" sz="2800" smtClean="0"/>
              <a:t>Formula</a:t>
            </a:r>
          </a:p>
          <a:p>
            <a:endParaRPr lang="en-US" altLang="cs-CZ" smtClean="0"/>
          </a:p>
          <a:p>
            <a:r>
              <a:rPr lang="en-US" altLang="cs-CZ" sz="2800" smtClean="0"/>
              <a:t>Can be applied to </a:t>
            </a:r>
            <a:r>
              <a:rPr lang="en-US" altLang="cs-CZ" smtClean="0"/>
              <a:t>: </a:t>
            </a:r>
          </a:p>
          <a:p>
            <a:pPr lvl="1"/>
            <a:r>
              <a:rPr lang="en-US" altLang="cs-CZ" sz="2000" smtClean="0"/>
              <a:t>Single machine station</a:t>
            </a:r>
          </a:p>
          <a:p>
            <a:pPr lvl="1"/>
            <a:r>
              <a:rPr lang="en-US" altLang="cs-CZ" sz="2000" smtClean="0"/>
              <a:t> Complex production line</a:t>
            </a:r>
          </a:p>
          <a:p>
            <a:pPr lvl="1"/>
            <a:r>
              <a:rPr lang="en-US" altLang="cs-CZ" sz="2000" smtClean="0"/>
              <a:t>Entire plant</a:t>
            </a:r>
          </a:p>
        </p:txBody>
      </p:sp>
      <p:sp>
        <p:nvSpPr>
          <p:cNvPr id="4" name="Obdélník 3"/>
          <p:cNvSpPr/>
          <p:nvPr/>
        </p:nvSpPr>
        <p:spPr>
          <a:xfrm>
            <a:off x="2267744" y="3484165"/>
            <a:ext cx="5904656" cy="923330"/>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cs-CZ"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WIP=TH x CT</a:t>
            </a:r>
          </a:p>
        </p:txBody>
      </p:sp>
      <p:sp>
        <p:nvSpPr>
          <p:cNvPr id="14340" name="Obdélník 4"/>
          <p:cNvSpPr>
            <a:spLocks noChangeArrowheads="1"/>
          </p:cNvSpPr>
          <p:nvPr/>
        </p:nvSpPr>
        <p:spPr bwMode="auto">
          <a:xfrm>
            <a:off x="4284663" y="4873625"/>
            <a:ext cx="45720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cs-CZ" sz="1400" i="1">
                <a:solidFill>
                  <a:srgbClr val="0070C0"/>
                </a:solidFill>
              </a:rPr>
              <a:t>Relationships among these variables will serve to se clearly precise (quantitative) description of behaviour of the single production line . It helps user to use a given scale to benchmark actual production systems    </a:t>
            </a:r>
            <a:endParaRPr lang="cs-CZ" altLang="cs-CZ" sz="1400" i="1">
              <a:solidFill>
                <a:srgbClr val="0070C0"/>
              </a:solidFill>
            </a:endParaRPr>
          </a:p>
        </p:txBody>
      </p:sp>
    </p:spTree>
    <p:extLst>
      <p:ext uri="{BB962C8B-B14F-4D97-AF65-F5344CB8AC3E}">
        <p14:creationId xmlns:p14="http://schemas.microsoft.com/office/powerpoint/2010/main" val="500398942"/>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339</TotalTime>
  <Words>2361</Words>
  <Application>Microsoft Office PowerPoint</Application>
  <PresentationFormat>Předvádění na obrazovce (4:3)</PresentationFormat>
  <Paragraphs>419</Paragraphs>
  <Slides>25</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25</vt:i4>
      </vt:variant>
    </vt:vector>
  </HeadingPairs>
  <TitlesOfParts>
    <vt:vector size="31" baseType="lpstr">
      <vt:lpstr>Arial</vt:lpstr>
      <vt:lpstr>Calibri</vt:lpstr>
      <vt:lpstr>Cambria</vt:lpstr>
      <vt:lpstr>Times New Roman</vt:lpstr>
      <vt:lpstr>Wingdings</vt:lpstr>
      <vt:lpstr>Motiv systému Office</vt:lpstr>
      <vt:lpstr>Little´s law basics-1st part</vt:lpstr>
      <vt:lpstr>Běžná situace, kterou je potřeba řešit</vt:lpstr>
      <vt:lpstr>Otázky</vt:lpstr>
      <vt:lpstr>Klíčová měřítka (proměnné)</vt:lpstr>
      <vt:lpstr>Řešení |(home study) </vt:lpstr>
      <vt:lpstr>Otázky</vt:lpstr>
      <vt:lpstr>Takt time (process capacity)= Cycle Time</vt:lpstr>
      <vt:lpstr>Little´s  law-2nd part</vt:lpstr>
      <vt:lpstr>Little´s law - definition (formula)</vt:lpstr>
      <vt:lpstr>Definition of basic parameters</vt:lpstr>
      <vt:lpstr>Definition of basic parameters</vt:lpstr>
      <vt:lpstr>Definition of basic parameters</vt:lpstr>
      <vt:lpstr>Definition of basic parameters</vt:lpstr>
      <vt:lpstr>Definition of basic parameters</vt:lpstr>
      <vt:lpstr>Definition of basic parameters</vt:lpstr>
      <vt:lpstr>Use of defined parameters (home study) </vt:lpstr>
      <vt:lpstr>Use of defined parameters (home study) </vt:lpstr>
      <vt:lpstr>Best case performance I (home study) </vt:lpstr>
      <vt:lpstr>Best case performance II (home study) </vt:lpstr>
      <vt:lpstr>Best case performance III (home study) </vt:lpstr>
      <vt:lpstr>Best case performance IV</vt:lpstr>
      <vt:lpstr>Conclusion</vt:lpstr>
      <vt:lpstr>Example 1</vt:lpstr>
      <vt:lpstr>Example 2</vt:lpstr>
      <vt:lpstr>Youtube examples (6 minutes)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Little´s law basics</dc:title>
  <dc:creator>Jaromir Skorkovsky</dc:creator>
  <cp:lastModifiedBy>Miki Skorkovský</cp:lastModifiedBy>
  <cp:revision>37</cp:revision>
  <dcterms:created xsi:type="dcterms:W3CDTF">2015-03-05T13:24:01Z</dcterms:created>
  <dcterms:modified xsi:type="dcterms:W3CDTF">2015-05-03T09:37:15Z</dcterms:modified>
</cp:coreProperties>
</file>