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B01D9-362C-47EF-B613-2E78C115F707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48665-078F-4F44-A18C-F6C1397AE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99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99FA53-AB4B-48FD-9786-C86369B8E872}" type="slidenum">
              <a:rPr lang="cs-CZ" altLang="cs-CZ" smtClean="0"/>
              <a:pPr eaLnBrk="1" hangingPunct="1">
                <a:spcBef>
                  <a:spcPct val="0"/>
                </a:spcBef>
              </a:pPr>
              <a:t>1</a:t>
            </a:fld>
            <a:endParaRPr lang="cs-CZ" altLang="cs-CZ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CAA4E0-A32E-415C-BCC7-839BA0D65AC9}" type="slidenum">
              <a:rPr lang="cs-CZ" altLang="cs-CZ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E4649BB-1358-4BFD-B908-278085B7725B}" type="slidenum">
              <a:rPr lang="cs-CZ" altLang="cs-CZ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571002-C672-4A6E-8998-687D3AD812D8}" type="slidenum">
              <a:rPr lang="cs-CZ" altLang="cs-CZ" smtClean="0"/>
              <a:pPr eaLnBrk="1" hangingPunct="1"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54CC98-DACE-4A6F-8329-AAD2304FE754}" type="slidenum">
              <a:rPr lang="cs-CZ" altLang="cs-CZ" smtClean="0"/>
              <a:pPr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BBC986-3EDA-45EF-8E97-11B84892323C}" type="slidenum">
              <a:rPr lang="cs-CZ" altLang="cs-CZ" smtClean="0"/>
              <a:pPr eaLnBrk="1" hangingPunct="1"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95656C-2481-4158-BD09-54BEAAE31697}" type="slidenum">
              <a:rPr lang="cs-CZ" altLang="cs-CZ" smtClean="0"/>
              <a:pPr eaLnBrk="1" hangingPunct="1">
                <a:spcBef>
                  <a:spcPct val="0"/>
                </a:spcBef>
              </a:pPr>
              <a:t>5</a:t>
            </a:fld>
            <a:endParaRPr lang="cs-CZ" altLang="cs-CZ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F3071F0-66EF-40F7-93C3-C0C75A1CF5CA}" type="slidenum">
              <a:rPr lang="cs-CZ" altLang="cs-CZ" smtClean="0"/>
              <a:pPr eaLnBrk="1" hangingPunct="1">
                <a:spcBef>
                  <a:spcPct val="0"/>
                </a:spcBef>
              </a:pPr>
              <a:t>12</a:t>
            </a:fld>
            <a:endParaRPr lang="cs-CZ" altLang="cs-CZ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ED2F328-9937-4402-BFA9-DB3AB5DF181D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A99C712-39E5-432C-8786-5616D8FAD40F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516285D-78D2-42FC-9C25-C9EEA58B6ED5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6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95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9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4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30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29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73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05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6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35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60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EBF06-08EA-4D30-9A05-66940643D1FD}" type="datetimeFigureOut">
              <a:rPr lang="cs-CZ" smtClean="0"/>
              <a:t>27.2.2014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A0C5-131C-4AC5-945E-F8BB353283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84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0"/>
          <p:cNvSpPr>
            <a:spLocks noGrp="1" noChangeArrowheads="1"/>
          </p:cNvSpPr>
          <p:nvPr>
            <p:ph type="ftr" sz="quarter" idx="10"/>
          </p:nvPr>
        </p:nvSpPr>
        <p:spPr>
          <a:xfrm>
            <a:off x="2555875" y="5013325"/>
            <a:ext cx="5976938" cy="1584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200" smtClean="0">
                <a:solidFill>
                  <a:srgbClr val="7D1E1E"/>
                </a:solidFill>
              </a:rPr>
              <a:t>Tento studijní materil byl vytvořen jako výstup z projektu č. CZ.1.07/2.2.00/15.0189.</a:t>
            </a:r>
          </a:p>
        </p:txBody>
      </p:sp>
      <p:sp>
        <p:nvSpPr>
          <p:cNvPr id="4100" name="Obdélník 5"/>
          <p:cNvSpPr>
            <a:spLocks noChangeArrowheads="1"/>
          </p:cNvSpPr>
          <p:nvPr/>
        </p:nvSpPr>
        <p:spPr bwMode="auto">
          <a:xfrm>
            <a:off x="1043608" y="620689"/>
            <a:ext cx="777654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400">
                <a:solidFill>
                  <a:srgbClr val="7D1E1E"/>
                </a:solidFill>
                <a:latin typeface="Trebuchet MS" pitchFamily="34" charset="0"/>
              </a:defRPr>
            </a:lvl1pPr>
            <a:lvl2pPr marL="742950" indent="-285750" eaLnBrk="0" hangingPunct="0">
              <a:defRPr sz="3400">
                <a:solidFill>
                  <a:srgbClr val="7D1E1E"/>
                </a:solidFill>
                <a:latin typeface="Trebuchet MS" pitchFamily="34" charset="0"/>
              </a:defRPr>
            </a:lvl2pPr>
            <a:lvl3pPr marL="1143000" indent="-228600" eaLnBrk="0" hangingPunct="0">
              <a:defRPr sz="3400">
                <a:solidFill>
                  <a:srgbClr val="7D1E1E"/>
                </a:solidFill>
                <a:latin typeface="Trebuchet MS" pitchFamily="34" charset="0"/>
              </a:defRPr>
            </a:lvl3pPr>
            <a:lvl4pPr marL="1600200" indent="-228600" eaLnBrk="0" hangingPunct="0">
              <a:defRPr sz="3400">
                <a:solidFill>
                  <a:srgbClr val="7D1E1E"/>
                </a:solidFill>
                <a:latin typeface="Trebuchet MS" pitchFamily="34" charset="0"/>
              </a:defRPr>
            </a:lvl4pPr>
            <a:lvl5pPr marL="2057400" indent="-228600" eaLnBrk="0" hangingPunct="0">
              <a:defRPr sz="3400">
                <a:solidFill>
                  <a:srgbClr val="7D1E1E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7D1E1E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7D1E1E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7D1E1E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7D1E1E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4800" b="1" dirty="0" err="1" smtClean="0">
                <a:solidFill>
                  <a:schemeClr val="accent2"/>
                </a:solidFill>
                <a:latin typeface="Arial" charset="0"/>
                <a:cs typeface="Arial" charset="0"/>
              </a:rPr>
              <a:t>Spr</a:t>
            </a:r>
            <a:r>
              <a:rPr lang="cs-CZ" altLang="cs-CZ" sz="4800" b="1" dirty="0" err="1" smtClean="0">
                <a:solidFill>
                  <a:schemeClr val="accent2"/>
                </a:solidFill>
                <a:latin typeface="Arial" charset="0"/>
                <a:cs typeface="Arial" charset="0"/>
              </a:rPr>
              <a:t>ávní</a:t>
            </a:r>
            <a:r>
              <a:rPr lang="cs-CZ" altLang="cs-CZ" sz="48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 proces</a:t>
            </a:r>
          </a:p>
          <a:p>
            <a:pPr eaLnBrk="1" hangingPunct="1">
              <a:defRPr/>
            </a:pPr>
            <a:endParaRPr lang="cs-CZ" altLang="cs-CZ" sz="4800" b="1" dirty="0" smtClean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cs-CZ" altLang="cs-CZ" sz="4800" b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Úvodní přednáška</a:t>
            </a:r>
            <a:r>
              <a:rPr lang="cs-CZ" altLang="cs-CZ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cs-CZ" altLang="cs-CZ" sz="4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cs-CZ" altLang="cs-CZ" sz="4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cs-CZ" altLang="cs-CZ" sz="4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cs-CZ" altLang="cs-CZ" sz="4800" dirty="0" smtClean="0">
                <a:latin typeface="Times New Roman" pitchFamily="18" charset="0"/>
              </a:rPr>
              <a:t/>
            </a:r>
            <a:br>
              <a:rPr lang="cs-CZ" altLang="cs-CZ" sz="4800" dirty="0" smtClean="0">
                <a:latin typeface="Times New Roman" pitchFamily="18" charset="0"/>
              </a:rPr>
            </a:br>
            <a:endParaRPr lang="cs-CZ" altLang="cs-CZ" sz="4800" dirty="0" smtClean="0">
              <a:latin typeface="Times New Roman" pitchFamily="18" charset="0"/>
            </a:endParaRPr>
          </a:p>
        </p:txBody>
      </p:sp>
      <p:pic>
        <p:nvPicPr>
          <p:cNvPr id="41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262563"/>
            <a:ext cx="583247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1"/>
          <p:cNvSpPr>
            <a:spLocks noChangeArrowheads="1"/>
          </p:cNvSpPr>
          <p:nvPr/>
        </p:nvSpPr>
        <p:spPr bwMode="auto">
          <a:xfrm>
            <a:off x="4211638" y="2063750"/>
            <a:ext cx="7207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360000" anchor="ctr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400">
              <a:solidFill>
                <a:srgbClr val="7D1E1E"/>
              </a:solidFill>
            </a:endParaRPr>
          </a:p>
        </p:txBody>
      </p:sp>
      <p:sp>
        <p:nvSpPr>
          <p:cNvPr id="4103" name="Rectangle 2"/>
          <p:cNvSpPr>
            <a:spLocks noChangeArrowheads="1"/>
          </p:cNvSpPr>
          <p:nvPr/>
        </p:nvSpPr>
        <p:spPr bwMode="auto">
          <a:xfrm>
            <a:off x="3671888" y="1844675"/>
            <a:ext cx="7191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360000" anchor="ctr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400">
              <a:solidFill>
                <a:srgbClr val="7D1E1E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4932363" y="1628775"/>
            <a:ext cx="1295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360000" anchor="ctr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400">
              <a:solidFill>
                <a:srgbClr val="7D1E1E"/>
              </a:solidFill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932363" y="1836738"/>
            <a:ext cx="1295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360000" anchor="ctr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400">
              <a:solidFill>
                <a:srgbClr val="7D1E1E"/>
              </a:solidFill>
            </a:endParaRPr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4356100" y="1836738"/>
            <a:ext cx="22320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360000" anchor="ctr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400">
              <a:solidFill>
                <a:srgbClr val="7D1E1E"/>
              </a:solidFill>
            </a:endParaRPr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4284663" y="1836738"/>
            <a:ext cx="16557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360000" anchor="ctr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400">
              <a:solidFill>
                <a:srgbClr val="7D1E1E"/>
              </a:solidFill>
            </a:endParaRPr>
          </a:p>
        </p:txBody>
      </p:sp>
      <p:sp>
        <p:nvSpPr>
          <p:cNvPr id="4108" name="TextBox 1"/>
          <p:cNvSpPr txBox="1">
            <a:spLocks noChangeArrowheads="1"/>
          </p:cNvSpPr>
          <p:nvPr/>
        </p:nvSpPr>
        <p:spPr bwMode="auto">
          <a:xfrm>
            <a:off x="2592388" y="1687513"/>
            <a:ext cx="3311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>
                <a:solidFill>
                  <a:srgbClr val="FFFFFF"/>
                </a:solidFill>
                <a:cs typeface="Arial" charset="0"/>
              </a:rPr>
              <a:t>Katedra práva</a:t>
            </a:r>
          </a:p>
        </p:txBody>
      </p:sp>
    </p:spTree>
    <p:extLst>
      <p:ext uri="{BB962C8B-B14F-4D97-AF65-F5344CB8AC3E}">
        <p14:creationId xmlns:p14="http://schemas.microsoft.com/office/powerpoint/2010/main" val="336513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první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Úvodní ustanovení</a:t>
            </a:r>
          </a:p>
          <a:p>
            <a:pPr algn="just" eaLnBrk="1" hangingPunct="1"/>
            <a:endParaRPr lang="cs-CZ" altLang="cs-CZ" sz="20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sestává ze dvou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  <a:r>
              <a:rPr lang="cs-CZ" altLang="cs-CZ" sz="2000" smtClean="0">
                <a:latin typeface="Arial" charset="0"/>
              </a:rPr>
              <a:t> </a:t>
            </a:r>
          </a:p>
          <a:p>
            <a:pPr algn="just" eaLnBrk="1" hangingPunct="1"/>
            <a:endParaRPr lang="cs-CZ" altLang="cs-CZ" sz="2000" smtClean="0">
              <a:latin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1.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hlava</a:t>
            </a:r>
            <a:r>
              <a:rPr lang="cs-CZ" altLang="cs-CZ" sz="2000" smtClean="0">
                <a:latin typeface="Arial" charset="0"/>
              </a:rPr>
              <a:t> = předmět úpravy (pozitivní a negativní vymezení)</a:t>
            </a: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2. hlava = základní zásady činnosti správních orgánů</a:t>
            </a:r>
          </a:p>
          <a:p>
            <a:pPr algn="just" eaLnBrk="1" hangingPunct="1"/>
            <a:endParaRPr lang="cs-CZ" altLang="cs-CZ" sz="2000" smtClean="0">
              <a:latin typeface="Arial" charset="0"/>
            </a:endParaRPr>
          </a:p>
          <a:p>
            <a:pPr algn="just" eaLnBrk="1" hangingPunct="1"/>
            <a:endParaRPr lang="cs-CZ" altLang="cs-CZ" sz="2000" smtClean="0">
              <a:latin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cs-CZ" altLang="cs-CZ" sz="1800" smtClean="0">
              <a:latin typeface="Arial" charset="0"/>
              <a:cs typeface="Arial" charset="0"/>
            </a:endParaRPr>
          </a:p>
          <a:p>
            <a:pPr algn="just" eaLnBrk="1" hangingPunct="1"/>
            <a:endParaRPr lang="cs-CZ" altLang="cs-CZ" sz="1800" b="1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sz="1800" smtClean="0">
              <a:latin typeface="Arial" charset="0"/>
              <a:cs typeface="Arial" charset="0"/>
            </a:endParaRPr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EE8CFA8-66BE-4197-B5B2-9BEF4FBA97CB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druhá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Obecná ustanovení o správním řízení</a:t>
            </a: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sestává se z 11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1. hlava</a:t>
            </a:r>
            <a:r>
              <a:rPr lang="cs-CZ" altLang="cs-CZ" sz="1800" smtClean="0">
                <a:latin typeface="Arial" charset="0"/>
              </a:rPr>
              <a:t> -  definuje správní řízení.</a:t>
            </a:r>
            <a:endParaRPr lang="cs-CZ" altLang="cs-CZ" sz="1800" smtClean="0">
              <a:latin typeface="Arial" charset="0"/>
              <a:sym typeface="Wingdings" pitchFamily="2" charset="2"/>
            </a:endParaRP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2. hlava</a:t>
            </a:r>
            <a:r>
              <a:rPr lang="cs-CZ" altLang="cs-CZ" sz="1800" smtClean="0">
                <a:latin typeface="Arial" charset="0"/>
              </a:rPr>
              <a:t> -  pojednává o správních orgánech (příslušnost, pravomoc, úkony, atd.). </a:t>
            </a: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3. hlava</a:t>
            </a:r>
            <a:r>
              <a:rPr lang="cs-CZ" altLang="cs-CZ" sz="1800" smtClean="0">
                <a:latin typeface="Arial" charset="0"/>
              </a:rPr>
              <a:t> - upravuje účastníky řízení a jejich zastupování. </a:t>
            </a: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4. hlava</a:t>
            </a:r>
            <a:r>
              <a:rPr lang="cs-CZ" altLang="cs-CZ" sz="1800" smtClean="0">
                <a:latin typeface="Arial" charset="0"/>
              </a:rPr>
              <a:t> - upravuje lhůty a počítání času. </a:t>
            </a: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5. hlava</a:t>
            </a:r>
            <a:r>
              <a:rPr lang="cs-CZ" altLang="cs-CZ" sz="1800" smtClean="0">
                <a:latin typeface="Arial" charset="0"/>
              </a:rPr>
              <a:t> - upravuje postup před zahájením řízení.</a:t>
            </a: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6. hlava</a:t>
            </a:r>
            <a:r>
              <a:rPr lang="cs-CZ" altLang="cs-CZ" sz="1800" smtClean="0">
                <a:latin typeface="Arial" charset="0"/>
              </a:rPr>
              <a:t> - upravuje průběh řízení v prvním stupni.</a:t>
            </a:r>
            <a:endParaRPr lang="cs-CZ" altLang="cs-CZ" sz="1800" smtClean="0">
              <a:latin typeface="Arial" charset="0"/>
              <a:sym typeface="Wingdings" pitchFamily="2" charset="2"/>
            </a:endParaRP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7. hlava</a:t>
            </a:r>
            <a:r>
              <a:rPr lang="cs-CZ" altLang="cs-CZ" sz="1800" smtClean="0">
                <a:latin typeface="Arial" charset="0"/>
              </a:rPr>
              <a:t> - upravuje ochranu před nečinností. </a:t>
            </a:r>
            <a:endParaRPr lang="cs-CZ" altLang="cs-CZ" sz="1800" smtClean="0">
              <a:latin typeface="Arial" charset="0"/>
              <a:sym typeface="Wingdings" pitchFamily="2" charset="2"/>
            </a:endParaRP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8. hlava</a:t>
            </a:r>
            <a:r>
              <a:rPr lang="cs-CZ" altLang="cs-CZ" sz="1800" smtClean="0">
                <a:latin typeface="Arial" charset="0"/>
              </a:rPr>
              <a:t> - upravuje řízení ve druhém stupni, tedy řízení odvolací.</a:t>
            </a: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9. hlava</a:t>
            </a:r>
            <a:r>
              <a:rPr lang="cs-CZ" altLang="cs-CZ" sz="1800" smtClean="0">
                <a:latin typeface="Arial" charset="0"/>
              </a:rPr>
              <a:t> - upravuje přezkumné řízení. </a:t>
            </a:r>
            <a:endParaRPr lang="cs-CZ" altLang="cs-CZ" sz="1800" smtClean="0">
              <a:latin typeface="Arial" charset="0"/>
              <a:sym typeface="Wingdings" pitchFamily="2" charset="2"/>
            </a:endParaRP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10. hlava</a:t>
            </a:r>
            <a:r>
              <a:rPr lang="cs-CZ" altLang="cs-CZ" sz="1800" smtClean="0">
                <a:latin typeface="Arial" charset="0"/>
              </a:rPr>
              <a:t> - upravuje tzv. obnovu řízení a nové rozhodnutí. </a:t>
            </a:r>
            <a:endParaRPr lang="cs-CZ" altLang="cs-CZ" sz="1800" smtClean="0">
              <a:latin typeface="Arial" charset="0"/>
              <a:sym typeface="Wingdings" pitchFamily="2" charset="2"/>
            </a:endParaRPr>
          </a:p>
          <a:p>
            <a:pPr lvl="1" algn="just" eaLnBrk="1" hangingPunct="1"/>
            <a:r>
              <a:rPr lang="cs-CZ" altLang="cs-CZ" sz="1800" smtClean="0">
                <a:latin typeface="Arial" charset="0"/>
                <a:sym typeface="Wingdings" pitchFamily="2" charset="2"/>
              </a:rPr>
              <a:t>11. hlava</a:t>
            </a:r>
            <a:r>
              <a:rPr lang="cs-CZ" altLang="cs-CZ" sz="1800" smtClean="0">
                <a:latin typeface="Arial" charset="0"/>
              </a:rPr>
              <a:t> - upravuje správní exekuci</a:t>
            </a:r>
          </a:p>
          <a:p>
            <a:pPr lvl="1" algn="just" eaLnBrk="1" hangingPunct="1"/>
            <a:endParaRPr lang="cs-CZ" altLang="cs-CZ" sz="1800" smtClean="0">
              <a:latin typeface="Arial" charset="0"/>
            </a:endParaRPr>
          </a:p>
          <a:p>
            <a:pPr lvl="1" algn="just" eaLnBrk="1" hangingPunct="1"/>
            <a:endParaRPr lang="cs-CZ" altLang="cs-CZ" sz="2000" smtClean="0">
              <a:latin typeface="Arial" charset="0"/>
            </a:endParaRPr>
          </a:p>
          <a:p>
            <a:pPr lvl="1" algn="just" eaLnBrk="1" hangingPunct="1"/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lvl="1" algn="just" eaLnBrk="1" hangingPunct="1"/>
            <a:endParaRPr lang="cs-CZ" altLang="cs-CZ" sz="2300" smtClean="0">
              <a:sym typeface="Wingdings" pitchFamily="2" charset="2"/>
            </a:endParaRPr>
          </a:p>
          <a:p>
            <a:pPr algn="just" eaLnBrk="1" hangingPunct="1"/>
            <a:endParaRPr lang="cs-CZ" altLang="cs-CZ" sz="2000" smtClean="0">
              <a:latin typeface="Arial" charset="0"/>
              <a:cs typeface="Arial" charset="0"/>
            </a:endParaRP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A92ABE2-CF8A-4AE3-AC8A-C7105CCBC3C9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7840102-7A81-4A52-91DE-326786852887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  <p:sp>
        <p:nvSpPr>
          <p:cNvPr id="15363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třetí</a:t>
            </a:r>
          </a:p>
        </p:txBody>
      </p:sp>
      <p:sp>
        <p:nvSpPr>
          <p:cNvPr id="15364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Zvláštní ustanovení o správním řízení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</a:rPr>
              <a:t>doplňuje část druhou, a člení se do sedmi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  <a:r>
              <a:rPr lang="cs-CZ" altLang="cs-CZ" sz="2000" smtClean="0">
                <a:latin typeface="Arial" charset="0"/>
              </a:rPr>
              <a:t> </a:t>
            </a: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1. hlava</a:t>
            </a:r>
            <a:r>
              <a:rPr lang="cs-CZ" altLang="cs-CZ" sz="2000" smtClean="0">
                <a:latin typeface="Arial" charset="0"/>
              </a:rPr>
              <a:t> - obsahuje zvláštní ustanovení o správních orgánech </a:t>
            </a: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2. hlava</a:t>
            </a:r>
            <a:r>
              <a:rPr lang="cs-CZ" altLang="cs-CZ" sz="2000" smtClean="0">
                <a:latin typeface="Arial" charset="0"/>
              </a:rPr>
              <a:t> - upravuje takzvané dotčené orgány  </a:t>
            </a: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3. hlava</a:t>
            </a:r>
            <a:r>
              <a:rPr lang="cs-CZ" altLang="cs-CZ" sz="2000" smtClean="0">
                <a:latin typeface="Arial" charset="0"/>
              </a:rPr>
              <a:t> - nazvaná zvláštní ustanovení o postupu před zahájením řízení</a:t>
            </a: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4. hlava</a:t>
            </a:r>
            <a:r>
              <a:rPr lang="cs-CZ" altLang="cs-CZ" sz="2000" smtClean="0">
                <a:latin typeface="Arial" charset="0"/>
              </a:rPr>
              <a:t> - zvláštní ustanovení o některých řízeních (společné řízení, sporné řízení,…) </a:t>
            </a: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5. hlava</a:t>
            </a:r>
            <a:r>
              <a:rPr lang="cs-CZ" altLang="cs-CZ" sz="2000" smtClean="0">
                <a:latin typeface="Arial" charset="0"/>
              </a:rPr>
              <a:t> - obsahuje zvláštní ustanovení o zajištění průběhu a účelu řízení </a:t>
            </a: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6. hlava</a:t>
            </a:r>
            <a:r>
              <a:rPr lang="cs-CZ" altLang="cs-CZ" sz="2000" smtClean="0">
                <a:latin typeface="Arial" charset="0"/>
              </a:rPr>
              <a:t> - obsahuje zvláštní ustanovení o některých rozhodnutích </a:t>
            </a: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7. hlava</a:t>
            </a:r>
            <a:r>
              <a:rPr lang="cs-CZ" altLang="cs-CZ" sz="2000" smtClean="0">
                <a:latin typeface="Arial" charset="0"/>
              </a:rPr>
              <a:t> - obsahuje zvláštní ustanovení o přezkoumávání rozhodnutí (zejména pak řízení o rozkladu).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28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3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5E5334D-AA18-4152-BCBA-99974DB43627}" type="slidenum">
              <a:rPr lang="cs-CZ" altLang="cs-CZ" sz="1000" b="1">
                <a:solidFill>
                  <a:srgbClr val="7D1E1E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000" b="1">
              <a:solidFill>
                <a:srgbClr val="7D1E1E"/>
              </a:solidFill>
            </a:endParaRPr>
          </a:p>
        </p:txBody>
      </p:sp>
      <p:sp>
        <p:nvSpPr>
          <p:cNvPr id="16387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čtvrtá</a:t>
            </a:r>
          </a:p>
        </p:txBody>
      </p:sp>
      <p:sp>
        <p:nvSpPr>
          <p:cNvPr id="16388" name="Rectangle 1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Vyjádření, osvědčení, sdělení</a:t>
            </a:r>
          </a:p>
          <a:p>
            <a:pPr algn="just" eaLnBrk="1" hangingPunct="1"/>
            <a:endParaRPr lang="cs-CZ" altLang="cs-CZ" sz="2000" i="1" smtClean="0">
              <a:latin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nečlení se do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  <a:r>
              <a:rPr lang="cs-CZ" altLang="cs-CZ" sz="2000" smtClean="0">
                <a:latin typeface="Arial" charset="0"/>
              </a:rPr>
              <a:t> </a:t>
            </a:r>
          </a:p>
          <a:p>
            <a:pPr algn="just" eaLnBrk="1" hangingPunct="1"/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obsahuje pravidla pro vydání aktů, která nejsou rozhodnutím</a:t>
            </a:r>
          </a:p>
          <a:p>
            <a:pPr algn="just" eaLnBrk="1" hangingPunct="1"/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eaLnBrk="1" hangingPunct="1"/>
            <a:endParaRPr lang="cs-CZ" altLang="cs-CZ" sz="2000" smtClean="0">
              <a:latin typeface="Arial" charset="0"/>
            </a:endParaRPr>
          </a:p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36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4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3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4184344-2437-4231-971E-281444A57D2B}" type="slidenum">
              <a:rPr lang="cs-CZ" altLang="cs-CZ" sz="1000" b="1">
                <a:solidFill>
                  <a:srgbClr val="7D1E1E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000" b="1">
              <a:solidFill>
                <a:srgbClr val="7D1E1E"/>
              </a:solidFill>
            </a:endParaRPr>
          </a:p>
        </p:txBody>
      </p:sp>
      <p:sp>
        <p:nvSpPr>
          <p:cNvPr id="17411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pátá</a:t>
            </a:r>
          </a:p>
        </p:txBody>
      </p:sp>
      <p:sp>
        <p:nvSpPr>
          <p:cNvPr id="17412" name="Rectangle 1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Veřejnoprávní smlouvy</a:t>
            </a:r>
          </a:p>
          <a:p>
            <a:pPr algn="just" eaLnBrk="1" hangingPunct="1"/>
            <a:endParaRPr lang="cs-CZ" altLang="cs-CZ" sz="2000" i="1" smtClean="0">
              <a:latin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nečlení se do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  <a:r>
              <a:rPr lang="cs-CZ" altLang="cs-CZ" sz="2000" smtClean="0">
                <a:latin typeface="Arial" charset="0"/>
              </a:rPr>
              <a:t> </a:t>
            </a:r>
          </a:p>
          <a:p>
            <a:pPr algn="just" eaLnBrk="1" hangingPunct="1"/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definice veřejnoprávní smlouvy = dvou či vícestranný úkon, který zakládá, mění, nebo ruší práva a povinnosti v oblasti veřejného práva</a:t>
            </a:r>
          </a:p>
          <a:p>
            <a:pPr algn="just" eaLnBrk="1" hangingPunct="1"/>
            <a:r>
              <a:rPr lang="cs-CZ" altLang="cs-CZ" sz="2000" smtClean="0">
                <a:latin typeface="Arial" charset="0"/>
                <a:sym typeface="Wingdings" pitchFamily="2" charset="2"/>
              </a:rPr>
              <a:t> </a:t>
            </a:r>
            <a:r>
              <a:rPr lang="cs-CZ" altLang="cs-CZ" sz="2000" smtClean="0">
                <a:latin typeface="Arial" charset="0"/>
              </a:rPr>
              <a:t>Typy: koordinační, subordinační,… </a:t>
            </a:r>
          </a:p>
          <a:p>
            <a:pPr algn="just" eaLnBrk="1" hangingPunct="1"/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/>
            <a:endParaRPr lang="cs-CZ" altLang="cs-CZ" sz="2000" smtClean="0">
              <a:latin typeface="Arial" charset="0"/>
            </a:endParaRPr>
          </a:p>
          <a:p>
            <a:pPr algn="just" eaLnBrk="1" hangingPunct="1"/>
            <a:endParaRPr lang="cs-CZ" altLang="cs-CZ" smtClean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cs-CZ" altLang="cs-CZ" sz="36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3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68C7EED-CF78-448C-8D0F-4A87DAF4A858}" type="slidenum">
              <a:rPr lang="cs-CZ" altLang="cs-CZ" sz="1000" b="1">
                <a:solidFill>
                  <a:srgbClr val="7D1E1E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000" b="1">
              <a:solidFill>
                <a:srgbClr val="7D1E1E"/>
              </a:solidFill>
            </a:endParaRPr>
          </a:p>
        </p:txBody>
      </p:sp>
      <p:sp>
        <p:nvSpPr>
          <p:cNvPr id="18435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šestá</a:t>
            </a:r>
          </a:p>
        </p:txBody>
      </p:sp>
      <p:sp>
        <p:nvSpPr>
          <p:cNvPr id="18436" name="Rectangle 1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Opatření obecné povahy</a:t>
            </a:r>
            <a:r>
              <a:rPr lang="cs-CZ" altLang="cs-CZ" sz="2000" smtClean="0">
                <a:latin typeface="Arial" charset="0"/>
              </a:rPr>
              <a:t> </a:t>
            </a:r>
          </a:p>
          <a:p>
            <a:pPr algn="just" eaLnBrk="1" hangingPunct="1"/>
            <a:endParaRPr lang="cs-CZ" altLang="cs-CZ" sz="2000" i="1" smtClean="0">
              <a:latin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nečlení se do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  <a:r>
              <a:rPr lang="cs-CZ" altLang="cs-CZ" sz="2000" smtClean="0">
                <a:latin typeface="Arial" charset="0"/>
              </a:rPr>
              <a:t> </a:t>
            </a:r>
          </a:p>
          <a:p>
            <a:pPr algn="just" eaLnBrk="1" hangingPunct="1"/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definice opatření obecné povahy (OOP) = akt stojící na pomezí mezi právním předpisem a rozhodnutím</a:t>
            </a: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  <a:sym typeface="Wingdings" pitchFamily="2" charset="2"/>
              </a:rPr>
              <a:t> </a:t>
            </a:r>
            <a:r>
              <a:rPr lang="cs-CZ" altLang="cs-CZ" sz="2000" smtClean="0">
                <a:latin typeface="Arial" charset="0"/>
              </a:rPr>
              <a:t>Soudní přezkum - NSS -) KS</a:t>
            </a:r>
          </a:p>
          <a:p>
            <a:pPr algn="just" eaLnBrk="1" hangingPunct="1"/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 eaLnBrk="1" hangingPunct="1"/>
            <a:endParaRPr lang="cs-CZ" altLang="cs-CZ" sz="2000" smtClean="0">
              <a:latin typeface="Arial" charset="0"/>
            </a:endParaRPr>
          </a:p>
          <a:p>
            <a:pPr algn="just" eaLnBrk="1" hangingPunct="1"/>
            <a:endParaRPr lang="cs-CZ" altLang="cs-CZ" smtClean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cs-CZ" altLang="cs-CZ" sz="36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7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3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6B32A82-6490-4909-AF38-F6858F55866C}" type="slidenum">
              <a:rPr lang="cs-CZ" altLang="cs-CZ" sz="1000" b="1">
                <a:solidFill>
                  <a:srgbClr val="7D1E1E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000" b="1">
              <a:solidFill>
                <a:srgbClr val="7D1E1E"/>
              </a:solidFill>
            </a:endParaRPr>
          </a:p>
        </p:txBody>
      </p:sp>
      <p:sp>
        <p:nvSpPr>
          <p:cNvPr id="19459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sedmá</a:t>
            </a:r>
          </a:p>
        </p:txBody>
      </p:sp>
      <p:sp>
        <p:nvSpPr>
          <p:cNvPr id="19460" name="Rectangle 1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Společná, přechodná a závěrečná ustanovení</a:t>
            </a:r>
          </a:p>
          <a:p>
            <a:pPr algn="just">
              <a:lnSpc>
                <a:spcPct val="90000"/>
              </a:lnSpc>
            </a:pPr>
            <a:r>
              <a:rPr lang="cs-CZ" altLang="cs-CZ" sz="2000" smtClean="0">
                <a:latin typeface="Arial" charset="0"/>
              </a:rPr>
              <a:t>člení se do dvou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</a:p>
          <a:p>
            <a:pPr algn="just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1. hlava = Společná ustanovení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stížnosti, 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zásady, </a:t>
            </a:r>
          </a:p>
          <a:p>
            <a:pPr lvl="1" algn="just">
              <a:lnSpc>
                <a:spcPct val="90000"/>
              </a:lnSpc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nadřízené orgány</a:t>
            </a:r>
          </a:p>
          <a:p>
            <a:pPr lvl="1" algn="just">
              <a:lnSpc>
                <a:spcPct val="90000"/>
              </a:lnSpc>
            </a:pP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>
              <a:lnSpc>
                <a:spcPct val="90000"/>
              </a:lnSpc>
            </a:pPr>
            <a:r>
              <a:rPr lang="cs-CZ" altLang="cs-CZ" sz="2000" smtClean="0">
                <a:latin typeface="Arial" charset="0"/>
              </a:rPr>
              <a:t>2.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hlava = Přechodná a závěrečná ustanovení, tj. postup v řízeních, která nebyla pravomocně skončen před účinností SŘ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smtClean="0">
                <a:latin typeface="Arial" charset="0"/>
                <a:sym typeface="Wingdings" pitchFamily="2" charset="2"/>
              </a:rPr>
              <a:t>	+ § 183 = ustanovení zrušující zákon č. 71/1967 Sb.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2400" smtClean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cs-CZ" altLang="cs-CZ" sz="32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1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3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50EE99F-7671-4D4E-93D2-34F1D13A2F1A}" type="slidenum">
              <a:rPr lang="cs-CZ" altLang="cs-CZ" sz="1000" b="1">
                <a:solidFill>
                  <a:srgbClr val="7D1E1E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000" b="1">
              <a:solidFill>
                <a:srgbClr val="7D1E1E"/>
              </a:solidFill>
            </a:endParaRPr>
          </a:p>
        </p:txBody>
      </p:sp>
      <p:sp>
        <p:nvSpPr>
          <p:cNvPr id="20483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Část osmá</a:t>
            </a:r>
          </a:p>
        </p:txBody>
      </p:sp>
      <p:sp>
        <p:nvSpPr>
          <p:cNvPr id="20484" name="Rectangle 1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000" smtClean="0">
                <a:latin typeface="Arial" charset="0"/>
              </a:rPr>
              <a:t>Název: </a:t>
            </a:r>
            <a:r>
              <a:rPr lang="cs-CZ" altLang="cs-CZ" sz="2000" i="1" smtClean="0">
                <a:latin typeface="Arial" charset="0"/>
              </a:rPr>
              <a:t>Účinnost</a:t>
            </a:r>
            <a:r>
              <a:rPr lang="cs-CZ" altLang="cs-CZ" sz="2000" smtClean="0">
                <a:latin typeface="Arial" charset="0"/>
              </a:rPr>
              <a:t> </a:t>
            </a:r>
          </a:p>
          <a:p>
            <a:endParaRPr lang="cs-CZ" altLang="cs-CZ" sz="2000" smtClean="0">
              <a:latin typeface="Arial" charset="0"/>
            </a:endParaRPr>
          </a:p>
          <a:p>
            <a:r>
              <a:rPr lang="cs-CZ" altLang="cs-CZ" sz="2000" smtClean="0">
                <a:latin typeface="Arial" charset="0"/>
              </a:rPr>
              <a:t>nečlení se do 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hlav</a:t>
            </a:r>
          </a:p>
          <a:p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r>
              <a:rPr lang="cs-CZ" altLang="cs-CZ" sz="2000" smtClean="0">
                <a:latin typeface="Arial" charset="0"/>
                <a:sym typeface="Wingdings" pitchFamily="2" charset="2"/>
              </a:rPr>
              <a:t>§ 184 - „</a:t>
            </a:r>
            <a:r>
              <a:rPr lang="cs-CZ" altLang="cs-CZ" sz="2000" i="1" smtClean="0">
                <a:latin typeface="Arial" charset="0"/>
                <a:sym typeface="Wingdings" pitchFamily="2" charset="2"/>
              </a:rPr>
              <a:t>Tento zákon nabývá účinnosti dnem 1. ledna 2006.“</a:t>
            </a:r>
            <a:endParaRPr lang="cs-CZ" altLang="cs-CZ" sz="2000" i="1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smtClean="0">
              <a:latin typeface="Arial" charset="0"/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36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53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5538473-22EB-4875-9708-0977FCB68949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Správní proces - úvod</a:t>
            </a:r>
          </a:p>
        </p:txBody>
      </p:sp>
      <p:sp>
        <p:nvSpPr>
          <p:cNvPr id="5124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smtClean="0">
                <a:latin typeface="Arial" charset="0"/>
                <a:cs typeface="Arial" charset="0"/>
              </a:rPr>
              <a:t> Veřejná správa</a:t>
            </a:r>
          </a:p>
          <a:p>
            <a:pPr lvl="1" algn="just" eaLnBrk="1" hangingPunct="1"/>
            <a:r>
              <a:rPr lang="cs-CZ" altLang="cs-CZ" sz="2000" smtClean="0">
                <a:latin typeface="Arial" charset="0"/>
                <a:cs typeface="Arial" charset="0"/>
              </a:rPr>
              <a:t>Státní správa</a:t>
            </a:r>
          </a:p>
          <a:p>
            <a:pPr lvl="1" algn="just" eaLnBrk="1" hangingPunct="1"/>
            <a:r>
              <a:rPr lang="cs-CZ" altLang="cs-CZ" sz="2000" smtClean="0">
                <a:latin typeface="Arial" charset="0"/>
                <a:cs typeface="Arial" charset="0"/>
              </a:rPr>
              <a:t>Samospráva</a:t>
            </a:r>
          </a:p>
          <a:p>
            <a:pPr lvl="1" algn="just" eaLnBrk="1" hangingPunct="1"/>
            <a:endParaRPr lang="cs-CZ" altLang="cs-CZ" sz="20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  <a:cs typeface="Arial" charset="0"/>
              </a:rPr>
              <a:t> </a:t>
            </a:r>
            <a:r>
              <a:rPr lang="cs-CZ" altLang="cs-CZ" sz="2000" smtClean="0">
                <a:latin typeface="Arial" charset="0"/>
              </a:rPr>
              <a:t>Správní právo (hmotné + procesní) </a:t>
            </a:r>
          </a:p>
          <a:p>
            <a:pPr algn="just" eaLnBrk="1" hangingPunct="1"/>
            <a:endParaRPr lang="cs-CZ" altLang="cs-CZ" sz="2000" smtClean="0">
              <a:latin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  <a:cs typeface="Arial" charset="0"/>
              </a:rPr>
              <a:t> </a:t>
            </a:r>
            <a:r>
              <a:rPr lang="cs-CZ" altLang="cs-CZ" sz="2000" smtClean="0">
                <a:latin typeface="Arial" charset="0"/>
              </a:rPr>
              <a:t>Právní odvětví x subsystém</a:t>
            </a:r>
          </a:p>
          <a:p>
            <a:pPr eaLnBrk="1" hangingPunct="1"/>
            <a:endParaRPr lang="cs-CZ" altLang="cs-CZ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94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DFD1DFC-E1C1-46A9-9D83-EE0EB4E86643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  <p:sp>
        <p:nvSpPr>
          <p:cNvPr id="6147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Správní právo (hmotné)</a:t>
            </a:r>
          </a:p>
        </p:txBody>
      </p:sp>
      <p:sp>
        <p:nvSpPr>
          <p:cNvPr id="6148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sz="2000" smtClean="0">
                <a:latin typeface="Arial" charset="0"/>
              </a:rPr>
              <a:t>= soubor obecně závazných pravidel upravujících společenské vztahy vznikající při realizací moci výkonné </a:t>
            </a:r>
          </a:p>
          <a:p>
            <a:pPr algn="just">
              <a:buFont typeface="Wingdings" pitchFamily="2" charset="2"/>
              <a:buNone/>
            </a:pPr>
            <a:r>
              <a:rPr lang="cs-CZ" altLang="cs-CZ" sz="2000" smtClean="0">
                <a:latin typeface="Arial" charset="0"/>
              </a:rPr>
              <a:t>= soubor pravidel upravujících společenské vztahy vznikající ve veřejné správě</a:t>
            </a:r>
          </a:p>
          <a:p>
            <a:pPr algn="just">
              <a:buFont typeface="Wingdings" pitchFamily="2" charset="2"/>
              <a:buNone/>
            </a:pPr>
            <a:r>
              <a:rPr lang="cs-CZ" altLang="cs-CZ" sz="2000" smtClean="0">
                <a:latin typeface="Arial" charset="0"/>
              </a:rPr>
              <a:t>= právní řád </a:t>
            </a:r>
            <a:r>
              <a:rPr lang="cs-CZ" altLang="cs-CZ" sz="2000" b="1" smtClean="0">
                <a:latin typeface="Arial" charset="0"/>
              </a:rPr>
              <a:t>veřejné správy</a:t>
            </a:r>
            <a:r>
              <a:rPr lang="cs-CZ" altLang="cs-CZ" sz="2000" smtClean="0">
                <a:latin typeface="Arial" charset="0"/>
              </a:rPr>
              <a:t> (správy věcí veřejných)</a:t>
            </a:r>
          </a:p>
          <a:p>
            <a:pPr algn="just">
              <a:buFont typeface="Wingdings" pitchFamily="2" charset="2"/>
              <a:buNone/>
            </a:pPr>
            <a:r>
              <a:rPr lang="cs-CZ" altLang="cs-CZ" sz="2000" smtClean="0">
                <a:latin typeface="Arial" charset="0"/>
              </a:rPr>
              <a:t>= atp.</a:t>
            </a:r>
          </a:p>
          <a:p>
            <a:pPr algn="just">
              <a:buFont typeface="Wingdings" pitchFamily="2" charset="2"/>
              <a:buNone/>
            </a:pPr>
            <a:endParaRPr lang="cs-CZ" altLang="cs-CZ" sz="2000" smtClean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cs-CZ" altLang="cs-CZ" sz="2000" smtClean="0">
              <a:latin typeface="Arial" charset="0"/>
              <a:cs typeface="Arial" charset="0"/>
            </a:endParaRPr>
          </a:p>
          <a:p>
            <a:pPr algn="just" eaLnBrk="1" hangingPunct="1"/>
            <a:endParaRPr lang="cs-CZ" altLang="cs-CZ" sz="4400" smtClean="0">
              <a:latin typeface="Arial" charset="0"/>
              <a:cs typeface="Arial" charset="0"/>
            </a:endParaRPr>
          </a:p>
          <a:p>
            <a:pPr algn="just" eaLnBrk="1" hangingPunct="1"/>
            <a:endParaRPr lang="cs-CZ" altLang="cs-CZ" sz="4400" smtClean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cs-CZ" altLang="cs-CZ" sz="44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D0C559F-CAA4-42C8-8A18-E01988706569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  <p:sp>
        <p:nvSpPr>
          <p:cNvPr id="7171" name="Rectangle 1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Správní právo (procesní) = „správní proces“</a:t>
            </a:r>
          </a:p>
        </p:txBody>
      </p:sp>
      <p:sp>
        <p:nvSpPr>
          <p:cNvPr id="7172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000" smtClean="0">
                <a:latin typeface="Arial" charset="0"/>
              </a:rPr>
              <a:t>= proces aplikace hmotného správního práva, viz výše</a:t>
            </a:r>
          </a:p>
          <a:p>
            <a:pPr>
              <a:buFont typeface="Wingdings" pitchFamily="2" charset="2"/>
              <a:buNone/>
            </a:pPr>
            <a:endParaRPr lang="cs-CZ" altLang="cs-CZ" sz="2000" smtClean="0">
              <a:latin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v širším slova smyslu = všechny postupy veřejné správy</a:t>
            </a:r>
            <a:endParaRPr lang="cs-CZ" altLang="cs-CZ" sz="2000" b="1" smtClean="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endParaRPr lang="cs-CZ" altLang="cs-CZ" sz="2000" smtClean="0">
              <a:latin typeface="Arial" charset="0"/>
              <a:cs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v užším slova smyslu = </a:t>
            </a:r>
            <a:r>
              <a:rPr lang="cs-CZ" altLang="cs-CZ" sz="2000" b="1" smtClean="0">
                <a:latin typeface="Arial" charset="0"/>
              </a:rPr>
              <a:t>správní řízení</a:t>
            </a:r>
            <a:r>
              <a:rPr lang="cs-CZ" altLang="cs-CZ" sz="2000" smtClean="0">
                <a:latin typeface="Arial" charset="0"/>
              </a:rPr>
              <a:t> </a:t>
            </a:r>
          </a:p>
          <a:p>
            <a:pPr algn="just">
              <a:buFont typeface="Wingdings" pitchFamily="2" charset="2"/>
              <a:buNone/>
            </a:pPr>
            <a:endParaRPr lang="cs-CZ" altLang="cs-CZ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endParaRPr lang="cs-CZ" altLang="cs-CZ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5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9413DF-4007-4BF3-BC89-5F631A0104A0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  <p:sp>
        <p:nvSpPr>
          <p:cNvPr id="8195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Správní řízení</a:t>
            </a:r>
          </a:p>
        </p:txBody>
      </p:sp>
      <p:sp>
        <p:nvSpPr>
          <p:cNvPr id="8196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smtClean="0">
                <a:latin typeface="Arial" charset="0"/>
              </a:rPr>
              <a:t>řada definic</a:t>
            </a: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legální definice = § 9 SŘ</a:t>
            </a: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zjednodušeně - postup správního orgánu, jehož cílem je vydání rozhodnutí:</a:t>
            </a:r>
            <a:r>
              <a:rPr lang="cs-CZ" altLang="cs-CZ" smtClean="0"/>
              <a:t> </a:t>
            </a:r>
          </a:p>
          <a:p>
            <a:pPr lvl="1" algn="just"/>
            <a:r>
              <a:rPr lang="cs-CZ" altLang="cs-CZ" sz="2000" smtClean="0">
                <a:latin typeface="Arial" charset="0"/>
              </a:rPr>
              <a:t>konstitutivního</a:t>
            </a:r>
          </a:p>
          <a:p>
            <a:pPr lvl="1" algn="just"/>
            <a:r>
              <a:rPr lang="cs-CZ" altLang="cs-CZ" sz="2000" smtClean="0">
                <a:latin typeface="Arial" charset="0"/>
              </a:rPr>
              <a:t>deklaratorního</a:t>
            </a:r>
          </a:p>
        </p:txBody>
      </p:sp>
    </p:spTree>
    <p:extLst>
      <p:ext uri="{BB962C8B-B14F-4D97-AF65-F5344CB8AC3E}">
        <p14:creationId xmlns:p14="http://schemas.microsoft.com/office/powerpoint/2010/main" val="322657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Správní řízení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endParaRPr lang="cs-CZ" altLang="cs-CZ" sz="900" smtClean="0">
              <a:latin typeface="Arial" charset="0"/>
              <a:cs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 </a:t>
            </a:r>
            <a:r>
              <a:rPr lang="cs-CZ" altLang="cs-CZ" sz="2000" b="1" smtClean="0">
                <a:latin typeface="Arial" charset="0"/>
              </a:rPr>
              <a:t>obecné</a:t>
            </a:r>
            <a:r>
              <a:rPr lang="cs-CZ" altLang="cs-CZ" sz="2000" smtClean="0">
                <a:latin typeface="Arial" charset="0"/>
              </a:rPr>
              <a:t> - podle správního řádu </a:t>
            </a: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 </a:t>
            </a:r>
            <a:r>
              <a:rPr lang="cs-CZ" altLang="cs-CZ" sz="2000" b="1" smtClean="0">
                <a:latin typeface="Arial" charset="0"/>
              </a:rPr>
              <a:t>zvláštní</a:t>
            </a:r>
            <a:r>
              <a:rPr lang="cs-CZ" altLang="cs-CZ" sz="2000" smtClean="0">
                <a:latin typeface="Arial" charset="0"/>
              </a:rPr>
              <a:t> - podle speciálních zákonů  </a:t>
            </a:r>
          </a:p>
          <a:p>
            <a:pPr algn="just">
              <a:buFont typeface="Wingdings" pitchFamily="2" charset="2"/>
              <a:buNone/>
            </a:pPr>
            <a:r>
              <a:rPr lang="cs-CZ" altLang="cs-CZ" sz="2000" i="1" smtClean="0">
                <a:latin typeface="Arial" charset="0"/>
              </a:rPr>
              <a:t>(subsidiarita SŘ)</a:t>
            </a:r>
          </a:p>
          <a:p>
            <a:pPr algn="just">
              <a:buFont typeface="Wingdings" pitchFamily="2" charset="2"/>
              <a:buNone/>
            </a:pPr>
            <a:endParaRPr lang="cs-CZ" altLang="cs-CZ" sz="2000" smtClean="0">
              <a:latin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 </a:t>
            </a:r>
            <a:r>
              <a:rPr lang="cs-CZ" altLang="cs-CZ" sz="2000" b="1" smtClean="0">
                <a:latin typeface="Arial" charset="0"/>
              </a:rPr>
              <a:t>X daňový řád</a:t>
            </a:r>
            <a:endParaRPr lang="cs-CZ" altLang="cs-CZ" sz="2000" smtClean="0">
              <a:latin typeface="Arial" charset="0"/>
            </a:endParaRP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000" i="1" smtClean="0">
                <a:latin typeface="Arial" charset="0"/>
              </a:rPr>
              <a:t>                  </a:t>
            </a:r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3A51289-D18F-4290-9D62-9D6B5FAFBFFE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3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Obecné správní řízení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smtClean="0">
                <a:latin typeface="Arial" charset="0"/>
              </a:rPr>
              <a:t>upraveno v zákoně</a:t>
            </a:r>
            <a:r>
              <a:rPr lang="cs-CZ" altLang="cs-CZ" sz="2000" b="1" smtClean="0">
                <a:latin typeface="Arial" charset="0"/>
              </a:rPr>
              <a:t> č. 500/2004 Sb., správní řád </a:t>
            </a:r>
            <a:r>
              <a:rPr lang="cs-CZ" altLang="cs-CZ" sz="2000" i="1" smtClean="0">
                <a:latin typeface="Arial" charset="0"/>
              </a:rPr>
              <a:t>= nový správní řád (SŘ)</a:t>
            </a: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/>
            <a:endParaRPr lang="cs-CZ" altLang="cs-CZ" sz="2000" smtClean="0">
              <a:latin typeface="Arial" charset="0"/>
            </a:endParaRPr>
          </a:p>
          <a:p>
            <a:pPr algn="just"/>
            <a:r>
              <a:rPr lang="cs-CZ" altLang="cs-CZ" sz="2000" smtClean="0">
                <a:latin typeface="Arial" charset="0"/>
              </a:rPr>
              <a:t>od r. 1968 do 2005 zákon č. 71/1967 Sb., o správním řízení (správní řád) </a:t>
            </a:r>
          </a:p>
          <a:p>
            <a:pPr algn="just">
              <a:buFont typeface="Wingdings" pitchFamily="2" charset="2"/>
              <a:buNone/>
            </a:pPr>
            <a:r>
              <a:rPr lang="cs-CZ" altLang="cs-CZ" sz="2000" i="1" smtClean="0">
                <a:latin typeface="Arial" charset="0"/>
              </a:rPr>
              <a:t>	= „starý správní řád“ </a:t>
            </a:r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E329BC0-330F-4D59-9F8D-D5E09F9B89C6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64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Subsidiarita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smtClean="0">
                <a:latin typeface="Arial" charset="0"/>
              </a:rPr>
              <a:t>Správní řád = </a:t>
            </a:r>
            <a:r>
              <a:rPr lang="cs-CZ" altLang="cs-CZ" sz="2000" b="1" smtClean="0">
                <a:latin typeface="Arial" charset="0"/>
              </a:rPr>
              <a:t>lex generalis</a:t>
            </a:r>
            <a:r>
              <a:rPr lang="cs-CZ" altLang="cs-CZ" sz="2000" smtClean="0">
                <a:latin typeface="Arial" charset="0"/>
              </a:rPr>
              <a:t> (obecná právní úprava) </a:t>
            </a:r>
          </a:p>
          <a:p>
            <a:pPr lvl="1" algn="just" eaLnBrk="1" hangingPunct="1"/>
            <a:r>
              <a:rPr lang="cs-CZ" altLang="cs-CZ" sz="2000" smtClean="0">
                <a:latin typeface="Arial" charset="0"/>
              </a:rPr>
              <a:t> viz § 1 odst. 2 SŘ </a:t>
            </a:r>
            <a:r>
              <a:rPr lang="cs-CZ" altLang="cs-CZ" sz="2000" i="1" smtClean="0">
                <a:latin typeface="Arial" charset="0"/>
              </a:rPr>
              <a:t>„tento zákon nebo jeho jednotlivá ustanovení se použijí, nestanoví-li zvláštní zákon jiný postup.“ </a:t>
            </a:r>
          </a:p>
          <a:p>
            <a:pPr algn="just" eaLnBrk="1" hangingPunct="1"/>
            <a:r>
              <a:rPr lang="cs-CZ" altLang="cs-CZ" sz="2000" b="1" smtClean="0">
                <a:latin typeface="Arial" charset="0"/>
              </a:rPr>
              <a:t>lex specialis</a:t>
            </a:r>
            <a:r>
              <a:rPr lang="cs-CZ" altLang="cs-CZ" sz="2000" i="1" smtClean="0">
                <a:latin typeface="Arial" charset="0"/>
              </a:rPr>
              <a:t> </a:t>
            </a:r>
            <a:r>
              <a:rPr lang="cs-CZ" altLang="cs-CZ" sz="2000" smtClean="0">
                <a:latin typeface="Arial" charset="0"/>
              </a:rPr>
              <a:t>(speciální právní úprava) </a:t>
            </a:r>
          </a:p>
          <a:p>
            <a:pPr lvl="1" algn="just" eaLnBrk="1" hangingPunct="1"/>
            <a:r>
              <a:rPr lang="cs-CZ" altLang="cs-CZ" sz="2000" smtClean="0">
                <a:latin typeface="Arial" charset="0"/>
              </a:rPr>
              <a:t> např. zákon č. 200/1990 Sb., o přestupcích, zákon č. 183/2006 Sb., o územním plánování a stavebním řádu, zákon č. 344/1992 Sb., katastrální zákon, zákon č. 111/2006 Sb., o pomoci v hmotné nouzi, ve znění pozdějších předpisů, ….. a řada dalšíc</a:t>
            </a:r>
            <a:endParaRPr lang="cs-CZ" altLang="cs-CZ" sz="200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cs-CZ" altLang="cs-CZ" sz="2000" smtClean="0">
                <a:latin typeface="Arial" charset="0"/>
              </a:rPr>
              <a:t>Subsidiarita bývá ve zvláštních předpisech vyjádřena formulací </a:t>
            </a:r>
            <a:r>
              <a:rPr lang="cs-CZ" altLang="cs-CZ" sz="2000" i="1" smtClean="0">
                <a:latin typeface="Arial" charset="0"/>
              </a:rPr>
              <a:t>„Nestanoví-li tento zákon jinak, použije se správní řád“</a:t>
            </a:r>
            <a:r>
              <a:rPr lang="cs-CZ" altLang="cs-CZ" sz="2000" smtClean="0">
                <a:latin typeface="Arial" charset="0"/>
              </a:rPr>
              <a:t> nebo formulací </a:t>
            </a:r>
            <a:r>
              <a:rPr lang="cs-CZ" altLang="cs-CZ" sz="2000" i="1" smtClean="0">
                <a:latin typeface="Arial" charset="0"/>
              </a:rPr>
              <a:t>„Na řízení upravená tímto zákonem se použijí obecné předpisy o správním řízení.</a:t>
            </a:r>
            <a:endParaRPr lang="cs-CZ" altLang="cs-CZ" sz="2000" smtClean="0">
              <a:latin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cs-CZ" altLang="cs-CZ" sz="200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38D096E-9166-4051-B42A-AC14D083C0FE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1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cs typeface="Arial" charset="0"/>
              </a:rPr>
              <a:t>Systematika SŘ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smtClean="0">
                <a:latin typeface="Arial" charset="0"/>
              </a:rPr>
              <a:t>8 částí </a:t>
            </a:r>
          </a:p>
          <a:p>
            <a:pPr algn="just" eaLnBrk="1" hangingPunct="1"/>
            <a:endParaRPr lang="cs-CZ" altLang="cs-CZ" sz="20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dále členěných do hlav</a:t>
            </a:r>
            <a:r>
              <a:rPr lang="cs-CZ" altLang="cs-CZ" sz="2000" smtClean="0">
                <a:latin typeface="Arial" charset="0"/>
                <a:sym typeface="Wingdings" pitchFamily="2" charset="2"/>
              </a:rPr>
              <a:t>, které se dále člení do dílů, ty do oddílů, ty do odstavců….</a:t>
            </a:r>
          </a:p>
          <a:p>
            <a:pPr algn="just" eaLnBrk="1" hangingPunct="1"/>
            <a:endParaRPr lang="cs-CZ" altLang="cs-CZ" sz="20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cs-CZ" altLang="cs-CZ" sz="2000" smtClean="0">
                <a:latin typeface="Arial" charset="0"/>
              </a:rPr>
              <a:t>Složitý text a struktura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altLang="cs-CZ" sz="1800" smtClean="0">
              <a:latin typeface="Arial" charset="0"/>
              <a:cs typeface="Arial" charset="0"/>
            </a:endParaRPr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8AD7FD9-A1D6-4B33-8AC5-73535BB91E95}" type="slidenum">
              <a:rPr lang="cs-CZ" altLang="cs-CZ" sz="1000" smtClean="0">
                <a:solidFill>
                  <a:srgbClr val="7D1E1E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000" smtClean="0">
              <a:solidFill>
                <a:srgbClr val="7D1E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602</Words>
  <Application>Microsoft Office PowerPoint</Application>
  <PresentationFormat>Předvádění na obrazovce (4:3)</PresentationFormat>
  <Paragraphs>178</Paragraphs>
  <Slides>17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Prezentace aplikace PowerPoint</vt:lpstr>
      <vt:lpstr>Správní proces - úvod</vt:lpstr>
      <vt:lpstr>Správní právo (hmotné)</vt:lpstr>
      <vt:lpstr>Správní právo (procesní) = „správní proces“</vt:lpstr>
      <vt:lpstr>Správní řízení</vt:lpstr>
      <vt:lpstr>Správní řízení</vt:lpstr>
      <vt:lpstr>Obecné správní řízení</vt:lpstr>
      <vt:lpstr>Subsidiarita</vt:lpstr>
      <vt:lpstr>Systematika SŘ</vt:lpstr>
      <vt:lpstr>Část první</vt:lpstr>
      <vt:lpstr>Část druhá</vt:lpstr>
      <vt:lpstr>Část třetí</vt:lpstr>
      <vt:lpstr>Část čtvrtá</vt:lpstr>
      <vt:lpstr>Část pátá</vt:lpstr>
      <vt:lpstr>Část šestá</vt:lpstr>
      <vt:lpstr>Část sedmá</vt:lpstr>
      <vt:lpstr>Část osmá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3</cp:revision>
  <dcterms:created xsi:type="dcterms:W3CDTF">2014-02-27T05:49:40Z</dcterms:created>
  <dcterms:modified xsi:type="dcterms:W3CDTF">2014-02-27T05:51:50Z</dcterms:modified>
</cp:coreProperties>
</file>