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6" r:id="rId4"/>
    <p:sldId id="257" r:id="rId5"/>
    <p:sldId id="258" r:id="rId6"/>
    <p:sldId id="261" r:id="rId7"/>
    <p:sldId id="262" r:id="rId8"/>
    <p:sldId id="265" r:id="rId9"/>
    <p:sldId id="272" r:id="rId10"/>
    <p:sldId id="273" r:id="rId11"/>
    <p:sldId id="263" r:id="rId12"/>
    <p:sldId id="274" r:id="rId13"/>
    <p:sldId id="271" r:id="rId14"/>
    <p:sldId id="267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4" d="100"/>
          <a:sy n="114" d="100"/>
        </p:scale>
        <p:origin x="-834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310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20.11.2014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82797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20.11.2014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00464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20.11.2014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61523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838200"/>
            <a:ext cx="8499404" cy="579438"/>
          </a:xfrm>
        </p:spPr>
        <p:txBody>
          <a:bodyPr>
            <a:noAutofit/>
          </a:bodyPr>
          <a:lstStyle>
            <a:lvl1pPr algn="l">
              <a:defRPr sz="2800" b="0">
                <a:solidFill>
                  <a:srgbClr val="695C4F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2404118" y="304800"/>
            <a:ext cx="6597038" cy="228600"/>
          </a:xfrm>
          <a:ln>
            <a:noFill/>
          </a:ln>
        </p:spPr>
        <p:txBody>
          <a:bodyPr>
            <a:noAutofit/>
          </a:bodyPr>
          <a:lstStyle>
            <a:lvl1pPr algn="r">
              <a:buNone/>
              <a:defRPr sz="1000" u="none" cap="none" spc="0" normalizeH="0" baseline="0">
                <a:solidFill>
                  <a:srgbClr val="695C4F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428596" y="1600202"/>
            <a:ext cx="8481404" cy="4525963"/>
          </a:xfrm>
        </p:spPr>
        <p:txBody>
          <a:bodyPr/>
          <a:lstStyle>
            <a:lvl1pPr>
              <a:buSzPct val="100000"/>
              <a:buFontTx/>
              <a:buBlip>
                <a:blip r:embed="rId2"/>
              </a:buBlip>
              <a:defRPr/>
            </a:lvl1pPr>
            <a:lvl2pPr>
              <a:buSzPct val="90000"/>
              <a:buFontTx/>
              <a:buBlip>
                <a:blip r:embed="rId2"/>
              </a:buBlip>
              <a:defRPr/>
            </a:lvl2pPr>
            <a:lvl3pPr>
              <a:buSzPct val="80000"/>
              <a:buFontTx/>
              <a:buBlip>
                <a:blip r:embed="rId2"/>
              </a:buBlip>
              <a:defRPr/>
            </a:lvl3pPr>
            <a:lvl4pPr>
              <a:buSzPct val="70000"/>
              <a:buFontTx/>
              <a:buBlip>
                <a:blip r:embed="rId2"/>
              </a:buBlip>
              <a:defRPr/>
            </a:lvl4pPr>
            <a:lvl5pPr>
              <a:buSzPct val="60000"/>
              <a:buFontTx/>
              <a:buBlip>
                <a:blip r:embed="rId2"/>
              </a:buBlip>
              <a:defRPr/>
            </a:lvl5pPr>
          </a:lstStyle>
          <a:p>
            <a:pPr lvl="0"/>
            <a:r>
              <a:rPr lang="en-CA" dirty="0" smtClean="0"/>
              <a:t>Click to edit Master text styles</a:t>
            </a:r>
          </a:p>
          <a:p>
            <a:pPr lvl="1"/>
            <a:r>
              <a:rPr lang="en-CA" dirty="0" smtClean="0"/>
              <a:t>Second level</a:t>
            </a:r>
          </a:p>
          <a:p>
            <a:pPr lvl="2"/>
            <a:r>
              <a:rPr lang="en-CA" dirty="0" smtClean="0"/>
              <a:t>Third level</a:t>
            </a:r>
          </a:p>
          <a:p>
            <a:pPr lvl="3"/>
            <a:r>
              <a:rPr lang="en-CA" dirty="0" smtClean="0"/>
              <a:t>Fourth level</a:t>
            </a:r>
          </a:p>
          <a:p>
            <a:pPr lvl="4"/>
            <a:r>
              <a:rPr lang="en-CA" dirty="0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B0D974-11A3-4140-A9FA-0BBE69964986}" type="datetime1">
              <a:rPr lang="cs-CZ" smtClean="0"/>
              <a:t>20.11.2014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1850DC-A6CE-4D32-BD15-ACE49A71433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85575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20.11.2014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65618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20.11.2014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1111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20.11.2014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0087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20.11.2014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39714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20.11.2014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51837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20.11.2014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7069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20.11.2014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8218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20.11.2014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7538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C74A0C-3999-4A34-B7B3-0F835A0A5B6E}" type="datetimeFigureOut">
              <a:rPr lang="cs-CZ" smtClean="0"/>
              <a:t>20.11.2014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7008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33.png"/><Relationship Id="rId5" Type="http://schemas.openxmlformats.org/officeDocument/2006/relationships/image" Target="../media/image32.png"/><Relationship Id="rId4" Type="http://schemas.openxmlformats.org/officeDocument/2006/relationships/image" Target="../media/image31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Inroduction</a:t>
            </a:r>
            <a:r>
              <a:rPr lang="cs-CZ" dirty="0" smtClean="0"/>
              <a:t> MS Dynamics NAV I</a:t>
            </a:r>
            <a:r>
              <a:rPr lang="cs-CZ" dirty="0" smtClean="0"/>
              <a:t>. </a:t>
            </a:r>
            <a:r>
              <a:rPr lang="cs-CZ" sz="1600" b="1" dirty="0" smtClean="0">
                <a:solidFill>
                  <a:srgbClr val="0070C0"/>
                </a:solidFill>
              </a:rPr>
              <a:t>(</a:t>
            </a:r>
            <a:r>
              <a:rPr lang="cs-CZ" sz="1600" b="1" dirty="0" err="1" smtClean="0">
                <a:solidFill>
                  <a:srgbClr val="0070C0"/>
                </a:solidFill>
              </a:rPr>
              <a:t>First</a:t>
            </a:r>
            <a:r>
              <a:rPr lang="cs-CZ" sz="1600" b="1" dirty="0" smtClean="0">
                <a:solidFill>
                  <a:srgbClr val="0070C0"/>
                </a:solidFill>
              </a:rPr>
              <a:t> </a:t>
            </a:r>
            <a:r>
              <a:rPr lang="cs-CZ" sz="1600" b="1" dirty="0" err="1" smtClean="0">
                <a:solidFill>
                  <a:srgbClr val="0070C0"/>
                </a:solidFill>
              </a:rPr>
              <a:t>Steps</a:t>
            </a:r>
            <a:r>
              <a:rPr lang="cs-CZ" sz="1600" b="1" dirty="0" smtClean="0">
                <a:solidFill>
                  <a:srgbClr val="0070C0"/>
                </a:solidFill>
              </a:rPr>
              <a:t>)</a:t>
            </a:r>
            <a:endParaRPr lang="cs-CZ" sz="1600" b="1" dirty="0">
              <a:solidFill>
                <a:srgbClr val="0070C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z="1800" dirty="0" err="1" smtClean="0"/>
              <a:t>Ing.J.Skorkovský,CSc</a:t>
            </a:r>
            <a:r>
              <a:rPr lang="cs-CZ" sz="1800" dirty="0" smtClean="0"/>
              <a:t>.</a:t>
            </a:r>
            <a:r>
              <a:rPr lang="cs-CZ" dirty="0" smtClean="0"/>
              <a:t> </a:t>
            </a:r>
          </a:p>
          <a:p>
            <a:r>
              <a:rPr lang="en-US" sz="1800" dirty="0" smtClean="0"/>
              <a:t>MASARYK UNIVERSITY BRNO,</a:t>
            </a:r>
            <a:r>
              <a:rPr lang="cs-CZ" sz="1800" dirty="0" smtClean="0"/>
              <a:t> </a:t>
            </a:r>
            <a:r>
              <a:rPr lang="en-US" sz="1800" dirty="0" smtClean="0"/>
              <a:t>Czech Republic </a:t>
            </a:r>
          </a:p>
          <a:p>
            <a:r>
              <a:rPr lang="en-US" sz="1800" dirty="0" smtClean="0"/>
              <a:t>Faculty of economics and </a:t>
            </a:r>
            <a:r>
              <a:rPr lang="en-US" sz="1800" dirty="0" err="1" smtClean="0"/>
              <a:t>busine</a:t>
            </a:r>
            <a:r>
              <a:rPr lang="cs-CZ" sz="1800" dirty="0" smtClean="0"/>
              <a:t>s</a:t>
            </a:r>
            <a:r>
              <a:rPr lang="en-US" sz="1800" dirty="0" smtClean="0"/>
              <a:t>s administration </a:t>
            </a:r>
          </a:p>
          <a:p>
            <a:r>
              <a:rPr lang="en-US" sz="1800" dirty="0" smtClean="0"/>
              <a:t>Department of corporate economy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172089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Filtering</a:t>
            </a:r>
            <a:r>
              <a:rPr lang="cs-CZ" dirty="0" smtClean="0"/>
              <a:t> </a:t>
            </a:r>
            <a:r>
              <a:rPr lang="cs-CZ" dirty="0" err="1" smtClean="0"/>
              <a:t>criteria</a:t>
            </a:r>
            <a:endParaRPr lang="cs-CZ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1196752"/>
            <a:ext cx="4528604" cy="54501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398863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Fuction</a:t>
            </a:r>
            <a:r>
              <a:rPr lang="cs-CZ" dirty="0" smtClean="0"/>
              <a:t> </a:t>
            </a:r>
            <a:r>
              <a:rPr lang="cs-CZ" dirty="0" err="1" smtClean="0"/>
              <a:t>keys</a:t>
            </a:r>
            <a:endParaRPr lang="cs-CZ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91680" y="1484784"/>
            <a:ext cx="5788868" cy="31838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720634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Header</a:t>
            </a:r>
            <a:r>
              <a:rPr lang="cs-CZ" dirty="0" smtClean="0"/>
              <a:t>-lines (</a:t>
            </a:r>
            <a:r>
              <a:rPr lang="cs-CZ" dirty="0" err="1" smtClean="0"/>
              <a:t>documents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30706" y="1570954"/>
            <a:ext cx="8229600" cy="4525963"/>
          </a:xfrm>
        </p:spPr>
        <p:txBody>
          <a:bodyPr>
            <a:normAutofit/>
          </a:bodyPr>
          <a:lstStyle/>
          <a:p>
            <a:r>
              <a:rPr lang="cs-CZ" sz="2000" dirty="0" smtClean="0"/>
              <a:t>Sales </a:t>
            </a:r>
            <a:r>
              <a:rPr lang="cs-CZ" sz="2000" dirty="0" err="1" smtClean="0"/>
              <a:t>quote</a:t>
            </a:r>
            <a:endParaRPr lang="cs-CZ" sz="2000" dirty="0" smtClean="0"/>
          </a:p>
          <a:p>
            <a:r>
              <a:rPr lang="cs-CZ" sz="2000" dirty="0" smtClean="0"/>
              <a:t>Sales </a:t>
            </a:r>
            <a:r>
              <a:rPr lang="cs-CZ" sz="2000" dirty="0" err="1" smtClean="0"/>
              <a:t>order</a:t>
            </a:r>
            <a:endParaRPr lang="cs-CZ" sz="2000" dirty="0" smtClean="0"/>
          </a:p>
          <a:p>
            <a:r>
              <a:rPr lang="cs-CZ" sz="2000" dirty="0" smtClean="0"/>
              <a:t>Sales </a:t>
            </a:r>
            <a:r>
              <a:rPr lang="cs-CZ" sz="2000" dirty="0" err="1" smtClean="0"/>
              <a:t>Invoice</a:t>
            </a:r>
            <a:endParaRPr lang="cs-CZ" sz="2000" dirty="0" smtClean="0"/>
          </a:p>
          <a:p>
            <a:r>
              <a:rPr lang="cs-CZ" sz="2000" dirty="0" err="1" smtClean="0"/>
              <a:t>Delivery</a:t>
            </a:r>
            <a:r>
              <a:rPr lang="cs-CZ" sz="2000" dirty="0" smtClean="0"/>
              <a:t> list</a:t>
            </a:r>
          </a:p>
          <a:p>
            <a:r>
              <a:rPr lang="cs-CZ" sz="2000" dirty="0" err="1" smtClean="0"/>
              <a:t>Purchase</a:t>
            </a:r>
            <a:r>
              <a:rPr lang="cs-CZ" sz="2000" dirty="0" smtClean="0"/>
              <a:t> </a:t>
            </a:r>
            <a:r>
              <a:rPr lang="cs-CZ" sz="2000" dirty="0" err="1" smtClean="0"/>
              <a:t>quote</a:t>
            </a:r>
            <a:endParaRPr lang="cs-CZ" sz="2000" dirty="0" smtClean="0"/>
          </a:p>
          <a:p>
            <a:r>
              <a:rPr lang="cs-CZ" sz="2000" dirty="0" err="1" smtClean="0"/>
              <a:t>Purchase</a:t>
            </a:r>
            <a:r>
              <a:rPr lang="cs-CZ" sz="2000" dirty="0" smtClean="0"/>
              <a:t> </a:t>
            </a:r>
            <a:r>
              <a:rPr lang="cs-CZ" sz="2000" dirty="0" err="1" smtClean="0"/>
              <a:t>order</a:t>
            </a:r>
            <a:endParaRPr lang="cs-CZ" sz="2000" dirty="0" smtClean="0"/>
          </a:p>
          <a:p>
            <a:r>
              <a:rPr lang="cs-CZ" sz="2000" dirty="0" err="1" smtClean="0"/>
              <a:t>Purchase</a:t>
            </a:r>
            <a:r>
              <a:rPr lang="cs-CZ" sz="2000" dirty="0" smtClean="0"/>
              <a:t> </a:t>
            </a:r>
            <a:r>
              <a:rPr lang="cs-CZ" sz="2000" dirty="0" err="1" smtClean="0"/>
              <a:t>invoice</a:t>
            </a:r>
            <a:endParaRPr lang="cs-CZ" sz="2000" dirty="0" smtClean="0"/>
          </a:p>
          <a:p>
            <a:r>
              <a:rPr lang="cs-CZ" sz="2000" dirty="0" err="1" smtClean="0"/>
              <a:t>Receipt</a:t>
            </a:r>
            <a:endParaRPr lang="cs-CZ" sz="2000" dirty="0" smtClean="0"/>
          </a:p>
          <a:p>
            <a:r>
              <a:rPr lang="cs-CZ" sz="2000" dirty="0" err="1" smtClean="0"/>
              <a:t>Credit</a:t>
            </a:r>
            <a:r>
              <a:rPr lang="cs-CZ" sz="2000" dirty="0" smtClean="0"/>
              <a:t> </a:t>
            </a:r>
            <a:r>
              <a:rPr lang="cs-CZ" sz="2000" dirty="0" err="1" smtClean="0"/>
              <a:t>memo</a:t>
            </a:r>
            <a:endParaRPr lang="cs-CZ" sz="2000" dirty="0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7814" y="1554436"/>
            <a:ext cx="5760640" cy="44142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Obdélník 4"/>
          <p:cNvSpPr/>
          <p:nvPr/>
        </p:nvSpPr>
        <p:spPr>
          <a:xfrm>
            <a:off x="971600" y="1988840"/>
            <a:ext cx="1296144" cy="36004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2883642" y="1451517"/>
            <a:ext cx="5976664" cy="262555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/>
          <p:cNvSpPr/>
          <p:nvPr/>
        </p:nvSpPr>
        <p:spPr>
          <a:xfrm>
            <a:off x="2897813" y="4149081"/>
            <a:ext cx="5962493" cy="11190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bdélník 9"/>
          <p:cNvSpPr/>
          <p:nvPr/>
        </p:nvSpPr>
        <p:spPr>
          <a:xfrm>
            <a:off x="4131464" y="3501008"/>
            <a:ext cx="881075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16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HEADER</a:t>
            </a:r>
            <a:endParaRPr lang="cs-CZ" sz="16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2" name="Obdélník 11"/>
          <p:cNvSpPr/>
          <p:nvPr/>
        </p:nvSpPr>
        <p:spPr>
          <a:xfrm>
            <a:off x="5227772" y="4913381"/>
            <a:ext cx="744114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16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Line(s)</a:t>
            </a:r>
            <a:endParaRPr lang="cs-CZ" sz="16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3" name="Šipka doprava 12"/>
          <p:cNvSpPr/>
          <p:nvPr/>
        </p:nvSpPr>
        <p:spPr>
          <a:xfrm>
            <a:off x="2339752" y="2060848"/>
            <a:ext cx="543890" cy="144016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1287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 smtClean="0"/>
              <a:t>Basic </a:t>
            </a:r>
            <a:r>
              <a:rPr lang="cs-CZ" dirty="0" err="1" smtClean="0"/>
              <a:t>principles</a:t>
            </a:r>
            <a:r>
              <a:rPr lang="cs-CZ" dirty="0" smtClean="0"/>
              <a:t> in </a:t>
            </a:r>
            <a:r>
              <a:rPr lang="cs-CZ" dirty="0" err="1" smtClean="0"/>
              <a:t>one</a:t>
            </a:r>
            <a:r>
              <a:rPr lang="cs-CZ" dirty="0" smtClean="0"/>
              <a:t> </a:t>
            </a:r>
            <a:r>
              <a:rPr lang="cs-CZ" dirty="0" err="1" smtClean="0"/>
              <a:t>picture</a:t>
            </a:r>
            <a:r>
              <a:rPr lang="cs-CZ" dirty="0" smtClean="0"/>
              <a:t> </a:t>
            </a:r>
            <a:r>
              <a:rPr lang="cs-CZ" dirty="0" err="1" smtClean="0"/>
              <a:t>only</a:t>
            </a:r>
            <a:endParaRPr lang="cs-CZ" dirty="0"/>
          </a:p>
        </p:txBody>
      </p:sp>
      <p:cxnSp>
        <p:nvCxnSpPr>
          <p:cNvPr id="7" name="Přímá spojnice 6"/>
          <p:cNvCxnSpPr/>
          <p:nvPr/>
        </p:nvCxnSpPr>
        <p:spPr>
          <a:xfrm>
            <a:off x="158761" y="4005064"/>
            <a:ext cx="288032" cy="0"/>
          </a:xfrm>
          <a:prstGeom prst="line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se šipkou 8"/>
          <p:cNvCxnSpPr/>
          <p:nvPr/>
        </p:nvCxnSpPr>
        <p:spPr>
          <a:xfrm flipH="1">
            <a:off x="179512" y="1293511"/>
            <a:ext cx="216024" cy="0"/>
          </a:xfrm>
          <a:prstGeom prst="straightConnector1">
            <a:avLst/>
          </a:prstGeom>
          <a:ln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se šipkou 13"/>
          <p:cNvCxnSpPr/>
          <p:nvPr/>
        </p:nvCxnSpPr>
        <p:spPr>
          <a:xfrm flipH="1" flipV="1">
            <a:off x="172870" y="1293513"/>
            <a:ext cx="3321" cy="5015807"/>
          </a:xfrm>
          <a:prstGeom prst="straightConnector1">
            <a:avLst/>
          </a:prstGeom>
          <a:ln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18"/>
          <p:cNvCxnSpPr/>
          <p:nvPr/>
        </p:nvCxnSpPr>
        <p:spPr>
          <a:xfrm>
            <a:off x="179512" y="4797152"/>
            <a:ext cx="1141026" cy="0"/>
          </a:xfrm>
          <a:prstGeom prst="line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20"/>
          <p:cNvCxnSpPr/>
          <p:nvPr/>
        </p:nvCxnSpPr>
        <p:spPr>
          <a:xfrm>
            <a:off x="174530" y="6291731"/>
            <a:ext cx="288032" cy="0"/>
          </a:xfrm>
          <a:prstGeom prst="line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Obdélník 21"/>
          <p:cNvSpPr/>
          <p:nvPr/>
        </p:nvSpPr>
        <p:spPr>
          <a:xfrm>
            <a:off x="3995936" y="1052737"/>
            <a:ext cx="801451" cy="57606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cs-CZ" sz="1200" b="1" dirty="0" smtClean="0">
              <a:solidFill>
                <a:srgbClr val="000000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cs-CZ" sz="1200" b="1" dirty="0" err="1" smtClean="0">
                <a:solidFill>
                  <a:srgbClr val="000000"/>
                </a:solidFill>
              </a:rPr>
              <a:t>Customer</a:t>
            </a:r>
            <a:endParaRPr lang="cs-CZ" sz="1200" b="1" dirty="0">
              <a:solidFill>
                <a:srgbClr val="000000"/>
              </a:solidFill>
            </a:endParaRPr>
          </a:p>
        </p:txBody>
      </p:sp>
      <p:sp>
        <p:nvSpPr>
          <p:cNvPr id="23" name="Obdélník 22"/>
          <p:cNvSpPr/>
          <p:nvPr/>
        </p:nvSpPr>
        <p:spPr>
          <a:xfrm>
            <a:off x="3995936" y="1776132"/>
            <a:ext cx="801451" cy="57606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cs-CZ" sz="1200" b="1" dirty="0" err="1" smtClean="0">
                <a:solidFill>
                  <a:srgbClr val="000000"/>
                </a:solidFill>
              </a:rPr>
              <a:t>Vendor</a:t>
            </a:r>
            <a:endParaRPr lang="cs-CZ" sz="1200" b="1" dirty="0">
              <a:solidFill>
                <a:srgbClr val="000000"/>
              </a:solidFill>
            </a:endParaRPr>
          </a:p>
        </p:txBody>
      </p:sp>
      <p:sp>
        <p:nvSpPr>
          <p:cNvPr id="24" name="Obdélník 23"/>
          <p:cNvSpPr/>
          <p:nvPr/>
        </p:nvSpPr>
        <p:spPr>
          <a:xfrm>
            <a:off x="3986770" y="2564904"/>
            <a:ext cx="801451" cy="576064"/>
          </a:xfrm>
          <a:prstGeom prst="rect">
            <a:avLst/>
          </a:prstGeom>
          <a:solidFill>
            <a:srgbClr val="78CB2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cs-CZ" sz="1200" b="1" dirty="0" err="1" smtClean="0">
                <a:solidFill>
                  <a:srgbClr val="000000"/>
                </a:solidFill>
              </a:rPr>
              <a:t>Item</a:t>
            </a:r>
            <a:endParaRPr lang="cs-CZ" sz="1200" b="1" dirty="0">
              <a:solidFill>
                <a:srgbClr val="000000"/>
              </a:solidFill>
            </a:endParaRPr>
          </a:p>
        </p:txBody>
      </p:sp>
      <p:sp>
        <p:nvSpPr>
          <p:cNvPr id="25" name="Obdélník 24"/>
          <p:cNvSpPr/>
          <p:nvPr/>
        </p:nvSpPr>
        <p:spPr>
          <a:xfrm>
            <a:off x="3986770" y="3322369"/>
            <a:ext cx="801451" cy="57606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cs-CZ" sz="1200" b="1" dirty="0" err="1" smtClean="0">
                <a:solidFill>
                  <a:srgbClr val="000000"/>
                </a:solidFill>
              </a:rPr>
              <a:t>Account</a:t>
            </a:r>
            <a:endParaRPr lang="cs-CZ" sz="1200" b="1" dirty="0">
              <a:solidFill>
                <a:srgbClr val="000000"/>
              </a:solidFill>
            </a:endParaRPr>
          </a:p>
        </p:txBody>
      </p:sp>
      <p:sp>
        <p:nvSpPr>
          <p:cNvPr id="27" name="Obdélník 26"/>
          <p:cNvSpPr/>
          <p:nvPr/>
        </p:nvSpPr>
        <p:spPr>
          <a:xfrm>
            <a:off x="5320300" y="1053341"/>
            <a:ext cx="1195916" cy="57606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cs-CZ" sz="1200" b="1" dirty="0" smtClean="0">
                <a:solidFill>
                  <a:srgbClr val="000000"/>
                </a:solidFill>
              </a:rPr>
              <a:t>Sales </a:t>
            </a:r>
            <a:r>
              <a:rPr lang="cs-CZ" sz="1200" b="1" dirty="0" err="1" smtClean="0">
                <a:solidFill>
                  <a:srgbClr val="000000"/>
                </a:solidFill>
              </a:rPr>
              <a:t>Order</a:t>
            </a:r>
            <a:endParaRPr lang="cs-CZ" sz="1200" b="1" dirty="0">
              <a:solidFill>
                <a:srgbClr val="000000"/>
              </a:solidFill>
            </a:endParaRPr>
          </a:p>
        </p:txBody>
      </p:sp>
      <p:sp>
        <p:nvSpPr>
          <p:cNvPr id="28" name="Obdélník 27"/>
          <p:cNvSpPr/>
          <p:nvPr/>
        </p:nvSpPr>
        <p:spPr>
          <a:xfrm>
            <a:off x="5320300" y="1773421"/>
            <a:ext cx="1195916" cy="14401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29" name="Obdélník 28"/>
          <p:cNvSpPr/>
          <p:nvPr/>
        </p:nvSpPr>
        <p:spPr>
          <a:xfrm>
            <a:off x="5410640" y="1771039"/>
            <a:ext cx="288032" cy="144016"/>
          </a:xfrm>
          <a:prstGeom prst="rect">
            <a:avLst/>
          </a:prstGeom>
          <a:solidFill>
            <a:srgbClr val="78CB2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cs-CZ" sz="1200" b="1" dirty="0" smtClean="0">
                <a:solidFill>
                  <a:srgbClr val="000000"/>
                </a:solidFill>
              </a:rPr>
              <a:t> </a:t>
            </a:r>
            <a:endParaRPr lang="cs-CZ" sz="1200" b="1" dirty="0">
              <a:solidFill>
                <a:srgbClr val="000000"/>
              </a:solidFill>
            </a:endParaRPr>
          </a:p>
        </p:txBody>
      </p:sp>
      <p:cxnSp>
        <p:nvCxnSpPr>
          <p:cNvPr id="30" name="Přímá spojnice se šipkou 29"/>
          <p:cNvCxnSpPr/>
          <p:nvPr/>
        </p:nvCxnSpPr>
        <p:spPr>
          <a:xfrm flipH="1">
            <a:off x="4797388" y="2695510"/>
            <a:ext cx="757268" cy="0"/>
          </a:xfrm>
          <a:prstGeom prst="straightConnector1">
            <a:avLst/>
          </a:prstGeom>
          <a:ln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Přímá spojnice 31"/>
          <p:cNvCxnSpPr>
            <a:endCxn id="29" idx="2"/>
          </p:cNvCxnSpPr>
          <p:nvPr/>
        </p:nvCxnSpPr>
        <p:spPr>
          <a:xfrm flipV="1">
            <a:off x="5554656" y="1915055"/>
            <a:ext cx="0" cy="780455"/>
          </a:xfrm>
          <a:prstGeom prst="line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Přímá spojnice 36"/>
          <p:cNvCxnSpPr>
            <a:stCxn id="22" idx="3"/>
            <a:endCxn id="27" idx="1"/>
          </p:cNvCxnSpPr>
          <p:nvPr/>
        </p:nvCxnSpPr>
        <p:spPr>
          <a:xfrm>
            <a:off x="4797387" y="1340769"/>
            <a:ext cx="522913" cy="604"/>
          </a:xfrm>
          <a:prstGeom prst="line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Obdélník 40"/>
          <p:cNvSpPr/>
          <p:nvPr/>
        </p:nvSpPr>
        <p:spPr>
          <a:xfrm>
            <a:off x="4612232" y="1131659"/>
            <a:ext cx="144016" cy="144016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cs-CZ" sz="1200" b="1" dirty="0" smtClean="0">
                <a:solidFill>
                  <a:srgbClr val="000000"/>
                </a:solidFill>
              </a:rPr>
              <a:t> </a:t>
            </a:r>
            <a:endParaRPr lang="cs-CZ" sz="1200" b="1" dirty="0">
              <a:solidFill>
                <a:srgbClr val="000000"/>
              </a:solidFill>
            </a:endParaRPr>
          </a:p>
        </p:txBody>
      </p:sp>
      <p:sp>
        <p:nvSpPr>
          <p:cNvPr id="42" name="Obdélník 41"/>
          <p:cNvSpPr/>
          <p:nvPr/>
        </p:nvSpPr>
        <p:spPr>
          <a:xfrm>
            <a:off x="4540224" y="2589481"/>
            <a:ext cx="144016" cy="144016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cs-CZ" sz="1200" b="1" dirty="0" smtClean="0">
                <a:solidFill>
                  <a:srgbClr val="000000"/>
                </a:solidFill>
              </a:rPr>
              <a:t> </a:t>
            </a:r>
            <a:endParaRPr lang="cs-CZ" sz="1200" b="1" dirty="0">
              <a:solidFill>
                <a:srgbClr val="000000"/>
              </a:solidFill>
            </a:endParaRPr>
          </a:p>
        </p:txBody>
      </p:sp>
      <p:sp>
        <p:nvSpPr>
          <p:cNvPr id="43" name="Obdélník 42"/>
          <p:cNvSpPr/>
          <p:nvPr/>
        </p:nvSpPr>
        <p:spPr>
          <a:xfrm>
            <a:off x="3986770" y="4138798"/>
            <a:ext cx="144016" cy="144016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cs-CZ" sz="1200" b="1" dirty="0" smtClean="0">
                <a:solidFill>
                  <a:srgbClr val="000000"/>
                </a:solidFill>
              </a:rPr>
              <a:t> </a:t>
            </a:r>
            <a:endParaRPr lang="cs-CZ" sz="1200" b="1" dirty="0">
              <a:solidFill>
                <a:srgbClr val="000000"/>
              </a:solidFill>
            </a:endParaRPr>
          </a:p>
        </p:txBody>
      </p:sp>
      <p:sp>
        <p:nvSpPr>
          <p:cNvPr id="44" name="Obdélník 43"/>
          <p:cNvSpPr/>
          <p:nvPr/>
        </p:nvSpPr>
        <p:spPr>
          <a:xfrm>
            <a:off x="4224926" y="4143272"/>
            <a:ext cx="144016" cy="144016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cs-CZ" sz="1200" b="1" dirty="0" smtClean="0">
                <a:solidFill>
                  <a:srgbClr val="000000"/>
                </a:solidFill>
              </a:rPr>
              <a:t> </a:t>
            </a:r>
            <a:endParaRPr lang="cs-CZ" sz="1200" b="1" dirty="0">
              <a:solidFill>
                <a:srgbClr val="000000"/>
              </a:solidFill>
            </a:endParaRPr>
          </a:p>
        </p:txBody>
      </p:sp>
      <p:sp>
        <p:nvSpPr>
          <p:cNvPr id="36" name="Obdélník 35"/>
          <p:cNvSpPr/>
          <p:nvPr/>
        </p:nvSpPr>
        <p:spPr>
          <a:xfrm>
            <a:off x="3844735" y="4076405"/>
            <a:ext cx="760312" cy="27775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46" name="Přímá spojnice 45"/>
          <p:cNvCxnSpPr/>
          <p:nvPr/>
        </p:nvCxnSpPr>
        <p:spPr>
          <a:xfrm>
            <a:off x="6516216" y="1329416"/>
            <a:ext cx="522913" cy="604"/>
          </a:xfrm>
          <a:prstGeom prst="line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7" name="Obdélník 46"/>
          <p:cNvSpPr/>
          <p:nvPr/>
        </p:nvSpPr>
        <p:spPr>
          <a:xfrm>
            <a:off x="7049686" y="1028735"/>
            <a:ext cx="1195916" cy="57606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cs-CZ" sz="1200" b="1" dirty="0" err="1" smtClean="0">
                <a:solidFill>
                  <a:srgbClr val="000000"/>
                </a:solidFill>
              </a:rPr>
              <a:t>Posted</a:t>
            </a:r>
            <a:r>
              <a:rPr lang="cs-CZ" sz="1200" b="1" dirty="0" smtClean="0">
                <a:solidFill>
                  <a:srgbClr val="000000"/>
                </a:solidFill>
              </a:rPr>
              <a:t> Sales </a:t>
            </a:r>
            <a:r>
              <a:rPr lang="cs-CZ" sz="1200" b="1" dirty="0" err="1" smtClean="0">
                <a:solidFill>
                  <a:srgbClr val="000000"/>
                </a:solidFill>
              </a:rPr>
              <a:t>Invoice</a:t>
            </a:r>
            <a:endParaRPr lang="cs-CZ" sz="1200" b="1" dirty="0">
              <a:solidFill>
                <a:srgbClr val="000000"/>
              </a:solidFill>
            </a:endParaRPr>
          </a:p>
        </p:txBody>
      </p:sp>
      <p:sp>
        <p:nvSpPr>
          <p:cNvPr id="48" name="Obdélník 47"/>
          <p:cNvSpPr/>
          <p:nvPr/>
        </p:nvSpPr>
        <p:spPr>
          <a:xfrm>
            <a:off x="7049686" y="1748815"/>
            <a:ext cx="1195916" cy="14401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49" name="Obdélník 48"/>
          <p:cNvSpPr/>
          <p:nvPr/>
        </p:nvSpPr>
        <p:spPr>
          <a:xfrm>
            <a:off x="7140026" y="1746433"/>
            <a:ext cx="288032" cy="144016"/>
          </a:xfrm>
          <a:prstGeom prst="rect">
            <a:avLst/>
          </a:prstGeom>
          <a:solidFill>
            <a:srgbClr val="78CB2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cs-CZ" sz="1200" b="1" dirty="0" smtClean="0">
                <a:solidFill>
                  <a:srgbClr val="000000"/>
                </a:solidFill>
              </a:rPr>
              <a:t> </a:t>
            </a:r>
            <a:endParaRPr lang="cs-CZ" sz="1200" b="1" dirty="0">
              <a:solidFill>
                <a:srgbClr val="000000"/>
              </a:solidFill>
            </a:endParaRPr>
          </a:p>
        </p:txBody>
      </p:sp>
      <p:sp>
        <p:nvSpPr>
          <p:cNvPr id="50" name="Obdélník 49"/>
          <p:cNvSpPr/>
          <p:nvPr/>
        </p:nvSpPr>
        <p:spPr>
          <a:xfrm>
            <a:off x="7049686" y="2119446"/>
            <a:ext cx="1195916" cy="57606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cs-CZ" sz="1200" b="1" dirty="0" smtClean="0">
                <a:solidFill>
                  <a:srgbClr val="000000"/>
                </a:solidFill>
              </a:rPr>
              <a:t>List </a:t>
            </a:r>
            <a:r>
              <a:rPr lang="cs-CZ" sz="1200" b="1" dirty="0" err="1" smtClean="0">
                <a:solidFill>
                  <a:srgbClr val="000000"/>
                </a:solidFill>
              </a:rPr>
              <a:t>of</a:t>
            </a:r>
            <a:r>
              <a:rPr lang="cs-CZ" sz="1200" b="1" dirty="0" smtClean="0">
                <a:solidFill>
                  <a:srgbClr val="000000"/>
                </a:solidFill>
              </a:rPr>
              <a:t> </a:t>
            </a:r>
            <a:r>
              <a:rPr lang="cs-CZ" sz="1200" b="1" dirty="0" err="1" smtClean="0">
                <a:solidFill>
                  <a:srgbClr val="000000"/>
                </a:solidFill>
              </a:rPr>
              <a:t>delivery</a:t>
            </a:r>
            <a:endParaRPr lang="cs-CZ" sz="1200" b="1" dirty="0" smtClean="0">
              <a:solidFill>
                <a:srgbClr val="000000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cs-CZ" sz="1100" b="1" dirty="0" smtClean="0">
                <a:solidFill>
                  <a:srgbClr val="000000"/>
                </a:solidFill>
              </a:rPr>
              <a:t>(Sales-</a:t>
            </a:r>
            <a:r>
              <a:rPr lang="cs-CZ" sz="1100" b="1" dirty="0" err="1" smtClean="0">
                <a:solidFill>
                  <a:srgbClr val="000000"/>
                </a:solidFill>
              </a:rPr>
              <a:t>shipment</a:t>
            </a:r>
            <a:r>
              <a:rPr lang="cs-CZ" sz="1100" b="1" dirty="0" smtClean="0">
                <a:solidFill>
                  <a:srgbClr val="000000"/>
                </a:solidFill>
              </a:rPr>
              <a:t>)</a:t>
            </a:r>
            <a:endParaRPr lang="cs-CZ" sz="1100" b="1" dirty="0">
              <a:solidFill>
                <a:srgbClr val="000000"/>
              </a:solidFill>
            </a:endParaRPr>
          </a:p>
        </p:txBody>
      </p:sp>
      <p:sp>
        <p:nvSpPr>
          <p:cNvPr id="51" name="Obdélník 50"/>
          <p:cNvSpPr/>
          <p:nvPr/>
        </p:nvSpPr>
        <p:spPr>
          <a:xfrm>
            <a:off x="7049686" y="2839526"/>
            <a:ext cx="1195916" cy="14401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2" name="Obdélník 51"/>
          <p:cNvSpPr/>
          <p:nvPr/>
        </p:nvSpPr>
        <p:spPr>
          <a:xfrm>
            <a:off x="7140026" y="2837144"/>
            <a:ext cx="288032" cy="144016"/>
          </a:xfrm>
          <a:prstGeom prst="rect">
            <a:avLst/>
          </a:prstGeom>
          <a:solidFill>
            <a:srgbClr val="78CB2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cs-CZ" sz="1200" b="1" dirty="0" smtClean="0">
                <a:solidFill>
                  <a:srgbClr val="000000"/>
                </a:solidFill>
              </a:rPr>
              <a:t> </a:t>
            </a:r>
            <a:endParaRPr lang="cs-CZ" sz="1200" b="1" dirty="0">
              <a:solidFill>
                <a:srgbClr val="000000"/>
              </a:solidFill>
            </a:endParaRPr>
          </a:p>
        </p:txBody>
      </p:sp>
      <p:cxnSp>
        <p:nvCxnSpPr>
          <p:cNvPr id="53" name="Přímá spojnice 52"/>
          <p:cNvCxnSpPr/>
          <p:nvPr/>
        </p:nvCxnSpPr>
        <p:spPr>
          <a:xfrm>
            <a:off x="6547418" y="1481212"/>
            <a:ext cx="491711" cy="795660"/>
          </a:xfrm>
          <a:prstGeom prst="line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Přímá spojnice 55"/>
          <p:cNvCxnSpPr/>
          <p:nvPr/>
        </p:nvCxnSpPr>
        <p:spPr>
          <a:xfrm>
            <a:off x="4540224" y="4252764"/>
            <a:ext cx="0" cy="229656"/>
          </a:xfrm>
          <a:prstGeom prst="line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Přímá spojnice se šipkou 62"/>
          <p:cNvCxnSpPr/>
          <p:nvPr/>
        </p:nvCxnSpPr>
        <p:spPr>
          <a:xfrm>
            <a:off x="4797387" y="3610401"/>
            <a:ext cx="313879" cy="0"/>
          </a:xfrm>
          <a:prstGeom prst="straightConnector1">
            <a:avLst/>
          </a:prstGeom>
          <a:ln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48135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4735" y="4550124"/>
            <a:ext cx="2533062" cy="14072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1" name="Přímá spojnice se šipkou 70"/>
          <p:cNvCxnSpPr/>
          <p:nvPr/>
        </p:nvCxnSpPr>
        <p:spPr>
          <a:xfrm>
            <a:off x="5111266" y="3617937"/>
            <a:ext cx="0" cy="205084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Obdélník 39"/>
          <p:cNvSpPr/>
          <p:nvPr/>
        </p:nvSpPr>
        <p:spPr>
          <a:xfrm>
            <a:off x="5320300" y="2981160"/>
            <a:ext cx="1195916" cy="57606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cs-CZ" sz="1200" b="1" dirty="0" err="1" smtClean="0">
                <a:solidFill>
                  <a:srgbClr val="000000"/>
                </a:solidFill>
              </a:rPr>
              <a:t>Purchase</a:t>
            </a:r>
            <a:r>
              <a:rPr lang="cs-CZ" sz="1200" b="1" dirty="0" smtClean="0">
                <a:solidFill>
                  <a:srgbClr val="000000"/>
                </a:solidFill>
              </a:rPr>
              <a:t> </a:t>
            </a:r>
            <a:r>
              <a:rPr lang="cs-CZ" sz="1200" b="1" dirty="0" err="1" smtClean="0">
                <a:solidFill>
                  <a:srgbClr val="000000"/>
                </a:solidFill>
              </a:rPr>
              <a:t>Order</a:t>
            </a:r>
            <a:endParaRPr lang="cs-CZ" sz="1200" b="1" dirty="0">
              <a:solidFill>
                <a:srgbClr val="000000"/>
              </a:solidFill>
            </a:endParaRPr>
          </a:p>
        </p:txBody>
      </p:sp>
      <p:sp>
        <p:nvSpPr>
          <p:cNvPr id="45" name="Obdélník 44"/>
          <p:cNvSpPr/>
          <p:nvPr/>
        </p:nvSpPr>
        <p:spPr>
          <a:xfrm>
            <a:off x="5320300" y="3701240"/>
            <a:ext cx="1195916" cy="14401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4" name="Obdélník 53"/>
          <p:cNvSpPr/>
          <p:nvPr/>
        </p:nvSpPr>
        <p:spPr>
          <a:xfrm>
            <a:off x="5482440" y="3701240"/>
            <a:ext cx="288032" cy="144016"/>
          </a:xfrm>
          <a:prstGeom prst="rect">
            <a:avLst/>
          </a:prstGeom>
          <a:solidFill>
            <a:srgbClr val="78CB2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cs-CZ" sz="1200" b="1" dirty="0" smtClean="0">
                <a:solidFill>
                  <a:srgbClr val="000000"/>
                </a:solidFill>
              </a:rPr>
              <a:t> </a:t>
            </a:r>
            <a:endParaRPr lang="cs-CZ" sz="1200" b="1" dirty="0">
              <a:solidFill>
                <a:srgbClr val="000000"/>
              </a:solidFill>
            </a:endParaRPr>
          </a:p>
        </p:txBody>
      </p:sp>
      <p:cxnSp>
        <p:nvCxnSpPr>
          <p:cNvPr id="55" name="Přímá spojnice se šipkou 54"/>
          <p:cNvCxnSpPr/>
          <p:nvPr/>
        </p:nvCxnSpPr>
        <p:spPr>
          <a:xfrm flipH="1" flipV="1">
            <a:off x="4788221" y="2909152"/>
            <a:ext cx="387801" cy="2382"/>
          </a:xfrm>
          <a:prstGeom prst="straightConnector1">
            <a:avLst/>
          </a:prstGeom>
          <a:ln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Přímá spojnice se šipkou 56"/>
          <p:cNvCxnSpPr/>
          <p:nvPr/>
        </p:nvCxnSpPr>
        <p:spPr>
          <a:xfrm flipH="1">
            <a:off x="4797388" y="2139096"/>
            <a:ext cx="973084" cy="0"/>
          </a:xfrm>
          <a:prstGeom prst="straightConnector1">
            <a:avLst/>
          </a:prstGeom>
          <a:ln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Přímá spojnice se šipkou 57"/>
          <p:cNvCxnSpPr/>
          <p:nvPr/>
        </p:nvCxnSpPr>
        <p:spPr>
          <a:xfrm flipH="1" flipV="1">
            <a:off x="5166856" y="2911535"/>
            <a:ext cx="9166" cy="1227263"/>
          </a:xfrm>
          <a:prstGeom prst="straightConnector1">
            <a:avLst/>
          </a:prstGeom>
          <a:ln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Přímá spojnice se šipkou 58"/>
          <p:cNvCxnSpPr/>
          <p:nvPr/>
        </p:nvCxnSpPr>
        <p:spPr>
          <a:xfrm flipH="1">
            <a:off x="5176023" y="4127541"/>
            <a:ext cx="420949" cy="0"/>
          </a:xfrm>
          <a:prstGeom prst="straightConnector1">
            <a:avLst/>
          </a:prstGeom>
          <a:ln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Přímá spojnice 59"/>
          <p:cNvCxnSpPr/>
          <p:nvPr/>
        </p:nvCxnSpPr>
        <p:spPr>
          <a:xfrm flipH="1" flipV="1">
            <a:off x="5588172" y="3845256"/>
            <a:ext cx="8800" cy="280177"/>
          </a:xfrm>
          <a:prstGeom prst="line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Přímá spojnice se šipkou 60"/>
          <p:cNvCxnSpPr/>
          <p:nvPr/>
        </p:nvCxnSpPr>
        <p:spPr>
          <a:xfrm>
            <a:off x="5770472" y="2127301"/>
            <a:ext cx="0" cy="85624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2" name="Obdélník 61"/>
          <p:cNvSpPr/>
          <p:nvPr/>
        </p:nvSpPr>
        <p:spPr>
          <a:xfrm>
            <a:off x="7049686" y="3328569"/>
            <a:ext cx="1195916" cy="57606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cs-CZ" sz="1200" b="1" dirty="0" err="1" smtClean="0">
                <a:solidFill>
                  <a:srgbClr val="000000"/>
                </a:solidFill>
              </a:rPr>
              <a:t>Posted</a:t>
            </a:r>
            <a:r>
              <a:rPr lang="cs-CZ" sz="1200" b="1" dirty="0" smtClean="0">
                <a:solidFill>
                  <a:srgbClr val="000000"/>
                </a:solidFill>
              </a:rPr>
              <a:t> </a:t>
            </a:r>
            <a:r>
              <a:rPr lang="cs-CZ" sz="1200" b="1" dirty="0" err="1" smtClean="0">
                <a:solidFill>
                  <a:srgbClr val="000000"/>
                </a:solidFill>
              </a:rPr>
              <a:t>Purchase</a:t>
            </a:r>
            <a:r>
              <a:rPr lang="cs-CZ" sz="1200" b="1" dirty="0" smtClean="0">
                <a:solidFill>
                  <a:srgbClr val="000000"/>
                </a:solidFill>
              </a:rPr>
              <a:t> </a:t>
            </a:r>
            <a:r>
              <a:rPr lang="cs-CZ" sz="1200" b="1" dirty="0" err="1" smtClean="0">
                <a:solidFill>
                  <a:srgbClr val="000000"/>
                </a:solidFill>
              </a:rPr>
              <a:t>Invoice</a:t>
            </a:r>
            <a:endParaRPr lang="cs-CZ" sz="1200" b="1" dirty="0">
              <a:solidFill>
                <a:srgbClr val="000000"/>
              </a:solidFill>
            </a:endParaRPr>
          </a:p>
        </p:txBody>
      </p:sp>
      <p:sp>
        <p:nvSpPr>
          <p:cNvPr id="64" name="Obdélník 63"/>
          <p:cNvSpPr/>
          <p:nvPr/>
        </p:nvSpPr>
        <p:spPr>
          <a:xfrm>
            <a:off x="7049686" y="4048649"/>
            <a:ext cx="1195916" cy="14401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5" name="Obdélník 64"/>
          <p:cNvSpPr/>
          <p:nvPr/>
        </p:nvSpPr>
        <p:spPr>
          <a:xfrm>
            <a:off x="7039129" y="4388194"/>
            <a:ext cx="1195916" cy="57606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cs-CZ" sz="1200" b="1" dirty="0" smtClean="0">
                <a:solidFill>
                  <a:srgbClr val="000000"/>
                </a:solidFill>
              </a:rPr>
              <a:t>GRN </a:t>
            </a:r>
            <a:endParaRPr lang="cs-CZ" sz="1200" b="1" dirty="0">
              <a:solidFill>
                <a:srgbClr val="000000"/>
              </a:solidFill>
            </a:endParaRPr>
          </a:p>
        </p:txBody>
      </p:sp>
      <p:sp>
        <p:nvSpPr>
          <p:cNvPr id="66" name="Obdélník 65"/>
          <p:cNvSpPr/>
          <p:nvPr/>
        </p:nvSpPr>
        <p:spPr>
          <a:xfrm>
            <a:off x="7039129" y="5108274"/>
            <a:ext cx="1195916" cy="14401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cs-CZ">
              <a:solidFill>
                <a:srgbClr val="000000"/>
              </a:solidFill>
            </a:endParaRPr>
          </a:p>
        </p:txBody>
      </p:sp>
      <p:cxnSp>
        <p:nvCxnSpPr>
          <p:cNvPr id="67" name="Přímá spojnice 66"/>
          <p:cNvCxnSpPr/>
          <p:nvPr/>
        </p:nvCxnSpPr>
        <p:spPr>
          <a:xfrm>
            <a:off x="6547418" y="3557224"/>
            <a:ext cx="502268" cy="889255"/>
          </a:xfrm>
          <a:prstGeom prst="line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8" name="Obdélník 67"/>
          <p:cNvSpPr/>
          <p:nvPr/>
        </p:nvSpPr>
        <p:spPr>
          <a:xfrm>
            <a:off x="7284042" y="5108274"/>
            <a:ext cx="288032" cy="144016"/>
          </a:xfrm>
          <a:prstGeom prst="rect">
            <a:avLst/>
          </a:prstGeom>
          <a:solidFill>
            <a:srgbClr val="78CB2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cs-CZ" sz="1200" b="1" dirty="0" smtClean="0">
                <a:solidFill>
                  <a:srgbClr val="000000"/>
                </a:solidFill>
              </a:rPr>
              <a:t> </a:t>
            </a:r>
            <a:endParaRPr lang="cs-CZ" sz="1200" b="1" dirty="0">
              <a:solidFill>
                <a:srgbClr val="000000"/>
              </a:solidFill>
            </a:endParaRPr>
          </a:p>
        </p:txBody>
      </p:sp>
      <p:sp>
        <p:nvSpPr>
          <p:cNvPr id="69" name="Obdélník 68"/>
          <p:cNvSpPr/>
          <p:nvPr/>
        </p:nvSpPr>
        <p:spPr>
          <a:xfrm>
            <a:off x="7292426" y="4048649"/>
            <a:ext cx="288032" cy="144016"/>
          </a:xfrm>
          <a:prstGeom prst="rect">
            <a:avLst/>
          </a:prstGeom>
          <a:solidFill>
            <a:srgbClr val="78CB2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cs-CZ" sz="1200" b="1" dirty="0" smtClean="0">
                <a:solidFill>
                  <a:srgbClr val="000000"/>
                </a:solidFill>
              </a:rPr>
              <a:t> </a:t>
            </a:r>
            <a:endParaRPr lang="cs-CZ" sz="1200" b="1" dirty="0">
              <a:solidFill>
                <a:srgbClr val="000000"/>
              </a:solidFill>
            </a:endParaRPr>
          </a:p>
        </p:txBody>
      </p:sp>
      <p:sp>
        <p:nvSpPr>
          <p:cNvPr id="70" name="Obdélník 69"/>
          <p:cNvSpPr/>
          <p:nvPr/>
        </p:nvSpPr>
        <p:spPr>
          <a:xfrm>
            <a:off x="4603873" y="1843018"/>
            <a:ext cx="144016" cy="14401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cs-CZ" sz="1200" b="1" dirty="0" smtClean="0">
                <a:solidFill>
                  <a:srgbClr val="000000"/>
                </a:solidFill>
              </a:rPr>
              <a:t> </a:t>
            </a:r>
            <a:endParaRPr lang="cs-CZ" sz="1200" b="1" dirty="0">
              <a:solidFill>
                <a:srgbClr val="000000"/>
              </a:solidFill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802" y="3596771"/>
            <a:ext cx="1723472" cy="6559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775" y="745167"/>
            <a:ext cx="2743200" cy="2238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0536" y="4446479"/>
            <a:ext cx="1979659" cy="14448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1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209" y="5991758"/>
            <a:ext cx="2186847" cy="6351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6798552" y="5668784"/>
            <a:ext cx="181812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100" b="1" dirty="0" smtClean="0"/>
              <a:t>GRN</a:t>
            </a:r>
            <a:r>
              <a:rPr lang="cs-CZ" sz="1100" dirty="0" smtClean="0"/>
              <a:t>=</a:t>
            </a:r>
            <a:r>
              <a:rPr lang="cs-CZ" sz="1100" dirty="0" err="1" smtClean="0"/>
              <a:t>Good</a:t>
            </a:r>
            <a:r>
              <a:rPr lang="cs-CZ" sz="1100" dirty="0" smtClean="0"/>
              <a:t>  </a:t>
            </a:r>
            <a:r>
              <a:rPr lang="cs-CZ" sz="1100" dirty="0" err="1" smtClean="0"/>
              <a:t>Receiveing</a:t>
            </a:r>
            <a:r>
              <a:rPr lang="cs-CZ" sz="1100" dirty="0" smtClean="0"/>
              <a:t> </a:t>
            </a:r>
            <a:r>
              <a:rPr lang="cs-CZ" sz="1100" dirty="0" err="1" smtClean="0"/>
              <a:t>Note</a:t>
            </a:r>
            <a:endParaRPr lang="cs-CZ" sz="1100" dirty="0"/>
          </a:p>
        </p:txBody>
      </p:sp>
    </p:spTree>
    <p:extLst>
      <p:ext uri="{BB962C8B-B14F-4D97-AF65-F5344CB8AC3E}">
        <p14:creationId xmlns:p14="http://schemas.microsoft.com/office/powerpoint/2010/main" val="1631479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After posting (registering) document (F11) a system creates entries (transactions)</a:t>
            </a:r>
            <a:endParaRPr lang="en-US" sz="2000" dirty="0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009" y="4149080"/>
            <a:ext cx="6567064" cy="23469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124744"/>
            <a:ext cx="4402856" cy="2420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Šipka dolů 3"/>
          <p:cNvSpPr/>
          <p:nvPr/>
        </p:nvSpPr>
        <p:spPr>
          <a:xfrm>
            <a:off x="899592" y="3356992"/>
            <a:ext cx="1296144" cy="86409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Ctrl-F5</a:t>
            </a:r>
            <a:endParaRPr lang="cs-CZ" sz="1200" b="1" dirty="0"/>
          </a:p>
        </p:txBody>
      </p:sp>
      <p:sp>
        <p:nvSpPr>
          <p:cNvPr id="7" name="Obdélník 6"/>
          <p:cNvSpPr/>
          <p:nvPr/>
        </p:nvSpPr>
        <p:spPr>
          <a:xfrm>
            <a:off x="4644008" y="4365103"/>
            <a:ext cx="864096" cy="213092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6" name="Přímá spojnice se šipkou 5"/>
          <p:cNvCxnSpPr/>
          <p:nvPr/>
        </p:nvCxnSpPr>
        <p:spPr>
          <a:xfrm flipV="1">
            <a:off x="5076056" y="3545607"/>
            <a:ext cx="1008112" cy="819497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ovéPole 7"/>
          <p:cNvSpPr txBox="1"/>
          <p:nvPr/>
        </p:nvSpPr>
        <p:spPr>
          <a:xfrm>
            <a:off x="6228184" y="3068960"/>
            <a:ext cx="283750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Sum of these amounts</a:t>
            </a:r>
          </a:p>
          <a:p>
            <a:r>
              <a:rPr lang="en-US" dirty="0" smtClean="0"/>
              <a:t>is Balance (calculated field) </a:t>
            </a:r>
          </a:p>
          <a:p>
            <a:endParaRPr lang="en-US" dirty="0"/>
          </a:p>
        </p:txBody>
      </p:sp>
      <p:cxnSp>
        <p:nvCxnSpPr>
          <p:cNvPr id="10" name="Přímá spojnice se šipkou 9"/>
          <p:cNvCxnSpPr/>
          <p:nvPr/>
        </p:nvCxnSpPr>
        <p:spPr>
          <a:xfrm flipH="1" flipV="1">
            <a:off x="4644008" y="1844824"/>
            <a:ext cx="1584176" cy="122413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bdélník 12"/>
          <p:cNvSpPr/>
          <p:nvPr/>
        </p:nvSpPr>
        <p:spPr>
          <a:xfrm>
            <a:off x="3779912" y="1726689"/>
            <a:ext cx="864096" cy="23626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240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First</a:t>
            </a:r>
            <a:r>
              <a:rPr lang="cs-CZ" dirty="0" smtClean="0"/>
              <a:t> </a:t>
            </a:r>
            <a:r>
              <a:rPr lang="cs-CZ" dirty="0" err="1" smtClean="0"/>
              <a:t>steps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F12 to open </a:t>
            </a:r>
          </a:p>
          <a:p>
            <a:r>
              <a:rPr lang="en-US" dirty="0" smtClean="0"/>
              <a:t>Password (if applied)</a:t>
            </a:r>
          </a:p>
          <a:p>
            <a:r>
              <a:rPr lang="en-US" dirty="0" smtClean="0"/>
              <a:t>Menu File-&gt;database</a:t>
            </a:r>
          </a:p>
          <a:p>
            <a:r>
              <a:rPr lang="en-US" dirty="0" smtClean="0"/>
              <a:t>Menu File-&gt;company</a:t>
            </a:r>
          </a:p>
          <a:p>
            <a:r>
              <a:rPr lang="en-US" dirty="0" smtClean="0"/>
              <a:t>Application menu : </a:t>
            </a:r>
            <a:r>
              <a:rPr lang="en-US" sz="2000" dirty="0" smtClean="0"/>
              <a:t>Financial Management, Sales, Purchase,</a:t>
            </a:r>
            <a:r>
              <a:rPr lang="cs-CZ" sz="2000" dirty="0" smtClean="0"/>
              <a:t> </a:t>
            </a:r>
            <a:r>
              <a:rPr lang="en-US" sz="2000" dirty="0" smtClean="0"/>
              <a:t>Warehouse Management….Administration </a:t>
            </a:r>
          </a:p>
          <a:p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1268760"/>
            <a:ext cx="2005078" cy="26452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Přímá spojnice se šipkou 4"/>
          <p:cNvCxnSpPr/>
          <p:nvPr/>
        </p:nvCxnSpPr>
        <p:spPr>
          <a:xfrm flipV="1">
            <a:off x="4860032" y="1916832"/>
            <a:ext cx="1152128" cy="10801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se šipkou 6"/>
          <p:cNvCxnSpPr/>
          <p:nvPr/>
        </p:nvCxnSpPr>
        <p:spPr>
          <a:xfrm flipV="1">
            <a:off x="4572000" y="2132856"/>
            <a:ext cx="1440160" cy="13681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bdélník 11"/>
          <p:cNvSpPr/>
          <p:nvPr/>
        </p:nvSpPr>
        <p:spPr>
          <a:xfrm>
            <a:off x="5868144" y="2852936"/>
            <a:ext cx="1368152" cy="21602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5013176"/>
            <a:ext cx="207645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5303688"/>
            <a:ext cx="2819400" cy="866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Šipka doprava 13"/>
          <p:cNvSpPr/>
          <p:nvPr/>
        </p:nvSpPr>
        <p:spPr>
          <a:xfrm>
            <a:off x="3203848" y="5445224"/>
            <a:ext cx="2304256" cy="648072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4365" y="1268760"/>
            <a:ext cx="1752600" cy="93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3" name="Přímá spojnice se šipkou 12"/>
          <p:cNvCxnSpPr>
            <a:endCxn id="7170" idx="1"/>
          </p:cNvCxnSpPr>
          <p:nvPr/>
        </p:nvCxnSpPr>
        <p:spPr>
          <a:xfrm flipV="1">
            <a:off x="2627784" y="1735485"/>
            <a:ext cx="926581" cy="5413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973447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Working</a:t>
            </a:r>
            <a:r>
              <a:rPr lang="cs-CZ" dirty="0" smtClean="0"/>
              <a:t> area</a:t>
            </a:r>
            <a:endParaRPr lang="cs-CZ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43608" y="1556792"/>
            <a:ext cx="6879864" cy="41178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ovéPole 4"/>
          <p:cNvSpPr txBox="1"/>
          <p:nvPr/>
        </p:nvSpPr>
        <p:spPr>
          <a:xfrm>
            <a:off x="3059832" y="2348880"/>
            <a:ext cx="4024948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4800" b="1" dirty="0" smtClean="0">
                <a:solidFill>
                  <a:srgbClr val="BC0000"/>
                </a:solidFill>
                <a:latin typeface="+mj-lt"/>
              </a:rPr>
              <a:t>Working  area  </a:t>
            </a:r>
          </a:p>
          <a:p>
            <a:endParaRPr lang="en-GB" dirty="0">
              <a:solidFill>
                <a:srgbClr val="BC0000"/>
              </a:solidFill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3212976"/>
            <a:ext cx="2152650" cy="212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31801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Source data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Customer</a:t>
            </a:r>
            <a:endParaRPr lang="cs-CZ" dirty="0" smtClean="0"/>
          </a:p>
          <a:p>
            <a:r>
              <a:rPr lang="cs-CZ" dirty="0" err="1" smtClean="0"/>
              <a:t>Vendor</a:t>
            </a:r>
            <a:r>
              <a:rPr lang="cs-CZ" dirty="0" smtClean="0"/>
              <a:t> =</a:t>
            </a:r>
            <a:r>
              <a:rPr lang="cs-CZ" dirty="0" err="1" smtClean="0"/>
              <a:t>Supplier</a:t>
            </a:r>
            <a:r>
              <a:rPr lang="cs-CZ" dirty="0" smtClean="0"/>
              <a:t>=</a:t>
            </a:r>
            <a:r>
              <a:rPr lang="cs-CZ" dirty="0" err="1" smtClean="0"/>
              <a:t>Creditor</a:t>
            </a:r>
            <a:endParaRPr lang="cs-CZ" dirty="0" smtClean="0"/>
          </a:p>
          <a:p>
            <a:r>
              <a:rPr lang="cs-CZ" dirty="0" err="1" smtClean="0"/>
              <a:t>Item</a:t>
            </a:r>
            <a:endParaRPr lang="cs-CZ" dirty="0" smtClean="0"/>
          </a:p>
          <a:p>
            <a:r>
              <a:rPr lang="cs-CZ" dirty="0" err="1" smtClean="0"/>
              <a:t>Account</a:t>
            </a:r>
            <a:endParaRPr lang="cs-CZ" dirty="0" smtClean="0"/>
          </a:p>
          <a:p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7047369"/>
              </p:ext>
            </p:extLst>
          </p:nvPr>
        </p:nvGraphicFramePr>
        <p:xfrm>
          <a:off x="1054727" y="4283859"/>
          <a:ext cx="6096000" cy="22018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  <a:gridCol w="1981441"/>
                <a:gridCol w="1066559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Number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Name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Balance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Credit</a:t>
                      </a:r>
                      <a:r>
                        <a:rPr lang="cs-CZ" dirty="0" smtClean="0"/>
                        <a:t> limit</a:t>
                      </a:r>
                      <a:endParaRPr lang="cs-CZ" dirty="0"/>
                    </a:p>
                  </a:txBody>
                  <a:tcPr/>
                </a:tc>
              </a:tr>
              <a:tr h="449277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10000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 err="1" smtClean="0"/>
                        <a:t>The</a:t>
                      </a:r>
                      <a:r>
                        <a:rPr lang="cs-CZ" sz="1200" dirty="0" smtClean="0"/>
                        <a:t> </a:t>
                      </a:r>
                      <a:r>
                        <a:rPr lang="cs-CZ" sz="1200" dirty="0" err="1" smtClean="0"/>
                        <a:t>Cannon</a:t>
                      </a:r>
                      <a:r>
                        <a:rPr lang="cs-CZ" sz="1200" dirty="0" smtClean="0"/>
                        <a:t> Group PL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100000</a:t>
                      </a:r>
                      <a:endParaRPr lang="cs-CZ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20000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 err="1" smtClean="0"/>
                        <a:t>Selangorian</a:t>
                      </a:r>
                      <a:r>
                        <a:rPr lang="cs-CZ" sz="1200" dirty="0" smtClean="0"/>
                        <a:t> Ltd.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300000</a:t>
                      </a:r>
                      <a:endParaRPr lang="cs-CZ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59" y="5031184"/>
            <a:ext cx="1735393" cy="1440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59" y="5445224"/>
            <a:ext cx="1735393" cy="1670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Přímá spojnice 5"/>
          <p:cNvCxnSpPr/>
          <p:nvPr/>
        </p:nvCxnSpPr>
        <p:spPr>
          <a:xfrm>
            <a:off x="2843808" y="1916832"/>
            <a:ext cx="352839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se šipkou 7"/>
          <p:cNvCxnSpPr/>
          <p:nvPr/>
        </p:nvCxnSpPr>
        <p:spPr>
          <a:xfrm>
            <a:off x="6372200" y="1916832"/>
            <a:ext cx="0" cy="23042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024460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Table-&gt;</a:t>
            </a:r>
            <a:r>
              <a:rPr lang="cs-CZ" dirty="0" err="1" smtClean="0"/>
              <a:t>form</a:t>
            </a:r>
            <a:r>
              <a:rPr lang="cs-CZ" dirty="0" smtClean="0"/>
              <a:t> (</a:t>
            </a:r>
            <a:r>
              <a:rPr lang="cs-CZ" dirty="0" err="1" smtClean="0"/>
              <a:t>window</a:t>
            </a:r>
            <a:r>
              <a:rPr lang="cs-CZ" dirty="0" smtClean="0"/>
              <a:t>) to display data</a:t>
            </a:r>
            <a:endParaRPr lang="cs-CZ" dirty="0"/>
          </a:p>
        </p:txBody>
      </p:sp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6815287"/>
              </p:ext>
            </p:extLst>
          </p:nvPr>
        </p:nvGraphicFramePr>
        <p:xfrm>
          <a:off x="539552" y="1484784"/>
          <a:ext cx="6096000" cy="22018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  <a:gridCol w="1981441"/>
                <a:gridCol w="1066559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Number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Name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Balance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Credit</a:t>
                      </a:r>
                      <a:r>
                        <a:rPr lang="cs-CZ" dirty="0" smtClean="0"/>
                        <a:t> limit</a:t>
                      </a:r>
                      <a:endParaRPr lang="cs-CZ" dirty="0"/>
                    </a:p>
                  </a:txBody>
                  <a:tcPr/>
                </a:tc>
              </a:tr>
              <a:tr h="449277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10000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 err="1" smtClean="0"/>
                        <a:t>The</a:t>
                      </a:r>
                      <a:r>
                        <a:rPr lang="cs-CZ" sz="1200" dirty="0" smtClean="0"/>
                        <a:t> </a:t>
                      </a:r>
                      <a:r>
                        <a:rPr lang="cs-CZ" sz="1200" dirty="0" err="1" smtClean="0"/>
                        <a:t>Cannon</a:t>
                      </a:r>
                      <a:r>
                        <a:rPr lang="cs-CZ" sz="1200" dirty="0" smtClean="0"/>
                        <a:t> Group PL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100000</a:t>
                      </a:r>
                      <a:endParaRPr lang="cs-CZ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20000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 err="1" smtClean="0"/>
                        <a:t>Selangorian</a:t>
                      </a:r>
                      <a:r>
                        <a:rPr lang="cs-CZ" sz="1200" dirty="0" smtClean="0"/>
                        <a:t> Ltd.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300000</a:t>
                      </a:r>
                      <a:endParaRPr lang="cs-CZ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2222872"/>
            <a:ext cx="1735393" cy="1440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2636912"/>
            <a:ext cx="1735393" cy="1670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Šipka dolů 5"/>
          <p:cNvSpPr/>
          <p:nvPr/>
        </p:nvSpPr>
        <p:spPr>
          <a:xfrm>
            <a:off x="2987824" y="3068960"/>
            <a:ext cx="1227736" cy="1152128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4221088"/>
            <a:ext cx="4498256" cy="24392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ovéPole 10"/>
          <p:cNvSpPr txBox="1"/>
          <p:nvPr/>
        </p:nvSpPr>
        <p:spPr>
          <a:xfrm>
            <a:off x="4914733" y="3929831"/>
            <a:ext cx="9162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List (F5)</a:t>
            </a:r>
            <a:endParaRPr lang="cs-CZ" dirty="0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4299163"/>
            <a:ext cx="3635206" cy="1940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Šipka doprava 14"/>
          <p:cNvSpPr/>
          <p:nvPr/>
        </p:nvSpPr>
        <p:spPr>
          <a:xfrm>
            <a:off x="4863340" y="4639759"/>
            <a:ext cx="612068" cy="30979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11846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58947" y="116632"/>
            <a:ext cx="8229600" cy="1143000"/>
          </a:xfrm>
        </p:spPr>
        <p:txBody>
          <a:bodyPr/>
          <a:lstStyle/>
          <a:p>
            <a:r>
              <a:rPr lang="cs-CZ" dirty="0" err="1" smtClean="0"/>
              <a:t>Item</a:t>
            </a:r>
            <a:endParaRPr lang="cs-CZ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052736"/>
            <a:ext cx="1971675" cy="2571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947" y="3789041"/>
            <a:ext cx="1956831" cy="12241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296" y="5301208"/>
            <a:ext cx="1912531" cy="13387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3390" y="1724109"/>
            <a:ext cx="4696222" cy="267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Přímá spojnice se šipkou 4"/>
          <p:cNvCxnSpPr/>
          <p:nvPr/>
        </p:nvCxnSpPr>
        <p:spPr>
          <a:xfrm>
            <a:off x="1547664" y="2060848"/>
            <a:ext cx="210572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se šipkou 12"/>
          <p:cNvCxnSpPr/>
          <p:nvPr/>
        </p:nvCxnSpPr>
        <p:spPr>
          <a:xfrm flipV="1">
            <a:off x="1642097" y="3501008"/>
            <a:ext cx="2011293" cy="11521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se šipkou 14"/>
          <p:cNvCxnSpPr/>
          <p:nvPr/>
        </p:nvCxnSpPr>
        <p:spPr>
          <a:xfrm flipV="1">
            <a:off x="1351707" y="3933056"/>
            <a:ext cx="2301683" cy="19442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ovéPole 16"/>
          <p:cNvSpPr txBox="1"/>
          <p:nvPr/>
        </p:nvSpPr>
        <p:spPr>
          <a:xfrm>
            <a:off x="3653390" y="4339126"/>
            <a:ext cx="7533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 smtClean="0"/>
              <a:t>List (F5)</a:t>
            </a:r>
            <a:endParaRPr lang="cs-CZ" sz="1400" dirty="0"/>
          </a:p>
        </p:txBody>
      </p:sp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4099" y="4626667"/>
            <a:ext cx="5099582" cy="21402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Šipka dolů 19"/>
          <p:cNvSpPr/>
          <p:nvPr/>
        </p:nvSpPr>
        <p:spPr>
          <a:xfrm>
            <a:off x="4315443" y="4114795"/>
            <a:ext cx="360040" cy="72008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28234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Searching</a:t>
            </a:r>
            <a:r>
              <a:rPr lang="cs-CZ" dirty="0" smtClean="0"/>
              <a:t> in </a:t>
            </a:r>
            <a:r>
              <a:rPr lang="cs-CZ" dirty="0" err="1" smtClean="0"/>
              <a:t>lists</a:t>
            </a:r>
            <a:r>
              <a:rPr lang="cs-CZ" dirty="0" smtClean="0"/>
              <a:t> </a:t>
            </a:r>
            <a:endParaRPr lang="cs-CZ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412776"/>
            <a:ext cx="6437313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8865" y="2514057"/>
            <a:ext cx="5040560" cy="21240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bdélník 5"/>
          <p:cNvSpPr/>
          <p:nvPr/>
        </p:nvSpPr>
        <p:spPr>
          <a:xfrm>
            <a:off x="4302458" y="2730586"/>
            <a:ext cx="1368152" cy="21602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4302458" y="2465598"/>
            <a:ext cx="194421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100" dirty="0" err="1" smtClean="0">
                <a:solidFill>
                  <a:srgbClr val="FF0000"/>
                </a:solidFill>
              </a:rPr>
              <a:t>Cursor</a:t>
            </a:r>
            <a:r>
              <a:rPr lang="cs-CZ" sz="1100" dirty="0" smtClean="0">
                <a:solidFill>
                  <a:srgbClr val="FF0000"/>
                </a:solidFill>
              </a:rPr>
              <a:t> </a:t>
            </a:r>
            <a:r>
              <a:rPr lang="cs-CZ" sz="1100" dirty="0" err="1" smtClean="0">
                <a:solidFill>
                  <a:srgbClr val="FF0000"/>
                </a:solidFill>
              </a:rPr>
              <a:t>position</a:t>
            </a:r>
            <a:endParaRPr lang="cs-CZ" sz="1100" dirty="0">
              <a:solidFill>
                <a:srgbClr val="FF0000"/>
              </a:solidFill>
            </a:endParaRPr>
          </a:p>
        </p:txBody>
      </p:sp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5013176"/>
            <a:ext cx="2549728" cy="13068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Přímá spojnice se šipkou 6"/>
          <p:cNvCxnSpPr/>
          <p:nvPr/>
        </p:nvCxnSpPr>
        <p:spPr>
          <a:xfrm>
            <a:off x="3470600" y="2231926"/>
            <a:ext cx="0" cy="27812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se šipkou 8"/>
          <p:cNvCxnSpPr/>
          <p:nvPr/>
        </p:nvCxnSpPr>
        <p:spPr>
          <a:xfrm flipV="1">
            <a:off x="4139952" y="4149080"/>
            <a:ext cx="360040" cy="8640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236285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Sorting</a:t>
            </a:r>
            <a:r>
              <a:rPr lang="cs-CZ" dirty="0" smtClean="0"/>
              <a:t> in </a:t>
            </a:r>
            <a:r>
              <a:rPr lang="cs-CZ" dirty="0" err="1" smtClean="0"/>
              <a:t>lists</a:t>
            </a:r>
            <a:endParaRPr lang="cs-CZ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0149" y="1700808"/>
            <a:ext cx="6742113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1175" y="3271838"/>
            <a:ext cx="500063" cy="31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09403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Simple</a:t>
            </a:r>
            <a:r>
              <a:rPr lang="cs-CZ" dirty="0" smtClean="0"/>
              <a:t> </a:t>
            </a:r>
            <a:r>
              <a:rPr lang="cs-CZ" dirty="0" err="1" smtClean="0"/>
              <a:t>filter</a:t>
            </a:r>
            <a:r>
              <a:rPr lang="cs-CZ" dirty="0" smtClean="0"/>
              <a:t> </a:t>
            </a:r>
            <a:r>
              <a:rPr lang="cs-CZ" dirty="0" err="1" smtClean="0"/>
              <a:t>setup</a:t>
            </a:r>
            <a:r>
              <a:rPr lang="cs-CZ" dirty="0" smtClean="0"/>
              <a:t> (</a:t>
            </a:r>
            <a:r>
              <a:rPr lang="cs-CZ" dirty="0" err="1" smtClean="0"/>
              <a:t>one</a:t>
            </a:r>
            <a:r>
              <a:rPr lang="cs-CZ" dirty="0" smtClean="0"/>
              <a:t> </a:t>
            </a:r>
            <a:r>
              <a:rPr lang="cs-CZ" dirty="0" err="1" smtClean="0"/>
              <a:t>field</a:t>
            </a:r>
            <a:r>
              <a:rPr lang="cs-CZ" dirty="0" smtClean="0"/>
              <a:t> </a:t>
            </a:r>
            <a:r>
              <a:rPr lang="cs-CZ" dirty="0" err="1" smtClean="0"/>
              <a:t>only</a:t>
            </a:r>
            <a:r>
              <a:rPr lang="cs-CZ" dirty="0" smtClean="0"/>
              <a:t>)</a:t>
            </a:r>
            <a:endParaRPr lang="cs-CZ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068947"/>
            <a:ext cx="3745148" cy="28803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412776"/>
            <a:ext cx="4371975" cy="63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2178186"/>
            <a:ext cx="2495790" cy="7734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Obdélník 8"/>
          <p:cNvSpPr/>
          <p:nvPr/>
        </p:nvSpPr>
        <p:spPr>
          <a:xfrm>
            <a:off x="539552" y="3209847"/>
            <a:ext cx="972108" cy="21602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TextovéPole 9"/>
          <p:cNvSpPr txBox="1"/>
          <p:nvPr/>
        </p:nvSpPr>
        <p:spPr>
          <a:xfrm>
            <a:off x="539552" y="2944859"/>
            <a:ext cx="138141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100" b="1" dirty="0" err="1" smtClean="0">
                <a:solidFill>
                  <a:srgbClr val="FF0000"/>
                </a:solidFill>
              </a:rPr>
              <a:t>Cursor</a:t>
            </a:r>
            <a:r>
              <a:rPr lang="cs-CZ" sz="1100" b="1" dirty="0" smtClean="0">
                <a:solidFill>
                  <a:srgbClr val="FF0000"/>
                </a:solidFill>
              </a:rPr>
              <a:t> </a:t>
            </a:r>
            <a:r>
              <a:rPr lang="cs-CZ" sz="1100" b="1" dirty="0" err="1" smtClean="0">
                <a:solidFill>
                  <a:srgbClr val="FF0000"/>
                </a:solidFill>
              </a:rPr>
              <a:t>position</a:t>
            </a:r>
            <a:endParaRPr lang="cs-CZ" sz="1100" b="1" dirty="0">
              <a:solidFill>
                <a:srgbClr val="FF0000"/>
              </a:solidFill>
            </a:endParaRPr>
          </a:p>
        </p:txBody>
      </p:sp>
      <p:cxnSp>
        <p:nvCxnSpPr>
          <p:cNvPr id="5" name="Přímá spojnice se šipkou 4"/>
          <p:cNvCxnSpPr/>
          <p:nvPr/>
        </p:nvCxnSpPr>
        <p:spPr>
          <a:xfrm flipV="1">
            <a:off x="2267744" y="2050951"/>
            <a:ext cx="1080120" cy="10179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se šipkou 10"/>
          <p:cNvCxnSpPr/>
          <p:nvPr/>
        </p:nvCxnSpPr>
        <p:spPr>
          <a:xfrm>
            <a:off x="3779912" y="1844824"/>
            <a:ext cx="144748" cy="3333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bdélník 14"/>
          <p:cNvSpPr/>
          <p:nvPr/>
        </p:nvSpPr>
        <p:spPr>
          <a:xfrm>
            <a:off x="3563888" y="2728835"/>
            <a:ext cx="648072" cy="10801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6" name="Přímá spojnice se šipkou 15"/>
          <p:cNvCxnSpPr/>
          <p:nvPr/>
        </p:nvCxnSpPr>
        <p:spPr>
          <a:xfrm>
            <a:off x="4067212" y="2816778"/>
            <a:ext cx="1080852" cy="82824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45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5874" y="3209847"/>
            <a:ext cx="2512470" cy="33406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Obdélník 18"/>
          <p:cNvSpPr/>
          <p:nvPr/>
        </p:nvSpPr>
        <p:spPr>
          <a:xfrm>
            <a:off x="5292080" y="2708766"/>
            <a:ext cx="972108" cy="21602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4" name="Přímá spojnice se šipkou 13"/>
          <p:cNvCxnSpPr>
            <a:stCxn id="19" idx="3"/>
          </p:cNvCxnSpPr>
          <p:nvPr/>
        </p:nvCxnSpPr>
        <p:spPr>
          <a:xfrm flipV="1">
            <a:off x="6264188" y="1731863"/>
            <a:ext cx="396044" cy="108491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ovéPole 21"/>
          <p:cNvSpPr txBox="1"/>
          <p:nvPr/>
        </p:nvSpPr>
        <p:spPr>
          <a:xfrm>
            <a:off x="6660232" y="1434334"/>
            <a:ext cx="18487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 smtClean="0"/>
              <a:t>To </a:t>
            </a:r>
            <a:r>
              <a:rPr lang="cs-CZ" sz="1400" dirty="0" err="1" smtClean="0"/>
              <a:t>get</a:t>
            </a:r>
            <a:r>
              <a:rPr lang="cs-CZ" sz="1400" dirty="0" smtClean="0"/>
              <a:t> </a:t>
            </a:r>
            <a:r>
              <a:rPr lang="cs-CZ" sz="1400" dirty="0" err="1" smtClean="0"/>
              <a:t>filtering</a:t>
            </a:r>
            <a:r>
              <a:rPr lang="cs-CZ" sz="1400" dirty="0" smtClean="0"/>
              <a:t> </a:t>
            </a:r>
            <a:r>
              <a:rPr lang="cs-CZ" sz="1400" dirty="0" err="1" smtClean="0"/>
              <a:t>criteria</a:t>
            </a:r>
            <a:endParaRPr lang="cs-CZ" sz="1400" dirty="0"/>
          </a:p>
        </p:txBody>
      </p:sp>
      <p:sp>
        <p:nvSpPr>
          <p:cNvPr id="17" name="Šipka doprava 16"/>
          <p:cNvSpPr/>
          <p:nvPr/>
        </p:nvSpPr>
        <p:spPr>
          <a:xfrm>
            <a:off x="7020272" y="1916832"/>
            <a:ext cx="1584176" cy="1007958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b="1" dirty="0" err="1" smtClean="0">
                <a:solidFill>
                  <a:srgbClr val="FF0000"/>
                </a:solidFill>
              </a:rPr>
              <a:t>See</a:t>
            </a:r>
            <a:r>
              <a:rPr lang="cs-CZ" sz="1200" b="1" dirty="0" smtClean="0">
                <a:solidFill>
                  <a:srgbClr val="FF0000"/>
                </a:solidFill>
              </a:rPr>
              <a:t>  </a:t>
            </a:r>
            <a:r>
              <a:rPr lang="cs-CZ" sz="1200" b="1" dirty="0" err="1" smtClean="0">
                <a:solidFill>
                  <a:srgbClr val="FF0000"/>
                </a:solidFill>
              </a:rPr>
              <a:t>next</a:t>
            </a:r>
            <a:r>
              <a:rPr lang="cs-CZ" sz="1200" b="1" dirty="0" smtClean="0">
                <a:solidFill>
                  <a:srgbClr val="FF0000"/>
                </a:solidFill>
              </a:rPr>
              <a:t> </a:t>
            </a:r>
            <a:r>
              <a:rPr lang="cs-CZ" sz="1200" b="1" dirty="0" err="1" smtClean="0">
                <a:solidFill>
                  <a:srgbClr val="FF0000"/>
                </a:solidFill>
              </a:rPr>
              <a:t>slide</a:t>
            </a:r>
            <a:endParaRPr lang="cs-CZ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671061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245</Words>
  <Application>Microsoft Office PowerPoint</Application>
  <PresentationFormat>Předvádění na obrazovce (4:3)</PresentationFormat>
  <Paragraphs>92</Paragraphs>
  <Slides>14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Motiv systému Office</vt:lpstr>
      <vt:lpstr>Inroduction MS Dynamics NAV I. (First Steps)</vt:lpstr>
      <vt:lpstr>First steps</vt:lpstr>
      <vt:lpstr>Working area</vt:lpstr>
      <vt:lpstr>Source data</vt:lpstr>
      <vt:lpstr>Table-&gt;form (window) to display data</vt:lpstr>
      <vt:lpstr>Item</vt:lpstr>
      <vt:lpstr>Searching in lists </vt:lpstr>
      <vt:lpstr>Sorting in lists</vt:lpstr>
      <vt:lpstr>Simple filter setup (one field only)</vt:lpstr>
      <vt:lpstr>Filtering criteria</vt:lpstr>
      <vt:lpstr>Fuction keys</vt:lpstr>
      <vt:lpstr>Header-lines (documents)</vt:lpstr>
      <vt:lpstr>Prezentace aplikace PowerPoint</vt:lpstr>
      <vt:lpstr>After posting (registering) document (F11) a system creates entries (transactions)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Inroduction MS Dynamics NAV</dc:title>
  <dc:creator>Skorkovsky Jaromir</dc:creator>
  <cp:lastModifiedBy>Jaromir Skorkovsky</cp:lastModifiedBy>
  <cp:revision>14</cp:revision>
  <dcterms:created xsi:type="dcterms:W3CDTF">2014-09-15T11:04:04Z</dcterms:created>
  <dcterms:modified xsi:type="dcterms:W3CDTF">2014-11-20T09:15:50Z</dcterms:modified>
</cp:coreProperties>
</file>