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9"/>
  </p:handoutMasterIdLst>
  <p:sldIdLst>
    <p:sldId id="256" r:id="rId2"/>
    <p:sldId id="267" r:id="rId3"/>
    <p:sldId id="257" r:id="rId4"/>
    <p:sldId id="343" r:id="rId5"/>
    <p:sldId id="295" r:id="rId6"/>
    <p:sldId id="289" r:id="rId7"/>
    <p:sldId id="290" r:id="rId8"/>
    <p:sldId id="296" r:id="rId9"/>
    <p:sldId id="342" r:id="rId10"/>
    <p:sldId id="297" r:id="rId11"/>
    <p:sldId id="298" r:id="rId12"/>
    <p:sldId id="301" r:id="rId13"/>
    <p:sldId id="303" r:id="rId14"/>
    <p:sldId id="304" r:id="rId15"/>
    <p:sldId id="305" r:id="rId16"/>
    <p:sldId id="306" r:id="rId17"/>
    <p:sldId id="307" r:id="rId18"/>
    <p:sldId id="308" r:id="rId19"/>
    <p:sldId id="309" r:id="rId20"/>
    <p:sldId id="310" r:id="rId21"/>
    <p:sldId id="312" r:id="rId22"/>
    <p:sldId id="313" r:id="rId23"/>
    <p:sldId id="326" r:id="rId24"/>
    <p:sldId id="327" r:id="rId25"/>
    <p:sldId id="328" r:id="rId26"/>
    <p:sldId id="338" r:id="rId27"/>
    <p:sldId id="341" r:id="rId28"/>
    <p:sldId id="321" r:id="rId29"/>
    <p:sldId id="339" r:id="rId30"/>
    <p:sldId id="340" r:id="rId31"/>
    <p:sldId id="331" r:id="rId32"/>
    <p:sldId id="332" r:id="rId33"/>
    <p:sldId id="333" r:id="rId34"/>
    <p:sldId id="334" r:id="rId35"/>
    <p:sldId id="322" r:id="rId36"/>
    <p:sldId id="325" r:id="rId37"/>
    <p:sldId id="323" r:id="rId38"/>
  </p:sldIdLst>
  <p:sldSz cx="9144000" cy="6858000" type="screen4x3"/>
  <p:notesSz cx="6808788" cy="99425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6400" autoAdjust="0"/>
  </p:normalViewPr>
  <p:slideViewPr>
    <p:cSldViewPr>
      <p:cViewPr>
        <p:scale>
          <a:sx n="125" d="100"/>
          <a:sy n="125" d="100"/>
        </p:scale>
        <p:origin x="-1224" y="31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50474" cy="497126"/>
          </a:xfrm>
          <a:prstGeom prst="rect">
            <a:avLst/>
          </a:prstGeom>
        </p:spPr>
        <p:txBody>
          <a:bodyPr vert="horz" lIns="92327" tIns="46163" rIns="92327" bIns="46163" rtlCol="0"/>
          <a:lstStyle>
            <a:lvl1pPr algn="l">
              <a:defRPr sz="1200"/>
            </a:lvl1pPr>
          </a:lstStyle>
          <a:p>
            <a:endParaRPr lang="cs-CZ"/>
          </a:p>
        </p:txBody>
      </p:sp>
      <p:sp>
        <p:nvSpPr>
          <p:cNvPr id="3" name="Zástupný symbol pro datum 2"/>
          <p:cNvSpPr>
            <a:spLocks noGrp="1"/>
          </p:cNvSpPr>
          <p:nvPr>
            <p:ph type="dt" sz="quarter" idx="1"/>
          </p:nvPr>
        </p:nvSpPr>
        <p:spPr>
          <a:xfrm>
            <a:off x="3856738" y="0"/>
            <a:ext cx="2950474" cy="497126"/>
          </a:xfrm>
          <a:prstGeom prst="rect">
            <a:avLst/>
          </a:prstGeom>
        </p:spPr>
        <p:txBody>
          <a:bodyPr vert="horz" lIns="92327" tIns="46163" rIns="92327" bIns="46163" rtlCol="0"/>
          <a:lstStyle>
            <a:lvl1pPr algn="r">
              <a:defRPr sz="1200"/>
            </a:lvl1pPr>
          </a:lstStyle>
          <a:p>
            <a:fld id="{724D5668-021C-4F07-A66F-67B243CEA490}" type="datetimeFigureOut">
              <a:rPr lang="cs-CZ" smtClean="0"/>
              <a:t>13.4.2016</a:t>
            </a:fld>
            <a:endParaRPr lang="cs-CZ"/>
          </a:p>
        </p:txBody>
      </p:sp>
      <p:sp>
        <p:nvSpPr>
          <p:cNvPr id="4" name="Zástupný symbol pro zápatí 3"/>
          <p:cNvSpPr>
            <a:spLocks noGrp="1"/>
          </p:cNvSpPr>
          <p:nvPr>
            <p:ph type="ftr" sz="quarter" idx="2"/>
          </p:nvPr>
        </p:nvSpPr>
        <p:spPr>
          <a:xfrm>
            <a:off x="0" y="9443661"/>
            <a:ext cx="2950474" cy="497126"/>
          </a:xfrm>
          <a:prstGeom prst="rect">
            <a:avLst/>
          </a:prstGeom>
        </p:spPr>
        <p:txBody>
          <a:bodyPr vert="horz" lIns="92327" tIns="46163" rIns="92327" bIns="46163"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6738" y="9443661"/>
            <a:ext cx="2950474" cy="497126"/>
          </a:xfrm>
          <a:prstGeom prst="rect">
            <a:avLst/>
          </a:prstGeom>
        </p:spPr>
        <p:txBody>
          <a:bodyPr vert="horz" lIns="92327" tIns="46163" rIns="92327" bIns="46163" rtlCol="0" anchor="b"/>
          <a:lstStyle>
            <a:lvl1pPr algn="r">
              <a:defRPr sz="1200"/>
            </a:lvl1pPr>
          </a:lstStyle>
          <a:p>
            <a:fld id="{DEEDF7B9-523D-4535-9337-DE6C3E7C7BA0}" type="slidenum">
              <a:rPr lang="cs-CZ" smtClean="0"/>
              <a:t>‹#›</a:t>
            </a:fld>
            <a:endParaRPr lang="cs-CZ"/>
          </a:p>
        </p:txBody>
      </p:sp>
    </p:spTree>
    <p:extLst>
      <p:ext uri="{BB962C8B-B14F-4D97-AF65-F5344CB8AC3E}">
        <p14:creationId xmlns:p14="http://schemas.microsoft.com/office/powerpoint/2010/main" val="304101558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p:txBody>
          <a:bodyPr/>
          <a:lstStyle/>
          <a:p>
            <a:fld id="{39CAAA2F-6850-4406-87B0-A2D77DC363BC}" type="datetimeFigureOut">
              <a:rPr lang="cs-CZ" smtClean="0"/>
              <a:t>13.4.2016</a:t>
            </a:fld>
            <a:endParaRPr lang="cs-CZ" dirty="0"/>
          </a:p>
        </p:txBody>
      </p:sp>
      <p:sp>
        <p:nvSpPr>
          <p:cNvPr id="17" name="Zástupný symbol pro zápatí 16"/>
          <p:cNvSpPr>
            <a:spLocks noGrp="1"/>
          </p:cNvSpPr>
          <p:nvPr>
            <p:ph type="ftr" sz="quarter" idx="11"/>
          </p:nvPr>
        </p:nvSpPr>
        <p:spPr/>
        <p:txBody>
          <a:bodyPr/>
          <a:lstStyle/>
          <a:p>
            <a:endParaRPr lang="cs-CZ" dirty="0"/>
          </a:p>
        </p:txBody>
      </p:sp>
      <p:sp>
        <p:nvSpPr>
          <p:cNvPr id="7" name="Přímá spojnice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á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á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97A6341-969B-4B75-A304-3978E0CB7BBB}" type="slidenum">
              <a:rPr lang="cs-CZ" smtClean="0"/>
              <a:t>‹#›</a:t>
            </a:fld>
            <a:endParaRPr lang="cs-CZ" dirty="0"/>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9CAAA2F-6850-4406-87B0-A2D77DC363BC}" type="datetimeFigureOut">
              <a:rPr lang="cs-CZ" smtClean="0"/>
              <a:t>13.4.2016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E97A6341-969B-4B75-A304-3978E0CB7BBB}" type="slidenum">
              <a:rPr lang="cs-CZ" smtClean="0"/>
              <a:t>‹#›</a:t>
            </a:fld>
            <a:endParaRPr lang="cs-CZ"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nice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á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á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Zástupný symbol pro číslo snímku 5"/>
          <p:cNvSpPr>
            <a:spLocks noGrp="1"/>
          </p:cNvSpPr>
          <p:nvPr>
            <p:ph type="sldNum" sz="quarter" idx="12"/>
          </p:nvPr>
        </p:nvSpPr>
        <p:spPr>
          <a:xfrm>
            <a:off x="6915912" y="3009901"/>
            <a:ext cx="457200" cy="441325"/>
          </a:xfrm>
        </p:spPr>
        <p:txBody>
          <a:bodyPr/>
          <a:lstStyle/>
          <a:p>
            <a:fld id="{E97A6341-969B-4B75-A304-3978E0CB7BBB}" type="slidenum">
              <a:rPr lang="cs-CZ" smtClean="0"/>
              <a:t>‹#›</a:t>
            </a:fld>
            <a:endParaRPr lang="cs-CZ" dirty="0"/>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9CAAA2F-6850-4406-87B0-A2D77DC363BC}" type="datetimeFigureOut">
              <a:rPr lang="cs-CZ" smtClean="0"/>
              <a:t>13.4.2016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39CAAA2F-6850-4406-87B0-A2D77DC363BC}" type="datetimeFigureOut">
              <a:rPr lang="cs-CZ" smtClean="0"/>
              <a:t>13.4.2016</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a:xfrm>
            <a:off x="4361688" y="1026372"/>
            <a:ext cx="457200" cy="441325"/>
          </a:xfrm>
        </p:spPr>
        <p:txBody>
          <a:bodyPr/>
          <a:lstStyle/>
          <a:p>
            <a:fld id="{E97A6341-969B-4B75-A304-3978E0CB7BBB}" type="slidenum">
              <a:rPr lang="cs-CZ" smtClean="0"/>
              <a:t>‹#›</a:t>
            </a:fld>
            <a:endParaRPr lang="cs-CZ" dirty="0"/>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dirty="0"/>
          </a:p>
        </p:txBody>
      </p:sp>
      <p:sp>
        <p:nvSpPr>
          <p:cNvPr id="4" name="Zástupný symbol pro datum 3"/>
          <p:cNvSpPr>
            <a:spLocks noGrp="1"/>
          </p:cNvSpPr>
          <p:nvPr>
            <p:ph type="dt" sz="half" idx="10"/>
          </p:nvPr>
        </p:nvSpPr>
        <p:spPr/>
        <p:txBody>
          <a:bodyPr/>
          <a:lstStyle/>
          <a:p>
            <a:fld id="{39CAAA2F-6850-4406-87B0-A2D77DC363BC}" type="datetimeFigureOut">
              <a:rPr lang="cs-CZ" smtClean="0"/>
              <a:t>13.4.2016</a:t>
            </a:fld>
            <a:endParaRPr lang="cs-CZ" dirty="0"/>
          </a:p>
        </p:txBody>
      </p:sp>
      <p:sp>
        <p:nvSpPr>
          <p:cNvPr id="8" name="Přímá spojnice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á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á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97A6341-969B-4B75-A304-3978E0CB7BBB}" type="slidenum">
              <a:rPr lang="cs-CZ" smtClean="0"/>
              <a:t>‹#›</a:t>
            </a:fld>
            <a:endParaRPr lang="cs-CZ" dirty="0"/>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39CAAA2F-6850-4406-87B0-A2D77DC363BC}" type="datetimeFigureOut">
              <a:rPr lang="cs-CZ" smtClean="0"/>
              <a:t>13.4.2016</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E97A6341-969B-4B75-A304-3978E0CB7BBB}" type="slidenum">
              <a:rPr lang="cs-CZ" smtClean="0"/>
              <a:t>‹#›</a:t>
            </a:fld>
            <a:endParaRPr lang="cs-CZ" dirty="0"/>
          </a:p>
        </p:txBody>
      </p:sp>
      <p:sp>
        <p:nvSpPr>
          <p:cNvPr id="8" name="Přímá spojnice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39CAAA2F-6850-4406-87B0-A2D77DC363BC}" type="datetimeFigureOut">
              <a:rPr lang="cs-CZ" smtClean="0"/>
              <a:t>13.4.2016</a:t>
            </a:fld>
            <a:endParaRPr lang="cs-CZ" dirty="0"/>
          </a:p>
        </p:txBody>
      </p:sp>
      <p:sp>
        <p:nvSpPr>
          <p:cNvPr id="8" name="Zástupný symbol pro zápatí 7"/>
          <p:cNvSpPr>
            <a:spLocks noGrp="1"/>
          </p:cNvSpPr>
          <p:nvPr>
            <p:ph type="ftr" sz="quarter" idx="11"/>
          </p:nvPr>
        </p:nvSpPr>
        <p:spPr>
          <a:xfrm>
            <a:off x="304800" y="6409944"/>
            <a:ext cx="3581400" cy="365760"/>
          </a:xfrm>
        </p:spPr>
        <p:txBody>
          <a:bodyPr/>
          <a:lstStyle/>
          <a:p>
            <a:endParaRPr lang="cs-CZ" dirty="0"/>
          </a:p>
        </p:txBody>
      </p:sp>
      <p:sp>
        <p:nvSpPr>
          <p:cNvPr id="15" name="Přímá spojnice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Ová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á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E97A6341-969B-4B75-A304-3978E0CB7BBB}" type="slidenum">
              <a:rPr lang="cs-CZ" smtClean="0"/>
              <a:t>‹#›</a:t>
            </a:fld>
            <a:endParaRPr lang="cs-CZ" dirty="0"/>
          </a:p>
        </p:txBody>
      </p:sp>
      <p:sp>
        <p:nvSpPr>
          <p:cNvPr id="23" name="Nadpis 22"/>
          <p:cNvSpPr>
            <a:spLocks noGrp="1"/>
          </p:cNvSpPr>
          <p:nvPr>
            <p:ph type="title"/>
          </p:nvPr>
        </p:nvSpPr>
        <p:spPr/>
        <p:txBody>
          <a:bodyPr rtlCol="0" anchor="b" anchorCtr="0"/>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39CAAA2F-6850-4406-87B0-A2D77DC363BC}" type="datetimeFigureOut">
              <a:rPr lang="cs-CZ" smtClean="0"/>
              <a:t>13.4.2016</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a:xfrm>
            <a:off x="4343400" y="1036020"/>
            <a:ext cx="457200" cy="441325"/>
          </a:xfrm>
        </p:spPr>
        <p:txBody>
          <a:bodyPr/>
          <a:lstStyle/>
          <a:p>
            <a:fld id="{E97A6341-969B-4B75-A304-3978E0CB7BBB}"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39CAAA2F-6850-4406-87B0-A2D77DC363BC}" type="datetimeFigureOut">
              <a:rPr lang="cs-CZ" smtClean="0"/>
              <a:t>13.4.2016</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97A6341-969B-4B75-A304-3978E0CB7BBB}"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nice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Ová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á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97A6341-969B-4B75-A304-3978E0CB7BBB}" type="slidenum">
              <a:rPr lang="cs-CZ" smtClean="0"/>
              <a:t>‹#›</a:t>
            </a:fld>
            <a:endParaRPr lang="cs-CZ" dirty="0"/>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datum 4"/>
          <p:cNvSpPr>
            <a:spLocks noGrp="1"/>
          </p:cNvSpPr>
          <p:nvPr>
            <p:ph type="dt" sz="half" idx="10"/>
          </p:nvPr>
        </p:nvSpPr>
        <p:spPr/>
        <p:txBody>
          <a:bodyPr/>
          <a:lstStyle/>
          <a:p>
            <a:fld id="{39CAAA2F-6850-4406-87B0-A2D77DC363BC}" type="datetimeFigureOut">
              <a:rPr lang="cs-CZ" smtClean="0"/>
              <a:t>13.4.2016</a:t>
            </a:fld>
            <a:endParaRPr lang="cs-CZ" dirty="0"/>
          </a:p>
        </p:txBody>
      </p:sp>
      <p:sp>
        <p:nvSpPr>
          <p:cNvPr id="6" name="Zástupný symbol pro zápatí 5"/>
          <p:cNvSpPr>
            <a:spLocks noGrp="1"/>
          </p:cNvSpPr>
          <p:nvPr>
            <p:ph type="ftr" sz="quarter" idx="11"/>
          </p:nvPr>
        </p:nvSpPr>
        <p:spPr>
          <a:xfrm>
            <a:off x="301752" y="6410848"/>
            <a:ext cx="3383280" cy="365760"/>
          </a:xfrm>
        </p:spPr>
        <p:txBody>
          <a:bodyPr/>
          <a:lstStyle/>
          <a:p>
            <a:endParaRPr lang="cs-CZ"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nice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á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Zástupný symbol pro číslo snímku 6"/>
          <p:cNvSpPr>
            <a:spLocks noGrp="1"/>
          </p:cNvSpPr>
          <p:nvPr>
            <p:ph type="sldNum" sz="quarter" idx="12"/>
          </p:nvPr>
        </p:nvSpPr>
        <p:spPr>
          <a:xfrm>
            <a:off x="1371600" y="312738"/>
            <a:ext cx="457200" cy="441325"/>
          </a:xfrm>
        </p:spPr>
        <p:txBody>
          <a:bodyPr/>
          <a:lstStyle/>
          <a:p>
            <a:fld id="{E97A6341-969B-4B75-A304-3978E0CB7BBB}" type="slidenum">
              <a:rPr lang="cs-CZ" smtClean="0"/>
              <a:t>‹#›</a:t>
            </a:fld>
            <a:endParaRPr lang="cs-CZ" dirty="0"/>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dirty="0" smtClean="0"/>
              <a:t>Kliknutím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datum 4"/>
          <p:cNvSpPr>
            <a:spLocks noGrp="1"/>
          </p:cNvSpPr>
          <p:nvPr>
            <p:ph type="dt" sz="half" idx="10"/>
          </p:nvPr>
        </p:nvSpPr>
        <p:spPr>
          <a:xfrm>
            <a:off x="5788152" y="6404984"/>
            <a:ext cx="3044952" cy="365760"/>
          </a:xfrm>
        </p:spPr>
        <p:txBody>
          <a:bodyPr/>
          <a:lstStyle/>
          <a:p>
            <a:fld id="{39CAAA2F-6850-4406-87B0-A2D77DC363BC}" type="datetimeFigureOut">
              <a:rPr lang="cs-CZ" smtClean="0"/>
              <a:t>13.4.2016</a:t>
            </a:fld>
            <a:endParaRPr lang="cs-CZ" dirty="0"/>
          </a:p>
        </p:txBody>
      </p:sp>
      <p:sp>
        <p:nvSpPr>
          <p:cNvPr id="6" name="Zástupný symbol pro zápatí 5"/>
          <p:cNvSpPr>
            <a:spLocks noGrp="1"/>
          </p:cNvSpPr>
          <p:nvPr>
            <p:ph type="ftr" sz="quarter" idx="11"/>
          </p:nvPr>
        </p:nvSpPr>
        <p:spPr>
          <a:xfrm>
            <a:off x="301752" y="6410848"/>
            <a:ext cx="3584448" cy="365760"/>
          </a:xfrm>
        </p:spPr>
        <p:txBody>
          <a:bodyPr/>
          <a:lstStyle/>
          <a:p>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9CAAA2F-6850-4406-87B0-A2D77DC363BC}" type="datetimeFigureOut">
              <a:rPr lang="cs-CZ" smtClean="0"/>
              <a:t>13.4.2016</a:t>
            </a:fld>
            <a:endParaRPr lang="cs-CZ" dirty="0"/>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dirty="0"/>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nice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á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á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97A6341-969B-4B75-A304-3978E0CB7BBB}" type="slidenum">
              <a:rPr lang="cs-CZ" smtClean="0"/>
              <a:t>‹#›</a:t>
            </a:fld>
            <a:endParaRPr lang="cs-CZ" dirty="0"/>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en-US" noProof="0" dirty="0" smtClean="0"/>
              <a:t>Jana rozmarinová</a:t>
            </a:r>
            <a:endParaRPr lang="en-US" noProof="0" dirty="0"/>
          </a:p>
        </p:txBody>
      </p:sp>
      <p:sp>
        <p:nvSpPr>
          <p:cNvPr id="2" name="Nadpis 1"/>
          <p:cNvSpPr>
            <a:spLocks noGrp="1"/>
          </p:cNvSpPr>
          <p:nvPr>
            <p:ph type="ctrTitle"/>
          </p:nvPr>
        </p:nvSpPr>
        <p:spPr/>
        <p:txBody>
          <a:bodyPr>
            <a:normAutofit/>
          </a:bodyPr>
          <a:lstStyle/>
          <a:p>
            <a:r>
              <a:rPr lang="en-US" sz="3600" noProof="0" dirty="0" smtClean="0"/>
              <a:t>MEDIA ECONOMICS</a:t>
            </a:r>
            <a:endParaRPr lang="en-US" noProof="0" dirty="0"/>
          </a:p>
        </p:txBody>
      </p:sp>
    </p:spTree>
    <p:extLst>
      <p:ext uri="{BB962C8B-B14F-4D97-AF65-F5344CB8AC3E}">
        <p14:creationId xmlns:p14="http://schemas.microsoft.com/office/powerpoint/2010/main" val="2712857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Broadcasting</a:t>
            </a:r>
            <a:endParaRPr lang="en-US" dirty="0"/>
          </a:p>
        </p:txBody>
      </p:sp>
      <p:sp>
        <p:nvSpPr>
          <p:cNvPr id="3" name="Zástupný symbol pro obsah 2"/>
          <p:cNvSpPr>
            <a:spLocks noGrp="1"/>
          </p:cNvSpPr>
          <p:nvPr>
            <p:ph sz="quarter" idx="1"/>
          </p:nvPr>
        </p:nvSpPr>
        <p:spPr/>
        <p:txBody>
          <a:bodyPr/>
          <a:lstStyle/>
          <a:p>
            <a:r>
              <a:rPr lang="en-US" dirty="0" smtClean="0"/>
              <a:t>A diverse range of radio and television services for entertainment, educational and informational purposes.</a:t>
            </a:r>
          </a:p>
          <a:p>
            <a:r>
              <a:rPr lang="en-US" dirty="0" smtClean="0"/>
              <a:t>Includes: </a:t>
            </a:r>
          </a:p>
          <a:p>
            <a:pPr lvl="1"/>
            <a:r>
              <a:rPr lang="en-US" dirty="0" smtClean="0">
                <a:solidFill>
                  <a:schemeClr val="tx1"/>
                </a:solidFill>
              </a:rPr>
              <a:t>program production</a:t>
            </a:r>
          </a:p>
          <a:p>
            <a:pPr lvl="1"/>
            <a:r>
              <a:rPr lang="en-US" dirty="0" smtClean="0">
                <a:solidFill>
                  <a:schemeClr val="tx1"/>
                </a:solidFill>
              </a:rPr>
              <a:t>Program selection for networks and local stations </a:t>
            </a:r>
          </a:p>
          <a:p>
            <a:pPr lvl="1"/>
            <a:r>
              <a:rPr lang="en-US" dirty="0" smtClean="0">
                <a:solidFill>
                  <a:schemeClr val="tx1"/>
                </a:solidFill>
              </a:rPr>
              <a:t>Program delivery</a:t>
            </a:r>
          </a:p>
          <a:p>
            <a:pPr lvl="1"/>
            <a:r>
              <a:rPr lang="en-US" dirty="0" smtClean="0">
                <a:solidFill>
                  <a:schemeClr val="tx1"/>
                </a:solidFill>
              </a:rPr>
              <a:t>Funding of this whole process</a:t>
            </a:r>
            <a:endParaRPr lang="en-US" dirty="0">
              <a:solidFill>
                <a:schemeClr val="tx1"/>
              </a:solidFill>
            </a:endParaRPr>
          </a:p>
        </p:txBody>
      </p:sp>
    </p:spTree>
    <p:extLst>
      <p:ext uri="{BB962C8B-B14F-4D97-AF65-F5344CB8AC3E}">
        <p14:creationId xmlns:p14="http://schemas.microsoft.com/office/powerpoint/2010/main" val="155203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Broadcasting</a:t>
            </a:r>
            <a:endParaRPr lang="en-US" dirty="0"/>
          </a:p>
        </p:txBody>
      </p:sp>
      <p:sp>
        <p:nvSpPr>
          <p:cNvPr id="3" name="Zástupný symbol pro obsah 2"/>
          <p:cNvSpPr>
            <a:spLocks noGrp="1"/>
          </p:cNvSpPr>
          <p:nvPr>
            <p:ph sz="quarter" idx="1"/>
          </p:nvPr>
        </p:nvSpPr>
        <p:spPr/>
        <p:txBody>
          <a:bodyPr/>
          <a:lstStyle/>
          <a:p>
            <a:r>
              <a:rPr lang="en-US" dirty="0" smtClean="0"/>
              <a:t>A key sector in modern society, not only economically but, more than most industries, culturally, socially and politically.</a:t>
            </a:r>
          </a:p>
          <a:p>
            <a:r>
              <a:rPr lang="en-US" dirty="0" smtClean="0"/>
              <a:t>Is subjected to government regulation more than other cultural sectors </a:t>
            </a:r>
          </a:p>
          <a:p>
            <a:endParaRPr lang="en-US" dirty="0" smtClean="0"/>
          </a:p>
          <a:p>
            <a:pPr marL="0" indent="0">
              <a:buNone/>
            </a:pPr>
            <a:endParaRPr lang="en-US" dirty="0"/>
          </a:p>
        </p:txBody>
      </p:sp>
    </p:spTree>
    <p:extLst>
      <p:ext uri="{BB962C8B-B14F-4D97-AF65-F5344CB8AC3E}">
        <p14:creationId xmlns:p14="http://schemas.microsoft.com/office/powerpoint/2010/main" val="4084409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Broadcast regulation</a:t>
            </a:r>
            <a:endParaRPr lang="en-US" dirty="0"/>
          </a:p>
        </p:txBody>
      </p:sp>
      <p:sp>
        <p:nvSpPr>
          <p:cNvPr id="3" name="Zástupný symbol pro obsah 2"/>
          <p:cNvSpPr>
            <a:spLocks noGrp="1"/>
          </p:cNvSpPr>
          <p:nvPr>
            <p:ph sz="quarter" idx="1"/>
          </p:nvPr>
        </p:nvSpPr>
        <p:spPr/>
        <p:txBody>
          <a:bodyPr/>
          <a:lstStyle/>
          <a:p>
            <a:r>
              <a:rPr lang="en-US" dirty="0" smtClean="0"/>
              <a:t>Should broadcast be regulated?</a:t>
            </a:r>
          </a:p>
          <a:p>
            <a:r>
              <a:rPr lang="en-US" dirty="0" smtClean="0"/>
              <a:t>Arguments for and against</a:t>
            </a:r>
          </a:p>
          <a:p>
            <a:r>
              <a:rPr lang="en-US" dirty="0" smtClean="0"/>
              <a:t>Group discussion </a:t>
            </a:r>
            <a:endParaRPr lang="en-US" dirty="0"/>
          </a:p>
        </p:txBody>
      </p:sp>
    </p:spTree>
    <p:extLst>
      <p:ext uri="{BB962C8B-B14F-4D97-AF65-F5344CB8AC3E}">
        <p14:creationId xmlns:p14="http://schemas.microsoft.com/office/powerpoint/2010/main" val="99586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Broadcast regulation. Market failures</a:t>
            </a:r>
            <a:endParaRPr lang="en-US" dirty="0"/>
          </a:p>
        </p:txBody>
      </p:sp>
      <p:sp>
        <p:nvSpPr>
          <p:cNvPr id="3" name="Zástupný symbol pro obsah 2"/>
          <p:cNvSpPr>
            <a:spLocks noGrp="1"/>
          </p:cNvSpPr>
          <p:nvPr>
            <p:ph sz="quarter" idx="1"/>
          </p:nvPr>
        </p:nvSpPr>
        <p:spPr/>
        <p:txBody>
          <a:bodyPr>
            <a:normAutofit/>
          </a:bodyPr>
          <a:lstStyle/>
          <a:p>
            <a:r>
              <a:rPr lang="en-US" dirty="0" smtClean="0"/>
              <a:t>Program diversity / Tendency to homogeneity</a:t>
            </a:r>
          </a:p>
          <a:p>
            <a:pPr marL="0" indent="0">
              <a:buNone/>
            </a:pPr>
            <a:endParaRPr lang="en-US" dirty="0" smtClean="0"/>
          </a:p>
          <a:p>
            <a:pPr lvl="1"/>
            <a:r>
              <a:rPr lang="en-US" dirty="0" smtClean="0">
                <a:solidFill>
                  <a:schemeClr val="tx1"/>
                </a:solidFill>
              </a:rPr>
              <a:t>Competition, funding from advertiser reduce </a:t>
            </a:r>
            <a:r>
              <a:rPr lang="en-US" dirty="0" err="1" smtClean="0">
                <a:solidFill>
                  <a:schemeClr val="tx1"/>
                </a:solidFill>
              </a:rPr>
              <a:t>programme</a:t>
            </a:r>
            <a:r>
              <a:rPr lang="en-US" dirty="0" smtClean="0">
                <a:solidFill>
                  <a:schemeClr val="tx1"/>
                </a:solidFill>
              </a:rPr>
              <a:t> diversity and neglect minority tastes, duplicating popular programs</a:t>
            </a:r>
          </a:p>
          <a:p>
            <a:pPr lvl="1"/>
            <a:endParaRPr lang="en-US" dirty="0" smtClean="0"/>
          </a:p>
          <a:p>
            <a:r>
              <a:rPr lang="en-US" dirty="0" smtClean="0"/>
              <a:t>Monopolistic market</a:t>
            </a:r>
          </a:p>
          <a:p>
            <a:r>
              <a:rPr lang="en-US" dirty="0" smtClean="0"/>
              <a:t>Asymmetric information (advertising)</a:t>
            </a:r>
          </a:p>
          <a:p>
            <a:pPr lvl="1"/>
            <a:endParaRPr lang="en-US" dirty="0" smtClean="0"/>
          </a:p>
          <a:p>
            <a:endParaRPr lang="en-US" dirty="0"/>
          </a:p>
        </p:txBody>
      </p:sp>
    </p:spTree>
    <p:extLst>
      <p:ext uri="{BB962C8B-B14F-4D97-AF65-F5344CB8AC3E}">
        <p14:creationId xmlns:p14="http://schemas.microsoft.com/office/powerpoint/2010/main" val="3219924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Broadcast regulation. Market failures</a:t>
            </a:r>
            <a:endParaRPr lang="en-US" dirty="0"/>
          </a:p>
        </p:txBody>
      </p:sp>
      <p:sp>
        <p:nvSpPr>
          <p:cNvPr id="3" name="Zástupný symbol pro obsah 2"/>
          <p:cNvSpPr>
            <a:spLocks noGrp="1"/>
          </p:cNvSpPr>
          <p:nvPr>
            <p:ph sz="quarter" idx="1"/>
          </p:nvPr>
        </p:nvSpPr>
        <p:spPr/>
        <p:txBody>
          <a:bodyPr/>
          <a:lstStyle/>
          <a:p>
            <a:r>
              <a:rPr lang="en-US" dirty="0" smtClean="0"/>
              <a:t>Social and political effects</a:t>
            </a:r>
          </a:p>
          <a:p>
            <a:r>
              <a:rPr lang="en-US" dirty="0" smtClean="0"/>
              <a:t>Externality 	</a:t>
            </a:r>
          </a:p>
          <a:p>
            <a:r>
              <a:rPr lang="en-US" dirty="0" smtClean="0"/>
              <a:t>Merit goods</a:t>
            </a:r>
          </a:p>
          <a:p>
            <a:r>
              <a:rPr lang="en-US" dirty="0" smtClean="0"/>
              <a:t>E.g. programme with explicit violence</a:t>
            </a:r>
          </a:p>
          <a:p>
            <a:pPr lvl="1"/>
            <a:r>
              <a:rPr lang="en-US" dirty="0" smtClean="0">
                <a:solidFill>
                  <a:schemeClr val="tx1"/>
                </a:solidFill>
              </a:rPr>
              <a:t>Induces (influence) actual violence from some viewers (externality)</a:t>
            </a:r>
          </a:p>
          <a:p>
            <a:pPr lvl="1"/>
            <a:r>
              <a:rPr lang="en-US" dirty="0" smtClean="0">
                <a:solidFill>
                  <a:schemeClr val="tx1"/>
                </a:solidFill>
              </a:rPr>
              <a:t>Immoral even if not affecting people’s behavior (merit good)</a:t>
            </a:r>
            <a:endParaRPr lang="en-US" dirty="0">
              <a:solidFill>
                <a:schemeClr val="tx1"/>
              </a:solidFill>
            </a:endParaRPr>
          </a:p>
        </p:txBody>
      </p:sp>
    </p:spTree>
    <p:extLst>
      <p:ext uri="{BB962C8B-B14F-4D97-AF65-F5344CB8AC3E}">
        <p14:creationId xmlns:p14="http://schemas.microsoft.com/office/powerpoint/2010/main" val="1500193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Broadcast regulation. Policy</a:t>
            </a:r>
            <a:endParaRPr lang="en-US" dirty="0"/>
          </a:p>
        </p:txBody>
      </p:sp>
      <p:sp>
        <p:nvSpPr>
          <p:cNvPr id="3" name="Zástupný symbol pro obsah 2"/>
          <p:cNvSpPr>
            <a:spLocks noGrp="1"/>
          </p:cNvSpPr>
          <p:nvPr>
            <p:ph sz="quarter" idx="1"/>
          </p:nvPr>
        </p:nvSpPr>
        <p:spPr/>
        <p:txBody>
          <a:bodyPr/>
          <a:lstStyle/>
          <a:p>
            <a:r>
              <a:rPr lang="en-US" dirty="0" smtClean="0"/>
              <a:t>Objectives:</a:t>
            </a:r>
          </a:p>
          <a:p>
            <a:pPr lvl="1"/>
            <a:r>
              <a:rPr lang="en-US" dirty="0" smtClean="0">
                <a:solidFill>
                  <a:schemeClr val="tx1"/>
                </a:solidFill>
              </a:rPr>
              <a:t>Reduce signal interference</a:t>
            </a:r>
          </a:p>
          <a:p>
            <a:pPr lvl="1"/>
            <a:r>
              <a:rPr lang="en-US" dirty="0" smtClean="0">
                <a:solidFill>
                  <a:schemeClr val="tx1"/>
                </a:solidFill>
              </a:rPr>
              <a:t>Increase programme diversity</a:t>
            </a:r>
          </a:p>
          <a:p>
            <a:pPr lvl="1"/>
            <a:r>
              <a:rPr lang="en-US" dirty="0" smtClean="0">
                <a:solidFill>
                  <a:schemeClr val="tx1"/>
                </a:solidFill>
              </a:rPr>
              <a:t>Prevent private monopolies</a:t>
            </a:r>
          </a:p>
          <a:p>
            <a:pPr lvl="1"/>
            <a:r>
              <a:rPr lang="en-US" dirty="0" smtClean="0">
                <a:solidFill>
                  <a:schemeClr val="tx1"/>
                </a:solidFill>
              </a:rPr>
              <a:t>Increase desirable social and political context</a:t>
            </a:r>
          </a:p>
          <a:p>
            <a:pPr marL="274320" lvl="1" indent="0">
              <a:buNone/>
            </a:pPr>
            <a:endParaRPr lang="en-US" dirty="0" smtClean="0"/>
          </a:p>
          <a:p>
            <a:pPr lvl="1"/>
            <a:endParaRPr lang="en-US" dirty="0"/>
          </a:p>
        </p:txBody>
      </p:sp>
    </p:spTree>
    <p:extLst>
      <p:ext uri="{BB962C8B-B14F-4D97-AF65-F5344CB8AC3E}">
        <p14:creationId xmlns:p14="http://schemas.microsoft.com/office/powerpoint/2010/main" val="1009765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Broadcast regulation Policy</a:t>
            </a:r>
            <a:endParaRPr lang="en-US" dirty="0"/>
          </a:p>
        </p:txBody>
      </p:sp>
      <p:sp>
        <p:nvSpPr>
          <p:cNvPr id="3" name="Zástupný symbol pro obsah 2"/>
          <p:cNvSpPr>
            <a:spLocks noGrp="1"/>
          </p:cNvSpPr>
          <p:nvPr>
            <p:ph sz="quarter" idx="1"/>
          </p:nvPr>
        </p:nvSpPr>
        <p:spPr/>
        <p:txBody>
          <a:bodyPr>
            <a:normAutofit/>
          </a:bodyPr>
          <a:lstStyle/>
          <a:p>
            <a:r>
              <a:rPr lang="en-US" dirty="0" smtClean="0"/>
              <a:t>Instruments</a:t>
            </a:r>
          </a:p>
          <a:p>
            <a:r>
              <a:rPr lang="en-US" dirty="0" smtClean="0"/>
              <a:t>Control of access and introduction of new technology in broad casting</a:t>
            </a:r>
          </a:p>
          <a:p>
            <a:r>
              <a:rPr lang="en-US" dirty="0" smtClean="0"/>
              <a:t>Fiscal subsidy</a:t>
            </a:r>
          </a:p>
          <a:p>
            <a:r>
              <a:rPr lang="en-US" dirty="0" smtClean="0"/>
              <a:t>Regulation of ownership</a:t>
            </a:r>
          </a:p>
          <a:p>
            <a:r>
              <a:rPr lang="en-US" dirty="0" smtClean="0"/>
              <a:t>Regulation of programme content</a:t>
            </a:r>
            <a:endParaRPr lang="en-US" dirty="0"/>
          </a:p>
        </p:txBody>
      </p:sp>
    </p:spTree>
    <p:extLst>
      <p:ext uri="{BB962C8B-B14F-4D97-AF65-F5344CB8AC3E}">
        <p14:creationId xmlns:p14="http://schemas.microsoft.com/office/powerpoint/2010/main" val="570064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Broadcast regulation Policy</a:t>
            </a:r>
            <a:endParaRPr lang="en-US" dirty="0"/>
          </a:p>
        </p:txBody>
      </p:sp>
      <p:sp>
        <p:nvSpPr>
          <p:cNvPr id="3" name="Zástupný symbol pro obsah 2"/>
          <p:cNvSpPr>
            <a:spLocks noGrp="1"/>
          </p:cNvSpPr>
          <p:nvPr>
            <p:ph sz="quarter" idx="1"/>
          </p:nvPr>
        </p:nvSpPr>
        <p:spPr/>
        <p:txBody>
          <a:bodyPr/>
          <a:lstStyle/>
          <a:p>
            <a:r>
              <a:rPr lang="en-US" dirty="0" smtClean="0"/>
              <a:t>Licensing (to reduce signal interference)</a:t>
            </a:r>
          </a:p>
          <a:p>
            <a:r>
              <a:rPr lang="en-US" dirty="0" smtClean="0"/>
              <a:t>Public broadcasting (diversity of programmes social and political concerns)</a:t>
            </a:r>
          </a:p>
          <a:p>
            <a:r>
              <a:rPr lang="en-US" dirty="0" smtClean="0"/>
              <a:t>Principal -agent problem’ people are unable to transmit preferences easily to public broadcaster</a:t>
            </a:r>
          </a:p>
          <a:p>
            <a:r>
              <a:rPr lang="en-US" dirty="0" smtClean="0"/>
              <a:t>Political interference</a:t>
            </a:r>
          </a:p>
          <a:p>
            <a:pPr lvl="1"/>
            <a:endParaRPr lang="en-US" dirty="0" smtClean="0"/>
          </a:p>
          <a:p>
            <a:endParaRPr lang="en-US" dirty="0"/>
          </a:p>
        </p:txBody>
      </p:sp>
    </p:spTree>
    <p:extLst>
      <p:ext uri="{BB962C8B-B14F-4D97-AF65-F5344CB8AC3E}">
        <p14:creationId xmlns:p14="http://schemas.microsoft.com/office/powerpoint/2010/main" val="599829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Broadcasting - television</a:t>
            </a:r>
            <a:endParaRPr lang="en-US" dirty="0"/>
          </a:p>
        </p:txBody>
      </p:sp>
      <p:sp>
        <p:nvSpPr>
          <p:cNvPr id="3" name="Zástupný symbol pro obsah 2"/>
          <p:cNvSpPr>
            <a:spLocks noGrp="1"/>
          </p:cNvSpPr>
          <p:nvPr>
            <p:ph sz="quarter" idx="1"/>
          </p:nvPr>
        </p:nvSpPr>
        <p:spPr/>
        <p:txBody>
          <a:bodyPr/>
          <a:lstStyle/>
          <a:p>
            <a:r>
              <a:rPr lang="en-US" dirty="0" smtClean="0"/>
              <a:t>has become a commercial mass medium by the 1950s, competing for audiences with radio and other media</a:t>
            </a:r>
          </a:p>
          <a:p>
            <a:endParaRPr lang="en-US" dirty="0"/>
          </a:p>
        </p:txBody>
      </p:sp>
    </p:spTree>
    <p:extLst>
      <p:ext uri="{BB962C8B-B14F-4D97-AF65-F5344CB8AC3E}">
        <p14:creationId xmlns:p14="http://schemas.microsoft.com/office/powerpoint/2010/main" val="1541351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Television – specific features</a:t>
            </a:r>
            <a:endParaRPr lang="en-US" dirty="0"/>
          </a:p>
        </p:txBody>
      </p:sp>
      <p:sp>
        <p:nvSpPr>
          <p:cNvPr id="3" name="Zástupný symbol pro obsah 2"/>
          <p:cNvSpPr>
            <a:spLocks noGrp="1"/>
          </p:cNvSpPr>
          <p:nvPr>
            <p:ph sz="quarter" idx="1"/>
          </p:nvPr>
        </p:nvSpPr>
        <p:spPr/>
        <p:txBody>
          <a:bodyPr>
            <a:normAutofit/>
          </a:bodyPr>
          <a:lstStyle/>
          <a:p>
            <a:r>
              <a:rPr lang="en-US" dirty="0" smtClean="0"/>
              <a:t>Non – exhaustibility</a:t>
            </a:r>
          </a:p>
          <a:p>
            <a:pPr lvl="1"/>
            <a:r>
              <a:rPr lang="en-US" dirty="0" smtClean="0">
                <a:solidFill>
                  <a:schemeClr val="tx1"/>
                </a:solidFill>
              </a:rPr>
              <a:t>Programme content can be used repeatedly without additional cost</a:t>
            </a:r>
          </a:p>
          <a:p>
            <a:pPr lvl="1"/>
            <a:r>
              <a:rPr lang="en-US" dirty="0" smtClean="0">
                <a:solidFill>
                  <a:schemeClr val="tx1"/>
                </a:solidFill>
              </a:rPr>
              <a:t>With few incremental costs content can be translated into other languages and reach wider audience </a:t>
            </a:r>
          </a:p>
          <a:p>
            <a:pPr lvl="1"/>
            <a:r>
              <a:rPr lang="en-US" dirty="0" smtClean="0">
                <a:solidFill>
                  <a:schemeClr val="tx1"/>
                </a:solidFill>
              </a:rPr>
              <a:t>Low cost of distribution</a:t>
            </a:r>
          </a:p>
          <a:p>
            <a:pPr marL="274320" lvl="1" indent="0">
              <a:buNone/>
            </a:pPr>
            <a:endParaRPr lang="en-US" dirty="0" smtClean="0"/>
          </a:p>
          <a:p>
            <a:pPr lvl="1"/>
            <a:endParaRPr lang="en-US" dirty="0" smtClean="0"/>
          </a:p>
          <a:p>
            <a:r>
              <a:rPr lang="en-US" sz="2700" dirty="0" smtClean="0">
                <a:solidFill>
                  <a:schemeClr val="tx1"/>
                </a:solidFill>
              </a:rPr>
              <a:t>Non-excludability – </a:t>
            </a:r>
            <a:r>
              <a:rPr lang="en-US" dirty="0" smtClean="0"/>
              <a:t>Free rider problem</a:t>
            </a:r>
          </a:p>
          <a:p>
            <a:pPr lvl="1"/>
            <a:endParaRPr lang="en-US" sz="2700" dirty="0">
              <a:solidFill>
                <a:schemeClr val="tx1"/>
              </a:solidFill>
            </a:endParaRPr>
          </a:p>
        </p:txBody>
      </p:sp>
    </p:spTree>
    <p:extLst>
      <p:ext uri="{BB962C8B-B14F-4D97-AF65-F5344CB8AC3E}">
        <p14:creationId xmlns:p14="http://schemas.microsoft.com/office/powerpoint/2010/main" val="2599770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noProof="0" dirty="0" smtClean="0"/>
              <a:t>Mass media		</a:t>
            </a:r>
            <a:endParaRPr lang="en-US" noProof="0" dirty="0"/>
          </a:p>
        </p:txBody>
      </p:sp>
      <p:sp>
        <p:nvSpPr>
          <p:cNvPr id="3" name="Zástupný symbol pro obsah 2"/>
          <p:cNvSpPr>
            <a:spLocks noGrp="1"/>
          </p:cNvSpPr>
          <p:nvPr>
            <p:ph sz="quarter" idx="1"/>
          </p:nvPr>
        </p:nvSpPr>
        <p:spPr/>
        <p:txBody>
          <a:bodyPr/>
          <a:lstStyle/>
          <a:p>
            <a:r>
              <a:rPr lang="en-US" dirty="0" smtClean="0"/>
              <a:t>Diversified media technologies that are intended to reach a large audience by mass communication </a:t>
            </a:r>
          </a:p>
          <a:p>
            <a:endParaRPr lang="en-US" dirty="0" smtClean="0"/>
          </a:p>
          <a:p>
            <a:r>
              <a:rPr lang="en-US" dirty="0" smtClean="0"/>
              <a:t>http://www.sciencedaily.com/articles/m/mass_media.htm</a:t>
            </a:r>
          </a:p>
          <a:p>
            <a:pPr marL="0" indent="0">
              <a:buNone/>
            </a:pPr>
            <a:endParaRPr lang="en-US" dirty="0" smtClean="0"/>
          </a:p>
          <a:p>
            <a:pPr marL="0" indent="0">
              <a:buNone/>
            </a:pPr>
            <a:endParaRPr lang="en-US" noProof="0" dirty="0" smtClean="0"/>
          </a:p>
        </p:txBody>
      </p:sp>
    </p:spTree>
    <p:extLst>
      <p:ext uri="{BB962C8B-B14F-4D97-AF65-F5344CB8AC3E}">
        <p14:creationId xmlns:p14="http://schemas.microsoft.com/office/powerpoint/2010/main" val="747794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Television. Specific features</a:t>
            </a:r>
            <a:endParaRPr lang="en-US" dirty="0"/>
          </a:p>
        </p:txBody>
      </p:sp>
      <p:sp>
        <p:nvSpPr>
          <p:cNvPr id="3" name="Zástupný symbol pro obsah 2"/>
          <p:cNvSpPr>
            <a:spLocks noGrp="1"/>
          </p:cNvSpPr>
          <p:nvPr>
            <p:ph sz="quarter" idx="1"/>
          </p:nvPr>
        </p:nvSpPr>
        <p:spPr/>
        <p:txBody>
          <a:bodyPr/>
          <a:lstStyle/>
          <a:p>
            <a:r>
              <a:rPr lang="en-US" dirty="0" smtClean="0"/>
              <a:t>Non-exhaustibility &amp; Non excludability </a:t>
            </a:r>
          </a:p>
          <a:p>
            <a:endParaRPr lang="en-US" dirty="0" smtClean="0"/>
          </a:p>
          <a:p>
            <a:pPr lvl="1"/>
            <a:r>
              <a:rPr lang="en-US" dirty="0" smtClean="0">
                <a:solidFill>
                  <a:schemeClr val="tx1"/>
                </a:solidFill>
              </a:rPr>
              <a:t>Result in protection of intellectual property becoming relevant issue</a:t>
            </a:r>
          </a:p>
          <a:p>
            <a:pPr lvl="1"/>
            <a:r>
              <a:rPr lang="en-US" dirty="0" smtClean="0">
                <a:solidFill>
                  <a:schemeClr val="tx1"/>
                </a:solidFill>
              </a:rPr>
              <a:t>Solution: content protected by copyright</a:t>
            </a:r>
          </a:p>
          <a:p>
            <a:pPr lvl="1"/>
            <a:endParaRPr lang="en-US" dirty="0" smtClean="0"/>
          </a:p>
          <a:p>
            <a:pPr marL="0" indent="0">
              <a:buNone/>
            </a:pPr>
            <a:endParaRPr lang="en-US" dirty="0"/>
          </a:p>
        </p:txBody>
      </p:sp>
    </p:spTree>
    <p:extLst>
      <p:ext uri="{BB962C8B-B14F-4D97-AF65-F5344CB8AC3E}">
        <p14:creationId xmlns:p14="http://schemas.microsoft.com/office/powerpoint/2010/main" val="3164310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Television. Funding</a:t>
            </a:r>
            <a:endParaRPr lang="en-US" dirty="0"/>
          </a:p>
        </p:txBody>
      </p:sp>
      <p:sp>
        <p:nvSpPr>
          <p:cNvPr id="3" name="Zástupný symbol pro obsah 2"/>
          <p:cNvSpPr>
            <a:spLocks noGrp="1"/>
          </p:cNvSpPr>
          <p:nvPr>
            <p:ph sz="quarter" idx="1"/>
          </p:nvPr>
        </p:nvSpPr>
        <p:spPr/>
        <p:txBody>
          <a:bodyPr/>
          <a:lstStyle/>
          <a:p>
            <a:r>
              <a:rPr lang="en-US" dirty="0" smtClean="0"/>
              <a:t>Advertisers</a:t>
            </a:r>
          </a:p>
          <a:p>
            <a:r>
              <a:rPr lang="en-US" dirty="0" smtClean="0"/>
              <a:t>Tax payers (government subsidies)</a:t>
            </a:r>
          </a:p>
          <a:p>
            <a:r>
              <a:rPr lang="en-US" dirty="0" smtClean="0"/>
              <a:t>Viewers (fees)</a:t>
            </a:r>
            <a:endParaRPr lang="en-US" dirty="0"/>
          </a:p>
        </p:txBody>
      </p:sp>
    </p:spTree>
    <p:extLst>
      <p:ext uri="{BB962C8B-B14F-4D97-AF65-F5344CB8AC3E}">
        <p14:creationId xmlns:p14="http://schemas.microsoft.com/office/powerpoint/2010/main" val="3245409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Television - Government regulation</a:t>
            </a:r>
            <a:endParaRPr lang="en-US" dirty="0"/>
          </a:p>
        </p:txBody>
      </p:sp>
      <p:sp>
        <p:nvSpPr>
          <p:cNvPr id="3" name="Zástupný symbol pro obsah 2"/>
          <p:cNvSpPr>
            <a:spLocks noGrp="1"/>
          </p:cNvSpPr>
          <p:nvPr>
            <p:ph sz="quarter" idx="1"/>
          </p:nvPr>
        </p:nvSpPr>
        <p:spPr/>
        <p:txBody>
          <a:bodyPr/>
          <a:lstStyle/>
          <a:p>
            <a:r>
              <a:rPr lang="en-US" dirty="0" smtClean="0"/>
              <a:t>Licensing</a:t>
            </a:r>
          </a:p>
          <a:p>
            <a:r>
              <a:rPr lang="en-US" dirty="0" smtClean="0"/>
              <a:t>Public broadcasting</a:t>
            </a:r>
          </a:p>
          <a:p>
            <a:r>
              <a:rPr lang="en-US" dirty="0" smtClean="0"/>
              <a:t>Problem political influence:</a:t>
            </a:r>
          </a:p>
          <a:p>
            <a:r>
              <a:rPr lang="en-US" dirty="0" smtClean="0"/>
              <a:t>License for set period, apply for license renewal</a:t>
            </a:r>
          </a:p>
          <a:p>
            <a:r>
              <a:rPr lang="en-US" dirty="0" smtClean="0"/>
              <a:t>Influencing public broadcasters through funding</a:t>
            </a:r>
            <a:endParaRPr lang="en-US" dirty="0"/>
          </a:p>
        </p:txBody>
      </p:sp>
    </p:spTree>
    <p:extLst>
      <p:ext uri="{BB962C8B-B14F-4D97-AF65-F5344CB8AC3E}">
        <p14:creationId xmlns:p14="http://schemas.microsoft.com/office/powerpoint/2010/main" val="702385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According method of financing we distinguish:</a:t>
            </a:r>
            <a:endParaRPr lang="en-US" dirty="0"/>
          </a:p>
        </p:txBody>
      </p:sp>
      <p:sp>
        <p:nvSpPr>
          <p:cNvPr id="3" name="Zástupný symbol pro obsah 2"/>
          <p:cNvSpPr>
            <a:spLocks noGrp="1"/>
          </p:cNvSpPr>
          <p:nvPr>
            <p:ph sz="quarter" idx="1"/>
          </p:nvPr>
        </p:nvSpPr>
        <p:spPr/>
        <p:txBody>
          <a:bodyPr/>
          <a:lstStyle/>
          <a:p>
            <a:r>
              <a:rPr lang="en-US" dirty="0" smtClean="0"/>
              <a:t>Commercial media</a:t>
            </a:r>
          </a:p>
          <a:p>
            <a:r>
              <a:rPr lang="en-US" dirty="0" smtClean="0"/>
              <a:t>No commercial media</a:t>
            </a:r>
          </a:p>
          <a:p>
            <a:pPr lvl="1"/>
            <a:r>
              <a:rPr lang="en-US" dirty="0" smtClean="0">
                <a:solidFill>
                  <a:schemeClr val="tx1"/>
                </a:solidFill>
              </a:rPr>
              <a:t>public broadcast media</a:t>
            </a:r>
            <a:endParaRPr lang="en-US" dirty="0">
              <a:solidFill>
                <a:schemeClr val="tx1"/>
              </a:solidFill>
            </a:endParaRPr>
          </a:p>
        </p:txBody>
      </p:sp>
    </p:spTree>
    <p:extLst>
      <p:ext uri="{BB962C8B-B14F-4D97-AF65-F5344CB8AC3E}">
        <p14:creationId xmlns:p14="http://schemas.microsoft.com/office/powerpoint/2010/main" val="23621877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Dual system</a:t>
            </a:r>
            <a:endParaRPr lang="en-US" dirty="0"/>
          </a:p>
        </p:txBody>
      </p:sp>
      <p:sp>
        <p:nvSpPr>
          <p:cNvPr id="3" name="Zástupný symbol pro obsah 2"/>
          <p:cNvSpPr>
            <a:spLocks noGrp="1"/>
          </p:cNvSpPr>
          <p:nvPr>
            <p:ph sz="quarter" idx="1"/>
          </p:nvPr>
        </p:nvSpPr>
        <p:spPr/>
        <p:txBody>
          <a:bodyPr/>
          <a:lstStyle/>
          <a:p>
            <a:r>
              <a:rPr lang="en-US" dirty="0" smtClean="0"/>
              <a:t>The coexistence of public and private operators on the basis of state </a:t>
            </a:r>
            <a:r>
              <a:rPr lang="en-US" b="1" dirty="0" smtClean="0"/>
              <a:t>granted</a:t>
            </a:r>
            <a:r>
              <a:rPr lang="en-US" dirty="0" smtClean="0"/>
              <a:t> and </a:t>
            </a:r>
            <a:r>
              <a:rPr lang="en-US" b="1" dirty="0" smtClean="0"/>
              <a:t>controlled </a:t>
            </a:r>
            <a:r>
              <a:rPr lang="en-US" dirty="0" smtClean="0"/>
              <a:t>broadcasting licenses</a:t>
            </a:r>
            <a:endParaRPr lang="en-US" dirty="0"/>
          </a:p>
        </p:txBody>
      </p:sp>
    </p:spTree>
    <p:extLst>
      <p:ext uri="{BB962C8B-B14F-4D97-AF65-F5344CB8AC3E}">
        <p14:creationId xmlns:p14="http://schemas.microsoft.com/office/powerpoint/2010/main" val="459223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Models of financing public medias</a:t>
            </a:r>
            <a:endParaRPr lang="en-US" dirty="0"/>
          </a:p>
        </p:txBody>
      </p:sp>
      <p:sp>
        <p:nvSpPr>
          <p:cNvPr id="5" name="Zástupný symbol pro obsah 4"/>
          <p:cNvSpPr>
            <a:spLocks noGrp="1"/>
          </p:cNvSpPr>
          <p:nvPr>
            <p:ph sz="quarter" idx="1"/>
          </p:nvPr>
        </p:nvSpPr>
        <p:spPr/>
        <p:txBody>
          <a:bodyPr/>
          <a:lstStyle/>
          <a:p>
            <a:endParaRPr lang="cs-CZ" dirty="0"/>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5380" y="1502344"/>
            <a:ext cx="8280920" cy="3976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7892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noProof="0" dirty="0" smtClean="0"/>
              <a:t>Neil Postman</a:t>
            </a:r>
            <a:endParaRPr lang="en-US" noProof="0" dirty="0"/>
          </a:p>
        </p:txBody>
      </p:sp>
      <p:sp>
        <p:nvSpPr>
          <p:cNvPr id="3" name="Zástupný symbol pro obsah 2"/>
          <p:cNvSpPr>
            <a:spLocks noGrp="1"/>
          </p:cNvSpPr>
          <p:nvPr>
            <p:ph sz="quarter" idx="1"/>
          </p:nvPr>
        </p:nvSpPr>
        <p:spPr/>
        <p:txBody>
          <a:bodyPr/>
          <a:lstStyle/>
          <a:p>
            <a:r>
              <a:rPr lang="en-US" noProof="0" dirty="0" smtClean="0"/>
              <a:t>Famous media theorist and cultural critic</a:t>
            </a:r>
          </a:p>
          <a:p>
            <a:r>
              <a:rPr lang="en-US" noProof="0" dirty="0" smtClean="0"/>
              <a:t>Works:</a:t>
            </a:r>
            <a:r>
              <a:rPr lang="cs-CZ" noProof="0" dirty="0" smtClean="0"/>
              <a:t> </a:t>
            </a:r>
            <a:r>
              <a:rPr lang="en-US" noProof="0" dirty="0" smtClean="0"/>
              <a:t>Amusing </a:t>
            </a:r>
            <a:r>
              <a:rPr lang="en-US" noProof="0" dirty="0" smtClean="0"/>
              <a:t>Ourselves to Death, Informing Ourselves to Death, Technopoly: The Surrender of Culture to Technology</a:t>
            </a:r>
          </a:p>
          <a:p>
            <a:endParaRPr lang="en-US" noProof="0" dirty="0"/>
          </a:p>
        </p:txBody>
      </p:sp>
    </p:spTree>
    <p:extLst>
      <p:ext uri="{BB962C8B-B14F-4D97-AF65-F5344CB8AC3E}">
        <p14:creationId xmlns:p14="http://schemas.microsoft.com/office/powerpoint/2010/main" val="35831897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sp>
        <p:nvSpPr>
          <p:cNvPr id="3" name="Zástupný symbol pro obsah 2"/>
          <p:cNvSpPr>
            <a:spLocks noGrp="1"/>
          </p:cNvSpPr>
          <p:nvPr>
            <p:ph sz="quarter" idx="1"/>
          </p:nvPr>
        </p:nvSpPr>
        <p:spPr/>
        <p:txBody>
          <a:bodyPr/>
          <a:lstStyle/>
          <a:p>
            <a:r>
              <a:rPr lang="en-US" dirty="0" smtClean="0"/>
              <a:t>„Television is our culture's principal mode of knowing about itself. Therefore - and this is the critical point -how television stages the world becomes the model for how the world is properly to be staged. It is not merely that on the television screen entertainment is the metaphor for all discourse. It is that off the screen the same metaphor prevails. (92)” </a:t>
            </a:r>
          </a:p>
          <a:p>
            <a:pPr marL="1737360" lvl="6" indent="0">
              <a:buNone/>
            </a:pPr>
            <a:r>
              <a:rPr lang="en-US" dirty="0" smtClean="0"/>
              <a:t>Neil Postman, Amusing Ourselves to Death</a:t>
            </a:r>
            <a:br>
              <a:rPr lang="en-US" dirty="0" smtClean="0"/>
            </a:br>
            <a:endParaRPr lang="en-US" dirty="0"/>
          </a:p>
        </p:txBody>
      </p:sp>
    </p:spTree>
    <p:extLst>
      <p:ext uri="{BB962C8B-B14F-4D97-AF65-F5344CB8AC3E}">
        <p14:creationId xmlns:p14="http://schemas.microsoft.com/office/powerpoint/2010/main" val="21236362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Internet  culture	</a:t>
            </a:r>
            <a:endParaRPr lang="en-US" dirty="0"/>
          </a:p>
        </p:txBody>
      </p:sp>
      <p:sp>
        <p:nvSpPr>
          <p:cNvPr id="3" name="Zástupný symbol pro obsah 2"/>
          <p:cNvSpPr>
            <a:spLocks noGrp="1"/>
          </p:cNvSpPr>
          <p:nvPr>
            <p:ph sz="quarter" idx="1"/>
          </p:nvPr>
        </p:nvSpPr>
        <p:spPr/>
        <p:txBody>
          <a:bodyPr/>
          <a:lstStyle/>
          <a:p>
            <a:r>
              <a:rPr lang="en-US" dirty="0" smtClean="0"/>
              <a:t>Rapid expansion of the Internet = rapid expansion of culture? </a:t>
            </a:r>
          </a:p>
          <a:p>
            <a:r>
              <a:rPr lang="en-US" dirty="0" smtClean="0"/>
              <a:t>No. The commercial purpose prevails.</a:t>
            </a:r>
          </a:p>
          <a:p>
            <a:r>
              <a:rPr lang="en-US" dirty="0" smtClean="0"/>
              <a:t>Free supply – guiding principle of the Internet</a:t>
            </a:r>
          </a:p>
          <a:p>
            <a:endParaRPr lang="en-US" dirty="0"/>
          </a:p>
        </p:txBody>
      </p:sp>
    </p:spTree>
    <p:extLst>
      <p:ext uri="{BB962C8B-B14F-4D97-AF65-F5344CB8AC3E}">
        <p14:creationId xmlns:p14="http://schemas.microsoft.com/office/powerpoint/2010/main" val="11928690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sp>
        <p:nvSpPr>
          <p:cNvPr id="3" name="Zástupný symbol pro obsah 2"/>
          <p:cNvSpPr>
            <a:spLocks noGrp="1"/>
          </p:cNvSpPr>
          <p:nvPr>
            <p:ph sz="quarter" idx="1"/>
          </p:nvPr>
        </p:nvSpPr>
        <p:spPr/>
        <p:txBody>
          <a:bodyPr/>
          <a:lstStyle/>
          <a:p>
            <a:r>
              <a:rPr lang="en-US" dirty="0" smtClean="0"/>
              <a:t>Cultural goods – selling of books and e-books, CDs, videos</a:t>
            </a:r>
          </a:p>
          <a:p>
            <a:r>
              <a:rPr lang="en-US" dirty="0" smtClean="0"/>
              <a:t>Internet is used to offer product from personal MP3 libraries = violation of copyright restrictions</a:t>
            </a:r>
          </a:p>
          <a:p>
            <a:pPr marL="0" indent="0">
              <a:buNone/>
            </a:pPr>
            <a:endParaRPr lang="en-US" dirty="0" smtClean="0"/>
          </a:p>
        </p:txBody>
      </p:sp>
    </p:spTree>
    <p:extLst>
      <p:ext uri="{BB962C8B-B14F-4D97-AF65-F5344CB8AC3E}">
        <p14:creationId xmlns:p14="http://schemas.microsoft.com/office/powerpoint/2010/main" val="3015938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noProof="0" dirty="0" smtClean="0"/>
              <a:t>Mass media</a:t>
            </a:r>
            <a:endParaRPr lang="en-US" noProof="0" dirty="0"/>
          </a:p>
        </p:txBody>
      </p:sp>
      <p:sp>
        <p:nvSpPr>
          <p:cNvPr id="3" name="Zástupný symbol pro obsah 2"/>
          <p:cNvSpPr>
            <a:spLocks noGrp="1"/>
          </p:cNvSpPr>
          <p:nvPr>
            <p:ph sz="quarter" idx="1"/>
          </p:nvPr>
        </p:nvSpPr>
        <p:spPr/>
        <p:txBody>
          <a:bodyPr>
            <a:normAutofit/>
          </a:bodyPr>
          <a:lstStyle/>
          <a:p>
            <a:r>
              <a:rPr lang="en-US" dirty="0" smtClean="0"/>
              <a:t>Broadcast (radio, television)</a:t>
            </a:r>
          </a:p>
          <a:p>
            <a:r>
              <a:rPr lang="en-US" dirty="0" smtClean="0"/>
              <a:t>Publishing</a:t>
            </a:r>
          </a:p>
          <a:p>
            <a:r>
              <a:rPr lang="en-US" noProof="0" dirty="0" smtClean="0"/>
              <a:t> </a:t>
            </a:r>
            <a:r>
              <a:rPr lang="en-US" dirty="0" smtClean="0"/>
              <a:t>Print media (newspapers, magazines, books, etc.)</a:t>
            </a:r>
          </a:p>
          <a:p>
            <a:r>
              <a:rPr lang="en-US" dirty="0" smtClean="0"/>
              <a:t>Recorded music</a:t>
            </a:r>
            <a:endParaRPr lang="en-US" noProof="0" dirty="0" smtClean="0"/>
          </a:p>
          <a:p>
            <a:r>
              <a:rPr lang="en-US" dirty="0" smtClean="0"/>
              <a:t>Cinema, films</a:t>
            </a:r>
          </a:p>
          <a:p>
            <a:r>
              <a:rPr lang="en-US" dirty="0" smtClean="0"/>
              <a:t>Outdoor media (billboards)</a:t>
            </a:r>
          </a:p>
          <a:p>
            <a:r>
              <a:rPr lang="en-US" dirty="0" smtClean="0"/>
              <a:t>Internet media – many mass media services (websites, blogs)</a:t>
            </a:r>
          </a:p>
          <a:p>
            <a:pPr marL="0" indent="0">
              <a:buNone/>
            </a:pPr>
            <a:endParaRPr lang="en-US" noProof="0" dirty="0"/>
          </a:p>
        </p:txBody>
      </p:sp>
    </p:spTree>
    <p:extLst>
      <p:ext uri="{BB962C8B-B14F-4D97-AF65-F5344CB8AC3E}">
        <p14:creationId xmlns:p14="http://schemas.microsoft.com/office/powerpoint/2010/main" val="7461911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2800" dirty="0" smtClean="0"/>
              <a:t>Clearing the obstacles between artists and audience</a:t>
            </a:r>
            <a:r>
              <a:rPr lang="cs-CZ" sz="2800" dirty="0" smtClean="0"/>
              <a:t>?</a:t>
            </a:r>
            <a:endParaRPr lang="en-US" sz="2800" dirty="0"/>
          </a:p>
        </p:txBody>
      </p:sp>
      <p:sp>
        <p:nvSpPr>
          <p:cNvPr id="3" name="Zástupný symbol pro obsah 2"/>
          <p:cNvSpPr>
            <a:spLocks noGrp="1"/>
          </p:cNvSpPr>
          <p:nvPr>
            <p:ph sz="quarter" idx="1"/>
          </p:nvPr>
        </p:nvSpPr>
        <p:spPr/>
        <p:txBody>
          <a:bodyPr/>
          <a:lstStyle/>
          <a:p>
            <a:r>
              <a:rPr lang="en-US" dirty="0" smtClean="0"/>
              <a:t>Internet – direct interpersonal relations, free from intermediaries</a:t>
            </a:r>
          </a:p>
          <a:p>
            <a:r>
              <a:rPr lang="en-US" dirty="0" smtClean="0"/>
              <a:t>= lower cos at both ends of the supply chain</a:t>
            </a:r>
          </a:p>
          <a:p>
            <a:r>
              <a:rPr lang="en-US" dirty="0" smtClean="0"/>
              <a:t>Anyone is able to access the information on Web (order book, songs), but the idea dealing directly with consumer  is fantasy</a:t>
            </a:r>
            <a:endParaRPr lang="en-US" dirty="0"/>
          </a:p>
        </p:txBody>
      </p:sp>
    </p:spTree>
    <p:extLst>
      <p:ext uri="{BB962C8B-B14F-4D97-AF65-F5344CB8AC3E}">
        <p14:creationId xmlns:p14="http://schemas.microsoft.com/office/powerpoint/2010/main" val="2244060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noProof="0" dirty="0" smtClean="0"/>
              <a:t>Method of finance</a:t>
            </a:r>
            <a:endParaRPr lang="en-US" noProof="0" dirty="0"/>
          </a:p>
        </p:txBody>
      </p:sp>
      <p:sp>
        <p:nvSpPr>
          <p:cNvPr id="3" name="Zástupný symbol pro obsah 2"/>
          <p:cNvSpPr>
            <a:spLocks noGrp="1"/>
          </p:cNvSpPr>
          <p:nvPr>
            <p:ph sz="quarter" idx="1"/>
          </p:nvPr>
        </p:nvSpPr>
        <p:spPr/>
        <p:txBody>
          <a:bodyPr/>
          <a:lstStyle/>
          <a:p>
            <a:r>
              <a:rPr lang="en-US" noProof="0" dirty="0" smtClean="0"/>
              <a:t>Charging users a network access subscription fee</a:t>
            </a:r>
          </a:p>
          <a:p>
            <a:r>
              <a:rPr lang="en-US" dirty="0" smtClean="0"/>
              <a:t>Advertising</a:t>
            </a:r>
          </a:p>
          <a:p>
            <a:pPr marL="0" indent="0">
              <a:buNone/>
            </a:pPr>
            <a:endParaRPr lang="en-US" noProof="0" dirty="0"/>
          </a:p>
        </p:txBody>
      </p:sp>
    </p:spTree>
    <p:extLst>
      <p:ext uri="{BB962C8B-B14F-4D97-AF65-F5344CB8AC3E}">
        <p14:creationId xmlns:p14="http://schemas.microsoft.com/office/powerpoint/2010/main" val="651448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noProof="0" dirty="0" smtClean="0"/>
              <a:t>Internet platform for</a:t>
            </a:r>
            <a:endParaRPr lang="en-US" noProof="0" dirty="0"/>
          </a:p>
        </p:txBody>
      </p:sp>
      <p:sp>
        <p:nvSpPr>
          <p:cNvPr id="3" name="Zástupný symbol pro obsah 2"/>
          <p:cNvSpPr>
            <a:spLocks noGrp="1"/>
          </p:cNvSpPr>
          <p:nvPr>
            <p:ph sz="quarter" idx="1"/>
          </p:nvPr>
        </p:nvSpPr>
        <p:spPr/>
        <p:txBody>
          <a:bodyPr/>
          <a:lstStyle/>
          <a:p>
            <a:r>
              <a:rPr lang="en-US" noProof="0" dirty="0" smtClean="0"/>
              <a:t>e-commerce, online media, financial trading, social networking and other Activities</a:t>
            </a:r>
          </a:p>
          <a:p>
            <a:r>
              <a:rPr lang="en-US" noProof="0" dirty="0" smtClean="0"/>
              <a:t>Feature of last two decades: dramatic growth</a:t>
            </a:r>
          </a:p>
          <a:p>
            <a:pPr lvl="1"/>
            <a:r>
              <a:rPr lang="en-US" noProof="0" dirty="0" smtClean="0">
                <a:solidFill>
                  <a:schemeClr val="tx1"/>
                </a:solidFill>
              </a:rPr>
              <a:t>Amazon , opened 1995, today annual revenue over thirty billion of dollars, </a:t>
            </a:r>
          </a:p>
          <a:p>
            <a:pPr lvl="1"/>
            <a:r>
              <a:rPr lang="en-US" noProof="0" dirty="0" smtClean="0">
                <a:solidFill>
                  <a:schemeClr val="tx1"/>
                </a:solidFill>
              </a:rPr>
              <a:t>Google – started 1998, today over billion dollars</a:t>
            </a:r>
          </a:p>
          <a:p>
            <a:pPr lvl="1"/>
            <a:r>
              <a:rPr lang="en-US" noProof="0" dirty="0" smtClean="0">
                <a:solidFill>
                  <a:schemeClr val="tx1"/>
                </a:solidFill>
              </a:rPr>
              <a:t>Facebook – hundreds millions of users</a:t>
            </a:r>
          </a:p>
          <a:p>
            <a:endParaRPr lang="en-US" noProof="0" dirty="0" smtClean="0"/>
          </a:p>
          <a:p>
            <a:endParaRPr lang="en-US" noProof="0" dirty="0"/>
          </a:p>
        </p:txBody>
      </p:sp>
    </p:spTree>
    <p:extLst>
      <p:ext uri="{BB962C8B-B14F-4D97-AF65-F5344CB8AC3E}">
        <p14:creationId xmlns:p14="http://schemas.microsoft.com/office/powerpoint/2010/main" val="1357660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noProof="0" dirty="0" smtClean="0"/>
              <a:t>Some economics cost has became lower</a:t>
            </a:r>
            <a:endParaRPr lang="en-US" noProof="0" dirty="0"/>
          </a:p>
        </p:txBody>
      </p:sp>
      <p:sp>
        <p:nvSpPr>
          <p:cNvPr id="3" name="Zástupný symbol pro obsah 2"/>
          <p:cNvSpPr>
            <a:spLocks noGrp="1"/>
          </p:cNvSpPr>
          <p:nvPr>
            <p:ph sz="quarter" idx="1"/>
          </p:nvPr>
        </p:nvSpPr>
        <p:spPr/>
        <p:txBody>
          <a:bodyPr>
            <a:normAutofit/>
          </a:bodyPr>
          <a:lstStyle/>
          <a:p>
            <a:r>
              <a:rPr lang="en-US" noProof="0" dirty="0" smtClean="0"/>
              <a:t>the cost of creating and distributing certain types of products and services</a:t>
            </a:r>
          </a:p>
          <a:p>
            <a:r>
              <a:rPr lang="en-US" noProof="0" dirty="0" smtClean="0"/>
              <a:t>the cost of collecting and using data on consumer preferences and behavior</a:t>
            </a:r>
          </a:p>
          <a:p>
            <a:r>
              <a:rPr lang="en-US" noProof="0" dirty="0" smtClean="0"/>
              <a:t>Big distinction to traditional industries: </a:t>
            </a:r>
          </a:p>
          <a:p>
            <a:pPr lvl="1"/>
            <a:r>
              <a:rPr lang="en-US" sz="2000" dirty="0" smtClean="0">
                <a:solidFill>
                  <a:schemeClr val="tx1"/>
                </a:solidFill>
              </a:rPr>
              <a:t>Internet firms often have very low costs of serving additional user </a:t>
            </a:r>
          </a:p>
          <a:p>
            <a:pPr lvl="1"/>
            <a:r>
              <a:rPr lang="en-US" sz="2000" dirty="0" smtClean="0">
                <a:solidFill>
                  <a:schemeClr val="tx1"/>
                </a:solidFill>
              </a:rPr>
              <a:t>Facebook, for example, grew to over 500 million users with less than 500 engineers (1 engineer to every million users!)</a:t>
            </a:r>
          </a:p>
          <a:p>
            <a:endParaRPr lang="en-US" sz="2000" dirty="0" smtClean="0"/>
          </a:p>
          <a:p>
            <a:endParaRPr lang="en-US" noProof="0" dirty="0"/>
          </a:p>
        </p:txBody>
      </p:sp>
    </p:spTree>
    <p:extLst>
      <p:ext uri="{BB962C8B-B14F-4D97-AF65-F5344CB8AC3E}">
        <p14:creationId xmlns:p14="http://schemas.microsoft.com/office/powerpoint/2010/main" val="42661165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noProof="0" dirty="0" smtClean="0"/>
              <a:t>Distinction to traditional industries: </a:t>
            </a:r>
            <a:endParaRPr lang="en-US" noProof="0" dirty="0"/>
          </a:p>
        </p:txBody>
      </p:sp>
      <p:sp>
        <p:nvSpPr>
          <p:cNvPr id="3" name="Zástupný symbol pro obsah 2"/>
          <p:cNvSpPr>
            <a:spLocks noGrp="1"/>
          </p:cNvSpPr>
          <p:nvPr>
            <p:ph sz="quarter" idx="1"/>
          </p:nvPr>
        </p:nvSpPr>
        <p:spPr/>
        <p:txBody>
          <a:bodyPr/>
          <a:lstStyle/>
          <a:p>
            <a:pPr marL="274320" lvl="1">
              <a:buClr>
                <a:schemeClr val="accent1"/>
              </a:buClr>
              <a:buSzPct val="85000"/>
              <a:buFont typeface="Wingdings 2"/>
              <a:buChar char=""/>
            </a:pPr>
            <a:r>
              <a:rPr lang="en-US" sz="2700" dirty="0" smtClean="0">
                <a:solidFill>
                  <a:schemeClr val="tx1"/>
                </a:solidFill>
              </a:rPr>
              <a:t>Internet firms often have very low costs of serving additional users numbers above is scale, or scalability</a:t>
            </a:r>
          </a:p>
          <a:p>
            <a:pPr marL="548640" lvl="2">
              <a:buClr>
                <a:schemeClr val="accent1"/>
              </a:buClr>
              <a:buSzPct val="85000"/>
              <a:buFont typeface="Wingdings 2"/>
              <a:buChar char=""/>
            </a:pPr>
            <a:r>
              <a:rPr lang="en-US" noProof="0" dirty="0" smtClean="0"/>
              <a:t>Facebook, for example, grew to over 500 million users with less than 500 engineers (1 engineer to every million users!)</a:t>
            </a:r>
          </a:p>
          <a:p>
            <a:r>
              <a:rPr lang="en-US" noProof="0" dirty="0" smtClean="0"/>
              <a:t>Customization</a:t>
            </a:r>
          </a:p>
          <a:p>
            <a:r>
              <a:rPr lang="en-US" noProof="0" dirty="0" smtClean="0"/>
              <a:t>Rapid innovation</a:t>
            </a:r>
          </a:p>
          <a:p>
            <a:r>
              <a:rPr lang="en-US" noProof="0" dirty="0" smtClean="0"/>
              <a:t>creation of new products and ideas</a:t>
            </a:r>
          </a:p>
          <a:p>
            <a:pPr marL="0" indent="0">
              <a:buNone/>
            </a:pPr>
            <a:endParaRPr lang="en-US" dirty="0" smtClean="0"/>
          </a:p>
          <a:p>
            <a:endParaRPr lang="en-US" dirty="0" smtClean="0"/>
          </a:p>
        </p:txBody>
      </p:sp>
    </p:spTree>
    <p:extLst>
      <p:ext uri="{BB962C8B-B14F-4D97-AF65-F5344CB8AC3E}">
        <p14:creationId xmlns:p14="http://schemas.microsoft.com/office/powerpoint/2010/main" val="37025409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Internet culture</a:t>
            </a:r>
            <a:endParaRPr lang="en-US" dirty="0"/>
          </a:p>
        </p:txBody>
      </p:sp>
      <p:sp>
        <p:nvSpPr>
          <p:cNvPr id="3" name="Zástupný symbol pro obsah 2"/>
          <p:cNvSpPr>
            <a:spLocks noGrp="1"/>
          </p:cNvSpPr>
          <p:nvPr>
            <p:ph sz="quarter" idx="1"/>
          </p:nvPr>
        </p:nvSpPr>
        <p:spPr/>
        <p:txBody>
          <a:bodyPr/>
          <a:lstStyle/>
          <a:p>
            <a:r>
              <a:rPr lang="en-US" dirty="0" smtClean="0"/>
              <a:t>Internet was supposed to bypass entry barriers into cultural industry</a:t>
            </a:r>
          </a:p>
          <a:p>
            <a:r>
              <a:rPr lang="en-US" dirty="0" smtClean="0"/>
              <a:t>However, without promotion, a cultural good, even free, have difficulties to find an audience</a:t>
            </a:r>
          </a:p>
        </p:txBody>
      </p:sp>
    </p:spTree>
    <p:extLst>
      <p:ext uri="{BB962C8B-B14F-4D97-AF65-F5344CB8AC3E}">
        <p14:creationId xmlns:p14="http://schemas.microsoft.com/office/powerpoint/2010/main" val="39189951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sp>
        <p:nvSpPr>
          <p:cNvPr id="3" name="Zástupný symbol pro obsah 2"/>
          <p:cNvSpPr>
            <a:spLocks noGrp="1"/>
          </p:cNvSpPr>
          <p:nvPr>
            <p:ph sz="quarter" idx="1"/>
          </p:nvPr>
        </p:nvSpPr>
        <p:spPr/>
        <p:txBody>
          <a:bodyPr/>
          <a:lstStyle/>
          <a:p>
            <a:pPr marL="0" indent="0">
              <a:buNone/>
            </a:pPr>
            <a:r>
              <a:rPr lang="en-US" dirty="0" smtClean="0"/>
              <a:t>„</a:t>
            </a:r>
            <a:r>
              <a:rPr lang="en-US" sz="2000" i="1" dirty="0" smtClean="0"/>
              <a:t>Nothing could be more misleading than the idea that computer technology introduced the age of information. The printing press began that age, and we have not been free of it since.”  Neil Postman</a:t>
            </a:r>
          </a:p>
          <a:p>
            <a:pPr marL="0" indent="0">
              <a:buNone/>
            </a:pPr>
            <a:endParaRPr lang="en-US" i="1" dirty="0" smtClean="0"/>
          </a:p>
          <a:p>
            <a:pPr marL="0" indent="0">
              <a:buNone/>
            </a:pPr>
            <a:endParaRPr lang="en-US" i="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3212" y="2780929"/>
            <a:ext cx="2613234" cy="25969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69614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Sources</a:t>
            </a:r>
            <a:endParaRPr lang="en-US" dirty="0"/>
          </a:p>
        </p:txBody>
      </p:sp>
      <p:sp>
        <p:nvSpPr>
          <p:cNvPr id="3" name="Zástupný symbol pro obsah 2"/>
          <p:cNvSpPr>
            <a:spLocks noGrp="1"/>
          </p:cNvSpPr>
          <p:nvPr>
            <p:ph sz="quarter" idx="1"/>
          </p:nvPr>
        </p:nvSpPr>
        <p:spPr/>
        <p:txBody>
          <a:bodyPr/>
          <a:lstStyle/>
          <a:p>
            <a:r>
              <a:rPr lang="en-US" i="1" dirty="0" smtClean="0"/>
              <a:t>A handbook of cultural economics. Edited by Ruth Towse. Cheltenham: Edward Elgar, 2003</a:t>
            </a:r>
            <a:endParaRPr lang="en-US" dirty="0"/>
          </a:p>
        </p:txBody>
      </p:sp>
    </p:spTree>
    <p:extLst>
      <p:ext uri="{BB962C8B-B14F-4D97-AF65-F5344CB8AC3E}">
        <p14:creationId xmlns:p14="http://schemas.microsoft.com/office/powerpoint/2010/main" val="3445804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We will concentrate on</a:t>
            </a:r>
            <a:endParaRPr lang="en-US" dirty="0"/>
          </a:p>
        </p:txBody>
      </p:sp>
      <p:sp>
        <p:nvSpPr>
          <p:cNvPr id="3" name="Zástupný symbol pro obsah 2"/>
          <p:cNvSpPr>
            <a:spLocks noGrp="1"/>
          </p:cNvSpPr>
          <p:nvPr>
            <p:ph sz="quarter" idx="1"/>
          </p:nvPr>
        </p:nvSpPr>
        <p:spPr/>
        <p:txBody>
          <a:bodyPr>
            <a:normAutofit/>
          </a:bodyPr>
          <a:lstStyle/>
          <a:p>
            <a:r>
              <a:rPr lang="en-US" dirty="0" smtClean="0"/>
              <a:t>Broadcast in general (radio, television)</a:t>
            </a:r>
          </a:p>
          <a:p>
            <a:pPr lvl="1"/>
            <a:r>
              <a:rPr lang="en-US" sz="2000" dirty="0" smtClean="0">
                <a:solidFill>
                  <a:schemeClr val="tx1"/>
                </a:solidFill>
              </a:rPr>
              <a:t>Particularly television</a:t>
            </a:r>
          </a:p>
          <a:p>
            <a:r>
              <a:rPr lang="en-US" dirty="0" smtClean="0"/>
              <a:t>Internet media</a:t>
            </a:r>
            <a:endParaRPr lang="en-US" dirty="0"/>
          </a:p>
        </p:txBody>
      </p:sp>
    </p:spTree>
    <p:extLst>
      <p:ext uri="{BB962C8B-B14F-4D97-AF65-F5344CB8AC3E}">
        <p14:creationId xmlns:p14="http://schemas.microsoft.com/office/powerpoint/2010/main" val="550717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Media	</a:t>
            </a:r>
            <a:endParaRPr lang="en-US" dirty="0"/>
          </a:p>
        </p:txBody>
      </p:sp>
      <p:sp>
        <p:nvSpPr>
          <p:cNvPr id="3" name="Zástupný symbol pro obsah 2"/>
          <p:cNvSpPr>
            <a:spLocks noGrp="1"/>
          </p:cNvSpPr>
          <p:nvPr>
            <p:ph sz="quarter" idx="1"/>
          </p:nvPr>
        </p:nvSpPr>
        <p:spPr/>
        <p:txBody>
          <a:bodyPr>
            <a:normAutofit/>
          </a:bodyPr>
          <a:lstStyle/>
          <a:p>
            <a:r>
              <a:rPr lang="en-US" dirty="0" smtClean="0"/>
              <a:t>Media -economic entities which work within economic context to produce and sell media content to consumers</a:t>
            </a:r>
          </a:p>
          <a:p>
            <a:pPr lvl="1"/>
            <a:r>
              <a:rPr lang="en-US" dirty="0" smtClean="0">
                <a:solidFill>
                  <a:schemeClr val="tx1"/>
                </a:solidFill>
              </a:rPr>
              <a:t>Operate with a variety of business models and value- creation processes and in a wide variety of settings </a:t>
            </a:r>
          </a:p>
          <a:p>
            <a:pPr lvl="1"/>
            <a:r>
              <a:rPr lang="en-US" dirty="0" smtClean="0">
                <a:solidFill>
                  <a:schemeClr val="tx1"/>
                </a:solidFill>
              </a:rPr>
              <a:t>Sold vs. Free</a:t>
            </a:r>
          </a:p>
          <a:p>
            <a:r>
              <a:rPr lang="en-US" dirty="0" smtClean="0"/>
              <a:t>Financed via advertising (none, some or all income), state and private subsidy</a:t>
            </a:r>
          </a:p>
          <a:p>
            <a:pPr lvl="1"/>
            <a:endParaRPr lang="en-US" dirty="0" smtClean="0"/>
          </a:p>
          <a:p>
            <a:pPr marL="0" indent="0">
              <a:buNone/>
            </a:pPr>
            <a:endParaRPr lang="en-US" dirty="0"/>
          </a:p>
        </p:txBody>
      </p:sp>
    </p:spTree>
    <p:extLst>
      <p:ext uri="{BB962C8B-B14F-4D97-AF65-F5344CB8AC3E}">
        <p14:creationId xmlns:p14="http://schemas.microsoft.com/office/powerpoint/2010/main" val="3319702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Media Economics</a:t>
            </a:r>
            <a:endParaRPr lang="en-US" dirty="0"/>
          </a:p>
        </p:txBody>
      </p:sp>
      <p:sp>
        <p:nvSpPr>
          <p:cNvPr id="3" name="Zástupný symbol pro obsah 2"/>
          <p:cNvSpPr>
            <a:spLocks noGrp="1"/>
          </p:cNvSpPr>
          <p:nvPr>
            <p:ph sz="quarter" idx="1"/>
          </p:nvPr>
        </p:nvSpPr>
        <p:spPr/>
        <p:txBody>
          <a:bodyPr/>
          <a:lstStyle/>
          <a:p>
            <a:r>
              <a:rPr lang="en-US" dirty="0" smtClean="0"/>
              <a:t>Explores the specific application of economics laws and theories to media industries and firms</a:t>
            </a:r>
          </a:p>
          <a:p>
            <a:pPr marL="0" indent="0">
              <a:buNone/>
            </a:pPr>
            <a:endParaRPr lang="en-US" dirty="0" smtClean="0"/>
          </a:p>
          <a:p>
            <a:r>
              <a:rPr lang="en-US" dirty="0" smtClean="0"/>
              <a:t>examines theoretical economic questions and practical economic questions to  media of all types</a:t>
            </a:r>
          </a:p>
          <a:p>
            <a:endParaRPr lang="en-US" dirty="0"/>
          </a:p>
        </p:txBody>
      </p:sp>
    </p:spTree>
    <p:extLst>
      <p:ext uri="{BB962C8B-B14F-4D97-AF65-F5344CB8AC3E}">
        <p14:creationId xmlns:p14="http://schemas.microsoft.com/office/powerpoint/2010/main" val="591496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Media economics</a:t>
            </a:r>
            <a:endParaRPr lang="en-US" dirty="0"/>
          </a:p>
        </p:txBody>
      </p:sp>
      <p:sp>
        <p:nvSpPr>
          <p:cNvPr id="3" name="Zástupný symbol pro obsah 2"/>
          <p:cNvSpPr>
            <a:spLocks noGrp="1"/>
          </p:cNvSpPr>
          <p:nvPr>
            <p:ph sz="quarter" idx="1"/>
          </p:nvPr>
        </p:nvSpPr>
        <p:spPr/>
        <p:txBody>
          <a:bodyPr/>
          <a:lstStyle/>
          <a:p>
            <a:r>
              <a:rPr lang="en-US" dirty="0" smtClean="0"/>
              <a:t>How economic and financial pressures affect: </a:t>
            </a:r>
          </a:p>
          <a:p>
            <a:pPr lvl="1"/>
            <a:r>
              <a:rPr lang="en-US" dirty="0" smtClean="0">
                <a:solidFill>
                  <a:schemeClr val="tx1"/>
                </a:solidFill>
              </a:rPr>
              <a:t>The kinds of media available in society</a:t>
            </a:r>
          </a:p>
          <a:p>
            <a:pPr lvl="1"/>
            <a:r>
              <a:rPr lang="en-US" dirty="0" smtClean="0">
                <a:solidFill>
                  <a:schemeClr val="tx1"/>
                </a:solidFill>
              </a:rPr>
              <a:t>Content of the media</a:t>
            </a:r>
          </a:p>
          <a:p>
            <a:pPr lvl="1"/>
            <a:r>
              <a:rPr lang="en-US" dirty="0" smtClean="0">
                <a:solidFill>
                  <a:schemeClr val="tx1"/>
                </a:solidFill>
              </a:rPr>
              <a:t>Culture, politics and society as a whole</a:t>
            </a:r>
            <a:endParaRPr lang="en-US" dirty="0">
              <a:solidFill>
                <a:schemeClr val="tx1"/>
              </a:solidFill>
            </a:endParaRPr>
          </a:p>
        </p:txBody>
      </p:sp>
    </p:spTree>
    <p:extLst>
      <p:ext uri="{BB962C8B-B14F-4D97-AF65-F5344CB8AC3E}">
        <p14:creationId xmlns:p14="http://schemas.microsoft.com/office/powerpoint/2010/main" val="2311684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sp>
        <p:nvSpPr>
          <p:cNvPr id="3" name="Zástupný symbol pro obsah 2"/>
          <p:cNvSpPr>
            <a:spLocks noGrp="1"/>
          </p:cNvSpPr>
          <p:nvPr>
            <p:ph sz="quarter" idx="1"/>
          </p:nvPr>
        </p:nvSpPr>
        <p:spPr/>
        <p:txBody>
          <a:bodyPr/>
          <a:lstStyle/>
          <a:p>
            <a:endParaRPr lang="en-US" dirty="0" smtClean="0"/>
          </a:p>
          <a:p>
            <a:pPr marL="0" indent="0" algn="ctr">
              <a:buNone/>
            </a:pPr>
            <a:r>
              <a:rPr lang="en-US" dirty="0" smtClean="0"/>
              <a:t>	</a:t>
            </a:r>
            <a:r>
              <a:rPr lang="en-US" sz="6000" dirty="0" smtClean="0"/>
              <a:t>Broadcasting</a:t>
            </a:r>
            <a:endParaRPr lang="en-US" sz="6000" dirty="0"/>
          </a:p>
        </p:txBody>
      </p:sp>
    </p:spTree>
    <p:extLst>
      <p:ext uri="{BB962C8B-B14F-4D97-AF65-F5344CB8AC3E}">
        <p14:creationId xmlns:p14="http://schemas.microsoft.com/office/powerpoint/2010/main" val="3454325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Broadcasting</a:t>
            </a:r>
            <a:endParaRPr lang="en-US" dirty="0"/>
          </a:p>
        </p:txBody>
      </p:sp>
      <p:sp>
        <p:nvSpPr>
          <p:cNvPr id="3" name="Zástupný symbol pro obsah 2"/>
          <p:cNvSpPr>
            <a:spLocks noGrp="1"/>
          </p:cNvSpPr>
          <p:nvPr>
            <p:ph sz="quarter" idx="1"/>
          </p:nvPr>
        </p:nvSpPr>
        <p:spPr/>
        <p:txBody>
          <a:bodyPr/>
          <a:lstStyle/>
          <a:p>
            <a:r>
              <a:rPr lang="en-US" dirty="0" smtClean="0"/>
              <a:t> </a:t>
            </a:r>
            <a:endParaRPr lang="en-US" dirty="0"/>
          </a:p>
        </p:txBody>
      </p:sp>
      <p:pic>
        <p:nvPicPr>
          <p:cNvPr id="1026" name="Picture 2" descr="https://upload.wikimedia.org/wikipedia/commons/thumb/f/f4/Broadcasting1.JPG/220px-Broadcasting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772816"/>
            <a:ext cx="4320480" cy="3240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343321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1166</TotalTime>
  <Words>1052</Words>
  <Application>Microsoft Office PowerPoint</Application>
  <PresentationFormat>Předvádění na obrazovce (4:3)</PresentationFormat>
  <Paragraphs>155</Paragraphs>
  <Slides>37</Slides>
  <Notes>0</Notes>
  <HiddenSlides>0</HiddenSlides>
  <MMClips>0</MMClips>
  <ScaleCrop>false</ScaleCrop>
  <HeadingPairs>
    <vt:vector size="4" baseType="variant">
      <vt:variant>
        <vt:lpstr>Motiv</vt:lpstr>
      </vt:variant>
      <vt:variant>
        <vt:i4>1</vt:i4>
      </vt:variant>
      <vt:variant>
        <vt:lpstr>Nadpisy snímků</vt:lpstr>
      </vt:variant>
      <vt:variant>
        <vt:i4>37</vt:i4>
      </vt:variant>
    </vt:vector>
  </HeadingPairs>
  <TitlesOfParts>
    <vt:vector size="38" baseType="lpstr">
      <vt:lpstr>Administrativní</vt:lpstr>
      <vt:lpstr>MEDIA ECONOMICS</vt:lpstr>
      <vt:lpstr>Mass media  </vt:lpstr>
      <vt:lpstr>Mass media</vt:lpstr>
      <vt:lpstr>We will concentrate on</vt:lpstr>
      <vt:lpstr>Media </vt:lpstr>
      <vt:lpstr>    Media Economics</vt:lpstr>
      <vt:lpstr>Media economics</vt:lpstr>
      <vt:lpstr>Prezentace aplikace PowerPoint</vt:lpstr>
      <vt:lpstr>Broadcasting</vt:lpstr>
      <vt:lpstr>Broadcasting</vt:lpstr>
      <vt:lpstr>Broadcasting</vt:lpstr>
      <vt:lpstr>Broadcast regulation</vt:lpstr>
      <vt:lpstr>Broadcast regulation. Market failures</vt:lpstr>
      <vt:lpstr>Broadcast regulation. Market failures</vt:lpstr>
      <vt:lpstr>Broadcast regulation. Policy</vt:lpstr>
      <vt:lpstr>Broadcast regulation Policy</vt:lpstr>
      <vt:lpstr>Broadcast regulation Policy</vt:lpstr>
      <vt:lpstr>Broadcasting - television</vt:lpstr>
      <vt:lpstr>Television – specific features</vt:lpstr>
      <vt:lpstr>Television. Specific features</vt:lpstr>
      <vt:lpstr>Television. Funding</vt:lpstr>
      <vt:lpstr>Television - Government regulation</vt:lpstr>
      <vt:lpstr>According method of financing we distinguish:</vt:lpstr>
      <vt:lpstr>Dual system</vt:lpstr>
      <vt:lpstr>Models of financing public medias</vt:lpstr>
      <vt:lpstr>Neil Postman</vt:lpstr>
      <vt:lpstr>Prezentace aplikace PowerPoint</vt:lpstr>
      <vt:lpstr>Internet  culture </vt:lpstr>
      <vt:lpstr>Prezentace aplikace PowerPoint</vt:lpstr>
      <vt:lpstr>Clearing the obstacles between artists and audience?</vt:lpstr>
      <vt:lpstr>Method of finance</vt:lpstr>
      <vt:lpstr>Internet platform for</vt:lpstr>
      <vt:lpstr>Some economics cost has became lower</vt:lpstr>
      <vt:lpstr>Distinction to traditional industries: </vt:lpstr>
      <vt:lpstr>Internet culture</vt:lpstr>
      <vt:lpstr>Prezentace aplikace PowerPoint</vt:lpstr>
      <vt:lpstr>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SUPPORT OF THE CULTURE</dc:title>
  <dc:creator>Viťa</dc:creator>
  <cp:lastModifiedBy>Rozmarinová Jana</cp:lastModifiedBy>
  <cp:revision>72</cp:revision>
  <cp:lastPrinted>2016-04-05T13:13:59Z</cp:lastPrinted>
  <dcterms:created xsi:type="dcterms:W3CDTF">2016-03-07T15:02:35Z</dcterms:created>
  <dcterms:modified xsi:type="dcterms:W3CDTF">2016-04-13T07:09:53Z</dcterms:modified>
</cp:coreProperties>
</file>