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300" r:id="rId17"/>
    <p:sldId id="284" r:id="rId18"/>
    <p:sldId id="285" r:id="rId19"/>
    <p:sldId id="289" r:id="rId20"/>
    <p:sldId id="286" r:id="rId21"/>
    <p:sldId id="287" r:id="rId22"/>
    <p:sldId id="288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268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DDF7-CCCF-44BD-818A-112735D8610B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F586DDF7-CCCF-44BD-818A-112735D8610B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37C06CF2-37A4-4BBF-9205-BDB1C2EA8FA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543800" cy="2088232"/>
          </a:xfrm>
        </p:spPr>
        <p:txBody>
          <a:bodyPr/>
          <a:lstStyle/>
          <a:p>
            <a:r>
              <a:rPr lang="cs-CZ" altLang="cs-CZ" sz="6000" dirty="0"/>
              <a:t>LEGISLATIVNÍ VYMEZENÍ ÚČETNICTVÍ </a:t>
            </a:r>
            <a:r>
              <a:rPr lang="cs-CZ" altLang="cs-CZ" sz="6000" dirty="0" smtClean="0"/>
              <a:t>ÚSC</a:t>
            </a:r>
            <a:endParaRPr lang="cs-CZ" sz="6000" dirty="0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411760" y="4581128"/>
            <a:ext cx="6048672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endParaRPr lang="cs-CZ" sz="2000" i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cs-CZ" sz="2000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BPV URVS jaro 2015</a:t>
            </a:r>
          </a:p>
          <a:p>
            <a:pPr marL="0" indent="0" algn="r">
              <a:buNone/>
            </a:pPr>
            <a:r>
              <a:rPr lang="cs-CZ" sz="2000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Irena Opluštilová, oplustii@econ.muni.cz</a:t>
            </a:r>
          </a:p>
          <a:p>
            <a:pPr marL="0" indent="0" algn="r">
              <a:buNone/>
            </a:pPr>
            <a:r>
              <a:rPr lang="cs-CZ" sz="2000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Katedra regionální ekonomie a správy</a:t>
            </a:r>
            <a:endParaRPr lang="cs-CZ" sz="2000" i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553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 idx="4294967295"/>
          </p:nvPr>
        </p:nvSpPr>
        <p:spPr>
          <a:xfrm>
            <a:off x="619125" y="365125"/>
            <a:ext cx="7956550" cy="5969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cs-CZ" altLang="cs-CZ" sz="3600" dirty="0">
                <a:latin typeface="Georgia" panose="02040502050405020303" pitchFamily="18" charset="0"/>
              </a:rPr>
              <a:t>Právní úprava účetnictví ÚSC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268413"/>
            <a:ext cx="8642350" cy="5400675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Zákon č. 563/1991 Sb., o účetnictví (v platném znění),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orgia" panose="02040502050405020303" pitchFamily="18" charset="0"/>
              </a:rPr>
              <a:t>Zásadní změna zákonem č. 304/2008 Sb.</a:t>
            </a:r>
          </a:p>
          <a:p>
            <a:pPr algn="just"/>
            <a:endParaRPr lang="cs-CZ" altLang="cs-CZ" sz="1400" dirty="0">
              <a:latin typeface="Georgia" panose="02040502050405020303" pitchFamily="18" charset="0"/>
            </a:endParaRPr>
          </a:p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Vyhláška č. 410/2009 Sb., kterou se provádějí některá ustanovení zákona č. 563/1991 Sb., o účetnictví, ve znění pozdějších předpisů, pro některé vybrané účetní jednotky,</a:t>
            </a:r>
          </a:p>
          <a:p>
            <a:pPr algn="just"/>
            <a:endParaRPr lang="cs-CZ" altLang="cs-CZ" sz="1400" dirty="0">
              <a:latin typeface="Georgia" panose="02040502050405020303" pitchFamily="18" charset="0"/>
            </a:endParaRPr>
          </a:p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České účetní standardy pro účetní jednotky, které účtují podle vyhlášky č. 410/2009 Sb.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orgia" panose="02040502050405020303" pitchFamily="18" charset="0"/>
              </a:rPr>
              <a:t>701 a následující – jsou průběžně vydávány (v současnosti 701-710)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10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33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>
          <a:xfrm>
            <a:off x="460375" y="274638"/>
            <a:ext cx="8229600" cy="77809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r>
              <a:rPr lang="cs-CZ" altLang="cs-CZ" sz="3600" dirty="0">
                <a:latin typeface="Georgia" panose="02040502050405020303" pitchFamily="18" charset="0"/>
              </a:rPr>
              <a:t>Další vyhlášky související s reformou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23528" y="1268760"/>
            <a:ext cx="8424936" cy="4896544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000" dirty="0">
                <a:latin typeface="Georgia" panose="02040502050405020303" pitchFamily="18" charset="0"/>
              </a:rPr>
              <a:t>Vyhláška č. 220/2013 Sb. - </a:t>
            </a:r>
            <a:r>
              <a:rPr lang="cs-CZ" sz="2000" b="1" dirty="0">
                <a:latin typeface="Georgia" panose="02040502050405020303" pitchFamily="18" charset="0"/>
              </a:rPr>
              <a:t>o požadavcích na schvalování účetních závěrek </a:t>
            </a:r>
            <a:r>
              <a:rPr lang="cs-CZ" sz="2000" dirty="0">
                <a:latin typeface="Georgia" panose="02040502050405020303" pitchFamily="18" charset="0"/>
              </a:rPr>
              <a:t>některých vybraných účetních </a:t>
            </a:r>
            <a:r>
              <a:rPr lang="cs-CZ" sz="2000" dirty="0" smtClean="0">
                <a:latin typeface="Georgia" panose="02040502050405020303" pitchFamily="18" charset="0"/>
              </a:rPr>
              <a:t>jednotek</a:t>
            </a:r>
          </a:p>
          <a:p>
            <a:pPr algn="just"/>
            <a:endParaRPr lang="cs-CZ" sz="1400" dirty="0" smtClean="0">
              <a:latin typeface="Georgia" panose="02040502050405020303" pitchFamily="18" charset="0"/>
            </a:endParaRPr>
          </a:p>
          <a:p>
            <a:pPr algn="just"/>
            <a:r>
              <a:rPr lang="cs-CZ" altLang="cs-CZ" sz="2000" dirty="0" smtClean="0">
                <a:latin typeface="Georgia" panose="02040502050405020303" pitchFamily="18" charset="0"/>
              </a:rPr>
              <a:t>„</a:t>
            </a:r>
            <a:r>
              <a:rPr lang="cs-CZ" altLang="cs-CZ" sz="2000" b="1" dirty="0" smtClean="0">
                <a:latin typeface="Georgia" panose="02040502050405020303" pitchFamily="18" charset="0"/>
              </a:rPr>
              <a:t>Technická </a:t>
            </a:r>
            <a:r>
              <a:rPr lang="cs-CZ" altLang="cs-CZ" sz="2000" b="1" dirty="0">
                <a:latin typeface="Georgia" panose="02040502050405020303" pitchFamily="18" charset="0"/>
              </a:rPr>
              <a:t>vyhláška</a:t>
            </a:r>
            <a:r>
              <a:rPr lang="cs-CZ" altLang="cs-CZ" sz="2000" dirty="0">
                <a:latin typeface="Georgia" panose="02040502050405020303" pitchFamily="18" charset="0"/>
              </a:rPr>
              <a:t>“ o účetních záznamech – vyhláška č. 383/2009 Sb., o účetních záznamech v technické formě vybraných účetních jednotek a jejich předávání do centrálního systému účetních informací </a:t>
            </a:r>
            <a:r>
              <a:rPr lang="cs-CZ" altLang="cs-CZ" sz="2000" dirty="0" smtClean="0">
                <a:latin typeface="Georgia" panose="02040502050405020303" pitchFamily="18" charset="0"/>
              </a:rPr>
              <a:t>státu</a:t>
            </a:r>
          </a:p>
          <a:p>
            <a:pPr algn="just"/>
            <a:endParaRPr lang="cs-CZ" altLang="cs-CZ" sz="1400" dirty="0">
              <a:latin typeface="Georgia" panose="02040502050405020303" pitchFamily="18" charset="0"/>
            </a:endParaRPr>
          </a:p>
          <a:p>
            <a:pPr algn="just"/>
            <a:r>
              <a:rPr lang="cs-CZ" altLang="cs-CZ" sz="2000" dirty="0">
                <a:latin typeface="Georgia" panose="02040502050405020303" pitchFamily="18" charset="0"/>
              </a:rPr>
              <a:t>Vyhláška č. 449/2009 Sb., </a:t>
            </a:r>
            <a:r>
              <a:rPr lang="cs-CZ" altLang="cs-CZ" sz="2000" b="1" dirty="0">
                <a:latin typeface="Georgia" panose="02040502050405020303" pitchFamily="18" charset="0"/>
              </a:rPr>
              <a:t>o způsobu, termínech a rozsahu údajů</a:t>
            </a:r>
            <a:r>
              <a:rPr lang="cs-CZ" altLang="cs-CZ" sz="2000" dirty="0">
                <a:latin typeface="Georgia" panose="02040502050405020303" pitchFamily="18" charset="0"/>
              </a:rPr>
              <a:t> státních fondů, rozpočtů územních samosprávných celků, rozpočtů dobrovolných svazků obcí a rozpočtů Regionálních rad regionů soudržnosti…</a:t>
            </a:r>
          </a:p>
          <a:p>
            <a:pPr algn="just">
              <a:buFontTx/>
              <a:buNone/>
            </a:pPr>
            <a:endParaRPr lang="cs-CZ" altLang="cs-CZ" sz="1400" dirty="0">
              <a:latin typeface="Georgia" panose="02040502050405020303" pitchFamily="18" charset="0"/>
            </a:endParaRPr>
          </a:p>
          <a:p>
            <a:pPr algn="just"/>
            <a:r>
              <a:rPr lang="cs-CZ" altLang="cs-CZ" sz="2000" dirty="0">
                <a:latin typeface="Georgia" panose="02040502050405020303" pitchFamily="18" charset="0"/>
              </a:rPr>
              <a:t>„</a:t>
            </a:r>
            <a:r>
              <a:rPr lang="cs-CZ" altLang="cs-CZ" sz="2000" b="1" dirty="0">
                <a:latin typeface="Georgia" panose="02040502050405020303" pitchFamily="18" charset="0"/>
              </a:rPr>
              <a:t>Inventarizační vyhláška</a:t>
            </a:r>
            <a:r>
              <a:rPr lang="cs-CZ" altLang="cs-CZ" sz="2000" dirty="0">
                <a:latin typeface="Georgia" panose="02040502050405020303" pitchFamily="18" charset="0"/>
              </a:rPr>
              <a:t>“ – vyhláška č. 270/2010 Sb., o inventarizaci majetku a závazků</a:t>
            </a:r>
          </a:p>
          <a:p>
            <a:pPr algn="just">
              <a:buFontTx/>
              <a:buNone/>
            </a:pPr>
            <a:endParaRPr lang="cs-CZ" altLang="cs-CZ" sz="1400" dirty="0">
              <a:latin typeface="Georgia" panose="02040502050405020303" pitchFamily="18" charset="0"/>
            </a:endParaRPr>
          </a:p>
          <a:p>
            <a:pPr algn="just"/>
            <a:r>
              <a:rPr lang="cs-CZ" altLang="cs-CZ" sz="2000" dirty="0">
                <a:latin typeface="Georgia" panose="02040502050405020303" pitchFamily="18" charset="0"/>
              </a:rPr>
              <a:t>„</a:t>
            </a:r>
            <a:r>
              <a:rPr lang="cs-CZ" altLang="cs-CZ" sz="2000" b="1" dirty="0">
                <a:latin typeface="Georgia" panose="02040502050405020303" pitchFamily="18" charset="0"/>
              </a:rPr>
              <a:t>Konsolidační vyhláška</a:t>
            </a:r>
            <a:r>
              <a:rPr lang="cs-CZ" altLang="cs-CZ" sz="2000" dirty="0">
                <a:latin typeface="Georgia" panose="02040502050405020303" pitchFamily="18" charset="0"/>
              </a:rPr>
              <a:t>“ – vyhláška č. </a:t>
            </a:r>
            <a:r>
              <a:rPr lang="cs-CZ" altLang="cs-CZ" sz="2000" dirty="0" smtClean="0">
                <a:latin typeface="Georgia" panose="02040502050405020303" pitchFamily="18" charset="0"/>
              </a:rPr>
              <a:t>312/2014 </a:t>
            </a:r>
            <a:r>
              <a:rPr lang="cs-CZ" altLang="cs-CZ" sz="2000" dirty="0">
                <a:latin typeface="Georgia" panose="02040502050405020303" pitchFamily="18" charset="0"/>
              </a:rPr>
              <a:t>Sb., </a:t>
            </a:r>
            <a:r>
              <a:rPr lang="cs-CZ" altLang="cs-CZ" sz="2000" dirty="0" smtClean="0">
                <a:latin typeface="Georgia" panose="02040502050405020303" pitchFamily="18" charset="0"/>
              </a:rPr>
              <a:t>o podmínkách sestavení účetních výkazů za Českou republiku.</a:t>
            </a:r>
            <a:endParaRPr lang="cs-CZ" altLang="cs-CZ" sz="20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11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553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 idx="4294967295"/>
          </p:nvPr>
        </p:nvSpPr>
        <p:spPr>
          <a:xfrm>
            <a:off x="323528" y="548680"/>
            <a:ext cx="8641085" cy="936104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cs-CZ" altLang="cs-CZ" sz="3600" dirty="0">
                <a:latin typeface="Georgia" panose="02040502050405020303" pitchFamily="18" charset="0"/>
              </a:rPr>
              <a:t>Normy, které vymezují postavení a hospodaření ÚSC – zejména: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4294967295"/>
          </p:nvPr>
        </p:nvSpPr>
        <p:spPr>
          <a:xfrm>
            <a:off x="539552" y="1628801"/>
            <a:ext cx="8604448" cy="496885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Zákon č. 128/2000 sb., o obcích,</a:t>
            </a:r>
          </a:p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Zákon č. 129/2000 sb., o krajích,</a:t>
            </a:r>
          </a:p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Zákon č. 218/2000 sb., o rozpočtových pravidlech,</a:t>
            </a:r>
          </a:p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Zákon č. 243/2000 sb., o rozpočtovém určení výnosů některých daní ÚSC a některým státním fondům,</a:t>
            </a:r>
          </a:p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Zákon č. 250/2000 sb., o rozpočtových pravidlech územních rozpočtů,</a:t>
            </a:r>
          </a:p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Vyhláška MF č. 323/2002 Sb., o rozpočtové skladbě,</a:t>
            </a:r>
          </a:p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a další.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</p:spPr>
        <p:txBody>
          <a:bodyPr/>
          <a:lstStyle/>
          <a:p>
            <a:fld id="{188ACAAB-0432-49EF-834E-EF9CD2A10A5F}" type="slidenum">
              <a:rPr lang="cs-CZ" altLang="cs-CZ" sz="1200" smtClean="0">
                <a:latin typeface="Georgia" panose="02040502050405020303" pitchFamily="18" charset="0"/>
              </a:rPr>
              <a:pPr/>
              <a:t>12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23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 idx="4294967295"/>
          </p:nvPr>
        </p:nvSpPr>
        <p:spPr>
          <a:xfrm>
            <a:off x="539552" y="692696"/>
            <a:ext cx="8424936" cy="11430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cs-CZ" altLang="cs-CZ" sz="3600" dirty="0">
                <a:latin typeface="Georgia" panose="02040502050405020303" pitchFamily="18" charset="0"/>
              </a:rPr>
              <a:t>Rozdílnost účetnictví ÚSC oproti podnikatelským subjektům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4294967295"/>
          </p:nvPr>
        </p:nvSpPr>
        <p:spPr>
          <a:xfrm>
            <a:off x="539552" y="1916832"/>
            <a:ext cx="8136904" cy="4464496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600" dirty="0">
                <a:latin typeface="Georgia" panose="02040502050405020303" pitchFamily="18" charset="0"/>
              </a:rPr>
              <a:t>ÚSC je veřejnoprávní korporace –</a:t>
            </a:r>
            <a:r>
              <a:rPr lang="en-US" altLang="cs-CZ" sz="2600" dirty="0">
                <a:latin typeface="Georgia" panose="02040502050405020303" pitchFamily="18" charset="0"/>
              </a:rPr>
              <a:t>»</a:t>
            </a:r>
            <a:endParaRPr lang="cs-CZ" altLang="cs-CZ" sz="2600" dirty="0">
              <a:latin typeface="Georgia" panose="02040502050405020303" pitchFamily="18" charset="0"/>
            </a:endParaRPr>
          </a:p>
          <a:p>
            <a:pPr algn="just">
              <a:buFontTx/>
              <a:buNone/>
            </a:pPr>
            <a:r>
              <a:rPr lang="cs-CZ" altLang="cs-CZ" sz="2600" dirty="0">
                <a:latin typeface="Georgia" panose="02040502050405020303" pitchFamily="18" charset="0"/>
              </a:rPr>
              <a:t>					</a:t>
            </a:r>
            <a:r>
              <a:rPr lang="cs-CZ" altLang="cs-CZ" sz="2600" dirty="0" smtClean="0">
                <a:latin typeface="Georgia" panose="02040502050405020303" pitchFamily="18" charset="0"/>
              </a:rPr>
              <a:t>jiná </a:t>
            </a:r>
            <a:r>
              <a:rPr lang="cs-CZ" altLang="cs-CZ" sz="2600" dirty="0">
                <a:latin typeface="Georgia" panose="02040502050405020303" pitchFamily="18" charset="0"/>
              </a:rPr>
              <a:t>směrná účtová osnova</a:t>
            </a:r>
          </a:p>
          <a:p>
            <a:pPr lvl="1" algn="just"/>
            <a:r>
              <a:rPr lang="cs-CZ" altLang="cs-CZ" sz="2000" dirty="0">
                <a:latin typeface="Georgia" panose="02040502050405020303" pitchFamily="18" charset="0"/>
              </a:rPr>
              <a:t>pozn.: obce a kraje mohou mít i podnikatelskou činnost </a:t>
            </a:r>
          </a:p>
          <a:p>
            <a:pPr algn="just"/>
            <a:endParaRPr lang="cs-CZ" altLang="cs-CZ" sz="2000" dirty="0">
              <a:latin typeface="Georgia" panose="02040502050405020303" pitchFamily="18" charset="0"/>
            </a:endParaRPr>
          </a:p>
          <a:p>
            <a:pPr algn="just"/>
            <a:r>
              <a:rPr lang="cs-CZ" altLang="cs-CZ" sz="2600" dirty="0">
                <a:latin typeface="Georgia" panose="02040502050405020303" pitchFamily="18" charset="0"/>
              </a:rPr>
              <a:t>účty vztahujících se k rozpočtu ÚSC, které jsou odlišné od podnikatelských subjektů</a:t>
            </a:r>
          </a:p>
          <a:p>
            <a:pPr algn="just"/>
            <a:endParaRPr lang="cs-CZ" altLang="cs-CZ" sz="2600" dirty="0">
              <a:latin typeface="Georgia" panose="02040502050405020303" pitchFamily="18" charset="0"/>
            </a:endParaRPr>
          </a:p>
          <a:p>
            <a:pPr algn="just"/>
            <a:r>
              <a:rPr lang="cs-CZ" altLang="cs-CZ" sz="2600" dirty="0">
                <a:latin typeface="Georgia" panose="02040502050405020303" pitchFamily="18" charset="0"/>
              </a:rPr>
              <a:t>peněžní fondy (pozn. dříve i majetkové)</a:t>
            </a:r>
            <a:endParaRPr lang="en-US" altLang="cs-CZ" sz="2600" dirty="0">
              <a:latin typeface="Georgia" panose="02040502050405020303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13</a:t>
            </a:fld>
            <a:endParaRPr lang="cs-CZ" altLang="cs-CZ" sz="1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77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>
          <a:xfrm>
            <a:off x="251520" y="692696"/>
            <a:ext cx="8534400" cy="936625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cs-CZ" altLang="cs-CZ" sz="3600" dirty="0">
                <a:latin typeface="Georgia" panose="02040502050405020303" pitchFamily="18" charset="0"/>
              </a:rPr>
              <a:t>Rozlišení mezi rozpočtovou </a:t>
            </a:r>
            <a:br>
              <a:rPr lang="cs-CZ" altLang="cs-CZ" sz="3600" dirty="0">
                <a:latin typeface="Georgia" panose="02040502050405020303" pitchFamily="18" charset="0"/>
              </a:rPr>
            </a:br>
            <a:r>
              <a:rPr lang="cs-CZ" altLang="cs-CZ" sz="3600" dirty="0">
                <a:latin typeface="Georgia" panose="02040502050405020303" pitchFamily="18" charset="0"/>
              </a:rPr>
              <a:t>a podnikatelskou činností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4294967295"/>
          </p:nvPr>
        </p:nvSpPr>
        <p:spPr>
          <a:xfrm>
            <a:off x="395536" y="1556792"/>
            <a:ext cx="8496944" cy="5112296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Rozpočtová činnost 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orgia" panose="02040502050405020303" pitchFamily="18" charset="0"/>
              </a:rPr>
              <a:t>činnost, která je hlavním posláním ÚSC – cílem není dosažení zisku, ale snaha o rozvoj území a  uspokojování potřeb obyvatel</a:t>
            </a:r>
          </a:p>
          <a:p>
            <a:pPr lvl="1" algn="just">
              <a:buFontTx/>
              <a:buChar char="•"/>
            </a:pPr>
            <a:endParaRPr lang="cs-CZ" altLang="cs-CZ" sz="1400" dirty="0">
              <a:latin typeface="Georgia" panose="02040502050405020303" pitchFamily="18" charset="0"/>
            </a:endParaRPr>
          </a:p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Podnikatelská (hospodářská) činnost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orgia" panose="02040502050405020303" pitchFamily="18" charset="0"/>
              </a:rPr>
              <a:t>ÚSC může vykonávat i činnosti, při kterých se snaží dosahovat zisku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orgia" panose="02040502050405020303" pitchFamily="18" charset="0"/>
              </a:rPr>
              <a:t>účetně sledována mimo rozpočtové V a N (AE, vybrané SÚ)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orgia" panose="02040502050405020303" pitchFamily="18" charset="0"/>
              </a:rPr>
              <a:t>výsledky se promítají do rozpočtu vždy nejpozději ke konci kalendářního roku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orgia" panose="02040502050405020303" pitchFamily="18" charset="0"/>
              </a:rPr>
              <a:t>mělo by být vnitřním předpisem upraveno, které činnosti sem patří, jaký majetek je při nich využíván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14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53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 idx="4294967295"/>
          </p:nvPr>
        </p:nvSpPr>
        <p:spPr>
          <a:xfrm>
            <a:off x="395536" y="548680"/>
            <a:ext cx="7959725" cy="576064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cs-CZ" altLang="cs-CZ" sz="3600" dirty="0">
                <a:latin typeface="Georgia" panose="02040502050405020303" pitchFamily="18" charset="0"/>
                <a:cs typeface="Arial" charset="0"/>
              </a:rPr>
              <a:t>Vztah účetnictví a rozpočtu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4294967295"/>
          </p:nvPr>
        </p:nvSpPr>
        <p:spPr>
          <a:xfrm>
            <a:off x="107504" y="980728"/>
            <a:ext cx="8784976" cy="5184576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 lnSpcReduction="10000"/>
          </a:bodyPr>
          <a:lstStyle/>
          <a:p>
            <a:pPr algn="just"/>
            <a:r>
              <a:rPr lang="cs-CZ" altLang="cs-CZ" sz="2000" dirty="0">
                <a:latin typeface="Georgia" panose="02040502050405020303" pitchFamily="18" charset="0"/>
              </a:rPr>
              <a:t>Rozpočet 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orgia" panose="02040502050405020303" pitchFamily="18" charset="0"/>
              </a:rPr>
              <a:t>několik pohledů na peněžní operace (klasifikace podle různých na sobě nezávislých hledisek) 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orgia" panose="02040502050405020303" pitchFamily="18" charset="0"/>
              </a:rPr>
              <a:t>peněžní toky jednotky v rozpočtové činnosti v průběhu jednoho roku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orgia" panose="02040502050405020303" pitchFamily="18" charset="0"/>
              </a:rPr>
              <a:t>příjmově </a:t>
            </a:r>
            <a:r>
              <a:rPr lang="cs-CZ" altLang="cs-CZ" sz="2000" dirty="0" smtClean="0">
                <a:latin typeface="Georgia" panose="02040502050405020303" pitchFamily="18" charset="0"/>
              </a:rPr>
              <a:t>– výdajový</a:t>
            </a:r>
          </a:p>
          <a:p>
            <a:pPr marL="457200" lvl="1" indent="0" algn="just">
              <a:buNone/>
            </a:pPr>
            <a:endParaRPr lang="cs-CZ" altLang="cs-CZ" sz="2000" dirty="0">
              <a:latin typeface="Georgia" panose="02040502050405020303" pitchFamily="18" charset="0"/>
            </a:endParaRPr>
          </a:p>
          <a:p>
            <a:pPr algn="just"/>
            <a:r>
              <a:rPr lang="cs-CZ" altLang="cs-CZ" sz="2000" dirty="0">
                <a:latin typeface="Georgia" panose="02040502050405020303" pitchFamily="18" charset="0"/>
              </a:rPr>
              <a:t>Účetnictví 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orgia" panose="02040502050405020303" pitchFamily="18" charset="0"/>
              </a:rPr>
              <a:t>jednoúrovňový systém, osnova syntetických účtů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orgia" panose="02040502050405020303" pitchFamily="18" charset="0"/>
              </a:rPr>
              <a:t>komplexnější, obsahuje i informace o majetku, závazcích, pohledávkách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orgia" panose="02040502050405020303" pitchFamily="18" charset="0"/>
              </a:rPr>
              <a:t>kontinuita v čase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orgia" panose="02040502050405020303" pitchFamily="18" charset="0"/>
              </a:rPr>
              <a:t>nákladově – </a:t>
            </a:r>
            <a:r>
              <a:rPr lang="cs-CZ" altLang="cs-CZ" sz="2000" dirty="0" smtClean="0">
                <a:latin typeface="Georgia" panose="02040502050405020303" pitchFamily="18" charset="0"/>
              </a:rPr>
              <a:t>výnosový</a:t>
            </a:r>
          </a:p>
          <a:p>
            <a:pPr marL="457200" lvl="1" indent="0" algn="just">
              <a:buNone/>
            </a:pPr>
            <a:endParaRPr lang="cs-CZ" altLang="cs-CZ" sz="2000" dirty="0">
              <a:latin typeface="Georgia" panose="02040502050405020303" pitchFamily="18" charset="0"/>
            </a:endParaRPr>
          </a:p>
          <a:p>
            <a:pPr algn="just"/>
            <a:r>
              <a:rPr lang="cs-CZ" altLang="cs-CZ" sz="2000" dirty="0">
                <a:latin typeface="Georgia" panose="02040502050405020303" pitchFamily="18" charset="0"/>
              </a:rPr>
              <a:t>Účetnictví a rozpočet spolu souvisí, doplňují se, jsou provázané</a:t>
            </a:r>
          </a:p>
          <a:p>
            <a:pPr lvl="1" algn="just">
              <a:buFontTx/>
              <a:buChar char="•"/>
            </a:pPr>
            <a:r>
              <a:rPr lang="cs-CZ" altLang="cs-CZ" sz="2000" dirty="0">
                <a:latin typeface="Georgia" panose="02040502050405020303" pitchFamily="18" charset="0"/>
              </a:rPr>
              <a:t>rozpočet je s účetnictvím provázán přes </a:t>
            </a:r>
            <a:r>
              <a:rPr lang="cs-CZ" altLang="cs-CZ" sz="2000" b="1" dirty="0">
                <a:latin typeface="Georgia" panose="02040502050405020303" pitchFamily="18" charset="0"/>
              </a:rPr>
              <a:t>rozpočtové účty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15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7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6762328" cy="1015008"/>
          </a:xfrm>
        </p:spPr>
        <p:txBody>
          <a:bodyPr/>
          <a:lstStyle/>
          <a:p>
            <a:r>
              <a:rPr lang="cs-CZ" dirty="0" smtClean="0"/>
              <a:t>Rozpočtové účty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3886200"/>
          </a:xfrm>
        </p:spPr>
        <p:txBody>
          <a:bodyPr/>
          <a:lstStyle/>
          <a:p>
            <a:r>
              <a:rPr lang="cs-CZ" dirty="0" smtClean="0">
                <a:latin typeface="Georgia" panose="02040502050405020303" pitchFamily="18" charset="0"/>
              </a:rPr>
              <a:t>Účtová skupina 23 – SÚ 231, 236</a:t>
            </a:r>
          </a:p>
          <a:p>
            <a:r>
              <a:rPr lang="cs-CZ" dirty="0" smtClean="0">
                <a:latin typeface="Georgia" panose="02040502050405020303" pitchFamily="18" charset="0"/>
              </a:rPr>
              <a:t>Ale také další, zjednodušeně –jakýkoliv účet který se „chová“ jako bankovní účet v rozpočtové činnosti</a:t>
            </a:r>
          </a:p>
          <a:p>
            <a:pPr lvl="1"/>
            <a:r>
              <a:rPr lang="cs-CZ" dirty="0" smtClean="0">
                <a:latin typeface="Georgia" panose="02040502050405020303" pitchFamily="18" charset="0"/>
              </a:rPr>
              <a:t>Termínované vklady, </a:t>
            </a:r>
          </a:p>
          <a:p>
            <a:pPr lvl="1"/>
            <a:r>
              <a:rPr lang="cs-CZ" dirty="0" smtClean="0">
                <a:latin typeface="Georgia" panose="02040502050405020303" pitchFamily="18" charset="0"/>
              </a:rPr>
              <a:t>bankovní úvěry jsou-li výdaje hrazené přímo z úvěrového účtu</a:t>
            </a:r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69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 idx="4294967295"/>
          </p:nvPr>
        </p:nvSpPr>
        <p:spPr>
          <a:xfrm>
            <a:off x="0" y="-2299"/>
            <a:ext cx="9144000" cy="90872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231 – Základní běžný účet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600200"/>
            <a:ext cx="8785225" cy="452596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just"/>
            <a:r>
              <a:rPr lang="cs-CZ" altLang="cs-CZ" dirty="0">
                <a:latin typeface="Georgia" panose="02040502050405020303" pitchFamily="18" charset="0"/>
              </a:rPr>
              <a:t>veškeré peněžní prostředky (rozpočtové příjmy)</a:t>
            </a:r>
          </a:p>
          <a:p>
            <a:pPr algn="just"/>
            <a:r>
              <a:rPr lang="cs-CZ" altLang="cs-CZ" dirty="0">
                <a:latin typeface="Georgia" panose="02040502050405020303" pitchFamily="18" charset="0"/>
              </a:rPr>
              <a:t>bankovní účet</a:t>
            </a:r>
          </a:p>
          <a:p>
            <a:pPr algn="just"/>
            <a:r>
              <a:rPr lang="cs-CZ" altLang="cs-CZ" dirty="0">
                <a:latin typeface="Georgia" panose="02040502050405020303" pitchFamily="18" charset="0"/>
              </a:rPr>
              <a:t>pokud ÚSC nezřizuje peněžní fondy, přebytek hospodaření minulých let </a:t>
            </a:r>
          </a:p>
          <a:p>
            <a:pPr algn="just"/>
            <a:r>
              <a:rPr lang="cs-CZ" altLang="cs-CZ" dirty="0">
                <a:latin typeface="Georgia" panose="02040502050405020303" pitchFamily="18" charset="0"/>
              </a:rPr>
              <a:t>přijaté prostředky z poskytnutých úvěrů </a:t>
            </a:r>
          </a:p>
          <a:p>
            <a:pPr algn="just"/>
            <a:r>
              <a:rPr lang="cs-CZ" altLang="cs-CZ" dirty="0">
                <a:latin typeface="Georgia" panose="02040502050405020303" pitchFamily="18" charset="0"/>
              </a:rPr>
              <a:t>inkasované částky z prodeje vydaných dlužných CP</a:t>
            </a:r>
          </a:p>
          <a:p>
            <a:pPr algn="just"/>
            <a:endParaRPr lang="cs-CZ" altLang="cs-CZ" dirty="0">
              <a:latin typeface="Georgia" panose="02040502050405020303" pitchFamily="18" charset="0"/>
            </a:endParaRPr>
          </a:p>
          <a:p>
            <a:pPr algn="just"/>
            <a:r>
              <a:rPr lang="cs-CZ" altLang="cs-CZ" dirty="0">
                <a:latin typeface="Georgia" panose="02040502050405020303" pitchFamily="18" charset="0"/>
              </a:rPr>
              <a:t>provázání informací v účetnictví a v rozpočtu</a:t>
            </a:r>
          </a:p>
        </p:txBody>
      </p:sp>
    </p:spTree>
    <p:extLst>
      <p:ext uri="{BB962C8B-B14F-4D97-AF65-F5344CB8AC3E}">
        <p14:creationId xmlns:p14="http://schemas.microsoft.com/office/powerpoint/2010/main" val="387264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908050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261 – Pokladna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628775"/>
            <a:ext cx="8569325" cy="504031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 dirty="0">
                <a:latin typeface="Georgia" panose="02040502050405020303" pitchFamily="18" charset="0"/>
              </a:rPr>
              <a:t>stav a pohyb peněz v hotovosti, šeků přijatých místo hotových peněz, poukázek k zúčtování</a:t>
            </a:r>
          </a:p>
          <a:p>
            <a:pPr algn="just"/>
            <a:r>
              <a:rPr lang="cs-CZ" altLang="cs-CZ" sz="2800" dirty="0">
                <a:latin typeface="Georgia" panose="02040502050405020303" pitchFamily="18" charset="0"/>
              </a:rPr>
              <a:t>pokladní </a:t>
            </a:r>
            <a:r>
              <a:rPr lang="cs-CZ" altLang="cs-CZ" sz="2800" dirty="0" smtClean="0">
                <a:latin typeface="Georgia" panose="02040502050405020303" pitchFamily="18" charset="0"/>
              </a:rPr>
              <a:t>doklady</a:t>
            </a:r>
          </a:p>
          <a:p>
            <a:pPr algn="just"/>
            <a:r>
              <a:rPr lang="cs-CZ" altLang="cs-CZ" sz="2800" dirty="0" smtClean="0">
                <a:latin typeface="Georgia" panose="02040502050405020303" pitchFamily="18" charset="0"/>
              </a:rPr>
              <a:t>Od r. 2016 dva možné způsoby propojení s rozpočtovou skladbou</a:t>
            </a:r>
            <a:endParaRPr lang="cs-CZ" altLang="cs-CZ" sz="2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55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Původní způsob účtování pokladny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276872"/>
            <a:ext cx="7543800" cy="3886200"/>
          </a:xfrm>
        </p:spPr>
        <p:txBody>
          <a:bodyPr/>
          <a:lstStyle/>
          <a:p>
            <a:pPr algn="just"/>
            <a:r>
              <a:rPr lang="cs-CZ" altLang="cs-CZ" sz="2800" dirty="0">
                <a:latin typeface="Georgia" panose="02040502050405020303" pitchFamily="18" charset="0"/>
              </a:rPr>
              <a:t>neklasifikuje se rozpočtovou skladbou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orgia" panose="02040502050405020303" pitchFamily="18" charset="0"/>
              </a:rPr>
              <a:t>převod prostředků do pokladny ze ZBÚ 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orgia" panose="02040502050405020303" pitchFamily="18" charset="0"/>
              </a:rPr>
              <a:t>	» záloha poskytnutá pokladně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orgia" panose="02040502050405020303" pitchFamily="18" charset="0"/>
              </a:rPr>
              <a:t>po konečném vydání prostředků z pokladny 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orgia" panose="02040502050405020303" pitchFamily="18" charset="0"/>
              </a:rPr>
              <a:t>	» snížení položky záloha, zatřídění na položku – interní účetní doklad</a:t>
            </a:r>
          </a:p>
          <a:p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16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>
          <a:xfrm>
            <a:off x="539552" y="476672"/>
            <a:ext cx="6781800" cy="1152128"/>
          </a:xfrm>
        </p:spPr>
        <p:txBody>
          <a:bodyPr>
            <a:normAutofit fontScale="90000"/>
          </a:bodyPr>
          <a:lstStyle/>
          <a:p>
            <a:r>
              <a:rPr lang="cs-CZ" altLang="cs-CZ" sz="3600" dirty="0">
                <a:latin typeface="Georgia" panose="02040502050405020303" pitchFamily="18" charset="0"/>
              </a:rPr>
              <a:t>ÚČETNÍ REFORMA </a:t>
            </a:r>
            <a:br>
              <a:rPr lang="cs-CZ" altLang="cs-CZ" sz="3600" dirty="0">
                <a:latin typeface="Georgia" panose="02040502050405020303" pitchFamily="18" charset="0"/>
              </a:rPr>
            </a:br>
            <a:r>
              <a:rPr lang="cs-CZ" altLang="cs-CZ" sz="3600" dirty="0">
                <a:latin typeface="Georgia" panose="02040502050405020303" pitchFamily="18" charset="0"/>
              </a:rPr>
              <a:t>v oblasti veřejných financí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r>
              <a:rPr lang="cs-CZ" altLang="cs-CZ" sz="2800" dirty="0">
                <a:latin typeface="Georgia" panose="02040502050405020303" pitchFamily="18" charset="0"/>
              </a:rPr>
              <a:t>Usnesení vlády č. 561 ze dne 23.5.2007</a:t>
            </a:r>
          </a:p>
          <a:p>
            <a:pPr lvl="1"/>
            <a:r>
              <a:rPr lang="cs-CZ" altLang="cs-CZ" sz="2400" dirty="0">
                <a:latin typeface="Georgia" panose="02040502050405020303" pitchFamily="18" charset="0"/>
              </a:rPr>
              <a:t>Schválení vytvoření účetnictví státu od 1.1.2010</a:t>
            </a:r>
          </a:p>
          <a:p>
            <a:pPr lvl="1"/>
            <a:r>
              <a:rPr lang="cs-CZ" altLang="cs-CZ" sz="2400" dirty="0">
                <a:latin typeface="Georgia" panose="02040502050405020303" pitchFamily="18" charset="0"/>
              </a:rPr>
              <a:t>(Příloha č.1 – vymezení základních principů)</a:t>
            </a:r>
          </a:p>
          <a:p>
            <a:pPr lvl="1">
              <a:buFontTx/>
              <a:buNone/>
            </a:pPr>
            <a:endParaRPr lang="cs-CZ" altLang="cs-CZ" sz="2400" dirty="0">
              <a:latin typeface="Georgia" panose="02040502050405020303" pitchFamily="18" charset="0"/>
            </a:endParaRPr>
          </a:p>
          <a:p>
            <a:pPr algn="just"/>
            <a:r>
              <a:rPr lang="cs-CZ" altLang="cs-CZ" sz="2800" dirty="0">
                <a:latin typeface="Georgia" panose="02040502050405020303" pitchFamily="18" charset="0"/>
              </a:rPr>
              <a:t>CÍL – vytvoření podmínek pro efektivní zajištění správných, úplných a včasných informací o hospodářské situaci státu a příslušných účetních jednotek</a:t>
            </a:r>
          </a:p>
          <a:p>
            <a:endParaRPr lang="cs-CZ" altLang="cs-CZ" sz="2800" dirty="0">
              <a:latin typeface="Georgia" panose="02040502050405020303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2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26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52525"/>
          </a:xfrm>
          <a:solidFill>
            <a:srgbClr val="92D050"/>
          </a:solidFill>
          <a:ln/>
        </p:spPr>
        <p:txBody>
          <a:bodyPr>
            <a:normAutofit fontScale="90000"/>
          </a:bodyPr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Pokladna – příklad – prostředky přijaté v hotovosti odvedeny na bankovní účet (ZBÚ)</a:t>
            </a:r>
          </a:p>
        </p:txBody>
      </p:sp>
      <p:graphicFrame>
        <p:nvGraphicFramePr>
          <p:cNvPr id="42048" name="Group 6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49146320"/>
              </p:ext>
            </p:extLst>
          </p:nvPr>
        </p:nvGraphicFramePr>
        <p:xfrm>
          <a:off x="0" y="1600200"/>
          <a:ext cx="9143999" cy="4486911"/>
        </p:xfrm>
        <a:graphic>
          <a:graphicData uri="http://schemas.openxmlformats.org/drawingml/2006/table">
            <a:tbl>
              <a:tblPr/>
              <a:tblGrid>
                <a:gridCol w="4450035"/>
                <a:gridCol w="1253531"/>
                <a:gridCol w="860532"/>
                <a:gridCol w="860532"/>
                <a:gridCol w="858837"/>
                <a:gridCol w="860532"/>
              </a:tblGrid>
              <a:tr h="560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Kč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DAL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pol.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§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Výběr prostředků z bank. účtu do pokladny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Převod prostředků z bankovního účtu ÚCS do pokladny - bankovní výpis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Předpis příjmů z místního poplatku ze psů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Příjem příjmů z místního poplatku ze psů v hotovosti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61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Odvod příjmů na ZBÚ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60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Přijetí prostředků na ZBÚ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65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70" name="Group 6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35542208"/>
              </p:ext>
            </p:extLst>
          </p:nvPr>
        </p:nvGraphicFramePr>
        <p:xfrm>
          <a:off x="-2" y="1484784"/>
          <a:ext cx="9144002" cy="4744403"/>
        </p:xfrm>
        <a:graphic>
          <a:graphicData uri="http://schemas.openxmlformats.org/drawingml/2006/table">
            <a:tbl>
              <a:tblPr/>
              <a:tblGrid>
                <a:gridCol w="4456812"/>
                <a:gridCol w="1160363"/>
                <a:gridCol w="882554"/>
                <a:gridCol w="882553"/>
                <a:gridCol w="879167"/>
                <a:gridCol w="882553"/>
              </a:tblGrid>
              <a:tr h="538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Kč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DAL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pol.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§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36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Výběr prostředků z bank. účtu do pokladny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3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Převod prostředků z bankovního účtu ÚCS do pokladny - bankovní výpis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36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Předpis příjmů z místního poplatku ze psů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Příjem příjmů z místního poplatku ze psů v hotovosti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690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Zúčtování příjmů – vnitřní účetní doklad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1341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Navýšení poskytnuté zálohy pokladně o inkasované příjmy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sp>
        <p:nvSpPr>
          <p:cNvPr id="43068" name="Rectangle 6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96975"/>
          </a:xfrm>
          <a:solidFill>
            <a:srgbClr val="92D050"/>
          </a:solidFill>
          <a:ln/>
        </p:spPr>
        <p:txBody>
          <a:bodyPr/>
          <a:lstStyle/>
          <a:p>
            <a:r>
              <a:rPr lang="cs-CZ" altLang="cs-CZ" sz="3600" dirty="0">
                <a:latin typeface="Tahoma" pitchFamily="34" charset="0"/>
                <a:cs typeface="Arial" charset="0"/>
              </a:rPr>
              <a:t>Pokladna – příklad – záloha pokladně je navýšena o prostředky přijaté v hotovosti</a:t>
            </a:r>
          </a:p>
        </p:txBody>
      </p:sp>
    </p:spTree>
    <p:extLst>
      <p:ext uri="{BB962C8B-B14F-4D97-AF65-F5344CB8AC3E}">
        <p14:creationId xmlns:p14="http://schemas.microsoft.com/office/powerpoint/2010/main" val="403597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rgbClr val="92D050"/>
          </a:solidFill>
          <a:ln/>
        </p:spPr>
        <p:txBody>
          <a:bodyPr>
            <a:normAutofit fontScale="90000"/>
          </a:bodyPr>
          <a:lstStyle/>
          <a:p>
            <a:r>
              <a:rPr lang="cs-CZ" altLang="cs-CZ" sz="3600">
                <a:latin typeface="Tahoma" pitchFamily="34" charset="0"/>
                <a:cs typeface="Arial" charset="0"/>
              </a:rPr>
              <a:t>Pokladna – příklad – výdaje uhrazené v hotovosti</a:t>
            </a:r>
          </a:p>
        </p:txBody>
      </p:sp>
      <p:graphicFrame>
        <p:nvGraphicFramePr>
          <p:cNvPr id="44096" name="Group 64"/>
          <p:cNvGraphicFramePr>
            <a:graphicFrameLocks noGrp="1"/>
          </p:cNvGraphicFramePr>
          <p:nvPr>
            <p:ph type="tbl" idx="4294967295"/>
            <p:extLst>
              <p:ext uri="{D42A27DB-BD31-4B8C-83A1-F6EECF244321}">
                <p14:modId xmlns:p14="http://schemas.microsoft.com/office/powerpoint/2010/main" val="2771659523"/>
              </p:ext>
            </p:extLst>
          </p:nvPr>
        </p:nvGraphicFramePr>
        <p:xfrm>
          <a:off x="-3" y="1773238"/>
          <a:ext cx="9144002" cy="3997325"/>
        </p:xfrm>
        <a:graphic>
          <a:graphicData uri="http://schemas.openxmlformats.org/drawingml/2006/table">
            <a:tbl>
              <a:tblPr/>
              <a:tblGrid>
                <a:gridCol w="4332606"/>
                <a:gridCol w="1229728"/>
                <a:gridCol w="838298"/>
                <a:gridCol w="838299"/>
                <a:gridCol w="918936"/>
                <a:gridCol w="986135"/>
              </a:tblGrid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Kč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DAL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pol.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§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74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Výběr prostředků z bank. účtu do pokladny 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5 000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Převod prostředků z b.ú. do pokladny dle výpisu z banky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5 000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Nákup kancelářských potřeb – v hotovosti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1 500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69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Změna rozpočtové skladby dle účelu užití hotovosti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- 1 500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796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+1 500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5139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53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344816" cy="1600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Nový způsob účtování pokladny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99592" y="2636912"/>
            <a:ext cx="7194376" cy="3767328"/>
          </a:xfrm>
        </p:spPr>
        <p:txBody>
          <a:bodyPr/>
          <a:lstStyle/>
          <a:p>
            <a:r>
              <a:rPr lang="cs-CZ" dirty="0" smtClean="0">
                <a:latin typeface="Georgia" panose="02040502050405020303" pitchFamily="18" charset="0"/>
              </a:rPr>
              <a:t>Rozpočtová skladba od 1.1.2016 umožňuje přiřadit položky rozpočtu přímo k SÚ 261</a:t>
            </a:r>
          </a:p>
          <a:p>
            <a:endParaRPr lang="cs-CZ" dirty="0">
              <a:latin typeface="Georgia" panose="02040502050405020303" pitchFamily="18" charset="0"/>
            </a:endParaRPr>
          </a:p>
          <a:p>
            <a:r>
              <a:rPr lang="cs-CZ" dirty="0" smtClean="0">
                <a:latin typeface="Georgia" panose="02040502050405020303" pitchFamily="18" charset="0"/>
              </a:rPr>
              <a:t>pol. 4138, pol. 5348 (obojí § 6330)</a:t>
            </a:r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5272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55576" y="609601"/>
            <a:ext cx="7550224" cy="3767328"/>
          </a:xfrm>
        </p:spPr>
        <p:txBody>
          <a:bodyPr/>
          <a:lstStyle/>
          <a:p>
            <a:r>
              <a:rPr lang="cs-CZ" dirty="0" smtClean="0">
                <a:latin typeface="Georgia" panose="02040502050405020303" pitchFamily="18" charset="0"/>
              </a:rPr>
              <a:t>Lze používat pouze jeden z uvedených způsobů.</a:t>
            </a:r>
          </a:p>
          <a:p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9416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>
          <a:xfrm>
            <a:off x="467544" y="332656"/>
            <a:ext cx="8676456" cy="723556"/>
          </a:xfrm>
          <a:noFill/>
          <a:ln/>
        </p:spPr>
        <p:txBody>
          <a:bodyPr>
            <a:normAutofit/>
          </a:bodyPr>
          <a:lstStyle/>
          <a:p>
            <a:r>
              <a:rPr lang="cs-CZ" altLang="cs-CZ" sz="3600" b="1" dirty="0">
                <a:latin typeface="Impact" pitchFamily="34" charset="0"/>
                <a:cs typeface="Arial" charset="0"/>
              </a:rPr>
              <a:t>Peněžní fondy ÚSC</a:t>
            </a:r>
          </a:p>
        </p:txBody>
      </p:sp>
      <p:sp>
        <p:nvSpPr>
          <p:cNvPr id="45059" name="Rectangle 3"/>
          <p:cNvSpPr>
            <a:spLocks noGrp="1"/>
          </p:cNvSpPr>
          <p:nvPr>
            <p:ph sz="quarter" idx="4294967295"/>
          </p:nvPr>
        </p:nvSpPr>
        <p:spPr>
          <a:xfrm>
            <a:off x="539552" y="1340769"/>
            <a:ext cx="7920880" cy="453650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 fontScale="92500"/>
          </a:bodyPr>
          <a:lstStyle/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ČÚS č. 704 – Fondy účetní jednotky</a:t>
            </a: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ÚSC zřizují peněžní fondy dobrovolně</a:t>
            </a: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Zřizovatel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zastupitelstvo obce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rada kraje, pokud si tuto působnost nevyhradí zastupitelstvo kraje </a:t>
            </a: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ÚSC nemusí mít zřízený žádný peněžní fond 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 prostředky soustředěny pouze na bankovním účtu (ZBÚ)</a:t>
            </a:r>
          </a:p>
        </p:txBody>
      </p:sp>
    </p:spTree>
    <p:extLst>
      <p:ext uri="{BB962C8B-B14F-4D97-AF65-F5344CB8AC3E}">
        <p14:creationId xmlns:p14="http://schemas.microsoft.com/office/powerpoint/2010/main" val="188543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 idx="4294967295"/>
          </p:nvPr>
        </p:nvSpPr>
        <p:spPr>
          <a:xfrm>
            <a:off x="611561" y="692696"/>
            <a:ext cx="8064896" cy="792088"/>
          </a:xfrm>
          <a:noFill/>
          <a:ln/>
        </p:spPr>
        <p:txBody>
          <a:bodyPr/>
          <a:lstStyle/>
          <a:p>
            <a:r>
              <a:rPr lang="cs-CZ" altLang="cs-CZ" sz="3600" dirty="0">
                <a:latin typeface="Impact" pitchFamily="34" charset="0"/>
                <a:cs typeface="Arial" charset="0"/>
              </a:rPr>
              <a:t>Statut peněžního fondu</a:t>
            </a:r>
          </a:p>
        </p:txBody>
      </p:sp>
      <p:sp>
        <p:nvSpPr>
          <p:cNvPr id="46083" name="Rectangle 3"/>
          <p:cNvSpPr>
            <a:spLocks noGrp="1"/>
          </p:cNvSpPr>
          <p:nvPr>
            <p:ph sz="quarter" idx="4294967295"/>
          </p:nvPr>
        </p:nvSpPr>
        <p:spPr>
          <a:xfrm>
            <a:off x="683567" y="1700808"/>
            <a:ext cx="8152457" cy="442218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statut </a:t>
            </a:r>
            <a:r>
              <a:rPr lang="cs-CZ" alt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vydává ten orgán ÚSC, který peněžní fond zřídil</a:t>
            </a:r>
          </a:p>
          <a:p>
            <a:pPr algn="just"/>
            <a:endParaRPr lang="cs-CZ" alt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cs-CZ" alt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příjmy a výdaje peněžního fondu, specifikace použití prostředků fondu</a:t>
            </a:r>
          </a:p>
          <a:p>
            <a:pPr algn="just"/>
            <a:endParaRPr lang="cs-CZ" alt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cs-CZ" alt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může být vydán formou OZV</a:t>
            </a:r>
          </a:p>
        </p:txBody>
      </p:sp>
    </p:spTree>
    <p:extLst>
      <p:ext uri="{BB962C8B-B14F-4D97-AF65-F5344CB8AC3E}">
        <p14:creationId xmlns:p14="http://schemas.microsoft.com/office/powerpoint/2010/main" val="241946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noFill/>
          <a:ln/>
        </p:spPr>
        <p:txBody>
          <a:bodyPr/>
          <a:lstStyle/>
          <a:p>
            <a:endParaRPr lang="cs-CZ" altLang="cs-CZ" sz="3600" dirty="0">
              <a:latin typeface="Tahoma" pitchFamily="34" charset="0"/>
              <a:cs typeface="Arial" charset="0"/>
            </a:endParaRPr>
          </a:p>
        </p:txBody>
      </p:sp>
      <p:sp>
        <p:nvSpPr>
          <p:cNvPr id="47107" name="Rectangle 3"/>
          <p:cNvSpPr>
            <a:spLocks noGrp="1"/>
          </p:cNvSpPr>
          <p:nvPr>
            <p:ph sz="quarter" idx="4294967295"/>
          </p:nvPr>
        </p:nvSpPr>
        <p:spPr>
          <a:xfrm>
            <a:off x="457200" y="1600200"/>
            <a:ext cx="8229600" cy="44958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peněžní fondy mohou být účelové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př. sociální fond obce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př. fond bytové výstavby</a:t>
            </a:r>
          </a:p>
          <a:p>
            <a:pPr lvl="1" algn="just">
              <a:buFontTx/>
              <a:buChar char="•"/>
            </a:pPr>
            <a:endParaRPr lang="cs-CZ" altLang="cs-CZ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peněžní fondy mohou být bez účelového určení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př. fond rezerv a rozvoje</a:t>
            </a:r>
          </a:p>
          <a:p>
            <a:pPr lvl="1" algn="just">
              <a:buFontTx/>
              <a:buChar char="•"/>
            </a:pPr>
            <a:endParaRPr lang="cs-CZ" altLang="cs-CZ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lvl="1" algn="just">
              <a:buFontTx/>
              <a:buChar char="•"/>
            </a:pPr>
            <a:endParaRPr lang="cs-CZ" altLang="cs-CZ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839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 idx="4294967295"/>
          </p:nvPr>
        </p:nvSpPr>
        <p:spPr>
          <a:xfrm>
            <a:off x="611560" y="404664"/>
            <a:ext cx="8532440" cy="598636"/>
          </a:xfrm>
          <a:noFill/>
          <a:ln/>
        </p:spPr>
        <p:txBody>
          <a:bodyPr>
            <a:normAutofit fontScale="90000"/>
          </a:bodyPr>
          <a:lstStyle/>
          <a:p>
            <a:r>
              <a:rPr lang="cs-CZ" altLang="cs-CZ" sz="3600" dirty="0">
                <a:latin typeface="Impact" pitchFamily="34" charset="0"/>
                <a:cs typeface="Arial" charset="0"/>
              </a:rPr>
              <a:t>Účtování peněžního fondu</a:t>
            </a:r>
          </a:p>
        </p:txBody>
      </p:sp>
      <p:sp>
        <p:nvSpPr>
          <p:cNvPr id="15363" name="Rectangle 3"/>
          <p:cNvSpPr>
            <a:spLocks noGrp="1"/>
          </p:cNvSpPr>
          <p:nvPr>
            <p:ph sz="quarter" idx="4294967295"/>
          </p:nvPr>
        </p:nvSpPr>
        <p:spPr>
          <a:xfrm>
            <a:off x="611559" y="1773239"/>
            <a:ext cx="7848873" cy="424805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Fond je napojen na rozpočet ÚSC 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peněžní prostředky se ve fondu pouze ukládají, pokud mají být použity, převedou se zpět do rozpočtu</a:t>
            </a:r>
          </a:p>
          <a:p>
            <a:pPr marL="457200" lvl="1" indent="0" algn="just">
              <a:buNone/>
            </a:pPr>
            <a:endParaRPr lang="cs-CZ" altLang="cs-CZ" dirty="0">
              <a:latin typeface="Tahoma" pitchFamily="34" charset="0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  <a:p>
            <a:pPr algn="just"/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Peněžní operace jsou realizovány přímo z účtu </a:t>
            </a:r>
            <a:r>
              <a:rPr lang="cs-CZ" altLang="cs-CZ" sz="2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peněžního </a:t>
            </a:r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fondu.</a:t>
            </a:r>
          </a:p>
          <a:p>
            <a:pPr algn="just"/>
            <a:endParaRPr lang="cs-CZ" altLang="cs-CZ" sz="28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Pozn.: konsolidace</a:t>
            </a:r>
          </a:p>
          <a:p>
            <a:pPr algn="just"/>
            <a:endParaRPr lang="cs-CZ" altLang="cs-CZ" sz="28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endParaRPr lang="cs-CZ" altLang="cs-CZ" sz="28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335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 idx="4294967295"/>
          </p:nvPr>
        </p:nvSpPr>
        <p:spPr>
          <a:xfrm>
            <a:off x="0" y="-609"/>
            <a:ext cx="9144000" cy="1143000"/>
          </a:xfrm>
          <a:noFill/>
          <a:ln/>
        </p:spPr>
        <p:txBody>
          <a:bodyPr/>
          <a:lstStyle/>
          <a:p>
            <a:endParaRPr lang="cs-CZ" altLang="cs-CZ" sz="3600" dirty="0">
              <a:latin typeface="Tahoma" pitchFamily="34" charset="0"/>
              <a:cs typeface="Arial" charset="0"/>
            </a:endParaRPr>
          </a:p>
        </p:txBody>
      </p:sp>
      <p:sp>
        <p:nvSpPr>
          <p:cNvPr id="4915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77838" y="1698625"/>
            <a:ext cx="8135937" cy="442436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just"/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SÚ 236 – běžné účty peněžních fondů – peněžní prostředky fondu</a:t>
            </a:r>
          </a:p>
          <a:p>
            <a:pPr algn="just"/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SÚ 419 – ostatní fondy – pasivní účet</a:t>
            </a:r>
          </a:p>
          <a:p>
            <a:pPr algn="just"/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SÚ 548 – tvorba fondů</a:t>
            </a:r>
          </a:p>
          <a:p>
            <a:pPr algn="just"/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SÚ 648 – čerpání fondů</a:t>
            </a:r>
          </a:p>
          <a:p>
            <a:pPr algn="just"/>
            <a:endParaRPr lang="cs-CZ" altLang="cs-CZ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8316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 idx="4294967295"/>
          </p:nvPr>
        </p:nvSpPr>
        <p:spPr>
          <a:xfrm>
            <a:off x="460375" y="274638"/>
            <a:ext cx="8229600" cy="922337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r>
              <a:rPr lang="cs-CZ" altLang="cs-CZ" sz="3600" dirty="0">
                <a:latin typeface="Georgia" panose="02040502050405020303" pitchFamily="18" charset="0"/>
              </a:rPr>
              <a:t>Mezinárodní východiska reformy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50825" y="1700213"/>
            <a:ext cx="8391525" cy="44958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Mezinárodní účetní standardy (IAS), mezinárodní standardy účetního výkaznictví (IFRS)</a:t>
            </a:r>
          </a:p>
          <a:p>
            <a:pPr lvl="1"/>
            <a:r>
              <a:rPr lang="cs-CZ" altLang="cs-CZ" sz="2000" dirty="0">
                <a:latin typeface="Georgia" panose="02040502050405020303" pitchFamily="18" charset="0"/>
              </a:rPr>
              <a:t>pro účetnictví veřejného sektoru málo vhodné </a:t>
            </a:r>
          </a:p>
          <a:p>
            <a:pPr lvl="1">
              <a:buFontTx/>
              <a:buNone/>
            </a:pPr>
            <a:endParaRPr lang="cs-CZ" altLang="cs-CZ" sz="2000" dirty="0">
              <a:latin typeface="Georgia" panose="02040502050405020303" pitchFamily="18" charset="0"/>
            </a:endParaRPr>
          </a:p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Rada pro mezinárodní účetní standardy pro veřejný sektor (IPSASB), </a:t>
            </a:r>
          </a:p>
          <a:p>
            <a:pPr lvl="1"/>
            <a:r>
              <a:rPr lang="cs-CZ" altLang="cs-CZ" sz="2000" dirty="0">
                <a:latin typeface="Georgia" panose="02040502050405020303" pitchFamily="18" charset="0"/>
              </a:rPr>
              <a:t>IPSAS jako doporučení</a:t>
            </a:r>
          </a:p>
          <a:p>
            <a:pPr lvl="1">
              <a:buFontTx/>
              <a:buNone/>
            </a:pPr>
            <a:endParaRPr lang="cs-CZ" altLang="cs-CZ" sz="2000" dirty="0">
              <a:latin typeface="Georgia" panose="02040502050405020303" pitchFamily="18" charset="0"/>
            </a:endParaRPr>
          </a:p>
          <a:p>
            <a:r>
              <a:rPr lang="cs-CZ" altLang="cs-CZ" sz="2400" dirty="0">
                <a:latin typeface="Georgia" panose="02040502050405020303" pitchFamily="18" charset="0"/>
              </a:rPr>
              <a:t>Evropský systém národních a regionálních účtů (ESA 95)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3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59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 idx="4294967295"/>
          </p:nvPr>
        </p:nvSpPr>
        <p:spPr>
          <a:xfrm>
            <a:off x="539552" y="404664"/>
            <a:ext cx="8604448" cy="738336"/>
          </a:xfrm>
          <a:noFill/>
          <a:ln/>
        </p:spPr>
        <p:txBody>
          <a:bodyPr/>
          <a:lstStyle/>
          <a:p>
            <a:r>
              <a:rPr lang="cs-CZ" altLang="cs-CZ" sz="3600" dirty="0" smtClean="0">
                <a:latin typeface="Impact" pitchFamily="34" charset="0"/>
                <a:cs typeface="Arial" charset="0"/>
              </a:rPr>
              <a:t>Účtování o fondu</a:t>
            </a:r>
            <a:endParaRPr lang="cs-CZ" altLang="cs-CZ" sz="3600" dirty="0">
              <a:latin typeface="Impact" pitchFamily="34" charset="0"/>
              <a:cs typeface="Arial" charset="0"/>
            </a:endParaRPr>
          </a:p>
        </p:txBody>
      </p:sp>
      <p:sp>
        <p:nvSpPr>
          <p:cNvPr id="51203" name="Rectangle 3"/>
          <p:cNvSpPr>
            <a:spLocks noGrp="1"/>
          </p:cNvSpPr>
          <p:nvPr>
            <p:ph sz="quarter" idx="4294967295"/>
          </p:nvPr>
        </p:nvSpPr>
        <p:spPr>
          <a:xfrm>
            <a:off x="467544" y="1524001"/>
            <a:ext cx="8425631" cy="4569296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457200" indent="-457200" algn="just">
              <a:buAutoNum type="alphaLcParenR"/>
            </a:pP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Výsledkové – účtování tvorby a použití fondu přes 548, 648; zkresluje výši výnosů a nákladů</a:t>
            </a:r>
          </a:p>
          <a:p>
            <a:pPr marL="457200" indent="-457200" algn="just">
              <a:buAutoNum type="alphaLcParenR"/>
            </a:pPr>
            <a:r>
              <a:rPr lang="cs-CZ" altLang="cs-CZ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Zdrojové – pouze přes 401, 419</a:t>
            </a:r>
            <a:endParaRPr lang="cs-CZ" altLang="cs-CZ" sz="2400" dirty="0" smtClean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>
              <a:buAutoNum type="alphaLcParenR"/>
            </a:pPr>
            <a:endParaRPr lang="cs-CZ" altLang="cs-CZ" sz="2400" dirty="0" smtClean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>
              <a:buAutoNum type="alphaLcParenR"/>
            </a:pPr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0" indent="0" algn="just">
              <a:buNone/>
            </a:pPr>
            <a:endParaRPr lang="cs-CZ" altLang="cs-CZ" sz="2400" dirty="0" smtClean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6582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 idx="4294967295"/>
          </p:nvPr>
        </p:nvSpPr>
        <p:spPr>
          <a:xfrm>
            <a:off x="-5366" y="0"/>
            <a:ext cx="9149365" cy="1143000"/>
          </a:xfrm>
          <a:noFill/>
          <a:ln/>
        </p:spPr>
        <p:txBody>
          <a:bodyPr/>
          <a:lstStyle/>
          <a:p>
            <a:endParaRPr lang="cs-CZ" altLang="cs-CZ" sz="3600" dirty="0">
              <a:latin typeface="Tahoma" pitchFamily="34" charset="0"/>
              <a:cs typeface="Arial" charset="0"/>
            </a:endParaRPr>
          </a:p>
        </p:txBody>
      </p:sp>
      <p:sp>
        <p:nvSpPr>
          <p:cNvPr id="52227" name="Rectangle 3"/>
          <p:cNvSpPr>
            <a:spLocks noGrp="1"/>
          </p:cNvSpPr>
          <p:nvPr>
            <p:ph sz="quarter" idx="4294967295"/>
          </p:nvPr>
        </p:nvSpPr>
        <p:spPr>
          <a:xfrm>
            <a:off x="467544" y="1524000"/>
            <a:ext cx="8425631" cy="4569296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None/>
            </a:pP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Pozn.: účet 401 je použit k tvorbě investičních fondů z odpisů u PO, dle ČÚS 704 je možné jej využít i u peněžních fondů ÚSC (AE!!)</a:t>
            </a:r>
          </a:p>
          <a:p>
            <a:pPr algn="just">
              <a:buNone/>
            </a:pPr>
            <a:endParaRPr lang="cs-CZ" altLang="cs-CZ" sz="2400" dirty="0" smtClean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Je 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možná též přímá tvorba fondu (z výnosů, např. úroků z bankovního účtu fondu):</a:t>
            </a:r>
          </a:p>
          <a:p>
            <a:pPr marL="914400" lvl="2" indent="0" algn="just">
              <a:buNone/>
            </a:pPr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236 MD / 6xx D   a   401 MD / 419 D</a:t>
            </a:r>
          </a:p>
          <a:p>
            <a:pPr algn="just"/>
            <a:endParaRPr lang="cs-CZ" altLang="cs-CZ" sz="2400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None/>
            </a:pPr>
            <a:r>
              <a:rPr lang="cs-CZ" altLang="cs-CZ" sz="24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(</a:t>
            </a:r>
            <a:r>
              <a:rPr lang="cs-CZ" altLang="cs-CZ" sz="24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např. SÚ 662, 603, 64x, 649, příp. 403 – pozor na rozpočtovou skladbu)</a:t>
            </a:r>
          </a:p>
        </p:txBody>
      </p:sp>
    </p:spTree>
    <p:extLst>
      <p:ext uri="{BB962C8B-B14F-4D97-AF65-F5344CB8AC3E}">
        <p14:creationId xmlns:p14="http://schemas.microsoft.com/office/powerpoint/2010/main" val="24368470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>
          <a:xfrm>
            <a:off x="683568" y="404664"/>
            <a:ext cx="8460432" cy="792088"/>
          </a:xfrm>
          <a:noFill/>
          <a:ln/>
        </p:spPr>
        <p:txBody>
          <a:bodyPr/>
          <a:lstStyle/>
          <a:p>
            <a:r>
              <a:rPr lang="cs-CZ" altLang="cs-CZ" sz="3600" dirty="0">
                <a:latin typeface="Impact" pitchFamily="34" charset="0"/>
                <a:cs typeface="Arial" charset="0"/>
              </a:rPr>
              <a:t>Použití fondů</a:t>
            </a:r>
          </a:p>
        </p:txBody>
      </p:sp>
      <p:sp>
        <p:nvSpPr>
          <p:cNvPr id="284675" name="Rectangle 3"/>
          <p:cNvSpPr>
            <a:spLocks noGrp="1"/>
          </p:cNvSpPr>
          <p:nvPr>
            <p:ph sz="quarter" idx="4294967295"/>
          </p:nvPr>
        </p:nvSpPr>
        <p:spPr>
          <a:xfrm>
            <a:off x="683568" y="1600200"/>
            <a:ext cx="8003232" cy="427707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just"/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Zjednodušeně:</a:t>
            </a:r>
          </a:p>
          <a:p>
            <a:pPr algn="just">
              <a:buNone/>
            </a:pPr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cs-CZ" altLang="cs-CZ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5xx </a:t>
            </a:r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MD / 236 </a:t>
            </a:r>
            <a:r>
              <a:rPr lang="cs-CZ" altLang="cs-CZ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  <a:p>
            <a:pPr algn="just">
              <a:buNone/>
            </a:pPr>
            <a:r>
              <a:rPr lang="cs-CZ" altLang="cs-CZ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419 </a:t>
            </a:r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MD / 401 (648) D</a:t>
            </a:r>
          </a:p>
          <a:p>
            <a:pPr algn="just"/>
            <a:endParaRPr lang="cs-CZ" altLang="cs-CZ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Náklady např. </a:t>
            </a:r>
          </a:p>
          <a:p>
            <a:pPr algn="just">
              <a:buNone/>
            </a:pPr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501 – spotřeba materiálu, </a:t>
            </a:r>
          </a:p>
          <a:p>
            <a:pPr algn="just">
              <a:buNone/>
            </a:pPr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569 – bankovní poplatky,</a:t>
            </a:r>
          </a:p>
          <a:p>
            <a:pPr algn="just">
              <a:buNone/>
            </a:pPr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511 – opravy a udržování, příp.</a:t>
            </a:r>
          </a:p>
          <a:p>
            <a:pPr algn="just">
              <a:buNone/>
            </a:pPr>
            <a:r>
              <a:rPr lang="cs-CZ" altLang="cs-CZ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042 – pořízení DM.</a:t>
            </a:r>
          </a:p>
        </p:txBody>
      </p:sp>
    </p:spTree>
    <p:extLst>
      <p:ext uri="{BB962C8B-B14F-4D97-AF65-F5344CB8AC3E}">
        <p14:creationId xmlns:p14="http://schemas.microsoft.com/office/powerpoint/2010/main" val="36443071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132856"/>
            <a:ext cx="8229600" cy="2913063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cs-CZ" altLang="cs-CZ" b="1" dirty="0">
                <a:latin typeface="Gentium Basic" panose="02000503060000020004" pitchFamily="2" charset="-18"/>
                <a:ea typeface="Arial Unicode MS" pitchFamily="34" charset="-128"/>
                <a:cs typeface="Arial Unicode MS" pitchFamily="34" charset="-128"/>
              </a:rPr>
              <a:t>DĚKUJI </a:t>
            </a:r>
            <a:r>
              <a:rPr lang="cs-CZ" altLang="cs-CZ" b="1" dirty="0" smtClean="0">
                <a:latin typeface="Gentium Basic" panose="02000503060000020004" pitchFamily="2" charset="-18"/>
                <a:ea typeface="Arial Unicode MS" pitchFamily="34" charset="-128"/>
                <a:cs typeface="Arial Unicode MS" pitchFamily="34" charset="-128"/>
              </a:rPr>
              <a:t> ZA  POZORNOST</a:t>
            </a:r>
            <a:endParaRPr lang="cs-CZ" altLang="cs-CZ" b="1" dirty="0">
              <a:latin typeface="Gentium Basic" panose="02000503060000020004" pitchFamily="2" charset="-1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6984057" y="6351612"/>
            <a:ext cx="2133600" cy="476250"/>
          </a:xfrm>
        </p:spPr>
        <p:txBody>
          <a:bodyPr/>
          <a:lstStyle/>
          <a:p>
            <a:fld id="{25E69D05-38C9-4029-9278-33A537AEB350}" type="slidenum">
              <a:rPr lang="cs-CZ" altLang="cs-CZ" sz="1200" smtClean="0">
                <a:latin typeface="Georgia" panose="02040502050405020303" pitchFamily="18" charset="0"/>
              </a:rPr>
              <a:pPr/>
              <a:t>33</a:t>
            </a:fld>
            <a:endParaRPr lang="cs-CZ" altLang="cs-CZ" sz="1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551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88265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r>
              <a:rPr lang="cs-CZ" altLang="cs-CZ" sz="3600" dirty="0">
                <a:latin typeface="Georgia" panose="02040502050405020303" pitchFamily="18" charset="0"/>
              </a:rPr>
              <a:t>Základní cíle účetní reformy (1)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50825" y="1412875"/>
            <a:ext cx="8713788" cy="5445125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účetnictví státu v analogii s účetnictvím podnikatelských subjektů</a:t>
            </a:r>
          </a:p>
          <a:p>
            <a:pPr lvl="1"/>
            <a:r>
              <a:rPr lang="cs-CZ" altLang="cs-CZ" sz="2000" dirty="0">
                <a:latin typeface="Georgia" panose="02040502050405020303" pitchFamily="18" charset="0"/>
              </a:rPr>
              <a:t>tak, aby výkazy reálněji vypovídaly o majetkové a výkonové situaci účetních jednotek</a:t>
            </a:r>
          </a:p>
          <a:p>
            <a:pPr lvl="1">
              <a:buFontTx/>
              <a:buNone/>
            </a:pPr>
            <a:endParaRPr lang="cs-CZ" altLang="cs-CZ" sz="2000" dirty="0">
              <a:latin typeface="Georgia" panose="02040502050405020303" pitchFamily="18" charset="0"/>
            </a:endParaRPr>
          </a:p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efektivní zajištění relevantních informací o hospodářské situaci státu a příslušných vybraných účetních jednotek</a:t>
            </a:r>
          </a:p>
          <a:p>
            <a:pPr algn="just">
              <a:buFontTx/>
              <a:buNone/>
            </a:pPr>
            <a:endParaRPr lang="cs-CZ" altLang="cs-CZ" sz="2400" dirty="0">
              <a:latin typeface="Georgia" panose="02040502050405020303" pitchFamily="18" charset="0"/>
            </a:endParaRPr>
          </a:p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odstranění roztříštěnosti jednotlivých evidencí a výkazů účetních jednotek napojených na veřejné rozpočty a majetek státu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9923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4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775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 idx="4294967295"/>
          </p:nvPr>
        </p:nvSpPr>
        <p:spPr>
          <a:xfrm>
            <a:off x="460375" y="274638"/>
            <a:ext cx="8229600" cy="11430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r>
              <a:rPr lang="cs-CZ" altLang="cs-CZ" sz="3600" dirty="0">
                <a:latin typeface="Georgia" panose="02040502050405020303" pitchFamily="18" charset="0"/>
              </a:rPr>
              <a:t>Základní cíle účetní reformy (2)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57200" y="1600200"/>
            <a:ext cx="8229600" cy="44958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zjišťování informací za celou ČR, zkvalitnění informací za jednotlivé vybrané účetní jednotky</a:t>
            </a:r>
          </a:p>
          <a:p>
            <a:pPr algn="just">
              <a:buFontTx/>
              <a:buNone/>
            </a:pPr>
            <a:endParaRPr lang="cs-CZ" altLang="cs-CZ" sz="2400" dirty="0">
              <a:latin typeface="Georgia" panose="02040502050405020303" pitchFamily="18" charset="0"/>
            </a:endParaRPr>
          </a:p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elektronizace a digitalizace účetních záznamů - snížení administrativní náročnosti</a:t>
            </a:r>
          </a:p>
          <a:p>
            <a:pPr algn="just">
              <a:buFontTx/>
              <a:buNone/>
            </a:pPr>
            <a:endParaRPr lang="cs-CZ" altLang="cs-CZ" sz="2400" dirty="0">
              <a:latin typeface="Georgia" panose="02040502050405020303" pitchFamily="18" charset="0"/>
            </a:endParaRPr>
          </a:p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centrální úložiště účetních dat vybraných účetních jednotek - základ pro sestavení konsolidovaných účetních výkazů za ČR</a:t>
            </a:r>
          </a:p>
          <a:p>
            <a:pPr algn="just"/>
            <a:endParaRPr lang="cs-CZ" altLang="cs-CZ" sz="2400" dirty="0">
              <a:latin typeface="Georgia" panose="02040502050405020303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70662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5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494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 idx="4294967295"/>
          </p:nvPr>
        </p:nvSpPr>
        <p:spPr>
          <a:xfrm>
            <a:off x="460375" y="274638"/>
            <a:ext cx="8229600" cy="11430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r>
              <a:rPr lang="cs-CZ" altLang="cs-CZ" sz="3600" dirty="0">
                <a:latin typeface="Georgia" panose="02040502050405020303" pitchFamily="18" charset="0"/>
              </a:rPr>
              <a:t>Hlavní změny v účetnictví (1)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68313" y="1557338"/>
            <a:ext cx="8280400" cy="489585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vytvoření souboru podmínek k zajištění relevantních informace o majetkové a finanční situaci státu;</a:t>
            </a:r>
          </a:p>
          <a:p>
            <a:pPr algn="just">
              <a:buFontTx/>
              <a:buNone/>
            </a:pPr>
            <a:endParaRPr lang="cs-CZ" altLang="cs-CZ" sz="2400" dirty="0">
              <a:latin typeface="Georgia" panose="02040502050405020303" pitchFamily="18" charset="0"/>
            </a:endParaRPr>
          </a:p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přesnější účetní evidence a vykazování majetku státu a ostatních vybraných jednotek;</a:t>
            </a:r>
          </a:p>
          <a:p>
            <a:pPr algn="just">
              <a:buFontTx/>
              <a:buNone/>
            </a:pPr>
            <a:endParaRPr lang="cs-CZ" altLang="cs-CZ" sz="2400" dirty="0">
              <a:latin typeface="Georgia" panose="02040502050405020303" pitchFamily="18" charset="0"/>
            </a:endParaRPr>
          </a:p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odstranění úzké vazby mezi účetnictvím a rozpočtem, zrušení velké části dosavadních kontrolních okruhů a vazeb;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6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872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79388" y="1628775"/>
            <a:ext cx="8785225" cy="489585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akruální princip, </a:t>
            </a:r>
          </a:p>
          <a:p>
            <a:pPr lvl="1" algn="just">
              <a:buFont typeface="Tahoma" pitchFamily="34" charset="0"/>
              <a:buChar char="−"/>
            </a:pPr>
            <a:r>
              <a:rPr lang="cs-CZ" altLang="cs-CZ" sz="2400" dirty="0">
                <a:latin typeface="Georgia" panose="02040502050405020303" pitchFamily="18" charset="0"/>
              </a:rPr>
              <a:t>změny v závěrkových výkazech, </a:t>
            </a:r>
          </a:p>
          <a:p>
            <a:pPr lvl="1" algn="just">
              <a:buFont typeface="Tahoma" pitchFamily="34" charset="0"/>
              <a:buChar char="−"/>
            </a:pPr>
            <a:r>
              <a:rPr lang="cs-CZ" altLang="cs-CZ" sz="2400" dirty="0">
                <a:latin typeface="Georgia" panose="02040502050405020303" pitchFamily="18" charset="0"/>
              </a:rPr>
              <a:t>nové účetní metody, </a:t>
            </a:r>
          </a:p>
          <a:p>
            <a:pPr lvl="1" algn="just">
              <a:buFont typeface="Tahoma" pitchFamily="34" charset="0"/>
              <a:buChar char="−"/>
            </a:pPr>
            <a:r>
              <a:rPr lang="cs-CZ" altLang="cs-CZ" sz="2400" dirty="0">
                <a:latin typeface="Georgia" panose="02040502050405020303" pitchFamily="18" charset="0"/>
              </a:rPr>
              <a:t>rozšíření oceňování vybraného majetku státu na reálnou hodnotu, </a:t>
            </a:r>
          </a:p>
          <a:p>
            <a:pPr lvl="1" algn="just">
              <a:buFont typeface="Tahoma" pitchFamily="34" charset="0"/>
              <a:buChar char="−"/>
            </a:pPr>
            <a:r>
              <a:rPr lang="cs-CZ" altLang="cs-CZ" sz="2400" dirty="0">
                <a:latin typeface="Georgia" panose="02040502050405020303" pitchFamily="18" charset="0"/>
              </a:rPr>
              <a:t>podrozvahové účetnictví, </a:t>
            </a:r>
          </a:p>
          <a:p>
            <a:pPr lvl="1" algn="just">
              <a:buFont typeface="Tahoma" pitchFamily="34" charset="0"/>
              <a:buChar char="−"/>
            </a:pPr>
            <a:r>
              <a:rPr lang="cs-CZ" altLang="cs-CZ" sz="2400" dirty="0">
                <a:latin typeface="Georgia" panose="02040502050405020303" pitchFamily="18" charset="0"/>
              </a:rPr>
              <a:t>změna účtové osnovy</a:t>
            </a:r>
            <a:r>
              <a:rPr lang="cs-CZ" altLang="cs-CZ" sz="2400" dirty="0" smtClean="0">
                <a:latin typeface="Georgia" panose="02040502050405020303" pitchFamily="18" charset="0"/>
              </a:rPr>
              <a:t>;</a:t>
            </a:r>
          </a:p>
          <a:p>
            <a:pPr marL="457200" lvl="1" indent="0" algn="just">
              <a:buNone/>
            </a:pPr>
            <a:endParaRPr lang="cs-CZ" altLang="cs-CZ" sz="2400" dirty="0">
              <a:latin typeface="Georgia" panose="02040502050405020303" pitchFamily="18" charset="0"/>
            </a:endParaRPr>
          </a:p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možnost získávat důvěryhodné informace v reálném čase – dosud výhradně rozpočtové řízení založené na cash bázi</a:t>
            </a:r>
            <a:r>
              <a:rPr lang="cs-CZ" altLang="cs-CZ" sz="2400" dirty="0" smtClean="0">
                <a:latin typeface="Georgia" panose="02040502050405020303" pitchFamily="18" charset="0"/>
              </a:rPr>
              <a:t>.</a:t>
            </a:r>
            <a:endParaRPr lang="cs-CZ" altLang="cs-CZ" sz="2400" dirty="0">
              <a:latin typeface="Georgia" panose="02040502050405020303" pitchFamily="18" charset="0"/>
            </a:endParaRPr>
          </a:p>
        </p:txBody>
      </p:sp>
      <p:sp>
        <p:nvSpPr>
          <p:cNvPr id="17413" name="Nadpis 1"/>
          <p:cNvSpPr>
            <a:spLocks/>
          </p:cNvSpPr>
          <p:nvPr/>
        </p:nvSpPr>
        <p:spPr bwMode="auto">
          <a:xfrm>
            <a:off x="460375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dirty="0">
                <a:latin typeface="Georgia" panose="02040502050405020303" pitchFamily="18" charset="0"/>
              </a:rPr>
              <a:t>Hlavní změny v účetnictví (2)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7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541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9144000" cy="9906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cs-CZ" altLang="cs-CZ" sz="3200" dirty="0">
                <a:latin typeface="Georgia" panose="02040502050405020303" pitchFamily="18" charset="0"/>
              </a:rPr>
              <a:t>Některé problémové oblasti zavádění účetní reformy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23850" y="1628775"/>
            <a:ext cx="8640763" cy="504031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v oblasti rozpočtování se dosud uplatňuje cash báze, přetrvává rozpor mezi legislativními normami upravujícími účetnictví a rozpočtovými pravidly v </a:t>
            </a:r>
            <a:r>
              <a:rPr lang="cs-CZ" altLang="cs-CZ" sz="2400" dirty="0" smtClean="0">
                <a:latin typeface="Georgia" panose="02040502050405020303" pitchFamily="18" charset="0"/>
              </a:rPr>
              <a:t>ČR</a:t>
            </a:r>
          </a:p>
          <a:p>
            <a:pPr algn="just"/>
            <a:endParaRPr lang="cs-CZ" altLang="cs-CZ" sz="2400" dirty="0">
              <a:latin typeface="Georgia" panose="02040502050405020303" pitchFamily="18" charset="0"/>
            </a:endParaRPr>
          </a:p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ocenění některého </a:t>
            </a:r>
            <a:r>
              <a:rPr lang="cs-CZ" altLang="cs-CZ" sz="2400" dirty="0" smtClean="0">
                <a:latin typeface="Georgia" panose="02040502050405020303" pitchFamily="18" charset="0"/>
              </a:rPr>
              <a:t>majetku</a:t>
            </a:r>
          </a:p>
          <a:p>
            <a:pPr algn="just"/>
            <a:endParaRPr lang="cs-CZ" altLang="cs-CZ" sz="2400" dirty="0">
              <a:latin typeface="Georgia" panose="02040502050405020303" pitchFamily="18" charset="0"/>
            </a:endParaRPr>
          </a:p>
          <a:p>
            <a:pPr algn="just"/>
            <a:r>
              <a:rPr lang="cs-CZ" altLang="cs-CZ" sz="2400" dirty="0">
                <a:latin typeface="Georgia" panose="02040502050405020303" pitchFamily="18" charset="0"/>
              </a:rPr>
              <a:t>výrazné problémy plynoucí ze způsobu přidělování transferů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70662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8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194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 idx="4294967295"/>
          </p:nvPr>
        </p:nvSpPr>
        <p:spPr>
          <a:xfrm>
            <a:off x="460375" y="274638"/>
            <a:ext cx="8229600" cy="11430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r>
              <a:rPr lang="cs-CZ" altLang="cs-CZ" sz="3600" dirty="0">
                <a:latin typeface="Georgia" panose="02040502050405020303" pitchFamily="18" charset="0"/>
              </a:rPr>
              <a:t>Základní pojmy – specifika ÚSC 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57200" y="1600200"/>
            <a:ext cx="8229600" cy="44958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 dirty="0">
                <a:latin typeface="Georgia" panose="02040502050405020303" pitchFamily="18" charset="0"/>
              </a:rPr>
              <a:t>Účetní období – kalendářní rok</a:t>
            </a:r>
          </a:p>
          <a:p>
            <a:pPr algn="just"/>
            <a:r>
              <a:rPr lang="cs-CZ" altLang="cs-CZ" sz="2800" dirty="0">
                <a:latin typeface="Georgia" panose="02040502050405020303" pitchFamily="18" charset="0"/>
              </a:rPr>
              <a:t>Rozsah vedení účetnictví – v plném rozsahu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00825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9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2631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166</TotalTime>
  <Words>1266</Words>
  <Application>Microsoft Office PowerPoint</Application>
  <PresentationFormat>Předvádění na obrazovce (4:3)</PresentationFormat>
  <Paragraphs>326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NewsPrint</vt:lpstr>
      <vt:lpstr>LEGISLATIVNÍ VYMEZENÍ ÚČETNICTVÍ ÚSC</vt:lpstr>
      <vt:lpstr>ÚČETNÍ REFORMA  v oblasti veřejných financí</vt:lpstr>
      <vt:lpstr>Mezinárodní východiska reformy </vt:lpstr>
      <vt:lpstr>Základní cíle účetní reformy (1)</vt:lpstr>
      <vt:lpstr>Základní cíle účetní reformy (2)</vt:lpstr>
      <vt:lpstr>Hlavní změny v účetnictví (1)</vt:lpstr>
      <vt:lpstr>Prezentace aplikace PowerPoint</vt:lpstr>
      <vt:lpstr>Některé problémové oblasti zavádění účetní reformy</vt:lpstr>
      <vt:lpstr>Základní pojmy – specifika ÚSC </vt:lpstr>
      <vt:lpstr>Právní úprava účetnictví ÚSC</vt:lpstr>
      <vt:lpstr>Další vyhlášky související s reformou</vt:lpstr>
      <vt:lpstr>Normy, které vymezují postavení a hospodaření ÚSC – zejména:</vt:lpstr>
      <vt:lpstr>Rozdílnost účetnictví ÚSC oproti podnikatelským subjektům</vt:lpstr>
      <vt:lpstr>Rozlišení mezi rozpočtovou  a podnikatelskou činností</vt:lpstr>
      <vt:lpstr>Vztah účetnictví a rozpočtu</vt:lpstr>
      <vt:lpstr>Rozpočtové účty</vt:lpstr>
      <vt:lpstr>231 – Základní běžný účet</vt:lpstr>
      <vt:lpstr>261 – Pokladna</vt:lpstr>
      <vt:lpstr>Původní způsob účtování pokladny</vt:lpstr>
      <vt:lpstr>Pokladna – příklad – prostředky přijaté v hotovosti odvedeny na bankovní účet (ZBÚ)</vt:lpstr>
      <vt:lpstr>Pokladna – příklad – záloha pokladně je navýšena o prostředky přijaté v hotovosti</vt:lpstr>
      <vt:lpstr>Pokladna – příklad – výdaje uhrazené v hotovosti</vt:lpstr>
      <vt:lpstr>Nový způsob účtování pokladny</vt:lpstr>
      <vt:lpstr>Prezentace aplikace PowerPoint</vt:lpstr>
      <vt:lpstr>Peněžní fondy ÚSC</vt:lpstr>
      <vt:lpstr>Statut peněžního fondu</vt:lpstr>
      <vt:lpstr>Prezentace aplikace PowerPoint</vt:lpstr>
      <vt:lpstr>Účtování peněžního fondu</vt:lpstr>
      <vt:lpstr>Prezentace aplikace PowerPoint</vt:lpstr>
      <vt:lpstr>Účtování o fondu</vt:lpstr>
      <vt:lpstr>Prezentace aplikace PowerPoint</vt:lpstr>
      <vt:lpstr>Použití fondů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Rozpočet ÚSC,  rozpočtová skladba</dc:title>
  <dc:creator>Oplustilova Irena</dc:creator>
  <cp:lastModifiedBy>Oplustilova Irena</cp:lastModifiedBy>
  <cp:revision>10</cp:revision>
  <dcterms:created xsi:type="dcterms:W3CDTF">2015-02-10T10:12:02Z</dcterms:created>
  <dcterms:modified xsi:type="dcterms:W3CDTF">2016-04-25T07:30:55Z</dcterms:modified>
</cp:coreProperties>
</file>