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8"/>
  </p:notesMasterIdLst>
  <p:handoutMasterIdLst>
    <p:handoutMasterId r:id="rId19"/>
  </p:handoutMasterIdLst>
  <p:sldIdLst>
    <p:sldId id="256" r:id="rId7"/>
    <p:sldId id="532" r:id="rId8"/>
    <p:sldId id="533" r:id="rId9"/>
    <p:sldId id="534" r:id="rId10"/>
    <p:sldId id="535" r:id="rId11"/>
    <p:sldId id="536" r:id="rId12"/>
    <p:sldId id="537" r:id="rId13"/>
    <p:sldId id="540" r:id="rId14"/>
    <p:sldId id="538" r:id="rId15"/>
    <p:sldId id="539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larocca" initials="tl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EC8D2F"/>
    <a:srgbClr val="800000"/>
    <a:srgbClr val="3B9BF7"/>
    <a:srgbClr val="E66624"/>
    <a:srgbClr val="695C4F"/>
    <a:srgbClr val="2E5A95"/>
    <a:srgbClr val="E7E5E5"/>
    <a:srgbClr val="5E5447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89209" autoAdjust="0"/>
  </p:normalViewPr>
  <p:slideViewPr>
    <p:cSldViewPr snapToObjects="1">
      <p:cViewPr>
        <p:scale>
          <a:sx n="80" d="100"/>
          <a:sy n="80" d="100"/>
        </p:scale>
        <p:origin x="-5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348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863"/>
            <a:ext cx="2971800" cy="262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3A906-2D20-FC47-ACA4-968364241B94}" type="datetimeFigureOut">
              <a:rPr lang="en-US" sz="900" smtClean="0"/>
              <a:pPr/>
              <a:t>4/1/2015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B1FD-E8A1-BA45-BABE-F581CDF5D2CB}" type="slidenum">
              <a:rPr lang="en-US" sz="900" smtClean="0"/>
              <a:pPr/>
              <a:t>‹#›</a:t>
            </a:fld>
            <a:endParaRPr lang="en-US" sz="900"/>
          </a:p>
        </p:txBody>
      </p:sp>
      <p:pic>
        <p:nvPicPr>
          <p:cNvPr id="7" name="Picture 6" descr="Naverti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62737"/>
            <a:ext cx="2138481" cy="3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4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5AAB1-6BC6-C64C-B658-A9DEEC20E7D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16763-6143-3B48-A4BF-5FB9D4010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6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6763-6143-3B48-A4BF-5FB9D40107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4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6763-6143-3B48-A4BF-5FB9D401072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6763-6143-3B48-A4BF-5FB9D401072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6763-6143-3B48-A4BF-5FB9D401072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6763-6143-3B48-A4BF-5FB9D401072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6763-6143-3B48-A4BF-5FB9D401072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6763-6143-3B48-A4BF-5FB9D401072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6763-6143-3B48-A4BF-5FB9D401072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5410-A9DE-4FA4-AB9B-CAE1942F74FE}" type="datetime1">
              <a:rPr lang="cs-CZ" smtClean="0"/>
              <a:pPr/>
              <a:t>1.4.2015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970C-4D37-4F23-A935-DA6C1D8E3525}" type="datetime1">
              <a:rPr lang="cs-CZ" smtClean="0"/>
              <a:pPr/>
              <a:t>1.4.2015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442E-CA44-4225-AE43-48E0E809FF17}" type="datetime1">
              <a:rPr lang="cs-CZ" smtClean="0"/>
              <a:pPr/>
              <a:t>1.4.2015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B0BBEA9-92D2-4262-B587-B606C37867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FB5D-5D46-4053-B07E-64473ED2DC4C}" type="datetime1">
              <a:rPr lang="cs-CZ" smtClean="0"/>
              <a:pPr/>
              <a:t>1.4.2015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418C-7328-4C3A-A613-82F18592A092}" type="datetime1">
              <a:rPr lang="cs-CZ" smtClean="0"/>
              <a:pPr/>
              <a:t>1.4.2015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1BCE26D5-4FB2-D744-B1D3-63C50801F1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9A48-9FCC-4056-AD6F-D54AAAD5A272}" type="datetime1">
              <a:rPr lang="cs-CZ" smtClean="0"/>
              <a:pPr/>
              <a:t>1.4.2015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1BCE26D5-4FB2-D744-B1D3-63C50801F1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6BF1-1BC7-4589-AA62-940FC5FEB3C8}" type="datetime1">
              <a:rPr lang="cs-CZ" smtClean="0"/>
              <a:pPr/>
              <a:t>1.4.2015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1BCE26D5-4FB2-D744-B1D3-63C50801F1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E8B4-BACF-401D-8790-BA0ECCC82C70}" type="datetime1">
              <a:rPr lang="cs-CZ" smtClean="0"/>
              <a:pPr/>
              <a:t>1.4.2015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F753-8E1D-4893-BE4A-D777FAB7C3E6}" type="datetime1">
              <a:rPr lang="cs-CZ" smtClean="0"/>
              <a:pPr/>
              <a:t>1.4.2015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B676-837D-4241-BF74-BD4B08F4D580}" type="datetime1">
              <a:rPr lang="cs-CZ" smtClean="0"/>
              <a:pPr/>
              <a:t>1.4.2015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73004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600202"/>
            <a:ext cx="84814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fld id="{0D12F870-4659-436E-81E8-EA5D9C5F8BB6}" type="datetime1">
              <a:rPr lang="cs-CZ" smtClean="0"/>
              <a:pPr/>
              <a:t>1.4.2015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A8EED8E5-BCCF-47C0-B198-4A23D7C1DA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95C4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Jaromír Skorkovský</a:t>
            </a:r>
          </a:p>
          <a:p>
            <a:pPr marL="0" marR="0" lvl="0" indent="0" algn="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dirty="0" smtClean="0">
                <a:solidFill>
                  <a:schemeClr val="bg1"/>
                </a:solidFill>
                <a:latin typeface="+mj-lt"/>
              </a:rPr>
              <a:t>KPH-ESF-MU Brno, Czech Republic</a:t>
            </a:r>
            <a:endParaRPr kumimoji="0" lang="en-US" sz="19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0" y="5257800"/>
            <a:ext cx="640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800" i="0" u="none" strike="noStrike" kern="1200" cap="none" spc="0" normalizeH="0" baseline="0" dirty="0" smtClean="0">
                <a:ln>
                  <a:noFill/>
                </a:ln>
                <a:solidFill>
                  <a:srgbClr val="695C4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Brno, 2015</a:t>
            </a:r>
            <a:endParaRPr kumimoji="0" lang="en-US" sz="1800" i="0" u="none" strike="noStrike" kern="1200" cap="none" spc="0" normalizeH="0" baseline="0" dirty="0">
              <a:ln>
                <a:noFill/>
              </a:ln>
              <a:solidFill>
                <a:srgbClr val="695C4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45199" y="2967335"/>
            <a:ext cx="1453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EOQ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EOQ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408712" cy="354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6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Děkujeme  za Vaši pozornost a čas 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695C4F"/>
                </a:solidFill>
              </a:rPr>
              <a:t>Type of material</a:t>
            </a:r>
          </a:p>
          <a:p>
            <a:pPr lvl="1"/>
            <a:r>
              <a:rPr lang="en-GB" sz="2200" dirty="0" smtClean="0">
                <a:solidFill>
                  <a:srgbClr val="695C4F"/>
                </a:solidFill>
              </a:rPr>
              <a:t>Raw material</a:t>
            </a:r>
          </a:p>
          <a:p>
            <a:pPr lvl="1"/>
            <a:r>
              <a:rPr lang="en-GB" sz="2200" dirty="0" smtClean="0">
                <a:solidFill>
                  <a:srgbClr val="695C4F"/>
                </a:solidFill>
              </a:rPr>
              <a:t>Semi</a:t>
            </a:r>
            <a:r>
              <a:rPr lang="cs-CZ" sz="2200" dirty="0" smtClean="0">
                <a:solidFill>
                  <a:srgbClr val="695C4F"/>
                </a:solidFill>
              </a:rPr>
              <a:t>-</a:t>
            </a:r>
            <a:r>
              <a:rPr lang="en-GB" sz="2200" dirty="0" smtClean="0">
                <a:solidFill>
                  <a:srgbClr val="695C4F"/>
                </a:solidFill>
              </a:rPr>
              <a:t>products</a:t>
            </a:r>
            <a:r>
              <a:rPr lang="cs-CZ" sz="2200" dirty="0" smtClean="0">
                <a:solidFill>
                  <a:srgbClr val="695C4F"/>
                </a:solidFill>
              </a:rPr>
              <a:t> (WIP)</a:t>
            </a:r>
            <a:endParaRPr lang="en-GB" sz="2200" dirty="0" smtClean="0">
              <a:solidFill>
                <a:srgbClr val="695C4F"/>
              </a:solidFill>
            </a:endParaRPr>
          </a:p>
          <a:p>
            <a:pPr lvl="1"/>
            <a:r>
              <a:rPr lang="en-GB" sz="2200" dirty="0" smtClean="0">
                <a:solidFill>
                  <a:srgbClr val="695C4F"/>
                </a:solidFill>
              </a:rPr>
              <a:t>Final  products</a:t>
            </a:r>
          </a:p>
          <a:p>
            <a:r>
              <a:rPr lang="en-GB" dirty="0" smtClean="0">
                <a:solidFill>
                  <a:srgbClr val="695C4F"/>
                </a:solidFill>
              </a:rPr>
              <a:t>Questions :</a:t>
            </a:r>
          </a:p>
          <a:p>
            <a:pPr marL="742950" lvl="2" indent="-342900">
              <a:buSzPct val="100000"/>
            </a:pPr>
            <a:r>
              <a:rPr lang="en-GB" dirty="0" smtClean="0">
                <a:solidFill>
                  <a:srgbClr val="695C4F"/>
                </a:solidFill>
              </a:rPr>
              <a:t>How much do we have to order (order quantity=Q)</a:t>
            </a:r>
          </a:p>
          <a:p>
            <a:pPr marL="742950" lvl="2" indent="-342900">
              <a:buSzPct val="100000"/>
            </a:pPr>
            <a:r>
              <a:rPr lang="en-GB" dirty="0" smtClean="0">
                <a:solidFill>
                  <a:srgbClr val="695C4F"/>
                </a:solidFill>
              </a:rPr>
              <a:t>When do we have to order </a:t>
            </a:r>
            <a:r>
              <a:rPr lang="en-GB" sz="1600" dirty="0" smtClean="0">
                <a:solidFill>
                  <a:srgbClr val="695C4F"/>
                </a:solidFill>
              </a:rPr>
              <a:t>(question related to Reorder Level=Reorder Point) </a:t>
            </a:r>
          </a:p>
          <a:p>
            <a:pPr marL="2686050" lvl="7" indent="0">
              <a:buNone/>
            </a:pPr>
            <a:r>
              <a:rPr lang="en-GB" sz="1400" dirty="0" smtClean="0">
                <a:solidFill>
                  <a:srgbClr val="695C4F"/>
                </a:solidFill>
              </a:rPr>
              <a:t> </a:t>
            </a:r>
          </a:p>
          <a:p>
            <a:pPr marL="3486150" lvl="8" indent="-342900">
              <a:buSzPct val="100000"/>
            </a:pPr>
            <a:endParaRPr lang="en-GB" sz="1400" dirty="0">
              <a:solidFill>
                <a:srgbClr val="695C4F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questions -qualifications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8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695C4F"/>
                </a:solidFill>
              </a:rPr>
              <a:t>Type of demands</a:t>
            </a:r>
          </a:p>
          <a:p>
            <a:pPr lvl="1"/>
            <a:r>
              <a:rPr lang="en-GB" sz="2200" dirty="0" smtClean="0">
                <a:solidFill>
                  <a:srgbClr val="695C4F"/>
                </a:solidFill>
              </a:rPr>
              <a:t>Deterministic – known demand</a:t>
            </a:r>
          </a:p>
          <a:p>
            <a:pPr lvl="1"/>
            <a:r>
              <a:rPr lang="en-GB" sz="2200" dirty="0" smtClean="0">
                <a:solidFill>
                  <a:srgbClr val="695C4F"/>
                </a:solidFill>
              </a:rPr>
              <a:t>Probabilistic  </a:t>
            </a:r>
          </a:p>
          <a:p>
            <a:pPr lvl="2"/>
            <a:r>
              <a:rPr lang="en-GB" sz="2000" dirty="0" smtClean="0">
                <a:solidFill>
                  <a:srgbClr val="695C4F"/>
                </a:solidFill>
              </a:rPr>
              <a:t>Under risk (distribution of demand is known)</a:t>
            </a:r>
          </a:p>
          <a:p>
            <a:pPr lvl="2"/>
            <a:r>
              <a:rPr lang="en-GB" sz="2000" dirty="0" smtClean="0">
                <a:solidFill>
                  <a:srgbClr val="695C4F"/>
                </a:solidFill>
              </a:rPr>
              <a:t>Under uncertainty (distribution of demand is not known)</a:t>
            </a:r>
          </a:p>
          <a:p>
            <a:pPr lvl="2"/>
            <a:endParaRPr lang="en-GB" sz="2000" dirty="0" smtClean="0">
              <a:solidFill>
                <a:srgbClr val="695C4F"/>
              </a:solidFill>
            </a:endParaRPr>
          </a:p>
          <a:p>
            <a:r>
              <a:rPr lang="en-GB" dirty="0" smtClean="0">
                <a:solidFill>
                  <a:srgbClr val="695C4F"/>
                </a:solidFill>
              </a:rPr>
              <a:t>Lead time (time between placing order a</a:t>
            </a:r>
            <a:r>
              <a:rPr lang="cs-CZ" dirty="0" smtClean="0">
                <a:solidFill>
                  <a:srgbClr val="695C4F"/>
                </a:solidFill>
              </a:rPr>
              <a:t>n</a:t>
            </a:r>
            <a:r>
              <a:rPr lang="en-GB" dirty="0" smtClean="0">
                <a:solidFill>
                  <a:srgbClr val="695C4F"/>
                </a:solidFill>
              </a:rPr>
              <a:t>d getting items)</a:t>
            </a:r>
          </a:p>
          <a:p>
            <a:pPr marL="400050" lvl="2" indent="0">
              <a:buSzPct val="100000"/>
              <a:buNone/>
            </a:pPr>
            <a:r>
              <a:rPr lang="en-GB" sz="1600" dirty="0" smtClean="0">
                <a:solidFill>
                  <a:srgbClr val="695C4F"/>
                </a:solidFill>
              </a:rPr>
              <a:t> </a:t>
            </a:r>
          </a:p>
          <a:p>
            <a:pPr marL="2686050" lvl="7" indent="0">
              <a:buNone/>
            </a:pPr>
            <a:r>
              <a:rPr lang="cs-CZ" sz="1400" dirty="0" smtClean="0">
                <a:solidFill>
                  <a:srgbClr val="695C4F"/>
                </a:solidFill>
              </a:rPr>
              <a:t> </a:t>
            </a:r>
            <a:endParaRPr lang="cs-CZ" sz="1400" dirty="0">
              <a:solidFill>
                <a:srgbClr val="695C4F"/>
              </a:solidFill>
            </a:endParaRPr>
          </a:p>
          <a:p>
            <a:pPr marL="3143250" lvl="8" indent="0">
              <a:buSzPct val="100000"/>
              <a:buNone/>
            </a:pPr>
            <a:endParaRPr lang="en-GB" sz="1400" dirty="0">
              <a:solidFill>
                <a:srgbClr val="695C4F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Demands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0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ástupný symbol pro obsah 2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400" dirty="0" smtClean="0">
                    <a:solidFill>
                      <a:srgbClr val="695C4F"/>
                    </a:solidFill>
                  </a:rPr>
                  <a:t>Order Costs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GB" sz="2400" i="1" smtClean="0">
                        <a:solidFill>
                          <a:srgbClr val="695C4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400" dirty="0" smtClean="0">
                  <a:solidFill>
                    <a:srgbClr val="695C4F"/>
                  </a:solidFill>
                </a:endParaRP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Transport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People work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Inspection cost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Reject costs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Follow up costs  </a:t>
                </a:r>
              </a:p>
              <a:p>
                <a:pPr marL="914400" lvl="2" indent="0">
                  <a:buNone/>
                </a:pPr>
                <a:r>
                  <a:rPr lang="en-GB" sz="2000" dirty="0" smtClean="0">
                    <a:solidFill>
                      <a:srgbClr val="695C4F"/>
                    </a:solidFill>
                  </a:rPr>
                  <a:t> </a:t>
                </a:r>
              </a:p>
              <a:p>
                <a:r>
                  <a:rPr lang="en-GB" dirty="0" smtClean="0">
                    <a:solidFill>
                      <a:srgbClr val="695C4F"/>
                    </a:solidFill>
                  </a:rPr>
                  <a:t>Cost of item = </a:t>
                </a:r>
                <a:r>
                  <a:rPr lang="en-GB" i="1" dirty="0" smtClean="0">
                    <a:solidFill>
                      <a:srgbClr val="695C4F"/>
                    </a:solidFill>
                  </a:rPr>
                  <a:t>C</a:t>
                </a:r>
                <a:r>
                  <a:rPr lang="en-GB" sz="1400" dirty="0" smtClean="0">
                    <a:solidFill>
                      <a:srgbClr val="695C4F"/>
                    </a:solidFill>
                  </a:rPr>
                  <a:t>  </a:t>
                </a:r>
              </a:p>
              <a:p>
                <a:pPr marL="742950" lvl="2" indent="-342900">
                  <a:buSzPct val="100000"/>
                </a:pPr>
                <a:r>
                  <a:rPr lang="en-GB" sz="2000" dirty="0" smtClean="0">
                    <a:solidFill>
                      <a:srgbClr val="695C4F"/>
                    </a:solidFill>
                  </a:rPr>
                  <a:t>Purchase cost  </a:t>
                </a:r>
              </a:p>
              <a:p>
                <a:pPr marL="742950" lvl="2" indent="-342900">
                  <a:buSzPct val="100000"/>
                </a:pPr>
                <a:endParaRPr lang="en-GB" sz="2000" dirty="0">
                  <a:solidFill>
                    <a:srgbClr val="695C4F"/>
                  </a:solidFill>
                </a:endParaRPr>
              </a:p>
              <a:p>
                <a:endParaRPr lang="en-GB" sz="1400" dirty="0">
                  <a:solidFill>
                    <a:srgbClr val="695C4F"/>
                  </a:solidFill>
                </a:endParaRPr>
              </a:p>
              <a:p>
                <a:pPr marL="3143250" lvl="8" indent="0">
                  <a:buSzPct val="100000"/>
                  <a:buNone/>
                </a:pPr>
                <a:endParaRPr lang="en-GB" sz="1400" dirty="0">
                  <a:solidFill>
                    <a:srgbClr val="695C4F"/>
                  </a:solidFill>
                </a:endParaRPr>
              </a:p>
            </p:txBody>
          </p:sp>
        </mc:Choice>
        <mc:Fallback xmlns="">
          <p:sp>
            <p:nvSpPr>
              <p:cNvPr id="27" name="Zástupný symbol pro obsah 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Costs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392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ástupný symbol pro obsah 2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400" dirty="0" smtClean="0">
                    <a:solidFill>
                      <a:srgbClr val="695C4F"/>
                    </a:solidFill>
                  </a:rPr>
                  <a:t>Inventory Holding Cost= Carrying Costs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GB" sz="2400" i="1" smtClean="0">
                        <a:solidFill>
                          <a:srgbClr val="695C4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400" dirty="0" smtClean="0">
                  <a:solidFill>
                    <a:srgbClr val="695C4F"/>
                  </a:solidFill>
                </a:endParaRP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Cost of space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Cost of guarding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Cost of obsolete items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Special equipment </a:t>
                </a:r>
              </a:p>
              <a:p>
                <a:pPr lvl="1"/>
                <a:r>
                  <a:rPr lang="en-US" sz="2200" dirty="0" smtClean="0">
                    <a:solidFill>
                      <a:srgbClr val="695C4F"/>
                    </a:solidFill>
                  </a:rPr>
                  <a:t>Pilferage (act of item stealing)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Cos</a:t>
                </a:r>
                <a:r>
                  <a:rPr lang="cs-CZ" sz="2200" dirty="0" smtClean="0">
                    <a:solidFill>
                      <a:srgbClr val="695C4F"/>
                    </a:solidFill>
                  </a:rPr>
                  <a:t>t</a:t>
                </a:r>
                <a:r>
                  <a:rPr lang="en-GB" sz="2200" dirty="0" smtClean="0">
                    <a:solidFill>
                      <a:srgbClr val="695C4F"/>
                    </a:solidFill>
                  </a:rPr>
                  <a:t> of capital (most important )  </a:t>
                </a:r>
              </a:p>
              <a:p>
                <a:pPr marL="914400" lvl="2" indent="0">
                  <a:buNone/>
                </a:pPr>
                <a:r>
                  <a:rPr lang="en-GB" sz="2000" dirty="0" smtClean="0">
                    <a:solidFill>
                      <a:srgbClr val="695C4F"/>
                    </a:solidFill>
                  </a:rPr>
                  <a:t> </a:t>
                </a:r>
              </a:p>
              <a:p>
                <a:r>
                  <a:rPr lang="en-GB" dirty="0" smtClean="0">
                    <a:solidFill>
                      <a:srgbClr val="695C4F"/>
                    </a:solidFill>
                  </a:rPr>
                  <a:t>Backorder Cost </a:t>
                </a:r>
                <a:r>
                  <a:rPr lang="en-GB" sz="2400" dirty="0" smtClean="0">
                    <a:solidFill>
                      <a:srgbClr val="695C4F"/>
                    </a:solidFill>
                  </a:rPr>
                  <a:t>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𝑏𝑜</m:t>
                        </m:r>
                      </m:sub>
                    </m:sSub>
                    <m:r>
                      <a:rPr lang="en-GB" sz="2400" i="1">
                        <a:solidFill>
                          <a:srgbClr val="695C4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>
                    <a:solidFill>
                      <a:srgbClr val="695C4F"/>
                    </a:solidFill>
                  </a:rPr>
                  <a:t> 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Lost of goodwill</a:t>
                </a:r>
                <a:endParaRPr lang="en-GB" sz="2200" dirty="0">
                  <a:solidFill>
                    <a:srgbClr val="695C4F"/>
                  </a:solidFill>
                </a:endParaRPr>
              </a:p>
              <a:p>
                <a:endParaRPr lang="cs-CZ" sz="1400" dirty="0">
                  <a:solidFill>
                    <a:srgbClr val="695C4F"/>
                  </a:solidFill>
                </a:endParaRPr>
              </a:p>
              <a:p>
                <a:pPr marL="3143250" lvl="8" indent="0">
                  <a:buSzPct val="100000"/>
                  <a:buNone/>
                </a:pPr>
                <a:endParaRPr lang="en-GB" sz="1400" dirty="0">
                  <a:solidFill>
                    <a:srgbClr val="695C4F"/>
                  </a:solidFill>
                </a:endParaRPr>
              </a:p>
            </p:txBody>
          </p:sp>
        </mc:Choice>
        <mc:Fallback xmlns="">
          <p:sp>
            <p:nvSpPr>
              <p:cNvPr id="27" name="Zástupný symbol pro obsah 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3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ástupný symbol pro obsah 2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2400" dirty="0" smtClean="0">
                    <a:solidFill>
                      <a:srgbClr val="695C4F"/>
                    </a:solidFill>
                  </a:rPr>
                  <a:t> </a:t>
                </a:r>
                <a:r>
                  <a:rPr lang="en-GB" dirty="0" smtClean="0">
                    <a:solidFill>
                      <a:srgbClr val="695C4F"/>
                    </a:solidFill>
                  </a:rPr>
                  <a:t>Backorder Cost </a:t>
                </a:r>
                <a:r>
                  <a:rPr lang="en-GB" sz="2400" dirty="0" smtClean="0">
                    <a:solidFill>
                      <a:srgbClr val="695C4F"/>
                    </a:solidFill>
                  </a:rPr>
                  <a:t>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𝑏𝑜</m:t>
                        </m:r>
                      </m:sub>
                    </m:sSub>
                    <m:r>
                      <a:rPr lang="en-GB" sz="2400" i="1">
                        <a:solidFill>
                          <a:srgbClr val="695C4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>
                    <a:solidFill>
                      <a:srgbClr val="695C4F"/>
                    </a:solidFill>
                  </a:rPr>
                  <a:t> 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Lost of goodwill 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Lost of opportunity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Cost of additional capacity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Cost of rescheduling and rework</a:t>
                </a:r>
              </a:p>
              <a:p>
                <a:pPr lvl="1"/>
                <a:r>
                  <a:rPr lang="en-GB" sz="2200" dirty="0" smtClean="0">
                    <a:solidFill>
                      <a:srgbClr val="695C4F"/>
                    </a:solidFill>
                  </a:rPr>
                  <a:t>Lost of sales </a:t>
                </a:r>
                <a:endParaRPr lang="en-GB" sz="2200" dirty="0">
                  <a:solidFill>
                    <a:srgbClr val="695C4F"/>
                  </a:solidFill>
                </a:endParaRPr>
              </a:p>
              <a:p>
                <a:endParaRPr lang="cs-CZ" sz="1400" dirty="0">
                  <a:solidFill>
                    <a:srgbClr val="695C4F"/>
                  </a:solidFill>
                </a:endParaRPr>
              </a:p>
              <a:p>
                <a:pPr marL="3143250" lvl="8" indent="0">
                  <a:buSzPct val="100000"/>
                  <a:buNone/>
                </a:pPr>
                <a:endParaRPr lang="en-GB" sz="1400" dirty="0">
                  <a:solidFill>
                    <a:srgbClr val="695C4F"/>
                  </a:solidFill>
                </a:endParaRPr>
              </a:p>
            </p:txBody>
          </p:sp>
        </mc:Choice>
        <mc:Fallback xmlns="">
          <p:sp>
            <p:nvSpPr>
              <p:cNvPr id="27" name="Zástupný symbol pro obsah 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1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>
          <a:xfrm>
            <a:off x="428596" y="1412776"/>
            <a:ext cx="8481404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Prerequisite</a:t>
            </a:r>
            <a:r>
              <a:rPr lang="cs-CZ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/>
            <a:r>
              <a:rPr lang="en-GB" sz="2200" dirty="0" smtClean="0">
                <a:solidFill>
                  <a:srgbClr val="695C4F"/>
                </a:solidFill>
              </a:rPr>
              <a:t>Single item only</a:t>
            </a:r>
          </a:p>
          <a:p>
            <a:pPr lvl="1"/>
            <a:r>
              <a:rPr lang="en-GB" sz="2200" dirty="0" smtClean="0">
                <a:solidFill>
                  <a:srgbClr val="695C4F"/>
                </a:solidFill>
              </a:rPr>
              <a:t>Continuous demand =D</a:t>
            </a:r>
          </a:p>
          <a:p>
            <a:pPr lvl="1"/>
            <a:r>
              <a:rPr lang="en-GB" sz="2200" dirty="0" smtClean="0">
                <a:solidFill>
                  <a:srgbClr val="695C4F"/>
                </a:solidFill>
              </a:rPr>
              <a:t>No </a:t>
            </a:r>
            <a:r>
              <a:rPr lang="cs-CZ" sz="2200" dirty="0" err="1" smtClean="0">
                <a:solidFill>
                  <a:srgbClr val="695C4F"/>
                </a:solidFill>
              </a:rPr>
              <a:t>stock</a:t>
            </a:r>
            <a:r>
              <a:rPr lang="cs-CZ" sz="2200" dirty="0" smtClean="0">
                <a:solidFill>
                  <a:srgbClr val="695C4F"/>
                </a:solidFill>
              </a:rPr>
              <a:t> </a:t>
            </a:r>
            <a:r>
              <a:rPr lang="en-GB" sz="2200" dirty="0" smtClean="0">
                <a:solidFill>
                  <a:srgbClr val="695C4F"/>
                </a:solidFill>
              </a:rPr>
              <a:t>shortage </a:t>
            </a:r>
          </a:p>
          <a:p>
            <a:pPr lvl="1"/>
            <a:r>
              <a:rPr lang="en-GB" sz="2200" dirty="0" smtClean="0">
                <a:solidFill>
                  <a:srgbClr val="695C4F"/>
                </a:solidFill>
              </a:rPr>
              <a:t>Instantaneous shipment</a:t>
            </a:r>
            <a:endParaRPr lang="cs-CZ" sz="2200" dirty="0" smtClean="0">
              <a:solidFill>
                <a:srgbClr val="695C4F"/>
              </a:solidFill>
            </a:endParaRPr>
          </a:p>
          <a:p>
            <a:pPr marL="457200" lvl="1" indent="0">
              <a:buNone/>
            </a:pPr>
            <a:r>
              <a:rPr lang="cs-CZ" sz="2200" dirty="0" smtClean="0">
                <a:solidFill>
                  <a:srgbClr val="695C4F"/>
                </a:solidFill>
              </a:rPr>
              <a:t> </a:t>
            </a:r>
            <a:endParaRPr lang="en-GB" sz="2200" dirty="0" smtClean="0">
              <a:solidFill>
                <a:srgbClr val="695C4F"/>
              </a:solidFill>
            </a:endParaRPr>
          </a:p>
          <a:p>
            <a:r>
              <a:rPr lang="cs-CZ" sz="2400" dirty="0" err="1" smtClean="0">
                <a:solidFill>
                  <a:srgbClr val="695C4F"/>
                </a:solidFill>
              </a:rPr>
              <a:t>Lead</a:t>
            </a:r>
            <a:r>
              <a:rPr lang="cs-CZ" sz="2400" dirty="0" smtClean="0">
                <a:solidFill>
                  <a:srgbClr val="695C4F"/>
                </a:solidFill>
              </a:rPr>
              <a:t> </a:t>
            </a:r>
            <a:r>
              <a:rPr lang="cs-CZ" sz="2400" dirty="0" err="1" smtClean="0">
                <a:solidFill>
                  <a:srgbClr val="695C4F"/>
                </a:solidFill>
              </a:rPr>
              <a:t>time</a:t>
            </a:r>
            <a:r>
              <a:rPr lang="cs-CZ" sz="2400" dirty="0" smtClean="0">
                <a:solidFill>
                  <a:srgbClr val="695C4F"/>
                </a:solidFill>
              </a:rPr>
              <a:t>= </a:t>
            </a:r>
            <a:r>
              <a:rPr lang="cs-CZ" sz="2400" dirty="0" err="1" smtClean="0">
                <a:solidFill>
                  <a:srgbClr val="695C4F"/>
                </a:solidFill>
              </a:rPr>
              <a:t>constant</a:t>
            </a:r>
            <a:r>
              <a:rPr lang="cs-CZ" sz="2400" dirty="0" smtClean="0">
                <a:solidFill>
                  <a:srgbClr val="695C4F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sz="2200" dirty="0" smtClean="0">
                <a:solidFill>
                  <a:srgbClr val="695C4F"/>
                </a:solidFill>
              </a:rPr>
              <a:t>  </a:t>
            </a:r>
            <a:endParaRPr lang="cs-CZ" sz="2200" dirty="0">
              <a:solidFill>
                <a:srgbClr val="695C4F"/>
              </a:solidFill>
            </a:endParaRPr>
          </a:p>
          <a:p>
            <a:endParaRPr lang="cs-CZ" sz="1400" dirty="0">
              <a:solidFill>
                <a:srgbClr val="695C4F"/>
              </a:solidFill>
            </a:endParaRPr>
          </a:p>
          <a:p>
            <a:pPr marL="3143250" lvl="8" indent="0">
              <a:buSzPct val="100000"/>
              <a:buNone/>
            </a:pPr>
            <a:endParaRPr lang="en-GB" sz="1400" dirty="0">
              <a:solidFill>
                <a:srgbClr val="695C4F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EOQ model 1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716016" y="450912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4682685" y="1591406"/>
            <a:ext cx="46718" cy="2891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669298" y="2348880"/>
            <a:ext cx="343109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692657" y="2348880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250866" y="2362857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6228184" y="2348880"/>
            <a:ext cx="0" cy="21340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044763" y="343429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211960" y="217819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18" name="Pravá složená závorka 17"/>
          <p:cNvSpPr/>
          <p:nvPr/>
        </p:nvSpPr>
        <p:spPr>
          <a:xfrm rot="5400000">
            <a:off x="5206206" y="4124700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5229178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691295" y="361896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28" name="Pravá složená závorka 27"/>
          <p:cNvSpPr/>
          <p:nvPr/>
        </p:nvSpPr>
        <p:spPr>
          <a:xfrm rot="5400000">
            <a:off x="6803315" y="4124701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6826287" y="508518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100392" y="47158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1835696" y="5454078"/>
            <a:ext cx="6878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Notice, that inventory never goes below zero; shortages do not exist 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4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Carrying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(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presented</a:t>
            </a:r>
            <a:r>
              <a:rPr lang="cs-CZ" dirty="0" smtClean="0"/>
              <a:t> -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Resource</a:t>
            </a:r>
            <a:r>
              <a:rPr lang="cs-CZ" dirty="0" smtClean="0"/>
              <a:t>- </a:t>
            </a:r>
            <a:r>
              <a:rPr lang="cs-CZ" dirty="0" err="1" smtClean="0"/>
              <a:t>Taylor</a:t>
            </a:r>
            <a:r>
              <a:rPr lang="cs-CZ" dirty="0" smtClean="0"/>
              <a:t>- </a:t>
            </a:r>
            <a:r>
              <a:rPr lang="cs-CZ" dirty="0" err="1" smtClean="0"/>
              <a:t>Wikipedia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39552" y="220486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To verify this relationship, we can specify any number of points values of Q over the entire time period, t , and divide by the number of points. For example, if Q = 5,000, the six points designated from 5,000 to 0, as shown in shown figure, are summed and divided by 6: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451369" y="1556792"/>
                <a:ext cx="3673891" cy="491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695C4F"/>
                    </a:solidFill>
                  </a:rPr>
                  <a:t>Average inventory </a:t>
                </a:r>
                <a:r>
                  <a:rPr lang="cs-CZ" dirty="0">
                    <a:solidFill>
                      <a:srgbClr val="695C4F"/>
                    </a:solidFill>
                  </a:rPr>
                  <a:t>(</a:t>
                </a:r>
                <a:r>
                  <a:rPr lang="cs-CZ" dirty="0" err="1">
                    <a:solidFill>
                      <a:srgbClr val="695C4F"/>
                    </a:solidFill>
                  </a:rPr>
                  <a:t>carrying</a:t>
                </a:r>
                <a:r>
                  <a:rPr lang="cs-CZ" dirty="0">
                    <a:solidFill>
                      <a:srgbClr val="695C4F"/>
                    </a:solidFill>
                  </a:rPr>
                  <a:t>) </a:t>
                </a:r>
                <a:r>
                  <a:rPr lang="en-GB" dirty="0">
                    <a:solidFill>
                      <a:srgbClr val="695C4F"/>
                    </a:solidFill>
                  </a:rPr>
                  <a:t>cost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𝑸</m:t>
                        </m:r>
                      </m:num>
                      <m:den>
                        <m:r>
                          <a:rPr lang="en-GB" i="1">
                            <a:solidFill>
                              <a:srgbClr val="695C4F"/>
                            </a:solidFill>
                            <a:latin typeface="Cambria Math"/>
                          </a:rPr>
                          <m:t>2 </m:t>
                        </m:r>
                      </m:den>
                    </m:f>
                    <m:r>
                      <a:rPr lang="en-GB" i="1">
                        <a:solidFill>
                          <a:srgbClr val="695C4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dirty="0">
                  <a:solidFill>
                    <a:srgbClr val="695C4F"/>
                  </a:solidFill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69" y="1556792"/>
                <a:ext cx="3673891" cy="491160"/>
              </a:xfrm>
              <a:prstGeom prst="rect">
                <a:avLst/>
              </a:prstGeom>
              <a:blipFill rotWithShape="1">
                <a:blip r:embed="rId2"/>
                <a:stretch>
                  <a:fillRect l="-1327" b="-74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9" y="3861048"/>
            <a:ext cx="43910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15" y="3710000"/>
            <a:ext cx="2815569" cy="222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ástupný symbol pro obsah 26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481404" cy="45259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sz="2400" dirty="0" smtClean="0">
                    <a:solidFill>
                      <a:srgbClr val="695C4F"/>
                    </a:solidFill>
                  </a:rPr>
                  <a:t>Annual demand /year = </a:t>
                </a:r>
                <a:r>
                  <a:rPr lang="en-GB" sz="1700" b="1" i="1" dirty="0">
                    <a:solidFill>
                      <a:srgbClr val="695C4F"/>
                    </a:solidFill>
                    <a:latin typeface="Cambria Math"/>
                  </a:rPr>
                  <a:t>D</a:t>
                </a:r>
              </a:p>
              <a:p>
                <a:r>
                  <a:rPr lang="en-GB" sz="2400" dirty="0" smtClean="0">
                    <a:solidFill>
                      <a:srgbClr val="695C4F"/>
                    </a:solidFill>
                  </a:rPr>
                  <a:t>Number of orders/year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1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rgbClr val="695C4F"/>
                    </a:solidFill>
                  </a:rPr>
                  <a:t> </a:t>
                </a:r>
              </a:p>
              <a:p>
                <a:r>
                  <a:rPr lang="en-GB" sz="2400" dirty="0" smtClean="0">
                    <a:solidFill>
                      <a:srgbClr val="695C4F"/>
                    </a:solidFill>
                  </a:rPr>
                  <a:t>Total order cost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1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rgbClr val="695C4F"/>
                    </a:solidFill>
                  </a:rPr>
                  <a:t> *</a:t>
                </a:r>
                <a:r>
                  <a:rPr lang="en-GB" sz="2400" dirty="0">
                    <a:solidFill>
                      <a:srgbClr val="695C4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cs-CZ" sz="2400" dirty="0" smtClean="0">
                    <a:solidFill>
                      <a:srgbClr val="695C4F"/>
                    </a:solidFill>
                  </a:rPr>
                  <a:t> ,</a:t>
                </a:r>
                <a:r>
                  <a:rPr lang="cs-CZ" sz="2400" dirty="0" err="1" smtClean="0">
                    <a:solidFill>
                      <a:srgbClr val="695C4F"/>
                    </a:solidFill>
                  </a:rPr>
                  <a:t>where</a:t>
                </a:r>
                <a:r>
                  <a:rPr lang="cs-CZ" sz="2400" dirty="0" smtClean="0">
                    <a:solidFill>
                      <a:srgbClr val="695C4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cs-CZ" sz="2400" dirty="0" smtClean="0">
                    <a:solidFill>
                      <a:srgbClr val="695C4F"/>
                    </a:solidFill>
                  </a:rPr>
                  <a:t>=</a:t>
                </a:r>
                <a:r>
                  <a:rPr lang="cs-CZ" sz="2400" dirty="0" err="1" smtClean="0">
                    <a:solidFill>
                      <a:srgbClr val="695C4F"/>
                    </a:solidFill>
                  </a:rPr>
                  <a:t>order</a:t>
                </a:r>
                <a:r>
                  <a:rPr lang="cs-CZ" sz="2400" dirty="0" smtClean="0">
                    <a:solidFill>
                      <a:srgbClr val="695C4F"/>
                    </a:solidFill>
                  </a:rPr>
                  <a:t> </a:t>
                </a:r>
                <a:r>
                  <a:rPr lang="cs-CZ" sz="2400" dirty="0" err="1" smtClean="0">
                    <a:solidFill>
                      <a:srgbClr val="695C4F"/>
                    </a:solidFill>
                  </a:rPr>
                  <a:t>cost</a:t>
                </a:r>
                <a:endParaRPr lang="en-GB" sz="2400" dirty="0" smtClean="0">
                  <a:solidFill>
                    <a:srgbClr val="695C4F"/>
                  </a:solidFill>
                </a:endParaRPr>
              </a:p>
              <a:p>
                <a:r>
                  <a:rPr lang="en-GB" sz="2400" dirty="0" smtClean="0">
                    <a:solidFill>
                      <a:srgbClr val="695C4F"/>
                    </a:solidFill>
                  </a:rPr>
                  <a:t>Average inventory </a:t>
                </a:r>
                <a:r>
                  <a:rPr lang="cs-CZ" sz="2400" dirty="0" smtClean="0">
                    <a:solidFill>
                      <a:srgbClr val="695C4F"/>
                    </a:solidFill>
                  </a:rPr>
                  <a:t>(</a:t>
                </a:r>
                <a:r>
                  <a:rPr lang="cs-CZ" sz="2400" dirty="0" err="1" smtClean="0">
                    <a:solidFill>
                      <a:srgbClr val="695C4F"/>
                    </a:solidFill>
                  </a:rPr>
                  <a:t>carrying</a:t>
                </a:r>
                <a:r>
                  <a:rPr lang="cs-CZ" sz="2400" dirty="0" smtClean="0">
                    <a:solidFill>
                      <a:srgbClr val="695C4F"/>
                    </a:solidFill>
                  </a:rPr>
                  <a:t>) </a:t>
                </a:r>
                <a:r>
                  <a:rPr lang="en-GB" sz="2400" dirty="0" smtClean="0">
                    <a:solidFill>
                      <a:srgbClr val="695C4F"/>
                    </a:solidFill>
                  </a:rPr>
                  <a:t>cost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1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𝑸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2 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695C4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400" b="0" dirty="0" smtClean="0">
                  <a:solidFill>
                    <a:srgbClr val="695C4F"/>
                  </a:solidFill>
                </a:endParaRPr>
              </a:p>
              <a:p>
                <a:r>
                  <a:rPr lang="en-GB" sz="2400" dirty="0" smtClean="0">
                    <a:solidFill>
                      <a:srgbClr val="695C4F"/>
                    </a:solidFill>
                  </a:rPr>
                  <a:t>Total holding (carrying) cost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1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𝑸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2 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rgbClr val="695C4F"/>
                    </a:solidFill>
                  </a:rPr>
                  <a:t> *</a:t>
                </a:r>
                <a:r>
                  <a:rPr lang="en-GB" sz="2400" dirty="0">
                    <a:solidFill>
                      <a:srgbClr val="695C4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cs-CZ" sz="2400" dirty="0" smtClean="0">
                    <a:solidFill>
                      <a:srgbClr val="695C4F"/>
                    </a:solidFill>
                  </a:rPr>
                  <a:t>, </a:t>
                </a:r>
                <a:r>
                  <a:rPr lang="cs-CZ" sz="2400" dirty="0" err="1" smtClean="0">
                    <a:solidFill>
                      <a:srgbClr val="695C4F"/>
                    </a:solidFill>
                  </a:rPr>
                  <a:t>Where</a:t>
                </a:r>
                <a:r>
                  <a:rPr lang="cs-CZ" sz="2400" dirty="0" smtClean="0">
                    <a:solidFill>
                      <a:srgbClr val="695C4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4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cs-CZ" sz="2400" dirty="0" smtClean="0">
                    <a:solidFill>
                      <a:srgbClr val="695C4F"/>
                    </a:solidFill>
                  </a:rPr>
                  <a:t>=</a:t>
                </a:r>
                <a:r>
                  <a:rPr lang="cs-CZ" sz="2400" dirty="0" err="1" smtClean="0">
                    <a:solidFill>
                      <a:srgbClr val="695C4F"/>
                    </a:solidFill>
                  </a:rPr>
                  <a:t>carrying</a:t>
                </a:r>
                <a:r>
                  <a:rPr lang="cs-CZ" sz="2400" dirty="0" smtClean="0">
                    <a:solidFill>
                      <a:srgbClr val="695C4F"/>
                    </a:solidFill>
                  </a:rPr>
                  <a:t> </a:t>
                </a:r>
                <a:r>
                  <a:rPr lang="cs-CZ" sz="2400" dirty="0" err="1" smtClean="0">
                    <a:solidFill>
                      <a:srgbClr val="695C4F"/>
                    </a:solidFill>
                  </a:rPr>
                  <a:t>cost</a:t>
                </a:r>
                <a:endParaRPr lang="en-GB" sz="2400" dirty="0" smtClean="0">
                  <a:solidFill>
                    <a:srgbClr val="695C4F"/>
                  </a:solidFill>
                </a:endParaRPr>
              </a:p>
              <a:p>
                <a:r>
                  <a:rPr lang="en-GB" sz="2400" dirty="0" smtClean="0">
                    <a:solidFill>
                      <a:srgbClr val="695C4F"/>
                    </a:solidFill>
                  </a:rPr>
                  <a:t>Cost of the item  = </a:t>
                </a:r>
                <a:r>
                  <a:rPr lang="en-GB" sz="2000" i="1" dirty="0" smtClean="0">
                    <a:solidFill>
                      <a:srgbClr val="695C4F"/>
                    </a:solidFill>
                    <a:latin typeface="Cambria Math"/>
                  </a:rPr>
                  <a:t>D*C </a:t>
                </a:r>
              </a:p>
              <a:p>
                <a:r>
                  <a:rPr lang="en-GB" sz="2000" dirty="0" smtClean="0">
                    <a:solidFill>
                      <a:srgbClr val="695C4F"/>
                    </a:solidFill>
                    <a:latin typeface="Cambria Math"/>
                  </a:rPr>
                  <a:t>Total  cost = TC=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695C4F"/>
                    </a:solidFill>
                  </a:rPr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rgbClr val="695C4F"/>
                    </a:solidFill>
                    <a:latin typeface="Cambria Math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2 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695C4F"/>
                    </a:solidFill>
                  </a:rPr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rgbClr val="695C4F"/>
                    </a:solidFill>
                  </a:rPr>
                  <a:t> + </a:t>
                </a:r>
                <a:r>
                  <a:rPr lang="en-GB" sz="2000" i="1" dirty="0">
                    <a:solidFill>
                      <a:srgbClr val="695C4F"/>
                    </a:solidFill>
                    <a:latin typeface="Cambria Math"/>
                  </a:rPr>
                  <a:t>D*C </a:t>
                </a:r>
                <a:r>
                  <a:rPr lang="en-GB" sz="2000" i="1" dirty="0" smtClean="0">
                    <a:solidFill>
                      <a:srgbClr val="695C4F"/>
                    </a:solidFill>
                    <a:latin typeface="Cambria Math"/>
                  </a:rPr>
                  <a:t> (non-</a:t>
                </a:r>
                <a:r>
                  <a:rPr lang="en-GB" sz="2000" i="1" dirty="0" err="1" smtClean="0">
                    <a:solidFill>
                      <a:srgbClr val="695C4F"/>
                    </a:solidFill>
                    <a:latin typeface="Cambria Math"/>
                  </a:rPr>
                  <a:t>lin</a:t>
                </a:r>
                <a:r>
                  <a:rPr lang="cs-CZ" sz="2000" i="1" dirty="0" smtClean="0">
                    <a:solidFill>
                      <a:srgbClr val="695C4F"/>
                    </a:solidFill>
                    <a:latin typeface="Cambria Math"/>
                  </a:rPr>
                  <a:t>e</a:t>
                </a:r>
                <a:r>
                  <a:rPr lang="en-GB" sz="2000" i="1" dirty="0" err="1" smtClean="0">
                    <a:solidFill>
                      <a:srgbClr val="695C4F"/>
                    </a:solidFill>
                    <a:latin typeface="Cambria Math"/>
                  </a:rPr>
                  <a:t>ar</a:t>
                </a:r>
                <a:r>
                  <a:rPr lang="en-GB" sz="2000" i="1" dirty="0" smtClean="0">
                    <a:solidFill>
                      <a:srgbClr val="695C4F"/>
                    </a:solidFill>
                    <a:latin typeface="Cambria Math"/>
                  </a:rPr>
                  <a:t> function with one variable)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GB" sz="2000" b="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𝑇𝐶</m:t>
                        </m:r>
                      </m:num>
                      <m:den>
                        <m:r>
                          <a:rPr lang="en-GB" sz="200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GB" sz="2000" b="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GB" sz="2000" i="1" dirty="0" smtClean="0">
                    <a:solidFill>
                      <a:srgbClr val="695C4F"/>
                    </a:solidFill>
                    <a:latin typeface="Cambria Math"/>
                  </a:rPr>
                  <a:t> 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rgbClr val="695C4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695C4F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695C4F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GB" sz="2000" b="0" i="1" smtClean="0">
                                <a:solidFill>
                                  <a:srgbClr val="695C4F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den>
                    </m:f>
                    <m:r>
                      <a:rPr lang="en-GB" sz="2000" b="0" i="1" smtClean="0">
                        <a:solidFill>
                          <a:srgbClr val="695C4F"/>
                        </a:solidFill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000" i="1">
                            <a:solidFill>
                              <a:srgbClr val="695C4F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rgbClr val="695C4F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1" i="1" smtClean="0">
                                <a:solidFill>
                                  <a:srgbClr val="695C4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solidFill>
                                  <a:srgbClr val="695C4F"/>
                                </a:solidFill>
                                <a:latin typeface="Cambria Math"/>
                              </a:rPr>
                              <m:t>𝑪𝒄</m:t>
                            </m:r>
                          </m:e>
                          <m:sub/>
                        </m:sSub>
                      </m:num>
                      <m:den>
                        <m:r>
                          <a:rPr lang="en-GB" sz="2400" b="0" i="1" smtClean="0">
                            <a:solidFill>
                              <a:srgbClr val="695C4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i="1" dirty="0" smtClean="0">
                    <a:solidFill>
                      <a:srgbClr val="695C4F"/>
                    </a:solidFill>
                    <a:latin typeface="Cambria Math"/>
                  </a:rPr>
                  <a:t> =0 </a:t>
                </a:r>
              </a:p>
              <a:p>
                <a:endParaRPr lang="en-GB" sz="1800" i="1" dirty="0">
                  <a:solidFill>
                    <a:srgbClr val="695C4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695C4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000" b="1" dirty="0" smtClean="0">
                    <a:solidFill>
                      <a:srgbClr val="695C4F"/>
                    </a:solidFill>
                    <a:latin typeface="Cambria Math"/>
                  </a:rPr>
                  <a:t>Q=EOQ=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rgbClr val="695C4F"/>
                        </a:solidFill>
                        <a:latin typeface="Cambria Math"/>
                        <a:ea typeface="Cambria Math"/>
                      </a:rPr>
                      <m:t>√</m:t>
                    </m:r>
                    <m:f>
                      <m:fPr>
                        <m:ctrlPr>
                          <a:rPr lang="en-GB" sz="3600" b="1" i="1" smtClean="0">
                            <a:solidFill>
                              <a:srgbClr val="695C4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695C4F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GB" sz="3600" b="1" i="1" smtClean="0">
                            <a:solidFill>
                              <a:srgbClr val="695C4F"/>
                            </a:solidFill>
                            <a:latin typeface="Cambria Math"/>
                            <a:ea typeface="Cambria Math"/>
                          </a:rPr>
                          <m:t>𝑫</m:t>
                        </m:r>
                        <m:sSub>
                          <m:sSubPr>
                            <m:ctrlPr>
                              <a:rPr lang="en-GB" sz="3600" b="1" i="1" smtClean="0">
                                <a:solidFill>
                                  <a:srgbClr val="695C4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3600" b="1" i="1" smtClean="0">
                                <a:solidFill>
                                  <a:srgbClr val="695C4F"/>
                                </a:solidFill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GB" sz="3600" b="1" i="1" smtClean="0">
                                <a:solidFill>
                                  <a:srgbClr val="695C4F"/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3600" b="1" i="1" smtClean="0">
                                <a:solidFill>
                                  <a:srgbClr val="695C4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3600" b="1" i="1" smtClean="0">
                                <a:solidFill>
                                  <a:srgbClr val="695C4F"/>
                                </a:solidFill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GB" sz="3600" b="1" i="1" smtClean="0">
                                <a:solidFill>
                                  <a:srgbClr val="695C4F"/>
                                </a:solidFill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sub>
                        </m:sSub>
                      </m:den>
                    </m:f>
                  </m:oMath>
                </a14:m>
                <a:endParaRPr lang="en-GB" sz="3600" b="1" dirty="0">
                  <a:solidFill>
                    <a:srgbClr val="695C4F"/>
                  </a:solidFill>
                  <a:latin typeface="Cambria Math"/>
                </a:endParaRPr>
              </a:p>
              <a:p>
                <a:endParaRPr lang="en-GB" sz="2400" dirty="0" smtClean="0">
                  <a:solidFill>
                    <a:srgbClr val="695C4F"/>
                  </a:solidFill>
                </a:endParaRPr>
              </a:p>
              <a:p>
                <a:pPr marL="457200" lvl="1" indent="0">
                  <a:buNone/>
                </a:pPr>
                <a:r>
                  <a:rPr lang="en-GB" sz="2200" dirty="0" smtClean="0">
                    <a:solidFill>
                      <a:srgbClr val="695C4F"/>
                    </a:solidFill>
                  </a:rPr>
                  <a:t>  </a:t>
                </a:r>
                <a:endParaRPr lang="en-GB" sz="2200" dirty="0">
                  <a:solidFill>
                    <a:srgbClr val="695C4F"/>
                  </a:solidFill>
                </a:endParaRPr>
              </a:p>
              <a:p>
                <a:endParaRPr lang="cs-CZ" sz="1400" dirty="0">
                  <a:solidFill>
                    <a:srgbClr val="695C4F"/>
                  </a:solidFill>
                </a:endParaRPr>
              </a:p>
              <a:p>
                <a:pPr marL="3143250" lvl="8" indent="0">
                  <a:buSzPct val="100000"/>
                  <a:buNone/>
                </a:pPr>
                <a:endParaRPr lang="en-GB" sz="1400" dirty="0">
                  <a:solidFill>
                    <a:srgbClr val="695C4F"/>
                  </a:solidFill>
                </a:endParaRPr>
              </a:p>
            </p:txBody>
          </p:sp>
        </mc:Choice>
        <mc:Fallback xmlns="">
          <p:sp>
            <p:nvSpPr>
              <p:cNvPr id="27" name="Zástupný symbol pro obsah 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481404" cy="4525963"/>
              </a:xfrm>
              <a:blipFill rotWithShape="1">
                <a:blip r:embed="rId3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EOQ model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5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>
  <documentManagement>
    <Jazyk xmlns="f098fafb-932f-4175-b262-de9dee2bf0de">English</Jazyk>
    <Datum_x0020_dokumentu xmlns="1cee3ea1-b7c6-4c7b-99eb-9706fa368c1e">2013-09-15T22:00:00+00:00</Datum_x0020_dokumentu>
    <Archiv xmlns="327fe5ac-8d4c-46a4-8a21-e28b102ba9a1">false</Archiv>
    <K_x0020_produktu xmlns="7eebbd55-5320-47ef-ae9e-3e9d0c0afb48" xsi:nil="true"/>
    <Pozn_x00e1_mka xmlns="f3a3a398-5aac-48f4-8b7a-8abe1e1b08cb" xsi:nil="true"/>
    <_dlc_DocId xmlns="ebba5668-0ce9-4b55-ad5a-9593098aed32">ESYXQDZSE65U-171-29</_dlc_DocId>
    <_dlc_DocIdUrl xmlns="ebba5668-0ce9-4b55-ad5a-9593098aed32">
      <Url>http://qmp.navertica.local/mktg/_layouts/DocIdRedir.aspx?ID=ESYXQDZSE65U-171-29</Url>
      <Description>ESYXQDZSE65U-171-29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455F4CDF2E3046B95B9D758EBE12A7" ma:contentTypeVersion="16" ma:contentTypeDescription="Vytvořit nový dokument" ma:contentTypeScope="" ma:versionID="2f82170f6307c61944204704040f9340">
  <xsd:schema xmlns:xsd="http://www.w3.org/2001/XMLSchema" xmlns:xs="http://www.w3.org/2001/XMLSchema" xmlns:p="http://schemas.microsoft.com/office/2006/metadata/properties" xmlns:ns2="1cee3ea1-b7c6-4c7b-99eb-9706fa368c1e" xmlns:ns3="f3a3a398-5aac-48f4-8b7a-8abe1e1b08cb" xmlns:ns4="327fe5ac-8d4c-46a4-8a21-e28b102ba9a1" xmlns:ns5="7eebbd55-5320-47ef-ae9e-3e9d0c0afb48" xmlns:ns6="f098fafb-932f-4175-b262-de9dee2bf0de" xmlns:ns7="ebba5668-0ce9-4b55-ad5a-9593098aed32" targetNamespace="http://schemas.microsoft.com/office/2006/metadata/properties" ma:root="true" ma:fieldsID="9cdea410aa829011d609364bf70f4c19" ns2:_="" ns3:_="" ns4:_="" ns5:_="" ns6:_="" ns7:_="">
    <xsd:import namespace="1cee3ea1-b7c6-4c7b-99eb-9706fa368c1e"/>
    <xsd:import namespace="f3a3a398-5aac-48f4-8b7a-8abe1e1b08cb"/>
    <xsd:import namespace="327fe5ac-8d4c-46a4-8a21-e28b102ba9a1"/>
    <xsd:import namespace="7eebbd55-5320-47ef-ae9e-3e9d0c0afb48"/>
    <xsd:import namespace="f098fafb-932f-4175-b262-de9dee2bf0de"/>
    <xsd:import namespace="ebba5668-0ce9-4b55-ad5a-9593098aed32"/>
    <xsd:element name="properties">
      <xsd:complexType>
        <xsd:sequence>
          <xsd:element name="documentManagement">
            <xsd:complexType>
              <xsd:all>
                <xsd:element ref="ns2:Datum_x0020_dokumentu" minOccurs="0"/>
                <xsd:element ref="ns3:Pozn_x00e1_mka" minOccurs="0"/>
                <xsd:element ref="ns4:Archiv" minOccurs="0"/>
                <xsd:element ref="ns5:K_x0020_produktu" minOccurs="0"/>
                <xsd:element ref="ns6:Jazyk" minOccurs="0"/>
                <xsd:element ref="ns7:_dlc_DocId" minOccurs="0"/>
                <xsd:element ref="ns7:_dlc_DocIdUrl" minOccurs="0"/>
                <xsd:element ref="ns7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e3ea1-b7c6-4c7b-99eb-9706fa368c1e" elementFormDefault="qualified">
    <xsd:import namespace="http://schemas.microsoft.com/office/2006/documentManagement/types"/>
    <xsd:import namespace="http://schemas.microsoft.com/office/infopath/2007/PartnerControls"/>
    <xsd:element name="Datum_x0020_dokumentu" ma:index="1" nillable="true" ma:displayName="Datum dokumentu" ma:default="[today]" ma:description="Datum, od kterého je položka aktuální" ma:format="DateOnly" ma:internalName="Datum_x0020_dokumentu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3a398-5aac-48f4-8b7a-8abe1e1b08cb" elementFormDefault="qualified">
    <xsd:import namespace="http://schemas.microsoft.com/office/2006/documentManagement/types"/>
    <xsd:import namespace="http://schemas.microsoft.com/office/infopath/2007/PartnerControls"/>
    <xsd:element name="Pozn_x00e1_mka" ma:index="2" nillable="true" ma:displayName="Poznámka" ma:internalName="Pozn_x00e1_mka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fe5ac-8d4c-46a4-8a21-e28b102ba9a1" elementFormDefault="qualified">
    <xsd:import namespace="http://schemas.microsoft.com/office/2006/documentManagement/types"/>
    <xsd:import namespace="http://schemas.microsoft.com/office/infopath/2007/PartnerControls"/>
    <xsd:element name="Archiv" ma:index="3" nillable="true" ma:displayName="Archiv" ma:default="0" ma:internalName="Archiv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bbd55-5320-47ef-ae9e-3e9d0c0afb48" elementFormDefault="qualified">
    <xsd:import namespace="http://schemas.microsoft.com/office/2006/documentManagement/types"/>
    <xsd:import namespace="http://schemas.microsoft.com/office/infopath/2007/PartnerControls"/>
    <xsd:element name="K_x0020_produktu" ma:index="11" nillable="true" ma:displayName="K produktu" ma:list="5adeeb61-2bf3-4a89-8f9d-287204f8ee55" ma:internalName="K_x0020_produktu" ma:readOnly="false" ma:showField="ed50564d-0383-489e-b875-d53178040d7a" ma:web="2f515b85-2d73-40bd-92e4-de10644fb43b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fafb-932f-4175-b262-de9dee2bf0de" elementFormDefault="qualified">
    <xsd:import namespace="http://schemas.microsoft.com/office/2006/documentManagement/types"/>
    <xsd:import namespace="http://schemas.microsoft.com/office/infopath/2007/PartnerControls"/>
    <xsd:element name="Jazyk" ma:index="12" nillable="true" ma:displayName="Jazyk" ma:default="Čeština" ma:format="Dropdown" ma:internalName="Jazyk">
      <xsd:simpleType>
        <xsd:restriction base="dms:Choice">
          <xsd:enumeration value="Čeština"/>
          <xsd:enumeration value="English"/>
          <xsd:enumeration value="Deutsch"/>
          <xsd:enumeration value="Slovenčin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668-0ce9-4b55-ad5a-9593098aed32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4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55DDC0-1C9C-41BA-951E-42805204478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08E85C9-F7D0-4E57-8954-E8553F3B051A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19A5983C-7DE1-4374-BB8E-D9C2834948E2}">
  <ds:schemaRefs>
    <ds:schemaRef ds:uri="http://schemas.microsoft.com/office/2006/metadata/properties"/>
    <ds:schemaRef ds:uri="1cee3ea1-b7c6-4c7b-99eb-9706fa368c1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eebbd55-5320-47ef-ae9e-3e9d0c0afb48"/>
    <ds:schemaRef ds:uri="http://schemas.microsoft.com/office/2006/documentManagement/types"/>
    <ds:schemaRef ds:uri="327fe5ac-8d4c-46a4-8a21-e28b102ba9a1"/>
    <ds:schemaRef ds:uri="http://purl.org/dc/terms/"/>
    <ds:schemaRef ds:uri="http://purl.org/dc/elements/1.1/"/>
    <ds:schemaRef ds:uri="ebba5668-0ce9-4b55-ad5a-9593098aed32"/>
    <ds:schemaRef ds:uri="f098fafb-932f-4175-b262-de9dee2bf0de"/>
    <ds:schemaRef ds:uri="f3a3a398-5aac-48f4-8b7a-8abe1e1b08cb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DB26569-9BB2-4842-932F-6D46A72D41E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7452827-E67F-41AD-9A25-41089E357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ee3ea1-b7c6-4c7b-99eb-9706fa368c1e"/>
    <ds:schemaRef ds:uri="f3a3a398-5aac-48f4-8b7a-8abe1e1b08cb"/>
    <ds:schemaRef ds:uri="327fe5ac-8d4c-46a4-8a21-e28b102ba9a1"/>
    <ds:schemaRef ds:uri="7eebbd55-5320-47ef-ae9e-3e9d0c0afb48"/>
    <ds:schemaRef ds:uri="f098fafb-932f-4175-b262-de9dee2bf0de"/>
    <ds:schemaRef ds:uri="ebba5668-0ce9-4b55-ad5a-9593098aed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19662</TotalTime>
  <Words>532</Words>
  <Application>Microsoft Office PowerPoint</Application>
  <PresentationFormat>Předvádění na obrazovce (4:3)</PresentationFormat>
  <Paragraphs>105</Paragraphs>
  <Slides>11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Navertica3</vt:lpstr>
      <vt:lpstr>Prezentace aplikace PowerPoint</vt:lpstr>
      <vt:lpstr>Simple questions -qualifications</vt:lpstr>
      <vt:lpstr>Demands</vt:lpstr>
      <vt:lpstr>Costs</vt:lpstr>
      <vt:lpstr>Costs</vt:lpstr>
      <vt:lpstr>Costs</vt:lpstr>
      <vt:lpstr>EOQ model 1</vt:lpstr>
      <vt:lpstr>Carrying cost (will be presented -see next slide) </vt:lpstr>
      <vt:lpstr>EOQ model 1</vt:lpstr>
      <vt:lpstr>EOQ</vt:lpstr>
      <vt:lpstr>Děkujeme  za Vaši pozornost a čas 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</dc:title>
  <dc:creator>Stanislav Matysek</dc:creator>
  <cp:lastModifiedBy>Skorkovsky Jaromir</cp:lastModifiedBy>
  <cp:revision>1165</cp:revision>
  <dcterms:created xsi:type="dcterms:W3CDTF">2008-09-16T18:20:53Z</dcterms:created>
  <dcterms:modified xsi:type="dcterms:W3CDTF">2015-04-01T07:31:47Z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0x01010081455F4CDF2E3046B95B9D758EBE12A7</vt:lpwstr>
  </property>
  <property fmtid="{D5CDD505-2E9C-101B-9397-08002B2CF9AE}" pid="3" name="Order">
    <vt:r8>35700</vt:r8>
  </property>
  <property fmtid="{D5CDD505-2E9C-101B-9397-08002B2CF9AE}" pid="4" name="_dlc_DocIdItemGuid">
    <vt:lpwstr>7776365a-b54b-4f6c-8a0b-ad960301be8a</vt:lpwstr>
  </property>
</Properties>
</file>