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2" r:id="rId59"/>
    <p:sldId id="373" r:id="rId60"/>
    <p:sldId id="374" r:id="rId61"/>
    <p:sldId id="375" r:id="rId62"/>
    <p:sldId id="376" r:id="rId63"/>
    <p:sldId id="377" r:id="rId64"/>
    <p:sldId id="378" r:id="rId65"/>
    <p:sldId id="379"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10/14/2015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r>
              <a:rPr lang="en-US" altLang="cs-CZ" sz="2400">
                <a:latin typeface="Adobe Jenson Italic" charset="0"/>
                <a:cs typeface="Arial" panose="020B0604020202020204" pitchFamily="34"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28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10/14/2015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eaLnBrk="1" hangingPunct="1"/>
            <a:r>
              <a:rPr lang="en-US" altLang="cs-CZ" sz="2800">
                <a:ea typeface="ヒラギノ角ゴ Pro W3" pitchFamily="-84" charset="-128"/>
              </a:rPr>
              <a:t>Chapter 19 (8)</a:t>
            </a:r>
          </a:p>
        </p:txBody>
      </p:sp>
      <p:sp>
        <p:nvSpPr>
          <p:cNvPr id="15363" name="Rectangle 3"/>
          <p:cNvSpPr>
            <a:spLocks noGrp="1" noChangeArrowheads="1"/>
          </p:cNvSpPr>
          <p:nvPr>
            <p:ph type="subTitle" idx="1"/>
          </p:nvPr>
        </p:nvSpPr>
        <p:spPr/>
        <p:txBody>
          <a:bodyPr/>
          <a:lstStyle/>
          <a:p>
            <a:pPr marL="0" indent="0" algn="ctr">
              <a:buNone/>
            </a:pPr>
            <a:r>
              <a:rPr lang="en-US" altLang="cs-CZ" b="1" smtClean="0">
                <a:ea typeface="ヒラギノ角ゴ Pro W3" pitchFamily="-84" charset="-128"/>
              </a:rPr>
              <a:t>International Monetary Systems: An Historical Overview</a:t>
            </a:r>
          </a:p>
        </p:txBody>
      </p:sp>
    </p:spTree>
    <p:extLst>
      <p:ext uri="{BB962C8B-B14F-4D97-AF65-F5344CB8AC3E}">
        <p14:creationId xmlns:p14="http://schemas.microsoft.com/office/powerpoint/2010/main" val="1840330712"/>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(cont.)</a:t>
            </a:r>
          </a:p>
        </p:txBody>
      </p:sp>
      <p:sp>
        <p:nvSpPr>
          <p:cNvPr id="10243" name="Rectangle 3"/>
          <p:cNvSpPr>
            <a:spLocks noGrp="1" noChangeArrowheads="1"/>
          </p:cNvSpPr>
          <p:nvPr>
            <p:ph idx="1"/>
          </p:nvPr>
        </p:nvSpPr>
        <p:spPr/>
        <p:txBody>
          <a:bodyPr vert="horz" lIns="91440" tIns="45720" rIns="91440" bIns="45720" rtlCol="0">
            <a:normAutofit lnSpcReduction="10000"/>
          </a:bodyPr>
          <a:lstStyle/>
          <a:p>
            <a:pPr eaLnBrk="1" hangingPunct="1">
              <a:lnSpc>
                <a:spcPct val="80000"/>
              </a:lnSpc>
              <a:spcBef>
                <a:spcPct val="50000"/>
              </a:spcBef>
            </a:pPr>
            <a:r>
              <a:rPr lang="en-US" altLang="cs-CZ" b="1">
                <a:ea typeface="ヒラギノ角ゴ Pro W3" pitchFamily="-84" charset="-128"/>
              </a:rPr>
              <a:t>Price-specie-flow mechanism</a:t>
            </a:r>
            <a:r>
              <a:rPr lang="en-US" altLang="cs-CZ">
                <a:ea typeface="ヒラギノ角ゴ Pro W3" pitchFamily="-84" charset="-128"/>
              </a:rPr>
              <a:t> is the adjustment of prices as gold (</a:t>
            </a:r>
            <a:r>
              <a:rPr lang="ja-JP" altLang="en-US">
                <a:ea typeface="ヒラギノ角ゴ Pro W3" pitchFamily="-84" charset="-128"/>
              </a:rPr>
              <a:t>“</a:t>
            </a:r>
            <a:r>
              <a:rPr lang="en-US" altLang="ja-JP">
                <a:ea typeface="ヒラギノ角ゴ Pro W3" pitchFamily="-84" charset="-128"/>
              </a:rPr>
              <a:t>specie</a:t>
            </a:r>
            <a:r>
              <a:rPr lang="ja-JP" altLang="en-US">
                <a:ea typeface="ヒラギノ角ゴ Pro W3" pitchFamily="-84" charset="-128"/>
              </a:rPr>
              <a:t>”</a:t>
            </a:r>
            <a:r>
              <a:rPr lang="en-US" altLang="ja-JP">
                <a:ea typeface="ヒラギノ角ゴ Pro W3" pitchFamily="-84" charset="-128"/>
              </a:rPr>
              <a:t>) flows into or out of a country, causing an adjustment in the flow of goods.</a:t>
            </a:r>
          </a:p>
          <a:p>
            <a:pPr lvl="1" eaLnBrk="1" hangingPunct="1">
              <a:lnSpc>
                <a:spcPct val="80000"/>
              </a:lnSpc>
              <a:spcBef>
                <a:spcPct val="50000"/>
              </a:spcBef>
            </a:pPr>
            <a:r>
              <a:rPr lang="en-US" altLang="cs-CZ">
                <a:ea typeface="ヒラギノ角ゴ Pro W3" pitchFamily="-84" charset="-128"/>
              </a:rPr>
              <a:t>An inflow of gold tends to inflate prices. </a:t>
            </a:r>
          </a:p>
          <a:p>
            <a:pPr lvl="1" eaLnBrk="1" hangingPunct="1">
              <a:lnSpc>
                <a:spcPct val="80000"/>
              </a:lnSpc>
              <a:spcBef>
                <a:spcPct val="50000"/>
              </a:spcBef>
            </a:pPr>
            <a:r>
              <a:rPr lang="en-US" altLang="cs-CZ">
                <a:ea typeface="ヒラギノ角ゴ Pro W3" pitchFamily="-84" charset="-128"/>
              </a:rPr>
              <a:t>An outflow of gold tends to deflate prices.</a:t>
            </a:r>
          </a:p>
          <a:p>
            <a:pPr lvl="1" eaLnBrk="1" hangingPunct="1">
              <a:lnSpc>
                <a:spcPct val="80000"/>
              </a:lnSpc>
              <a:spcBef>
                <a:spcPct val="50000"/>
              </a:spcBef>
            </a:pPr>
            <a:r>
              <a:rPr lang="en-US" altLang="cs-CZ">
                <a:ea typeface="ヒラギノ角ゴ Pro W3" pitchFamily="-84" charset="-128"/>
              </a:rPr>
              <a:t>If a domestic country has a current account surplus in excess of the nonreserve financial account, gold earned from exports flows into the country—raising prices in that country and lowering prices in foreign countries. </a:t>
            </a:r>
          </a:p>
          <a:p>
            <a:pPr lvl="2" eaLnBrk="1" hangingPunct="1">
              <a:lnSpc>
                <a:spcPct val="80000"/>
              </a:lnSpc>
              <a:spcBef>
                <a:spcPct val="50000"/>
              </a:spcBef>
              <a:buFont typeface="Wingdings" panose="05000000000000000000" pitchFamily="2" charset="2"/>
              <a:buChar char="§"/>
            </a:pPr>
            <a:r>
              <a:rPr lang="en-US" altLang="cs-CZ">
                <a:ea typeface="ヒラギノ角ゴ Pro W3" pitchFamily="-84" charset="-128"/>
              </a:rPr>
              <a:t>Goods from the domestic country become expensive and goods from foreign countries become cheap, reducing the current account surplus of the domestic country and the deficits of the foreign countries.</a:t>
            </a:r>
          </a:p>
        </p:txBody>
      </p:sp>
    </p:spTree>
    <p:extLst>
      <p:ext uri="{BB962C8B-B14F-4D97-AF65-F5344CB8AC3E}">
        <p14:creationId xmlns:p14="http://schemas.microsoft.com/office/powerpoint/2010/main" val="7627975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strips(downRight)">
                                      <p:cBhvr>
                                        <p:cTn id="2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(cont.)</a:t>
            </a:r>
          </a:p>
        </p:txBody>
      </p:sp>
      <p:sp>
        <p:nvSpPr>
          <p:cNvPr id="11267"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Thus, price-specie-flow mechanism of the gold standard could automatically reduce current account surpluses and deficits, achieving a measure of external balance for all countries.</a:t>
            </a:r>
          </a:p>
          <a:p>
            <a:pPr eaLnBrk="1" hangingPunct="1"/>
            <a:endParaRPr lang="en-US" altLang="cs-CZ">
              <a:ea typeface="ヒラギノ角ゴ Pro W3" pitchFamily="-84" charset="-128"/>
            </a:endParaRPr>
          </a:p>
        </p:txBody>
      </p:sp>
    </p:spTree>
    <p:extLst>
      <p:ext uri="{BB962C8B-B14F-4D97-AF65-F5344CB8AC3E}">
        <p14:creationId xmlns:p14="http://schemas.microsoft.com/office/powerpoint/2010/main" val="29391304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(cont.)</a:t>
            </a:r>
          </a:p>
        </p:txBody>
      </p:sp>
      <p:sp>
        <p:nvSpPr>
          <p:cNvPr id="12291" name="Rectangle 3"/>
          <p:cNvSpPr>
            <a:spLocks noGrp="1" noChangeArrowheads="1"/>
          </p:cNvSpPr>
          <p:nvPr>
            <p:ph idx="1"/>
          </p:nvPr>
        </p:nvSpPr>
        <p:spPr/>
        <p:txBody>
          <a:bodyPr vert="horz" lIns="91440" tIns="45720" rIns="91440" bIns="45720" rtlCol="0">
            <a:normAutofit fontScale="92500"/>
          </a:bodyPr>
          <a:lstStyle/>
          <a:p>
            <a:pPr eaLnBrk="1" hangingPunct="1">
              <a:lnSpc>
                <a:spcPct val="90000"/>
              </a:lnSpc>
              <a:spcBef>
                <a:spcPct val="50000"/>
              </a:spcBef>
            </a:pPr>
            <a:r>
              <a:rPr lang="en-US" altLang="cs-CZ">
                <a:ea typeface="ヒラギノ角ゴ Pro W3" pitchFamily="-84" charset="-128"/>
              </a:rPr>
              <a:t>The </a:t>
            </a:r>
            <a:r>
              <a:rPr lang="ja-JP" altLang="en-US">
                <a:ea typeface="ヒラギノ角ゴ Pro W3" pitchFamily="-84" charset="-128"/>
              </a:rPr>
              <a:t>“</a:t>
            </a:r>
            <a:r>
              <a:rPr lang="en-US" altLang="ja-JP" b="1">
                <a:ea typeface="ヒラギノ角ゴ Pro W3" pitchFamily="-84" charset="-128"/>
              </a:rPr>
              <a:t>Rules of the Game</a:t>
            </a:r>
            <a:r>
              <a:rPr lang="ja-JP" altLang="en-US">
                <a:ea typeface="ヒラギノ角ゴ Pro W3" pitchFamily="-84" charset="-128"/>
              </a:rPr>
              <a:t>”</a:t>
            </a:r>
            <a:r>
              <a:rPr lang="en-US" altLang="ja-JP">
                <a:ea typeface="ヒラギノ角ゴ Pro W3" pitchFamily="-84" charset="-128"/>
              </a:rPr>
              <a:t> under the gold standard refer to another adjustment process that was theoretically carried out by central banks:</a:t>
            </a:r>
          </a:p>
          <a:p>
            <a:pPr lvl="1" eaLnBrk="1" hangingPunct="1">
              <a:lnSpc>
                <a:spcPct val="90000"/>
              </a:lnSpc>
              <a:spcBef>
                <a:spcPct val="50000"/>
              </a:spcBef>
            </a:pPr>
            <a:r>
              <a:rPr lang="en-US" altLang="cs-CZ">
                <a:ea typeface="ヒラギノ角ゴ Pro W3" pitchFamily="-84" charset="-128"/>
              </a:rPr>
              <a:t>The selling of domestic assets to acquire money when gold exited the country as payments for imports. This decreased the money supply and increased interest rates, attracting financial inflows to match a current account deficit.</a:t>
            </a:r>
          </a:p>
          <a:p>
            <a:pPr lvl="2" eaLnBrk="1" hangingPunct="1">
              <a:lnSpc>
                <a:spcPct val="90000"/>
              </a:lnSpc>
              <a:spcBef>
                <a:spcPct val="50000"/>
              </a:spcBef>
            </a:pPr>
            <a:r>
              <a:rPr lang="en-US" altLang="cs-CZ">
                <a:ea typeface="ヒラギノ角ゴ Pro W3" pitchFamily="-84" charset="-128"/>
              </a:rPr>
              <a:t>This reversed or reduced gold outflows.</a:t>
            </a:r>
          </a:p>
          <a:p>
            <a:pPr lvl="1" eaLnBrk="1" hangingPunct="1">
              <a:lnSpc>
                <a:spcPct val="90000"/>
              </a:lnSpc>
              <a:spcBef>
                <a:spcPct val="50000"/>
              </a:spcBef>
            </a:pPr>
            <a:r>
              <a:rPr lang="en-US" altLang="cs-CZ">
                <a:ea typeface="ヒラギノ角ゴ Pro W3" pitchFamily="-84" charset="-128"/>
              </a:rPr>
              <a:t>The buying of domestic assets when gold enters the country as income from exports. This increased the money supply and decreased interest rates, reducing financial inflows to match the current account.</a:t>
            </a:r>
          </a:p>
          <a:p>
            <a:pPr lvl="2" eaLnBrk="1" hangingPunct="1">
              <a:lnSpc>
                <a:spcPct val="90000"/>
              </a:lnSpc>
              <a:spcBef>
                <a:spcPct val="50000"/>
              </a:spcBef>
            </a:pPr>
            <a:r>
              <a:rPr lang="en-US" altLang="cs-CZ">
                <a:ea typeface="ヒラギノ角ゴ Pro W3" pitchFamily="-84" charset="-128"/>
              </a:rPr>
              <a:t>This reversed or reduced gold inflows.</a:t>
            </a:r>
          </a:p>
        </p:txBody>
      </p:sp>
    </p:spTree>
    <p:extLst>
      <p:ext uri="{BB962C8B-B14F-4D97-AF65-F5344CB8AC3E}">
        <p14:creationId xmlns:p14="http://schemas.microsoft.com/office/powerpoint/2010/main" val="12795920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5" dur="500"/>
                                        <p:tgtEl>
                                          <p:spTgt spid="1229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0" dur="500"/>
                                        <p:tgtEl>
                                          <p:spTgt spid="12291">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animEffect transition="in" filter="strips(downRight)">
                                      <p:cBhvr>
                                        <p:cTn id="23"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(cont.)</a:t>
            </a:r>
          </a:p>
        </p:txBody>
      </p:sp>
      <p:sp>
        <p:nvSpPr>
          <p:cNvPr id="13315" name="Rectangle 3"/>
          <p:cNvSpPr>
            <a:spLocks noGrp="1" noChangeArrowheads="1"/>
          </p:cNvSpPr>
          <p:nvPr>
            <p:ph idx="1"/>
          </p:nvPr>
        </p:nvSpPr>
        <p:spPr/>
        <p:txBody>
          <a:bodyPr vert="horz" lIns="91440" tIns="45720" rIns="91440" bIns="45720" rtlCol="0">
            <a:normAutofit lnSpcReduction="10000"/>
          </a:bodyPr>
          <a:lstStyle/>
          <a:p>
            <a:pPr eaLnBrk="1" hangingPunct="1">
              <a:lnSpc>
                <a:spcPct val="90000"/>
              </a:lnSpc>
              <a:spcBef>
                <a:spcPct val="50000"/>
              </a:spcBef>
            </a:pPr>
            <a:r>
              <a:rPr lang="en-US" altLang="cs-CZ">
                <a:ea typeface="ヒラギノ角ゴ Pro W3" pitchFamily="-84" charset="-128"/>
              </a:rPr>
              <a:t>Banks with decreasing gold reserves had a strong incentive to practice the rules of the game: they could not redeem currency without sufficient gold.</a:t>
            </a:r>
          </a:p>
          <a:p>
            <a:pPr eaLnBrk="1" hangingPunct="1">
              <a:lnSpc>
                <a:spcPct val="90000"/>
              </a:lnSpc>
              <a:spcBef>
                <a:spcPct val="50000"/>
              </a:spcBef>
            </a:pPr>
            <a:r>
              <a:rPr lang="en-US" altLang="cs-CZ">
                <a:ea typeface="ヒラギノ角ゴ Pro W3" pitchFamily="-84" charset="-128"/>
              </a:rPr>
              <a:t>Banks with increasing gold reserves had a weak incentive to practice the rules of the game: gold did not earn interest, but domestic assets did.</a:t>
            </a:r>
          </a:p>
          <a:p>
            <a:pPr eaLnBrk="1" hangingPunct="1">
              <a:lnSpc>
                <a:spcPct val="90000"/>
              </a:lnSpc>
              <a:spcBef>
                <a:spcPct val="50000"/>
              </a:spcBef>
            </a:pPr>
            <a:r>
              <a:rPr lang="en-US" altLang="cs-CZ">
                <a:ea typeface="ヒラギノ角ゴ Pro W3" pitchFamily="-84" charset="-128"/>
              </a:rPr>
              <a:t>In practice, central banks with increasing gold reserves seldom followed the rules.</a:t>
            </a:r>
          </a:p>
          <a:p>
            <a:pPr eaLnBrk="1" hangingPunct="1">
              <a:lnSpc>
                <a:spcPct val="90000"/>
              </a:lnSpc>
              <a:spcBef>
                <a:spcPct val="50000"/>
              </a:spcBef>
            </a:pPr>
            <a:r>
              <a:rPr lang="en-US" altLang="cs-CZ">
                <a:ea typeface="ヒラギノ角ゴ Pro W3" pitchFamily="-84" charset="-128"/>
              </a:rPr>
              <a:t>And central banks often sterilized gold flows, trying to prevent any effect on money supplies and prices.</a:t>
            </a:r>
          </a:p>
        </p:txBody>
      </p:sp>
    </p:spTree>
    <p:extLst>
      <p:ext uri="{BB962C8B-B14F-4D97-AF65-F5344CB8AC3E}">
        <p14:creationId xmlns:p14="http://schemas.microsoft.com/office/powerpoint/2010/main" val="6365530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strips(downRight)">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(cont.)</a:t>
            </a:r>
          </a:p>
        </p:txBody>
      </p:sp>
      <p:sp>
        <p:nvSpPr>
          <p:cNvPr id="14339"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The gold standard</a:t>
            </a:r>
            <a:r>
              <a:rPr lang="ja-JP" altLang="en-US">
                <a:ea typeface="ヒラギノ角ゴ Pro W3" pitchFamily="-84" charset="-128"/>
              </a:rPr>
              <a:t>’</a:t>
            </a:r>
            <a:r>
              <a:rPr lang="en-US" altLang="ja-JP">
                <a:ea typeface="ヒラギノ角ゴ Pro W3" pitchFamily="-84" charset="-128"/>
              </a:rPr>
              <a:t>s record for internal balance was mixed. </a:t>
            </a:r>
          </a:p>
          <a:p>
            <a:pPr lvl="1" eaLnBrk="1" hangingPunct="1">
              <a:spcBef>
                <a:spcPct val="50000"/>
              </a:spcBef>
            </a:pPr>
            <a:r>
              <a:rPr lang="en-US" altLang="cs-CZ">
                <a:ea typeface="ヒラギノ角ゴ Pro W3" pitchFamily="-84" charset="-128"/>
              </a:rPr>
              <a:t>The U.S. suffered from deflation, recessions, and financial instability during the 1870s, 1880s, and 1890s while trying to adhere to a gold standard.</a:t>
            </a:r>
          </a:p>
          <a:p>
            <a:pPr lvl="1" eaLnBrk="1" hangingPunct="1">
              <a:spcBef>
                <a:spcPct val="50000"/>
              </a:spcBef>
            </a:pPr>
            <a:r>
              <a:rPr lang="en-US" altLang="cs-CZ">
                <a:ea typeface="ヒラギノ角ゴ Pro W3" pitchFamily="-84" charset="-128"/>
              </a:rPr>
              <a:t>The U.S. unemployment rate was 6.8% on average from 1890 to 1913, but it was less than 5.7% on average from 1946 to 1992.</a:t>
            </a:r>
          </a:p>
        </p:txBody>
      </p:sp>
    </p:spTree>
    <p:extLst>
      <p:ext uri="{BB962C8B-B14F-4D97-AF65-F5344CB8AC3E}">
        <p14:creationId xmlns:p14="http://schemas.microsoft.com/office/powerpoint/2010/main" val="11870224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Interwar Years: 1918–1939</a:t>
            </a:r>
          </a:p>
        </p:txBody>
      </p:sp>
      <p:sp>
        <p:nvSpPr>
          <p:cNvPr id="15363"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The gold standard was stopped in 1914 due to war, but after 1918 it was attempted again.</a:t>
            </a:r>
          </a:p>
          <a:p>
            <a:pPr lvl="1" eaLnBrk="1" hangingPunct="1">
              <a:spcBef>
                <a:spcPct val="50000"/>
              </a:spcBef>
            </a:pPr>
            <a:r>
              <a:rPr lang="en-US" altLang="cs-CZ">
                <a:ea typeface="ヒラギノ角ゴ Pro W3" pitchFamily="-84" charset="-128"/>
              </a:rPr>
              <a:t>The U.S. reinstated the gold standard from 1919 to 1933 at $20.67 per ounce and from 1934 to 1944 at $35.00 per ounce (a devaluation of the dollar).</a:t>
            </a:r>
          </a:p>
          <a:p>
            <a:pPr lvl="1" eaLnBrk="1" hangingPunct="1">
              <a:spcBef>
                <a:spcPct val="50000"/>
              </a:spcBef>
            </a:pPr>
            <a:r>
              <a:rPr lang="en-US" altLang="cs-CZ">
                <a:ea typeface="ヒラギノ角ゴ Pro W3" pitchFamily="-84" charset="-128"/>
              </a:rPr>
              <a:t>The U.K. reinstated the gold standard from 1925 to 1931.</a:t>
            </a:r>
          </a:p>
          <a:p>
            <a:pPr eaLnBrk="1" hangingPunct="1">
              <a:spcBef>
                <a:spcPct val="50000"/>
              </a:spcBef>
            </a:pPr>
            <a:r>
              <a:rPr lang="en-US" altLang="cs-CZ">
                <a:ea typeface="ヒラギノ角ゴ Pro W3" pitchFamily="-84" charset="-128"/>
              </a:rPr>
              <a:t>But countries that adhered to the gold standard for the longest time, without devaluing their currencies, suffered most from reduced output and employment during the 1930s.</a:t>
            </a:r>
          </a:p>
        </p:txBody>
      </p:sp>
    </p:spTree>
    <p:extLst>
      <p:ext uri="{BB962C8B-B14F-4D97-AF65-F5344CB8AC3E}">
        <p14:creationId xmlns:p14="http://schemas.microsoft.com/office/powerpoint/2010/main" val="420121296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cs-CZ" smtClean="0">
                <a:ea typeface="ヒラギノ角ゴ Pro W3" pitchFamily="-84" charset="-128"/>
              </a:rPr>
              <a:t>Bretton Woods System: </a:t>
            </a:r>
            <a:br>
              <a:rPr lang="en-US" altLang="cs-CZ" smtClean="0">
                <a:ea typeface="ヒラギノ角ゴ Pro W3" pitchFamily="-84" charset="-128"/>
              </a:rPr>
            </a:br>
            <a:r>
              <a:rPr lang="en-US" altLang="cs-CZ" smtClean="0">
                <a:ea typeface="ヒラギノ角ゴ Pro W3" pitchFamily="-84" charset="-128"/>
              </a:rPr>
              <a:t>1944–1973</a:t>
            </a:r>
          </a:p>
        </p:txBody>
      </p:sp>
      <p:sp>
        <p:nvSpPr>
          <p:cNvPr id="16387" name="Rectangle 3"/>
          <p:cNvSpPr>
            <a:spLocks noGrp="1" noChangeArrowheads="1"/>
          </p:cNvSpPr>
          <p:nvPr>
            <p:ph idx="1"/>
          </p:nvPr>
        </p:nvSpPr>
        <p:spPr/>
        <p:txBody>
          <a:bodyPr vert="horz" lIns="91440" tIns="45720" rIns="91440" bIns="45720" rtlCol="0">
            <a:normAutofit/>
          </a:bodyPr>
          <a:lstStyle/>
          <a:p>
            <a:pPr marL="533400" indent="-533400"/>
            <a:r>
              <a:rPr lang="en-US" altLang="cs-CZ">
                <a:ea typeface="ヒラギノ角ゴ Pro W3" pitchFamily="-84" charset="-128"/>
              </a:rPr>
              <a:t>In July 1944, 44 countries met in Bretton Woods, NH, to design the Bretton Woods system: </a:t>
            </a:r>
          </a:p>
          <a:p>
            <a:pPr marL="914400" lvl="1" indent="-457200"/>
            <a:r>
              <a:rPr lang="en-US" altLang="cs-CZ">
                <a:ea typeface="ヒラギノ角ゴ Pro W3" pitchFamily="-84" charset="-128"/>
              </a:rPr>
              <a:t>a fixed exchange rate against the U.S. dollar and a fixed dollar price of gold ($35 per ounce).</a:t>
            </a:r>
          </a:p>
          <a:p>
            <a:pPr marL="533400" indent="-533400">
              <a:spcBef>
                <a:spcPct val="50000"/>
              </a:spcBef>
            </a:pPr>
            <a:r>
              <a:rPr lang="en-US" altLang="cs-CZ">
                <a:ea typeface="ヒラギノ角ゴ Pro W3" pitchFamily="-84" charset="-128"/>
              </a:rPr>
              <a:t>They also established other institutions:</a:t>
            </a:r>
          </a:p>
          <a:p>
            <a:pPr marL="914400" lvl="1" indent="-457200">
              <a:buFont typeface="Times" panose="02020603050405020304" pitchFamily="18" charset="0"/>
              <a:buAutoNum type="arabicPeriod"/>
            </a:pPr>
            <a:r>
              <a:rPr lang="en-US" altLang="cs-CZ">
                <a:ea typeface="ヒラギノ角ゴ Pro W3" pitchFamily="-84" charset="-128"/>
              </a:rPr>
              <a:t>The International Monetary Fund</a:t>
            </a:r>
          </a:p>
          <a:p>
            <a:pPr marL="914400" lvl="1" indent="-457200">
              <a:buFont typeface="Times" panose="02020603050405020304" pitchFamily="18" charset="0"/>
              <a:buAutoNum type="arabicPeriod"/>
            </a:pPr>
            <a:r>
              <a:rPr lang="en-US" altLang="cs-CZ">
                <a:ea typeface="ヒラギノ角ゴ Pro W3" pitchFamily="-84" charset="-128"/>
              </a:rPr>
              <a:t>The World Bank</a:t>
            </a:r>
          </a:p>
          <a:p>
            <a:pPr marL="914400" lvl="1" indent="-457200">
              <a:buFont typeface="Times" panose="02020603050405020304" pitchFamily="18" charset="0"/>
              <a:buAutoNum type="arabicPeriod"/>
            </a:pPr>
            <a:r>
              <a:rPr lang="en-US" altLang="cs-CZ">
                <a:ea typeface="ヒラギノ角ゴ Pro W3" pitchFamily="-84" charset="-128"/>
              </a:rPr>
              <a:t>General Agreement on Trade and Tariffs (GATT), the predecessor to the World Trade Organization (WTO).</a:t>
            </a:r>
          </a:p>
        </p:txBody>
      </p:sp>
    </p:spTree>
    <p:extLst>
      <p:ext uri="{BB962C8B-B14F-4D97-AF65-F5344CB8AC3E}">
        <p14:creationId xmlns:p14="http://schemas.microsoft.com/office/powerpoint/2010/main" val="13098974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0" dur="500"/>
                                        <p:tgtEl>
                                          <p:spTgt spid="1638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5" dur="500"/>
                                        <p:tgtEl>
                                          <p:spTgt spid="1638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6387">
                                            <p:txEl>
                                              <p:pRg st="3" end="3"/>
                                            </p:txEl>
                                          </p:spTgt>
                                        </p:tgtEl>
                                        <p:attrNameLst>
                                          <p:attrName>style.visibility</p:attrName>
                                        </p:attrNameLst>
                                      </p:cBhvr>
                                      <p:to>
                                        <p:strVal val="visible"/>
                                      </p:to>
                                    </p:set>
                                    <p:animEffect transition="in" filter="strips(downRight)">
                                      <p:cBhvr>
                                        <p:cTn id="18" dur="500"/>
                                        <p:tgtEl>
                                          <p:spTgt spid="16387">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1" dur="500"/>
                                        <p:tgtEl>
                                          <p:spTgt spid="16387">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16387">
                                            <p:txEl>
                                              <p:pRg st="5" end="5"/>
                                            </p:txEl>
                                          </p:spTgt>
                                        </p:tgtEl>
                                        <p:attrNameLst>
                                          <p:attrName>style.visibility</p:attrName>
                                        </p:attrNameLst>
                                      </p:cBhvr>
                                      <p:to>
                                        <p:strVal val="visible"/>
                                      </p:to>
                                    </p:set>
                                    <p:animEffect transition="in" filter="strips(downRight)">
                                      <p:cBhvr>
                                        <p:cTn id="24"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International Monetary Fund</a:t>
            </a:r>
          </a:p>
        </p:txBody>
      </p:sp>
      <p:sp>
        <p:nvSpPr>
          <p:cNvPr id="17411" name="Rectangle 3"/>
          <p:cNvSpPr>
            <a:spLocks noGrp="1" noChangeArrowheads="1"/>
          </p:cNvSpPr>
          <p:nvPr>
            <p:ph idx="1"/>
          </p:nvPr>
        </p:nvSpPr>
        <p:spPr/>
        <p:txBody>
          <a:bodyPr vert="horz" lIns="91440" tIns="45720" rIns="91440" bIns="45720" rtlCol="0">
            <a:normAutofit lnSpcReduction="10000"/>
          </a:bodyPr>
          <a:lstStyle/>
          <a:p>
            <a:pPr eaLnBrk="1" hangingPunct="1">
              <a:lnSpc>
                <a:spcPct val="90000"/>
              </a:lnSpc>
              <a:spcBef>
                <a:spcPct val="50000"/>
              </a:spcBef>
            </a:pPr>
            <a:r>
              <a:rPr lang="en-US" altLang="cs-CZ">
                <a:ea typeface="ヒラギノ角ゴ Pro W3" pitchFamily="-84" charset="-128"/>
              </a:rPr>
              <a:t>The IMF was constructed to lend to countries with persistent balance of payments deficits (or current account deficits), and to approve of devaluations.</a:t>
            </a:r>
          </a:p>
          <a:p>
            <a:pPr lvl="1" eaLnBrk="1" hangingPunct="1">
              <a:lnSpc>
                <a:spcPct val="90000"/>
              </a:lnSpc>
              <a:spcBef>
                <a:spcPct val="50000"/>
              </a:spcBef>
            </a:pPr>
            <a:r>
              <a:rPr lang="en-US" altLang="cs-CZ">
                <a:ea typeface="ヒラギノ角ゴ Pro W3" pitchFamily="-84" charset="-128"/>
              </a:rPr>
              <a:t>Loans were made from a fund paid for by members in gold and currencies.</a:t>
            </a:r>
          </a:p>
          <a:p>
            <a:pPr lvl="1" eaLnBrk="1" hangingPunct="1">
              <a:lnSpc>
                <a:spcPct val="90000"/>
              </a:lnSpc>
              <a:spcBef>
                <a:spcPct val="50000"/>
              </a:spcBef>
            </a:pPr>
            <a:r>
              <a:rPr lang="en-US" altLang="cs-CZ">
                <a:ea typeface="ヒラギノ角ゴ Pro W3" pitchFamily="-84" charset="-128"/>
              </a:rPr>
              <a:t>Each country had a quota, which determined its contribution to the fund and the maximum amount it could borrow.</a:t>
            </a:r>
          </a:p>
          <a:p>
            <a:pPr lvl="1" eaLnBrk="1" hangingPunct="1">
              <a:lnSpc>
                <a:spcPct val="90000"/>
              </a:lnSpc>
              <a:spcBef>
                <a:spcPct val="50000"/>
              </a:spcBef>
            </a:pPr>
            <a:r>
              <a:rPr lang="en-US" altLang="cs-CZ">
                <a:ea typeface="ヒラギノ角ゴ Pro W3" pitchFamily="-84" charset="-128"/>
              </a:rPr>
              <a:t>Large loans were made conditional on the supervision of domestic policies by the IMF: </a:t>
            </a:r>
            <a:r>
              <a:rPr lang="en-US" altLang="cs-CZ" b="1">
                <a:ea typeface="ヒラギノ角ゴ Pro W3" pitchFamily="-84" charset="-128"/>
              </a:rPr>
              <a:t>IMF conditionality</a:t>
            </a:r>
            <a:r>
              <a:rPr lang="en-US" altLang="cs-CZ">
                <a:ea typeface="ヒラギノ角ゴ Pro W3" pitchFamily="-84" charset="-128"/>
              </a:rPr>
              <a:t>.</a:t>
            </a:r>
          </a:p>
          <a:p>
            <a:pPr lvl="1" eaLnBrk="1" hangingPunct="1">
              <a:lnSpc>
                <a:spcPct val="90000"/>
              </a:lnSpc>
              <a:spcBef>
                <a:spcPct val="50000"/>
              </a:spcBef>
            </a:pPr>
            <a:r>
              <a:rPr lang="en-US" altLang="cs-CZ">
                <a:ea typeface="ヒラギノ角ゴ Pro W3" pitchFamily="-84" charset="-128"/>
              </a:rPr>
              <a:t>Devaluations could occur if the IMF determined that the economy was experiencing a </a:t>
            </a:r>
            <a:r>
              <a:rPr lang="ja-JP" altLang="en-US">
                <a:ea typeface="ヒラギノ角ゴ Pro W3" pitchFamily="-84" charset="-128"/>
              </a:rPr>
              <a:t>“</a:t>
            </a:r>
            <a:r>
              <a:rPr lang="en-US" altLang="ja-JP">
                <a:ea typeface="ヒラギノ角ゴ Pro W3" pitchFamily="-84" charset="-128"/>
              </a:rPr>
              <a:t>fundamental disequilibrium.</a:t>
            </a:r>
            <a:r>
              <a:rPr lang="ja-JP" altLang="en-US">
                <a:ea typeface="ヒラギノ角ゴ Pro W3" pitchFamily="-84" charset="-128"/>
              </a:rPr>
              <a:t>”</a:t>
            </a:r>
            <a:endParaRPr lang="en-US" altLang="cs-CZ">
              <a:ea typeface="ヒラギノ角ゴ Pro W3" pitchFamily="-84" charset="-128"/>
            </a:endParaRPr>
          </a:p>
        </p:txBody>
      </p:sp>
    </p:spTree>
    <p:extLst>
      <p:ext uri="{BB962C8B-B14F-4D97-AF65-F5344CB8AC3E}">
        <p14:creationId xmlns:p14="http://schemas.microsoft.com/office/powerpoint/2010/main" val="351905204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strips(downRight)">
                                      <p:cBhvr>
                                        <p:cTn id="22" dur="5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strips(downRight)">
                                      <p:cBhvr>
                                        <p:cTn id="27"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International Monetary Fund (cont.)</a:t>
            </a:r>
          </a:p>
        </p:txBody>
      </p:sp>
      <p:sp>
        <p:nvSpPr>
          <p:cNvPr id="18435"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Due to borrowing and occasional devaluations, the IMF was believed to give countries enough flexibility to attain an external balance, yet allow them to maintain an internal balance and stable exchange rates.</a:t>
            </a:r>
          </a:p>
          <a:p>
            <a:pPr lvl="1" eaLnBrk="1" hangingPunct="1">
              <a:spcBef>
                <a:spcPct val="50000"/>
              </a:spcBef>
            </a:pPr>
            <a:r>
              <a:rPr lang="en-US" altLang="cs-CZ">
                <a:ea typeface="ヒラギノ角ゴ Pro W3" pitchFamily="-84" charset="-128"/>
              </a:rPr>
              <a:t>The volatility of exchange rates during 1918–1939, caused by devaluations and the vagaries of the gold standard, was viewed as a source of economic instability.</a:t>
            </a:r>
          </a:p>
        </p:txBody>
      </p:sp>
    </p:spTree>
    <p:extLst>
      <p:ext uri="{BB962C8B-B14F-4D97-AF65-F5344CB8AC3E}">
        <p14:creationId xmlns:p14="http://schemas.microsoft.com/office/powerpoint/2010/main" val="1059982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mtClean="0">
                <a:ea typeface="ヒラギノ角ゴ Pro W3" pitchFamily="-84" charset="-128"/>
              </a:rPr>
              <a:t>Bretton Woods System</a:t>
            </a:r>
          </a:p>
        </p:txBody>
      </p:sp>
      <p:sp>
        <p:nvSpPr>
          <p:cNvPr id="19459"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In order to avoid sudden changes in the financial account (possibly causing a balance of payments crisis), countries in the Bretton Woods system often prevented flows of financial assets across countries.</a:t>
            </a:r>
          </a:p>
          <a:p>
            <a:pPr eaLnBrk="1" hangingPunct="1">
              <a:spcBef>
                <a:spcPct val="50000"/>
              </a:spcBef>
            </a:pPr>
            <a:r>
              <a:rPr lang="en-US" altLang="cs-CZ">
                <a:ea typeface="ヒラギノ角ゴ Pro W3" pitchFamily="-84" charset="-128"/>
              </a:rPr>
              <a:t>Yet they encouraged flows of goods and services because of the view that trade benefits all economies.</a:t>
            </a:r>
          </a:p>
          <a:p>
            <a:pPr lvl="1" eaLnBrk="1" hangingPunct="1">
              <a:spcBef>
                <a:spcPct val="50000"/>
              </a:spcBef>
            </a:pPr>
            <a:r>
              <a:rPr lang="en-US" altLang="cs-CZ">
                <a:ea typeface="ＭＳ Ｐゴシック" pitchFamily="-84" charset="-128"/>
              </a:rPr>
              <a:t>Currencies were gradually made convertible (exchangeable) between member countries to encourage trade in goods and services valued in different currencies.</a:t>
            </a:r>
          </a:p>
        </p:txBody>
      </p:sp>
    </p:spTree>
    <p:extLst>
      <p:ext uri="{BB962C8B-B14F-4D97-AF65-F5344CB8AC3E}">
        <p14:creationId xmlns:p14="http://schemas.microsoft.com/office/powerpoint/2010/main" val="15258339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ea typeface="ヒラギノ角ゴ Pro W3" pitchFamily="-84" charset="-128"/>
              </a:rPr>
              <a:t>Preview</a:t>
            </a:r>
          </a:p>
        </p:txBody>
      </p:sp>
      <p:sp>
        <p:nvSpPr>
          <p:cNvPr id="6147" name="Rectangle 3"/>
          <p:cNvSpPr>
            <a:spLocks noGrp="1" noChangeArrowheads="1"/>
          </p:cNvSpPr>
          <p:nvPr>
            <p:ph idx="1"/>
          </p:nvPr>
        </p:nvSpPr>
        <p:spPr/>
        <p:txBody>
          <a:bodyPr vert="horz" lIns="91440" tIns="45720" rIns="91440" bIns="45720" rtlCol="0">
            <a:normAutofit/>
          </a:bodyPr>
          <a:lstStyle/>
          <a:p>
            <a:pPr eaLnBrk="1" hangingPunct="1">
              <a:spcBef>
                <a:spcPct val="40000"/>
              </a:spcBef>
            </a:pPr>
            <a:r>
              <a:rPr lang="en-US" altLang="cs-CZ">
                <a:ea typeface="ヒラギノ角ゴ Pro W3" pitchFamily="-84" charset="-128"/>
              </a:rPr>
              <a:t>Goals of macroeconomic policies—internal and external balance</a:t>
            </a:r>
          </a:p>
          <a:p>
            <a:pPr eaLnBrk="1" hangingPunct="1">
              <a:spcBef>
                <a:spcPct val="40000"/>
              </a:spcBef>
            </a:pPr>
            <a:r>
              <a:rPr lang="en-US" altLang="cs-CZ">
                <a:ea typeface="ヒラギノ角ゴ Pro W3" pitchFamily="-84" charset="-128"/>
              </a:rPr>
              <a:t>Gold standard era 1870–1914</a:t>
            </a:r>
          </a:p>
          <a:p>
            <a:pPr eaLnBrk="1" hangingPunct="1">
              <a:spcBef>
                <a:spcPct val="40000"/>
              </a:spcBef>
            </a:pPr>
            <a:r>
              <a:rPr lang="en-US" altLang="cs-CZ">
                <a:ea typeface="ヒラギノ角ゴ Pro W3" pitchFamily="-84" charset="-128"/>
              </a:rPr>
              <a:t>International monetary system during interwar period 1918–1939 </a:t>
            </a:r>
          </a:p>
          <a:p>
            <a:pPr eaLnBrk="1" hangingPunct="1">
              <a:spcBef>
                <a:spcPct val="40000"/>
              </a:spcBef>
            </a:pPr>
            <a:r>
              <a:rPr lang="en-US" altLang="cs-CZ">
                <a:ea typeface="ヒラギノ角ゴ Pro W3" pitchFamily="-84" charset="-128"/>
              </a:rPr>
              <a:t>Bretton Woods system of fixed exchange rates 1944–1973</a:t>
            </a:r>
          </a:p>
        </p:txBody>
      </p:sp>
    </p:spTree>
    <p:extLst>
      <p:ext uri="{BB962C8B-B14F-4D97-AF65-F5344CB8AC3E}">
        <p14:creationId xmlns:p14="http://schemas.microsoft.com/office/powerpoint/2010/main" val="23448116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mtClean="0">
                <a:ea typeface="ヒラギノ角ゴ Pro W3" pitchFamily="-84" charset="-128"/>
              </a:rPr>
              <a:t>Bretton Woods System (cont.)</a:t>
            </a:r>
          </a:p>
        </p:txBody>
      </p:sp>
      <p:sp>
        <p:nvSpPr>
          <p:cNvPr id="20483"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Under a system of fixed exchange rates, all countries but the U.S. had ineffective monetary policies for internal balance.</a:t>
            </a:r>
          </a:p>
          <a:p>
            <a:pPr eaLnBrk="1" hangingPunct="1"/>
            <a:r>
              <a:rPr lang="en-US" altLang="cs-CZ">
                <a:ea typeface="ヒラギノ角ゴ Pro W3" pitchFamily="-84" charset="-128"/>
              </a:rPr>
              <a:t>The principal tool for internal balance was fiscal policy (government purchases or taxes).</a:t>
            </a:r>
          </a:p>
          <a:p>
            <a:pPr eaLnBrk="1" hangingPunct="1"/>
            <a:r>
              <a:rPr lang="en-US" altLang="cs-CZ">
                <a:ea typeface="ヒラギノ角ゴ Pro W3" pitchFamily="-84" charset="-128"/>
              </a:rPr>
              <a:t>The principal tools for external balance were borrowing from the IMF, restrictions on financial asset flows, and infrequent changes in exchange rates.</a:t>
            </a:r>
          </a:p>
        </p:txBody>
      </p:sp>
    </p:spTree>
    <p:extLst>
      <p:ext uri="{BB962C8B-B14F-4D97-AF65-F5344CB8AC3E}">
        <p14:creationId xmlns:p14="http://schemas.microsoft.com/office/powerpoint/2010/main" val="3467341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for Internal and External Balance</a:t>
            </a:r>
          </a:p>
        </p:txBody>
      </p:sp>
      <p:sp>
        <p:nvSpPr>
          <p:cNvPr id="21507" name="Rectangle 3"/>
          <p:cNvSpPr>
            <a:spLocks noGrp="1" noChangeArrowheads="1"/>
          </p:cNvSpPr>
          <p:nvPr>
            <p:ph idx="1"/>
          </p:nvPr>
        </p:nvSpPr>
        <p:spPr/>
        <p:txBody>
          <a:bodyPr vert="horz" lIns="91440" tIns="45720" rIns="91440" bIns="45720" rtlCol="0">
            <a:normAutofit fontScale="92500"/>
          </a:bodyPr>
          <a:lstStyle/>
          <a:p>
            <a:pPr eaLnBrk="1" hangingPunct="1">
              <a:spcBef>
                <a:spcPct val="50000"/>
              </a:spcBef>
            </a:pPr>
            <a:r>
              <a:rPr lang="en-US" altLang="cs-CZ">
                <a:ea typeface="ヒラギノ角ゴ Pro W3" pitchFamily="-84" charset="-128"/>
              </a:rPr>
              <a:t>Suppose internal balance in the short run occurs when production is at potential output or when </a:t>
            </a:r>
            <a:r>
              <a:rPr lang="ja-JP" altLang="en-US">
                <a:ea typeface="ヒラギノ角ゴ Pro W3" pitchFamily="-84" charset="-128"/>
              </a:rPr>
              <a:t>“</a:t>
            </a:r>
            <a:r>
              <a:rPr lang="en-US" altLang="ja-JP">
                <a:ea typeface="ヒラギノ角ゴ Pro W3" pitchFamily="-84" charset="-128"/>
              </a:rPr>
              <a:t>full employment</a:t>
            </a:r>
            <a:r>
              <a:rPr lang="ja-JP" altLang="en-US">
                <a:ea typeface="ヒラギノ角ゴ Pro W3" pitchFamily="-84" charset="-128"/>
              </a:rPr>
              <a:t>”</a:t>
            </a:r>
            <a:r>
              <a:rPr lang="en-US" altLang="ja-JP">
                <a:ea typeface="ヒラギノ角ゴ Pro W3" pitchFamily="-84" charset="-128"/>
              </a:rPr>
              <a:t> equals aggregate demand:</a:t>
            </a:r>
          </a:p>
          <a:p>
            <a:pPr algn="ctr" eaLnBrk="1" hangingPunct="1">
              <a:spcBef>
                <a:spcPct val="50000"/>
              </a:spcBef>
              <a:buFontTx/>
              <a:buNone/>
            </a:pPr>
            <a:r>
              <a:rPr lang="en-US" altLang="cs-CZ" i="1">
                <a:ea typeface="ヒラギノ角ゴ Pro W3" pitchFamily="-84" charset="-128"/>
              </a:rPr>
              <a:t>Y</a:t>
            </a:r>
            <a:r>
              <a:rPr lang="en-US" altLang="cs-CZ" i="1" baseline="30000">
                <a:ea typeface="ヒラギノ角ゴ Pro W3" pitchFamily="-84" charset="-128"/>
              </a:rPr>
              <a:t>f</a:t>
            </a:r>
            <a:r>
              <a:rPr lang="en-US" altLang="cs-CZ">
                <a:ea typeface="ヒラギノ角ゴ Pro W3" pitchFamily="-84" charset="-128"/>
              </a:rPr>
              <a:t> = </a:t>
            </a:r>
            <a:r>
              <a:rPr lang="en-US" altLang="cs-CZ" i="1">
                <a:ea typeface="ヒラギノ角ゴ Pro W3" pitchFamily="-84" charset="-128"/>
              </a:rPr>
              <a:t>C</a:t>
            </a:r>
            <a:r>
              <a:rPr lang="en-US" altLang="cs-CZ">
                <a:ea typeface="ヒラギノ角ゴ Pro W3" pitchFamily="-84" charset="-128"/>
              </a:rPr>
              <a:t> +</a:t>
            </a:r>
            <a:r>
              <a:rPr lang="en-US" altLang="cs-CZ" i="1">
                <a:ea typeface="ヒラギノ角ゴ Pro W3" pitchFamily="-84" charset="-128"/>
              </a:rPr>
              <a:t> I</a:t>
            </a:r>
            <a:r>
              <a:rPr lang="en-US" altLang="cs-CZ">
                <a:ea typeface="ヒラギノ角ゴ Pro W3" pitchFamily="-84" charset="-128"/>
              </a:rPr>
              <a:t> + </a:t>
            </a:r>
            <a:r>
              <a:rPr lang="en-US" altLang="cs-CZ" i="1">
                <a:ea typeface="ヒラギノ角ゴ Pro W3" pitchFamily="-84" charset="-128"/>
              </a:rPr>
              <a:t>G</a:t>
            </a:r>
            <a:r>
              <a:rPr lang="en-US" altLang="cs-CZ">
                <a:ea typeface="ヒラギノ角ゴ Pro W3" pitchFamily="-84" charset="-128"/>
              </a:rPr>
              <a:t> + </a:t>
            </a:r>
            <a:r>
              <a:rPr lang="en-US" altLang="cs-CZ" i="1">
                <a:ea typeface="ヒラギノ角ゴ Pro W3" pitchFamily="-84" charset="-128"/>
              </a:rPr>
              <a:t>CA</a:t>
            </a:r>
            <a:r>
              <a:rPr lang="en-US" altLang="cs-CZ">
                <a:ea typeface="ヒラギノ角ゴ Pro W3" pitchFamily="-84" charset="-128"/>
              </a:rPr>
              <a:t>(</a:t>
            </a:r>
            <a:r>
              <a:rPr lang="en-US" altLang="cs-CZ" i="1">
                <a:ea typeface="ヒラギノ角ゴ Pro W3" pitchFamily="-84" charset="-128"/>
              </a:rPr>
              <a:t>EP</a:t>
            </a:r>
            <a:r>
              <a:rPr lang="en-US" altLang="cs-CZ">
                <a:ea typeface="ヒラギノ角ゴ Pro W3" pitchFamily="-84" charset="-128"/>
              </a:rPr>
              <a:t>*/</a:t>
            </a:r>
            <a:r>
              <a:rPr lang="en-US" altLang="cs-CZ" i="1">
                <a:ea typeface="ヒラギノ角ゴ Pro W3" pitchFamily="-84" charset="-128"/>
              </a:rPr>
              <a:t>P</a:t>
            </a:r>
            <a:r>
              <a:rPr lang="en-US" altLang="cs-CZ">
                <a:ea typeface="ヒラギノ角ゴ Pro W3" pitchFamily="-84" charset="-128"/>
              </a:rPr>
              <a:t>, </a:t>
            </a:r>
            <a:r>
              <a:rPr lang="en-US" altLang="cs-CZ" i="1">
                <a:ea typeface="ヒラギノ角ゴ Pro W3" pitchFamily="-84" charset="-128"/>
              </a:rPr>
              <a:t>A</a:t>
            </a:r>
            <a:r>
              <a:rPr lang="en-US" altLang="cs-CZ">
                <a:ea typeface="ヒラギノ角ゴ Pro W3" pitchFamily="-84" charset="-128"/>
              </a:rPr>
              <a:t>)    </a:t>
            </a:r>
          </a:p>
          <a:p>
            <a:pPr algn="ctr" eaLnBrk="1" hangingPunct="1">
              <a:spcBef>
                <a:spcPct val="50000"/>
              </a:spcBef>
              <a:buFontTx/>
              <a:buNone/>
            </a:pPr>
            <a:r>
              <a:rPr lang="en-US" altLang="cs-CZ">
                <a:ea typeface="ヒラギノ角ゴ Pro W3" pitchFamily="-84" charset="-128"/>
              </a:rPr>
              <a:t>= A + </a:t>
            </a:r>
            <a:r>
              <a:rPr lang="en-US" altLang="cs-CZ" i="1">
                <a:ea typeface="ヒラギノ角ゴ Pro W3" pitchFamily="-84" charset="-128"/>
              </a:rPr>
              <a:t>CA</a:t>
            </a:r>
            <a:r>
              <a:rPr lang="en-US" altLang="cs-CZ">
                <a:ea typeface="ヒラギノ角ゴ Pro W3" pitchFamily="-84" charset="-128"/>
              </a:rPr>
              <a:t>(</a:t>
            </a:r>
            <a:r>
              <a:rPr lang="en-US" altLang="cs-CZ" i="1">
                <a:ea typeface="ヒラギノ角ゴ Pro W3" pitchFamily="-84" charset="-128"/>
              </a:rPr>
              <a:t>EP</a:t>
            </a:r>
            <a:r>
              <a:rPr lang="en-US" altLang="cs-CZ">
                <a:ea typeface="ヒラギノ角ゴ Pro W3" pitchFamily="-84" charset="-128"/>
              </a:rPr>
              <a:t>*/</a:t>
            </a:r>
            <a:r>
              <a:rPr lang="en-US" altLang="cs-CZ" i="1">
                <a:ea typeface="ヒラギノ角ゴ Pro W3" pitchFamily="-84" charset="-128"/>
              </a:rPr>
              <a:t>P</a:t>
            </a:r>
            <a:r>
              <a:rPr lang="en-US" altLang="cs-CZ">
                <a:ea typeface="ヒラギノ角ゴ Pro W3" pitchFamily="-84" charset="-128"/>
              </a:rPr>
              <a:t>, </a:t>
            </a:r>
            <a:r>
              <a:rPr lang="en-US" altLang="cs-CZ" i="1">
                <a:ea typeface="ヒラギノ角ゴ Pro W3" pitchFamily="-84" charset="-128"/>
              </a:rPr>
              <a:t>A</a:t>
            </a:r>
            <a:r>
              <a:rPr lang="en-US" altLang="cs-CZ">
                <a:ea typeface="ヒラギノ角ゴ Pro W3" pitchFamily="-84" charset="-128"/>
              </a:rPr>
              <a:t>)</a:t>
            </a:r>
          </a:p>
          <a:p>
            <a:pPr eaLnBrk="1" hangingPunct="1">
              <a:spcBef>
                <a:spcPct val="50000"/>
              </a:spcBef>
            </a:pPr>
            <a:r>
              <a:rPr lang="en-US" altLang="cs-CZ">
                <a:ea typeface="ヒラギノ角ゴ Pro W3" pitchFamily="-84" charset="-128"/>
              </a:rPr>
              <a:t>An increase in government purchases (or a decrease in taxes) increases aggregate demand and output above its full employment level.</a:t>
            </a:r>
          </a:p>
          <a:p>
            <a:pPr eaLnBrk="1" hangingPunct="1">
              <a:spcBef>
                <a:spcPct val="50000"/>
              </a:spcBef>
            </a:pPr>
            <a:r>
              <a:rPr lang="en-US" altLang="cs-CZ">
                <a:ea typeface="ヒラギノ角ゴ Pro W3" pitchFamily="-84" charset="-128"/>
              </a:rPr>
              <a:t>To restore internal balance in the short run, a revaluation (a fall in </a:t>
            </a:r>
            <a:r>
              <a:rPr lang="en-US" altLang="cs-CZ" i="1">
                <a:ea typeface="ヒラギノ角ゴ Pro W3" pitchFamily="-84" charset="-128"/>
              </a:rPr>
              <a:t>E</a:t>
            </a:r>
            <a:r>
              <a:rPr lang="en-US" altLang="cs-CZ">
                <a:ea typeface="ヒラギノ角ゴ Pro W3" pitchFamily="-84" charset="-128"/>
              </a:rPr>
              <a:t>) must occur.  </a:t>
            </a:r>
          </a:p>
        </p:txBody>
      </p:sp>
    </p:spTree>
    <p:extLst>
      <p:ext uri="{BB962C8B-B14F-4D97-AF65-F5344CB8AC3E}">
        <p14:creationId xmlns:p14="http://schemas.microsoft.com/office/powerpoint/2010/main" val="217756300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0" dur="500"/>
                                        <p:tgtEl>
                                          <p:spTgt spid="2150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3" dur="500"/>
                                        <p:tgtEl>
                                          <p:spTgt spid="2150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21507">
                                            <p:txEl>
                                              <p:pRg st="3" end="3"/>
                                            </p:txEl>
                                          </p:spTgt>
                                        </p:tgtEl>
                                        <p:attrNameLst>
                                          <p:attrName>style.visibility</p:attrName>
                                        </p:attrNameLst>
                                      </p:cBhvr>
                                      <p:to>
                                        <p:strVal val="visible"/>
                                      </p:to>
                                    </p:set>
                                    <p:animEffect transition="in" filter="strips(downRight)">
                                      <p:cBhvr>
                                        <p:cTn id="18" dur="500"/>
                                        <p:tgtEl>
                                          <p:spTgt spid="2150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animEffect transition="in" filter="strips(downRight)">
                                      <p:cBhvr>
                                        <p:cTn id="23" dur="5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for Internal and External Balance (cont.)</a:t>
            </a:r>
          </a:p>
        </p:txBody>
      </p:sp>
      <p:sp>
        <p:nvSpPr>
          <p:cNvPr id="2253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Suppose external balance in the short run occurs when the current account achieves some value </a:t>
            </a:r>
            <a:r>
              <a:rPr lang="en-US" altLang="cs-CZ" i="1">
                <a:ea typeface="ヒラギノ角ゴ Pro W3" pitchFamily="-84" charset="-128"/>
              </a:rPr>
              <a:t>X</a:t>
            </a:r>
            <a:r>
              <a:rPr lang="en-US" altLang="cs-CZ">
                <a:ea typeface="ヒラギノ角ゴ Pro W3" pitchFamily="-84" charset="-128"/>
              </a:rPr>
              <a:t>:</a:t>
            </a:r>
          </a:p>
          <a:p>
            <a:pPr algn="ctr" eaLnBrk="1" hangingPunct="1">
              <a:spcBef>
                <a:spcPct val="50000"/>
              </a:spcBef>
              <a:buFontTx/>
              <a:buNone/>
            </a:pPr>
            <a:r>
              <a:rPr lang="en-US" altLang="cs-CZ" i="1">
                <a:ea typeface="ヒラギノ角ゴ Pro W3" pitchFamily="-84" charset="-128"/>
              </a:rPr>
              <a:t>CA</a:t>
            </a:r>
            <a:r>
              <a:rPr lang="en-US" altLang="cs-CZ">
                <a:ea typeface="ヒラギノ角ゴ Pro W3" pitchFamily="-84" charset="-128"/>
              </a:rPr>
              <a:t>(</a:t>
            </a:r>
            <a:r>
              <a:rPr lang="en-US" altLang="cs-CZ" i="1">
                <a:ea typeface="ヒラギノ角ゴ Pro W3" pitchFamily="-84" charset="-128"/>
              </a:rPr>
              <a:t>EP</a:t>
            </a:r>
            <a:r>
              <a:rPr lang="en-US" altLang="cs-CZ">
                <a:ea typeface="ヒラギノ角ゴ Pro W3" pitchFamily="-84" charset="-128"/>
              </a:rPr>
              <a:t>*/</a:t>
            </a:r>
            <a:r>
              <a:rPr lang="en-US" altLang="cs-CZ" i="1">
                <a:ea typeface="ヒラギノ角ゴ Pro W3" pitchFamily="-84" charset="-128"/>
              </a:rPr>
              <a:t>P</a:t>
            </a:r>
            <a:r>
              <a:rPr lang="en-US" altLang="cs-CZ">
                <a:ea typeface="ヒラギノ角ゴ Pro W3" pitchFamily="-84" charset="-128"/>
              </a:rPr>
              <a:t>, </a:t>
            </a:r>
            <a:r>
              <a:rPr lang="en-US" altLang="cs-CZ" i="1">
                <a:ea typeface="ヒラギノ角ゴ Pro W3" pitchFamily="-84" charset="-128"/>
              </a:rPr>
              <a:t>Y</a:t>
            </a:r>
            <a:r>
              <a:rPr lang="en-US" altLang="cs-CZ">
                <a:ea typeface="ヒラギノ角ゴ Pro W3" pitchFamily="-84" charset="-128"/>
              </a:rPr>
              <a:t> – </a:t>
            </a:r>
            <a:r>
              <a:rPr lang="en-US" altLang="cs-CZ" i="1">
                <a:ea typeface="ヒラギノ角ゴ Pro W3" pitchFamily="-84" charset="-128"/>
              </a:rPr>
              <a:t>T</a:t>
            </a:r>
            <a:r>
              <a:rPr lang="en-US" altLang="cs-CZ">
                <a:ea typeface="ヒラギノ角ゴ Pro W3" pitchFamily="-84" charset="-128"/>
              </a:rPr>
              <a:t>) = </a:t>
            </a:r>
            <a:r>
              <a:rPr lang="en-US" altLang="cs-CZ" i="1">
                <a:ea typeface="ヒラギノ角ゴ Pro W3" pitchFamily="-84" charset="-128"/>
              </a:rPr>
              <a:t>X</a:t>
            </a:r>
            <a:endParaRPr lang="en-US" altLang="cs-CZ">
              <a:ea typeface="ヒラギノ角ゴ Pro W3" pitchFamily="-84" charset="-128"/>
            </a:endParaRPr>
          </a:p>
          <a:p>
            <a:pPr eaLnBrk="1" hangingPunct="1">
              <a:spcBef>
                <a:spcPct val="50000"/>
              </a:spcBef>
            </a:pPr>
            <a:r>
              <a:rPr lang="en-US" altLang="cs-CZ">
                <a:ea typeface="ヒラギノ角ゴ Pro W3" pitchFamily="-84" charset="-128"/>
              </a:rPr>
              <a:t>An increase in government purchases (or a decrease in taxes) increases aggregate demand, output and income, decreasing the current account.</a:t>
            </a:r>
          </a:p>
          <a:p>
            <a:pPr eaLnBrk="1" hangingPunct="1">
              <a:spcBef>
                <a:spcPct val="50000"/>
              </a:spcBef>
            </a:pPr>
            <a:r>
              <a:rPr lang="en-US" altLang="cs-CZ">
                <a:ea typeface="ヒラギノ角ゴ Pro W3" pitchFamily="-84" charset="-128"/>
              </a:rPr>
              <a:t>To restore external balance in the short run, a devaluation (a rise in </a:t>
            </a:r>
            <a:r>
              <a:rPr lang="en-US" altLang="cs-CZ" i="1">
                <a:ea typeface="ヒラギノ角ゴ Pro W3" pitchFamily="-84" charset="-128"/>
              </a:rPr>
              <a:t>E</a:t>
            </a:r>
            <a:r>
              <a:rPr lang="en-US" altLang="cs-CZ">
                <a:ea typeface="ヒラギノ角ゴ Pro W3" pitchFamily="-84" charset="-128"/>
              </a:rPr>
              <a:t>) must occur.  </a:t>
            </a:r>
            <a:r>
              <a:rPr lang="en-US" altLang="cs-CZ" i="1">
                <a:ea typeface="ヒラギノ角ゴ Pro W3" pitchFamily="-84" charset="-128"/>
              </a:rPr>
              <a:t> </a:t>
            </a:r>
            <a:r>
              <a:rPr lang="en-US" altLang="cs-CZ">
                <a:ea typeface="ヒラギノ角ゴ Pro W3" pitchFamily="-84" charset="-128"/>
              </a:rPr>
              <a:t>         </a:t>
            </a:r>
          </a:p>
        </p:txBody>
      </p:sp>
    </p:spTree>
    <p:extLst>
      <p:ext uri="{BB962C8B-B14F-4D97-AF65-F5344CB8AC3E}">
        <p14:creationId xmlns:p14="http://schemas.microsoft.com/office/powerpoint/2010/main" val="19651841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0" dur="500"/>
                                        <p:tgtEl>
                                          <p:spTgt spid="2253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5" dur="500"/>
                                        <p:tgtEl>
                                          <p:spTgt spid="2253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0"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cs-CZ" sz="2400">
                <a:ea typeface="ヒラギノ角ゴ Pro W3" pitchFamily="-84" charset="-128"/>
              </a:rPr>
              <a:t>Fig. 19-2: Internal Balance (II), External Balance (XX), and the </a:t>
            </a:r>
            <a:r>
              <a:rPr lang="ja-JP" altLang="en-US" sz="2400">
                <a:ea typeface="ヒラギノ角ゴ Pro W3" pitchFamily="-84" charset="-128"/>
              </a:rPr>
              <a:t>“</a:t>
            </a:r>
            <a:r>
              <a:rPr lang="en-US" altLang="ja-JP" sz="2400">
                <a:ea typeface="ヒラギノ角ゴ Pro W3" pitchFamily="-84" charset="-128"/>
              </a:rPr>
              <a:t>Four Zones of Economic Discomfort</a:t>
            </a:r>
            <a:r>
              <a:rPr lang="ja-JP" altLang="en-US" sz="2400">
                <a:ea typeface="ヒラギノ角ゴ Pro W3" pitchFamily="-84" charset="-128"/>
              </a:rPr>
              <a:t>”</a:t>
            </a:r>
            <a:endParaRPr lang="en-US" altLang="cs-CZ" sz="2400">
              <a:ea typeface="ヒラギノ角ゴ Pro W3" pitchFamily="-84" charset="-128"/>
            </a:endParaRPr>
          </a:p>
        </p:txBody>
      </p:sp>
      <p:pic>
        <p:nvPicPr>
          <p:cNvPr id="37891" name="Picture 3" descr="fig19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79719"/>
            <a:ext cx="4690749" cy="4454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0952317"/>
      </p:ext>
    </p:extLst>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z="2800">
                <a:ea typeface="ヒラギノ角ゴ Pro W3" pitchFamily="-84" charset="-128"/>
              </a:rPr>
              <a:t>Fig. 19-3: Policies to Bring about Internal and External Balance</a:t>
            </a:r>
          </a:p>
        </p:txBody>
      </p:sp>
      <p:pic>
        <p:nvPicPr>
          <p:cNvPr id="38915" name="Picture 2" descr="fig19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99503"/>
            <a:ext cx="4562976" cy="4408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315960"/>
      </p:ext>
    </p:extLst>
  </p:cSld>
  <p:clrMapOvr>
    <a:masterClrMapping/>
  </p:clrMapOvr>
  <p:transition spd="med">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for Internal and External Balance (cont.)</a:t>
            </a:r>
          </a:p>
        </p:txBody>
      </p:sp>
      <p:sp>
        <p:nvSpPr>
          <p:cNvPr id="24579"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But under the fixed exchange rates of the Bretton Woods system, devaluations were supposed to be infrequent, and fiscal policy was supposed to be the main policy tool to achieve both internal and external balance.</a:t>
            </a:r>
          </a:p>
          <a:p>
            <a:pPr eaLnBrk="1" hangingPunct="1">
              <a:spcBef>
                <a:spcPct val="50000"/>
              </a:spcBef>
            </a:pPr>
            <a:r>
              <a:rPr lang="en-US" altLang="cs-CZ">
                <a:ea typeface="ヒラギノ角ゴ Pro W3" pitchFamily="-84" charset="-128"/>
              </a:rPr>
              <a:t>But in general, fiscal policy cannot attain both internal balance and external balance at the same time.</a:t>
            </a:r>
          </a:p>
          <a:p>
            <a:pPr eaLnBrk="1" hangingPunct="1">
              <a:spcBef>
                <a:spcPct val="50000"/>
              </a:spcBef>
            </a:pPr>
            <a:r>
              <a:rPr lang="en-US" altLang="cs-CZ">
                <a:ea typeface="ヒラギノ角ゴ Pro W3" pitchFamily="-84" charset="-128"/>
              </a:rPr>
              <a:t>A devaluation, however, can attain both internal balance and external balance at the same time.</a:t>
            </a:r>
          </a:p>
        </p:txBody>
      </p:sp>
    </p:spTree>
    <p:extLst>
      <p:ext uri="{BB962C8B-B14F-4D97-AF65-F5344CB8AC3E}">
        <p14:creationId xmlns:p14="http://schemas.microsoft.com/office/powerpoint/2010/main" val="486225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for Internal and External Balance (cont.)</a:t>
            </a:r>
          </a:p>
        </p:txBody>
      </p:sp>
      <p:sp>
        <p:nvSpPr>
          <p:cNvPr id="26627"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Under the Bretton Woods system, policy makers generally used fiscal policy to try to achieve internal balance for political reasons.</a:t>
            </a:r>
          </a:p>
          <a:p>
            <a:pPr eaLnBrk="1" hangingPunct="1">
              <a:spcBef>
                <a:spcPct val="50000"/>
              </a:spcBef>
            </a:pPr>
            <a:r>
              <a:rPr lang="en-US" altLang="cs-CZ">
                <a:ea typeface="ヒラギノ角ゴ Pro W3" pitchFamily="-84" charset="-128"/>
              </a:rPr>
              <a:t>Thus, an inability to adjust exchange rates </a:t>
            </a:r>
            <a:br>
              <a:rPr lang="en-US" altLang="cs-CZ">
                <a:ea typeface="ヒラギノ角ゴ Pro W3" pitchFamily="-84" charset="-128"/>
              </a:rPr>
            </a:br>
            <a:r>
              <a:rPr lang="en-US" altLang="cs-CZ">
                <a:ea typeface="ヒラギノ角ゴ Pro W3" pitchFamily="-84" charset="-128"/>
              </a:rPr>
              <a:t>left countries facing external imbalances </a:t>
            </a:r>
            <a:br>
              <a:rPr lang="en-US" altLang="cs-CZ">
                <a:ea typeface="ヒラギノ角ゴ Pro W3" pitchFamily="-84" charset="-128"/>
              </a:rPr>
            </a:br>
            <a:r>
              <a:rPr lang="en-US" altLang="cs-CZ">
                <a:ea typeface="ヒラギノ角ゴ Pro W3" pitchFamily="-84" charset="-128"/>
              </a:rPr>
              <a:t>over time.</a:t>
            </a:r>
          </a:p>
          <a:p>
            <a:pPr lvl="1" eaLnBrk="1" hangingPunct="1">
              <a:spcBef>
                <a:spcPct val="50000"/>
              </a:spcBef>
            </a:pPr>
            <a:r>
              <a:rPr lang="en-US" altLang="cs-CZ">
                <a:ea typeface="ヒラギノ角ゴ Pro W3" pitchFamily="-84" charset="-128"/>
              </a:rPr>
              <a:t>Infrequent devaluations or revaluations helped restore external and internal balance, but speculators also tried to anticipate them, which could cause greater internal or external imbalances. </a:t>
            </a:r>
          </a:p>
        </p:txBody>
      </p:sp>
    </p:spTree>
    <p:extLst>
      <p:ext uri="{BB962C8B-B14F-4D97-AF65-F5344CB8AC3E}">
        <p14:creationId xmlns:p14="http://schemas.microsoft.com/office/powerpoint/2010/main" val="21249726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cs-CZ" sz="2800">
                <a:ea typeface="ヒラギノ角ゴ Pro W3" pitchFamily="-84" charset="-128"/>
              </a:rPr>
              <a:t>U.S. External Balance Problems under Bretton Woods</a:t>
            </a:r>
          </a:p>
        </p:txBody>
      </p:sp>
      <p:sp>
        <p:nvSpPr>
          <p:cNvPr id="2765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The collapse of the Bretton Woods system was caused primarily by imbalances of the U.S. during the 1960s and 1970s.</a:t>
            </a:r>
          </a:p>
          <a:p>
            <a:pPr lvl="1" eaLnBrk="1" hangingPunct="1">
              <a:spcBef>
                <a:spcPct val="50000"/>
              </a:spcBef>
            </a:pPr>
            <a:r>
              <a:rPr lang="en-US" altLang="cs-CZ">
                <a:ea typeface="ヒラギノ角ゴ Pro W3" pitchFamily="-84" charset="-128"/>
              </a:rPr>
              <a:t>The U.S. current account surplus became a deficit in 1971.</a:t>
            </a:r>
          </a:p>
          <a:p>
            <a:pPr lvl="1" eaLnBrk="1" hangingPunct="1">
              <a:spcBef>
                <a:spcPct val="50000"/>
              </a:spcBef>
            </a:pPr>
            <a:r>
              <a:rPr lang="en-US" altLang="cs-CZ">
                <a:ea typeface="ヒラギノ角ゴ Pro W3" pitchFamily="-84" charset="-128"/>
              </a:rPr>
              <a:t>Rapidly increasing government purchases increased aggregate demand and output, as well as prices.</a:t>
            </a:r>
          </a:p>
          <a:p>
            <a:pPr lvl="1" eaLnBrk="1" hangingPunct="1">
              <a:spcBef>
                <a:spcPct val="50000"/>
              </a:spcBef>
            </a:pPr>
            <a:r>
              <a:rPr lang="en-US" altLang="cs-CZ">
                <a:ea typeface="ヒラギノ角ゴ Pro W3" pitchFamily="-84" charset="-128"/>
              </a:rPr>
              <a:t>Rising prices and a growing money supply caused the U.S. dollar to become overvalued in terms of gold and in terms of foreign currencies.</a:t>
            </a:r>
          </a:p>
        </p:txBody>
      </p:sp>
    </p:spTree>
    <p:extLst>
      <p:ext uri="{BB962C8B-B14F-4D97-AF65-F5344CB8AC3E}">
        <p14:creationId xmlns:p14="http://schemas.microsoft.com/office/powerpoint/2010/main" val="32039000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z="2800">
                <a:ea typeface="ヒラギノ角ゴ Pro W3" pitchFamily="-84" charset="-128"/>
              </a:rPr>
              <a:t>U.S. External Balance Problems under Bretton Woods (cont.)</a:t>
            </a:r>
          </a:p>
        </p:txBody>
      </p:sp>
      <p:sp>
        <p:nvSpPr>
          <p:cNvPr id="2" name="Rectangle 3"/>
          <p:cNvSpPr>
            <a:spLocks noGrp="1" noChangeArrowheads="1"/>
          </p:cNvSpPr>
          <p:nvPr>
            <p:ph idx="1"/>
          </p:nvPr>
        </p:nvSpPr>
        <p:spPr/>
        <p:txBody>
          <a:bodyPr vert="horz" lIns="91440" tIns="45720" rIns="91440" bIns="45720" rtlCol="0">
            <a:normAutofit lnSpcReduction="10000"/>
          </a:bodyPr>
          <a:lstStyle/>
          <a:p>
            <a:pPr eaLnBrk="1" hangingPunct="1"/>
            <a:r>
              <a:rPr lang="en-US" altLang="cs-CZ">
                <a:ea typeface="ヒラギノ角ゴ Pro W3" pitchFamily="-84" charset="-128"/>
              </a:rPr>
              <a:t>Another problem was that as foreign economies grew, their need for official international reserves to maintain fixed exchange rates grew as well.</a:t>
            </a:r>
          </a:p>
          <a:p>
            <a:pPr eaLnBrk="1" hangingPunct="1">
              <a:spcBef>
                <a:spcPct val="50000"/>
              </a:spcBef>
            </a:pPr>
            <a:r>
              <a:rPr lang="en-US" altLang="cs-CZ">
                <a:ea typeface="ヒラギノ角ゴ Pro W3" pitchFamily="-84" charset="-128"/>
              </a:rPr>
              <a:t>But this rate of growth was faster than the growth rate of the gold reserves that central banks held.</a:t>
            </a:r>
          </a:p>
          <a:p>
            <a:pPr lvl="1" eaLnBrk="1" hangingPunct="1"/>
            <a:r>
              <a:rPr lang="en-US" altLang="cs-CZ">
                <a:ea typeface="ヒラギノ角ゴ Pro W3" pitchFamily="-84" charset="-128"/>
              </a:rPr>
              <a:t>Supply of gold from new discoveries was growing slowly.</a:t>
            </a:r>
          </a:p>
          <a:p>
            <a:pPr lvl="1" eaLnBrk="1" hangingPunct="1"/>
            <a:r>
              <a:rPr lang="en-US" altLang="cs-CZ">
                <a:ea typeface="ヒラギノ角ゴ Pro W3" pitchFamily="-84" charset="-128"/>
              </a:rPr>
              <a:t>Holding dollar-denominated assets was the alternative.</a:t>
            </a:r>
          </a:p>
          <a:p>
            <a:pPr eaLnBrk="1" hangingPunct="1">
              <a:spcBef>
                <a:spcPct val="50000"/>
              </a:spcBef>
            </a:pPr>
            <a:r>
              <a:rPr lang="en-US" altLang="cs-CZ">
                <a:ea typeface="ヒラギノ角ゴ Pro W3" pitchFamily="-84" charset="-128"/>
              </a:rPr>
              <a:t>At some point, dollar-denominated assets held by foreign central banks would be greater than the amount of gold held by the Federal Reserve.</a:t>
            </a:r>
          </a:p>
        </p:txBody>
      </p:sp>
    </p:spTree>
    <p:extLst>
      <p:ext uri="{BB962C8B-B14F-4D97-AF65-F5344CB8AC3E}">
        <p14:creationId xmlns:p14="http://schemas.microsoft.com/office/powerpoint/2010/main" val="134108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cs-CZ" sz="2800">
                <a:ea typeface="ヒラギノ角ゴ Pro W3" pitchFamily="-84" charset="-128"/>
              </a:rPr>
              <a:t>U.S. External Balance Problems under Bretton Woods (cont.) </a:t>
            </a:r>
          </a:p>
        </p:txBody>
      </p:sp>
      <p:sp>
        <p:nvSpPr>
          <p:cNvPr id="31747" name="Rectangle 3"/>
          <p:cNvSpPr>
            <a:spLocks noGrp="1" noChangeArrowheads="1"/>
          </p:cNvSpPr>
          <p:nvPr>
            <p:ph idx="1"/>
          </p:nvPr>
        </p:nvSpPr>
        <p:spPr/>
        <p:txBody>
          <a:bodyPr vert="horz" lIns="91440" tIns="45720" rIns="91440" bIns="45720" rtlCol="0">
            <a:normAutofit/>
          </a:bodyPr>
          <a:lstStyle/>
          <a:p>
            <a:pPr eaLnBrk="1" hangingPunct="1">
              <a:spcBef>
                <a:spcPct val="70000"/>
              </a:spcBef>
            </a:pPr>
            <a:r>
              <a:rPr lang="en-US" altLang="cs-CZ">
                <a:ea typeface="ヒラギノ角ゴ Pro W3" pitchFamily="-84" charset="-128"/>
              </a:rPr>
              <a:t>The Federal Reserve would eventually not have enough gold: foreigners would </a:t>
            </a:r>
            <a:r>
              <a:rPr lang="en-US" altLang="cs-CZ" i="1">
                <a:ea typeface="ヒラギノ角ゴ Pro W3" pitchFamily="-84" charset="-128"/>
              </a:rPr>
              <a:t>lose confidence</a:t>
            </a:r>
            <a:r>
              <a:rPr lang="en-US" altLang="cs-CZ">
                <a:ea typeface="ヒラギノ角ゴ Pro W3" pitchFamily="-84" charset="-128"/>
              </a:rPr>
              <a:t> in the ability of the Federal Reserve to maintain the fixed price of gold at $35/ounce, and therefore would rush to redeem their dollar assets before the gold ran out.</a:t>
            </a:r>
          </a:p>
          <a:p>
            <a:pPr lvl="1" eaLnBrk="1" hangingPunct="1">
              <a:spcBef>
                <a:spcPct val="70000"/>
              </a:spcBef>
            </a:pPr>
            <a:r>
              <a:rPr lang="en-US" altLang="cs-CZ">
                <a:ea typeface="ヒラギノ角ゴ Pro W3" pitchFamily="-84" charset="-128"/>
              </a:rPr>
              <a:t>This problem is similar to what any central bank may face when it tries to maintain a fixed exchange rate.</a:t>
            </a:r>
          </a:p>
          <a:p>
            <a:pPr lvl="1" eaLnBrk="1" hangingPunct="1">
              <a:spcBef>
                <a:spcPct val="70000"/>
              </a:spcBef>
            </a:pPr>
            <a:r>
              <a:rPr lang="en-US" altLang="cs-CZ">
                <a:ea typeface="ヒラギノ角ゴ Pro W3" pitchFamily="-84" charset="-128"/>
              </a:rPr>
              <a:t>If markets perceive that the central bank does not have enough official international reserve assets to maintain a fixed rate, a balance of payments crisis is inevitable.</a:t>
            </a:r>
            <a:endParaRPr lang="el-GR" altLang="cs-CZ">
              <a:ea typeface="ヒラギノ角ゴ Pro W3" pitchFamily="-84" charset="-128"/>
            </a:endParaRPr>
          </a:p>
        </p:txBody>
      </p:sp>
    </p:spTree>
    <p:extLst>
      <p:ext uri="{BB962C8B-B14F-4D97-AF65-F5344CB8AC3E}">
        <p14:creationId xmlns:p14="http://schemas.microsoft.com/office/powerpoint/2010/main" val="2885356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mtClean="0">
                <a:ea typeface="ヒラギノ角ゴ Pro W3" pitchFamily="-84" charset="-128"/>
              </a:rPr>
              <a:t>Preview (cont.)</a:t>
            </a:r>
          </a:p>
        </p:txBody>
      </p:sp>
      <p:sp>
        <p:nvSpPr>
          <p:cNvPr id="9933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Collapse of the Bretton Woods system </a:t>
            </a:r>
          </a:p>
          <a:p>
            <a:pPr eaLnBrk="1" hangingPunct="1">
              <a:spcBef>
                <a:spcPct val="50000"/>
              </a:spcBef>
            </a:pPr>
            <a:r>
              <a:rPr lang="en-US" altLang="cs-CZ">
                <a:ea typeface="ヒラギノ角ゴ Pro W3" pitchFamily="-84" charset="-128"/>
              </a:rPr>
              <a:t>Arguments for floating exchange rates</a:t>
            </a:r>
          </a:p>
          <a:p>
            <a:pPr eaLnBrk="1" hangingPunct="1">
              <a:spcBef>
                <a:spcPct val="50000"/>
              </a:spcBef>
            </a:pPr>
            <a:r>
              <a:rPr lang="en-US" altLang="cs-CZ">
                <a:ea typeface="ヒラギノ角ゴ Pro W3" pitchFamily="-84" charset="-128"/>
              </a:rPr>
              <a:t>Macroeconomic interdependence under a floating exchange rate</a:t>
            </a:r>
          </a:p>
          <a:p>
            <a:pPr eaLnBrk="1" hangingPunct="1">
              <a:spcBef>
                <a:spcPct val="50000"/>
              </a:spcBef>
            </a:pPr>
            <a:r>
              <a:rPr lang="en-US" altLang="cs-CZ">
                <a:ea typeface="ヒラギノ角ゴ Pro W3" pitchFamily="-84" charset="-128"/>
              </a:rPr>
              <a:t>Foreign exchange markets since 1973</a:t>
            </a:r>
          </a:p>
        </p:txBody>
      </p:sp>
    </p:spTree>
    <p:extLst>
      <p:ext uri="{BB962C8B-B14F-4D97-AF65-F5344CB8AC3E}">
        <p14:creationId xmlns:p14="http://schemas.microsoft.com/office/powerpoint/2010/main" val="41239809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strips(downRight)">
                                      <p:cBhvr>
                                        <p:cTn id="7" dur="500"/>
                                        <p:tgtEl>
                                          <p:spTgt spid="993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strips(downRight)">
                                      <p:cBhvr>
                                        <p:cTn id="12" dur="500"/>
                                        <p:tgtEl>
                                          <p:spTgt spid="993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strips(downRight)">
                                      <p:cBhvr>
                                        <p:cTn id="17" dur="500"/>
                                        <p:tgtEl>
                                          <p:spTgt spid="993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9331">
                                            <p:txEl>
                                              <p:pRg st="3" end="3"/>
                                            </p:txEl>
                                          </p:spTgt>
                                        </p:tgtEl>
                                        <p:attrNameLst>
                                          <p:attrName>style.visibility</p:attrName>
                                        </p:attrNameLst>
                                      </p:cBhvr>
                                      <p:to>
                                        <p:strVal val="visible"/>
                                      </p:to>
                                    </p:set>
                                    <p:animEffect transition="in" filter="strips(downRight)">
                                      <p:cBhvr>
                                        <p:cTn id="22" dur="500"/>
                                        <p:tgtEl>
                                          <p:spTgt spid="99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cs-CZ" sz="2800">
                <a:ea typeface="ヒラギノ角ゴ Pro W3" pitchFamily="-84" charset="-128"/>
              </a:rPr>
              <a:t>Collapse of the Bretton Woods System </a:t>
            </a:r>
          </a:p>
        </p:txBody>
      </p:sp>
      <p:sp>
        <p:nvSpPr>
          <p:cNvPr id="3277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sz="2000">
                <a:ea typeface="ヒラギノ角ゴ Pro W3" pitchFamily="-84" charset="-128"/>
              </a:rPr>
              <a:t>The U.S. was not willing to reduce government purchases or increase taxes significantly, nor reduce money supply growth.</a:t>
            </a:r>
          </a:p>
          <a:p>
            <a:pPr eaLnBrk="1" hangingPunct="1">
              <a:spcBef>
                <a:spcPct val="50000"/>
              </a:spcBef>
            </a:pPr>
            <a:r>
              <a:rPr lang="en-US" altLang="cs-CZ" sz="2000">
                <a:ea typeface="ヒラギノ角ゴ Pro W3" pitchFamily="-84" charset="-128"/>
              </a:rPr>
              <a:t>These policies would have reduced aggregate demand, output, and inflation and increased unemployment.</a:t>
            </a:r>
          </a:p>
          <a:p>
            <a:pPr lvl="1" eaLnBrk="1" hangingPunct="1">
              <a:spcBef>
                <a:spcPct val="50000"/>
              </a:spcBef>
            </a:pPr>
            <a:r>
              <a:rPr lang="en-US" altLang="cs-CZ" sz="1800">
                <a:ea typeface="ヒラギノ角ゴ Pro W3" pitchFamily="-84" charset="-128"/>
              </a:rPr>
              <a:t>The U.S. could have attained some semblance of external balance at a cost of a slower economy.</a:t>
            </a:r>
          </a:p>
          <a:p>
            <a:pPr eaLnBrk="1" hangingPunct="1">
              <a:spcBef>
                <a:spcPct val="50000"/>
              </a:spcBef>
            </a:pPr>
            <a:r>
              <a:rPr lang="en-US" altLang="cs-CZ" sz="2000">
                <a:ea typeface="ヒラギノ角ゴ Pro W3" pitchFamily="-84" charset="-128"/>
              </a:rPr>
              <a:t>A devaluation, however, could have avoided the costs of low output and high unemployment and still have attained external balance (an increased current account and official international reserves).</a:t>
            </a:r>
          </a:p>
        </p:txBody>
      </p:sp>
    </p:spTree>
    <p:extLst>
      <p:ext uri="{BB962C8B-B14F-4D97-AF65-F5344CB8AC3E}">
        <p14:creationId xmlns:p14="http://schemas.microsoft.com/office/powerpoint/2010/main" val="36950283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strips(downRight)">
                                      <p:cBhvr>
                                        <p:cTn id="22"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cs-CZ" sz="2800">
                <a:ea typeface="ヒラギノ角ゴ Pro W3" pitchFamily="-84" charset="-128"/>
              </a:rPr>
              <a:t>Collapse of the Bretton Woods System (cont.) </a:t>
            </a:r>
          </a:p>
        </p:txBody>
      </p:sp>
      <p:sp>
        <p:nvSpPr>
          <p:cNvPr id="33795"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The imbalances of the U.S., in turn, caused speculation about the value of the U.S. dollar, which caused imbalances for other countries and made the system of fixed exchange rates harder to maintain.</a:t>
            </a:r>
            <a:endParaRPr lang="en-US" altLang="cs-CZ" smtClean="0">
              <a:ea typeface="ヒラギノ角ゴ Pro W3" pitchFamily="-84" charset="-128"/>
            </a:endParaRPr>
          </a:p>
          <a:p>
            <a:pPr lvl="1" eaLnBrk="1" hangingPunct="1">
              <a:spcBef>
                <a:spcPct val="50000"/>
              </a:spcBef>
            </a:pPr>
            <a:r>
              <a:rPr lang="en-US" altLang="cs-CZ">
                <a:ea typeface="ヒラギノ角ゴ Pro W3" pitchFamily="-84" charset="-128"/>
              </a:rPr>
              <a:t>Financial markets had the perception that the </a:t>
            </a:r>
            <a:br>
              <a:rPr lang="en-US" altLang="cs-CZ">
                <a:ea typeface="ヒラギノ角ゴ Pro W3" pitchFamily="-84" charset="-128"/>
              </a:rPr>
            </a:br>
            <a:r>
              <a:rPr lang="en-US" altLang="cs-CZ">
                <a:ea typeface="ヒラギノ角ゴ Pro W3" pitchFamily="-84" charset="-128"/>
              </a:rPr>
              <a:t>U.S. economy was experiencing a </a:t>
            </a:r>
            <a:r>
              <a:rPr lang="ja-JP" altLang="en-US">
                <a:ea typeface="ヒラギノ角ゴ Pro W3" pitchFamily="-84" charset="-128"/>
              </a:rPr>
              <a:t>“</a:t>
            </a:r>
            <a:r>
              <a:rPr lang="en-US" altLang="ja-JP">
                <a:ea typeface="ヒラギノ角ゴ Pro W3" pitchFamily="-84" charset="-128"/>
              </a:rPr>
              <a:t>fundamental disequilibrium</a:t>
            </a:r>
            <a:r>
              <a:rPr lang="ja-JP" altLang="en-US">
                <a:ea typeface="ヒラギノ角ゴ Pro W3" pitchFamily="-84" charset="-128"/>
              </a:rPr>
              <a:t>”</a:t>
            </a:r>
            <a:r>
              <a:rPr lang="en-US" altLang="ja-JP">
                <a:ea typeface="ヒラギノ角ゴ Pro W3" pitchFamily="-84" charset="-128"/>
              </a:rPr>
              <a:t> and that a devaluation would </a:t>
            </a:r>
            <a:br>
              <a:rPr lang="en-US" altLang="ja-JP">
                <a:ea typeface="ヒラギノ角ゴ Pro W3" pitchFamily="-84" charset="-128"/>
              </a:rPr>
            </a:br>
            <a:r>
              <a:rPr lang="en-US" altLang="ja-JP">
                <a:ea typeface="ヒラギノ角ゴ Pro W3" pitchFamily="-84" charset="-128"/>
              </a:rPr>
              <a:t>be necessary.</a:t>
            </a:r>
            <a:endParaRPr lang="en-US" altLang="cs-CZ" smtClean="0">
              <a:ea typeface="ヒラギノ角ゴ Pro W3" pitchFamily="-84" charset="-128"/>
            </a:endParaRPr>
          </a:p>
        </p:txBody>
      </p:sp>
    </p:spTree>
    <p:extLst>
      <p:ext uri="{BB962C8B-B14F-4D97-AF65-F5344CB8AC3E}">
        <p14:creationId xmlns:p14="http://schemas.microsoft.com/office/powerpoint/2010/main" val="415475996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cs-CZ" sz="2800">
                <a:ea typeface="ヒラギノ角ゴ Pro W3" pitchFamily="-84" charset="-128"/>
              </a:rPr>
              <a:t>Collapse of the Bretton Woods System (cont.)</a:t>
            </a:r>
          </a:p>
        </p:txBody>
      </p:sp>
      <p:sp>
        <p:nvSpPr>
          <p:cNvPr id="34819" name="Rectangle 3"/>
          <p:cNvSpPr>
            <a:spLocks noGrp="1" noChangeArrowheads="1"/>
          </p:cNvSpPr>
          <p:nvPr>
            <p:ph idx="1"/>
          </p:nvPr>
        </p:nvSpPr>
        <p:spPr/>
        <p:txBody>
          <a:bodyPr vert="horz" lIns="91440" tIns="45720" rIns="91440" bIns="45720" rtlCol="0">
            <a:normAutofit/>
          </a:bodyPr>
          <a:lstStyle/>
          <a:p>
            <a:pPr eaLnBrk="1" hangingPunct="1">
              <a:lnSpc>
                <a:spcPct val="90000"/>
              </a:lnSpc>
              <a:spcBef>
                <a:spcPct val="50000"/>
              </a:spcBef>
            </a:pPr>
            <a:r>
              <a:rPr lang="en-US" altLang="cs-CZ" sz="2000">
                <a:ea typeface="ヒラギノ角ゴ Pro W3" pitchFamily="-84" charset="-128"/>
              </a:rPr>
              <a:t>First, speculation about a devaluation of the dollar caused investors to buy large quantities of gold.</a:t>
            </a:r>
          </a:p>
          <a:p>
            <a:pPr lvl="1" eaLnBrk="1" hangingPunct="1">
              <a:lnSpc>
                <a:spcPct val="90000"/>
              </a:lnSpc>
              <a:spcBef>
                <a:spcPct val="50000"/>
              </a:spcBef>
            </a:pPr>
            <a:r>
              <a:rPr lang="en-US" altLang="cs-CZ" sz="1800">
                <a:ea typeface="ヒラギノ角ゴ Pro W3" pitchFamily="-84" charset="-128"/>
              </a:rPr>
              <a:t>The Federal Reserve sold large quantities of gold in March 1968, but closed markets afterwards.</a:t>
            </a:r>
          </a:p>
          <a:p>
            <a:pPr lvl="1" eaLnBrk="1" hangingPunct="1">
              <a:lnSpc>
                <a:spcPct val="90000"/>
              </a:lnSpc>
              <a:spcBef>
                <a:spcPct val="50000"/>
              </a:spcBef>
            </a:pPr>
            <a:r>
              <a:rPr lang="en-US" altLang="cs-CZ" sz="1800">
                <a:ea typeface="ヒラギノ角ゴ Pro W3" pitchFamily="-84" charset="-128"/>
              </a:rPr>
              <a:t>Thereafter, individuals and private institutions were no longer allowed to redeem gold from the Federal Reserve or other </a:t>
            </a:r>
            <a:br>
              <a:rPr lang="en-US" altLang="cs-CZ" sz="1800">
                <a:ea typeface="ヒラギノ角ゴ Pro W3" pitchFamily="-84" charset="-128"/>
              </a:rPr>
            </a:br>
            <a:r>
              <a:rPr lang="en-US" altLang="cs-CZ" sz="1800">
                <a:ea typeface="ヒラギノ角ゴ Pro W3" pitchFamily="-84" charset="-128"/>
              </a:rPr>
              <a:t>central banks.</a:t>
            </a:r>
          </a:p>
          <a:p>
            <a:pPr lvl="1" eaLnBrk="1" hangingPunct="1">
              <a:lnSpc>
                <a:spcPct val="90000"/>
              </a:lnSpc>
              <a:spcBef>
                <a:spcPct val="50000"/>
              </a:spcBef>
            </a:pPr>
            <a:r>
              <a:rPr lang="en-US" altLang="cs-CZ" sz="1800">
                <a:ea typeface="ヒラギノ角ゴ Pro W3" pitchFamily="-84" charset="-128"/>
              </a:rPr>
              <a:t>The Federal Reserve would sell only to other central banks at $35/ounce. </a:t>
            </a:r>
          </a:p>
          <a:p>
            <a:pPr lvl="1" eaLnBrk="1" hangingPunct="1">
              <a:lnSpc>
                <a:spcPct val="90000"/>
              </a:lnSpc>
              <a:spcBef>
                <a:spcPct val="50000"/>
              </a:spcBef>
            </a:pPr>
            <a:r>
              <a:rPr lang="en-US" altLang="cs-CZ" sz="1800">
                <a:ea typeface="ヒラギノ角ゴ Pro W3" pitchFamily="-84" charset="-128"/>
              </a:rPr>
              <a:t>But even this arrangement did not hold: the U.S. devalued its dollar in terms of gold in December 1971 to $38/ounce.</a:t>
            </a:r>
          </a:p>
        </p:txBody>
      </p:sp>
    </p:spTree>
    <p:extLst>
      <p:ext uri="{BB962C8B-B14F-4D97-AF65-F5344CB8AC3E}">
        <p14:creationId xmlns:p14="http://schemas.microsoft.com/office/powerpoint/2010/main" val="325534065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strips(downRight)">
                                      <p:cBhvr>
                                        <p:cTn id="22" dur="500"/>
                                        <p:tgtEl>
                                          <p:spTgt spid="348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strips(downRight)">
                                      <p:cBhvr>
                                        <p:cTn id="27" dur="5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cs-CZ" sz="2800">
                <a:ea typeface="ヒラギノ角ゴ Pro W3" pitchFamily="-84" charset="-128"/>
              </a:rPr>
              <a:t>Collapse of the Bretton Woods System (cont.)</a:t>
            </a:r>
          </a:p>
        </p:txBody>
      </p:sp>
      <p:sp>
        <p:nvSpPr>
          <p:cNvPr id="35843"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sz="2000">
                <a:ea typeface="ヒラギノ角ゴ Pro W3" pitchFamily="-84" charset="-128"/>
              </a:rPr>
              <a:t>Second, speculation about a devaluation of the dollar in terms of other currencies caused investors to buy large quantities of foreign currency assets.</a:t>
            </a:r>
          </a:p>
          <a:p>
            <a:pPr lvl="1" eaLnBrk="1" hangingPunct="1">
              <a:spcBef>
                <a:spcPct val="50000"/>
              </a:spcBef>
            </a:pPr>
            <a:r>
              <a:rPr lang="en-US" altLang="cs-CZ" sz="1800">
                <a:ea typeface="ヒラギノ角ゴ Pro W3" pitchFamily="-84" charset="-128"/>
              </a:rPr>
              <a:t>A coordinated devaluation of the dollar against foreign currencies of about 8% occurred in December 1971.</a:t>
            </a:r>
          </a:p>
          <a:p>
            <a:pPr lvl="1" eaLnBrk="1" hangingPunct="1">
              <a:spcBef>
                <a:spcPct val="50000"/>
              </a:spcBef>
            </a:pPr>
            <a:r>
              <a:rPr lang="en-US" altLang="cs-CZ" sz="1800">
                <a:ea typeface="ヒラギノ角ゴ Pro W3" pitchFamily="-84" charset="-128"/>
              </a:rPr>
              <a:t>Speculation about another devaluation occurred: European central banks sold huge quantities of European currencies in early February 1973, but closed markets afterwards. </a:t>
            </a:r>
          </a:p>
          <a:p>
            <a:pPr lvl="1" eaLnBrk="1" hangingPunct="1">
              <a:spcBef>
                <a:spcPct val="50000"/>
              </a:spcBef>
            </a:pPr>
            <a:r>
              <a:rPr lang="en-US" altLang="cs-CZ" sz="1800">
                <a:ea typeface="ヒラギノ角ゴ Pro W3" pitchFamily="-84" charset="-128"/>
              </a:rPr>
              <a:t>Central banks in Japan and Europe stopped selling their currencies and stopped purchasing of dollars in March 1973, and allowed demand and supply of currencies to push the value of the dollar downward.</a:t>
            </a:r>
          </a:p>
        </p:txBody>
      </p:sp>
    </p:spTree>
    <p:extLst>
      <p:ext uri="{BB962C8B-B14F-4D97-AF65-F5344CB8AC3E}">
        <p14:creationId xmlns:p14="http://schemas.microsoft.com/office/powerpoint/2010/main" val="36046612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7" dur="500"/>
                                        <p:tgtEl>
                                          <p:spTgt spid="358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strips(downRight)">
                                      <p:cBhvr>
                                        <p:cTn id="22" dur="5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z="2400">
                <a:ea typeface="ヒラギノ角ゴ Pro W3" pitchFamily="-84" charset="-128"/>
              </a:rPr>
              <a:t>Table 19-1: Inflation Rates in Industrial Countries, 1966–1972 (percent per year)</a:t>
            </a:r>
          </a:p>
        </p:txBody>
      </p:sp>
      <p:pic>
        <p:nvPicPr>
          <p:cNvPr id="49155" name="Picture 2" descr="tbl19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86571"/>
            <a:ext cx="8610600"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703528"/>
      </p:ext>
    </p:extLst>
  </p:cSld>
  <p:clrMapOvr>
    <a:masterClrMapping/>
  </p:clrMapOvr>
  <p:transition spd="med">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z="2800">
                <a:ea typeface="ヒラギノ角ゴ Pro W3" pitchFamily="-84" charset="-128"/>
              </a:rPr>
              <a:t>Collapse of the Bretton Woods System (cont.)</a:t>
            </a:r>
          </a:p>
        </p:txBody>
      </p:sp>
      <p:sp>
        <p:nvSpPr>
          <p:cNvPr id="103427"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sz="2000">
                <a:ea typeface="ヒラギノ角ゴ Pro W3" pitchFamily="-84" charset="-128"/>
              </a:rPr>
              <a:t>The Bretton Woods system collapsed in 1973 because central banks were unwilling to continue to buy overvalued dollar-denominated assets and to sell undervalued foreign currency–denominated assets.</a:t>
            </a:r>
          </a:p>
          <a:p>
            <a:pPr eaLnBrk="1" hangingPunct="1">
              <a:spcBef>
                <a:spcPct val="50000"/>
              </a:spcBef>
            </a:pPr>
            <a:r>
              <a:rPr lang="en-US" altLang="cs-CZ" sz="2000">
                <a:ea typeface="ヒラギノ角ゴ Pro W3" pitchFamily="-84" charset="-128"/>
              </a:rPr>
              <a:t>In 1973, central banks thought they would temporarily stop trading in the foreign exchange market and would</a:t>
            </a:r>
            <a:r>
              <a:rPr lang="en-US" altLang="cs-CZ" sz="1600">
                <a:ea typeface="ヒラギノ角ゴ Pro W3" pitchFamily="-84" charset="-128"/>
              </a:rPr>
              <a:t> </a:t>
            </a:r>
            <a:r>
              <a:rPr lang="en-US" altLang="cs-CZ" sz="2000">
                <a:ea typeface="ヒラギノ角ゴ Pro W3" pitchFamily="-84" charset="-128"/>
              </a:rPr>
              <a:t>let</a:t>
            </a:r>
            <a:r>
              <a:rPr lang="en-US" altLang="cs-CZ" sz="1600">
                <a:ea typeface="ヒラギノ角ゴ Pro W3" pitchFamily="-84" charset="-128"/>
              </a:rPr>
              <a:t> </a:t>
            </a:r>
            <a:r>
              <a:rPr lang="en-US" altLang="cs-CZ" sz="2000">
                <a:ea typeface="ヒラギノ角ゴ Pro W3" pitchFamily="-84" charset="-128"/>
              </a:rPr>
              <a:t>exchange</a:t>
            </a:r>
            <a:r>
              <a:rPr lang="en-US" altLang="cs-CZ" sz="1600">
                <a:ea typeface="ヒラギノ角ゴ Pro W3" pitchFamily="-84" charset="-128"/>
              </a:rPr>
              <a:t> </a:t>
            </a:r>
            <a:r>
              <a:rPr lang="en-US" altLang="cs-CZ" sz="2000">
                <a:ea typeface="ヒラギノ角ゴ Pro W3" pitchFamily="-84" charset="-128"/>
              </a:rPr>
              <a:t>rates</a:t>
            </a:r>
            <a:r>
              <a:rPr lang="en-US" altLang="cs-CZ" sz="1600">
                <a:ea typeface="ヒラギノ角ゴ Pro W3" pitchFamily="-84" charset="-128"/>
              </a:rPr>
              <a:t> </a:t>
            </a:r>
            <a:r>
              <a:rPr lang="en-US" altLang="cs-CZ" sz="2000">
                <a:ea typeface="ヒラギノ角ゴ Pro W3" pitchFamily="-84" charset="-128"/>
              </a:rPr>
              <a:t>adjust</a:t>
            </a:r>
            <a:r>
              <a:rPr lang="en-US" altLang="cs-CZ" sz="1800">
                <a:ea typeface="ヒラギノ角ゴ Pro W3" pitchFamily="-84" charset="-128"/>
              </a:rPr>
              <a:t> </a:t>
            </a:r>
            <a:r>
              <a:rPr lang="en-US" altLang="cs-CZ" sz="2000">
                <a:ea typeface="ヒラギノ角ゴ Pro W3" pitchFamily="-84" charset="-128"/>
              </a:rPr>
              <a:t>to</a:t>
            </a:r>
            <a:r>
              <a:rPr lang="en-US" altLang="cs-CZ" sz="1800">
                <a:ea typeface="ヒラギノ角ゴ Pro W3" pitchFamily="-84" charset="-128"/>
              </a:rPr>
              <a:t> </a:t>
            </a:r>
            <a:r>
              <a:rPr lang="en-US" altLang="cs-CZ" sz="2000">
                <a:ea typeface="ヒラギノ角ゴ Pro W3" pitchFamily="-84" charset="-128"/>
              </a:rPr>
              <a:t>supply</a:t>
            </a:r>
            <a:r>
              <a:rPr lang="en-US" altLang="cs-CZ" sz="1800">
                <a:ea typeface="ヒラギノ角ゴ Pro W3" pitchFamily="-84" charset="-128"/>
              </a:rPr>
              <a:t> </a:t>
            </a:r>
            <a:r>
              <a:rPr lang="en-US" altLang="cs-CZ" sz="2000">
                <a:ea typeface="ヒラギノ角ゴ Pro W3" pitchFamily="-84" charset="-128"/>
              </a:rPr>
              <a:t>and</a:t>
            </a:r>
            <a:r>
              <a:rPr lang="en-US" altLang="cs-CZ" sz="1800">
                <a:ea typeface="ヒラギノ角ゴ Pro W3" pitchFamily="-84" charset="-128"/>
              </a:rPr>
              <a:t> </a:t>
            </a:r>
            <a:r>
              <a:rPr lang="en-US" altLang="cs-CZ" sz="2000">
                <a:ea typeface="ヒラギノ角ゴ Pro W3" pitchFamily="-84" charset="-128"/>
              </a:rPr>
              <a:t>demand, and then would reimpose fixed exchange rates soon.</a:t>
            </a:r>
          </a:p>
          <a:p>
            <a:pPr eaLnBrk="1" hangingPunct="1">
              <a:spcBef>
                <a:spcPct val="50000"/>
              </a:spcBef>
            </a:pPr>
            <a:r>
              <a:rPr lang="en-US" altLang="cs-CZ" sz="2000">
                <a:ea typeface="ヒラギノ角ゴ Pro W3" pitchFamily="-84" charset="-128"/>
              </a:rPr>
              <a:t>But no new global system of fixed rates was started again.</a:t>
            </a:r>
          </a:p>
        </p:txBody>
      </p:sp>
    </p:spTree>
    <p:extLst>
      <p:ext uri="{BB962C8B-B14F-4D97-AF65-F5344CB8AC3E}">
        <p14:creationId xmlns:p14="http://schemas.microsoft.com/office/powerpoint/2010/main" val="237401880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strips(downRight)">
                                      <p:cBhvr>
                                        <p:cTn id="7" dur="500"/>
                                        <p:tgtEl>
                                          <p:spTgt spid="1034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strips(downRight)">
                                      <p:cBhvr>
                                        <p:cTn id="12" dur="500"/>
                                        <p:tgtEl>
                                          <p:spTgt spid="1034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3427">
                                            <p:txEl>
                                              <p:pRg st="2" end="2"/>
                                            </p:txEl>
                                          </p:spTgt>
                                        </p:tgtEl>
                                        <p:attrNameLst>
                                          <p:attrName>style.visibility</p:attrName>
                                        </p:attrNameLst>
                                      </p:cBhvr>
                                      <p:to>
                                        <p:strVal val="visible"/>
                                      </p:to>
                                    </p:set>
                                    <p:animEffect transition="in" filter="strips(downRight)">
                                      <p:cBhvr>
                                        <p:cTn id="17" dur="500"/>
                                        <p:tgtEl>
                                          <p:spTgt spid="1034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cs-CZ" sz="2400">
                <a:ea typeface="ヒラギノ角ゴ Pro W3" pitchFamily="-84" charset="-128"/>
              </a:rPr>
              <a:t>Fig. 19-4: Effect on Internal and External Balance of a Rise in the Foreign Price Level, </a:t>
            </a:r>
            <a:r>
              <a:rPr lang="en-US" altLang="cs-CZ" sz="2400" i="1">
                <a:ea typeface="ヒラギノ角ゴ Pro W3" pitchFamily="-84" charset="-128"/>
              </a:rPr>
              <a:t>P*</a:t>
            </a:r>
          </a:p>
        </p:txBody>
      </p:sp>
      <p:pic>
        <p:nvPicPr>
          <p:cNvPr id="51203" name="Picture 3" descr="fig19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4279" y="2108887"/>
            <a:ext cx="4772972" cy="4594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449100"/>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a:t>
            </a:r>
          </a:p>
        </p:txBody>
      </p:sp>
      <p:sp>
        <p:nvSpPr>
          <p:cNvPr id="104451" name="Rectangle 3"/>
          <p:cNvSpPr>
            <a:spLocks noGrp="1" noChangeArrowheads="1"/>
          </p:cNvSpPr>
          <p:nvPr>
            <p:ph idx="1"/>
          </p:nvPr>
        </p:nvSpPr>
        <p:spPr/>
        <p:txBody>
          <a:bodyPr vert="horz" lIns="91440" tIns="45720" rIns="91440" bIns="45720" rtlCol="0">
            <a:normAutofit/>
          </a:bodyPr>
          <a:lstStyle/>
          <a:p>
            <a:pPr marL="609600" indent="-609600">
              <a:spcBef>
                <a:spcPct val="70000"/>
              </a:spcBef>
              <a:buFont typeface="Times" panose="02020603050405020304" pitchFamily="18" charset="0"/>
              <a:buAutoNum type="arabicPeriod"/>
            </a:pPr>
            <a:r>
              <a:rPr lang="en-US" altLang="cs-CZ">
                <a:ea typeface="ヒラギノ角ゴ Pro W3" pitchFamily="-84" charset="-128"/>
              </a:rPr>
              <a:t>Monetary policy autonomy</a:t>
            </a:r>
          </a:p>
          <a:p>
            <a:pPr marL="990600" lvl="1" indent="-533400">
              <a:spcBef>
                <a:spcPct val="70000"/>
              </a:spcBef>
            </a:pPr>
            <a:r>
              <a:rPr lang="en-US" altLang="cs-CZ">
                <a:ea typeface="ヒラギノ角ゴ Pro W3" pitchFamily="-84" charset="-128"/>
              </a:rPr>
              <a:t>Without a need to trade currency in foreign exchange markets, central banks are more free to influence the domestic money supply, interest rates, and inflation.</a:t>
            </a:r>
          </a:p>
          <a:p>
            <a:pPr marL="990600" lvl="1" indent="-533400">
              <a:spcBef>
                <a:spcPct val="70000"/>
              </a:spcBef>
            </a:pPr>
            <a:r>
              <a:rPr lang="en-US" altLang="cs-CZ">
                <a:ea typeface="ヒラギノ角ゴ Pro W3" pitchFamily="-84" charset="-128"/>
              </a:rPr>
              <a:t>Central banks can more freely react to changes in aggregate demand, output, and prices in order to achieve internal balance.</a:t>
            </a:r>
          </a:p>
        </p:txBody>
      </p:sp>
    </p:spTree>
    <p:extLst>
      <p:ext uri="{BB962C8B-B14F-4D97-AF65-F5344CB8AC3E}">
        <p14:creationId xmlns:p14="http://schemas.microsoft.com/office/powerpoint/2010/main" val="6893581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strips(downRight)">
                                      <p:cBhvr>
                                        <p:cTn id="7" dur="500"/>
                                        <p:tgtEl>
                                          <p:spTgt spid="10445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4451">
                                            <p:txEl>
                                              <p:pRg st="1" end="1"/>
                                            </p:txEl>
                                          </p:spTgt>
                                        </p:tgtEl>
                                        <p:attrNameLst>
                                          <p:attrName>style.visibility</p:attrName>
                                        </p:attrNameLst>
                                      </p:cBhvr>
                                      <p:to>
                                        <p:strVal val="visible"/>
                                      </p:to>
                                    </p:set>
                                    <p:animEffect transition="in" filter="strips(downRight)">
                                      <p:cBhvr>
                                        <p:cTn id="10" dur="500"/>
                                        <p:tgtEl>
                                          <p:spTgt spid="10445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04451">
                                            <p:txEl>
                                              <p:pRg st="2" end="2"/>
                                            </p:txEl>
                                          </p:spTgt>
                                        </p:tgtEl>
                                        <p:attrNameLst>
                                          <p:attrName>style.visibility</p:attrName>
                                        </p:attrNameLst>
                                      </p:cBhvr>
                                      <p:to>
                                        <p:strVal val="visible"/>
                                      </p:to>
                                    </p:set>
                                    <p:animEffect transition="in" filter="strips(downRight)">
                                      <p:cBhvr>
                                        <p:cTn id="13" dur="500"/>
                                        <p:tgtEl>
                                          <p:spTgt spid="1044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 (cont.)</a:t>
            </a:r>
          </a:p>
        </p:txBody>
      </p:sp>
      <p:sp>
        <p:nvSpPr>
          <p:cNvPr id="105475" name="Rectangle 3"/>
          <p:cNvSpPr>
            <a:spLocks noGrp="1" noChangeArrowheads="1"/>
          </p:cNvSpPr>
          <p:nvPr>
            <p:ph idx="1"/>
          </p:nvPr>
        </p:nvSpPr>
        <p:spPr/>
        <p:txBody>
          <a:bodyPr vert="horz" lIns="91440" tIns="45720" rIns="91440" bIns="45720" rtlCol="0">
            <a:normAutofit/>
          </a:bodyPr>
          <a:lstStyle/>
          <a:p>
            <a:pPr marL="533400" indent="-533400">
              <a:spcBef>
                <a:spcPct val="50000"/>
              </a:spcBef>
              <a:buFont typeface="Times" panose="02020603050405020304" pitchFamily="18" charset="0"/>
              <a:buAutoNum type="arabicPeriod" startAt="2"/>
            </a:pPr>
            <a:r>
              <a:rPr lang="en-US" altLang="cs-CZ">
                <a:ea typeface="ヒラギノ角ゴ Pro W3" pitchFamily="-84" charset="-128"/>
              </a:rPr>
              <a:t>Automatic stabilization</a:t>
            </a:r>
          </a:p>
          <a:p>
            <a:pPr marL="914400" lvl="1" indent="-457200">
              <a:spcBef>
                <a:spcPct val="50000"/>
              </a:spcBef>
            </a:pPr>
            <a:r>
              <a:rPr lang="en-US" altLang="cs-CZ">
                <a:ea typeface="ヒラギノ角ゴ Pro W3" pitchFamily="-84" charset="-128"/>
              </a:rPr>
              <a:t>Flexible exchange rates change the prices of a country</a:t>
            </a:r>
            <a:r>
              <a:rPr lang="ja-JP" altLang="en-US">
                <a:ea typeface="ヒラギノ角ゴ Pro W3" pitchFamily="-84" charset="-128"/>
              </a:rPr>
              <a:t>’</a:t>
            </a:r>
            <a:r>
              <a:rPr lang="en-US" altLang="ja-JP">
                <a:ea typeface="ヒラギノ角ゴ Pro W3" pitchFamily="-84" charset="-128"/>
              </a:rPr>
              <a:t>s products and help reduce </a:t>
            </a:r>
            <a:r>
              <a:rPr lang="ja-JP" altLang="en-US">
                <a:ea typeface="ヒラギノ角ゴ Pro W3" pitchFamily="-84" charset="-128"/>
              </a:rPr>
              <a:t>“</a:t>
            </a:r>
            <a:r>
              <a:rPr lang="en-US" altLang="ja-JP">
                <a:ea typeface="ヒラギノ角ゴ Pro W3" pitchFamily="-84" charset="-128"/>
              </a:rPr>
              <a:t>fundamental disequilibria.</a:t>
            </a:r>
            <a:r>
              <a:rPr lang="ja-JP" altLang="en-US">
                <a:ea typeface="ヒラギノ角ゴ Pro W3" pitchFamily="-84" charset="-128"/>
              </a:rPr>
              <a:t>”</a:t>
            </a:r>
            <a:endParaRPr lang="en-US" altLang="ja-JP">
              <a:ea typeface="ヒラギノ角ゴ Pro W3" pitchFamily="-84" charset="-128"/>
            </a:endParaRPr>
          </a:p>
          <a:p>
            <a:pPr marL="914400" lvl="1" indent="-457200">
              <a:spcBef>
                <a:spcPct val="50000"/>
              </a:spcBef>
            </a:pPr>
            <a:r>
              <a:rPr lang="en-US" altLang="cs-CZ">
                <a:ea typeface="ヒラギノ角ゴ Pro W3" pitchFamily="-84" charset="-128"/>
              </a:rPr>
              <a:t>One fundamental disequilibrium is caused by an excessive increase in money supply and government purchases, leading to inflation, as we saw in the US during 1965–1972.</a:t>
            </a:r>
          </a:p>
          <a:p>
            <a:pPr marL="914400" lvl="1" indent="-457200">
              <a:spcBef>
                <a:spcPct val="50000"/>
              </a:spcBef>
            </a:pPr>
            <a:r>
              <a:rPr lang="en-US" altLang="cs-CZ">
                <a:ea typeface="ヒラギノ角ゴ Pro W3" pitchFamily="-84" charset="-128"/>
              </a:rPr>
              <a:t>Inflation causes the currency</a:t>
            </a:r>
            <a:r>
              <a:rPr lang="ja-JP" altLang="en-US">
                <a:ea typeface="ヒラギノ角ゴ Pro W3" pitchFamily="-84" charset="-128"/>
              </a:rPr>
              <a:t>’</a:t>
            </a:r>
            <a:r>
              <a:rPr lang="en-US" altLang="ja-JP">
                <a:ea typeface="ヒラギノ角ゴ Pro W3" pitchFamily="-84" charset="-128"/>
              </a:rPr>
              <a:t>s purchasing power to fall, both domestically and internationally, and flexible exchange rates can automatically adjust to account for this fall in value, as purchasing power parity predicts.</a:t>
            </a:r>
            <a:endParaRPr lang="en-US" altLang="cs-CZ">
              <a:ea typeface="ヒラギノ角ゴ Pro W3" pitchFamily="-84" charset="-128"/>
            </a:endParaRPr>
          </a:p>
        </p:txBody>
      </p:sp>
    </p:spTree>
    <p:extLst>
      <p:ext uri="{BB962C8B-B14F-4D97-AF65-F5344CB8AC3E}">
        <p14:creationId xmlns:p14="http://schemas.microsoft.com/office/powerpoint/2010/main" val="16074613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strips(downRight)">
                                      <p:cBhvr>
                                        <p:cTn id="7" dur="500"/>
                                        <p:tgtEl>
                                          <p:spTgt spid="10547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5475">
                                            <p:txEl>
                                              <p:pRg st="1" end="1"/>
                                            </p:txEl>
                                          </p:spTgt>
                                        </p:tgtEl>
                                        <p:attrNameLst>
                                          <p:attrName>style.visibility</p:attrName>
                                        </p:attrNameLst>
                                      </p:cBhvr>
                                      <p:to>
                                        <p:strVal val="visible"/>
                                      </p:to>
                                    </p:set>
                                    <p:animEffect transition="in" filter="strips(downRight)">
                                      <p:cBhvr>
                                        <p:cTn id="10" dur="500"/>
                                        <p:tgtEl>
                                          <p:spTgt spid="10547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05475">
                                            <p:txEl>
                                              <p:pRg st="2" end="2"/>
                                            </p:txEl>
                                          </p:spTgt>
                                        </p:tgtEl>
                                        <p:attrNameLst>
                                          <p:attrName>style.visibility</p:attrName>
                                        </p:attrNameLst>
                                      </p:cBhvr>
                                      <p:to>
                                        <p:strVal val="visible"/>
                                      </p:to>
                                    </p:set>
                                    <p:animEffect transition="in" filter="strips(downRight)">
                                      <p:cBhvr>
                                        <p:cTn id="13" dur="500"/>
                                        <p:tgtEl>
                                          <p:spTgt spid="10547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05475">
                                            <p:txEl>
                                              <p:pRg st="3" end="3"/>
                                            </p:txEl>
                                          </p:spTgt>
                                        </p:tgtEl>
                                        <p:attrNameLst>
                                          <p:attrName>style.visibility</p:attrName>
                                        </p:attrNameLst>
                                      </p:cBhvr>
                                      <p:to>
                                        <p:strVal val="visible"/>
                                      </p:to>
                                    </p:set>
                                    <p:animEffect transition="in" filter="strips(downRight)">
                                      <p:cBhvr>
                                        <p:cTn id="16" dur="500"/>
                                        <p:tgtEl>
                                          <p:spTgt spid="105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 (cont.)</a:t>
            </a:r>
          </a:p>
        </p:txBody>
      </p:sp>
      <p:sp>
        <p:nvSpPr>
          <p:cNvPr id="106499" name="Rectangle 3"/>
          <p:cNvSpPr>
            <a:spLocks noGrp="1" noChangeArrowheads="1"/>
          </p:cNvSpPr>
          <p:nvPr>
            <p:ph idx="1"/>
          </p:nvPr>
        </p:nvSpPr>
        <p:spPr/>
        <p:txBody>
          <a:bodyPr vert="horz" lIns="91440" tIns="45720" rIns="91440" bIns="45720" rtlCol="0">
            <a:normAutofit/>
          </a:bodyPr>
          <a:lstStyle/>
          <a:p>
            <a:pPr lvl="1" eaLnBrk="1" hangingPunct="1">
              <a:spcBef>
                <a:spcPct val="50000"/>
              </a:spcBef>
            </a:pPr>
            <a:r>
              <a:rPr lang="en-US" altLang="cs-CZ" sz="1800">
                <a:ea typeface="ヒラギノ角ゴ Pro W3" pitchFamily="-84" charset="-128"/>
              </a:rPr>
              <a:t>Another fundamental disequilibrium could be caused by a change in aggregate demand for a country</a:t>
            </a:r>
            <a:r>
              <a:rPr lang="ja-JP" altLang="en-US" sz="1800">
                <a:ea typeface="ヒラギノ角ゴ Pro W3" pitchFamily="-84" charset="-128"/>
              </a:rPr>
              <a:t>’</a:t>
            </a:r>
            <a:r>
              <a:rPr lang="en-US" altLang="ja-JP" sz="1800">
                <a:ea typeface="ヒラギノ角ゴ Pro W3" pitchFamily="-84" charset="-128"/>
              </a:rPr>
              <a:t>s products.</a:t>
            </a:r>
          </a:p>
          <a:p>
            <a:pPr lvl="1" eaLnBrk="1" hangingPunct="1">
              <a:spcBef>
                <a:spcPct val="50000"/>
              </a:spcBef>
            </a:pPr>
            <a:r>
              <a:rPr lang="en-US" altLang="cs-CZ" sz="1800">
                <a:ea typeface="ヒラギノ角ゴ Pro W3" pitchFamily="-84" charset="-128"/>
              </a:rPr>
              <a:t>Flexible exchange rates would automatically adjust to stabilize high or low aggregate demand and output, thereby keeping output closer to its normal level and also stabilizing price changes in the long run. </a:t>
            </a:r>
          </a:p>
        </p:txBody>
      </p:sp>
    </p:spTree>
    <p:extLst>
      <p:ext uri="{BB962C8B-B14F-4D97-AF65-F5344CB8AC3E}">
        <p14:creationId xmlns:p14="http://schemas.microsoft.com/office/powerpoint/2010/main" val="12972902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strips(downRigh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strips(downRight)">
                                      <p:cBhvr>
                                        <p:cTn id="12" dur="500"/>
                                        <p:tgtEl>
                                          <p:spTgt spid="106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ea typeface="ヒラギノ角ゴ Pro W3" pitchFamily="-84" charset="-128"/>
              </a:rPr>
              <a:t>Macroeconomic Goals</a:t>
            </a:r>
          </a:p>
        </p:txBody>
      </p:sp>
      <p:sp>
        <p:nvSpPr>
          <p:cNvPr id="717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ja-JP" altLang="en-US" sz="2000">
                <a:ea typeface="ヒラギノ角ゴ Pro W3" pitchFamily="-84" charset="-128"/>
              </a:rPr>
              <a:t>“</a:t>
            </a:r>
            <a:r>
              <a:rPr lang="en-US" altLang="ja-JP" sz="2000">
                <a:ea typeface="ヒラギノ角ゴ Pro W3" pitchFamily="-84" charset="-128"/>
              </a:rPr>
              <a:t>Internal balance</a:t>
            </a:r>
            <a:r>
              <a:rPr lang="ja-JP" altLang="en-US" sz="2000">
                <a:ea typeface="ヒラギノ角ゴ Pro W3" pitchFamily="-84" charset="-128"/>
              </a:rPr>
              <a:t>”</a:t>
            </a:r>
            <a:r>
              <a:rPr lang="en-US" altLang="ja-JP" sz="2000">
                <a:ea typeface="ヒラギノ角ゴ Pro W3" pitchFamily="-84" charset="-128"/>
              </a:rPr>
              <a:t> describes the macroeconomic goals of producing at </a:t>
            </a:r>
            <a:r>
              <a:rPr lang="en-US" altLang="ja-JP" sz="2000" b="1">
                <a:ea typeface="ヒラギノ角ゴ Pro W3" pitchFamily="-84" charset="-128"/>
              </a:rPr>
              <a:t>potential output</a:t>
            </a:r>
            <a:r>
              <a:rPr lang="en-US" altLang="ja-JP" sz="2000">
                <a:ea typeface="ヒラギノ角ゴ Pro W3" pitchFamily="-84" charset="-128"/>
              </a:rPr>
              <a:t> (at </a:t>
            </a:r>
            <a:r>
              <a:rPr lang="ja-JP" altLang="en-US" sz="2000">
                <a:ea typeface="ヒラギノ角ゴ Pro W3" pitchFamily="-84" charset="-128"/>
              </a:rPr>
              <a:t>“</a:t>
            </a:r>
            <a:r>
              <a:rPr lang="en-US" altLang="ja-JP" sz="2000">
                <a:ea typeface="ヒラギノ角ゴ Pro W3" pitchFamily="-84" charset="-128"/>
              </a:rPr>
              <a:t>full employment</a:t>
            </a:r>
            <a:r>
              <a:rPr lang="ja-JP" altLang="en-US" sz="2000">
                <a:ea typeface="ヒラギノ角ゴ Pro W3" pitchFamily="-84" charset="-128"/>
              </a:rPr>
              <a:t>”</a:t>
            </a:r>
            <a:r>
              <a:rPr lang="en-US" altLang="ja-JP" sz="2000">
                <a:ea typeface="ヒラギノ角ゴ Pro W3" pitchFamily="-84" charset="-128"/>
              </a:rPr>
              <a:t>) and of </a:t>
            </a:r>
            <a:r>
              <a:rPr lang="en-US" altLang="ja-JP" sz="2000" b="1">
                <a:ea typeface="ヒラギノ角ゴ Pro W3" pitchFamily="-84" charset="-128"/>
              </a:rPr>
              <a:t>price stability </a:t>
            </a:r>
            <a:r>
              <a:rPr lang="en-US" altLang="ja-JP" sz="2000">
                <a:ea typeface="ヒラギノ角ゴ Pro W3" pitchFamily="-84" charset="-128"/>
              </a:rPr>
              <a:t>(low inflation).</a:t>
            </a:r>
          </a:p>
          <a:p>
            <a:pPr lvl="1" eaLnBrk="1" hangingPunct="1">
              <a:spcBef>
                <a:spcPct val="50000"/>
              </a:spcBef>
            </a:pPr>
            <a:r>
              <a:rPr lang="en-US" altLang="cs-CZ" sz="1800">
                <a:ea typeface="ヒラギノ角ゴ Pro W3" pitchFamily="-84" charset="-128"/>
              </a:rPr>
              <a:t>An unsustainable use of resources (overemployment) tends to increase prices; an ineffective use of resources (underemployment) tends to decrease prices.</a:t>
            </a:r>
          </a:p>
          <a:p>
            <a:pPr eaLnBrk="1" hangingPunct="1">
              <a:spcBef>
                <a:spcPct val="50000"/>
              </a:spcBef>
            </a:pPr>
            <a:r>
              <a:rPr lang="en-US" altLang="cs-CZ" sz="2000">
                <a:ea typeface="ヒラギノ角ゴ Pro W3" pitchFamily="-84" charset="-128"/>
              </a:rPr>
              <a:t>Volatile aggregate demand and output tend to create volatile prices.</a:t>
            </a:r>
          </a:p>
          <a:p>
            <a:pPr lvl="1" eaLnBrk="1" hangingPunct="1"/>
            <a:r>
              <a:rPr lang="en-US" altLang="cs-CZ" sz="1800">
                <a:ea typeface="ヒラギノ角ゴ Pro W3" pitchFamily="-84" charset="-128"/>
              </a:rPr>
              <a:t>Price level movements reduce the economy</a:t>
            </a:r>
            <a:r>
              <a:rPr lang="ja-JP" altLang="en-US" sz="1800">
                <a:ea typeface="ヒラギノ角ゴ Pro W3" pitchFamily="-84" charset="-128"/>
              </a:rPr>
              <a:t>’</a:t>
            </a:r>
            <a:r>
              <a:rPr lang="en-US" altLang="ja-JP" sz="1800">
                <a:ea typeface="ヒラギノ角ゴ Pro W3" pitchFamily="-84" charset="-128"/>
              </a:rPr>
              <a:t>s efficiency by making the real value of the monetary unit less certain and thus a less useful guide for economic decisions.</a:t>
            </a:r>
            <a:endParaRPr lang="en-US" altLang="cs-CZ" sz="1800">
              <a:ea typeface="ヒラギノ角ゴ Pro W3" pitchFamily="-84" charset="-128"/>
            </a:endParaRPr>
          </a:p>
        </p:txBody>
      </p:sp>
    </p:spTree>
    <p:extLst>
      <p:ext uri="{BB962C8B-B14F-4D97-AF65-F5344CB8AC3E}">
        <p14:creationId xmlns:p14="http://schemas.microsoft.com/office/powerpoint/2010/main" val="3669123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strips(downRight)">
                                      <p:cBhvr>
                                        <p:cTn id="10" dur="500"/>
                                        <p:tgtEl>
                                          <p:spTgt spid="71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strips(downRight)">
                                      <p:cBhvr>
                                        <p:cTn id="15" dur="500"/>
                                        <p:tgtEl>
                                          <p:spTgt spid="71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strips(downRight)">
                                      <p:cBhvr>
                                        <p:cTn id="18"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62698" y="713946"/>
            <a:ext cx="6090338" cy="1374689"/>
          </a:xfrm>
        </p:spPr>
        <p:txBody>
          <a:bodyPr anchor="t"/>
          <a:lstStyle/>
          <a:p>
            <a:pPr eaLnBrk="1" hangingPunct="1"/>
            <a:r>
              <a:rPr lang="en-US" altLang="cs-CZ" sz="2800" dirty="0">
                <a:ea typeface="ヒラギノ角ゴ Pro W3" pitchFamily="-84" charset="-128"/>
              </a:rPr>
              <a:t>Fig. 19-5: Effects of a Fall in Export Demand</a:t>
            </a:r>
          </a:p>
        </p:txBody>
      </p:sp>
      <p:pic>
        <p:nvPicPr>
          <p:cNvPr id="55299" name="Picture 3" descr="fig19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8938" y="713946"/>
            <a:ext cx="3998913" cy="608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2240065"/>
      </p:ext>
    </p:extLst>
  </p:cSld>
  <p:clrMapOvr>
    <a:masterClrMapping/>
  </p:clrMapOvr>
  <p:transition spd="med">
    <p:pull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 (cont.)</a:t>
            </a:r>
          </a:p>
        </p:txBody>
      </p:sp>
      <p:sp>
        <p:nvSpPr>
          <p:cNvPr id="108547" name="Rectangle 3"/>
          <p:cNvSpPr>
            <a:spLocks noGrp="1" noChangeArrowheads="1"/>
          </p:cNvSpPr>
          <p:nvPr>
            <p:ph idx="1"/>
          </p:nvPr>
        </p:nvSpPr>
        <p:spPr/>
        <p:txBody>
          <a:bodyPr vert="horz" lIns="91440" tIns="45720" rIns="91440" bIns="45720" rtlCol="0">
            <a:normAutofit/>
          </a:bodyPr>
          <a:lstStyle/>
          <a:p>
            <a:pPr lvl="1" eaLnBrk="1" hangingPunct="1">
              <a:spcBef>
                <a:spcPct val="50000"/>
              </a:spcBef>
            </a:pPr>
            <a:r>
              <a:rPr lang="en-US" altLang="cs-CZ">
                <a:ea typeface="ヒラギノ角ゴ Pro W3" pitchFamily="-84" charset="-128"/>
              </a:rPr>
              <a:t>In the long run, a real depreciation of domestic products occurs as prices fall (due to low aggregate demand, output, and employment) under fixed exchange rates.</a:t>
            </a:r>
          </a:p>
          <a:p>
            <a:pPr lvl="1" eaLnBrk="1" hangingPunct="1">
              <a:spcBef>
                <a:spcPct val="50000"/>
              </a:spcBef>
            </a:pPr>
            <a:r>
              <a:rPr lang="en-US" altLang="cs-CZ">
                <a:ea typeface="ヒラギノ角ゴ Pro W3" pitchFamily="-84" charset="-128"/>
              </a:rPr>
              <a:t>In the short run and long run, a real depreciation of domestic products occurs through a nominal depreciation under flexible exchange rates.</a:t>
            </a:r>
          </a:p>
          <a:p>
            <a:pPr eaLnBrk="1" hangingPunct="1">
              <a:spcBef>
                <a:spcPct val="50000"/>
              </a:spcBef>
            </a:pPr>
            <a:r>
              <a:rPr lang="en-US" altLang="cs-CZ">
                <a:ea typeface="ヒラギノ角ゴ Pro W3" pitchFamily="-84" charset="-128"/>
              </a:rPr>
              <a:t>Fixed exchange rates cannot survive for long in a world with divergent macroeconomic policies and other changes that affect national aggregate demand and national income differently.</a:t>
            </a:r>
          </a:p>
        </p:txBody>
      </p:sp>
    </p:spTree>
    <p:extLst>
      <p:ext uri="{BB962C8B-B14F-4D97-AF65-F5344CB8AC3E}">
        <p14:creationId xmlns:p14="http://schemas.microsoft.com/office/powerpoint/2010/main" val="17602984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strips(downRight)">
                                      <p:cBhvr>
                                        <p:cTn id="7" dur="500"/>
                                        <p:tgtEl>
                                          <p:spTgt spid="108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strips(downRight)">
                                      <p:cBhvr>
                                        <p:cTn id="12" dur="500"/>
                                        <p:tgtEl>
                                          <p:spTgt spid="1085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strips(downRight)">
                                      <p:cBhvr>
                                        <p:cTn id="17"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 (cont.)</a:t>
            </a:r>
          </a:p>
        </p:txBody>
      </p:sp>
      <p:sp>
        <p:nvSpPr>
          <p:cNvPr id="109571" name="Rectangle 3"/>
          <p:cNvSpPr>
            <a:spLocks noGrp="1" noChangeArrowheads="1"/>
          </p:cNvSpPr>
          <p:nvPr>
            <p:ph idx="1"/>
          </p:nvPr>
        </p:nvSpPr>
        <p:spPr/>
        <p:txBody>
          <a:bodyPr vert="horz" lIns="91440" tIns="45720" rIns="91440" bIns="45720" rtlCol="0">
            <a:normAutofit/>
          </a:bodyPr>
          <a:lstStyle/>
          <a:p>
            <a:pPr marL="609600" indent="-609600">
              <a:spcBef>
                <a:spcPct val="70000"/>
              </a:spcBef>
              <a:buFont typeface="Times" panose="02020603050405020304" pitchFamily="18" charset="0"/>
              <a:buAutoNum type="arabicPeriod" startAt="3"/>
            </a:pPr>
            <a:r>
              <a:rPr lang="en-US" altLang="cs-CZ">
                <a:ea typeface="ヒラギノ角ゴ Pro W3" pitchFamily="-84" charset="-128"/>
              </a:rPr>
              <a:t>Flexible exchange rates may also prevent speculation in some cases.</a:t>
            </a:r>
          </a:p>
          <a:p>
            <a:pPr marL="990600" lvl="1" indent="-533400">
              <a:spcBef>
                <a:spcPct val="70000"/>
              </a:spcBef>
            </a:pPr>
            <a:r>
              <a:rPr lang="en-US" altLang="cs-CZ">
                <a:ea typeface="ヒラギノ角ゴ Pro W3" pitchFamily="-84" charset="-128"/>
              </a:rPr>
              <a:t>Fixed exchange rates are unsustainable if markets believe that the central bank does not have enough official international reserves.</a:t>
            </a:r>
          </a:p>
        </p:txBody>
      </p:sp>
    </p:spTree>
    <p:extLst>
      <p:ext uri="{BB962C8B-B14F-4D97-AF65-F5344CB8AC3E}">
        <p14:creationId xmlns:p14="http://schemas.microsoft.com/office/powerpoint/2010/main" val="21471647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strips(downRight)">
                                      <p:cBhvr>
                                        <p:cTn id="7" dur="500"/>
                                        <p:tgtEl>
                                          <p:spTgt spid="1095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9571">
                                            <p:txEl>
                                              <p:pRg st="1" end="1"/>
                                            </p:txEl>
                                          </p:spTgt>
                                        </p:tgtEl>
                                        <p:attrNameLst>
                                          <p:attrName>style.visibility</p:attrName>
                                        </p:attrNameLst>
                                      </p:cBhvr>
                                      <p:to>
                                        <p:strVal val="visible"/>
                                      </p:to>
                                    </p:set>
                                    <p:animEffect transition="in" filter="strips(downRight)">
                                      <p:cBhvr>
                                        <p:cTn id="10" dur="500"/>
                                        <p:tgtEl>
                                          <p:spTgt spid="1095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cs-CZ" sz="2800">
                <a:ea typeface="ヒラギノ角ゴ Pro W3" pitchFamily="-84" charset="-128"/>
              </a:rPr>
              <a:t>Case for Floating Exchange Rates (cont.)</a:t>
            </a:r>
          </a:p>
        </p:txBody>
      </p:sp>
      <p:sp>
        <p:nvSpPr>
          <p:cNvPr id="110595" name="Rectangle 3"/>
          <p:cNvSpPr>
            <a:spLocks noGrp="1" noChangeArrowheads="1"/>
          </p:cNvSpPr>
          <p:nvPr>
            <p:ph idx="1"/>
          </p:nvPr>
        </p:nvSpPr>
        <p:spPr/>
        <p:txBody>
          <a:bodyPr vert="horz" lIns="91440" tIns="45720" rIns="91440" bIns="45720" rtlCol="0">
            <a:normAutofit/>
          </a:bodyPr>
          <a:lstStyle/>
          <a:p>
            <a:pPr marL="609600" indent="-609600">
              <a:spcBef>
                <a:spcPct val="50000"/>
              </a:spcBef>
              <a:buFont typeface="Times" panose="02020603050405020304" pitchFamily="18" charset="0"/>
              <a:buAutoNum type="arabicPeriod" startAt="4"/>
            </a:pPr>
            <a:r>
              <a:rPr lang="en-US" altLang="cs-CZ">
                <a:ea typeface="ヒラギノ角ゴ Pro W3" pitchFamily="-84" charset="-128"/>
              </a:rPr>
              <a:t>Symmetry (not possible under Bretton Woods)</a:t>
            </a:r>
          </a:p>
          <a:p>
            <a:pPr marL="990600" lvl="1" indent="-533400">
              <a:spcBef>
                <a:spcPct val="50000"/>
              </a:spcBef>
            </a:pPr>
            <a:r>
              <a:rPr lang="en-US" altLang="cs-CZ">
                <a:ea typeface="ヒラギノ角ゴ Pro W3" pitchFamily="-84" charset="-128"/>
              </a:rPr>
              <a:t>The U.S. is now allowed to adjust its exchange rate, like other countries.</a:t>
            </a:r>
          </a:p>
          <a:p>
            <a:pPr marL="990600" lvl="1" indent="-533400">
              <a:spcBef>
                <a:spcPct val="50000"/>
              </a:spcBef>
            </a:pPr>
            <a:r>
              <a:rPr lang="en-US" altLang="cs-CZ">
                <a:ea typeface="ヒラギノ角ゴ Pro W3" pitchFamily="-84" charset="-128"/>
              </a:rPr>
              <a:t>Other countries are allowed to adjust their money supplies for macroeconomic goals, like the U.S. could.</a:t>
            </a:r>
          </a:p>
        </p:txBody>
      </p:sp>
    </p:spTree>
    <p:extLst>
      <p:ext uri="{BB962C8B-B14F-4D97-AF65-F5344CB8AC3E}">
        <p14:creationId xmlns:p14="http://schemas.microsoft.com/office/powerpoint/2010/main" val="15379419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strips(downRight)">
                                      <p:cBhvr>
                                        <p:cTn id="7" dur="500"/>
                                        <p:tgtEl>
                                          <p:spTgt spid="1105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0595">
                                            <p:txEl>
                                              <p:pRg st="1" end="1"/>
                                            </p:txEl>
                                          </p:spTgt>
                                        </p:tgtEl>
                                        <p:attrNameLst>
                                          <p:attrName>style.visibility</p:attrName>
                                        </p:attrNameLst>
                                      </p:cBhvr>
                                      <p:to>
                                        <p:strVal val="visible"/>
                                      </p:to>
                                    </p:set>
                                    <p:animEffect transition="in" filter="strips(downRight)">
                                      <p:cBhvr>
                                        <p:cTn id="10" dur="500"/>
                                        <p:tgtEl>
                                          <p:spTgt spid="1105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10595">
                                            <p:txEl>
                                              <p:pRg st="2" end="2"/>
                                            </p:txEl>
                                          </p:spTgt>
                                        </p:tgtEl>
                                        <p:attrNameLst>
                                          <p:attrName>style.visibility</p:attrName>
                                        </p:attrNameLst>
                                      </p:cBhvr>
                                      <p:to>
                                        <p:strVal val="visible"/>
                                      </p:to>
                                    </p:set>
                                    <p:animEffect transition="in" filter="strips(downRight)">
                                      <p:cBhvr>
                                        <p:cTn id="13" dur="500"/>
                                        <p:tgtEl>
                                          <p:spTgt spid="1105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a:t>
            </a:r>
          </a:p>
        </p:txBody>
      </p:sp>
      <p:sp>
        <p:nvSpPr>
          <p:cNvPr id="118787" name="Rectangle 3"/>
          <p:cNvSpPr>
            <a:spLocks noGrp="1" noChangeArrowheads="1"/>
          </p:cNvSpPr>
          <p:nvPr>
            <p:ph idx="1"/>
          </p:nvPr>
        </p:nvSpPr>
        <p:spPr/>
        <p:txBody>
          <a:bodyPr vert="horz" lIns="91440" tIns="45720" rIns="91440" bIns="45720" rtlCol="0">
            <a:normAutofit lnSpcReduction="10000"/>
          </a:bodyPr>
          <a:lstStyle/>
          <a:p>
            <a:pPr eaLnBrk="1" hangingPunct="1"/>
            <a:r>
              <a:rPr lang="en-US" altLang="cs-CZ" sz="2500">
                <a:ea typeface="ヒラギノ角ゴ Pro W3" pitchFamily="-84" charset="-128"/>
              </a:rPr>
              <a:t>In 1975, IMF members met in Rambouillet, France to allow flexible exchange rates, but to prevent </a:t>
            </a:r>
            <a:r>
              <a:rPr lang="ja-JP" altLang="en-US" sz="2500">
                <a:ea typeface="ヒラギノ角ゴ Pro W3" pitchFamily="-84" charset="-128"/>
              </a:rPr>
              <a:t>“</a:t>
            </a:r>
            <a:r>
              <a:rPr lang="en-US" altLang="ja-JP" sz="2500">
                <a:ea typeface="ヒラギノ角ゴ Pro W3" pitchFamily="-84" charset="-128"/>
              </a:rPr>
              <a:t>erratic  fluctuations.</a:t>
            </a:r>
            <a:r>
              <a:rPr lang="ja-JP" altLang="en-US" sz="2500">
                <a:ea typeface="ヒラギノ角ゴ Pro W3" pitchFamily="-84" charset="-128"/>
              </a:rPr>
              <a:t>”</a:t>
            </a:r>
            <a:endParaRPr lang="en-US" altLang="ja-JP" sz="2500">
              <a:ea typeface="ヒラギノ角ゴ Pro W3" pitchFamily="-84" charset="-128"/>
            </a:endParaRPr>
          </a:p>
          <a:p>
            <a:pPr eaLnBrk="1" hangingPunct="1"/>
            <a:r>
              <a:rPr lang="en-US" altLang="cs-CZ" sz="2500">
                <a:ea typeface="ヒラギノ角ゴ Pro W3" pitchFamily="-84" charset="-128"/>
              </a:rPr>
              <a:t>In 1976 in Kingston, Jamaica, they amended the articles of agreement for IMF membership to formally endorse flexible rates, </a:t>
            </a:r>
          </a:p>
          <a:p>
            <a:pPr lvl="1" eaLnBrk="1" hangingPunct="1"/>
            <a:r>
              <a:rPr lang="en-US" altLang="cs-CZ">
                <a:ea typeface="ヒラギノ角ゴ Pro W3" pitchFamily="-84" charset="-128"/>
              </a:rPr>
              <a:t>but prevented members from </a:t>
            </a:r>
            <a:r>
              <a:rPr lang="ja-JP" altLang="en-US">
                <a:ea typeface="ヒラギノ角ゴ Pro W3" pitchFamily="-84" charset="-128"/>
              </a:rPr>
              <a:t>“</a:t>
            </a:r>
            <a:r>
              <a:rPr lang="en-US" altLang="ja-JP">
                <a:ea typeface="ヒラギノ角ゴ Pro W3" pitchFamily="-84" charset="-128"/>
              </a:rPr>
              <a:t>manipulating exchange rates … to gain an unfair competitive advantage</a:t>
            </a:r>
            <a:r>
              <a:rPr lang="ja-JP" altLang="en-US">
                <a:ea typeface="ヒラギノ角ゴ Pro W3" pitchFamily="-84" charset="-128"/>
              </a:rPr>
              <a:t>”</a:t>
            </a:r>
            <a:r>
              <a:rPr lang="en-US" altLang="ja-JP">
                <a:ea typeface="ヒラギノ角ゴ Pro W3" pitchFamily="-84" charset="-128"/>
              </a:rPr>
              <a:t>: no expenditure-switching policies were allowed.</a:t>
            </a:r>
          </a:p>
          <a:p>
            <a:pPr lvl="1" eaLnBrk="1" hangingPunct="1"/>
            <a:r>
              <a:rPr lang="en-US" altLang="cs-CZ">
                <a:ea typeface="ヒラギノ角ゴ Pro W3" pitchFamily="-84" charset="-128"/>
              </a:rPr>
              <a:t>The articles allowed </a:t>
            </a:r>
            <a:r>
              <a:rPr lang="ja-JP" altLang="en-US">
                <a:ea typeface="ヒラギノ角ゴ Pro W3" pitchFamily="-84" charset="-128"/>
              </a:rPr>
              <a:t>“</a:t>
            </a:r>
            <a:r>
              <a:rPr lang="en-US" altLang="ja-JP">
                <a:ea typeface="ヒラギノ角ゴ Pro W3" pitchFamily="-84" charset="-128"/>
              </a:rPr>
              <a:t>surveillance</a:t>
            </a:r>
            <a:r>
              <a:rPr lang="ja-JP" altLang="en-US">
                <a:ea typeface="ヒラギノ角ゴ Pro W3" pitchFamily="-84" charset="-128"/>
              </a:rPr>
              <a:t>”</a:t>
            </a:r>
            <a:r>
              <a:rPr lang="en-US" altLang="ja-JP">
                <a:ea typeface="ヒラギノ角ゴ Pro W3" pitchFamily="-84" charset="-128"/>
              </a:rPr>
              <a:t> of members by other members to be sure they were acting fairly.</a:t>
            </a:r>
            <a:endParaRPr lang="en-US" altLang="cs-CZ" smtClean="0">
              <a:ea typeface="ヒラギノ角ゴ Pro W3" pitchFamily="-84" charset="-128"/>
            </a:endParaRPr>
          </a:p>
        </p:txBody>
      </p:sp>
    </p:spTree>
    <p:extLst>
      <p:ext uri="{BB962C8B-B14F-4D97-AF65-F5344CB8AC3E}">
        <p14:creationId xmlns:p14="http://schemas.microsoft.com/office/powerpoint/2010/main" val="13894457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strips(downRigh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strips(downRight)">
                                      <p:cBhvr>
                                        <p:cTn id="12" dur="500"/>
                                        <p:tgtEl>
                                          <p:spTgt spid="118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8787">
                                            <p:txEl>
                                              <p:pRg st="2" end="2"/>
                                            </p:txEl>
                                          </p:spTgt>
                                        </p:tgtEl>
                                        <p:attrNameLst>
                                          <p:attrName>style.visibility</p:attrName>
                                        </p:attrNameLst>
                                      </p:cBhvr>
                                      <p:to>
                                        <p:strVal val="visible"/>
                                      </p:to>
                                    </p:set>
                                    <p:animEffect transition="in" filter="strips(downRight)">
                                      <p:cBhvr>
                                        <p:cTn id="17" dur="500"/>
                                        <p:tgtEl>
                                          <p:spTgt spid="1187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8787">
                                            <p:txEl>
                                              <p:pRg st="3" end="3"/>
                                            </p:txEl>
                                          </p:spTgt>
                                        </p:tgtEl>
                                        <p:attrNameLst>
                                          <p:attrName>style.visibility</p:attrName>
                                        </p:attrNameLst>
                                      </p:cBhvr>
                                      <p:to>
                                        <p:strVal val="visible"/>
                                      </p:to>
                                    </p:set>
                                    <p:animEffect transition="in" filter="strips(downRight)">
                                      <p:cBhvr>
                                        <p:cTn id="22" dur="5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 (cont.)</a:t>
            </a:r>
          </a:p>
        </p:txBody>
      </p:sp>
      <p:sp>
        <p:nvSpPr>
          <p:cNvPr id="119811"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Due to contractionary monetary policy and expansive fiscal policy in the U.S., the dollar appreciated by about 50% relative to 15 currencies from 1980 to 1985.</a:t>
            </a:r>
          </a:p>
          <a:p>
            <a:pPr lvl="1" eaLnBrk="1" hangingPunct="1">
              <a:spcBef>
                <a:spcPct val="50000"/>
              </a:spcBef>
            </a:pPr>
            <a:r>
              <a:rPr lang="en-US" altLang="cs-CZ">
                <a:ea typeface="ヒラギノ角ゴ Pro W3" pitchFamily="-84" charset="-128"/>
              </a:rPr>
              <a:t>This contributed to a growing current account deficit by making imports cheaper and U.S. goods more expensive.</a:t>
            </a:r>
          </a:p>
        </p:txBody>
      </p:sp>
    </p:spTree>
    <p:extLst>
      <p:ext uri="{BB962C8B-B14F-4D97-AF65-F5344CB8AC3E}">
        <p14:creationId xmlns:p14="http://schemas.microsoft.com/office/powerpoint/2010/main" val="36473896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strips(downRight)">
                                      <p:cBhvr>
                                        <p:cTn id="7" dur="500"/>
                                        <p:tgtEl>
                                          <p:spTgt spid="119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strips(downRight)">
                                      <p:cBhvr>
                                        <p:cTn id="12" dur="500"/>
                                        <p:tgtEl>
                                          <p:spTgt spid="1198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cs-CZ" sz="2800">
                <a:ea typeface="ヒラギノ角ゴ Pro W3" pitchFamily="-84" charset="-128"/>
              </a:rPr>
              <a:t>Table 19-2: Macroeconomic Data for Key Industrial Regions, 1963–2012</a:t>
            </a:r>
          </a:p>
        </p:txBody>
      </p:sp>
      <p:pic>
        <p:nvPicPr>
          <p:cNvPr id="61443" name="Picture 3" descr="tbl19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01738"/>
            <a:ext cx="8326438" cy="418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4"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03441" y="6286350"/>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867641"/>
      </p:ext>
    </p:extLst>
  </p:cSld>
  <p:clrMapOvr>
    <a:masterClrMapping/>
  </p:clrMapOvr>
  <p:transition spd="med">
    <p:pull dir="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cs-CZ" sz="2400">
                <a:ea typeface="ヒラギノ角ゴ Pro W3" pitchFamily="-84" charset="-128"/>
              </a:rPr>
              <a:t>Fig. 19-6: Nominal and Real Effective Dollar Exchange Rate Indexes, 1975–2013</a:t>
            </a:r>
          </a:p>
        </p:txBody>
      </p:sp>
      <p:pic>
        <p:nvPicPr>
          <p:cNvPr id="62467" name="Picture 2" descr="fig19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25799"/>
            <a:ext cx="7598676" cy="4559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5192620"/>
      </p:ext>
    </p:extLst>
  </p:cSld>
  <p:clrMapOvr>
    <a:masterClrMapping/>
  </p:clrMapOvr>
  <p:transition spd="med">
    <p:pull dir="rd"/>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 (cont.)</a:t>
            </a:r>
          </a:p>
        </p:txBody>
      </p:sp>
      <p:sp>
        <p:nvSpPr>
          <p:cNvPr id="121859"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To reduce the value of the U.S. $, the U.S., Germany, Japan, Britain, and France announced in 1985 that their central banks would jointly intervene in the foreign exchange markets in order to reduce the value of the dollar.</a:t>
            </a:r>
          </a:p>
          <a:p>
            <a:pPr lvl="1" eaLnBrk="1" hangingPunct="1">
              <a:spcBef>
                <a:spcPct val="50000"/>
              </a:spcBef>
            </a:pPr>
            <a:r>
              <a:rPr lang="en-US" altLang="cs-CZ">
                <a:ea typeface="ヒラギノ角ゴ Pro W3" pitchFamily="-84" charset="-128"/>
              </a:rPr>
              <a:t>The dollar dropped sharply the next day and continued to drop as the U.S. continued a more expansionary monetary policy, pushing down interest rates.</a:t>
            </a:r>
          </a:p>
          <a:p>
            <a:pPr lvl="1" eaLnBrk="1" hangingPunct="1">
              <a:spcBef>
                <a:spcPct val="50000"/>
              </a:spcBef>
            </a:pPr>
            <a:r>
              <a:rPr lang="en-US" altLang="cs-CZ">
                <a:ea typeface="ヒラギノ角ゴ Pro W3" pitchFamily="-84" charset="-128"/>
              </a:rPr>
              <a:t>The agreement was called the Plaza Accords, because it was announced at the Plaza Hotel in New York.</a:t>
            </a:r>
          </a:p>
        </p:txBody>
      </p:sp>
    </p:spTree>
    <p:extLst>
      <p:ext uri="{BB962C8B-B14F-4D97-AF65-F5344CB8AC3E}">
        <p14:creationId xmlns:p14="http://schemas.microsoft.com/office/powerpoint/2010/main" val="31730158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strips(downRight)">
                                      <p:cBhvr>
                                        <p:cTn id="7" dur="5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1859">
                                            <p:txEl>
                                              <p:pRg st="1" end="1"/>
                                            </p:txEl>
                                          </p:spTgt>
                                        </p:tgtEl>
                                        <p:attrNameLst>
                                          <p:attrName>style.visibility</p:attrName>
                                        </p:attrNameLst>
                                      </p:cBhvr>
                                      <p:to>
                                        <p:strVal val="visible"/>
                                      </p:to>
                                    </p:set>
                                    <p:animEffect transition="in" filter="strips(downRight)">
                                      <p:cBhvr>
                                        <p:cTn id="12" dur="500"/>
                                        <p:tgtEl>
                                          <p:spTgt spid="1218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1859">
                                            <p:txEl>
                                              <p:pRg st="2" end="2"/>
                                            </p:txEl>
                                          </p:spTgt>
                                        </p:tgtEl>
                                        <p:attrNameLst>
                                          <p:attrName>style.visibility</p:attrName>
                                        </p:attrNameLst>
                                      </p:cBhvr>
                                      <p:to>
                                        <p:strVal val="visible"/>
                                      </p:to>
                                    </p:set>
                                    <p:animEffect transition="in" filter="strips(downRight)">
                                      <p:cBhvr>
                                        <p:cTn id="17" dur="500"/>
                                        <p:tgtEl>
                                          <p:spTgt spid="121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 (cont.)</a:t>
            </a:r>
          </a:p>
        </p:txBody>
      </p:sp>
      <p:sp>
        <p:nvSpPr>
          <p:cNvPr id="122883"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After the value of the dollar fell, countries were interested in stabilizing exchange rates.</a:t>
            </a:r>
          </a:p>
          <a:p>
            <a:pPr lvl="1" eaLnBrk="1" hangingPunct="1"/>
            <a:r>
              <a:rPr lang="en-US" altLang="cs-CZ">
                <a:ea typeface="ヒラギノ角ゴ Pro W3" pitchFamily="-84" charset="-128"/>
              </a:rPr>
              <a:t>U.S., Germany, Japan, Britain, France, and Canada announced renewed cooperation in 1987, pledging to stabilize exchange rates.</a:t>
            </a:r>
          </a:p>
          <a:p>
            <a:pPr lvl="1" eaLnBrk="1" hangingPunct="1"/>
            <a:r>
              <a:rPr lang="en-US" altLang="cs-CZ">
                <a:ea typeface="ヒラギノ角ゴ Pro W3" pitchFamily="-84" charset="-128"/>
              </a:rPr>
              <a:t>They calculated zones of about +/– 5% around which current exchange rates were allowed to fluctuate.</a:t>
            </a:r>
          </a:p>
          <a:p>
            <a:pPr lvl="1" eaLnBrk="1" hangingPunct="1"/>
            <a:r>
              <a:rPr lang="en-US" altLang="cs-CZ">
                <a:ea typeface="ヒラギノ角ゴ Pro W3" pitchFamily="-84" charset="-128"/>
              </a:rPr>
              <a:t>The agreement was called the Louvre Accords, because it was announced at the Louvre in Paris.</a:t>
            </a:r>
          </a:p>
        </p:txBody>
      </p:sp>
    </p:spTree>
    <p:extLst>
      <p:ext uri="{BB962C8B-B14F-4D97-AF65-F5344CB8AC3E}">
        <p14:creationId xmlns:p14="http://schemas.microsoft.com/office/powerpoint/2010/main" val="18607446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strips(downRight)">
                                      <p:cBhvr>
                                        <p:cTn id="7" dur="500"/>
                                        <p:tgtEl>
                                          <p:spTgt spid="1228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883">
                                            <p:txEl>
                                              <p:pRg st="1" end="1"/>
                                            </p:txEl>
                                          </p:spTgt>
                                        </p:tgtEl>
                                        <p:attrNameLst>
                                          <p:attrName>style.visibility</p:attrName>
                                        </p:attrNameLst>
                                      </p:cBhvr>
                                      <p:to>
                                        <p:strVal val="visible"/>
                                      </p:to>
                                    </p:set>
                                    <p:animEffect transition="in" filter="strips(downRight)">
                                      <p:cBhvr>
                                        <p:cTn id="12" dur="500"/>
                                        <p:tgtEl>
                                          <p:spTgt spid="1228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883">
                                            <p:txEl>
                                              <p:pRg st="2" end="2"/>
                                            </p:txEl>
                                          </p:spTgt>
                                        </p:tgtEl>
                                        <p:attrNameLst>
                                          <p:attrName>style.visibility</p:attrName>
                                        </p:attrNameLst>
                                      </p:cBhvr>
                                      <p:to>
                                        <p:strVal val="visible"/>
                                      </p:to>
                                    </p:set>
                                    <p:animEffect transition="in" filter="strips(downRight)">
                                      <p:cBhvr>
                                        <p:cTn id="17" dur="500"/>
                                        <p:tgtEl>
                                          <p:spTgt spid="1228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883">
                                            <p:txEl>
                                              <p:pRg st="3" end="3"/>
                                            </p:txEl>
                                          </p:spTgt>
                                        </p:tgtEl>
                                        <p:attrNameLst>
                                          <p:attrName>style.visibility</p:attrName>
                                        </p:attrNameLst>
                                      </p:cBhvr>
                                      <p:to>
                                        <p:strVal val="visible"/>
                                      </p:to>
                                    </p:set>
                                    <p:animEffect transition="in" filter="strips(downRight)">
                                      <p:cBhvr>
                                        <p:cTn id="22" dur="500"/>
                                        <p:tgtEl>
                                          <p:spTgt spid="1228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mtClean="0">
                <a:ea typeface="ヒラギノ角ゴ Pro W3" pitchFamily="-84" charset="-128"/>
              </a:rPr>
              <a:t>Macroeconomic Goals (cont.)</a:t>
            </a:r>
          </a:p>
        </p:txBody>
      </p:sp>
      <p:sp>
        <p:nvSpPr>
          <p:cNvPr id="8195" name="Rectangle 3"/>
          <p:cNvSpPr>
            <a:spLocks noGrp="1" noChangeArrowheads="1"/>
          </p:cNvSpPr>
          <p:nvPr>
            <p:ph idx="1"/>
          </p:nvPr>
        </p:nvSpPr>
        <p:spPr/>
        <p:txBody>
          <a:bodyPr vert="horz" lIns="91440" tIns="45720" rIns="91440" bIns="45720" rtlCol="0">
            <a:normAutofit/>
          </a:bodyPr>
          <a:lstStyle/>
          <a:p>
            <a:pPr eaLnBrk="1" hangingPunct="1"/>
            <a:r>
              <a:rPr lang="ja-JP" altLang="en-US" sz="2000">
                <a:ea typeface="ヒラギノ角ゴ Pro W3" pitchFamily="-84" charset="-128"/>
              </a:rPr>
              <a:t>“</a:t>
            </a:r>
            <a:r>
              <a:rPr lang="en-US" altLang="ja-JP" sz="2000">
                <a:ea typeface="ヒラギノ角ゴ Pro W3" pitchFamily="-84" charset="-128"/>
              </a:rPr>
              <a:t>External balance</a:t>
            </a:r>
            <a:r>
              <a:rPr lang="ja-JP" altLang="en-US" sz="2000">
                <a:ea typeface="ヒラギノ角ゴ Pro W3" pitchFamily="-84" charset="-128"/>
              </a:rPr>
              <a:t>”</a:t>
            </a:r>
            <a:r>
              <a:rPr lang="en-US" altLang="ja-JP" sz="2000">
                <a:ea typeface="ヒラギノ角ゴ Pro W3" pitchFamily="-84" charset="-128"/>
              </a:rPr>
              <a:t> achieved when a current account is</a:t>
            </a:r>
          </a:p>
          <a:p>
            <a:pPr lvl="1" eaLnBrk="1" hangingPunct="1"/>
            <a:r>
              <a:rPr lang="en-US" altLang="cs-CZ" sz="1800">
                <a:ea typeface="ヒラギノ角ゴ Pro W3" pitchFamily="-84" charset="-128"/>
              </a:rPr>
              <a:t>neither so deeply in deficit that the country may be unable to repay its foreign debts,</a:t>
            </a:r>
          </a:p>
          <a:p>
            <a:pPr lvl="1" eaLnBrk="1" hangingPunct="1"/>
            <a:r>
              <a:rPr lang="en-US" altLang="cs-CZ" sz="1800">
                <a:ea typeface="ヒラギノ角ゴ Pro W3" pitchFamily="-84" charset="-128"/>
              </a:rPr>
              <a:t>nor so strongly in surplus that foreigners are put in that position. </a:t>
            </a:r>
          </a:p>
          <a:p>
            <a:pPr lvl="2" eaLnBrk="1" hangingPunct="1"/>
            <a:r>
              <a:rPr lang="en-US" altLang="cs-CZ" sz="1400">
                <a:ea typeface="ヒラギノ角ゴ Pro W3" pitchFamily="-84" charset="-128"/>
              </a:rPr>
              <a:t>For example, pressure on Japan in the 1980s and China in the 2000s.</a:t>
            </a:r>
          </a:p>
          <a:p>
            <a:pPr eaLnBrk="1" hangingPunct="1"/>
            <a:r>
              <a:rPr lang="en-US" altLang="cs-CZ" sz="2000">
                <a:ea typeface="ヒラギノ角ゴ Pro W3" pitchFamily="-84" charset="-128"/>
              </a:rPr>
              <a:t>An intertemporal budget constraint limits each country</a:t>
            </a:r>
            <a:r>
              <a:rPr lang="ja-JP" altLang="en-US" sz="2000">
                <a:ea typeface="ヒラギノ角ゴ Pro W3" pitchFamily="-84" charset="-128"/>
              </a:rPr>
              <a:t>’</a:t>
            </a:r>
            <a:r>
              <a:rPr lang="en-US" altLang="ja-JP" sz="2000">
                <a:ea typeface="ヒラギノ角ゴ Pro W3" pitchFamily="-84" charset="-128"/>
              </a:rPr>
              <a:t>s spending over time to levels that it can repay (with interest).</a:t>
            </a:r>
            <a:endParaRPr lang="en-US" altLang="cs-CZ" sz="2000">
              <a:ea typeface="ヒラギノ角ゴ Pro W3" pitchFamily="-84" charset="-128"/>
            </a:endParaRPr>
          </a:p>
        </p:txBody>
      </p:sp>
    </p:spTree>
    <p:extLst>
      <p:ext uri="{BB962C8B-B14F-4D97-AF65-F5344CB8AC3E}">
        <p14:creationId xmlns:p14="http://schemas.microsoft.com/office/powerpoint/2010/main" val="16007145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strips(downRight)">
                                      <p:cBhvr>
                                        <p:cTn id="10" dur="500"/>
                                        <p:tgtEl>
                                          <p:spTgt spid="81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strips(downRight)">
                                      <p:cBhvr>
                                        <p:cTn id="13" dur="500"/>
                                        <p:tgtEl>
                                          <p:spTgt spid="819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strips(downRight)">
                                      <p:cBhvr>
                                        <p:cTn id="16" dur="500"/>
                                        <p:tgtEl>
                                          <p:spTgt spid="819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8195">
                                            <p:txEl>
                                              <p:pRg st="4" end="4"/>
                                            </p:txEl>
                                          </p:spTgt>
                                        </p:tgtEl>
                                        <p:attrNameLst>
                                          <p:attrName>style.visibility</p:attrName>
                                        </p:attrNameLst>
                                      </p:cBhvr>
                                      <p:to>
                                        <p:strVal val="visible"/>
                                      </p:to>
                                    </p:set>
                                    <p:animEffect transition="in" filter="strips(downRight)">
                                      <p:cBhvr>
                                        <p:cTn id="21"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 (cont.)</a:t>
            </a:r>
          </a:p>
        </p:txBody>
      </p:sp>
      <p:sp>
        <p:nvSpPr>
          <p:cNvPr id="123907"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It is not at all apparent that the Louvre Accords  succeeded in stabilizing exchange rates.</a:t>
            </a:r>
          </a:p>
          <a:p>
            <a:pPr lvl="1" eaLnBrk="1" hangingPunct="1"/>
            <a:r>
              <a:rPr lang="en-US" altLang="cs-CZ">
                <a:ea typeface="ヒラギノ角ゴ Pro W3" pitchFamily="-84" charset="-128"/>
              </a:rPr>
              <a:t>The stock market crash in October 1987 made production, employment, and price stability the primary goals for the U.S. central bank, and exchange rate stability became less important.</a:t>
            </a:r>
          </a:p>
          <a:p>
            <a:pPr lvl="1" eaLnBrk="1" hangingPunct="1"/>
            <a:r>
              <a:rPr lang="en-US" altLang="cs-CZ">
                <a:ea typeface="ヒラギノ角ゴ Pro W3" pitchFamily="-84" charset="-128"/>
              </a:rPr>
              <a:t>New targets were (secretly) made after October 1987, but central banks had abandoned these targets by the early 1990s.</a:t>
            </a:r>
            <a:endParaRPr lang="en-US" altLang="cs-CZ" smtClean="0">
              <a:ea typeface="ヒラギノ角ゴ Pro W3" pitchFamily="-84" charset="-128"/>
            </a:endParaRPr>
          </a:p>
        </p:txBody>
      </p:sp>
    </p:spTree>
    <p:extLst>
      <p:ext uri="{BB962C8B-B14F-4D97-AF65-F5344CB8AC3E}">
        <p14:creationId xmlns:p14="http://schemas.microsoft.com/office/powerpoint/2010/main" val="2966999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strips(downRight)">
                                      <p:cBhvr>
                                        <p:cTn id="7" dur="5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strips(downRight)">
                                      <p:cBhvr>
                                        <p:cTn id="12" dur="500"/>
                                        <p:tgtEl>
                                          <p:spTgt spid="1239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strips(downRight)">
                                      <p:cBhvr>
                                        <p:cTn id="17"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cs-CZ" smtClean="0">
                <a:ea typeface="ヒラギノ角ゴ Pro W3" pitchFamily="-84" charset="-128"/>
              </a:rPr>
              <a:t>Since 1973 (cont.)</a:t>
            </a:r>
          </a:p>
        </p:txBody>
      </p:sp>
      <p:sp>
        <p:nvSpPr>
          <p:cNvPr id="124931"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Many fixed exchange rate systems have nonetheless developed since 1973.</a:t>
            </a:r>
          </a:p>
          <a:p>
            <a:pPr lvl="1" eaLnBrk="1" hangingPunct="1">
              <a:spcBef>
                <a:spcPct val="40000"/>
              </a:spcBef>
            </a:pPr>
            <a:r>
              <a:rPr lang="en-US" altLang="cs-CZ">
                <a:ea typeface="ヒラギノ角ゴ Pro W3" pitchFamily="-84" charset="-128"/>
              </a:rPr>
              <a:t>European monetary system and euro zone (studied in Econ Chapter 21/Finance Chapter 10).</a:t>
            </a:r>
          </a:p>
          <a:p>
            <a:pPr lvl="1" eaLnBrk="1" hangingPunct="1">
              <a:spcBef>
                <a:spcPct val="40000"/>
              </a:spcBef>
            </a:pPr>
            <a:r>
              <a:rPr lang="en-US" altLang="cs-CZ">
                <a:ea typeface="ヒラギノ角ゴ Pro W3" pitchFamily="-84" charset="-128"/>
              </a:rPr>
              <a:t>The Chinese central bank currently fixes the value of its currency.</a:t>
            </a:r>
          </a:p>
          <a:p>
            <a:pPr lvl="1" eaLnBrk="1" hangingPunct="1">
              <a:spcBef>
                <a:spcPct val="40000"/>
              </a:spcBef>
            </a:pPr>
            <a:r>
              <a:rPr lang="en-US" altLang="cs-CZ">
                <a:ea typeface="ヒラギノ角ゴ Pro W3" pitchFamily="-84" charset="-128"/>
              </a:rPr>
              <a:t>ASEAN countries have considered a fixed exchange rates and policy coordination.</a:t>
            </a:r>
          </a:p>
          <a:p>
            <a:pPr eaLnBrk="1" hangingPunct="1">
              <a:spcBef>
                <a:spcPct val="70000"/>
              </a:spcBef>
            </a:pPr>
            <a:r>
              <a:rPr lang="en-US" altLang="cs-CZ">
                <a:ea typeface="ヒラギノ角ゴ Pro W3" pitchFamily="-84" charset="-128"/>
              </a:rPr>
              <a:t>No system is right for all countries at all times.</a:t>
            </a:r>
          </a:p>
        </p:txBody>
      </p:sp>
    </p:spTree>
    <p:extLst>
      <p:ext uri="{BB962C8B-B14F-4D97-AF65-F5344CB8AC3E}">
        <p14:creationId xmlns:p14="http://schemas.microsoft.com/office/powerpoint/2010/main" val="34711991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strips(downRight)">
                                      <p:cBhvr>
                                        <p:cTn id="7" dur="500"/>
                                        <p:tgtEl>
                                          <p:spTgt spid="1249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strips(downRight)">
                                      <p:cBhvr>
                                        <p:cTn id="12" dur="500"/>
                                        <p:tgtEl>
                                          <p:spTgt spid="1249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4931">
                                            <p:txEl>
                                              <p:pRg st="2" end="2"/>
                                            </p:txEl>
                                          </p:spTgt>
                                        </p:tgtEl>
                                        <p:attrNameLst>
                                          <p:attrName>style.visibility</p:attrName>
                                        </p:attrNameLst>
                                      </p:cBhvr>
                                      <p:to>
                                        <p:strVal val="visible"/>
                                      </p:to>
                                    </p:set>
                                    <p:animEffect transition="in" filter="strips(downRight)">
                                      <p:cBhvr>
                                        <p:cTn id="17" dur="500"/>
                                        <p:tgtEl>
                                          <p:spTgt spid="1249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4931">
                                            <p:txEl>
                                              <p:pRg st="3" end="3"/>
                                            </p:txEl>
                                          </p:spTgt>
                                        </p:tgtEl>
                                        <p:attrNameLst>
                                          <p:attrName>style.visibility</p:attrName>
                                        </p:attrNameLst>
                                      </p:cBhvr>
                                      <p:to>
                                        <p:strVal val="visible"/>
                                      </p:to>
                                    </p:set>
                                    <p:animEffect transition="in" filter="strips(downRight)">
                                      <p:cBhvr>
                                        <p:cTn id="22" dur="500"/>
                                        <p:tgtEl>
                                          <p:spTgt spid="1249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4931">
                                            <p:txEl>
                                              <p:pRg st="4" end="4"/>
                                            </p:txEl>
                                          </p:spTgt>
                                        </p:tgtEl>
                                        <p:attrNameLst>
                                          <p:attrName>style.visibility</p:attrName>
                                        </p:attrNameLst>
                                      </p:cBhvr>
                                      <p:to>
                                        <p:strVal val="visible"/>
                                      </p:to>
                                    </p:set>
                                    <p:animEffect transition="in" filter="strips(downRight)">
                                      <p:cBhvr>
                                        <p:cTn id="27" dur="500"/>
                                        <p:tgtEl>
                                          <p:spTgt spid="1249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19-7: Real Home Prices in Selected Countries, 2000–2013</a:t>
            </a:r>
          </a:p>
        </p:txBody>
      </p:sp>
      <p:pic>
        <p:nvPicPr>
          <p:cNvPr id="67587" name="Picture 3" descr="fig19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43801"/>
            <a:ext cx="8064500"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8"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0148" y="6477688"/>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3719322"/>
      </p:ext>
    </p:extLst>
  </p:cSld>
  <p:clrMapOvr>
    <a:masterClrMapping/>
  </p:clrMapOvr>
  <p:transition spd="med">
    <p:pull dir="rd"/>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Interdependence under Floating Exchange Rates</a:t>
            </a:r>
          </a:p>
        </p:txBody>
      </p:sp>
      <p:sp>
        <p:nvSpPr>
          <p:cNvPr id="125955" name="Rectangle 3"/>
          <p:cNvSpPr>
            <a:spLocks noGrp="1" noChangeArrowheads="1"/>
          </p:cNvSpPr>
          <p:nvPr>
            <p:ph idx="1"/>
          </p:nvPr>
        </p:nvSpPr>
        <p:spPr/>
        <p:txBody>
          <a:bodyPr vert="horz" lIns="91440" tIns="45720" rIns="91440" bIns="45720" rtlCol="0">
            <a:normAutofit/>
          </a:bodyPr>
          <a:lstStyle/>
          <a:p>
            <a:pPr eaLnBrk="1" hangingPunct="1">
              <a:spcBef>
                <a:spcPct val="50000"/>
              </a:spcBef>
            </a:pPr>
            <a:r>
              <a:rPr lang="en-US" altLang="cs-CZ">
                <a:ea typeface="ヒラギノ角ゴ Pro W3" pitchFamily="-84" charset="-128"/>
              </a:rPr>
              <a:t>Previously, we assumed that countries are </a:t>
            </a:r>
            <a:r>
              <a:rPr lang="ja-JP" altLang="en-US">
                <a:ea typeface="ヒラギノ角ゴ Pro W3" pitchFamily="-84" charset="-128"/>
              </a:rPr>
              <a:t>“</a:t>
            </a:r>
            <a:r>
              <a:rPr lang="en-US" altLang="ja-JP">
                <a:ea typeface="ヒラギノ角ゴ Pro W3" pitchFamily="-84" charset="-128"/>
              </a:rPr>
              <a:t>small</a:t>
            </a:r>
            <a:r>
              <a:rPr lang="ja-JP" altLang="en-US">
                <a:ea typeface="ヒラギノ角ゴ Pro W3" pitchFamily="-84" charset="-128"/>
              </a:rPr>
              <a:t>”</a:t>
            </a:r>
            <a:r>
              <a:rPr lang="en-US" altLang="ja-JP">
                <a:ea typeface="ヒラギノ角ゴ Pro W3" pitchFamily="-84" charset="-128"/>
              </a:rPr>
              <a:t> in that their policies do not affect world markets.</a:t>
            </a:r>
          </a:p>
          <a:p>
            <a:pPr lvl="1" eaLnBrk="1" hangingPunct="1">
              <a:spcBef>
                <a:spcPct val="50000"/>
              </a:spcBef>
            </a:pPr>
            <a:r>
              <a:rPr lang="en-US" altLang="cs-CZ">
                <a:ea typeface="ヒラギノ角ゴ Pro W3" pitchFamily="-84" charset="-128"/>
              </a:rPr>
              <a:t>For example, a depreciation of the domestic currency was assumed to have no significant influence on aggregate demand, output, and prices in foreign countries. </a:t>
            </a:r>
          </a:p>
          <a:p>
            <a:pPr lvl="1" eaLnBrk="1" hangingPunct="1">
              <a:spcBef>
                <a:spcPct val="50000"/>
              </a:spcBef>
            </a:pPr>
            <a:r>
              <a:rPr lang="en-US" altLang="cs-CZ">
                <a:ea typeface="ヒラギノ角ゴ Pro W3" pitchFamily="-84" charset="-128"/>
              </a:rPr>
              <a:t>For countries like Costa Rica, this may be an accurate description.</a:t>
            </a:r>
          </a:p>
          <a:p>
            <a:pPr eaLnBrk="1" hangingPunct="1">
              <a:spcBef>
                <a:spcPct val="50000"/>
              </a:spcBef>
            </a:pPr>
            <a:r>
              <a:rPr lang="en-US" altLang="cs-CZ">
                <a:ea typeface="ヒラギノ角ゴ Pro W3" pitchFamily="-84" charset="-128"/>
              </a:rPr>
              <a:t>However, large economies like the U.S., EU, Japan, and China are interdependent because policies in one country affect other economies. </a:t>
            </a:r>
          </a:p>
        </p:txBody>
      </p:sp>
    </p:spTree>
    <p:extLst>
      <p:ext uri="{BB962C8B-B14F-4D97-AF65-F5344CB8AC3E}">
        <p14:creationId xmlns:p14="http://schemas.microsoft.com/office/powerpoint/2010/main" val="26352240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Effect transition="in" filter="strips(downRight)">
                                      <p:cBhvr>
                                        <p:cTn id="7" dur="500"/>
                                        <p:tgtEl>
                                          <p:spTgt spid="125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5955">
                                            <p:txEl>
                                              <p:pRg st="1" end="1"/>
                                            </p:txEl>
                                          </p:spTgt>
                                        </p:tgtEl>
                                        <p:attrNameLst>
                                          <p:attrName>style.visibility</p:attrName>
                                        </p:attrNameLst>
                                      </p:cBhvr>
                                      <p:to>
                                        <p:strVal val="visible"/>
                                      </p:to>
                                    </p:set>
                                    <p:animEffect transition="in" filter="strips(downRight)">
                                      <p:cBhvr>
                                        <p:cTn id="12" dur="500"/>
                                        <p:tgtEl>
                                          <p:spTgt spid="1259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5955">
                                            <p:txEl>
                                              <p:pRg st="2" end="2"/>
                                            </p:txEl>
                                          </p:spTgt>
                                        </p:tgtEl>
                                        <p:attrNameLst>
                                          <p:attrName>style.visibility</p:attrName>
                                        </p:attrNameLst>
                                      </p:cBhvr>
                                      <p:to>
                                        <p:strVal val="visible"/>
                                      </p:to>
                                    </p:set>
                                    <p:animEffect transition="in" filter="strips(downRight)">
                                      <p:cBhvr>
                                        <p:cTn id="17" dur="500"/>
                                        <p:tgtEl>
                                          <p:spTgt spid="1259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5955">
                                            <p:txEl>
                                              <p:pRg st="3" end="3"/>
                                            </p:txEl>
                                          </p:spTgt>
                                        </p:tgtEl>
                                        <p:attrNameLst>
                                          <p:attrName>style.visibility</p:attrName>
                                        </p:attrNameLst>
                                      </p:cBhvr>
                                      <p:to>
                                        <p:strVal val="visible"/>
                                      </p:to>
                                    </p:set>
                                    <p:animEffect transition="in" filter="strips(downRight)">
                                      <p:cBhvr>
                                        <p:cTn id="22" dur="500"/>
                                        <p:tgtEl>
                                          <p:spTgt spid="1259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Interdependence under Floating Exchange Rates (cont.)</a:t>
            </a:r>
          </a:p>
        </p:txBody>
      </p:sp>
      <p:sp>
        <p:nvSpPr>
          <p:cNvPr id="126979" name="Rectangle 3"/>
          <p:cNvSpPr>
            <a:spLocks noGrp="1" noChangeArrowheads="1"/>
          </p:cNvSpPr>
          <p:nvPr>
            <p:ph idx="1"/>
          </p:nvPr>
        </p:nvSpPr>
        <p:spPr/>
        <p:txBody>
          <a:bodyPr vert="horz" lIns="91440" tIns="45720" rIns="91440" bIns="45720" rtlCol="0">
            <a:normAutofit/>
          </a:bodyPr>
          <a:lstStyle/>
          <a:p>
            <a:pPr marL="533400" indent="-533400"/>
            <a:r>
              <a:rPr lang="en-US" altLang="cs-CZ">
                <a:ea typeface="ヒラギノ角ゴ Pro W3" pitchFamily="-84" charset="-128"/>
              </a:rPr>
              <a:t>If the U.S. permanently increases the money supply, the </a:t>
            </a:r>
            <a:r>
              <a:rPr lang="en-US" altLang="cs-CZ" i="1">
                <a:ea typeface="ヒラギノ角ゴ Pro W3" pitchFamily="-84" charset="-128"/>
              </a:rPr>
              <a:t>DD-AA</a:t>
            </a:r>
            <a:r>
              <a:rPr lang="en-US" altLang="cs-CZ">
                <a:ea typeface="ヒラギノ角ゴ Pro W3" pitchFamily="-84" charset="-128"/>
              </a:rPr>
              <a:t> model predicts for the short run:</a:t>
            </a:r>
          </a:p>
          <a:p>
            <a:pPr marL="914400" lvl="1" indent="-457200">
              <a:buFont typeface="Times" panose="02020603050405020304" pitchFamily="18" charset="0"/>
              <a:buAutoNum type="arabicPeriod"/>
            </a:pPr>
            <a:r>
              <a:rPr lang="en-US" altLang="cs-CZ" sz="1800">
                <a:ea typeface="ヒラギノ角ゴ Pro W3" pitchFamily="-84" charset="-128"/>
              </a:rPr>
              <a:t>an increase in U.S. output and income</a:t>
            </a:r>
          </a:p>
          <a:p>
            <a:pPr marL="914400" lvl="1" indent="-457200">
              <a:buFont typeface="Times" panose="02020603050405020304" pitchFamily="18" charset="0"/>
              <a:buAutoNum type="arabicPeriod"/>
            </a:pPr>
            <a:r>
              <a:rPr lang="en-US" altLang="cs-CZ" sz="1800">
                <a:ea typeface="ヒラギノ角ゴ Pro W3" pitchFamily="-84" charset="-128"/>
              </a:rPr>
              <a:t>a depreciation of the U.S. dollar </a:t>
            </a:r>
          </a:p>
          <a:p>
            <a:pPr marL="533400" indent="-533400">
              <a:spcBef>
                <a:spcPct val="50000"/>
              </a:spcBef>
            </a:pPr>
            <a:r>
              <a:rPr lang="en-US" altLang="cs-CZ">
                <a:ea typeface="ヒラギノ角ゴ Pro W3" pitchFamily="-84" charset="-128"/>
              </a:rPr>
              <a:t>What would be the effects for Japan?</a:t>
            </a:r>
          </a:p>
          <a:p>
            <a:pPr marL="914400" lvl="1" indent="-457200">
              <a:buFont typeface="Times" panose="02020603050405020304" pitchFamily="18" charset="0"/>
              <a:buAutoNum type="arabicPeriod"/>
            </a:pPr>
            <a:r>
              <a:rPr lang="en-US" altLang="cs-CZ" sz="1800">
                <a:ea typeface="ヒラギノ角ゴ Pro W3" pitchFamily="-84" charset="-128"/>
              </a:rPr>
              <a:t>an increase in U.S. output and income would raise demand for Japanese products, thereby </a:t>
            </a:r>
            <a:r>
              <a:rPr lang="en-US" altLang="cs-CZ" sz="1800" u="sng">
                <a:ea typeface="ヒラギノ角ゴ Pro W3" pitchFamily="-84" charset="-128"/>
              </a:rPr>
              <a:t>increasing aggregate demand and output in Japan</a:t>
            </a:r>
            <a:r>
              <a:rPr lang="en-US" altLang="cs-CZ" sz="1800">
                <a:ea typeface="ヒラギノ角ゴ Pro W3" pitchFamily="-84" charset="-128"/>
              </a:rPr>
              <a:t>.</a:t>
            </a:r>
          </a:p>
          <a:p>
            <a:pPr marL="914400" lvl="1" indent="-457200">
              <a:buFont typeface="Times" panose="02020603050405020304" pitchFamily="18" charset="0"/>
              <a:buAutoNum type="arabicPeriod"/>
            </a:pPr>
            <a:r>
              <a:rPr lang="en-US" altLang="cs-CZ" sz="1800">
                <a:ea typeface="ヒラギノ角ゴ Pro W3" pitchFamily="-84" charset="-128"/>
              </a:rPr>
              <a:t>a depreciation of the U.S. dollar means an appreciation of the yen, lowering demand for Japanese products, thereby </a:t>
            </a:r>
            <a:r>
              <a:rPr lang="en-US" altLang="cs-CZ" sz="1800" u="sng">
                <a:ea typeface="ヒラギノ角ゴ Pro W3" pitchFamily="-84" charset="-128"/>
              </a:rPr>
              <a:t>decreasing aggregate demand and output in Japan</a:t>
            </a:r>
            <a:r>
              <a:rPr lang="en-US" altLang="cs-CZ" sz="1800">
                <a:ea typeface="ヒラギノ角ゴ Pro W3" pitchFamily="-84" charset="-128"/>
              </a:rPr>
              <a:t>. </a:t>
            </a:r>
          </a:p>
          <a:p>
            <a:pPr marL="914400" lvl="1" indent="-457200"/>
            <a:r>
              <a:rPr lang="en-US" altLang="cs-CZ" sz="1800">
                <a:ea typeface="ヒラギノ角ゴ Pro W3" pitchFamily="-84" charset="-128"/>
              </a:rPr>
              <a:t>The total effect of (1) and (2) is ambiguous.</a:t>
            </a:r>
          </a:p>
        </p:txBody>
      </p:sp>
    </p:spTree>
    <p:extLst>
      <p:ext uri="{BB962C8B-B14F-4D97-AF65-F5344CB8AC3E}">
        <p14:creationId xmlns:p14="http://schemas.microsoft.com/office/powerpoint/2010/main" val="14000051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strips(downRight)">
                                      <p:cBhvr>
                                        <p:cTn id="7" dur="500"/>
                                        <p:tgtEl>
                                          <p:spTgt spid="12697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6979">
                                            <p:txEl>
                                              <p:pRg st="1" end="1"/>
                                            </p:txEl>
                                          </p:spTgt>
                                        </p:tgtEl>
                                        <p:attrNameLst>
                                          <p:attrName>style.visibility</p:attrName>
                                        </p:attrNameLst>
                                      </p:cBhvr>
                                      <p:to>
                                        <p:strVal val="visible"/>
                                      </p:to>
                                    </p:set>
                                    <p:animEffect transition="in" filter="strips(downRight)">
                                      <p:cBhvr>
                                        <p:cTn id="10" dur="500"/>
                                        <p:tgtEl>
                                          <p:spTgt spid="12697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26979">
                                            <p:txEl>
                                              <p:pRg st="2" end="2"/>
                                            </p:txEl>
                                          </p:spTgt>
                                        </p:tgtEl>
                                        <p:attrNameLst>
                                          <p:attrName>style.visibility</p:attrName>
                                        </p:attrNameLst>
                                      </p:cBhvr>
                                      <p:to>
                                        <p:strVal val="visible"/>
                                      </p:to>
                                    </p:set>
                                    <p:animEffect transition="in" filter="strips(downRight)">
                                      <p:cBhvr>
                                        <p:cTn id="13" dur="500"/>
                                        <p:tgtEl>
                                          <p:spTgt spid="12697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26979">
                                            <p:txEl>
                                              <p:pRg st="3" end="3"/>
                                            </p:txEl>
                                          </p:spTgt>
                                        </p:tgtEl>
                                        <p:attrNameLst>
                                          <p:attrName>style.visibility</p:attrName>
                                        </p:attrNameLst>
                                      </p:cBhvr>
                                      <p:to>
                                        <p:strVal val="visible"/>
                                      </p:to>
                                    </p:set>
                                    <p:animEffect transition="in" filter="strips(downRight)">
                                      <p:cBhvr>
                                        <p:cTn id="18" dur="500"/>
                                        <p:tgtEl>
                                          <p:spTgt spid="12697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26979">
                                            <p:txEl>
                                              <p:pRg st="4" end="4"/>
                                            </p:txEl>
                                          </p:spTgt>
                                        </p:tgtEl>
                                        <p:attrNameLst>
                                          <p:attrName>style.visibility</p:attrName>
                                        </p:attrNameLst>
                                      </p:cBhvr>
                                      <p:to>
                                        <p:strVal val="visible"/>
                                      </p:to>
                                    </p:set>
                                    <p:animEffect transition="in" filter="strips(downRight)">
                                      <p:cBhvr>
                                        <p:cTn id="21" dur="500"/>
                                        <p:tgtEl>
                                          <p:spTgt spid="126979">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126979">
                                            <p:txEl>
                                              <p:pRg st="5" end="5"/>
                                            </p:txEl>
                                          </p:spTgt>
                                        </p:tgtEl>
                                        <p:attrNameLst>
                                          <p:attrName>style.visibility</p:attrName>
                                        </p:attrNameLst>
                                      </p:cBhvr>
                                      <p:to>
                                        <p:strVal val="visible"/>
                                      </p:to>
                                    </p:set>
                                    <p:animEffect transition="in" filter="strips(downRight)">
                                      <p:cBhvr>
                                        <p:cTn id="24" dur="500"/>
                                        <p:tgtEl>
                                          <p:spTgt spid="126979">
                                            <p:txEl>
                                              <p:pRg st="5" end="5"/>
                                            </p:txEl>
                                          </p:spTgt>
                                        </p:tgtEl>
                                      </p:cBhvr>
                                    </p:animEffect>
                                  </p:childTnLst>
                                </p:cTn>
                              </p:par>
                              <p:par>
                                <p:cTn id="25" presetID="18" presetClass="entr" presetSubtype="6" fill="hold" grpId="0" nodeType="withEffect">
                                  <p:stCondLst>
                                    <p:cond delay="0"/>
                                  </p:stCondLst>
                                  <p:childTnLst>
                                    <p:set>
                                      <p:cBhvr>
                                        <p:cTn id="26" dur="1" fill="hold">
                                          <p:stCondLst>
                                            <p:cond delay="0"/>
                                          </p:stCondLst>
                                        </p:cTn>
                                        <p:tgtEl>
                                          <p:spTgt spid="126979">
                                            <p:txEl>
                                              <p:pRg st="6" end="6"/>
                                            </p:txEl>
                                          </p:spTgt>
                                        </p:tgtEl>
                                        <p:attrNameLst>
                                          <p:attrName>style.visibility</p:attrName>
                                        </p:attrNameLst>
                                      </p:cBhvr>
                                      <p:to>
                                        <p:strVal val="visible"/>
                                      </p:to>
                                    </p:set>
                                    <p:animEffect transition="in" filter="strips(downRight)">
                                      <p:cBhvr>
                                        <p:cTn id="27" dur="500"/>
                                        <p:tgtEl>
                                          <p:spTgt spid="1269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Interdependence under Floating Exchange Rates (cont.)</a:t>
            </a:r>
          </a:p>
        </p:txBody>
      </p:sp>
      <p:sp>
        <p:nvSpPr>
          <p:cNvPr id="128003" name="Rectangle 3"/>
          <p:cNvSpPr>
            <a:spLocks noGrp="1" noChangeArrowheads="1"/>
          </p:cNvSpPr>
          <p:nvPr>
            <p:ph idx="1"/>
          </p:nvPr>
        </p:nvSpPr>
        <p:spPr/>
        <p:txBody>
          <a:bodyPr vert="horz" lIns="91440" tIns="45720" rIns="91440" bIns="45720" rtlCol="0">
            <a:normAutofit/>
          </a:bodyPr>
          <a:lstStyle/>
          <a:p>
            <a:pPr marL="609600" indent="-609600"/>
            <a:r>
              <a:rPr lang="en-US" altLang="cs-CZ">
                <a:ea typeface="ヒラギノ角ゴ Pro W3" pitchFamily="-84" charset="-128"/>
              </a:rPr>
              <a:t>If the U.S. permanently increases government purchases, the </a:t>
            </a:r>
            <a:r>
              <a:rPr lang="en-US" altLang="cs-CZ" i="1">
                <a:ea typeface="ヒラギノ角ゴ Pro W3" pitchFamily="-84" charset="-128"/>
              </a:rPr>
              <a:t>DD-AA</a:t>
            </a:r>
            <a:r>
              <a:rPr lang="en-US" altLang="cs-CZ">
                <a:ea typeface="ヒラギノ角ゴ Pro W3" pitchFamily="-84" charset="-128"/>
              </a:rPr>
              <a:t> model predicts:</a:t>
            </a:r>
          </a:p>
          <a:p>
            <a:pPr marL="990600" lvl="1" indent="-533400"/>
            <a:r>
              <a:rPr lang="en-US" altLang="cs-CZ" sz="1800">
                <a:ea typeface="ヒラギノ角ゴ Pro W3" pitchFamily="-84" charset="-128"/>
              </a:rPr>
              <a:t> an appreciation of the U.S. dollar. </a:t>
            </a:r>
          </a:p>
          <a:p>
            <a:pPr marL="609600" indent="-609600">
              <a:spcBef>
                <a:spcPct val="50000"/>
              </a:spcBef>
            </a:pPr>
            <a:r>
              <a:rPr lang="en-US" altLang="cs-CZ">
                <a:ea typeface="ヒラギノ角ゴ Pro W3" pitchFamily="-84" charset="-128"/>
              </a:rPr>
              <a:t>What would be the effects for Japan?</a:t>
            </a:r>
          </a:p>
          <a:p>
            <a:pPr marL="990600" lvl="1" indent="-533400">
              <a:spcBef>
                <a:spcPct val="50000"/>
              </a:spcBef>
            </a:pPr>
            <a:r>
              <a:rPr lang="en-US" altLang="cs-CZ" sz="1800">
                <a:ea typeface="ヒラギノ角ゴ Pro W3" pitchFamily="-84" charset="-128"/>
              </a:rPr>
              <a:t>an appreciation of the U.S. dollar means an depreciation of the yen, raising demand for Japanese products, thereby increasing aggregate demand and output in Japan. </a:t>
            </a:r>
          </a:p>
          <a:p>
            <a:pPr marL="609600" indent="-609600">
              <a:spcBef>
                <a:spcPct val="50000"/>
              </a:spcBef>
            </a:pPr>
            <a:r>
              <a:rPr lang="en-US" altLang="cs-CZ">
                <a:ea typeface="ヒラギノ角ゴ Pro W3" pitchFamily="-84" charset="-128"/>
              </a:rPr>
              <a:t>What would be the subsequent effects for the U.S.?</a:t>
            </a:r>
          </a:p>
          <a:p>
            <a:pPr marL="990600" lvl="1" indent="-533400">
              <a:spcBef>
                <a:spcPct val="50000"/>
              </a:spcBef>
            </a:pPr>
            <a:r>
              <a:rPr lang="en-US" altLang="cs-CZ" sz="1800">
                <a:ea typeface="ヒラギノ角ゴ Pro W3" pitchFamily="-84" charset="-128"/>
              </a:rPr>
              <a:t>Higher Japanese output and income means that more income is spent on U.S. products, increasing aggregate demand and output in the U.S. in the short run.</a:t>
            </a:r>
          </a:p>
        </p:txBody>
      </p:sp>
    </p:spTree>
    <p:extLst>
      <p:ext uri="{BB962C8B-B14F-4D97-AF65-F5344CB8AC3E}">
        <p14:creationId xmlns:p14="http://schemas.microsoft.com/office/powerpoint/2010/main" val="40541208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strips(downRight)">
                                      <p:cBhvr>
                                        <p:cTn id="7" dur="500"/>
                                        <p:tgtEl>
                                          <p:spTgt spid="12800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8003">
                                            <p:txEl>
                                              <p:pRg st="1" end="1"/>
                                            </p:txEl>
                                          </p:spTgt>
                                        </p:tgtEl>
                                        <p:attrNameLst>
                                          <p:attrName>style.visibility</p:attrName>
                                        </p:attrNameLst>
                                      </p:cBhvr>
                                      <p:to>
                                        <p:strVal val="visible"/>
                                      </p:to>
                                    </p:set>
                                    <p:animEffect transition="in" filter="strips(downRight)">
                                      <p:cBhvr>
                                        <p:cTn id="10" dur="500"/>
                                        <p:tgtEl>
                                          <p:spTgt spid="12800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28003">
                                            <p:txEl>
                                              <p:pRg st="2" end="2"/>
                                            </p:txEl>
                                          </p:spTgt>
                                        </p:tgtEl>
                                        <p:attrNameLst>
                                          <p:attrName>style.visibility</p:attrName>
                                        </p:attrNameLst>
                                      </p:cBhvr>
                                      <p:to>
                                        <p:strVal val="visible"/>
                                      </p:to>
                                    </p:set>
                                    <p:animEffect transition="in" filter="strips(downRight)">
                                      <p:cBhvr>
                                        <p:cTn id="15" dur="500"/>
                                        <p:tgtEl>
                                          <p:spTgt spid="12800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28003">
                                            <p:txEl>
                                              <p:pRg st="3" end="3"/>
                                            </p:txEl>
                                          </p:spTgt>
                                        </p:tgtEl>
                                        <p:attrNameLst>
                                          <p:attrName>style.visibility</p:attrName>
                                        </p:attrNameLst>
                                      </p:cBhvr>
                                      <p:to>
                                        <p:strVal val="visible"/>
                                      </p:to>
                                    </p:set>
                                    <p:animEffect transition="in" filter="strips(downRight)">
                                      <p:cBhvr>
                                        <p:cTn id="18" dur="500"/>
                                        <p:tgtEl>
                                          <p:spTgt spid="12800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28003">
                                            <p:txEl>
                                              <p:pRg st="4" end="4"/>
                                            </p:txEl>
                                          </p:spTgt>
                                        </p:tgtEl>
                                        <p:attrNameLst>
                                          <p:attrName>style.visibility</p:attrName>
                                        </p:attrNameLst>
                                      </p:cBhvr>
                                      <p:to>
                                        <p:strVal val="visible"/>
                                      </p:to>
                                    </p:set>
                                    <p:animEffect transition="in" filter="strips(downRight)">
                                      <p:cBhvr>
                                        <p:cTn id="23" dur="500"/>
                                        <p:tgtEl>
                                          <p:spTgt spid="128003">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28003">
                                            <p:txEl>
                                              <p:pRg st="5" end="5"/>
                                            </p:txEl>
                                          </p:spTgt>
                                        </p:tgtEl>
                                        <p:attrNameLst>
                                          <p:attrName>style.visibility</p:attrName>
                                        </p:attrNameLst>
                                      </p:cBhvr>
                                      <p:to>
                                        <p:strVal val="visible"/>
                                      </p:to>
                                    </p:set>
                                    <p:animEffect transition="in" filter="strips(downRight)">
                                      <p:cBhvr>
                                        <p:cTn id="26" dur="500"/>
                                        <p:tgtEl>
                                          <p:spTgt spid="1280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Interdependence under Floating Exchange Rates (cont.)</a:t>
            </a:r>
          </a:p>
        </p:txBody>
      </p:sp>
      <p:sp>
        <p:nvSpPr>
          <p:cNvPr id="129027" name="Rectangle 3"/>
          <p:cNvSpPr>
            <a:spLocks noGrp="1" noChangeArrowheads="1"/>
          </p:cNvSpPr>
          <p:nvPr>
            <p:ph idx="1"/>
          </p:nvPr>
        </p:nvSpPr>
        <p:spPr/>
        <p:txBody>
          <a:bodyPr vert="horz" lIns="91440" tIns="45720" rIns="91440" bIns="45720" rtlCol="0">
            <a:normAutofit/>
          </a:bodyPr>
          <a:lstStyle/>
          <a:p>
            <a:pPr eaLnBrk="1" hangingPunct="1"/>
            <a:r>
              <a:rPr lang="en-US" altLang="cs-CZ" smtClean="0">
                <a:ea typeface="ヒラギノ角ゴ Pro W3" pitchFamily="-84" charset="-128"/>
              </a:rPr>
              <a:t>In fact, the U.S. has depended on saved funds from many countries, while it has borrowed heavily.</a:t>
            </a:r>
          </a:p>
          <a:p>
            <a:pPr lvl="1" eaLnBrk="1" hangingPunct="1"/>
            <a:r>
              <a:rPr lang="en-US" altLang="cs-CZ" smtClean="0">
                <a:ea typeface="ヒラギノ角ゴ Pro W3" pitchFamily="-84" charset="-128"/>
              </a:rPr>
              <a:t>The U.S. has run a current account deficit for many years due to its low saving and high investment expenditure.</a:t>
            </a:r>
          </a:p>
          <a:p>
            <a:pPr eaLnBrk="1" hangingPunct="1">
              <a:buFontTx/>
              <a:buNone/>
            </a:pPr>
            <a:endParaRPr lang="en-US" altLang="cs-CZ" smtClean="0">
              <a:ea typeface="ヒラギノ角ゴ Pro W3" pitchFamily="-84" charset="-128"/>
            </a:endParaRPr>
          </a:p>
        </p:txBody>
      </p:sp>
    </p:spTree>
    <p:extLst>
      <p:ext uri="{BB962C8B-B14F-4D97-AF65-F5344CB8AC3E}">
        <p14:creationId xmlns:p14="http://schemas.microsoft.com/office/powerpoint/2010/main" val="286857291"/>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strips(downRight)">
                                      <p:cBhvr>
                                        <p:cTn id="7" dur="500"/>
                                        <p:tgtEl>
                                          <p:spTgt spid="129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strips(downRight)">
                                      <p:cBhvr>
                                        <p:cTn id="12" dur="500"/>
                                        <p:tgtEl>
                                          <p:spTgt spid="1290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19-8: Global External Imbalances, 1999–2012</a:t>
            </a:r>
          </a:p>
        </p:txBody>
      </p:sp>
      <p:pic>
        <p:nvPicPr>
          <p:cNvPr id="72707" name="Picture 3" descr="fig19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01303"/>
            <a:ext cx="6895412" cy="459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1101715"/>
      </p:ext>
    </p:extLst>
  </p:cSld>
  <p:clrMapOvr>
    <a:masterClrMapping/>
  </p:clrMapOvr>
  <p:transition spd="med">
    <p:pull dir="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Interdependence under Floating Exchange Rates (cont.)</a:t>
            </a:r>
          </a:p>
        </p:txBody>
      </p:sp>
      <p:sp>
        <p:nvSpPr>
          <p:cNvPr id="131075" name="Rectangle 3"/>
          <p:cNvSpPr>
            <a:spLocks noGrp="1" noChangeArrowheads="1"/>
          </p:cNvSpPr>
          <p:nvPr>
            <p:ph idx="1"/>
          </p:nvPr>
        </p:nvSpPr>
        <p:spPr/>
        <p:txBody>
          <a:bodyPr vert="horz" lIns="91440" tIns="45720" rIns="91440" bIns="45720" rtlCol="0">
            <a:normAutofit/>
          </a:bodyPr>
          <a:lstStyle/>
          <a:p>
            <a:pPr eaLnBrk="1" hangingPunct="1"/>
            <a:r>
              <a:rPr lang="en-US" altLang="cs-CZ" smtClean="0">
                <a:ea typeface="ヒラギノ角ゴ Pro W3" pitchFamily="-84" charset="-128"/>
              </a:rPr>
              <a:t>But as foreign countries spend more and lend less to the U.S.,</a:t>
            </a:r>
          </a:p>
          <a:p>
            <a:pPr lvl="1" eaLnBrk="1" hangingPunct="1"/>
            <a:r>
              <a:rPr lang="en-US" altLang="cs-CZ" smtClean="0">
                <a:ea typeface="ヒラギノ角ゴ Pro W3" pitchFamily="-84" charset="-128"/>
              </a:rPr>
              <a:t>interest rates are rising slightly</a:t>
            </a:r>
          </a:p>
          <a:p>
            <a:pPr lvl="1" eaLnBrk="1" hangingPunct="1"/>
            <a:r>
              <a:rPr lang="en-US" altLang="cs-CZ" smtClean="0">
                <a:ea typeface="ヒラギノ角ゴ Pro W3" pitchFamily="-84" charset="-128"/>
              </a:rPr>
              <a:t>the U.S. dollar is depreciating </a:t>
            </a:r>
          </a:p>
          <a:p>
            <a:pPr lvl="1" eaLnBrk="1" hangingPunct="1"/>
            <a:r>
              <a:rPr lang="en-US" altLang="cs-CZ" smtClean="0">
                <a:ea typeface="ヒラギノ角ゴ Pro W3" pitchFamily="-84" charset="-128"/>
              </a:rPr>
              <a:t>the U.S. current account is increasing  (becoming less negative).</a:t>
            </a:r>
          </a:p>
        </p:txBody>
      </p:sp>
    </p:spTree>
    <p:extLst>
      <p:ext uri="{BB962C8B-B14F-4D97-AF65-F5344CB8AC3E}">
        <p14:creationId xmlns:p14="http://schemas.microsoft.com/office/powerpoint/2010/main" val="2525785764"/>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strips(downRight)">
                                      <p:cBhvr>
                                        <p:cTn id="7" dur="500"/>
                                        <p:tgtEl>
                                          <p:spTgt spid="13107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31075">
                                            <p:txEl>
                                              <p:pRg st="1" end="1"/>
                                            </p:txEl>
                                          </p:spTgt>
                                        </p:tgtEl>
                                        <p:attrNameLst>
                                          <p:attrName>style.visibility</p:attrName>
                                        </p:attrNameLst>
                                      </p:cBhvr>
                                      <p:to>
                                        <p:strVal val="visible"/>
                                      </p:to>
                                    </p:set>
                                    <p:animEffect transition="in" filter="strips(downRight)">
                                      <p:cBhvr>
                                        <p:cTn id="10" dur="500"/>
                                        <p:tgtEl>
                                          <p:spTgt spid="13107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31075">
                                            <p:txEl>
                                              <p:pRg st="2" end="2"/>
                                            </p:txEl>
                                          </p:spTgt>
                                        </p:tgtEl>
                                        <p:attrNameLst>
                                          <p:attrName>style.visibility</p:attrName>
                                        </p:attrNameLst>
                                      </p:cBhvr>
                                      <p:to>
                                        <p:strVal val="visible"/>
                                      </p:to>
                                    </p:set>
                                    <p:animEffect transition="in" filter="strips(downRight)">
                                      <p:cBhvr>
                                        <p:cTn id="13" dur="500"/>
                                        <p:tgtEl>
                                          <p:spTgt spid="13107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31075">
                                            <p:txEl>
                                              <p:pRg st="3" end="3"/>
                                            </p:txEl>
                                          </p:spTgt>
                                        </p:tgtEl>
                                        <p:attrNameLst>
                                          <p:attrName>style.visibility</p:attrName>
                                        </p:attrNameLst>
                                      </p:cBhvr>
                                      <p:to>
                                        <p:strVal val="visible"/>
                                      </p:to>
                                    </p:set>
                                    <p:animEffect transition="in" filter="strips(downRight)">
                                      <p:cBhvr>
                                        <p:cTn id="16" dur="500"/>
                                        <p:tgtEl>
                                          <p:spTgt spid="131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cs-CZ" sz="2400">
                <a:ea typeface="ヒラギノ角ゴ Pro W3" pitchFamily="-84" charset="-128"/>
              </a:rPr>
              <a:t>Fig. 19-9: Long-Term Real Interest Rates for the United States, Australia, and Canada, 1999–2013</a:t>
            </a:r>
          </a:p>
        </p:txBody>
      </p:sp>
      <p:pic>
        <p:nvPicPr>
          <p:cNvPr id="74755" name="Picture 3" descr="fig19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42372"/>
            <a:ext cx="6900219" cy="4396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44540" y="2555789"/>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9731158"/>
      </p:ext>
    </p:extLst>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Open-Economy Trilemma</a:t>
            </a:r>
          </a:p>
        </p:txBody>
      </p:sp>
      <p:sp>
        <p:nvSpPr>
          <p:cNvPr id="146435" name="Rectangle 3"/>
          <p:cNvSpPr>
            <a:spLocks noGrp="1" noChangeArrowheads="1"/>
          </p:cNvSpPr>
          <p:nvPr>
            <p:ph idx="1"/>
          </p:nvPr>
        </p:nvSpPr>
        <p:spPr/>
        <p:txBody>
          <a:bodyPr vert="horz" lIns="91440" tIns="45720" rIns="91440" bIns="45720" rtlCol="0">
            <a:normAutofit/>
          </a:bodyPr>
          <a:lstStyle/>
          <a:p>
            <a:pPr eaLnBrk="1" hangingPunct="1">
              <a:spcBef>
                <a:spcPct val="40000"/>
              </a:spcBef>
            </a:pPr>
            <a:r>
              <a:rPr lang="en-US" altLang="cs-CZ">
                <a:ea typeface="ヒラギノ角ゴ Pro W3" pitchFamily="-84" charset="-128"/>
              </a:rPr>
              <a:t>A country that fixes its currency</a:t>
            </a:r>
            <a:r>
              <a:rPr lang="ja-JP" altLang="en-US">
                <a:ea typeface="ヒラギノ角ゴ Pro W3" pitchFamily="-84" charset="-128"/>
              </a:rPr>
              <a:t>’</a:t>
            </a:r>
            <a:r>
              <a:rPr lang="en-US" altLang="ja-JP">
                <a:ea typeface="ヒラギノ角ゴ Pro W3" pitchFamily="-84" charset="-128"/>
              </a:rPr>
              <a:t>s exchange rate while allowing free international capital movements gives up control over domestic monetary policy. </a:t>
            </a:r>
          </a:p>
          <a:p>
            <a:pPr eaLnBrk="1" hangingPunct="1">
              <a:spcBef>
                <a:spcPct val="40000"/>
              </a:spcBef>
            </a:pPr>
            <a:r>
              <a:rPr lang="en-US" altLang="cs-CZ">
                <a:ea typeface="ヒラギノ角ゴ Pro W3" pitchFamily="-84" charset="-128"/>
              </a:rPr>
              <a:t>A country that fixes its exchange rate can have control over domestic monetary policy if it restricts international financial flows so that interest parity </a:t>
            </a:r>
            <a:r>
              <a:rPr lang="en-US" altLang="cs-CZ" i="1">
                <a:ea typeface="ヒラギノ角ゴ Pro W3" pitchFamily="-84" charset="-128"/>
              </a:rPr>
              <a:t>R</a:t>
            </a:r>
            <a:r>
              <a:rPr lang="en-US" altLang="cs-CZ">
                <a:ea typeface="ヒラギノ角ゴ Pro W3" pitchFamily="-84" charset="-128"/>
              </a:rPr>
              <a:t> = </a:t>
            </a:r>
            <a:r>
              <a:rPr lang="en-US" altLang="cs-CZ" i="1">
                <a:ea typeface="ヒラギノ角ゴ Pro W3" pitchFamily="-84" charset="-128"/>
              </a:rPr>
              <a:t>R</a:t>
            </a:r>
            <a:r>
              <a:rPr lang="en-US" altLang="cs-CZ" i="1" baseline="30000">
                <a:ea typeface="ヒラギノ角ゴ Pro W3" pitchFamily="-84" charset="-128"/>
              </a:rPr>
              <a:t>*</a:t>
            </a:r>
            <a:r>
              <a:rPr lang="en-US" altLang="cs-CZ">
                <a:ea typeface="ヒラギノ角ゴ Pro W3" pitchFamily="-84" charset="-128"/>
              </a:rPr>
              <a:t> need not hold.</a:t>
            </a:r>
          </a:p>
          <a:p>
            <a:pPr eaLnBrk="1" hangingPunct="1">
              <a:spcBef>
                <a:spcPct val="40000"/>
              </a:spcBef>
            </a:pPr>
            <a:r>
              <a:rPr lang="en-US" altLang="cs-CZ">
                <a:ea typeface="ヒラギノ角ゴ Pro W3" pitchFamily="-84" charset="-128"/>
              </a:rPr>
              <a:t>Or a country can allow international capital to flow freely and have control over domestic monetary policy if it allows the exchange rate to float.</a:t>
            </a:r>
          </a:p>
        </p:txBody>
      </p:sp>
    </p:spTree>
    <p:extLst>
      <p:ext uri="{BB962C8B-B14F-4D97-AF65-F5344CB8AC3E}">
        <p14:creationId xmlns:p14="http://schemas.microsoft.com/office/powerpoint/2010/main" val="208403219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strips(downRight)">
                                      <p:cBhvr>
                                        <p:cTn id="7" dur="500"/>
                                        <p:tgtEl>
                                          <p:spTgt spid="146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6435">
                                            <p:txEl>
                                              <p:pRg st="1" end="1"/>
                                            </p:txEl>
                                          </p:spTgt>
                                        </p:tgtEl>
                                        <p:attrNameLst>
                                          <p:attrName>style.visibility</p:attrName>
                                        </p:attrNameLst>
                                      </p:cBhvr>
                                      <p:to>
                                        <p:strVal val="visible"/>
                                      </p:to>
                                    </p:set>
                                    <p:animEffect transition="in" filter="strips(downRight)">
                                      <p:cBhvr>
                                        <p:cTn id="12" dur="500"/>
                                        <p:tgtEl>
                                          <p:spTgt spid="146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6435">
                                            <p:txEl>
                                              <p:pRg st="2" end="2"/>
                                            </p:txEl>
                                          </p:spTgt>
                                        </p:tgtEl>
                                        <p:attrNameLst>
                                          <p:attrName>style.visibility</p:attrName>
                                        </p:attrNameLst>
                                      </p:cBhvr>
                                      <p:to>
                                        <p:strVal val="visible"/>
                                      </p:to>
                                    </p:set>
                                    <p:animEffect transition="in" filter="strips(downRight)">
                                      <p:cBhvr>
                                        <p:cTn id="17" dur="500"/>
                                        <p:tgtEl>
                                          <p:spTgt spid="146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cs-CZ" sz="2400">
                <a:ea typeface="ヒラギノ角ゴ Pro W3" pitchFamily="-84" charset="-128"/>
              </a:rPr>
              <a:t>Fig. 19-10:  Exchange Rate Trends and Inflation Differentials, 1973–2012</a:t>
            </a:r>
          </a:p>
        </p:txBody>
      </p:sp>
      <p:pic>
        <p:nvPicPr>
          <p:cNvPr id="75779" name="Picture 3" descr="fig19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96631"/>
            <a:ext cx="4696445" cy="4523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1125814"/>
      </p:ext>
    </p:extLst>
  </p:cSld>
  <p:clrMapOvr>
    <a:masterClrMapping/>
  </p:clrMapOvr>
  <p:transition spd="med">
    <p:pull dir="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a:t>
            </a:r>
          </a:p>
        </p:txBody>
      </p:sp>
      <p:sp>
        <p:nvSpPr>
          <p:cNvPr id="40963" name="Rectangle 3"/>
          <p:cNvSpPr>
            <a:spLocks noGrp="1" noChangeArrowheads="1"/>
          </p:cNvSpPr>
          <p:nvPr>
            <p:ph idx="1"/>
          </p:nvPr>
        </p:nvSpPr>
        <p:spPr/>
        <p:txBody>
          <a:bodyPr vert="horz" lIns="91440" tIns="45720" rIns="91440" bIns="45720" rtlCol="0">
            <a:normAutofit fontScale="92500"/>
          </a:bodyPr>
          <a:lstStyle/>
          <a:p>
            <a:pPr marL="609600" indent="-609600">
              <a:spcBef>
                <a:spcPct val="50000"/>
              </a:spcBef>
              <a:buFont typeface="Times" panose="02020603050405020304" pitchFamily="18" charset="0"/>
              <a:buAutoNum type="arabicPeriod"/>
            </a:pPr>
            <a:r>
              <a:rPr lang="en-US" altLang="cs-CZ">
                <a:ea typeface="ヒラギノ角ゴ Pro W3" pitchFamily="-84" charset="-128"/>
              </a:rPr>
              <a:t>Internal balance means that an economy enjoys normal output and employment and price stability.</a:t>
            </a:r>
          </a:p>
          <a:p>
            <a:pPr marL="609600" indent="-609600">
              <a:spcBef>
                <a:spcPct val="50000"/>
              </a:spcBef>
              <a:buFont typeface="Times" panose="02020603050405020304" pitchFamily="18" charset="0"/>
              <a:buAutoNum type="arabicPeriod"/>
            </a:pPr>
            <a:r>
              <a:rPr lang="en-US" altLang="cs-CZ">
                <a:ea typeface="ヒラギノ角ゴ Pro W3" pitchFamily="-84" charset="-128"/>
              </a:rPr>
              <a:t>External balance roughly means a stable level of official international reserves or a current account that is not too positive or too negative.</a:t>
            </a:r>
          </a:p>
          <a:p>
            <a:pPr marL="609600" indent="-609600">
              <a:spcBef>
                <a:spcPct val="50000"/>
              </a:spcBef>
              <a:buFont typeface="Times" panose="02020603050405020304" pitchFamily="18" charset="0"/>
              <a:buAutoNum type="arabicPeriod"/>
            </a:pPr>
            <a:r>
              <a:rPr lang="en-US" altLang="cs-CZ">
                <a:ea typeface="ヒラギノ角ゴ Pro W3" pitchFamily="-84" charset="-128"/>
              </a:rPr>
              <a:t>The gold standard had two mechanisms that helped to prevent external imbalances:</a:t>
            </a:r>
          </a:p>
          <a:p>
            <a:pPr marL="990600" lvl="1" indent="-533400">
              <a:spcBef>
                <a:spcPct val="50000"/>
              </a:spcBef>
            </a:pPr>
            <a:r>
              <a:rPr lang="en-US" altLang="cs-CZ">
                <a:ea typeface="ヒラギノ角ゴ Pro W3" pitchFamily="-84" charset="-128"/>
              </a:rPr>
              <a:t>Price-specie-flow mechanism: the automatic adjustment of prices as gold flows into or out of a country.</a:t>
            </a:r>
          </a:p>
          <a:p>
            <a:pPr marL="990600" lvl="1" indent="-533400">
              <a:spcBef>
                <a:spcPct val="50000"/>
              </a:spcBef>
            </a:pPr>
            <a:r>
              <a:rPr lang="en-US" altLang="cs-CZ">
                <a:ea typeface="ヒラギノ角ゴ Pro W3" pitchFamily="-84" charset="-128"/>
              </a:rPr>
              <a:t>Rules of the game: buying or selling of domestic assets by central banks to influence flows of financial assets.</a:t>
            </a:r>
          </a:p>
        </p:txBody>
      </p:sp>
    </p:spTree>
    <p:extLst>
      <p:ext uri="{BB962C8B-B14F-4D97-AF65-F5344CB8AC3E}">
        <p14:creationId xmlns:p14="http://schemas.microsoft.com/office/powerpoint/2010/main" val="329053572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strips(downRight)">
                                      <p:cBhvr>
                                        <p:cTn id="17" dur="500"/>
                                        <p:tgtEl>
                                          <p:spTgt spid="40963">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40963">
                                            <p:txEl>
                                              <p:pRg st="3" end="3"/>
                                            </p:txEl>
                                          </p:spTgt>
                                        </p:tgtEl>
                                        <p:attrNameLst>
                                          <p:attrName>style.visibility</p:attrName>
                                        </p:attrNameLst>
                                      </p:cBhvr>
                                      <p:to>
                                        <p:strVal val="visible"/>
                                      </p:to>
                                    </p:set>
                                    <p:animEffect transition="in" filter="strips(downRight)">
                                      <p:cBhvr>
                                        <p:cTn id="20" dur="500"/>
                                        <p:tgtEl>
                                          <p:spTgt spid="40963">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Effect transition="in" filter="strips(downRight)">
                                      <p:cBhvr>
                                        <p:cTn id="23"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41987" name="Rectangle 3"/>
          <p:cNvSpPr>
            <a:spLocks noGrp="1" noChangeArrowheads="1"/>
          </p:cNvSpPr>
          <p:nvPr>
            <p:ph idx="1"/>
          </p:nvPr>
        </p:nvSpPr>
        <p:spPr/>
        <p:txBody>
          <a:bodyPr vert="horz" lIns="91440" tIns="45720" rIns="91440" bIns="45720" rtlCol="0">
            <a:normAutofit/>
          </a:bodyPr>
          <a:lstStyle/>
          <a:p>
            <a:pPr marL="533400" indent="-533400">
              <a:spcBef>
                <a:spcPct val="50000"/>
              </a:spcBef>
              <a:buFont typeface="Times" panose="02020603050405020304" pitchFamily="18" charset="0"/>
              <a:buAutoNum type="arabicPeriod" startAt="4"/>
            </a:pPr>
            <a:r>
              <a:rPr lang="en-US" altLang="cs-CZ">
                <a:ea typeface="ヒラギノ角ゴ Pro W3" pitchFamily="-84" charset="-128"/>
              </a:rPr>
              <a:t>The Bretton Woods agreement in 1944 established fixed exchange rates, using the U.S. dollar as the reserve currency.</a:t>
            </a:r>
          </a:p>
          <a:p>
            <a:pPr marL="533400" indent="-533400">
              <a:spcBef>
                <a:spcPct val="50000"/>
              </a:spcBef>
              <a:buFont typeface="Times" panose="02020603050405020304" pitchFamily="18" charset="0"/>
              <a:buAutoNum type="arabicPeriod" startAt="4"/>
            </a:pPr>
            <a:r>
              <a:rPr lang="en-US" altLang="cs-CZ">
                <a:ea typeface="ヒラギノ角ゴ Pro W3" pitchFamily="-84" charset="-128"/>
              </a:rPr>
              <a:t>The IMF was also established to provide countries with financing for balance of payments deficits and to judge if changes in fixed rates were necessary.</a:t>
            </a:r>
          </a:p>
          <a:p>
            <a:pPr marL="533400" indent="-533400">
              <a:spcBef>
                <a:spcPct val="50000"/>
              </a:spcBef>
              <a:buFont typeface="Times" panose="02020603050405020304" pitchFamily="18" charset="0"/>
              <a:buAutoNum type="arabicPeriod" startAt="4"/>
            </a:pPr>
            <a:r>
              <a:rPr lang="en-US" altLang="cs-CZ">
                <a:ea typeface="ヒラギノ角ゴ Pro W3" pitchFamily="-84" charset="-128"/>
              </a:rPr>
              <a:t>Under the Bretton Woods system, fiscal policies were used to achieve internal and external balance, but they could not do both simultaneously, so external imbalances often resulted.</a:t>
            </a:r>
          </a:p>
        </p:txBody>
      </p:sp>
    </p:spTree>
    <p:extLst>
      <p:ext uri="{BB962C8B-B14F-4D97-AF65-F5344CB8AC3E}">
        <p14:creationId xmlns:p14="http://schemas.microsoft.com/office/powerpoint/2010/main" val="3831815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43011" name="Rectangle 3"/>
          <p:cNvSpPr>
            <a:spLocks noGrp="1" noChangeArrowheads="1"/>
          </p:cNvSpPr>
          <p:nvPr>
            <p:ph idx="1"/>
          </p:nvPr>
        </p:nvSpPr>
        <p:spPr/>
        <p:txBody>
          <a:bodyPr vert="horz" lIns="91440" tIns="45720" rIns="91440" bIns="45720" rtlCol="0">
            <a:normAutofit/>
          </a:bodyPr>
          <a:lstStyle/>
          <a:p>
            <a:pPr marL="533400" indent="-533400">
              <a:spcBef>
                <a:spcPct val="50000"/>
              </a:spcBef>
              <a:buFont typeface="Times" panose="02020603050405020304" pitchFamily="18" charset="0"/>
              <a:buAutoNum type="arabicPeriod" startAt="7"/>
            </a:pPr>
            <a:r>
              <a:rPr lang="en-US" altLang="cs-CZ">
                <a:ea typeface="ヒラギノ角ゴ Pro W3" pitchFamily="-84" charset="-128"/>
              </a:rPr>
              <a:t>Internal and external imbalances of the U.S.—caused by rapid growth in government purchases and the money supply—and speculation about the value of the U.S. dollar in terms of gold and other currencies ultimately broke the Bretton Woods system.</a:t>
            </a:r>
          </a:p>
          <a:p>
            <a:pPr marL="533400" indent="-533400">
              <a:spcBef>
                <a:spcPct val="50000"/>
              </a:spcBef>
              <a:buFont typeface="Times" panose="02020603050405020304" pitchFamily="18" charset="0"/>
              <a:buAutoNum type="arabicPeriod" startAt="7"/>
            </a:pPr>
            <a:r>
              <a:rPr lang="en-US" altLang="cs-CZ">
                <a:ea typeface="ヒラギノ角ゴ Pro W3" pitchFamily="-84" charset="-128"/>
              </a:rPr>
              <a:t>High inflation from U.S. macroeconomic policies was transferred to other countries late in the Bretton Woods system.</a:t>
            </a:r>
          </a:p>
        </p:txBody>
      </p:sp>
    </p:spTree>
    <p:extLst>
      <p:ext uri="{BB962C8B-B14F-4D97-AF65-F5344CB8AC3E}">
        <p14:creationId xmlns:p14="http://schemas.microsoft.com/office/powerpoint/2010/main" val="9609498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trips(downRigh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trips(downRight)">
                                      <p:cBhvr>
                                        <p:cTn id="12" dur="5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138243" name="Rectangle 3"/>
          <p:cNvSpPr>
            <a:spLocks noGrp="1" noChangeArrowheads="1"/>
          </p:cNvSpPr>
          <p:nvPr>
            <p:ph idx="1"/>
          </p:nvPr>
        </p:nvSpPr>
        <p:spPr/>
        <p:txBody>
          <a:bodyPr vert="horz" lIns="91440" tIns="45720" rIns="91440" bIns="45720" rtlCol="0">
            <a:normAutofit/>
          </a:bodyPr>
          <a:lstStyle/>
          <a:p>
            <a:pPr marL="609600" indent="-609600">
              <a:spcBef>
                <a:spcPct val="70000"/>
              </a:spcBef>
              <a:buFont typeface="Times" panose="02020603050405020304" pitchFamily="18" charset="0"/>
              <a:buAutoNum type="arabicPeriod" startAt="9"/>
            </a:pPr>
            <a:r>
              <a:rPr lang="en-US" altLang="cs-CZ">
                <a:ea typeface="ヒラギノ角ゴ Pro W3" pitchFamily="-84" charset="-128"/>
              </a:rPr>
              <a:t>Arguments for flexible exchange rates are that they allow monetary policy autonomy, can stabilize the economy as aggregate demand and output change, and can limit some forms of speculation.</a:t>
            </a:r>
          </a:p>
          <a:p>
            <a:pPr marL="609600" indent="-609600">
              <a:spcBef>
                <a:spcPct val="70000"/>
              </a:spcBef>
              <a:buFont typeface="Times" panose="02020603050405020304" pitchFamily="18" charset="0"/>
              <a:buAutoNum type="arabicPeriod" startAt="9"/>
            </a:pPr>
            <a:r>
              <a:rPr lang="en-US" altLang="cs-CZ">
                <a:ea typeface="ヒラギノ角ゴ Pro W3" pitchFamily="-84" charset="-128"/>
              </a:rPr>
              <a:t>Arguments against flexible exchange rates are that they allow expenditure switching policies, can make aggregate demand and output more volatile because of uncoordinated policies across countries, and make exchange rates more volatile. </a:t>
            </a:r>
          </a:p>
        </p:txBody>
      </p:sp>
    </p:spTree>
    <p:extLst>
      <p:ext uri="{BB962C8B-B14F-4D97-AF65-F5344CB8AC3E}">
        <p14:creationId xmlns:p14="http://schemas.microsoft.com/office/powerpoint/2010/main" val="14864347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Effect transition="in" filter="strips(downRight)">
                                      <p:cBhvr>
                                        <p:cTn id="7" dur="500"/>
                                        <p:tgtEl>
                                          <p:spTgt spid="138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8243">
                                            <p:txEl>
                                              <p:pRg st="1" end="1"/>
                                            </p:txEl>
                                          </p:spTgt>
                                        </p:tgtEl>
                                        <p:attrNameLst>
                                          <p:attrName>style.visibility</p:attrName>
                                        </p:attrNameLst>
                                      </p:cBhvr>
                                      <p:to>
                                        <p:strVal val="visible"/>
                                      </p:to>
                                    </p:set>
                                    <p:animEffect transition="in" filter="strips(downRight)">
                                      <p:cBhvr>
                                        <p:cTn id="12" dur="500"/>
                                        <p:tgtEl>
                                          <p:spTgt spid="138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139267" name="Rectangle 3"/>
          <p:cNvSpPr>
            <a:spLocks noGrp="1" noChangeArrowheads="1"/>
          </p:cNvSpPr>
          <p:nvPr>
            <p:ph idx="1"/>
          </p:nvPr>
        </p:nvSpPr>
        <p:spPr/>
        <p:txBody>
          <a:bodyPr vert="horz" lIns="91440" tIns="45720" rIns="91440" bIns="45720" rtlCol="0">
            <a:normAutofit/>
          </a:bodyPr>
          <a:lstStyle/>
          <a:p>
            <a:pPr marL="609600" indent="-609600">
              <a:buFont typeface="Times" panose="02020603050405020304" pitchFamily="18" charset="0"/>
              <a:buAutoNum type="arabicPeriod" startAt="11"/>
            </a:pPr>
            <a:r>
              <a:rPr lang="en-US" altLang="cs-CZ">
                <a:ea typeface="ヒラギノ角ゴ Pro W3" pitchFamily="-84" charset="-128"/>
              </a:rPr>
              <a:t>Since 1973, countries have engaged in 2 major global efforts to influence exchange rates: </a:t>
            </a:r>
          </a:p>
          <a:p>
            <a:pPr marL="990600" lvl="1" indent="-533400">
              <a:spcBef>
                <a:spcPct val="40000"/>
              </a:spcBef>
            </a:pPr>
            <a:r>
              <a:rPr lang="en-US" altLang="cs-CZ">
                <a:ea typeface="ヒラギノ角ゴ Pro W3" pitchFamily="-84" charset="-128"/>
              </a:rPr>
              <a:t>The Plaza Accords reduced the value of the dollar relative to other major currencies.</a:t>
            </a:r>
          </a:p>
          <a:p>
            <a:pPr marL="990600" lvl="1" indent="-533400">
              <a:spcBef>
                <a:spcPct val="40000"/>
              </a:spcBef>
            </a:pPr>
            <a:r>
              <a:rPr lang="en-US" altLang="cs-CZ">
                <a:ea typeface="ヒラギノ角ゴ Pro W3" pitchFamily="-84" charset="-128"/>
              </a:rPr>
              <a:t>The Louvre Accords agreement was intended to stabilize exchange rates, but it was quickly abandoned.</a:t>
            </a:r>
          </a:p>
          <a:p>
            <a:pPr marL="609600" indent="-609600">
              <a:spcBef>
                <a:spcPct val="50000"/>
              </a:spcBef>
              <a:buFont typeface="Times" panose="02020603050405020304" pitchFamily="18" charset="0"/>
              <a:buAutoNum type="arabicPeriod" startAt="11"/>
            </a:pPr>
            <a:r>
              <a:rPr lang="en-US" altLang="cs-CZ">
                <a:ea typeface="ヒラギノ角ゴ Pro W3" pitchFamily="-84" charset="-128"/>
              </a:rPr>
              <a:t>Models of large countries account for the influence that domestic macroeconomic policies have in foreign countries.</a:t>
            </a:r>
          </a:p>
        </p:txBody>
      </p:sp>
    </p:spTree>
    <p:extLst>
      <p:ext uri="{BB962C8B-B14F-4D97-AF65-F5344CB8AC3E}">
        <p14:creationId xmlns:p14="http://schemas.microsoft.com/office/powerpoint/2010/main" val="164845669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Effect transition="in" filter="strips(downRight)">
                                      <p:cBhvr>
                                        <p:cTn id="7" dur="500"/>
                                        <p:tgtEl>
                                          <p:spTgt spid="13926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39267">
                                            <p:txEl>
                                              <p:pRg st="1" end="1"/>
                                            </p:txEl>
                                          </p:spTgt>
                                        </p:tgtEl>
                                        <p:attrNameLst>
                                          <p:attrName>style.visibility</p:attrName>
                                        </p:attrNameLst>
                                      </p:cBhvr>
                                      <p:to>
                                        <p:strVal val="visible"/>
                                      </p:to>
                                    </p:set>
                                    <p:animEffect transition="in" filter="strips(downRight)">
                                      <p:cBhvr>
                                        <p:cTn id="10" dur="500"/>
                                        <p:tgtEl>
                                          <p:spTgt spid="13926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39267">
                                            <p:txEl>
                                              <p:pRg st="2" end="2"/>
                                            </p:txEl>
                                          </p:spTgt>
                                        </p:tgtEl>
                                        <p:attrNameLst>
                                          <p:attrName>style.visibility</p:attrName>
                                        </p:attrNameLst>
                                      </p:cBhvr>
                                      <p:to>
                                        <p:strVal val="visible"/>
                                      </p:to>
                                    </p:set>
                                    <p:animEffect transition="in" filter="strips(downRight)">
                                      <p:cBhvr>
                                        <p:cTn id="13" dur="500"/>
                                        <p:tgtEl>
                                          <p:spTgt spid="13926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39267">
                                            <p:txEl>
                                              <p:pRg st="3" end="3"/>
                                            </p:txEl>
                                          </p:spTgt>
                                        </p:tgtEl>
                                        <p:attrNameLst>
                                          <p:attrName>style.visibility</p:attrName>
                                        </p:attrNameLst>
                                      </p:cBhvr>
                                      <p:to>
                                        <p:strVal val="visible"/>
                                      </p:to>
                                    </p:set>
                                    <p:animEffect transition="in" filter="strips(downRight)">
                                      <p:cBhvr>
                                        <p:cTn id="18" dur="500"/>
                                        <p:tgtEl>
                                          <p:spTgt spid="139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Open-Economy Trilemma (cont.)</a:t>
            </a:r>
          </a:p>
        </p:txBody>
      </p:sp>
      <p:sp>
        <p:nvSpPr>
          <p:cNvPr id="171011" name="Rectangle 3"/>
          <p:cNvSpPr>
            <a:spLocks noGrp="1" noChangeArrowheads="1"/>
          </p:cNvSpPr>
          <p:nvPr>
            <p:ph idx="1"/>
          </p:nvPr>
        </p:nvSpPr>
        <p:spPr/>
        <p:txBody>
          <a:bodyPr vert="horz" lIns="91440" tIns="45720" rIns="91440" bIns="45720" rtlCol="0">
            <a:normAutofit/>
          </a:bodyPr>
          <a:lstStyle/>
          <a:p>
            <a:pPr eaLnBrk="1" hangingPunct="1"/>
            <a:r>
              <a:rPr lang="en-US" altLang="cs-CZ">
                <a:ea typeface="ヒラギノ角ゴ Pro W3" pitchFamily="-84" charset="-128"/>
              </a:rPr>
              <a:t>Impossible for a country to achieve more than two items from the following list:</a:t>
            </a:r>
          </a:p>
          <a:p>
            <a:pPr eaLnBrk="1" hangingPunct="1">
              <a:buFontTx/>
              <a:buNone/>
            </a:pPr>
            <a:endParaRPr lang="en-US" altLang="cs-CZ">
              <a:ea typeface="ヒラギノ角ゴ Pro W3" pitchFamily="-84" charset="-128"/>
            </a:endParaRPr>
          </a:p>
          <a:p>
            <a:pPr eaLnBrk="1" hangingPunct="1">
              <a:buFontTx/>
              <a:buNone/>
            </a:pPr>
            <a:r>
              <a:rPr lang="en-US" altLang="cs-CZ" sz="2000">
                <a:ea typeface="ヒラギノ角ゴ Pro W3" pitchFamily="-84" charset="-128"/>
              </a:rPr>
              <a:t>	1. Exchange rate stability.</a:t>
            </a:r>
          </a:p>
          <a:p>
            <a:pPr eaLnBrk="1" hangingPunct="1">
              <a:buFontTx/>
              <a:buNone/>
            </a:pPr>
            <a:r>
              <a:rPr lang="en-US" altLang="cs-CZ" sz="2000">
                <a:ea typeface="ヒラギノ角ゴ Pro W3" pitchFamily="-84" charset="-128"/>
              </a:rPr>
              <a:t>	2. Monetary policy oriented toward domestic goals.</a:t>
            </a:r>
          </a:p>
          <a:p>
            <a:pPr eaLnBrk="1" hangingPunct="1">
              <a:buFontTx/>
              <a:buNone/>
            </a:pPr>
            <a:r>
              <a:rPr lang="en-US" altLang="cs-CZ" sz="2000">
                <a:ea typeface="ヒラギノ角ゴ Pro W3" pitchFamily="-84" charset="-128"/>
              </a:rPr>
              <a:t>	3. Freedom of international capital movements.</a:t>
            </a:r>
          </a:p>
        </p:txBody>
      </p:sp>
    </p:spTree>
    <p:extLst>
      <p:ext uri="{BB962C8B-B14F-4D97-AF65-F5344CB8AC3E}">
        <p14:creationId xmlns:p14="http://schemas.microsoft.com/office/powerpoint/2010/main" val="39623707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Effect transition="in" filter="strips(downRight)">
                                      <p:cBhvr>
                                        <p:cTn id="7" dur="500"/>
                                        <p:tgtEl>
                                          <p:spTgt spid="171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1011">
                                            <p:txEl>
                                              <p:pRg st="2" end="2"/>
                                            </p:txEl>
                                          </p:spTgt>
                                        </p:tgtEl>
                                        <p:attrNameLst>
                                          <p:attrName>style.visibility</p:attrName>
                                        </p:attrNameLst>
                                      </p:cBhvr>
                                      <p:to>
                                        <p:strVal val="visible"/>
                                      </p:to>
                                    </p:set>
                                    <p:animEffect transition="in" filter="strips(downRight)">
                                      <p:cBhvr>
                                        <p:cTn id="12" dur="500"/>
                                        <p:tgtEl>
                                          <p:spTgt spid="1710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1011">
                                            <p:txEl>
                                              <p:pRg st="3" end="3"/>
                                            </p:txEl>
                                          </p:spTgt>
                                        </p:tgtEl>
                                        <p:attrNameLst>
                                          <p:attrName>style.visibility</p:attrName>
                                        </p:attrNameLst>
                                      </p:cBhvr>
                                      <p:to>
                                        <p:strVal val="visible"/>
                                      </p:to>
                                    </p:set>
                                    <p:animEffect transition="in" filter="strips(downRight)">
                                      <p:cBhvr>
                                        <p:cTn id="17" dur="500"/>
                                        <p:tgtEl>
                                          <p:spTgt spid="17101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71011">
                                            <p:txEl>
                                              <p:pRg st="4" end="4"/>
                                            </p:txEl>
                                          </p:spTgt>
                                        </p:tgtEl>
                                        <p:attrNameLst>
                                          <p:attrName>style.visibility</p:attrName>
                                        </p:attrNameLst>
                                      </p:cBhvr>
                                      <p:to>
                                        <p:strVal val="visible"/>
                                      </p:to>
                                    </p:set>
                                    <p:animEffect transition="in" filter="strips(downRight)">
                                      <p:cBhvr>
                                        <p:cTn id="22" dur="500"/>
                                        <p:tgtEl>
                                          <p:spTgt spid="171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z="2800">
                <a:ea typeface="ヒラギノ角ゴ Pro W3" pitchFamily="-84" charset="-128"/>
              </a:rPr>
              <a:t>Fig. 19-1: The Monetary Trilemma for Open Economies</a:t>
            </a:r>
          </a:p>
        </p:txBody>
      </p:sp>
      <p:pic>
        <p:nvPicPr>
          <p:cNvPr id="22531" name="Picture 3" descr="fig19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27366"/>
            <a:ext cx="5122905" cy="4209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2818644"/>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Policy under the Gold Standard 1870–1914</a:t>
            </a:r>
          </a:p>
        </p:txBody>
      </p:sp>
      <p:sp>
        <p:nvSpPr>
          <p:cNvPr id="9219" name="Rectangle 3"/>
          <p:cNvSpPr>
            <a:spLocks noGrp="1" noChangeArrowheads="1"/>
          </p:cNvSpPr>
          <p:nvPr>
            <p:ph idx="1"/>
          </p:nvPr>
        </p:nvSpPr>
        <p:spPr/>
        <p:txBody>
          <a:bodyPr vert="horz" lIns="91440" tIns="45720" rIns="91440" bIns="45720" rtlCol="0">
            <a:normAutofit/>
          </a:bodyPr>
          <a:lstStyle/>
          <a:p>
            <a:pPr eaLnBrk="1" hangingPunct="1">
              <a:spcBef>
                <a:spcPct val="40000"/>
              </a:spcBef>
            </a:pPr>
            <a:r>
              <a:rPr lang="en-US" altLang="cs-CZ">
                <a:ea typeface="ヒラギノ角ゴ Pro W3" pitchFamily="-84" charset="-128"/>
              </a:rPr>
              <a:t>The gold standard from 1870 to 1914 and after 1918 had mechanisms that prevented flows of gold reserves (the balance of payments) from becoming too positive or too negative.</a:t>
            </a:r>
          </a:p>
          <a:p>
            <a:pPr lvl="1" eaLnBrk="1" hangingPunct="1">
              <a:spcBef>
                <a:spcPct val="40000"/>
              </a:spcBef>
            </a:pPr>
            <a:r>
              <a:rPr lang="en-US" altLang="cs-CZ">
                <a:ea typeface="ヒラギノ角ゴ Pro W3" pitchFamily="-84" charset="-128"/>
              </a:rPr>
              <a:t>Prices tended to adjust according the amount of gold circulating in an economy, which had effects on the flows of goods and services: the current account.</a:t>
            </a:r>
          </a:p>
          <a:p>
            <a:pPr lvl="1" eaLnBrk="1" hangingPunct="1">
              <a:spcBef>
                <a:spcPct val="40000"/>
              </a:spcBef>
            </a:pPr>
            <a:r>
              <a:rPr lang="en-US" altLang="cs-CZ">
                <a:ea typeface="ヒラギノ角ゴ Pro W3" pitchFamily="-84" charset="-128"/>
              </a:rPr>
              <a:t>Central banks influenced financial asset flows, so that the nonreserve part of the financial account matched the current account in order to reduce gold outflows or inflows.</a:t>
            </a:r>
          </a:p>
        </p:txBody>
      </p:sp>
    </p:spTree>
    <p:extLst>
      <p:ext uri="{BB962C8B-B14F-4D97-AF65-F5344CB8AC3E}">
        <p14:creationId xmlns:p14="http://schemas.microsoft.com/office/powerpoint/2010/main" val="20591812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14</TotalTime>
  <Words>4216</Words>
  <Application>Microsoft Office PowerPoint</Application>
  <PresentationFormat>Širokoúhlá obrazovka</PresentationFormat>
  <Paragraphs>257</Paragraphs>
  <Slides>65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65</vt:i4>
      </vt:variant>
    </vt:vector>
  </HeadingPairs>
  <TitlesOfParts>
    <vt:vector size="73" baseType="lpstr">
      <vt:lpstr>ＭＳ Ｐゴシック</vt:lpstr>
      <vt:lpstr>ヒラギノ角ゴ Pro W3</vt:lpstr>
      <vt:lpstr>Adobe Jenson Italic</vt:lpstr>
      <vt:lpstr>Arial</vt:lpstr>
      <vt:lpstr>Times</vt:lpstr>
      <vt:lpstr>Trebuchet MS</vt:lpstr>
      <vt:lpstr>Wingdings</vt:lpstr>
      <vt:lpstr>Berlín</vt:lpstr>
      <vt:lpstr>Chapter 19 (8)</vt:lpstr>
      <vt:lpstr>Preview</vt:lpstr>
      <vt:lpstr>Preview (cont.)</vt:lpstr>
      <vt:lpstr>Macroeconomic Goals</vt:lpstr>
      <vt:lpstr>Macroeconomic Goals (cont.)</vt:lpstr>
      <vt:lpstr>The Open-Economy Trilemma</vt:lpstr>
      <vt:lpstr>The Open-Economy Trilemma (cont.)</vt:lpstr>
      <vt:lpstr>Fig. 19-1: The Monetary Trilemma for Open Economies</vt:lpstr>
      <vt:lpstr>Macroeconomic Policy under the Gold Standard 1870–1914</vt:lpstr>
      <vt:lpstr>Macroeconomic Policy under the Gold Standard (cont.)</vt:lpstr>
      <vt:lpstr>Macroeconomic Policy under the Gold Standard (cont.)</vt:lpstr>
      <vt:lpstr>Macroeconomic Policy under the Gold Standard (cont.)</vt:lpstr>
      <vt:lpstr>Macroeconomic Policy under the Gold Standard (cont.)</vt:lpstr>
      <vt:lpstr>Macroeconomic Policy under the Gold Standard (cont.)</vt:lpstr>
      <vt:lpstr>Interwar Years: 1918–1939</vt:lpstr>
      <vt:lpstr>Bretton Woods System:  1944–1973</vt:lpstr>
      <vt:lpstr>International Monetary Fund</vt:lpstr>
      <vt:lpstr>International Monetary Fund (cont.)</vt:lpstr>
      <vt:lpstr>Bretton Woods System</vt:lpstr>
      <vt:lpstr>Bretton Woods System (cont.)</vt:lpstr>
      <vt:lpstr>Policies for Internal and External Balance</vt:lpstr>
      <vt:lpstr>Policies for Internal and External Balance (cont.)</vt:lpstr>
      <vt:lpstr>Fig. 19-2: Internal Balance (II), External Balance (XX), and the “Four Zones of Economic Discomfort”</vt:lpstr>
      <vt:lpstr>Fig. 19-3: Policies to Bring about Internal and External Balance</vt:lpstr>
      <vt:lpstr>Policies for Internal and External Balance (cont.)</vt:lpstr>
      <vt:lpstr>Policies for Internal and External Balance (cont.)</vt:lpstr>
      <vt:lpstr>U.S. External Balance Problems under Bretton Woods</vt:lpstr>
      <vt:lpstr>U.S. External Balance Problems under Bretton Woods (cont.)</vt:lpstr>
      <vt:lpstr>U.S. External Balance Problems under Bretton Woods (cont.) </vt:lpstr>
      <vt:lpstr>Collapse of the Bretton Woods System </vt:lpstr>
      <vt:lpstr>Collapse of the Bretton Woods System (cont.) </vt:lpstr>
      <vt:lpstr>Collapse of the Bretton Woods System (cont.)</vt:lpstr>
      <vt:lpstr>Collapse of the Bretton Woods System (cont.)</vt:lpstr>
      <vt:lpstr>Table 19-1: Inflation Rates in Industrial Countries, 1966–1972 (percent per year)</vt:lpstr>
      <vt:lpstr>Collapse of the Bretton Woods System (cont.)</vt:lpstr>
      <vt:lpstr>Fig. 19-4: Effect on Internal and External Balance of a Rise in the Foreign Price Level, P*</vt:lpstr>
      <vt:lpstr>Case for Floating Exchange Rates</vt:lpstr>
      <vt:lpstr>Case for Floating Exchange Rates (cont.)</vt:lpstr>
      <vt:lpstr>Case for Floating Exchange Rates (cont.)</vt:lpstr>
      <vt:lpstr>Fig. 19-5: Effects of a Fall in Export Demand</vt:lpstr>
      <vt:lpstr>Case for Floating Exchange Rates (cont.)</vt:lpstr>
      <vt:lpstr>Case for Floating Exchange Rates (cont.)</vt:lpstr>
      <vt:lpstr>Case for Floating Exchange Rates (cont.)</vt:lpstr>
      <vt:lpstr>Since 1973</vt:lpstr>
      <vt:lpstr>Since 1973 (cont.)</vt:lpstr>
      <vt:lpstr>Table 19-2: Macroeconomic Data for Key Industrial Regions, 1963–2012</vt:lpstr>
      <vt:lpstr>Fig. 19-6: Nominal and Real Effective Dollar Exchange Rate Indexes, 1975–2013</vt:lpstr>
      <vt:lpstr>Since 1973 (cont.)</vt:lpstr>
      <vt:lpstr>Since 1973 (cont.)</vt:lpstr>
      <vt:lpstr>Since 1973 (cont.)</vt:lpstr>
      <vt:lpstr>Since 1973 (cont.)</vt:lpstr>
      <vt:lpstr>Fig. 19-7: Real Home Prices in Selected Countries, 2000–2013</vt:lpstr>
      <vt:lpstr>Macroeconomic Interdependence under Floating Exchange Rates</vt:lpstr>
      <vt:lpstr>Macroeconomic Interdependence under Floating Exchange Rates (cont.)</vt:lpstr>
      <vt:lpstr>Macroeconomic Interdependence under Floating Exchange Rates (cont.)</vt:lpstr>
      <vt:lpstr>Macroeconomic Interdependence under Floating Exchange Rates (cont.)</vt:lpstr>
      <vt:lpstr>Fig. 19-8: Global External Imbalances, 1999–2012</vt:lpstr>
      <vt:lpstr>Macroeconomic Interdependence under Floating Exchange Rates (cont.)</vt:lpstr>
      <vt:lpstr>Fig. 19-9: Long-Term Real Interest Rates for the United States, Australia, and Canada, 1999–2013</vt:lpstr>
      <vt:lpstr>Fig. 19-10:  Exchange Rate Trends and Inflation Differentials, 1973–2012</vt:lpstr>
      <vt:lpstr>Summary</vt:lpstr>
      <vt:lpstr>Summary (cont.)</vt:lpstr>
      <vt:lpstr>Summary (cont.)</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(7)</dc:title>
  <dc:creator>TP</dc:creator>
  <cp:lastModifiedBy>TP</cp:lastModifiedBy>
  <cp:revision>3</cp:revision>
  <dcterms:created xsi:type="dcterms:W3CDTF">2015-10-14T10:13:23Z</dcterms:created>
  <dcterms:modified xsi:type="dcterms:W3CDTF">2015-10-14T10:27:49Z</dcterms:modified>
</cp:coreProperties>
</file>