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3" r:id="rId1"/>
  </p:sldMasterIdLst>
  <p:notesMasterIdLst>
    <p:notesMasterId r:id="rId68"/>
  </p:notesMasterIdLst>
  <p:handoutMasterIdLst>
    <p:handoutMasterId r:id="rId69"/>
  </p:handoutMasterIdLst>
  <p:sldIdLst>
    <p:sldId id="315" r:id="rId2"/>
    <p:sldId id="305" r:id="rId3"/>
    <p:sldId id="306" r:id="rId4"/>
    <p:sldId id="263" r:id="rId5"/>
    <p:sldId id="353" r:id="rId6"/>
    <p:sldId id="265" r:id="rId7"/>
    <p:sldId id="267" r:id="rId8"/>
    <p:sldId id="266" r:id="rId9"/>
    <p:sldId id="269" r:id="rId10"/>
    <p:sldId id="270" r:id="rId11"/>
    <p:sldId id="316" r:id="rId12"/>
    <p:sldId id="268" r:id="rId13"/>
    <p:sldId id="354" r:id="rId14"/>
    <p:sldId id="317" r:id="rId15"/>
    <p:sldId id="355" r:id="rId16"/>
    <p:sldId id="356" r:id="rId17"/>
    <p:sldId id="274" r:id="rId18"/>
    <p:sldId id="275" r:id="rId19"/>
    <p:sldId id="276" r:id="rId20"/>
    <p:sldId id="357" r:id="rId21"/>
    <p:sldId id="318" r:id="rId22"/>
    <p:sldId id="278" r:id="rId23"/>
    <p:sldId id="319" r:id="rId24"/>
    <p:sldId id="280" r:id="rId25"/>
    <p:sldId id="282" r:id="rId26"/>
    <p:sldId id="320" r:id="rId27"/>
    <p:sldId id="283" r:id="rId28"/>
    <p:sldId id="321" r:id="rId29"/>
    <p:sldId id="325" r:id="rId30"/>
    <p:sldId id="322" r:id="rId31"/>
    <p:sldId id="287" r:id="rId32"/>
    <p:sldId id="291" r:id="rId33"/>
    <p:sldId id="308" r:id="rId34"/>
    <p:sldId id="326" r:id="rId35"/>
    <p:sldId id="296" r:id="rId36"/>
    <p:sldId id="358" r:id="rId37"/>
    <p:sldId id="327" r:id="rId38"/>
    <p:sldId id="299" r:id="rId39"/>
    <p:sldId id="300" r:id="rId40"/>
    <p:sldId id="313" r:id="rId41"/>
    <p:sldId id="314" r:id="rId42"/>
    <p:sldId id="359" r:id="rId43"/>
    <p:sldId id="360" r:id="rId44"/>
    <p:sldId id="328" r:id="rId45"/>
    <p:sldId id="334" r:id="rId46"/>
    <p:sldId id="336" r:id="rId47"/>
    <p:sldId id="339" r:id="rId48"/>
    <p:sldId id="341" r:id="rId49"/>
    <p:sldId id="343" r:id="rId50"/>
    <p:sldId id="344" r:id="rId51"/>
    <p:sldId id="362" r:id="rId52"/>
    <p:sldId id="361" r:id="rId53"/>
    <p:sldId id="342" r:id="rId54"/>
    <p:sldId id="346" r:id="rId55"/>
    <p:sldId id="347" r:id="rId56"/>
    <p:sldId id="348" r:id="rId57"/>
    <p:sldId id="364" r:id="rId58"/>
    <p:sldId id="302" r:id="rId59"/>
    <p:sldId id="303" r:id="rId60"/>
    <p:sldId id="304" r:id="rId61"/>
    <p:sldId id="352" r:id="rId62"/>
    <p:sldId id="363" r:id="rId63"/>
    <p:sldId id="329" r:id="rId64"/>
    <p:sldId id="332" r:id="rId65"/>
    <p:sldId id="330" r:id="rId66"/>
    <p:sldId id="331" r:id="rId67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40000"/>
      </a:spcBef>
      <a:spcAft>
        <a:spcPct val="0"/>
      </a:spcAft>
      <a:buClr>
        <a:srgbClr val="006699"/>
      </a:buClr>
      <a:buFont typeface="Times" panose="02020603050405020304" pitchFamily="18" charset="0"/>
      <a:buChar char="•"/>
      <a:defRPr sz="2400" kern="1200">
        <a:solidFill>
          <a:schemeClr val="tx1"/>
        </a:solidFill>
        <a:latin typeface="Franklin Gothic Book" panose="020B0503020102020204" pitchFamily="34" charset="0"/>
        <a:ea typeface="ＭＳ Ｐゴシック" pitchFamily="-1" charset="-128"/>
        <a:cs typeface="+mn-cs"/>
      </a:defRPr>
    </a:lvl1pPr>
    <a:lvl2pPr marL="457200" algn="l" rtl="0" fontAlgn="base">
      <a:lnSpc>
        <a:spcPct val="80000"/>
      </a:lnSpc>
      <a:spcBef>
        <a:spcPct val="40000"/>
      </a:spcBef>
      <a:spcAft>
        <a:spcPct val="0"/>
      </a:spcAft>
      <a:buClr>
        <a:srgbClr val="006699"/>
      </a:buClr>
      <a:buFont typeface="Times" panose="02020603050405020304" pitchFamily="18" charset="0"/>
      <a:buChar char="•"/>
      <a:defRPr sz="2400" kern="1200">
        <a:solidFill>
          <a:schemeClr val="tx1"/>
        </a:solidFill>
        <a:latin typeface="Franklin Gothic Book" panose="020B0503020102020204" pitchFamily="34" charset="0"/>
        <a:ea typeface="ＭＳ Ｐゴシック" pitchFamily="-1" charset="-128"/>
        <a:cs typeface="+mn-cs"/>
      </a:defRPr>
    </a:lvl2pPr>
    <a:lvl3pPr marL="914400" algn="l" rtl="0" fontAlgn="base">
      <a:lnSpc>
        <a:spcPct val="80000"/>
      </a:lnSpc>
      <a:spcBef>
        <a:spcPct val="40000"/>
      </a:spcBef>
      <a:spcAft>
        <a:spcPct val="0"/>
      </a:spcAft>
      <a:buClr>
        <a:srgbClr val="006699"/>
      </a:buClr>
      <a:buFont typeface="Times" panose="02020603050405020304" pitchFamily="18" charset="0"/>
      <a:buChar char="•"/>
      <a:defRPr sz="2400" kern="1200">
        <a:solidFill>
          <a:schemeClr val="tx1"/>
        </a:solidFill>
        <a:latin typeface="Franklin Gothic Book" panose="020B0503020102020204" pitchFamily="34" charset="0"/>
        <a:ea typeface="ＭＳ Ｐゴシック" pitchFamily="-1" charset="-128"/>
        <a:cs typeface="+mn-cs"/>
      </a:defRPr>
    </a:lvl3pPr>
    <a:lvl4pPr marL="1371600" algn="l" rtl="0" fontAlgn="base">
      <a:lnSpc>
        <a:spcPct val="80000"/>
      </a:lnSpc>
      <a:spcBef>
        <a:spcPct val="40000"/>
      </a:spcBef>
      <a:spcAft>
        <a:spcPct val="0"/>
      </a:spcAft>
      <a:buClr>
        <a:srgbClr val="006699"/>
      </a:buClr>
      <a:buFont typeface="Times" panose="02020603050405020304" pitchFamily="18" charset="0"/>
      <a:buChar char="•"/>
      <a:defRPr sz="2400" kern="1200">
        <a:solidFill>
          <a:schemeClr val="tx1"/>
        </a:solidFill>
        <a:latin typeface="Franklin Gothic Book" panose="020B0503020102020204" pitchFamily="34" charset="0"/>
        <a:ea typeface="ＭＳ Ｐゴシック" pitchFamily="-1" charset="-128"/>
        <a:cs typeface="+mn-cs"/>
      </a:defRPr>
    </a:lvl4pPr>
    <a:lvl5pPr marL="1828800" algn="l" rtl="0" fontAlgn="base">
      <a:lnSpc>
        <a:spcPct val="80000"/>
      </a:lnSpc>
      <a:spcBef>
        <a:spcPct val="40000"/>
      </a:spcBef>
      <a:spcAft>
        <a:spcPct val="0"/>
      </a:spcAft>
      <a:buClr>
        <a:srgbClr val="006699"/>
      </a:buClr>
      <a:buFont typeface="Times" panose="02020603050405020304" pitchFamily="18" charset="0"/>
      <a:buChar char="•"/>
      <a:defRPr sz="2400" kern="1200">
        <a:solidFill>
          <a:schemeClr val="tx1"/>
        </a:solidFill>
        <a:latin typeface="Franklin Gothic Book" panose="020B0503020102020204" pitchFamily="34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Franklin Gothic Book" panose="020B0503020102020204" pitchFamily="34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Franklin Gothic Book" panose="020B0503020102020204" pitchFamily="34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Franklin Gothic Book" panose="020B0503020102020204" pitchFamily="34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Franklin Gothic Book" panose="020B0503020102020204" pitchFamily="34" charset="0"/>
        <a:ea typeface="ＭＳ Ｐゴシック" pitchFamily="-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0033"/>
    <a:srgbClr val="66FFFF"/>
    <a:srgbClr val="0099CC"/>
    <a:srgbClr val="FF0000"/>
    <a:srgbClr val="006600"/>
    <a:srgbClr val="33669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33"/>
    </p:cViewPr>
  </p:sorterViewPr>
  <p:notesViewPr>
    <p:cSldViewPr>
      <p:cViewPr varScale="1">
        <p:scale>
          <a:sx n="47" d="100"/>
          <a:sy n="47" d="100"/>
        </p:scale>
        <p:origin x="-1018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aseline="-25000">
                <a:latin typeface="Times New Roman" panose="02020603050405020304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aseline="-25000">
                <a:latin typeface="Times New Roman" panose="02020603050405020304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aseline="-25000">
                <a:latin typeface="Times New Roman" panose="02020603050405020304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aseline="-25000">
                <a:latin typeface="Times New Roman" panose="02020603050405020304" pitchFamily="18" charset="0"/>
              </a:defRPr>
            </a:lvl1pPr>
          </a:lstStyle>
          <a:p>
            <a:fld id="{CF749542-C2A8-4883-B0FE-3F720206102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39607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aseline="-25000">
                <a:latin typeface="Times New Roman" panose="02020603050405020304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aseline="-25000">
                <a:latin typeface="Times New Roman" panose="02020603050405020304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aseline="-25000">
                <a:latin typeface="Times New Roman" panose="02020603050405020304" pitchFamily="18" charset="0"/>
              </a:defRPr>
            </a:lvl1pPr>
          </a:lstStyle>
          <a:p>
            <a:endParaRPr lang="cs-CZ" altLang="cs-C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baseline="-25000">
                <a:latin typeface="Times New Roman" panose="02020603050405020304" pitchFamily="18" charset="0"/>
              </a:defRPr>
            </a:lvl1pPr>
          </a:lstStyle>
          <a:p>
            <a:fld id="{CF55DD49-4401-4EDE-92A9-670895A56B6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8781567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Arial" pitchFamily="-1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Arial" pitchFamily="-1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Arial" pitchFamily="-1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Arial" pitchFamily="-1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A3954900-10B9-4173-81B5-BB4BCD7F0B04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2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1741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16203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0E502293-5BDD-401C-8C9A-BE2ED2F1A976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12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52287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FCE8D225-9413-4188-B370-DB242E7A6D44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17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59477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9BD1F11A-1BDB-4A07-9684-B0B26EA8C15E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18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95469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7E22A22F-0D87-4AD8-A65B-76CED77C0F29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19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41624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AD48E406-05C0-4052-B375-7D5B7E2D514B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20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06941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D8D2291A-97C3-49A6-8C77-232B0BC58C75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22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2240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D2BAA321-726E-446A-90B7-403215925F91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24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8166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82377DBD-29CD-48A9-8BD1-E3585EB870A9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25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8149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1CBDB996-4BA8-4664-AD7A-49D8025E3C12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27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08909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224A22BF-E310-42B9-AFD9-499D7952A6A3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31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8583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115882CC-561E-416E-9A33-400416BF217F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3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1945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12491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9E2B6017-8245-4123-955B-1E051BDAC02C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32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91538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84985C18-235F-4F13-8794-F4BB48CDA4B0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33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696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02236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3C3DF185-57C5-49C1-A205-6F7E11FD57D2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35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79695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6A1E9DF6-4B60-4A1C-8FB5-8DEB9C121CDE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36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747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36765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740F5DC5-A99D-4039-A6F0-29FB0C23AE6E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38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353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5938035B-2E6E-4C2F-B32A-4DDFCBFF5D87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39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23199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DE1B2DD1-83FF-4C16-8A35-E8B14F0EE3EE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40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83198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023C9871-4304-4589-85EA-6F5D91125B12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41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229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5F3B08FE-2538-4971-9EB2-59E84670B3EF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42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860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53344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B86F4194-3CFF-4570-ABBD-49F852DB1A07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43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8806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1887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9FAE85C8-9F7D-4B50-B3A5-2B9826487E17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4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553170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00C14A0F-9AEB-4C12-A655-89019C5822F2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58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70517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8E8E0922-E544-4756-9A59-9A6348047321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59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83717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C12154A7-7270-4300-BC03-9F0321A34D9D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60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7397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B61C74BB-FEC8-430F-B94B-1AA9B5B7A1C5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5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235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3699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11CED3C6-2668-4E4D-BA22-3148EE3BDB06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6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0327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F731F07C-F1F0-450A-9E72-45F5898CE097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7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276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2916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9998FA9B-83D8-4D1F-A00D-6A0C4502E1C4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8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4605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D5489A72-51B4-4A14-A37E-47F273D41FB2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9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95919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eaLnBrk="1" hangingPunct="1"/>
            <a:fld id="{DCF0FE09-E620-43D5-9E96-8F65A9CEA3AB}" type="slidenum">
              <a:rPr lang="en-US" altLang="cs-CZ" sz="1200">
                <a:latin typeface="Times New Roman" panose="02020603050405020304" pitchFamily="18" charset="0"/>
              </a:rPr>
              <a:pPr eaLnBrk="1" hangingPunct="1"/>
              <a:t>10</a:t>
            </a:fld>
            <a:endParaRPr lang="en-US" altLang="cs-CZ" sz="1200">
              <a:latin typeface="Times New Roman" panose="02020603050405020304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>
              <a:latin typeface="Times New Roman" panose="02020603050405020304" pitchFamily="18" charset="0"/>
              <a:ea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4839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3852909B-09F8-4BD5-AF55-A665955BBD60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00843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0DD0-2A6F-4F79-890C-FFB39C5316A3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4545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6FD3-7618-407B-9AD1-F22D2D250FF2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99251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85AEE-FEBA-4707-9A7F-B8CF33FA2E44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439470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DBA2-4164-48AA-BE36-C02775701CCE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2132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62D7-2A52-40FE-9D68-7AA14F989445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27176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7A9BF-74C6-453E-9062-D3583FAE2170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26882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82FE-38CB-4EF0-933A-9DB1E0083DE7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888216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C8C4D7EC-FC7F-48C5-AE2E-706146BC4953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445574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A1DB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/>
          <p:cNvSpPr>
            <a:spLocks noChangeArrowheads="1"/>
          </p:cNvSpPr>
          <p:nvPr userDrawn="1"/>
        </p:nvSpPr>
        <p:spPr bwMode="auto">
          <a:xfrm>
            <a:off x="92075" y="283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Times" pitchFamily="-1" charset="0"/>
              <a:buChar char="•"/>
              <a:defRPr/>
            </a:pPr>
            <a:endParaRPr lang="en-US">
              <a:latin typeface="Franklin Gothic Book" pitchFamily="-1" charset="0"/>
              <a:cs typeface="ＭＳ Ｐゴシック" pitchFamily="-1" charset="-128"/>
            </a:endParaRPr>
          </a:p>
        </p:txBody>
      </p:sp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84138" y="2840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Times" pitchFamily="-1" charset="0"/>
              <a:buChar char="•"/>
              <a:defRPr/>
            </a:pPr>
            <a:endParaRPr lang="en-US">
              <a:latin typeface="Franklin Gothic Book" pitchFamily="-1" charset="0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190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6A65E-2E7B-45D1-A4B9-0680C068B11A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062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AC75D96E-8D7E-422E-A2A8-D28C1B4E7B86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26632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3118-2D63-46DE-A5FD-62B7769B1823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94992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A95C9-E353-4D5F-9DEE-820E2A1F9C49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79184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5670-3E6A-43D3-8215-C1C48E0C9650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864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34154-F461-49B9-A649-5772D9210BB9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54601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1323-B5E5-4968-904B-943CFA4A926F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09303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2EE3-1862-478D-ABFA-CE4447D28533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15010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E9B1F-4A78-4DE2-B1E7-52FA32BE5580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92075" y="283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Times" pitchFamily="-1" charset="0"/>
              <a:buChar char="•"/>
              <a:defRPr/>
            </a:pPr>
            <a:endParaRPr lang="en-US">
              <a:latin typeface="Franklin Gothic Book" pitchFamily="-1" charset="0"/>
              <a:cs typeface="ＭＳ Ｐゴシック" pitchFamily="-1" charset="-128"/>
            </a:endParaRPr>
          </a:p>
        </p:txBody>
      </p:sp>
      <p:sp>
        <p:nvSpPr>
          <p:cNvPr id="9" name="Rectangle 10"/>
          <p:cNvSpPr>
            <a:spLocks noChangeArrowheads="1"/>
          </p:cNvSpPr>
          <p:nvPr userDrawn="1"/>
        </p:nvSpPr>
        <p:spPr bwMode="auto">
          <a:xfrm>
            <a:off x="84138" y="2840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Times" pitchFamily="-1" charset="0"/>
              <a:buChar char="•"/>
              <a:defRPr/>
            </a:pPr>
            <a:endParaRPr lang="en-US">
              <a:latin typeface="Franklin Gothic Book" pitchFamily="-1" charset="0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78270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  <p:sldLayoutId id="2147483820" r:id="rId17"/>
    <p:sldLayoutId id="2147483821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cs-CZ" sz="2800" smtClean="0"/>
              <a:t>Chapter 4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cs-CZ" b="1" smtClean="0"/>
              <a:t>Specific Factors </a:t>
            </a:r>
            <a:br>
              <a:rPr lang="en-US" altLang="cs-CZ" b="1" smtClean="0"/>
            </a:br>
            <a:r>
              <a:rPr lang="en-US" altLang="cs-CZ" b="1" smtClean="0"/>
              <a:t>and Income Distribution</a:t>
            </a:r>
          </a:p>
        </p:txBody>
      </p:sp>
    </p:spTree>
  </p:cSld>
  <p:clrMapOvr>
    <a:masterClrMapping/>
  </p:clrMapOvr>
  <p:transition spd="med">
    <p:pull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cs-CZ" smtClean="0"/>
              <a:t>Production Possibilities (cont.)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981200"/>
            <a:ext cx="7769225" cy="4570413"/>
          </a:xfrm>
        </p:spPr>
        <p:txBody>
          <a:bodyPr tIns="91440" bIns="91440"/>
          <a:lstStyle/>
          <a:p>
            <a:pPr eaLnBrk="1" hangingPunct="1">
              <a:lnSpc>
                <a:spcPct val="90000"/>
              </a:lnSpc>
            </a:pPr>
            <a:r>
              <a:rPr lang="en-US" altLang="cs-CZ" sz="2400" dirty="0" smtClean="0"/>
              <a:t>The shape of the production function reflects the law of </a:t>
            </a:r>
            <a:r>
              <a:rPr lang="en-US" altLang="cs-CZ" sz="2400" b="1" dirty="0" smtClean="0"/>
              <a:t>diminishing marginal returns</a:t>
            </a:r>
            <a:r>
              <a:rPr lang="en-US" altLang="cs-CZ" sz="2400" dirty="0" smtClean="0"/>
              <a:t>.</a:t>
            </a:r>
          </a:p>
          <a:p>
            <a:pPr lvl="2" eaLnBrk="1" hangingPunct="1">
              <a:lnSpc>
                <a:spcPct val="90000"/>
              </a:lnSpc>
              <a:buFontTx/>
              <a:buChar char="–"/>
            </a:pPr>
            <a:endParaRPr lang="en-US" altLang="cs-CZ" dirty="0" smtClean="0"/>
          </a:p>
          <a:p>
            <a:pPr lvl="2" eaLnBrk="1" hangingPunct="1">
              <a:lnSpc>
                <a:spcPct val="90000"/>
              </a:lnSpc>
              <a:buFontTx/>
              <a:buChar char="–"/>
            </a:pPr>
            <a:r>
              <a:rPr lang="en-US" altLang="cs-CZ" dirty="0" smtClean="0"/>
              <a:t>Adding one worker to the production process (without increasing the amount of capital) means that each worker has less capital to work with.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cs-CZ" dirty="0" smtClean="0"/>
          </a:p>
          <a:p>
            <a:pPr lvl="2" eaLnBrk="1" hangingPunct="1">
              <a:lnSpc>
                <a:spcPct val="90000"/>
              </a:lnSpc>
              <a:buFontTx/>
              <a:buChar char="–"/>
            </a:pPr>
            <a:r>
              <a:rPr lang="en-US" altLang="cs-CZ" dirty="0" smtClean="0"/>
              <a:t>Therefore, each additional unit of labor adds less output than the last.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cs-CZ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cs-CZ" sz="2400" dirty="0" smtClean="0"/>
              <a:t>Figure 4-2 shows the </a:t>
            </a:r>
            <a:r>
              <a:rPr lang="en-US" altLang="cs-CZ" sz="2400" b="1" dirty="0" smtClean="0"/>
              <a:t>marginal product of labor,</a:t>
            </a:r>
            <a:r>
              <a:rPr lang="en-US" altLang="cs-CZ" sz="2400" dirty="0" smtClean="0"/>
              <a:t> which is the increase in output that corresponds to an extra unit of labor.</a:t>
            </a:r>
          </a:p>
        </p:txBody>
      </p:sp>
    </p:spTree>
  </p:cSld>
  <p:clrMapOvr>
    <a:masterClrMapping/>
  </p:clrMapOvr>
  <p:transition spd="med">
    <p:pull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Fig. 4-2</a:t>
            </a:r>
            <a:r>
              <a:rPr lang="en-US" altLang="cs-CZ" b="0" smtClean="0"/>
              <a:t>: </a:t>
            </a:r>
            <a:r>
              <a:rPr lang="en-US" altLang="cs-CZ" smtClean="0"/>
              <a:t>The Marginal Product of Labor</a:t>
            </a:r>
            <a:endParaRPr lang="en-US" altLang="cs-CZ" b="0" smtClean="0">
              <a:solidFill>
                <a:srgbClr val="336699"/>
              </a:solidFill>
            </a:endParaRPr>
          </a:p>
        </p:txBody>
      </p:sp>
      <p:pic>
        <p:nvPicPr>
          <p:cNvPr id="34819" name="Picture 2" descr="fig04_0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155534"/>
            <a:ext cx="4724400" cy="4702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cs-CZ" smtClean="0"/>
              <a:t>Production Possibilities (cont.)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z="2400" smtClean="0"/>
              <a:t>For the economy as a whole, the total labor employed in cloth and food must equal the total labor supply:</a:t>
            </a:r>
          </a:p>
          <a:p>
            <a:pPr lvl="1" eaLnBrk="1" hangingPunct="1">
              <a:buFontTx/>
              <a:buNone/>
            </a:pPr>
            <a:r>
              <a:rPr lang="en-US" altLang="cs-CZ" smtClean="0">
                <a:solidFill>
                  <a:schemeClr val="tx2"/>
                </a:solidFill>
              </a:rPr>
              <a:t> 	</a:t>
            </a:r>
            <a:r>
              <a:rPr lang="en-US" altLang="cs-CZ" i="1" smtClean="0"/>
              <a:t>L</a:t>
            </a:r>
            <a:r>
              <a:rPr lang="en-US" altLang="cs-CZ" i="1" baseline="-25000" smtClean="0"/>
              <a:t>C</a:t>
            </a:r>
            <a:r>
              <a:rPr lang="en-US" altLang="cs-CZ" smtClean="0"/>
              <a:t> + </a:t>
            </a:r>
            <a:r>
              <a:rPr lang="en-US" altLang="cs-CZ" i="1" smtClean="0"/>
              <a:t>L</a:t>
            </a:r>
            <a:r>
              <a:rPr lang="en-US" altLang="cs-CZ" i="1" baseline="-25000" smtClean="0"/>
              <a:t>F </a:t>
            </a:r>
            <a:r>
              <a:rPr lang="en-US" altLang="cs-CZ" i="1" smtClean="0"/>
              <a:t>= L</a:t>
            </a:r>
            <a:r>
              <a:rPr lang="en-US" altLang="cs-CZ" baseline="-25000" smtClean="0"/>
              <a:t>			 </a:t>
            </a:r>
            <a:r>
              <a:rPr lang="en-US" altLang="cs-CZ" smtClean="0"/>
              <a:t>(4-3)</a:t>
            </a:r>
          </a:p>
          <a:p>
            <a:pPr eaLnBrk="1" hangingPunct="1"/>
            <a:endParaRPr lang="en-US" altLang="cs-CZ" sz="2400" smtClean="0"/>
          </a:p>
          <a:p>
            <a:pPr eaLnBrk="1" hangingPunct="1"/>
            <a:r>
              <a:rPr lang="en-US" altLang="cs-CZ" sz="2400" smtClean="0"/>
              <a:t>Use these equations to derive the </a:t>
            </a:r>
            <a:r>
              <a:rPr lang="en-US" altLang="cs-CZ" sz="2400" b="1" smtClean="0"/>
              <a:t>production possibilities frontier</a:t>
            </a:r>
            <a:r>
              <a:rPr lang="en-US" altLang="cs-CZ" sz="2400" smtClean="0"/>
              <a:t> of the economy.</a:t>
            </a:r>
          </a:p>
        </p:txBody>
      </p:sp>
    </p:spTree>
  </p:cSld>
  <p:clrMapOvr>
    <a:masterClrMapping/>
  </p:clrMapOvr>
  <p:transition spd="med">
    <p:pull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Production Possibilities (cont.)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z="2400" smtClean="0"/>
              <a:t>Use a four-quadrant diagram to construct production possibilities frontier in Figure </a:t>
            </a:r>
            <a:r>
              <a:rPr lang="en-US" altLang="cs-CZ" smtClean="0"/>
              <a:t>4-3.</a:t>
            </a:r>
          </a:p>
          <a:p>
            <a:pPr lvl="1" eaLnBrk="1" hangingPunct="1">
              <a:buFontTx/>
              <a:buNone/>
            </a:pPr>
            <a:endParaRPr lang="en-US" altLang="cs-CZ" sz="2000" smtClean="0"/>
          </a:p>
          <a:p>
            <a:pPr lvl="1" eaLnBrk="1" hangingPunct="1"/>
            <a:r>
              <a:rPr lang="en-US" altLang="cs-CZ" sz="2000" smtClean="0"/>
              <a:t>Lower left quadrant indicates the allocation of labor.</a:t>
            </a:r>
          </a:p>
          <a:p>
            <a:pPr lvl="1" eaLnBrk="1" hangingPunct="1"/>
            <a:r>
              <a:rPr lang="en-US" altLang="cs-CZ" sz="2000" smtClean="0"/>
              <a:t>Lower right quadrant shows the production function for cloth from Figure 4-1.</a:t>
            </a:r>
          </a:p>
          <a:p>
            <a:pPr lvl="1" eaLnBrk="1" hangingPunct="1"/>
            <a:r>
              <a:rPr lang="en-US" altLang="cs-CZ" sz="2000" smtClean="0"/>
              <a:t>Upper left quadrant shows the corresponding production function for food.</a:t>
            </a:r>
          </a:p>
          <a:p>
            <a:pPr lvl="1" eaLnBrk="1" hangingPunct="1"/>
            <a:r>
              <a:rPr lang="en-US" altLang="cs-CZ" sz="2000" smtClean="0"/>
              <a:t>Upper right quadrant indicates the combinations of cloth and food that can be produced.</a:t>
            </a:r>
          </a:p>
        </p:txBody>
      </p:sp>
    </p:spTree>
  </p:cSld>
  <p:clrMapOvr>
    <a:masterClrMapping/>
  </p:clrMapOvr>
  <p:transition spd="med">
    <p:pull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altLang="cs-CZ" sz="2800" smtClean="0"/>
              <a:t>Fig. 4-3: The Production Possibility Frontier in the Specific Factors Model</a:t>
            </a:r>
            <a:endParaRPr lang="en-US" altLang="cs-CZ" sz="2800" smtClean="0">
              <a:solidFill>
                <a:srgbClr val="336699"/>
              </a:solidFill>
            </a:endParaRPr>
          </a:p>
        </p:txBody>
      </p:sp>
      <p:pic>
        <p:nvPicPr>
          <p:cNvPr id="38915" name="Picture 2" descr="fig04_03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39" y="2286000"/>
            <a:ext cx="5791200" cy="444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Production Possibilities (cont.)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Why is the production possibilities frontier curved?</a:t>
            </a:r>
          </a:p>
          <a:p>
            <a:pPr lvl="1" eaLnBrk="1" hangingPunct="1"/>
            <a:r>
              <a:rPr lang="en-US" altLang="cs-CZ" smtClean="0"/>
              <a:t>Diminishing returns to labor in each sector cause the opportunity cost to rise when an economy produces more of a good.</a:t>
            </a:r>
          </a:p>
          <a:p>
            <a:pPr lvl="1" eaLnBrk="1" hangingPunct="1"/>
            <a:r>
              <a:rPr lang="en-US" altLang="cs-CZ" smtClean="0"/>
              <a:t>Opportunity cost of cloth in terms of food is the slope of the production possibilities frontier – the slope becomes steeper as an economy produces more cloth.</a:t>
            </a:r>
          </a:p>
        </p:txBody>
      </p:sp>
    </p:spTree>
  </p:cSld>
  <p:clrMapOvr>
    <a:masterClrMapping/>
  </p:clrMapOvr>
  <p:transition spd="med">
    <p:pull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Production Possibilities (cont.)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Opportunity cost of producing one more yard of cloth is </a:t>
            </a:r>
            <a:r>
              <a:rPr lang="en-US" altLang="cs-CZ" i="1" smtClean="0"/>
              <a:t>MPL</a:t>
            </a:r>
            <a:r>
              <a:rPr lang="en-US" altLang="cs-CZ" i="1" baseline="-25000" smtClean="0"/>
              <a:t>F</a:t>
            </a:r>
            <a:r>
              <a:rPr lang="en-US" altLang="cs-CZ" smtClean="0"/>
              <a:t>/</a:t>
            </a:r>
            <a:r>
              <a:rPr lang="en-US" altLang="cs-CZ" i="1" smtClean="0"/>
              <a:t>MPL</a:t>
            </a:r>
            <a:r>
              <a:rPr lang="en-US" altLang="cs-CZ" i="1" baseline="-25000" smtClean="0"/>
              <a:t>C </a:t>
            </a:r>
            <a:r>
              <a:rPr lang="en-US" altLang="cs-CZ" smtClean="0"/>
              <a:t>pounds of food.</a:t>
            </a:r>
          </a:p>
          <a:p>
            <a:pPr lvl="1" eaLnBrk="1" hangingPunct="1"/>
            <a:r>
              <a:rPr lang="en-US" altLang="cs-CZ" smtClean="0"/>
              <a:t>To produce one more yard of cloth, you need 1/</a:t>
            </a:r>
            <a:r>
              <a:rPr lang="en-US" altLang="cs-CZ" i="1" smtClean="0"/>
              <a:t>MPL</a:t>
            </a:r>
            <a:r>
              <a:rPr lang="en-US" altLang="cs-CZ" i="1" baseline="-25000" smtClean="0"/>
              <a:t>C</a:t>
            </a:r>
            <a:r>
              <a:rPr lang="en-US" altLang="cs-CZ" smtClean="0"/>
              <a:t> hours of labor.</a:t>
            </a:r>
          </a:p>
          <a:p>
            <a:pPr lvl="1" eaLnBrk="1" hangingPunct="1"/>
            <a:r>
              <a:rPr lang="en-US" altLang="cs-CZ" smtClean="0"/>
              <a:t>To free up one hour of labor, you must reduce output of food by </a:t>
            </a:r>
            <a:r>
              <a:rPr lang="en-US" altLang="cs-CZ" i="1" smtClean="0"/>
              <a:t>MPL</a:t>
            </a:r>
            <a:r>
              <a:rPr lang="en-US" altLang="cs-CZ" i="1" baseline="-25000" smtClean="0"/>
              <a:t>F</a:t>
            </a:r>
            <a:r>
              <a:rPr lang="en-US" altLang="cs-CZ" smtClean="0"/>
              <a:t> pounds.</a:t>
            </a:r>
          </a:p>
          <a:p>
            <a:pPr lvl="1" eaLnBrk="1" hangingPunct="1"/>
            <a:r>
              <a:rPr lang="en-US" altLang="cs-CZ" smtClean="0"/>
              <a:t>To produce less food and more cloth, employ less in food and more in cloth.</a:t>
            </a:r>
          </a:p>
          <a:p>
            <a:pPr lvl="2" eaLnBrk="1" hangingPunct="1"/>
            <a:r>
              <a:rPr lang="en-US" altLang="cs-CZ" smtClean="0"/>
              <a:t>The marginal product of labor in food rises and the marginal product of labor in cloth falls, so </a:t>
            </a:r>
            <a:r>
              <a:rPr lang="en-US" altLang="cs-CZ" i="1" smtClean="0"/>
              <a:t>MPL</a:t>
            </a:r>
            <a:r>
              <a:rPr lang="en-US" altLang="cs-CZ" i="1" baseline="-25000" smtClean="0"/>
              <a:t>F</a:t>
            </a:r>
            <a:r>
              <a:rPr lang="en-US" altLang="cs-CZ" smtClean="0"/>
              <a:t>/</a:t>
            </a:r>
            <a:r>
              <a:rPr lang="en-US" altLang="cs-CZ" i="1" smtClean="0"/>
              <a:t>MPL</a:t>
            </a:r>
            <a:r>
              <a:rPr lang="en-US" altLang="cs-CZ" i="1" baseline="-25000" smtClean="0"/>
              <a:t>C </a:t>
            </a:r>
            <a:r>
              <a:rPr lang="en-US" altLang="cs-CZ" smtClean="0"/>
              <a:t>rises.</a:t>
            </a:r>
          </a:p>
        </p:txBody>
      </p:sp>
    </p:spTree>
  </p:cSld>
  <p:clrMapOvr>
    <a:masterClrMapping/>
  </p:clrMapOvr>
  <p:transition spd="med">
    <p:pull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cs-CZ" smtClean="0"/>
              <a:t>Prices, Wages, and Labor Allocation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98982" y="2133600"/>
            <a:ext cx="7769225" cy="4114800"/>
          </a:xfrm>
        </p:spPr>
        <p:txBody>
          <a:bodyPr tIns="91440" bIns="91440"/>
          <a:lstStyle/>
          <a:p>
            <a:pPr eaLnBrk="1" hangingPunct="1">
              <a:lnSpc>
                <a:spcPct val="90000"/>
              </a:lnSpc>
            </a:pPr>
            <a:r>
              <a:rPr lang="en-US" altLang="cs-CZ" dirty="0" smtClean="0"/>
              <a:t>How much labor is employed in each sector?</a:t>
            </a:r>
            <a:endParaRPr lang="en-US" altLang="cs-CZ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cs-CZ" dirty="0" smtClean="0"/>
              <a:t>Need to look at supply and demand in the labor market.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dirty="0" smtClean="0"/>
              <a:t>Demand for labor: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 smtClean="0"/>
              <a:t>In each sector, employers will maximize profits by demanding labor up to the point where the value produced by an additional hour equals the marginal cost of employing a worker for that hour.</a:t>
            </a:r>
            <a:endParaRPr lang="en-US" altLang="cs-CZ" sz="2000" dirty="0" smtClean="0"/>
          </a:p>
        </p:txBody>
      </p:sp>
    </p:spTree>
  </p:cSld>
  <p:clrMapOvr>
    <a:masterClrMapping/>
  </p:clrMapOvr>
  <p:transition spd="med">
    <p:pull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cs-CZ" smtClean="0"/>
              <a:t>Prices, Wages, and Labor Allocation (cont.)</a:t>
            </a:r>
            <a:endParaRPr lang="en-US" altLang="cs-CZ" sz="1200" b="0" smtClean="0">
              <a:solidFill>
                <a:srgbClr val="000000"/>
              </a:solidFill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153400" cy="4570413"/>
          </a:xfrm>
        </p:spPr>
        <p:txBody>
          <a:bodyPr tIns="91440" bIns="91440"/>
          <a:lstStyle/>
          <a:p>
            <a:pPr eaLnBrk="1" hangingPunct="1">
              <a:lnSpc>
                <a:spcPct val="90000"/>
              </a:lnSpc>
            </a:pPr>
            <a:r>
              <a:rPr lang="en-US" altLang="cs-CZ" dirty="0" smtClean="0"/>
              <a:t>The demand curve for labor in the cloth sector: 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cs-CZ" sz="1800" dirty="0" smtClean="0">
                <a:solidFill>
                  <a:schemeClr val="tx2"/>
                </a:solidFill>
              </a:rPr>
              <a:t>			</a:t>
            </a:r>
            <a:r>
              <a:rPr lang="en-US" altLang="cs-CZ" sz="2200" i="1" dirty="0" smtClean="0"/>
              <a:t>MPL</a:t>
            </a:r>
            <a:r>
              <a:rPr lang="en-US" altLang="cs-CZ" sz="2200" i="1" baseline="-25000" dirty="0" smtClean="0"/>
              <a:t>C</a:t>
            </a:r>
            <a:r>
              <a:rPr lang="en-US" altLang="cs-CZ" sz="2200" dirty="0" smtClean="0"/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x</a:t>
            </a:r>
            <a:r>
              <a:rPr lang="en-US" altLang="cs-CZ" sz="2200" dirty="0" smtClean="0"/>
              <a:t> </a:t>
            </a:r>
            <a:r>
              <a:rPr lang="en-US" altLang="cs-CZ" sz="2200" i="1" dirty="0" smtClean="0"/>
              <a:t>P</a:t>
            </a:r>
            <a:r>
              <a:rPr lang="en-US" altLang="cs-CZ" sz="2200" i="1" baseline="-25000" dirty="0" smtClean="0"/>
              <a:t>C</a:t>
            </a:r>
            <a:r>
              <a:rPr lang="en-US" altLang="cs-CZ" sz="2200" dirty="0" smtClean="0"/>
              <a:t> = </a:t>
            </a:r>
            <a:r>
              <a:rPr lang="en-US" altLang="cs-CZ" sz="2200" i="1" dirty="0" smtClean="0"/>
              <a:t>w	  </a:t>
            </a:r>
            <a:r>
              <a:rPr lang="en-US" altLang="cs-CZ" sz="2200" dirty="0" smtClean="0"/>
              <a:t>(4-4)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 smtClean="0"/>
              <a:t>The wage equals the value of the marginal product of labor in manufacturing.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cs-CZ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cs-CZ" dirty="0" smtClean="0"/>
              <a:t>The demand curve for labor in the food sector: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cs-CZ" sz="1800" dirty="0" smtClean="0"/>
              <a:t>			</a:t>
            </a:r>
            <a:r>
              <a:rPr lang="en-US" altLang="cs-CZ" sz="2200" i="1" dirty="0" smtClean="0"/>
              <a:t>MPL</a:t>
            </a:r>
            <a:r>
              <a:rPr lang="en-US" altLang="cs-CZ" sz="2200" i="1" baseline="-25000" dirty="0" smtClean="0"/>
              <a:t>F</a:t>
            </a:r>
            <a:r>
              <a:rPr lang="en-US" altLang="cs-CZ" sz="2200" i="1" baseline="30000" dirty="0" smtClean="0"/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x</a:t>
            </a:r>
            <a:r>
              <a:rPr lang="en-US" altLang="cs-CZ" sz="2200" dirty="0" smtClean="0"/>
              <a:t> </a:t>
            </a:r>
            <a:r>
              <a:rPr lang="en-US" altLang="cs-CZ" sz="2200" i="1" dirty="0" smtClean="0"/>
              <a:t>P</a:t>
            </a:r>
            <a:r>
              <a:rPr lang="en-US" altLang="cs-CZ" sz="2200" i="1" baseline="-25000" dirty="0" smtClean="0"/>
              <a:t>F</a:t>
            </a:r>
            <a:r>
              <a:rPr lang="en-US" altLang="cs-CZ" sz="2200" dirty="0" smtClean="0"/>
              <a:t> = </a:t>
            </a:r>
            <a:r>
              <a:rPr lang="en-US" altLang="cs-CZ" sz="2200" i="1" dirty="0" smtClean="0"/>
              <a:t>w	 </a:t>
            </a:r>
            <a:r>
              <a:rPr lang="en-US" altLang="cs-CZ" sz="2200" dirty="0" smtClean="0"/>
              <a:t>(4-5)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 smtClean="0"/>
              <a:t>The wage equals the value of the marginal product of labor in food.</a:t>
            </a:r>
          </a:p>
        </p:txBody>
      </p:sp>
    </p:spTree>
  </p:cSld>
  <p:clrMapOvr>
    <a:masterClrMapping/>
  </p:clrMapOvr>
  <p:transition spd="med">
    <p:pull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cs-CZ" smtClean="0"/>
              <a:t>Prices, Wages, and Labor Allocation (cont.)</a:t>
            </a:r>
          </a:p>
        </p:txBody>
      </p:sp>
      <p:sp>
        <p:nvSpPr>
          <p:cNvPr id="46083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2209800"/>
            <a:ext cx="8382000" cy="4114800"/>
          </a:xfrm>
        </p:spPr>
        <p:txBody>
          <a:bodyPr/>
          <a:lstStyle/>
          <a:p>
            <a:pPr eaLnBrk="1" hangingPunct="1"/>
            <a:r>
              <a:rPr lang="en-US" altLang="cs-CZ" dirty="0" smtClean="0"/>
              <a:t>Figure 4-4 represents labor demand in the two sectors.</a:t>
            </a:r>
          </a:p>
          <a:p>
            <a:pPr eaLnBrk="1" hangingPunct="1"/>
            <a:r>
              <a:rPr lang="en-US" altLang="cs-CZ" dirty="0" smtClean="0"/>
              <a:t>The demand for labor in the cloth sector is </a:t>
            </a:r>
            <a:r>
              <a:rPr lang="en-US" altLang="cs-CZ" i="1" dirty="0" smtClean="0"/>
              <a:t>MPL</a:t>
            </a:r>
            <a:r>
              <a:rPr lang="en-US" altLang="cs-CZ" i="1" baseline="-25000" dirty="0" smtClean="0"/>
              <a:t>C</a:t>
            </a:r>
            <a:r>
              <a:rPr lang="en-US" altLang="cs-CZ" dirty="0" smtClean="0"/>
              <a:t> from Figure 4-2 multiplied by </a:t>
            </a:r>
            <a:r>
              <a:rPr lang="en-US" altLang="cs-CZ" i="1" dirty="0" smtClean="0"/>
              <a:t>P</a:t>
            </a:r>
            <a:r>
              <a:rPr lang="en-US" altLang="cs-CZ" i="1" baseline="-25000" dirty="0" smtClean="0"/>
              <a:t>C</a:t>
            </a:r>
            <a:r>
              <a:rPr lang="en-US" altLang="cs-CZ" dirty="0" smtClean="0"/>
              <a:t>.</a:t>
            </a:r>
          </a:p>
          <a:p>
            <a:pPr eaLnBrk="1" hangingPunct="1"/>
            <a:r>
              <a:rPr lang="en-US" altLang="cs-CZ" dirty="0" smtClean="0"/>
              <a:t>The demand for labor in the food sector is measured from the right.</a:t>
            </a:r>
          </a:p>
          <a:p>
            <a:pPr eaLnBrk="1" hangingPunct="1"/>
            <a:r>
              <a:rPr lang="en-US" altLang="cs-CZ" dirty="0" smtClean="0"/>
              <a:t>The horizontal axis represents the total labor supply </a:t>
            </a:r>
            <a:r>
              <a:rPr lang="en-US" altLang="cs-CZ" i="1" dirty="0" smtClean="0"/>
              <a:t>L</a:t>
            </a:r>
            <a:r>
              <a:rPr lang="en-US" altLang="cs-CZ" dirty="0" smtClean="0"/>
              <a:t>.</a:t>
            </a:r>
          </a:p>
        </p:txBody>
      </p:sp>
    </p:spTree>
  </p:cSld>
  <p:clrMapOvr>
    <a:masterClrMapping/>
  </p:clrMapOvr>
  <p:transition spd="med"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Chapter Organization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Introduction</a:t>
            </a:r>
          </a:p>
          <a:p>
            <a:pPr eaLnBrk="1" hangingPunct="1"/>
            <a:r>
              <a:rPr lang="en-US" altLang="cs-CZ" smtClean="0"/>
              <a:t>The Specific Factors Model</a:t>
            </a:r>
          </a:p>
          <a:p>
            <a:pPr eaLnBrk="1" hangingPunct="1"/>
            <a:r>
              <a:rPr lang="en-US" altLang="cs-CZ" smtClean="0"/>
              <a:t>International Trade in the Specific Factors Model</a:t>
            </a:r>
          </a:p>
          <a:p>
            <a:pPr eaLnBrk="1" hangingPunct="1"/>
            <a:r>
              <a:rPr lang="en-US" altLang="cs-CZ" smtClean="0"/>
              <a:t>Income Distribution and the Gains from Trade</a:t>
            </a:r>
          </a:p>
          <a:p>
            <a:pPr eaLnBrk="1" hangingPunct="1"/>
            <a:r>
              <a:rPr lang="en-US" altLang="cs-CZ" smtClean="0"/>
              <a:t>Political Economy of Trade: A Preliminary View</a:t>
            </a:r>
          </a:p>
          <a:p>
            <a:pPr eaLnBrk="1" hangingPunct="1"/>
            <a:r>
              <a:rPr lang="en-US" altLang="cs-CZ" smtClean="0"/>
              <a:t>International Labor Mobility</a:t>
            </a:r>
          </a:p>
          <a:p>
            <a:pPr eaLnBrk="1" hangingPunct="1"/>
            <a:r>
              <a:rPr lang="en-US" altLang="cs-CZ" smtClean="0"/>
              <a:t>Summary</a:t>
            </a:r>
          </a:p>
        </p:txBody>
      </p:sp>
    </p:spTree>
  </p:cSld>
  <p:clrMapOvr>
    <a:masterClrMapping/>
  </p:clrMapOvr>
  <p:transition spd="med">
    <p:pull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cs-CZ" smtClean="0"/>
              <a:t>Prices, Wages, and Labor Allocation (cont.)</a:t>
            </a:r>
          </a:p>
        </p:txBody>
      </p:sp>
      <p:sp>
        <p:nvSpPr>
          <p:cNvPr id="48131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2209800"/>
            <a:ext cx="8382000" cy="4114800"/>
          </a:xfrm>
        </p:spPr>
        <p:txBody>
          <a:bodyPr/>
          <a:lstStyle/>
          <a:p>
            <a:pPr eaLnBrk="1" hangingPunct="1"/>
            <a:r>
              <a:rPr lang="en-US" altLang="cs-CZ" sz="2400" dirty="0" smtClean="0"/>
              <a:t>The two sectors must pay the same wage because labor can move between sectors.</a:t>
            </a:r>
          </a:p>
          <a:p>
            <a:pPr eaLnBrk="1" hangingPunct="1"/>
            <a:r>
              <a:rPr lang="en-US" altLang="cs-CZ" sz="2400" dirty="0" smtClean="0"/>
              <a:t>If the wage were higher in the cloth sector, workers would move from making food to making cloth until the wages become equal.</a:t>
            </a:r>
          </a:p>
          <a:p>
            <a:pPr lvl="1" eaLnBrk="1" hangingPunct="1"/>
            <a:r>
              <a:rPr lang="en-US" altLang="cs-CZ" sz="2000" dirty="0" smtClean="0"/>
              <a:t>Or if the wage were higher in the food sector, workers would move in the other direction.</a:t>
            </a:r>
          </a:p>
          <a:p>
            <a:pPr eaLnBrk="1" hangingPunct="1"/>
            <a:r>
              <a:rPr lang="en-US" altLang="cs-CZ" sz="2400" dirty="0" smtClean="0"/>
              <a:t>Where the labor demand curves intersect gives the equilibrium wage and allocation of labor between the two sectors.</a:t>
            </a:r>
          </a:p>
        </p:txBody>
      </p:sp>
    </p:spTree>
  </p:cSld>
  <p:clrMapOvr>
    <a:masterClrMapping/>
  </p:clrMapOvr>
  <p:transition spd="med">
    <p:pull dir="r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Fig. 4-4: The Allocation of Labor</a:t>
            </a:r>
            <a:endParaRPr lang="en-US" altLang="cs-CZ" smtClean="0">
              <a:solidFill>
                <a:srgbClr val="336699"/>
              </a:solidFill>
            </a:endParaRPr>
          </a:p>
        </p:txBody>
      </p:sp>
      <p:pic>
        <p:nvPicPr>
          <p:cNvPr id="50179" name="Picture 3" descr="fig04_04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39" y="2057400"/>
            <a:ext cx="4572000" cy="4447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cs-CZ" smtClean="0"/>
              <a:t>Prices, Wages, and Labor Allocation (cont.)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531639" y="2286000"/>
            <a:ext cx="8229600" cy="4648200"/>
          </a:xfrm>
        </p:spPr>
        <p:txBody>
          <a:bodyPr/>
          <a:lstStyle/>
          <a:p>
            <a:pPr eaLnBrk="1" hangingPunct="1"/>
            <a:r>
              <a:rPr lang="en-US" altLang="cs-CZ" dirty="0" smtClean="0"/>
              <a:t>At the production point, the production possibility frontier must be tangent to a line whose slope is minus the price of cloth divided by that of food.</a:t>
            </a:r>
          </a:p>
          <a:p>
            <a:pPr eaLnBrk="1" hangingPunct="1"/>
            <a:r>
              <a:rPr lang="en-US" altLang="cs-CZ" dirty="0" smtClean="0"/>
              <a:t>Relationship between relative prices and output:</a:t>
            </a:r>
          </a:p>
          <a:p>
            <a:pPr eaLnBrk="1" hangingPunct="1">
              <a:buFontTx/>
              <a:buNone/>
            </a:pPr>
            <a:r>
              <a:rPr lang="en-US" altLang="cs-CZ" sz="2400" dirty="0" smtClean="0"/>
              <a:t>		 	</a:t>
            </a:r>
            <a:r>
              <a:rPr lang="en-US" altLang="cs-CZ" dirty="0" smtClean="0"/>
              <a:t>-</a:t>
            </a:r>
            <a:r>
              <a:rPr lang="en-US" altLang="cs-CZ" i="1" dirty="0" smtClean="0"/>
              <a:t>MPL</a:t>
            </a:r>
            <a:r>
              <a:rPr lang="en-US" altLang="cs-CZ" i="1" baseline="-25000" dirty="0" smtClean="0"/>
              <a:t>F</a:t>
            </a:r>
            <a:r>
              <a:rPr lang="en-US" altLang="cs-CZ" dirty="0" smtClean="0"/>
              <a:t>/</a:t>
            </a:r>
            <a:r>
              <a:rPr lang="en-US" altLang="cs-CZ" i="1" dirty="0" smtClean="0"/>
              <a:t>MPL</a:t>
            </a:r>
            <a:r>
              <a:rPr lang="en-US" altLang="cs-CZ" i="1" baseline="-25000" dirty="0" smtClean="0"/>
              <a:t>C</a:t>
            </a:r>
            <a:r>
              <a:rPr lang="en-US" altLang="cs-CZ" dirty="0" smtClean="0"/>
              <a:t> = -</a:t>
            </a:r>
            <a:r>
              <a:rPr lang="en-US" altLang="cs-CZ" i="1" dirty="0" smtClean="0"/>
              <a:t>P</a:t>
            </a:r>
            <a:r>
              <a:rPr lang="en-US" altLang="cs-CZ" i="1" baseline="-25000" dirty="0" smtClean="0"/>
              <a:t>C</a:t>
            </a:r>
            <a:r>
              <a:rPr lang="en-US" altLang="cs-CZ" dirty="0" smtClean="0"/>
              <a:t>/</a:t>
            </a:r>
            <a:r>
              <a:rPr lang="en-US" altLang="cs-CZ" i="1" dirty="0" smtClean="0"/>
              <a:t>P</a:t>
            </a:r>
            <a:r>
              <a:rPr lang="en-US" altLang="cs-CZ" i="1" baseline="-25000" dirty="0" smtClean="0"/>
              <a:t>F		</a:t>
            </a:r>
            <a:r>
              <a:rPr lang="en-US" altLang="cs-CZ" dirty="0" smtClean="0"/>
              <a:t>(4-6)</a:t>
            </a:r>
            <a:endParaRPr lang="en-US" altLang="cs-CZ" sz="2400" dirty="0" smtClean="0"/>
          </a:p>
        </p:txBody>
      </p:sp>
    </p:spTree>
  </p:cSld>
  <p:clrMapOvr>
    <a:masterClrMapping/>
  </p:clrMapOvr>
  <p:transition spd="med">
    <p:pull dir="r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Fig. 4-5: Production in the Specific Factors Model</a:t>
            </a:r>
          </a:p>
        </p:txBody>
      </p:sp>
      <p:pic>
        <p:nvPicPr>
          <p:cNvPr id="53251" name="Picture 4" descr="fig04_05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56" y="2209800"/>
            <a:ext cx="4343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cs-CZ" smtClean="0"/>
              <a:t>Prices, Wages, and Labor Allocation (cont.)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6075" indent="-346075" eaLnBrk="1" hangingPunct="1"/>
            <a:r>
              <a:rPr lang="en-US" altLang="cs-CZ" smtClean="0"/>
              <a:t>What happens to the allocation of labor and the distribution of income when the prices of food and cloth change?</a:t>
            </a:r>
          </a:p>
          <a:p>
            <a:pPr marL="346075" indent="-346075" eaLnBrk="1" hangingPunct="1"/>
            <a:r>
              <a:rPr lang="en-US" altLang="cs-CZ" smtClean="0"/>
              <a:t>Two cases:</a:t>
            </a:r>
          </a:p>
          <a:p>
            <a:pPr marL="1016000" lvl="1" indent="-381000" eaLnBrk="1" hangingPunct="1">
              <a:buFont typeface="Times" panose="02020603050405020304" pitchFamily="18" charset="0"/>
              <a:buAutoNum type="arabicPeriod"/>
            </a:pPr>
            <a:r>
              <a:rPr lang="en-US" altLang="cs-CZ" smtClean="0"/>
              <a:t>An equal proportional change in prices</a:t>
            </a:r>
          </a:p>
          <a:p>
            <a:pPr marL="1016000" lvl="1" indent="-381000" eaLnBrk="1" hangingPunct="1">
              <a:buFont typeface="Times" panose="02020603050405020304" pitchFamily="18" charset="0"/>
              <a:buAutoNum type="arabicPeriod"/>
            </a:pPr>
            <a:r>
              <a:rPr lang="en-US" altLang="cs-CZ" smtClean="0"/>
              <a:t>A change in relative prices</a:t>
            </a:r>
          </a:p>
        </p:txBody>
      </p:sp>
    </p:spTree>
  </p:cSld>
  <p:clrMapOvr>
    <a:masterClrMapping/>
  </p:clrMapOvr>
  <p:transition spd="med">
    <p:pull dir="r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cs-CZ" smtClean="0"/>
              <a:t>Prices, Wages, and Labor Allocation (cont.)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When both prices change in the same proportion, no real changes occur.</a:t>
            </a:r>
          </a:p>
          <a:p>
            <a:pPr lvl="1" eaLnBrk="1" hangingPunct="1"/>
            <a:r>
              <a:rPr lang="en-US" altLang="cs-CZ" smtClean="0"/>
              <a:t>The wage rate (</a:t>
            </a:r>
            <a:r>
              <a:rPr lang="en-US" altLang="cs-CZ" i="1" smtClean="0"/>
              <a:t>w</a:t>
            </a:r>
            <a:r>
              <a:rPr lang="en-US" altLang="cs-CZ" smtClean="0"/>
              <a:t>) rises in the same proportion as the prices, so real wages (i.e., the ratios of the wage rate to the prices of goods) are unaffected. </a:t>
            </a:r>
          </a:p>
          <a:p>
            <a:pPr lvl="1" eaLnBrk="1" hangingPunct="1"/>
            <a:r>
              <a:rPr lang="en-US" altLang="cs-CZ" smtClean="0"/>
              <a:t>The real incomes of capital owners and landowners also remain the same.</a:t>
            </a:r>
          </a:p>
        </p:txBody>
      </p:sp>
    </p:spTree>
  </p:cSld>
  <p:clrMapOvr>
    <a:masterClrMapping/>
  </p:clrMapOvr>
  <p:transition spd="med">
    <p:pull dir="r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400" smtClean="0"/>
              <a:t>Fig. 4-6: An Equal-Proportional Increase in the Prices of Cloth and Food</a:t>
            </a:r>
          </a:p>
        </p:txBody>
      </p:sp>
      <p:pic>
        <p:nvPicPr>
          <p:cNvPr id="58371" name="Picture 4" descr="fig04_06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39" y="2289951"/>
            <a:ext cx="4419600" cy="4263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cs-CZ" smtClean="0"/>
              <a:t>Prices, Wages, and Labor Allocation (cont.)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When only </a:t>
            </a:r>
            <a:r>
              <a:rPr lang="en-US" altLang="cs-CZ" i="1" smtClean="0"/>
              <a:t>P</a:t>
            </a:r>
            <a:r>
              <a:rPr lang="en-US" altLang="cs-CZ" i="1" baseline="-25000" smtClean="0"/>
              <a:t>C</a:t>
            </a:r>
            <a:r>
              <a:rPr lang="en-US" altLang="cs-CZ" smtClean="0"/>
              <a:t> rises, labor shifts from the food sector to the cloth sector and the output of cloth rises while that of food falls.</a:t>
            </a:r>
          </a:p>
          <a:p>
            <a:pPr eaLnBrk="1" hangingPunct="1"/>
            <a:r>
              <a:rPr lang="en-US" altLang="cs-CZ" smtClean="0"/>
              <a:t>The wage rate (</a:t>
            </a:r>
            <a:r>
              <a:rPr lang="en-US" altLang="cs-CZ" i="1" smtClean="0"/>
              <a:t>w</a:t>
            </a:r>
            <a:r>
              <a:rPr lang="en-US" altLang="cs-CZ" smtClean="0"/>
              <a:t>) does not rise as much as </a:t>
            </a:r>
            <a:r>
              <a:rPr lang="en-US" altLang="cs-CZ" i="1" smtClean="0"/>
              <a:t>P</a:t>
            </a:r>
            <a:r>
              <a:rPr lang="en-US" altLang="cs-CZ" i="1" baseline="-25000" smtClean="0"/>
              <a:t>C</a:t>
            </a:r>
            <a:r>
              <a:rPr lang="en-US" altLang="cs-CZ" baseline="-25000" smtClean="0"/>
              <a:t> </a:t>
            </a:r>
            <a:r>
              <a:rPr lang="en-US" altLang="cs-CZ" smtClean="0"/>
              <a:t>since cloth employment increases and thus the marginal product of labor in that sector falls.</a:t>
            </a:r>
          </a:p>
        </p:txBody>
      </p:sp>
    </p:spTree>
  </p:cSld>
  <p:clrMapOvr>
    <a:masterClrMapping/>
  </p:clrMapOvr>
  <p:transition spd="med">
    <p:pull dir="r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Fig. 4-7: A Rise in the Price of Cloth</a:t>
            </a:r>
            <a:endParaRPr lang="en-US" altLang="cs-CZ" sz="2800" smtClean="0">
              <a:solidFill>
                <a:srgbClr val="336699"/>
              </a:solidFill>
            </a:endParaRPr>
          </a:p>
        </p:txBody>
      </p:sp>
      <p:pic>
        <p:nvPicPr>
          <p:cNvPr id="61443" name="Picture 2" descr="fig04_07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4" y="2133600"/>
            <a:ext cx="7739063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 smtClean="0"/>
              <a:t>Fig. 4-8: The Response of Output to a Change in the Relative Price of Cloth</a:t>
            </a:r>
            <a:endParaRPr lang="en-US" altLang="cs-CZ" sz="2800" smtClean="0">
              <a:solidFill>
                <a:srgbClr val="336699"/>
              </a:solidFill>
            </a:endParaRPr>
          </a:p>
        </p:txBody>
      </p:sp>
      <p:pic>
        <p:nvPicPr>
          <p:cNvPr id="62467" name="Picture 3" descr="fig04_08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39" y="2286000"/>
            <a:ext cx="4649961" cy="4201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Introduction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If trade is so good for the economy, why is there such opposition?</a:t>
            </a:r>
          </a:p>
          <a:p>
            <a:pPr eaLnBrk="1" hangingPunct="1"/>
            <a:r>
              <a:rPr lang="en-US" altLang="cs-CZ" smtClean="0"/>
              <a:t>Two main reasons why international trade has strong effects on the distribution of income within a country:</a:t>
            </a:r>
          </a:p>
          <a:p>
            <a:pPr lvl="1" eaLnBrk="1" hangingPunct="1"/>
            <a:r>
              <a:rPr lang="en-US" altLang="cs-CZ" smtClean="0"/>
              <a:t>Resources cannot move immediately or costlessly from one industry to another.</a:t>
            </a:r>
          </a:p>
          <a:p>
            <a:pPr lvl="1" eaLnBrk="1" hangingPunct="1"/>
            <a:r>
              <a:rPr lang="en-US" altLang="cs-CZ" smtClean="0"/>
              <a:t>Industries differ in the factors of production they demand.</a:t>
            </a:r>
          </a:p>
        </p:txBody>
      </p:sp>
    </p:spTree>
  </p:cSld>
  <p:clrMapOvr>
    <a:masterClrMapping/>
  </p:clrMapOvr>
  <p:transition spd="med">
    <p:pull dir="r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Fig. 4-9: Determination of Relative Prices</a:t>
            </a:r>
            <a:r>
              <a:rPr lang="en-US" altLang="cs-CZ" sz="2800" smtClean="0"/>
              <a:t> </a:t>
            </a:r>
            <a:endParaRPr lang="en-US" altLang="cs-CZ" sz="2800" b="0" smtClean="0">
              <a:solidFill>
                <a:srgbClr val="336699"/>
              </a:solidFill>
            </a:endParaRPr>
          </a:p>
        </p:txBody>
      </p:sp>
      <p:pic>
        <p:nvPicPr>
          <p:cNvPr id="63491" name="Picture 2" descr="fig04_09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86000"/>
            <a:ext cx="4343400" cy="4156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cs-CZ" smtClean="0"/>
              <a:t>Prices, Wages, and Labor Allocation (cont.)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Relative Prices and the Distribution of Income</a:t>
            </a:r>
          </a:p>
          <a:p>
            <a:pPr lvl="1" eaLnBrk="1" hangingPunct="1"/>
            <a:r>
              <a:rPr lang="en-US" altLang="cs-CZ" sz="2800" smtClean="0"/>
              <a:t>Suppose that </a:t>
            </a:r>
            <a:r>
              <a:rPr lang="en-US" altLang="cs-CZ" sz="2800" i="1" smtClean="0"/>
              <a:t>P</a:t>
            </a:r>
            <a:r>
              <a:rPr lang="en-US" altLang="cs-CZ" sz="2800" i="1" baseline="-25000" smtClean="0"/>
              <a:t>C</a:t>
            </a:r>
            <a:r>
              <a:rPr lang="en-US" altLang="cs-CZ" sz="2800" smtClean="0"/>
              <a:t> increases by 10%. Then, the wage would rise by less than 10%.</a:t>
            </a:r>
          </a:p>
          <a:p>
            <a:pPr eaLnBrk="1" hangingPunct="1"/>
            <a:r>
              <a:rPr lang="en-US" altLang="cs-CZ" smtClean="0"/>
              <a:t>What is the economic effect of this price increase on the incomes of the following three groups?</a:t>
            </a:r>
          </a:p>
          <a:p>
            <a:pPr lvl="1" eaLnBrk="1" hangingPunct="1"/>
            <a:r>
              <a:rPr lang="en-US" altLang="cs-CZ" sz="2800" smtClean="0"/>
              <a:t>Workers, owners of capital, and owners of land</a:t>
            </a:r>
          </a:p>
        </p:txBody>
      </p:sp>
    </p:spTree>
  </p:cSld>
  <p:clrMapOvr>
    <a:masterClrMapping/>
  </p:clrMapOvr>
  <p:transition spd="med">
    <p:pull dir="r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cs-CZ" smtClean="0"/>
              <a:t>Prices, Wages, and Labor Allocation (cont.)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286000"/>
            <a:ext cx="8305800" cy="4191000"/>
          </a:xfrm>
        </p:spPr>
        <p:txBody>
          <a:bodyPr/>
          <a:lstStyle/>
          <a:p>
            <a:pPr eaLnBrk="1" hangingPunct="1"/>
            <a:r>
              <a:rPr lang="en-US" altLang="cs-CZ" dirty="0" smtClean="0"/>
              <a:t>Owners of capital are definitely better off.</a:t>
            </a:r>
          </a:p>
          <a:p>
            <a:pPr eaLnBrk="1" hangingPunct="1"/>
            <a:r>
              <a:rPr lang="en-US" altLang="cs-CZ" dirty="0" smtClean="0"/>
              <a:t>Landowners are definitely worse off.</a:t>
            </a:r>
          </a:p>
          <a:p>
            <a:pPr eaLnBrk="1" hangingPunct="1"/>
            <a:r>
              <a:rPr lang="en-US" altLang="cs-CZ" dirty="0" smtClean="0"/>
              <a:t>Workers: cannot say whether workers are better or worse off: </a:t>
            </a:r>
          </a:p>
          <a:p>
            <a:pPr lvl="1" eaLnBrk="1" hangingPunct="1"/>
            <a:r>
              <a:rPr lang="en-US" altLang="cs-CZ" dirty="0" smtClean="0"/>
              <a:t>Depends on the relative importance of cloth and food in workers</a:t>
            </a:r>
            <a:r>
              <a:rPr lang="ja-JP" altLang="en-US" dirty="0" smtClean="0"/>
              <a:t>’</a:t>
            </a:r>
            <a:r>
              <a:rPr lang="en-US" altLang="ja-JP" dirty="0" smtClean="0"/>
              <a:t> consumption.</a:t>
            </a:r>
            <a:endParaRPr lang="en-US" altLang="cs-CZ" dirty="0" smtClean="0"/>
          </a:p>
        </p:txBody>
      </p:sp>
      <p:sp>
        <p:nvSpPr>
          <p:cNvPr id="66564" name="Rectangle 2"/>
          <p:cNvSpPr>
            <a:spLocks noChangeArrowheads="1"/>
          </p:cNvSpPr>
          <p:nvPr/>
        </p:nvSpPr>
        <p:spPr bwMode="auto">
          <a:xfrm>
            <a:off x="2286000" y="2133600"/>
            <a:ext cx="45720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endParaRPr lang="en-US" altLang="cs-CZ" sz="320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buClrTx/>
              <a:buFontTx/>
              <a:buChar char="•"/>
            </a:pPr>
            <a:endParaRPr lang="en-US" altLang="cs-CZ" sz="3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pull dir="r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Trade and Relative Prices</a:t>
            </a:r>
          </a:p>
          <a:p>
            <a:pPr lvl="1" eaLnBrk="1" hangingPunct="1"/>
            <a:r>
              <a:rPr lang="en-US" altLang="cs-CZ" smtClean="0"/>
              <a:t>The relative price of cloth prior to trade is determined by the intersection of the economy</a:t>
            </a:r>
            <a:r>
              <a:rPr lang="ja-JP" altLang="en-US" smtClean="0"/>
              <a:t>’</a:t>
            </a:r>
            <a:r>
              <a:rPr lang="en-US" altLang="ja-JP" smtClean="0"/>
              <a:t>s relative supply of cloth and its relative demand.</a:t>
            </a:r>
          </a:p>
          <a:p>
            <a:pPr lvl="1" eaLnBrk="1" hangingPunct="1"/>
            <a:r>
              <a:rPr lang="en-US" altLang="cs-CZ" smtClean="0"/>
              <a:t>Free trade relative price of cloth is determined by the intersection of world relative supply of cloth and world relative demand.</a:t>
            </a:r>
          </a:p>
          <a:p>
            <a:pPr lvl="1" eaLnBrk="1" hangingPunct="1"/>
            <a:r>
              <a:rPr lang="en-US" altLang="cs-CZ" smtClean="0"/>
              <a:t>Opening up to trade increases the relative price of cloth in an economy whose relative supply of cloth is larger than for the world as a whole.</a:t>
            </a:r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533400" y="6096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cs-CZ" sz="3200" b="1" dirty="0">
                <a:latin typeface="Verdana" panose="020B0604030504040204" pitchFamily="34" charset="0"/>
              </a:rPr>
              <a:t>International Trade in the Specific Factors Model</a:t>
            </a:r>
          </a:p>
        </p:txBody>
      </p:sp>
    </p:spTree>
  </p:cSld>
  <p:clrMapOvr>
    <a:masterClrMapping/>
  </p:clrMapOvr>
  <p:transition spd="med">
    <p:pull dir="r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Fig. 4-10: Trade and Relative Prices</a:t>
            </a:r>
            <a:endParaRPr lang="en-US" altLang="cs-CZ" smtClean="0">
              <a:solidFill>
                <a:srgbClr val="336699"/>
              </a:solidFill>
            </a:endParaRPr>
          </a:p>
        </p:txBody>
      </p:sp>
      <p:pic>
        <p:nvPicPr>
          <p:cNvPr id="70659" name="Picture 3" descr="fig04_10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86000"/>
            <a:ext cx="4267200" cy="4325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International Trade in the Specific Factors Model (cont.)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2438400"/>
            <a:ext cx="8382000" cy="4419600"/>
          </a:xfrm>
        </p:spPr>
        <p:txBody>
          <a:bodyPr/>
          <a:lstStyle/>
          <a:p>
            <a:pPr eaLnBrk="1" hangingPunct="1"/>
            <a:r>
              <a:rPr lang="en-US" altLang="cs-CZ" dirty="0" smtClean="0"/>
              <a:t>Gains from trade</a:t>
            </a:r>
          </a:p>
          <a:p>
            <a:pPr lvl="1" eaLnBrk="1" hangingPunct="1"/>
            <a:r>
              <a:rPr lang="en-US" altLang="cs-CZ" dirty="0" smtClean="0"/>
              <a:t>Without trade, the economy</a:t>
            </a:r>
            <a:r>
              <a:rPr lang="ja-JP" altLang="en-US" dirty="0" smtClean="0"/>
              <a:t>’</a:t>
            </a:r>
            <a:r>
              <a:rPr lang="en-US" altLang="ja-JP" dirty="0" smtClean="0"/>
              <a:t>s output of a good must equal its consumption. </a:t>
            </a:r>
          </a:p>
          <a:p>
            <a:pPr lvl="1" eaLnBrk="1" hangingPunct="1"/>
            <a:r>
              <a:rPr lang="en-US" altLang="cs-CZ" dirty="0" smtClean="0"/>
              <a:t>International trade allows the mix of cloth and food consumed to differ from the mix produced. </a:t>
            </a:r>
          </a:p>
          <a:p>
            <a:pPr lvl="1" eaLnBrk="1" hangingPunct="1"/>
            <a:r>
              <a:rPr lang="en-US" altLang="cs-CZ" dirty="0" smtClean="0"/>
              <a:t>The country cannot spend more than it earns: </a:t>
            </a:r>
          </a:p>
          <a:p>
            <a:pPr lvl="2" eaLnBrk="1" hangingPunct="1">
              <a:buFontTx/>
              <a:buNone/>
            </a:pPr>
            <a:r>
              <a:rPr lang="en-US" altLang="cs-CZ" i="1" dirty="0" smtClean="0"/>
              <a:t>P</a:t>
            </a:r>
            <a:r>
              <a:rPr lang="en-US" altLang="cs-CZ" i="1" baseline="-25000" dirty="0" smtClean="0"/>
              <a:t>C</a:t>
            </a:r>
            <a:r>
              <a:rPr lang="en-US" altLang="cs-CZ" dirty="0" smtClean="0"/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x</a:t>
            </a:r>
            <a:r>
              <a:rPr lang="en-US" altLang="cs-CZ" dirty="0" smtClean="0"/>
              <a:t> </a:t>
            </a:r>
            <a:r>
              <a:rPr lang="en-US" altLang="cs-CZ" i="1" dirty="0" smtClean="0"/>
              <a:t>D</a:t>
            </a:r>
            <a:r>
              <a:rPr lang="en-US" altLang="cs-CZ" i="1" baseline="-25000" dirty="0" smtClean="0"/>
              <a:t>C</a:t>
            </a:r>
            <a:r>
              <a:rPr lang="en-US" altLang="cs-CZ" dirty="0" smtClean="0"/>
              <a:t> + </a:t>
            </a:r>
            <a:r>
              <a:rPr lang="en-US" altLang="cs-CZ" i="1" dirty="0" smtClean="0"/>
              <a:t>P</a:t>
            </a:r>
            <a:r>
              <a:rPr lang="en-US" altLang="cs-CZ" i="1" baseline="-25000" dirty="0" smtClean="0"/>
              <a:t>F</a:t>
            </a:r>
            <a:r>
              <a:rPr lang="en-US" altLang="cs-CZ" dirty="0" smtClean="0"/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x</a:t>
            </a:r>
            <a:r>
              <a:rPr lang="en-US" altLang="cs-CZ" dirty="0" smtClean="0"/>
              <a:t> </a:t>
            </a:r>
            <a:r>
              <a:rPr lang="en-US" altLang="cs-CZ" i="1" dirty="0" smtClean="0"/>
              <a:t>D</a:t>
            </a:r>
            <a:r>
              <a:rPr lang="en-US" altLang="cs-CZ" i="1" baseline="-25000" dirty="0" smtClean="0"/>
              <a:t>F</a:t>
            </a:r>
            <a:r>
              <a:rPr lang="en-US" altLang="cs-CZ" dirty="0" smtClean="0"/>
              <a:t> = </a:t>
            </a:r>
            <a:r>
              <a:rPr lang="en-US" altLang="cs-CZ" i="1" dirty="0" smtClean="0"/>
              <a:t>P</a:t>
            </a:r>
            <a:r>
              <a:rPr lang="en-US" altLang="cs-CZ" i="1" baseline="-25000" dirty="0" smtClean="0"/>
              <a:t>C</a:t>
            </a:r>
            <a:r>
              <a:rPr lang="en-US" altLang="cs-CZ" dirty="0" smtClean="0"/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x</a:t>
            </a:r>
            <a:r>
              <a:rPr lang="en-US" altLang="cs-CZ" dirty="0" smtClean="0"/>
              <a:t> </a:t>
            </a:r>
            <a:r>
              <a:rPr lang="en-US" altLang="cs-CZ" i="1" dirty="0" smtClean="0"/>
              <a:t>Q</a:t>
            </a:r>
            <a:r>
              <a:rPr lang="en-US" altLang="cs-CZ" i="1" baseline="-25000" dirty="0" smtClean="0"/>
              <a:t>C</a:t>
            </a:r>
            <a:r>
              <a:rPr lang="en-US" altLang="cs-CZ" dirty="0" smtClean="0"/>
              <a:t> +</a:t>
            </a:r>
            <a:r>
              <a:rPr lang="en-US" altLang="cs-CZ" i="1" dirty="0" smtClean="0"/>
              <a:t>P</a:t>
            </a:r>
            <a:r>
              <a:rPr lang="en-US" altLang="cs-CZ" i="1" baseline="-25000" dirty="0" smtClean="0"/>
              <a:t>F</a:t>
            </a:r>
            <a:r>
              <a:rPr lang="en-US" altLang="cs-CZ" dirty="0" smtClean="0"/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x</a:t>
            </a:r>
            <a:r>
              <a:rPr lang="en-US" altLang="cs-CZ" dirty="0" smtClean="0"/>
              <a:t> </a:t>
            </a:r>
            <a:r>
              <a:rPr lang="en-US" altLang="cs-CZ" i="1" dirty="0" smtClean="0"/>
              <a:t>Q</a:t>
            </a:r>
            <a:r>
              <a:rPr lang="en-US" altLang="cs-CZ" i="1" baseline="-25000" dirty="0" smtClean="0"/>
              <a:t>F</a:t>
            </a:r>
          </a:p>
        </p:txBody>
      </p:sp>
    </p:spTree>
  </p:cSld>
  <p:clrMapOvr>
    <a:masterClrMapping/>
  </p:clrMapOvr>
  <p:transition spd="med">
    <p:pull dir="r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International Trade in the Specific Factors Model (cont.)</a:t>
            </a:r>
          </a:p>
        </p:txBody>
      </p:sp>
      <p:sp>
        <p:nvSpPr>
          <p:cNvPr id="73731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0" y="2133600"/>
            <a:ext cx="8382000" cy="4419600"/>
          </a:xfrm>
        </p:spPr>
        <p:txBody>
          <a:bodyPr/>
          <a:lstStyle/>
          <a:p>
            <a:pPr eaLnBrk="1" hangingPunct="1"/>
            <a:r>
              <a:rPr lang="en-US" altLang="cs-CZ" dirty="0" smtClean="0"/>
              <a:t>The economy as a whole gains from trade. </a:t>
            </a:r>
          </a:p>
          <a:p>
            <a:pPr lvl="1" eaLnBrk="1" hangingPunct="1"/>
            <a:r>
              <a:rPr lang="en-US" altLang="cs-CZ" dirty="0" smtClean="0"/>
              <a:t>It imports an amount of food equal to the relative price of cloth times the amount of cloth exported:</a:t>
            </a:r>
          </a:p>
          <a:p>
            <a:pPr lvl="2" eaLnBrk="1" hangingPunct="1">
              <a:buFontTx/>
              <a:buNone/>
            </a:pPr>
            <a:r>
              <a:rPr lang="en-US" altLang="cs-CZ" i="1" dirty="0" smtClean="0"/>
              <a:t>D</a:t>
            </a:r>
            <a:r>
              <a:rPr lang="en-US" altLang="cs-CZ" i="1" baseline="-25000" dirty="0" smtClean="0"/>
              <a:t>F</a:t>
            </a:r>
            <a:r>
              <a:rPr lang="en-US" altLang="cs-CZ" dirty="0" smtClean="0"/>
              <a:t> - </a:t>
            </a:r>
            <a:r>
              <a:rPr lang="en-US" altLang="cs-CZ" i="1" dirty="0" smtClean="0"/>
              <a:t>Q</a:t>
            </a:r>
            <a:r>
              <a:rPr lang="en-US" altLang="cs-CZ" i="1" baseline="-25000" dirty="0" smtClean="0"/>
              <a:t>F </a:t>
            </a:r>
            <a:r>
              <a:rPr lang="en-US" altLang="cs-CZ" dirty="0" smtClean="0"/>
              <a:t>= (</a:t>
            </a:r>
            <a:r>
              <a:rPr lang="en-US" altLang="cs-CZ" i="1" dirty="0" smtClean="0"/>
              <a:t>P</a:t>
            </a:r>
            <a:r>
              <a:rPr lang="en-US" altLang="cs-CZ" i="1" baseline="-25000" dirty="0" smtClean="0"/>
              <a:t>C</a:t>
            </a:r>
            <a:r>
              <a:rPr lang="en-US" altLang="cs-CZ" dirty="0" smtClean="0"/>
              <a:t> / </a:t>
            </a:r>
            <a:r>
              <a:rPr lang="en-US" altLang="cs-CZ" i="1" dirty="0" smtClean="0"/>
              <a:t>P</a:t>
            </a:r>
            <a:r>
              <a:rPr lang="en-US" altLang="cs-CZ" i="1" baseline="-25000" dirty="0" smtClean="0"/>
              <a:t>F</a:t>
            </a:r>
            <a:r>
              <a:rPr lang="en-US" altLang="cs-CZ" dirty="0" smtClean="0"/>
              <a:t>) </a:t>
            </a:r>
            <a:r>
              <a:rPr lang="en-US" altLang="cs-CZ" sz="2200" dirty="0" smtClean="0">
                <a:latin typeface="Arial" panose="020B0604020202020204" pitchFamily="34" charset="0"/>
              </a:rPr>
              <a:t>x</a:t>
            </a:r>
            <a:r>
              <a:rPr lang="en-US" altLang="cs-CZ" dirty="0" smtClean="0"/>
              <a:t> (</a:t>
            </a:r>
            <a:r>
              <a:rPr lang="en-US" altLang="cs-CZ" i="1" dirty="0" smtClean="0"/>
              <a:t>Q</a:t>
            </a:r>
            <a:r>
              <a:rPr lang="en-US" altLang="cs-CZ" i="1" baseline="-25000" dirty="0" smtClean="0"/>
              <a:t>C</a:t>
            </a:r>
            <a:r>
              <a:rPr lang="en-US" altLang="cs-CZ" dirty="0" smtClean="0"/>
              <a:t> – </a:t>
            </a:r>
            <a:r>
              <a:rPr lang="en-US" altLang="cs-CZ" i="1" dirty="0" smtClean="0"/>
              <a:t>D</a:t>
            </a:r>
            <a:r>
              <a:rPr lang="en-US" altLang="cs-CZ" i="1" baseline="-25000" dirty="0" smtClean="0"/>
              <a:t>C </a:t>
            </a:r>
            <a:r>
              <a:rPr lang="en-US" altLang="cs-CZ" dirty="0" smtClean="0"/>
              <a:t>)</a:t>
            </a:r>
          </a:p>
          <a:p>
            <a:pPr lvl="1" eaLnBrk="1" hangingPunct="1"/>
            <a:r>
              <a:rPr lang="en-US" altLang="cs-CZ" dirty="0" smtClean="0"/>
              <a:t>It is able to afford amounts of cloth and food that the country is not able to produce itself.</a:t>
            </a:r>
          </a:p>
          <a:p>
            <a:pPr lvl="1" eaLnBrk="1" hangingPunct="1"/>
            <a:r>
              <a:rPr lang="en-US" altLang="cs-CZ" dirty="0" smtClean="0"/>
              <a:t>The budget constraint with trade lies above the production possibilities frontier in Figure 4-11.</a:t>
            </a:r>
          </a:p>
        </p:txBody>
      </p:sp>
    </p:spTree>
  </p:cSld>
  <p:clrMapOvr>
    <a:masterClrMapping/>
  </p:clrMapOvr>
  <p:transition spd="med">
    <p:pull dir="r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400" smtClean="0"/>
              <a:t>Fig. 4-11: Budget Constraint for a Trading Economy and Gains from Trade</a:t>
            </a:r>
          </a:p>
        </p:txBody>
      </p:sp>
      <p:pic>
        <p:nvPicPr>
          <p:cNvPr id="75779" name="Picture 4" descr="fig04_1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39" y="2209800"/>
            <a:ext cx="4343400" cy="445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Income Distribution and Trade Politics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International trade shifts the relative price of cloth to food, so factor prices change. </a:t>
            </a:r>
          </a:p>
          <a:p>
            <a:pPr eaLnBrk="1" hangingPunct="1"/>
            <a:r>
              <a:rPr lang="en-US" altLang="cs-CZ" smtClean="0"/>
              <a:t>Trade benefits the factor that is specific to the export sector of each country, but hurts the factor that is specific to the import-competing sectors.</a:t>
            </a:r>
          </a:p>
          <a:p>
            <a:pPr eaLnBrk="1" hangingPunct="1"/>
            <a:r>
              <a:rPr lang="en-US" altLang="cs-CZ" smtClean="0"/>
              <a:t>Trade has ambiguous effects on mobile factors.</a:t>
            </a:r>
          </a:p>
        </p:txBody>
      </p:sp>
    </p:spTree>
  </p:cSld>
  <p:clrMapOvr>
    <a:masterClrMapping/>
  </p:clrMapOvr>
  <p:transition spd="med">
    <p:pull dir="r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Income Distribution and Trade Politics (cont.)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Trade benefits a country by expanding choices.</a:t>
            </a:r>
          </a:p>
          <a:p>
            <a:pPr lvl="1" eaLnBrk="1" hangingPunct="1"/>
            <a:r>
              <a:rPr lang="en-US" altLang="cs-CZ" smtClean="0"/>
              <a:t>Possible to redistribute income so that everyone gains from trade.</a:t>
            </a:r>
          </a:p>
          <a:p>
            <a:pPr lvl="1" eaLnBrk="1" hangingPunct="1"/>
            <a:r>
              <a:rPr lang="en-US" altLang="cs-CZ" smtClean="0"/>
              <a:t>Those who gain from trade could compensate those who lose and still be better off themselves.</a:t>
            </a:r>
          </a:p>
          <a:p>
            <a:pPr lvl="1" eaLnBrk="1" hangingPunct="1"/>
            <a:r>
              <a:rPr lang="en-US" altLang="cs-CZ" smtClean="0"/>
              <a:t>That everyone could gain from trade does not mean that they actually do – redistribution usually hard to implement.</a:t>
            </a:r>
          </a:p>
        </p:txBody>
      </p:sp>
    </p:spTree>
  </p:cSld>
  <p:clrMapOvr>
    <a:masterClrMapping/>
  </p:clrMapOvr>
  <p:transition spd="med">
    <p:pull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The Specific Factors Model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224087"/>
            <a:ext cx="7761288" cy="4633913"/>
          </a:xfrm>
        </p:spPr>
        <p:txBody>
          <a:bodyPr tIns="91440" bIns="91440"/>
          <a:lstStyle/>
          <a:p>
            <a:pPr eaLnBrk="1" hangingPunct="1"/>
            <a:r>
              <a:rPr lang="en-US" altLang="cs-CZ" dirty="0" smtClean="0"/>
              <a:t>The </a:t>
            </a:r>
            <a:r>
              <a:rPr lang="en-US" altLang="cs-CZ" b="1" dirty="0" smtClean="0"/>
              <a:t>specific factors model</a:t>
            </a:r>
            <a:r>
              <a:rPr lang="en-US" altLang="cs-CZ" dirty="0" smtClean="0"/>
              <a:t> allows trade to affect income distribution.</a:t>
            </a:r>
          </a:p>
          <a:p>
            <a:pPr eaLnBrk="1" hangingPunct="1"/>
            <a:r>
              <a:rPr lang="en-US" altLang="cs-CZ" dirty="0" smtClean="0"/>
              <a:t>Assumptions of the model:</a:t>
            </a:r>
          </a:p>
          <a:p>
            <a:pPr lvl="1" eaLnBrk="1" hangingPunct="1"/>
            <a:r>
              <a:rPr lang="en-US" altLang="cs-CZ" dirty="0" smtClean="0"/>
              <a:t>Two goods, cloth and food.</a:t>
            </a:r>
          </a:p>
          <a:p>
            <a:pPr lvl="1" eaLnBrk="1" hangingPunct="1"/>
            <a:r>
              <a:rPr lang="en-US" altLang="cs-CZ" dirty="0" smtClean="0"/>
              <a:t>Three factors of production: labor (</a:t>
            </a:r>
            <a:r>
              <a:rPr lang="en-US" altLang="cs-CZ" i="1" dirty="0" smtClean="0"/>
              <a:t>L</a:t>
            </a:r>
            <a:r>
              <a:rPr lang="en-US" altLang="cs-CZ" dirty="0" smtClean="0"/>
              <a:t>), capital (</a:t>
            </a:r>
            <a:r>
              <a:rPr lang="en-US" altLang="cs-CZ" i="1" dirty="0" smtClean="0"/>
              <a:t>K</a:t>
            </a:r>
            <a:r>
              <a:rPr lang="en-US" altLang="cs-CZ" dirty="0" smtClean="0"/>
              <a:t>) and land (</a:t>
            </a:r>
            <a:r>
              <a:rPr lang="en-US" altLang="cs-CZ" i="1" dirty="0" smtClean="0"/>
              <a:t>T</a:t>
            </a:r>
            <a:r>
              <a:rPr lang="en-US" altLang="cs-CZ" dirty="0" smtClean="0"/>
              <a:t> for terrain).</a:t>
            </a:r>
          </a:p>
          <a:p>
            <a:pPr lvl="1" eaLnBrk="1" hangingPunct="1"/>
            <a:r>
              <a:rPr lang="en-US" altLang="cs-CZ" dirty="0" smtClean="0"/>
              <a:t>Perfect competition prevails in all markets.</a:t>
            </a:r>
            <a:endParaRPr lang="en-US" altLang="cs-CZ" sz="1800" dirty="0" smtClean="0"/>
          </a:p>
        </p:txBody>
      </p:sp>
    </p:spTree>
  </p:cSld>
  <p:clrMapOvr>
    <a:masterClrMapping/>
  </p:clrMapOvr>
  <p:transition spd="med">
    <p:pull dir="r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Income Distribution and Trade Politics (cont.)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dirty="0" smtClean="0"/>
              <a:t>Trade often produces losers as well as winners.</a:t>
            </a:r>
          </a:p>
          <a:p>
            <a:pPr eaLnBrk="1" hangingPunct="1"/>
            <a:r>
              <a:rPr lang="en-US" altLang="cs-CZ" dirty="0" smtClean="0"/>
              <a:t>Optimal trade policy must weigh one group</a:t>
            </a:r>
            <a:r>
              <a:rPr lang="ja-JP" altLang="en-US" dirty="0" smtClean="0"/>
              <a:t>’</a:t>
            </a:r>
            <a:r>
              <a:rPr lang="en-US" altLang="ja-JP" dirty="0" smtClean="0"/>
              <a:t>s gain against another</a:t>
            </a:r>
            <a:r>
              <a:rPr lang="ja-JP" altLang="en-US" dirty="0" smtClean="0"/>
              <a:t>’</a:t>
            </a:r>
            <a:r>
              <a:rPr lang="en-US" altLang="ja-JP" dirty="0" smtClean="0"/>
              <a:t>s loss.</a:t>
            </a:r>
          </a:p>
          <a:p>
            <a:pPr lvl="1" eaLnBrk="1" hangingPunct="1"/>
            <a:r>
              <a:rPr lang="en-US" altLang="cs-CZ" dirty="0" smtClean="0"/>
              <a:t>Some groups may need special treatment because they are already relatively poor (e.g., shoe and garment workers in the United States).</a:t>
            </a:r>
          </a:p>
          <a:p>
            <a:pPr eaLnBrk="1" hangingPunct="1"/>
            <a:r>
              <a:rPr lang="en-US" altLang="cs-CZ" dirty="0" smtClean="0"/>
              <a:t>Most economists strongly favor free trade.</a:t>
            </a:r>
          </a:p>
        </p:txBody>
      </p:sp>
    </p:spTree>
  </p:cSld>
  <p:clrMapOvr>
    <a:masterClrMapping/>
  </p:clrMapOvr>
  <p:transition spd="med">
    <p:pull dir="r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Income Distribution and Trade Politics (cont.)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62000" y="2362200"/>
            <a:ext cx="8382000" cy="4648200"/>
          </a:xfrm>
        </p:spPr>
        <p:txBody>
          <a:bodyPr/>
          <a:lstStyle/>
          <a:p>
            <a:pPr eaLnBrk="1" hangingPunct="1"/>
            <a:r>
              <a:rPr lang="en-US" altLang="cs-CZ" dirty="0" smtClean="0"/>
              <a:t>Typically, those who gain from trade are a much less concentrated, informed, and organized group than those who lose.</a:t>
            </a:r>
          </a:p>
          <a:p>
            <a:pPr lvl="1" eaLnBrk="1" hangingPunct="1"/>
            <a:r>
              <a:rPr lang="en-US" altLang="cs-CZ" u="sng" dirty="0" smtClean="0"/>
              <a:t>Example</a:t>
            </a:r>
            <a:r>
              <a:rPr lang="en-US" altLang="cs-CZ" dirty="0" smtClean="0"/>
              <a:t>: Consumers and producers in the U.S. sugar industry, respectively </a:t>
            </a:r>
          </a:p>
          <a:p>
            <a:pPr eaLnBrk="1" hangingPunct="1"/>
            <a:r>
              <a:rPr lang="en-US" altLang="cs-CZ" dirty="0" smtClean="0"/>
              <a:t>Governments usually provide a </a:t>
            </a:r>
            <a:r>
              <a:rPr lang="ja-JP" altLang="en-US" dirty="0" smtClean="0"/>
              <a:t>“</a:t>
            </a:r>
            <a:r>
              <a:rPr lang="en-US" altLang="ja-JP" dirty="0" smtClean="0"/>
              <a:t>safety net</a:t>
            </a:r>
            <a:r>
              <a:rPr lang="ja-JP" altLang="en-US" dirty="0" smtClean="0"/>
              <a:t>”</a:t>
            </a:r>
            <a:r>
              <a:rPr lang="en-US" altLang="ja-JP" dirty="0" smtClean="0"/>
              <a:t> of income support to cushion the losses to groups hurt by trade (or other changes).</a:t>
            </a:r>
            <a:endParaRPr lang="en-US" altLang="cs-CZ" dirty="0" smtClean="0"/>
          </a:p>
        </p:txBody>
      </p:sp>
    </p:spTree>
  </p:cSld>
  <p:clrMapOvr>
    <a:masterClrMapping/>
  </p:clrMapOvr>
  <p:transition spd="med">
    <p:pull dir="r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Trade and Unemployment</a:t>
            </a:r>
          </a:p>
        </p:txBody>
      </p:sp>
      <p:sp>
        <p:nvSpPr>
          <p:cNvPr id="8499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Trade shifts jobs from import-competing to export sector.</a:t>
            </a:r>
          </a:p>
          <a:p>
            <a:pPr lvl="1" eaLnBrk="1" hangingPunct="1"/>
            <a:r>
              <a:rPr lang="en-US" altLang="cs-CZ" smtClean="0"/>
              <a:t>Process not instantaneous – some workers will be unemployed as they look for new jobs.</a:t>
            </a:r>
          </a:p>
          <a:p>
            <a:pPr eaLnBrk="1" hangingPunct="1"/>
            <a:r>
              <a:rPr lang="en-US" altLang="cs-CZ" smtClean="0"/>
              <a:t>How much unemployment can be traced back to trade?</a:t>
            </a:r>
          </a:p>
          <a:p>
            <a:pPr lvl="1" eaLnBrk="1" hangingPunct="1"/>
            <a:r>
              <a:rPr lang="en-US" altLang="cs-CZ" smtClean="0"/>
              <a:t>From 2001 to 2010, only about 2% of involuntary displacements stemmed from import competition or plants moved overseas.</a:t>
            </a:r>
          </a:p>
        </p:txBody>
      </p:sp>
    </p:spTree>
  </p:cSld>
  <p:clrMapOvr>
    <a:masterClrMapping/>
  </p:clrMapOvr>
  <p:transition spd="med">
    <p:pull dir="r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Trade and Unemployment (cont.)</a:t>
            </a:r>
          </a:p>
        </p:txBody>
      </p:sp>
      <p:sp>
        <p:nvSpPr>
          <p:cNvPr id="87043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762000" y="2362200"/>
            <a:ext cx="8382000" cy="4648200"/>
          </a:xfrm>
        </p:spPr>
        <p:txBody>
          <a:bodyPr/>
          <a:lstStyle/>
          <a:p>
            <a:pPr eaLnBrk="1" hangingPunct="1"/>
            <a:r>
              <a:rPr lang="en-US" altLang="cs-CZ" dirty="0" smtClean="0"/>
              <a:t>Figure 4-12 shows that there is no obvious correlation between unemployment rate and imports relative to GDP for the U.S.</a:t>
            </a:r>
          </a:p>
          <a:p>
            <a:pPr lvl="1" eaLnBrk="1" hangingPunct="1"/>
            <a:r>
              <a:rPr lang="en-US" altLang="cs-CZ" dirty="0" smtClean="0"/>
              <a:t>Unemployment is primarily a macroeconomic problem that rises during recessions.</a:t>
            </a:r>
          </a:p>
          <a:p>
            <a:pPr lvl="1" eaLnBrk="1" hangingPunct="1"/>
            <a:r>
              <a:rPr lang="en-US" altLang="cs-CZ" dirty="0" smtClean="0"/>
              <a:t>The best way to reduce unemployment is by adopting macroeconomic policies to help the economy recover, not by adopting trade protection.</a:t>
            </a:r>
          </a:p>
        </p:txBody>
      </p:sp>
    </p:spTree>
  </p:cSld>
  <p:clrMapOvr>
    <a:masterClrMapping/>
  </p:clrMapOvr>
  <p:transition spd="med">
    <p:pull dir="r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 smtClean="0"/>
              <a:t>Fig. 4-12: Unemployment and Import Penetration in the United States</a:t>
            </a:r>
            <a:endParaRPr lang="en-US" altLang="cs-CZ" sz="2800" smtClean="0">
              <a:solidFill>
                <a:srgbClr val="336699"/>
              </a:solidFill>
            </a:endParaRPr>
          </a:p>
        </p:txBody>
      </p:sp>
      <p:pic>
        <p:nvPicPr>
          <p:cNvPr id="89091" name="Picture 3" descr="fig04_1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35175"/>
            <a:ext cx="6858000" cy="482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092" name="Picture 3" descr="MEL_RTD_log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133600"/>
            <a:ext cx="281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International Labor Mobility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mtClean="0"/>
              <a:t>Movements in factors of production include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mtClean="0"/>
              <a:t>labor migration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mtClean="0"/>
              <a:t>the transfer of financial assets through international borrowing and lending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mtClean="0"/>
              <a:t>transactions of multinational corporations involving direct ownership of foreign firms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mtClean="0"/>
              <a:t>Like movements of goods and services (trade), movements of factors of production are politically sensitive and are often restricted.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International Labor Mobility (cont.)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209800"/>
            <a:ext cx="8293100" cy="44958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cs-CZ" sz="2400" dirty="0" smtClean="0"/>
              <a:t>Why does labor migrate and what effects does labor migration cause?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cs-CZ" sz="2400" dirty="0" smtClean="0"/>
              <a:t>Workers migrate to wherever wages are highest.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cs-CZ" sz="2400" dirty="0" smtClean="0"/>
              <a:t>Consider movement of labor across countries instead of across sectors.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cs-CZ" sz="2400" dirty="0" smtClean="0"/>
              <a:t>Suppose two countries produce one non-traded good (food) using two factors of production: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cs-CZ" sz="2000" dirty="0" smtClean="0"/>
              <a:t>Land cannot move across countries but labor can.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03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20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9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International Labor Mobility (cont.)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133600"/>
            <a:ext cx="84153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z="2400" dirty="0" smtClean="0"/>
              <a:t>Figure 4-13 finds the equilibrium wage and labor allocation with migration across countries.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z="2000" dirty="0" smtClean="0"/>
              <a:t>Similar to how Figure 4-4 determined the equilibrium allocation of labor between sectors.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z="2400" dirty="0" smtClean="0"/>
              <a:t>Start with </a:t>
            </a:r>
            <a:r>
              <a:rPr lang="en-US" altLang="cs-CZ" sz="2400" i="1" dirty="0" smtClean="0"/>
              <a:t>OL</a:t>
            </a:r>
            <a:r>
              <a:rPr lang="en-US" altLang="cs-CZ" sz="2400" baseline="30000" dirty="0" smtClean="0"/>
              <a:t>1</a:t>
            </a:r>
            <a:r>
              <a:rPr lang="en-US" altLang="cs-CZ" sz="2400" dirty="0" smtClean="0"/>
              <a:t> workers in Home earning a lower real wage (point </a:t>
            </a:r>
            <a:r>
              <a:rPr lang="en-US" altLang="cs-CZ" sz="2400" i="1" dirty="0" smtClean="0"/>
              <a:t>C</a:t>
            </a:r>
            <a:r>
              <a:rPr lang="en-US" altLang="cs-CZ" sz="2400" dirty="0" smtClean="0"/>
              <a:t>) than the </a:t>
            </a:r>
            <a:r>
              <a:rPr lang="en-US" altLang="cs-CZ" sz="2400" i="1" dirty="0" smtClean="0"/>
              <a:t>L</a:t>
            </a:r>
            <a:r>
              <a:rPr lang="en-US" altLang="cs-CZ" sz="2400" baseline="30000" dirty="0" smtClean="0"/>
              <a:t>1</a:t>
            </a:r>
            <a:r>
              <a:rPr lang="en-US" altLang="cs-CZ" sz="2400" i="1" dirty="0" smtClean="0"/>
              <a:t>O</a:t>
            </a:r>
            <a:r>
              <a:rPr lang="en-US" altLang="cs-CZ" sz="2400" baseline="30000" dirty="0" smtClean="0"/>
              <a:t>*</a:t>
            </a:r>
            <a:r>
              <a:rPr lang="en-US" altLang="cs-CZ" sz="2400" dirty="0" smtClean="0"/>
              <a:t> workers in Foreign (point </a:t>
            </a:r>
            <a:r>
              <a:rPr lang="en-US" altLang="cs-CZ" sz="2400" i="1" dirty="0" smtClean="0"/>
              <a:t>B</a:t>
            </a:r>
            <a:r>
              <a:rPr lang="en-US" altLang="cs-CZ" sz="2400" dirty="0" smtClean="0"/>
              <a:t>).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z="2000" dirty="0" smtClean="0"/>
              <a:t>Lower wage due to less land per worker (lower productivity).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z="2400" dirty="0" smtClean="0"/>
              <a:t>Workers in the home country want to migrate to the foreign country where they can earn more.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International Labor Mobility (cont.)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057400"/>
            <a:ext cx="829468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cs-CZ" sz="2400" dirty="0" smtClean="0"/>
              <a:t>If no obstacles to labor migration exist, workers move from Home to Foreign until the purchasing power of wages is equal across countries (point </a:t>
            </a:r>
            <a:r>
              <a:rPr lang="en-US" altLang="cs-CZ" sz="2400" i="1" dirty="0" smtClean="0"/>
              <a:t>A</a:t>
            </a:r>
            <a:r>
              <a:rPr lang="en-US" altLang="cs-CZ" sz="2400" dirty="0" smtClean="0"/>
              <a:t>), with </a:t>
            </a:r>
            <a:r>
              <a:rPr lang="en-US" altLang="cs-CZ" sz="2400" i="1" dirty="0" smtClean="0"/>
              <a:t>OL</a:t>
            </a:r>
            <a:r>
              <a:rPr lang="en-US" altLang="cs-CZ" sz="2400" baseline="30000" dirty="0" smtClean="0"/>
              <a:t>2</a:t>
            </a:r>
            <a:r>
              <a:rPr lang="en-US" altLang="cs-CZ" sz="2400" dirty="0" smtClean="0"/>
              <a:t> workers in Home and </a:t>
            </a:r>
            <a:r>
              <a:rPr lang="en-US" altLang="cs-CZ" sz="2400" i="1" dirty="0" smtClean="0"/>
              <a:t>L</a:t>
            </a:r>
            <a:r>
              <a:rPr lang="en-US" altLang="cs-CZ" sz="2400" baseline="30000" dirty="0" smtClean="0"/>
              <a:t>2</a:t>
            </a:r>
            <a:r>
              <a:rPr lang="en-US" altLang="cs-CZ" sz="2400" i="1" dirty="0" smtClean="0"/>
              <a:t>O</a:t>
            </a:r>
            <a:r>
              <a:rPr lang="en-US" altLang="cs-CZ" sz="2400" baseline="30000" dirty="0" smtClean="0"/>
              <a:t>*</a:t>
            </a:r>
            <a:r>
              <a:rPr lang="en-US" altLang="cs-CZ" sz="2400" dirty="0" smtClean="0"/>
              <a:t> workers in Foreign.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cs-CZ" sz="2000" dirty="0" smtClean="0"/>
              <a:t>Emigration from Home decreases the supply of labor and raises real wage of the workers who remain there.</a:t>
            </a:r>
          </a:p>
          <a:p>
            <a:pPr lvl="2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cs-CZ" sz="1800" dirty="0" smtClean="0"/>
              <a:t>Workers who start in the Home country earn more due to emigration regardless if they are among those who leave.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cs-CZ" sz="2000" dirty="0" smtClean="0"/>
              <a:t>Immigration into Foreign increases the supply of labor and decreases the real wage there.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cs-CZ" sz="2400" dirty="0" smtClean="0"/>
              <a:t>Wages do not actually equalize, due to barriers to migration such as policies restricting immigration and natural reluctance to move.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Fig. 4-13: Causes and Effects of International Labor Mobility</a:t>
            </a:r>
          </a:p>
        </p:txBody>
      </p:sp>
      <p:pic>
        <p:nvPicPr>
          <p:cNvPr id="94211" name="Picture 2" descr="fig04_13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133600"/>
            <a:ext cx="4054390" cy="4556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The Specific Factors Model (cont.)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cs-CZ" smtClean="0"/>
              <a:t>Cloth produced using capital and labor (but not land).</a:t>
            </a:r>
          </a:p>
          <a:p>
            <a:pPr lvl="1" eaLnBrk="1" hangingPunct="1"/>
            <a:r>
              <a:rPr lang="en-US" altLang="cs-CZ" smtClean="0"/>
              <a:t>Food produced using land and labor (but not capital). </a:t>
            </a:r>
          </a:p>
          <a:p>
            <a:pPr lvl="1" eaLnBrk="1" hangingPunct="1"/>
            <a:r>
              <a:rPr lang="en-US" altLang="cs-CZ" smtClean="0"/>
              <a:t>Labor is a mobile factor that can move between sectors.</a:t>
            </a:r>
          </a:p>
          <a:p>
            <a:pPr lvl="1" eaLnBrk="1" hangingPunct="1"/>
            <a:r>
              <a:rPr lang="en-US" altLang="cs-CZ" smtClean="0"/>
              <a:t>Land and capital are both specific factors used only in the production of one good.</a:t>
            </a:r>
          </a:p>
          <a:p>
            <a:pPr lvl="1" eaLnBrk="1" hangingPunct="1"/>
            <a:endParaRPr lang="en-US" altLang="cs-CZ" smtClean="0"/>
          </a:p>
        </p:txBody>
      </p:sp>
    </p:spTree>
  </p:cSld>
  <p:clrMapOvr>
    <a:masterClrMapping/>
  </p:clrMapOvr>
  <p:transition spd="med">
    <p:pull dir="rd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International Labor Mobility (cont.)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cs-CZ" sz="2400" smtClean="0"/>
              <a:t>Labor migration increases world output.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cs-CZ" sz="2000" smtClean="0"/>
              <a:t>The value of foreign output rises by the area under its </a:t>
            </a:r>
            <a:r>
              <a:rPr lang="en-US" altLang="cs-CZ" sz="2000" i="1" smtClean="0"/>
              <a:t>MPL</a:t>
            </a:r>
            <a:r>
              <a:rPr lang="en-US" altLang="cs-CZ" sz="2000" i="1" baseline="30000" smtClean="0"/>
              <a:t>*</a:t>
            </a:r>
            <a:r>
              <a:rPr lang="en-US" altLang="cs-CZ" sz="2000" smtClean="0"/>
              <a:t> curve from </a:t>
            </a:r>
            <a:r>
              <a:rPr lang="en-US" altLang="cs-CZ" sz="2000" i="1" smtClean="0"/>
              <a:t>L</a:t>
            </a:r>
            <a:r>
              <a:rPr lang="en-US" altLang="cs-CZ" sz="2000" i="1" baseline="30000" smtClean="0"/>
              <a:t>1</a:t>
            </a:r>
            <a:r>
              <a:rPr lang="en-US" altLang="cs-CZ" sz="2000" smtClean="0"/>
              <a:t> to </a:t>
            </a:r>
            <a:r>
              <a:rPr lang="en-US" altLang="cs-CZ" sz="2000" i="1" smtClean="0"/>
              <a:t>L</a:t>
            </a:r>
            <a:r>
              <a:rPr lang="en-US" altLang="cs-CZ" sz="2000" i="1" baseline="30000" smtClean="0"/>
              <a:t>2</a:t>
            </a:r>
            <a:endParaRPr lang="en-US" altLang="cs-CZ" sz="2000" i="1" smtClean="0"/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cs-CZ" sz="2000" smtClean="0"/>
              <a:t>The value of domestic output falls by the area under its MPL curve from </a:t>
            </a:r>
            <a:r>
              <a:rPr lang="en-US" altLang="cs-CZ" sz="2000" i="1" smtClean="0"/>
              <a:t>L</a:t>
            </a:r>
            <a:r>
              <a:rPr lang="en-US" altLang="cs-CZ" sz="2000" i="1" baseline="30000" smtClean="0"/>
              <a:t>2</a:t>
            </a:r>
            <a:r>
              <a:rPr lang="en-US" altLang="cs-CZ" sz="2000" smtClean="0"/>
              <a:t> to </a:t>
            </a:r>
            <a:r>
              <a:rPr lang="en-US" altLang="cs-CZ" sz="2000" i="1" smtClean="0"/>
              <a:t>L</a:t>
            </a:r>
            <a:r>
              <a:rPr lang="en-US" altLang="cs-CZ" sz="2000" i="1" baseline="30000" smtClean="0"/>
              <a:t>1</a:t>
            </a:r>
            <a:r>
              <a:rPr lang="en-US" altLang="cs-CZ" sz="2000" smtClean="0"/>
              <a:t> 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cs-CZ" sz="2000" smtClean="0"/>
              <a:t>World output rises because labor moves to where it is more productive (where wages are higher).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cs-CZ" sz="2000" smtClean="0"/>
              <a:t>The value of world output is maximized when the marginal productivity of labor is the same across countries.</a:t>
            </a:r>
            <a:endParaRPr lang="en-US" altLang="cs-CZ" sz="2000" i="1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1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International Labor Mobility (cont.)</a:t>
            </a:r>
          </a:p>
        </p:txBody>
      </p:sp>
      <p:sp>
        <p:nvSpPr>
          <p:cNvPr id="24371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cs-CZ" smtClean="0"/>
              <a:t>Workers initially in Home benefit while workers in Foreign are hurt by inflows of other workers.</a:t>
            </a:r>
            <a:endParaRPr lang="en-US" altLang="cs-CZ" i="1" smtClean="0"/>
          </a:p>
          <a:p>
            <a:pPr lvl="1" eaLnBrk="1" hangingPunct="1">
              <a:spcBef>
                <a:spcPct val="50000"/>
              </a:spcBef>
            </a:pPr>
            <a:r>
              <a:rPr lang="en-US" altLang="cs-CZ" smtClean="0"/>
              <a:t>Landowners in Foreign gain from the inflow of workers decreasing real wages and increasing output.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cs-CZ" smtClean="0"/>
              <a:t>Landowners in Home are hurt by the outflow of workers increasing real wages and decreasing output.</a:t>
            </a:r>
            <a:endParaRPr lang="en-US" altLang="cs-CZ" i="1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5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International Labor Mobility (cont.)</a:t>
            </a:r>
          </a:p>
        </p:txBody>
      </p:sp>
      <p:sp>
        <p:nvSpPr>
          <p:cNvPr id="24269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altLang="cs-CZ" sz="2400" smtClean="0"/>
              <a:t>Does migration lead to the wage changes predicted?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altLang="cs-CZ" sz="2400" smtClean="0"/>
              <a:t>Table 4-1 shows that real wages in 1870 were much higher in destination countries than in origin countries.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altLang="cs-CZ" sz="2400" smtClean="0"/>
              <a:t>Up until the eve of World War I in 1913, wages rose faster in origin countries than in destination countries (except Canada).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altLang="cs-CZ" sz="2400" smtClean="0"/>
              <a:t>Migration moved the world toward more equalized wages.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Table 4-1</a:t>
            </a:r>
          </a:p>
        </p:txBody>
      </p:sp>
      <p:pic>
        <p:nvPicPr>
          <p:cNvPr id="98307" name="Picture 2" descr="tbl04_0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38400"/>
            <a:ext cx="832643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International Labor Mobility (cont.)</a:t>
            </a:r>
          </a:p>
        </p:txBody>
      </p:sp>
      <p:sp>
        <p:nvSpPr>
          <p:cNvPr id="214019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z="2400" smtClean="0"/>
              <a:t>In the early 20</a:t>
            </a:r>
            <a:r>
              <a:rPr lang="en-US" altLang="cs-CZ" sz="2400" baseline="30000" smtClean="0"/>
              <a:t>th</a:t>
            </a:r>
            <a:r>
              <a:rPr lang="en-US" altLang="cs-CZ" sz="2400" smtClean="0"/>
              <a:t> century, share of immigrants in the U.S. increased dramatically.</a:t>
            </a:r>
          </a:p>
          <a:p>
            <a:pPr marL="914400" lvl="1" indent="-4572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z="2000" smtClean="0"/>
              <a:t>Vast immigration from Eastern and Southern Europe.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z="2400" smtClean="0"/>
              <a:t>Tight restrictions on immigration imposed in the 1920s.</a:t>
            </a:r>
          </a:p>
          <a:p>
            <a:pPr marL="914400" lvl="1" indent="-4572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z="2000" smtClean="0"/>
              <a:t>Immigrants were a minor force in the U.S. by the 1960s.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z="2400" smtClean="0"/>
              <a:t>New wave of immigration began around 1970.</a:t>
            </a:r>
          </a:p>
          <a:p>
            <a:pPr marL="914400" lvl="1" indent="-4572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z="2000" smtClean="0"/>
              <a:t>Mostly from Latin America and Asia.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z="2400" smtClean="0"/>
              <a:t>As of 2012, 16.1% of the U.S. labor force is foreign-born.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 smtClean="0"/>
              <a:t>Fig. 4-14: Foreign-Born Population as a Percentage of the U.S. Population</a:t>
            </a:r>
          </a:p>
        </p:txBody>
      </p:sp>
      <p:pic>
        <p:nvPicPr>
          <p:cNvPr id="100355" name="Picture 2" descr="fig04_14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93" y="2235200"/>
            <a:ext cx="7569200" cy="439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Immigration and the U.S. Economy</a:t>
            </a:r>
          </a:p>
        </p:txBody>
      </p:sp>
      <p:sp>
        <p:nvSpPr>
          <p:cNvPr id="21606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cs-CZ" smtClean="0"/>
              <a:t>The largest increase in recent immigration occurred among workers with the lowest education levels, making less educated workers more abundant.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cs-CZ" smtClean="0"/>
              <a:t>possibly reduced wages for native-born workers with low education levels while raising wages for the more educated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cs-CZ" smtClean="0"/>
              <a:t>widening</a:t>
            </a:r>
            <a:r>
              <a:rPr lang="en-US" altLang="cs-CZ" sz="1800" smtClean="0"/>
              <a:t> </a:t>
            </a:r>
            <a:r>
              <a:rPr lang="en-US" altLang="cs-CZ" smtClean="0"/>
              <a:t>wage</a:t>
            </a:r>
            <a:r>
              <a:rPr lang="en-US" altLang="cs-CZ" sz="1800" smtClean="0"/>
              <a:t> </a:t>
            </a:r>
            <a:r>
              <a:rPr lang="en-US" altLang="cs-CZ" smtClean="0"/>
              <a:t>gap</a:t>
            </a:r>
            <a:r>
              <a:rPr lang="en-US" altLang="cs-CZ" sz="1800" smtClean="0"/>
              <a:t> </a:t>
            </a:r>
            <a:r>
              <a:rPr lang="en-US" altLang="cs-CZ" smtClean="0"/>
              <a:t>between</a:t>
            </a:r>
            <a:r>
              <a:rPr lang="en-US" altLang="cs-CZ" sz="1800" smtClean="0"/>
              <a:t> </a:t>
            </a:r>
            <a:r>
              <a:rPr lang="en-US" altLang="cs-CZ" smtClean="0"/>
              <a:t>less educated workers and highly educated workers.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2400" smtClean="0"/>
              <a:t>Fig. 4-15: Foreign-Born and Total U.S. Population Over 25 Years Old by Educational</a:t>
            </a:r>
            <a:br>
              <a:rPr lang="en-US" altLang="cs-CZ" sz="2400" smtClean="0"/>
            </a:br>
            <a:r>
              <a:rPr lang="en-US" altLang="cs-CZ" sz="2400" smtClean="0"/>
              <a:t>Attainment</a:t>
            </a:r>
          </a:p>
        </p:txBody>
      </p:sp>
      <p:pic>
        <p:nvPicPr>
          <p:cNvPr id="102403" name="Picture 3" descr="fig04_15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39" y="2240449"/>
            <a:ext cx="5105400" cy="4617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Summary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209800"/>
            <a:ext cx="8229600" cy="4572000"/>
          </a:xfrm>
        </p:spPr>
        <p:txBody>
          <a:bodyPr/>
          <a:lstStyle/>
          <a:p>
            <a:pPr marL="609600" indent="-609600" eaLnBrk="1" hangingPunct="1">
              <a:buFont typeface="Times" panose="02020603050405020304" pitchFamily="18" charset="0"/>
              <a:buAutoNum type="arabicPeriod"/>
            </a:pPr>
            <a:r>
              <a:rPr lang="en-US" altLang="cs-CZ" sz="2400" dirty="0" smtClean="0"/>
              <a:t>International trade often has strong effects on the distribution of income within countries - produces losers as well as winners. </a:t>
            </a:r>
          </a:p>
          <a:p>
            <a:pPr marL="609600" indent="-609600" eaLnBrk="1" hangingPunct="1">
              <a:buFont typeface="Times" panose="02020603050405020304" pitchFamily="18" charset="0"/>
              <a:buAutoNum type="arabicPeriod"/>
            </a:pPr>
            <a:r>
              <a:rPr lang="en-US" altLang="cs-CZ" sz="2400" dirty="0" smtClean="0"/>
              <a:t>Income distribution effects arise for two reasons:</a:t>
            </a:r>
          </a:p>
          <a:p>
            <a:pPr marL="990600" lvl="1" indent="-533400" eaLnBrk="1" hangingPunct="1"/>
            <a:r>
              <a:rPr lang="en-US" altLang="cs-CZ" sz="2000" dirty="0" smtClean="0"/>
              <a:t>Factors of production cannot move </a:t>
            </a:r>
            <a:r>
              <a:rPr lang="en-US" altLang="cs-CZ" sz="2000" dirty="0" err="1" smtClean="0"/>
              <a:t>costlessly</a:t>
            </a:r>
            <a:r>
              <a:rPr lang="en-US" altLang="cs-CZ" sz="2000" dirty="0" smtClean="0"/>
              <a:t> and quickly from one industry to another.</a:t>
            </a:r>
          </a:p>
          <a:p>
            <a:pPr marL="990600" lvl="1" indent="-533400" eaLnBrk="1" hangingPunct="1"/>
            <a:r>
              <a:rPr lang="en-US" altLang="cs-CZ" sz="2000" dirty="0" smtClean="0"/>
              <a:t>Changes in an economy</a:t>
            </a:r>
            <a:r>
              <a:rPr lang="ja-JP" altLang="en-US" sz="2000" dirty="0" smtClean="0"/>
              <a:t>’</a:t>
            </a:r>
            <a:r>
              <a:rPr lang="en-US" altLang="ja-JP" sz="2000" dirty="0" smtClean="0"/>
              <a:t>s output mix have differential effects on the demand for different factors of production.</a:t>
            </a:r>
            <a:endParaRPr lang="en-US" altLang="cs-CZ" sz="2000" dirty="0" smtClean="0"/>
          </a:p>
        </p:txBody>
      </p:sp>
    </p:spTree>
  </p:cSld>
  <p:clrMapOvr>
    <a:masterClrMapping/>
  </p:clrMapOvr>
  <p:transition spd="med">
    <p:pull dir="rd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Summary (cont.)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209800"/>
            <a:ext cx="8293100" cy="4114800"/>
          </a:xfrm>
        </p:spPr>
        <p:txBody>
          <a:bodyPr/>
          <a:lstStyle/>
          <a:p>
            <a:pPr marL="609600" indent="-609600" eaLnBrk="1" hangingPunct="1">
              <a:buFont typeface="Times" panose="02020603050405020304" pitchFamily="18" charset="0"/>
              <a:buAutoNum type="arabicPeriod" startAt="3"/>
            </a:pPr>
            <a:r>
              <a:rPr lang="en-US" altLang="cs-CZ" sz="2400" dirty="0" smtClean="0"/>
              <a:t>International trade affects the distribution of income in the specific factors model.</a:t>
            </a:r>
          </a:p>
          <a:p>
            <a:pPr marL="990600" lvl="1" indent="-533400" eaLnBrk="1" hangingPunct="1"/>
            <a:r>
              <a:rPr lang="en-US" altLang="cs-CZ" sz="2000" dirty="0" smtClean="0"/>
              <a:t>Factors specific to export sectors in each country gain from trade, while factors specific to import-competing sectors lose. </a:t>
            </a:r>
          </a:p>
          <a:p>
            <a:pPr marL="990600" lvl="1" indent="-533400" eaLnBrk="1" hangingPunct="1"/>
            <a:r>
              <a:rPr lang="en-US" altLang="cs-CZ" sz="2000" dirty="0" smtClean="0"/>
              <a:t>Mobile factors that can work in either sector may either gain or lose.</a:t>
            </a:r>
          </a:p>
        </p:txBody>
      </p:sp>
    </p:spTree>
  </p:cSld>
  <p:clrMapOvr>
    <a:masterClrMapping/>
  </p:clrMapOvr>
  <p:transition spd="med">
    <p:pull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cs-CZ" smtClean="0"/>
              <a:t>The Specific Factors Model (cont.)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133600"/>
            <a:ext cx="8382000" cy="4570413"/>
          </a:xfrm>
        </p:spPr>
        <p:txBody>
          <a:bodyPr tIns="91440" bIns="91440"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cs-CZ" dirty="0" smtClean="0"/>
              <a:t>How much of each good does the economy produce?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cs-CZ" dirty="0" smtClean="0"/>
              <a:t>The production function for cloth gives the quantity of cloth that can be produced given any input of capital and labor: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cs-CZ" sz="2800" dirty="0" smtClean="0"/>
              <a:t>	</a:t>
            </a:r>
            <a:r>
              <a:rPr lang="en-US" altLang="cs-CZ" sz="2800" i="1" dirty="0" smtClean="0"/>
              <a:t>Q</a:t>
            </a:r>
            <a:r>
              <a:rPr lang="en-US" altLang="cs-CZ" sz="2800" i="1" baseline="-25000" dirty="0" smtClean="0"/>
              <a:t>C</a:t>
            </a:r>
            <a:r>
              <a:rPr lang="en-US" altLang="cs-CZ" sz="2800" dirty="0" smtClean="0"/>
              <a:t> = </a:t>
            </a:r>
            <a:r>
              <a:rPr lang="en-US" altLang="cs-CZ" sz="2800" i="1" dirty="0" smtClean="0"/>
              <a:t>Q</a:t>
            </a:r>
            <a:r>
              <a:rPr lang="en-US" altLang="cs-CZ" sz="2800" i="1" baseline="-25000" dirty="0" smtClean="0"/>
              <a:t>C </a:t>
            </a:r>
            <a:r>
              <a:rPr lang="en-US" altLang="cs-CZ" sz="2800" dirty="0" smtClean="0"/>
              <a:t>(</a:t>
            </a:r>
            <a:r>
              <a:rPr lang="en-US" altLang="cs-CZ" sz="2800" i="1" dirty="0" smtClean="0"/>
              <a:t>K</a:t>
            </a:r>
            <a:r>
              <a:rPr lang="en-US" altLang="cs-CZ" sz="2800" dirty="0" smtClean="0"/>
              <a:t>, </a:t>
            </a:r>
            <a:r>
              <a:rPr lang="en-US" altLang="cs-CZ" sz="2800" i="1" dirty="0" smtClean="0"/>
              <a:t>L</a:t>
            </a:r>
            <a:r>
              <a:rPr lang="en-US" altLang="cs-CZ" sz="2800" i="1" baseline="-25000" dirty="0" smtClean="0"/>
              <a:t>C</a:t>
            </a:r>
            <a:r>
              <a:rPr lang="en-US" altLang="cs-CZ" sz="2800" dirty="0" smtClean="0"/>
              <a:t>)    		(4-1)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endParaRPr lang="en-US" altLang="cs-CZ" sz="2800" dirty="0" smtClean="0"/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cs-CZ" i="1" dirty="0" smtClean="0"/>
              <a:t>Q</a:t>
            </a:r>
            <a:r>
              <a:rPr lang="en-US" altLang="cs-CZ" i="1" baseline="-25000" dirty="0" smtClean="0"/>
              <a:t>C</a:t>
            </a:r>
            <a:r>
              <a:rPr lang="en-US" altLang="cs-CZ" dirty="0" smtClean="0"/>
              <a:t> is the output of cloth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cs-CZ" i="1" dirty="0" smtClean="0"/>
              <a:t>K</a:t>
            </a:r>
            <a:r>
              <a:rPr lang="en-US" altLang="cs-CZ" dirty="0" smtClean="0"/>
              <a:t> is the capital stock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cs-CZ" i="1" dirty="0" smtClean="0"/>
              <a:t>L</a:t>
            </a:r>
            <a:r>
              <a:rPr lang="en-US" altLang="cs-CZ" i="1" baseline="-25000" dirty="0" smtClean="0"/>
              <a:t>C</a:t>
            </a:r>
            <a:r>
              <a:rPr lang="en-US" altLang="cs-CZ" baseline="-25000" dirty="0" smtClean="0"/>
              <a:t> </a:t>
            </a:r>
            <a:r>
              <a:rPr lang="en-US" altLang="cs-CZ" dirty="0" smtClean="0"/>
              <a:t>is the labor force employed in cloth</a:t>
            </a:r>
            <a:endParaRPr lang="en-US" altLang="cs-CZ" sz="2000" dirty="0" smtClean="0"/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endParaRPr lang="en-US" altLang="cs-CZ" sz="2000" dirty="0" smtClean="0"/>
          </a:p>
        </p:txBody>
      </p:sp>
    </p:spTree>
  </p:cSld>
  <p:clrMapOvr>
    <a:masterClrMapping/>
  </p:clrMapOvr>
  <p:transition spd="med">
    <p:pull dir="rd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Summary (cont.)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286000"/>
            <a:ext cx="83820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Times" panose="02020603050405020304" pitchFamily="18" charset="0"/>
              <a:buAutoNum type="arabicPeriod" startAt="4"/>
            </a:pPr>
            <a:r>
              <a:rPr lang="en-US" altLang="cs-CZ" sz="2400" dirty="0" smtClean="0"/>
              <a:t>Trade nonetheless produces overall gains in the sense that those who gain could in principle compensate those who lose while still remaining better off than before.</a:t>
            </a:r>
          </a:p>
          <a:p>
            <a:pPr marL="609600" indent="-609600" eaLnBrk="1" hangingPunct="1">
              <a:lnSpc>
                <a:spcPct val="90000"/>
              </a:lnSpc>
              <a:buFont typeface="Times" panose="02020603050405020304" pitchFamily="18" charset="0"/>
              <a:buAutoNum type="arabicPeriod" startAt="4"/>
            </a:pPr>
            <a:r>
              <a:rPr lang="en-US" altLang="cs-CZ" sz="2400" dirty="0" smtClean="0"/>
              <a:t>Most economists would prefer to address the problem of income distribution directly, rather than by restricting trade.</a:t>
            </a:r>
          </a:p>
          <a:p>
            <a:pPr marL="609600" indent="-609600" eaLnBrk="1" hangingPunct="1">
              <a:lnSpc>
                <a:spcPct val="90000"/>
              </a:lnSpc>
              <a:buFont typeface="Times" panose="02020603050405020304" pitchFamily="18" charset="0"/>
              <a:buAutoNum type="arabicPeriod" startAt="4"/>
            </a:pPr>
            <a:r>
              <a:rPr lang="en-US" altLang="cs-CZ" sz="2400" dirty="0" smtClean="0"/>
              <a:t>Those hurt by trade are often better organized than those who gain, causing trade restrictions to be adopted.</a:t>
            </a:r>
          </a:p>
          <a:p>
            <a:pPr marL="609600" indent="-609600" eaLnBrk="1" hangingPunct="1">
              <a:lnSpc>
                <a:spcPct val="90000"/>
              </a:lnSpc>
              <a:buFont typeface="Times" panose="02020603050405020304" pitchFamily="18" charset="0"/>
              <a:buAutoNum type="arabicPeriod" startAt="4"/>
            </a:pPr>
            <a:endParaRPr lang="en-US" altLang="cs-CZ" sz="2400" dirty="0" smtClean="0"/>
          </a:p>
        </p:txBody>
      </p:sp>
    </p:spTree>
  </p:cSld>
  <p:clrMapOvr>
    <a:masterClrMapping/>
  </p:clrMapOvr>
  <p:transition spd="med">
    <p:pull dir="rd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Summary (cont.)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Times" panose="02020603050405020304" pitchFamily="18" charset="0"/>
              <a:buAutoNum type="arabicPeriod" startAt="7"/>
            </a:pPr>
            <a:r>
              <a:rPr lang="en-US" altLang="cs-CZ" sz="2400" smtClean="0"/>
              <a:t>Labor migrates to countries with higher labor productivity and higher real wages, where labor is scarce.</a:t>
            </a:r>
          </a:p>
          <a:p>
            <a:pPr marL="990600" lvl="1" indent="-533400" eaLnBrk="1" hangingPunct="1"/>
            <a:r>
              <a:rPr lang="en-US" altLang="cs-CZ" sz="2000" smtClean="0"/>
              <a:t>Real wages fall due to immigration and rise due to emigration.</a:t>
            </a:r>
          </a:p>
          <a:p>
            <a:pPr marL="990600" lvl="1" indent="-533400" eaLnBrk="1" hangingPunct="1"/>
            <a:r>
              <a:rPr lang="en-US" altLang="cs-CZ" sz="2000" smtClean="0"/>
              <a:t>World output increases.</a:t>
            </a:r>
          </a:p>
          <a:p>
            <a:pPr marL="609600" indent="-609600" eaLnBrk="1" hangingPunct="1">
              <a:spcBef>
                <a:spcPct val="50000"/>
              </a:spcBef>
              <a:buFont typeface="Times" panose="02020603050405020304" pitchFamily="18" charset="0"/>
              <a:buAutoNum type="arabicPeriod" startAt="7"/>
            </a:pPr>
            <a:r>
              <a:rPr lang="en-US" altLang="cs-CZ" sz="2400" smtClean="0"/>
              <a:t>Real wages across countries are far from equal due to differences in technology and due to immigration barriers.</a:t>
            </a:r>
          </a:p>
        </p:txBody>
      </p:sp>
    </p:spTree>
  </p:cSld>
  <p:clrMapOvr>
    <a:masterClrMapping/>
  </p:clrMapOvr>
  <p:transition spd="med">
    <p:pull dir="rd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cs-CZ" sz="2800" smtClean="0"/>
              <a:t>Chapter 4	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cs-CZ" b="1" smtClean="0"/>
              <a:t>Appendix:</a:t>
            </a:r>
          </a:p>
          <a:p>
            <a:pPr marL="0" indent="0" algn="ctr" eaLnBrk="1" hangingPunct="1">
              <a:buFontTx/>
              <a:buNone/>
            </a:pPr>
            <a:r>
              <a:rPr lang="en-US" altLang="cs-CZ" b="1" smtClean="0"/>
              <a:t>Further Details on Specific Factors </a:t>
            </a:r>
            <a:br>
              <a:rPr lang="en-US" altLang="cs-CZ" b="1" smtClean="0"/>
            </a:br>
            <a:endParaRPr lang="en-US" altLang="cs-CZ" b="1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eaLnBrk="1" hangingPunct="1"/>
            <a:r>
              <a:rPr lang="en-US" altLang="cs-CZ" sz="2800" smtClean="0"/>
              <a:t>Fig. 4A-1: Showing that Output Is Equal to the Area under the Marginal Product Curve</a:t>
            </a:r>
            <a:endParaRPr lang="en-US" altLang="cs-CZ" sz="2800" smtClean="0">
              <a:solidFill>
                <a:srgbClr val="336699"/>
              </a:solidFill>
            </a:endParaRPr>
          </a:p>
        </p:txBody>
      </p:sp>
      <p:pic>
        <p:nvPicPr>
          <p:cNvPr id="111619" name="Picture 2" descr="fig04App_0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57400"/>
            <a:ext cx="4011474" cy="452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Fig. 4A-2: The Distribution of Income within the Cloth Sector</a:t>
            </a:r>
            <a:endParaRPr lang="en-US" altLang="cs-CZ" smtClean="0">
              <a:solidFill>
                <a:srgbClr val="336699"/>
              </a:solidFill>
            </a:endParaRPr>
          </a:p>
        </p:txBody>
      </p:sp>
      <p:pic>
        <p:nvPicPr>
          <p:cNvPr id="112643" name="Picture 2" descr="fig04App_0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39" y="2133600"/>
            <a:ext cx="4267200" cy="43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Fig. 4A-3: A Rise in </a:t>
            </a:r>
            <a:r>
              <a:rPr lang="en-US" altLang="cs-CZ" i="1" smtClean="0"/>
              <a:t>P</a:t>
            </a:r>
            <a:r>
              <a:rPr lang="en-US" altLang="cs-CZ" i="1" baseline="-25000" smtClean="0"/>
              <a:t>C</a:t>
            </a:r>
            <a:r>
              <a:rPr lang="en-US" altLang="cs-CZ" smtClean="0"/>
              <a:t> Benefits the Owners of Capital</a:t>
            </a:r>
            <a:endParaRPr lang="en-US" altLang="cs-CZ" smtClean="0">
              <a:solidFill>
                <a:srgbClr val="336699"/>
              </a:solidFill>
            </a:endParaRPr>
          </a:p>
        </p:txBody>
      </p:sp>
      <p:pic>
        <p:nvPicPr>
          <p:cNvPr id="113667" name="Picture 2" descr="fig04App_03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39" y="2286000"/>
            <a:ext cx="4267200" cy="4454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Fig. 4A-4: A Rise in </a:t>
            </a:r>
            <a:r>
              <a:rPr lang="en-US" altLang="cs-CZ" i="1" smtClean="0"/>
              <a:t>P</a:t>
            </a:r>
            <a:r>
              <a:rPr lang="en-US" altLang="cs-CZ" i="1" baseline="-25000" smtClean="0"/>
              <a:t>C</a:t>
            </a:r>
            <a:r>
              <a:rPr lang="en-US" altLang="cs-CZ" smtClean="0"/>
              <a:t> Hurts Landowners</a:t>
            </a:r>
            <a:endParaRPr lang="en-US" altLang="cs-CZ" smtClean="0">
              <a:solidFill>
                <a:srgbClr val="336699"/>
              </a:solidFill>
            </a:endParaRPr>
          </a:p>
        </p:txBody>
      </p:sp>
      <p:pic>
        <p:nvPicPr>
          <p:cNvPr id="114691" name="Picture 3" descr="fig04App_04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39" y="2362200"/>
            <a:ext cx="4276289" cy="441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cs-CZ" smtClean="0"/>
              <a:t>The Specific Factors Model (cont.)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057400"/>
            <a:ext cx="8382000" cy="4570412"/>
          </a:xfrm>
        </p:spPr>
        <p:txBody>
          <a:bodyPr tIns="91440" bIns="91440"/>
          <a:lstStyle/>
          <a:p>
            <a:pPr eaLnBrk="1" hangingPunct="1">
              <a:spcBef>
                <a:spcPct val="40000"/>
              </a:spcBef>
            </a:pPr>
            <a:r>
              <a:rPr lang="en-US" altLang="cs-CZ" dirty="0" smtClean="0"/>
              <a:t>The production function for food gives the quantity of food that can be produced given any input of land and labor:</a:t>
            </a:r>
            <a:r>
              <a:rPr lang="en-US" altLang="cs-CZ" sz="2600" dirty="0" smtClean="0"/>
              <a:t>	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cs-CZ" sz="2600" dirty="0" smtClean="0"/>
              <a:t/>
            </a:r>
            <a:br>
              <a:rPr lang="en-US" altLang="cs-CZ" sz="2600" dirty="0" smtClean="0"/>
            </a:br>
            <a:r>
              <a:rPr lang="en-US" altLang="cs-CZ" sz="2600" i="1" dirty="0" smtClean="0"/>
              <a:t>Q</a:t>
            </a:r>
            <a:r>
              <a:rPr lang="en-US" altLang="cs-CZ" sz="2600" i="1" baseline="-25000" dirty="0" smtClean="0"/>
              <a:t>F</a:t>
            </a:r>
            <a:r>
              <a:rPr lang="en-US" altLang="cs-CZ" sz="2600" dirty="0" smtClean="0"/>
              <a:t> = </a:t>
            </a:r>
            <a:r>
              <a:rPr lang="en-US" altLang="cs-CZ" sz="2600" i="1" dirty="0" smtClean="0"/>
              <a:t>Q</a:t>
            </a:r>
            <a:r>
              <a:rPr lang="en-US" altLang="cs-CZ" sz="2600" i="1" baseline="-25000" dirty="0" smtClean="0"/>
              <a:t>F </a:t>
            </a:r>
            <a:r>
              <a:rPr lang="en-US" altLang="cs-CZ" sz="2600" dirty="0" smtClean="0"/>
              <a:t>(</a:t>
            </a:r>
            <a:r>
              <a:rPr lang="en-US" altLang="cs-CZ" sz="2600" i="1" dirty="0" smtClean="0"/>
              <a:t>T</a:t>
            </a:r>
            <a:r>
              <a:rPr lang="en-US" altLang="cs-CZ" sz="2600" dirty="0" smtClean="0"/>
              <a:t>, </a:t>
            </a:r>
            <a:r>
              <a:rPr lang="en-US" altLang="cs-CZ" sz="2600" i="1" dirty="0" smtClean="0"/>
              <a:t>L</a:t>
            </a:r>
            <a:r>
              <a:rPr lang="en-US" altLang="cs-CZ" sz="2600" i="1" baseline="-25000" dirty="0" smtClean="0"/>
              <a:t>F</a:t>
            </a:r>
            <a:r>
              <a:rPr lang="en-US" altLang="cs-CZ" sz="2600" dirty="0" smtClean="0"/>
              <a:t>) 				(4-2)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cs-CZ" sz="2600" dirty="0" smtClean="0"/>
          </a:p>
          <a:p>
            <a:pPr lvl="1" eaLnBrk="1" hangingPunct="1">
              <a:spcBef>
                <a:spcPct val="40000"/>
              </a:spcBef>
            </a:pPr>
            <a:r>
              <a:rPr lang="en-US" altLang="cs-CZ" i="1" dirty="0" smtClean="0"/>
              <a:t>Q</a:t>
            </a:r>
            <a:r>
              <a:rPr lang="en-US" altLang="cs-CZ" i="1" baseline="-25000" dirty="0" smtClean="0"/>
              <a:t>F</a:t>
            </a:r>
            <a:r>
              <a:rPr lang="en-US" altLang="cs-CZ" dirty="0" smtClean="0"/>
              <a:t> is the output of food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cs-CZ" i="1" dirty="0" smtClean="0"/>
              <a:t>T</a:t>
            </a:r>
            <a:r>
              <a:rPr lang="en-US" altLang="cs-CZ" dirty="0" smtClean="0"/>
              <a:t> is the supply of land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cs-CZ" i="1" dirty="0" smtClean="0"/>
              <a:t>L</a:t>
            </a:r>
            <a:r>
              <a:rPr lang="en-US" altLang="cs-CZ" i="1" baseline="-25000" dirty="0" smtClean="0"/>
              <a:t>F</a:t>
            </a:r>
            <a:r>
              <a:rPr lang="en-US" altLang="cs-CZ" dirty="0" smtClean="0"/>
              <a:t> is the labor force employed in food</a:t>
            </a:r>
          </a:p>
        </p:txBody>
      </p:sp>
    </p:spTree>
  </p:cSld>
  <p:clrMapOvr>
    <a:masterClrMapping/>
  </p:clrMapOvr>
  <p:transition spd="med">
    <p:pull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Production Possibilities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How does the economy</a:t>
            </a:r>
            <a:r>
              <a:rPr lang="ja-JP" altLang="en-US" smtClean="0"/>
              <a:t>’</a:t>
            </a:r>
            <a:r>
              <a:rPr lang="en-US" altLang="ja-JP" smtClean="0"/>
              <a:t>s mix of output change as labor is shifted from one sector to the other?</a:t>
            </a:r>
          </a:p>
          <a:p>
            <a:pPr eaLnBrk="1" hangingPunct="1"/>
            <a:r>
              <a:rPr lang="en-US" altLang="cs-CZ" smtClean="0"/>
              <a:t>When labor moves from food to cloth, food production falls while output of cloth rises.</a:t>
            </a:r>
          </a:p>
          <a:p>
            <a:pPr eaLnBrk="1" hangingPunct="1"/>
            <a:r>
              <a:rPr lang="en-US" altLang="cs-CZ" smtClean="0"/>
              <a:t>Figure 4-1 illustrates the production function for cloth.</a:t>
            </a:r>
          </a:p>
        </p:txBody>
      </p:sp>
    </p:spTree>
  </p:cSld>
  <p:clrMapOvr>
    <a:masterClrMapping/>
  </p:clrMapOvr>
  <p:transition spd="med">
    <p:pull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cs-CZ" smtClean="0"/>
              <a:t>Fig. 4-1: The Production Function for Cloth</a:t>
            </a:r>
            <a:endParaRPr lang="en-US" altLang="cs-CZ" smtClean="0">
              <a:solidFill>
                <a:srgbClr val="336699"/>
              </a:solidFill>
            </a:endParaRPr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0" y="6858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5pPr>
            <a:lvl6pPr marL="4572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6pPr>
            <a:lvl7pPr marL="9144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7pPr>
            <a:lvl8pPr marL="13716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8pPr>
            <a:lvl9pPr marL="1828800" eaLnBrk="0" fontAlgn="base" hangingPunct="0">
              <a:lnSpc>
                <a:spcPct val="80000"/>
              </a:lnSpc>
              <a:spcBef>
                <a:spcPct val="4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ＭＳ Ｐゴシック" pitchFamily="-1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cs-CZ" altLang="cs-CZ">
              <a:solidFill>
                <a:srgbClr val="33669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0724" name="Picture 4" descr="fig04_0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39" y="2105259"/>
            <a:ext cx="5029200" cy="4752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0" grpId="0" autoUpdateAnimBg="0"/>
    </p:bldLst>
  </p:timing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3511</TotalTime>
  <Words>3037</Words>
  <Application>Microsoft Office PowerPoint</Application>
  <PresentationFormat>Předvádění na obrazovce (4:3)</PresentationFormat>
  <Paragraphs>292</Paragraphs>
  <Slides>66</Slides>
  <Notes>32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66</vt:i4>
      </vt:variant>
    </vt:vector>
  </HeadingPairs>
  <TitlesOfParts>
    <vt:vector size="74" baseType="lpstr">
      <vt:lpstr>Arial</vt:lpstr>
      <vt:lpstr>Franklin Gothic Book</vt:lpstr>
      <vt:lpstr>ＭＳ Ｐゴシック</vt:lpstr>
      <vt:lpstr>Times</vt:lpstr>
      <vt:lpstr>Times New Roman</vt:lpstr>
      <vt:lpstr>Trebuchet MS</vt:lpstr>
      <vt:lpstr>Verdana</vt:lpstr>
      <vt:lpstr>Berlín</vt:lpstr>
      <vt:lpstr>Chapter 4</vt:lpstr>
      <vt:lpstr>Chapter Organization</vt:lpstr>
      <vt:lpstr>Introduction</vt:lpstr>
      <vt:lpstr>The Specific Factors Model</vt:lpstr>
      <vt:lpstr>The Specific Factors Model (cont.)</vt:lpstr>
      <vt:lpstr>The Specific Factors Model (cont.)</vt:lpstr>
      <vt:lpstr>The Specific Factors Model (cont.)</vt:lpstr>
      <vt:lpstr>Production Possibilities</vt:lpstr>
      <vt:lpstr>Fig. 4-1: The Production Function for Cloth</vt:lpstr>
      <vt:lpstr>Production Possibilities (cont.)</vt:lpstr>
      <vt:lpstr>Fig. 4-2: The Marginal Product of Labor</vt:lpstr>
      <vt:lpstr>Production Possibilities (cont.)</vt:lpstr>
      <vt:lpstr>Production Possibilities (cont.)</vt:lpstr>
      <vt:lpstr>Fig. 4-3: The Production Possibility Frontier in the Specific Factors Model</vt:lpstr>
      <vt:lpstr>Production Possibilities (cont.)</vt:lpstr>
      <vt:lpstr>Production Possibilities (cont.)</vt:lpstr>
      <vt:lpstr>Prices, Wages, and Labor Allocation</vt:lpstr>
      <vt:lpstr>Prices, Wages, and Labor Allocation (cont.)</vt:lpstr>
      <vt:lpstr>Prices, Wages, and Labor Allocation (cont.)</vt:lpstr>
      <vt:lpstr>Prices, Wages, and Labor Allocation (cont.)</vt:lpstr>
      <vt:lpstr>Fig. 4-4: The Allocation of Labor</vt:lpstr>
      <vt:lpstr>Prices, Wages, and Labor Allocation (cont.)</vt:lpstr>
      <vt:lpstr>Fig. 4-5: Production in the Specific Factors Model</vt:lpstr>
      <vt:lpstr>Prices, Wages, and Labor Allocation (cont.)</vt:lpstr>
      <vt:lpstr>Prices, Wages, and Labor Allocation (cont.)</vt:lpstr>
      <vt:lpstr>Fig. 4-6: An Equal-Proportional Increase in the Prices of Cloth and Food</vt:lpstr>
      <vt:lpstr>Prices, Wages, and Labor Allocation (cont.)</vt:lpstr>
      <vt:lpstr>Fig. 4-7: A Rise in the Price of Cloth</vt:lpstr>
      <vt:lpstr>Fig. 4-8: The Response of Output to a Change in the Relative Price of Cloth</vt:lpstr>
      <vt:lpstr>Fig. 4-9: Determination of Relative Prices </vt:lpstr>
      <vt:lpstr>Prices, Wages, and Labor Allocation (cont.)</vt:lpstr>
      <vt:lpstr>Prices, Wages, and Labor Allocation (cont.)</vt:lpstr>
      <vt:lpstr>Prezentace aplikace PowerPoint</vt:lpstr>
      <vt:lpstr>Fig. 4-10: Trade and Relative Prices</vt:lpstr>
      <vt:lpstr>International Trade in the Specific Factors Model (cont.)</vt:lpstr>
      <vt:lpstr>International Trade in the Specific Factors Model (cont.)</vt:lpstr>
      <vt:lpstr>Fig. 4-11: Budget Constraint for a Trading Economy and Gains from Trade</vt:lpstr>
      <vt:lpstr>Income Distribution and Trade Politics</vt:lpstr>
      <vt:lpstr>Income Distribution and Trade Politics (cont.)</vt:lpstr>
      <vt:lpstr>Income Distribution and Trade Politics (cont.)</vt:lpstr>
      <vt:lpstr>Income Distribution and Trade Politics (cont.)</vt:lpstr>
      <vt:lpstr>Trade and Unemployment</vt:lpstr>
      <vt:lpstr>Trade and Unemployment (cont.)</vt:lpstr>
      <vt:lpstr>Fig. 4-12: Unemployment and Import Penetration in the United States</vt:lpstr>
      <vt:lpstr>International Labor Mobility</vt:lpstr>
      <vt:lpstr>International Labor Mobility (cont.)</vt:lpstr>
      <vt:lpstr>International Labor Mobility (cont.)</vt:lpstr>
      <vt:lpstr>International Labor Mobility (cont.)</vt:lpstr>
      <vt:lpstr>Fig. 4-13: Causes and Effects of International Labor Mobility</vt:lpstr>
      <vt:lpstr>International Labor Mobility (cont.)</vt:lpstr>
      <vt:lpstr>International Labor Mobility (cont.)</vt:lpstr>
      <vt:lpstr>International Labor Mobility (cont.)</vt:lpstr>
      <vt:lpstr>Table 4-1</vt:lpstr>
      <vt:lpstr>International Labor Mobility (cont.)</vt:lpstr>
      <vt:lpstr>Fig. 4-14: Foreign-Born Population as a Percentage of the U.S. Population</vt:lpstr>
      <vt:lpstr>Immigration and the U.S. Economy</vt:lpstr>
      <vt:lpstr>Fig. 4-15: Foreign-Born and Total U.S. Population Over 25 Years Old by Educational Attainment</vt:lpstr>
      <vt:lpstr>Summary</vt:lpstr>
      <vt:lpstr>Summary (cont.)</vt:lpstr>
      <vt:lpstr>Summary (cont.)</vt:lpstr>
      <vt:lpstr>Summary (cont.)</vt:lpstr>
      <vt:lpstr>Chapter 4 </vt:lpstr>
      <vt:lpstr>Fig. 4A-1: Showing that Output Is Equal to the Area under the Marginal Product Curve</vt:lpstr>
      <vt:lpstr>Fig. 4A-2: The Distribution of Income within the Cloth Sector</vt:lpstr>
      <vt:lpstr>Fig. 4A-3: A Rise in PC Benefits the Owners of Capital</vt:lpstr>
      <vt:lpstr>Fig. 4A-4: A Rise in PC Hurts Landowners</vt:lpstr>
    </vt:vector>
  </TitlesOfParts>
  <Manager/>
  <Company>Copyright ©2015 Pearson Education, Inc. All rights reserved.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</dc:title>
  <dc:subject>Specific Factors and Income Distribution</dc:subject>
  <dc:creator>Krugman/Obstfeld/Melitz</dc:creator>
  <cp:keywords/>
  <dc:description/>
  <cp:lastModifiedBy>Tomáš Paleta</cp:lastModifiedBy>
  <cp:revision>253</cp:revision>
  <dcterms:created xsi:type="dcterms:W3CDTF">2014-03-08T16:06:44Z</dcterms:created>
  <dcterms:modified xsi:type="dcterms:W3CDTF">2016-03-03T08:04:21Z</dcterms:modified>
  <cp:category/>
</cp:coreProperties>
</file>