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78" r:id="rId2"/>
    <p:sldMasterId id="2147483692" r:id="rId3"/>
  </p:sldMasterIdLst>
  <p:notesMasterIdLst>
    <p:notesMasterId r:id="rId69"/>
  </p:notesMasterIdLst>
  <p:handoutMasterIdLst>
    <p:handoutMasterId r:id="rId70"/>
  </p:handoutMasterIdLst>
  <p:sldIdLst>
    <p:sldId id="279" r:id="rId4"/>
    <p:sldId id="280" r:id="rId5"/>
    <p:sldId id="281" r:id="rId6"/>
    <p:sldId id="430" r:id="rId7"/>
    <p:sldId id="431" r:id="rId8"/>
    <p:sldId id="433" r:id="rId9"/>
    <p:sldId id="434" r:id="rId10"/>
    <p:sldId id="471" r:id="rId11"/>
    <p:sldId id="437" r:id="rId12"/>
    <p:sldId id="438" r:id="rId13"/>
    <p:sldId id="435" r:id="rId14"/>
    <p:sldId id="439" r:id="rId15"/>
    <p:sldId id="440" r:id="rId16"/>
    <p:sldId id="441" r:id="rId17"/>
    <p:sldId id="444" r:id="rId18"/>
    <p:sldId id="446" r:id="rId19"/>
    <p:sldId id="447" r:id="rId20"/>
    <p:sldId id="442" r:id="rId21"/>
    <p:sldId id="443" r:id="rId22"/>
    <p:sldId id="448" r:id="rId23"/>
    <p:sldId id="449" r:id="rId24"/>
    <p:sldId id="467" r:id="rId25"/>
    <p:sldId id="468" r:id="rId26"/>
    <p:sldId id="469" r:id="rId27"/>
    <p:sldId id="470" r:id="rId28"/>
    <p:sldId id="505" r:id="rId29"/>
    <p:sldId id="501" r:id="rId30"/>
    <p:sldId id="502" r:id="rId31"/>
    <p:sldId id="503" r:id="rId32"/>
    <p:sldId id="504" r:id="rId33"/>
    <p:sldId id="282" r:id="rId34"/>
    <p:sldId id="283" r:id="rId35"/>
    <p:sldId id="486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300" r:id="rId49"/>
    <p:sldId id="302" r:id="rId50"/>
    <p:sldId id="296" r:id="rId51"/>
    <p:sldId id="499" r:id="rId52"/>
    <p:sldId id="299" r:id="rId53"/>
    <p:sldId id="305" r:id="rId54"/>
    <p:sldId id="306" r:id="rId55"/>
    <p:sldId id="307" r:id="rId56"/>
    <p:sldId id="319" r:id="rId57"/>
    <p:sldId id="337" r:id="rId58"/>
    <p:sldId id="338" r:id="rId59"/>
    <p:sldId id="347" r:id="rId60"/>
    <p:sldId id="348" r:id="rId61"/>
    <p:sldId id="350" r:id="rId62"/>
    <p:sldId id="479" r:id="rId63"/>
    <p:sldId id="514" r:id="rId64"/>
    <p:sldId id="515" r:id="rId65"/>
    <p:sldId id="518" r:id="rId66"/>
    <p:sldId id="496" r:id="rId67"/>
    <p:sldId id="500" r:id="rId68"/>
  </p:sldIdLst>
  <p:sldSz cx="10693400" cy="7561263"/>
  <p:notesSz cx="6735763" cy="9866313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C973E"/>
    <a:srgbClr val="FFE87F"/>
    <a:srgbClr val="F04C3E"/>
    <a:srgbClr val="95CB9E"/>
    <a:srgbClr val="C893C7"/>
    <a:srgbClr val="91278F"/>
    <a:srgbClr val="7FC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4" autoAdjust="0"/>
    <p:restoredTop sz="94340" autoAdjust="0"/>
  </p:normalViewPr>
  <p:slideViewPr>
    <p:cSldViewPr snapToGrid="0" showGuides="1">
      <p:cViewPr varScale="1">
        <p:scale>
          <a:sx n="79" d="100"/>
          <a:sy n="79" d="100"/>
        </p:scale>
        <p:origin x="1146" y="90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-3420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" Type="http://schemas.openxmlformats.org/officeDocument/2006/relationships/slide" Target="slides/slide4.xml"/><Relationship Id="rId71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156646" y="9514327"/>
            <a:ext cx="1223041" cy="13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415A9-EC7B-49A8-B656-57054EAAE415}" type="datetime3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 April 2016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522778" y="9514327"/>
            <a:ext cx="629595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Page </a:t>
            </a:r>
            <a:fld id="{FCE3B192-1F50-4023-9423-D5AF95AABBE2}" type="slidenum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343660" y="9514327"/>
            <a:ext cx="1952046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Presentation title</a:t>
            </a:r>
          </a:p>
        </p:txBody>
      </p:sp>
      <p:pic>
        <p:nvPicPr>
          <p:cNvPr id="86025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702" y="9376595"/>
            <a:ext cx="1409811" cy="3213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75560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2475" y="192088"/>
            <a:ext cx="523398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256055" y="4078443"/>
            <a:ext cx="6223653" cy="50502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003"/>
            <a:ext cx="5720579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44088" y="9372003"/>
            <a:ext cx="890170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algn="r"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fld id="{0AC7A233-F5B8-4C93-9FEB-68152D1A8CB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17670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76213" indent="-17462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55600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34988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17550" indent="-18097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941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463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E6904-59EF-49E6-A608-78A8D89F139B}" type="slidenum">
              <a:rPr lang="de-DE"/>
              <a:pPr/>
              <a:t>55</a:t>
            </a:fld>
            <a:endParaRPr lang="de-DE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607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DEBF9-C54B-4B89-85A8-B1ECC57B8D21}" type="slidenum">
              <a:rPr lang="de-DE"/>
              <a:pPr/>
              <a:t>56</a:t>
            </a:fld>
            <a:endParaRPr lang="de-DE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315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 is possible to apply this template to exiting presentations.</a:t>
            </a:r>
          </a:p>
          <a:p>
            <a:pPr lvl="1" indent="176467"/>
            <a:r>
              <a:rPr lang="en-GB" dirty="0"/>
              <a:t>Have the latest presentation template open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View</a:t>
            </a:r>
            <a:r>
              <a:rPr lang="en-GB" dirty="0"/>
              <a:t> tab and select </a:t>
            </a:r>
            <a:r>
              <a:rPr lang="en-GB" b="1" dirty="0"/>
              <a:t>Normal </a:t>
            </a:r>
            <a:endParaRPr lang="en-GB" dirty="0"/>
          </a:p>
          <a:p>
            <a:pPr lvl="1" indent="176467"/>
            <a:r>
              <a:rPr lang="en-GB" dirty="0"/>
              <a:t>Delete all unwanted slides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Insert</a:t>
            </a:r>
            <a:r>
              <a:rPr lang="en-GB" dirty="0"/>
              <a:t> tab from the menu bar and select </a:t>
            </a:r>
            <a:r>
              <a:rPr lang="en-GB" b="1" dirty="0"/>
              <a:t>Slides from Files</a:t>
            </a:r>
          </a:p>
          <a:p>
            <a:pPr lvl="1" indent="176467"/>
            <a:r>
              <a:rPr lang="en-GB" dirty="0"/>
              <a:t>Click on </a:t>
            </a:r>
            <a:r>
              <a:rPr lang="en-GB" b="1" dirty="0"/>
              <a:t>Browse</a:t>
            </a:r>
            <a:r>
              <a:rPr lang="en-GB" dirty="0"/>
              <a:t>. Navigate to the presentation you wish to update with the new template. Highlight the presentation and click </a:t>
            </a:r>
            <a:r>
              <a:rPr lang="en-GB" b="1" dirty="0"/>
              <a:t>Open</a:t>
            </a:r>
            <a:r>
              <a:rPr lang="en-GB" dirty="0"/>
              <a:t> </a:t>
            </a:r>
          </a:p>
          <a:p>
            <a:pPr lvl="1" indent="176467"/>
            <a:r>
              <a:rPr lang="en-GB" dirty="0"/>
              <a:t>Wait for the slides from the presentation to load and click on </a:t>
            </a:r>
            <a:r>
              <a:rPr lang="en-GB" b="1" dirty="0"/>
              <a:t>Insert All</a:t>
            </a:r>
            <a:r>
              <a:rPr lang="en-GB" dirty="0"/>
              <a:t>. Then click </a:t>
            </a:r>
            <a:r>
              <a:rPr lang="en-GB" b="1" dirty="0"/>
              <a:t>Close</a:t>
            </a:r>
          </a:p>
          <a:p>
            <a:pPr lvl="1" indent="176467"/>
            <a:r>
              <a:rPr lang="en-GB" dirty="0"/>
              <a:t>Check the inserted slides to ensure that the most appropriate master slide has been used on each slide </a:t>
            </a:r>
          </a:p>
          <a:p>
            <a:pPr lvl="1" indent="176467"/>
            <a:r>
              <a:rPr lang="en-GB" dirty="0"/>
              <a:t>To change the master applied to a slide select the slide you wish to apply a different master to then click on the </a:t>
            </a:r>
            <a:r>
              <a:rPr lang="en-GB" b="1" dirty="0"/>
              <a:t>Format</a:t>
            </a:r>
            <a:r>
              <a:rPr lang="en-GB" dirty="0"/>
              <a:t> tab from the menu bar and select </a:t>
            </a:r>
            <a:r>
              <a:rPr lang="en-GB" b="1" dirty="0"/>
              <a:t>Slide Design</a:t>
            </a:r>
          </a:p>
          <a:p>
            <a:pPr lvl="1" indent="176467"/>
            <a:r>
              <a:rPr lang="en-GB" dirty="0"/>
              <a:t>From the </a:t>
            </a:r>
            <a:r>
              <a:rPr lang="en-GB" b="1" dirty="0"/>
              <a:t>Used in This Presentation</a:t>
            </a:r>
            <a:r>
              <a:rPr lang="en-GB" dirty="0"/>
              <a:t> section choose the master you wish to apply to the slide and hover over it to reveal a drop-down arrow. Click on the arrow and select </a:t>
            </a:r>
            <a:r>
              <a:rPr lang="en-GB" b="1" dirty="0"/>
              <a:t>Apply to Selected Slides</a:t>
            </a:r>
          </a:p>
          <a:p>
            <a:r>
              <a:rPr lang="en-GB" dirty="0"/>
              <a:t>It is important to thoroughly check the presentation to ensure that no further formatting is needed.</a:t>
            </a:r>
          </a:p>
        </p:txBody>
      </p:sp>
    </p:spTree>
    <p:extLst>
      <p:ext uri="{BB962C8B-B14F-4D97-AF65-F5344CB8AC3E}">
        <p14:creationId xmlns:p14="http://schemas.microsoft.com/office/powerpoint/2010/main" val="127284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3299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27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RH – realizovatelné CP (pod 20%) a CP k obchodování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22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405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ECE1-4218-44E9-8B5C-EDCDF8094380}" type="slidenum">
              <a:rPr lang="de-DE"/>
              <a:pPr/>
              <a:t>36</a:t>
            </a:fld>
            <a:endParaRPr lang="de-DE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680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F8C40-CB35-4943-BDAC-BD30C4547278}" type="slidenum">
              <a:rPr lang="de-DE"/>
              <a:pPr/>
              <a:t>37</a:t>
            </a:fld>
            <a:endParaRPr lang="de-DE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336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199BC-E1DF-47D0-985B-FBF0B7286D61}" type="slidenum">
              <a:rPr lang="de-DE"/>
              <a:pPr/>
              <a:t>38</a:t>
            </a:fld>
            <a:endParaRPr lang="de-DE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64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DC6C9-CCBF-43E5-B846-B506D8CCC5B0}" type="slidenum">
              <a:rPr lang="de-DE"/>
              <a:pPr/>
              <a:t>39</a:t>
            </a:fld>
            <a:endParaRPr lang="de-DE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139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7616" y="560425"/>
            <a:ext cx="6265862" cy="863600"/>
          </a:xfrm>
          <a:ln algn="ctr"/>
        </p:spPr>
        <p:txBody>
          <a:bodyPr tIns="0"/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cs-CZ"/>
              <a:t>Click to edit Master title style</a:t>
            </a: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7616" y="1641513"/>
            <a:ext cx="6265862" cy="1150937"/>
          </a:xfrm>
          <a:ln algn="ctr"/>
        </p:spPr>
        <p:txBody>
          <a:bodyPr/>
          <a:lstStyle>
            <a:lvl1pPr>
              <a:spcBef>
                <a:spcPct val="0"/>
              </a:spcBef>
              <a:defRPr sz="2100"/>
            </a:lvl1pPr>
          </a:lstStyle>
          <a:p>
            <a:r>
              <a:rPr lang="cs-CZ"/>
              <a:t>Click to edit Master subtitle style</a:t>
            </a:r>
            <a:endParaRPr lang="de-DE"/>
          </a:p>
        </p:txBody>
      </p:sp>
      <p:pic>
        <p:nvPicPr>
          <p:cNvPr id="3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259" y="5572903"/>
            <a:ext cx="1214555" cy="92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 userDrawn="1"/>
        </p:nvGrpSpPr>
        <p:grpSpPr>
          <a:xfrm>
            <a:off x="-6533" y="1641513"/>
            <a:ext cx="10696758" cy="4112741"/>
            <a:chOff x="-6532" y="2405084"/>
            <a:chExt cx="9150532" cy="3349170"/>
          </a:xfrm>
        </p:grpSpPr>
        <p:sp>
          <p:nvSpPr>
            <p:cNvPr id="39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rgbClr val="FFD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pic>
          <p:nvPicPr>
            <p:cNvPr id="40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21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21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2138" y="1620838"/>
            <a:ext cx="9509125" cy="49657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2138" y="162083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2138" y="417988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113" y="6337425"/>
            <a:ext cx="1150129" cy="82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274" y="857340"/>
            <a:ext cx="6420250" cy="948631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3274" y="1932984"/>
            <a:ext cx="6420250" cy="1067706"/>
          </a:xfrm>
        </p:spPr>
        <p:txBody>
          <a:bodyPr/>
          <a:lstStyle>
            <a:lvl1pPr marL="0" indent="0" algn="l">
              <a:buNone/>
              <a:defRPr sz="2300">
                <a:solidFill>
                  <a:srgbClr val="646464"/>
                </a:solidFill>
              </a:defRPr>
            </a:lvl1pPr>
            <a:lvl2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39" y="2651718"/>
            <a:ext cx="10701039" cy="3692615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2100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077031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10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37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096" y="1563011"/>
            <a:ext cx="4689953" cy="5194868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563011"/>
            <a:ext cx="4715200" cy="5194869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6971415"/>
            <a:ext cx="4016340" cy="222273"/>
          </a:xfrm>
        </p:spPr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9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2366940"/>
            <a:ext cx="4698126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320" y="2366940"/>
            <a:ext cx="4727830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42096" y="1558420"/>
            <a:ext cx="4690700" cy="706512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39320" y="1558420"/>
            <a:ext cx="4727830" cy="706512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0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815" y="1130691"/>
            <a:ext cx="9624060" cy="181155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7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77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534670" y="1146444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667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534670" y="1147091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08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72" y="1151059"/>
            <a:ext cx="9619323" cy="57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92667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32814" y="6883900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100" dirty="0">
              <a:solidFill>
                <a:srgbClr val="646464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30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 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and may refer to one or more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 of the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33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2"/>
            <a:ext cx="4845869" cy="523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cs-CZ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cs-CZ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" pitchFamily="2" charset="0"/>
              </a:rPr>
              <a:t>Informace o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EY je předním celosvětovým poskytovatelem odborných poradenských služeb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oblasti auditu, daní, transakčního a podnikového poradenství. Znalost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Ernst &amp; Young Audit,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 &amp; Y Valuations s.r.o.</a:t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Všechna práva vyhrazena.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defTabSz="1042872" fontAlgn="auto">
              <a:spcBef>
                <a:spcPts val="0"/>
              </a:spcBef>
              <a:spcAft>
                <a:spcPts val="599"/>
              </a:spcAft>
              <a:buClrTx/>
              <a:buSzTx/>
              <a:buFontTx/>
              <a:buNone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  <a:endParaRPr lang="cs-CZ" sz="800" kern="0" dirty="0" smtClean="0">
              <a:solidFill>
                <a:srgbClr val="000000"/>
              </a:solidFill>
              <a:latin typeface="EYInterstate" pitchFamily="2" charset="0"/>
            </a:endParaRP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690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6780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112" y="6337425"/>
            <a:ext cx="1150129" cy="82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274" y="857340"/>
            <a:ext cx="6420250" cy="948631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3274" y="1932984"/>
            <a:ext cx="6420250" cy="1067706"/>
          </a:xfrm>
        </p:spPr>
        <p:txBody>
          <a:bodyPr/>
          <a:lstStyle>
            <a:lvl1pPr marL="0" indent="0" algn="l">
              <a:buNone/>
              <a:defRPr sz="2205">
                <a:solidFill>
                  <a:srgbClr val="646464"/>
                </a:solidFill>
              </a:defRPr>
            </a:lvl1pPr>
            <a:lvl2pPr marL="0" indent="0" algn="l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39" y="2651717"/>
            <a:ext cx="10701039" cy="3692615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985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85128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408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GB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GB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76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095" y="1563011"/>
            <a:ext cx="4689953" cy="5194868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563010"/>
            <a:ext cx="4715200" cy="5194869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6971415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62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2366940"/>
            <a:ext cx="4698126" cy="4366084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320" y="2366940"/>
            <a:ext cx="4727830" cy="4366084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42096" y="1558420"/>
            <a:ext cx="4690700" cy="706512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39320" y="1558420"/>
            <a:ext cx="4727830" cy="706512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175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815" y="1130689"/>
            <a:ext cx="9624060" cy="181155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513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47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534670" y="1146443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985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76708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534670" y="1147090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985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3601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70" y="1151059"/>
            <a:ext cx="9619323" cy="57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8095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32814" y="6883900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465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7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1"/>
            <a:ext cx="4845869" cy="523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cs-CZ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cs-CZ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" pitchFamily="2" charset="0"/>
              </a:rPr>
              <a:t>Informace o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EY je předním celosvětovým poskytovatelem odborných poradenských služeb v oblasti auditu, daní, transakčního a podnikového poradenství. Znalost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budování lepšího pracovního světa pro naše zaměstnance, klienty i pro širší společnost.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2015  Ernst &amp; Young, s.r.o.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 Ernst &amp; Young Audit, s.r.o.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 E &amp; Y Valuations s.r.o.</a:t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Všechna práva vyhrazena.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fontAlgn="auto">
              <a:spcBef>
                <a:spcPts val="0"/>
              </a:spcBef>
              <a:spcAft>
                <a:spcPts val="579"/>
              </a:spcAft>
              <a:buClrTx/>
              <a:buSzTx/>
              <a:buFontTx/>
              <a:buNone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  <a:endParaRPr lang="cs-CZ" sz="772" kern="0" dirty="0" smtClean="0">
              <a:solidFill>
                <a:srgbClr val="000000"/>
              </a:solidFill>
              <a:latin typeface="EYInterstate" pitchFamily="2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46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01338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88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27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21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92138" y="1620838"/>
            <a:ext cx="95091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  <a:p>
            <a:pPr lvl="1"/>
            <a:r>
              <a:rPr lang="cs-CZ" smtClean="0"/>
              <a:t>Second level</a:t>
            </a:r>
            <a:endParaRPr lang="de-DE" smtClean="0"/>
          </a:p>
          <a:p>
            <a:pPr lvl="2"/>
            <a:r>
              <a:rPr lang="cs-CZ" smtClean="0"/>
              <a:t>Third level</a:t>
            </a:r>
            <a:endParaRPr lang="de-DE" smtClean="0"/>
          </a:p>
          <a:p>
            <a:pPr lvl="3"/>
            <a:r>
              <a:rPr lang="cs-CZ" smtClean="0"/>
              <a:t>Fourth level</a:t>
            </a:r>
            <a:endParaRPr lang="de-DE" smtClean="0"/>
          </a:p>
          <a:p>
            <a:pPr lvl="4"/>
            <a:r>
              <a:rPr lang="cs-CZ" smtClean="0"/>
              <a:t>Fifth level</a:t>
            </a:r>
            <a:endParaRPr lang="de-DE" smtClean="0"/>
          </a:p>
        </p:txBody>
      </p:sp>
      <p:sp>
        <p:nvSpPr>
          <p:cNvPr id="4102" name="Rectangle 6"/>
          <p:cNvSpPr>
            <a:spLocks noChangeArrowheads="1"/>
          </p:cNvSpPr>
          <p:nvPr userDrawn="1"/>
        </p:nvSpPr>
        <p:spPr bwMode="gray">
          <a:xfrm>
            <a:off x="21050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 dirty="0" smtClean="0">
                <a:solidFill>
                  <a:srgbClr val="000000"/>
                </a:solidFill>
                <a:cs typeface="Arial" charset="0"/>
              </a:rPr>
              <a:t>Page </a:t>
            </a:r>
            <a:fld id="{977EFBFD-E0C7-41D0-89CF-BC77CDBC83FC}" type="slidenum">
              <a:rPr lang="de-DE" sz="1100" smtClean="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21. 4. 2016</a:t>
            </a:r>
            <a:endParaRPr lang="de-DE" dirty="0"/>
          </a:p>
        </p:txBody>
      </p:sp>
      <p:sp>
        <p:nvSpPr>
          <p:cNvPr id="4242" name="Line 146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59" name="Line 163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0" name="Group 39"/>
          <p:cNvGrpSpPr>
            <a:grpSpLocks noChangeAspect="1"/>
          </p:cNvGrpSpPr>
          <p:nvPr userDrawn="1"/>
        </p:nvGrpSpPr>
        <p:grpSpPr bwMode="gray">
          <a:xfrm>
            <a:off x="9529596" y="6985004"/>
            <a:ext cx="436621" cy="281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41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  <p:sldLayoutId id="2147483675" r:id="rId13"/>
    <p:sldLayoutId id="2147483676" r:id="rId14"/>
    <p:sldLayoutId id="2147483677" r:id="rId1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+mj-lt"/>
          <a:ea typeface="+mj-ea"/>
          <a:cs typeface="+mj-cs"/>
        </a:defRPr>
      </a:lvl1pPr>
      <a:lvl2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2pPr>
      <a:lvl3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3pPr>
      <a:lvl4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4pPr>
      <a:lvl5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5pPr>
      <a:lvl6pPr marL="4572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6pPr>
      <a:lvl7pPr marL="9144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7pPr>
      <a:lvl8pPr marL="13716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8pPr>
      <a:lvl9pPr marL="18288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9pPr>
    </p:titleStyle>
    <p:bodyStyle>
      <a:lvl1pPr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defRPr sz="2600">
          <a:solidFill>
            <a:schemeClr val="bg2"/>
          </a:solidFill>
          <a:latin typeface="+mn-lt"/>
          <a:ea typeface="+mn-ea"/>
          <a:cs typeface="+mn-cs"/>
        </a:defRPr>
      </a:lvl1pPr>
      <a:lvl2pPr marL="39052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200">
          <a:solidFill>
            <a:schemeClr val="bg2"/>
          </a:solidFill>
          <a:latin typeface="+mn-lt"/>
        </a:defRPr>
      </a:lvl2pPr>
      <a:lvl3pPr marL="781050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chemeClr val="bg2"/>
          </a:solidFill>
          <a:latin typeface="+mn-lt"/>
        </a:defRPr>
      </a:lvl3pPr>
      <a:lvl4pPr marL="117157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4pPr>
      <a:lvl5pPr marL="15605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5pPr>
      <a:lvl6pPr marL="20177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6pPr>
      <a:lvl7pPr marL="24749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7pPr>
      <a:lvl8pPr marL="29321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8pPr>
      <a:lvl9pPr marL="33893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563013"/>
            <a:ext cx="9624060" cy="518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6990" y="7073057"/>
            <a:ext cx="4016340" cy="2222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300">
                <a:solidFill>
                  <a:schemeClr val="bg1"/>
                </a:solidFill>
              </a:defRPr>
            </a:lvl1pPr>
          </a:lstStyle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>
              <a:solidFill>
                <a:srgbClr val="646464"/>
              </a:solidFill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670" y="7073056"/>
            <a:ext cx="842000" cy="218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00" smtClean="0">
                <a:solidFill>
                  <a:srgbClr val="646464"/>
                </a:solidFill>
                <a:latin typeface="Arial"/>
              </a:rPr>
              <a:t>Page </a:t>
            </a:r>
            <a:fld id="{9AE4D82F-B047-469B-AC52-A46321747EAF}" type="slidenum">
              <a:rPr lang="en-US" sz="1300" smtClean="0">
                <a:solidFill>
                  <a:srgbClr val="646464"/>
                </a:solidFill>
                <a:latin typeface="Arial"/>
              </a:rPr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US" sz="1300">
              <a:solidFill>
                <a:srgbClr val="646464"/>
              </a:solidFill>
              <a:latin typeface="Arial"/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9763298" y="7111440"/>
            <a:ext cx="395432" cy="225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003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hf sldNum="0" hdr="0" ftr="0"/>
  <p:txStyles>
    <p:titleStyle>
      <a:lvl1pPr algn="l" defTabSz="1042872" rtl="0" eaLnBrk="1" latinLnBrk="0" hangingPunct="1">
        <a:lnSpc>
          <a:spcPct val="85000"/>
        </a:lnSpc>
        <a:spcBef>
          <a:spcPct val="0"/>
        </a:spcBef>
        <a:buNone/>
        <a:defRPr sz="34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91076" indent="-391076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700" kern="1200">
          <a:solidFill>
            <a:schemeClr val="bg1"/>
          </a:solidFill>
          <a:latin typeface="+mn-lt"/>
          <a:ea typeface="+mn-ea"/>
          <a:cs typeface="+mn-cs"/>
        </a:defRPr>
      </a:lvl1pPr>
      <a:lvl2pPr marL="809313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300" kern="1200">
          <a:solidFill>
            <a:schemeClr val="bg1"/>
          </a:solidFill>
          <a:latin typeface="+mn-lt"/>
          <a:ea typeface="+mn-ea"/>
          <a:cs typeface="+mn-cs"/>
        </a:defRPr>
      </a:lvl2pPr>
      <a:lvl3pPr marL="1229357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634920" indent="-405561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38670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563012"/>
            <a:ext cx="9624060" cy="518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34670" y="7073056"/>
            <a:ext cx="842000" cy="218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13" dirty="0" smtClean="0">
                <a:solidFill>
                  <a:srgbClr val="646464"/>
                </a:solidFill>
                <a:latin typeface="Arial"/>
              </a:rPr>
              <a:t>Page </a:t>
            </a:r>
            <a:fld id="{9AE4D82F-B047-469B-AC52-A46321747EAF}" type="slidenum">
              <a:rPr lang="en-US" sz="1213" smtClean="0">
                <a:solidFill>
                  <a:srgbClr val="646464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US" sz="1213" dirty="0">
              <a:solidFill>
                <a:srgbClr val="646464"/>
              </a:solidFill>
              <a:latin typeface="Arial"/>
            </a:endParaRPr>
          </a:p>
        </p:txBody>
      </p:sp>
      <p:grpSp>
        <p:nvGrpSpPr>
          <p:cNvPr id="8" name="Group 7"/>
          <p:cNvGrpSpPr/>
          <p:nvPr userDrawn="1"/>
        </p:nvGrpSpPr>
        <p:grpSpPr bwMode="gray">
          <a:xfrm>
            <a:off x="9763298" y="7111439"/>
            <a:ext cx="395432" cy="225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985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985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145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hf sldNum="0" hdr="0" dt="0"/>
  <p:txStyles>
    <p:titleStyle>
      <a:lvl1pPr algn="l" defTabSz="1008126" rtl="0" eaLnBrk="1" latinLnBrk="0" hangingPunct="1">
        <a:lnSpc>
          <a:spcPct val="85000"/>
        </a:lnSpc>
        <a:spcBef>
          <a:spcPct val="0"/>
        </a:spcBef>
        <a:buNone/>
        <a:defRPr sz="3308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78047" indent="-378047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646" kern="1200">
          <a:solidFill>
            <a:schemeClr val="bg1"/>
          </a:solidFill>
          <a:latin typeface="+mn-lt"/>
          <a:ea typeface="+mn-ea"/>
          <a:cs typeface="+mn-cs"/>
        </a:defRPr>
      </a:lvl1pPr>
      <a:lvl2pPr marL="782348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205" kern="1200">
          <a:solidFill>
            <a:schemeClr val="bg1"/>
          </a:solidFill>
          <a:latin typeface="+mn-lt"/>
          <a:ea typeface="+mn-ea"/>
          <a:cs typeface="+mn-cs"/>
        </a:defRPr>
      </a:lvl2pPr>
      <a:lvl3pPr marL="1188399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985" kern="1200">
          <a:solidFill>
            <a:schemeClr val="bg1"/>
          </a:solidFill>
          <a:latin typeface="+mn-lt"/>
          <a:ea typeface="+mn-ea"/>
          <a:cs typeface="+mn-cs"/>
        </a:defRPr>
      </a:lvl3pPr>
      <a:lvl4pPr marL="1580448" indent="-39204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764" kern="1200">
          <a:solidFill>
            <a:schemeClr val="bg1"/>
          </a:solidFill>
          <a:latin typeface="+mn-lt"/>
          <a:ea typeface="+mn-ea"/>
          <a:cs typeface="+mn-cs"/>
        </a:defRPr>
      </a:lvl4pPr>
      <a:lvl5pPr marL="1970746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764" kern="1200">
          <a:solidFill>
            <a:schemeClr val="bg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Akvizice a přeměny </a:t>
            </a:r>
            <a:br>
              <a:rPr lang="cs-CZ" smtClean="0"/>
            </a:br>
            <a:r>
              <a:rPr lang="cs-CZ" smtClean="0"/>
              <a:t>účetní a daňový pohled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7616" y="1605418"/>
            <a:ext cx="6265862" cy="1150937"/>
          </a:xfrm>
        </p:spPr>
        <p:txBody>
          <a:bodyPr/>
          <a:lstStyle/>
          <a:p>
            <a:r>
              <a:rPr lang="en-US" dirty="0" smtClean="0"/>
              <a:t>Jana </a:t>
            </a:r>
            <a:r>
              <a:rPr lang="en-US" dirty="0" err="1" smtClean="0"/>
              <a:t>Bilanov</a:t>
            </a:r>
            <a:r>
              <a:rPr lang="cs-CZ" dirty="0" smtClean="0"/>
              <a:t>á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cs-CZ" dirty="0" err="1"/>
              <a:t>isky</a:t>
            </a:r>
            <a:r>
              <a:rPr lang="cs-CZ" dirty="0"/>
              <a:t> z prodeje podílů</a:t>
            </a:r>
            <a:r>
              <a:rPr lang="en-US" dirty="0"/>
              <a:t> </a:t>
            </a:r>
            <a:r>
              <a:rPr lang="cs-CZ" dirty="0"/>
              <a:t>(2) - zdanění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552950"/>
          </a:xfrm>
        </p:spPr>
        <p:txBody>
          <a:bodyPr/>
          <a:lstStyle/>
          <a:p>
            <a:pPr marL="444500" indent="-4445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Pokud nejsou podmínky splněny: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Nabývací cena uznatelná do výše příjmu = podíly na s.r.o. a akcie, která není oceňována reálnou </a:t>
            </a:r>
            <a:r>
              <a:rPr lang="cs-CZ" dirty="0" smtClean="0"/>
              <a:t>hodnotou </a:t>
            </a:r>
            <a:r>
              <a:rPr lang="cs-CZ" dirty="0"/>
              <a:t>(§24/2/w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Účetní hodnota </a:t>
            </a:r>
            <a:r>
              <a:rPr lang="cs-CZ" dirty="0" smtClean="0"/>
              <a:t>plně </a:t>
            </a:r>
            <a:r>
              <a:rPr lang="cs-CZ" dirty="0"/>
              <a:t>uznatelná (i ztráta) = akcie oceňované reálnou hodnotou (§24/2/r ZDP) 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Daňovou nabývací cenu v případě prodeje zvyšují (§24/7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Daňově neuznatelné náklady přímo související s držbou podílu na dceřiné společnosti (dle §25/1/</a:t>
            </a:r>
            <a:r>
              <a:rPr lang="cs-CZ" dirty="0" err="1"/>
              <a:t>zk</a:t>
            </a:r>
            <a:r>
              <a:rPr lang="cs-CZ" dirty="0"/>
              <a:t> ZDP</a:t>
            </a:r>
            <a:r>
              <a:rPr lang="cs-CZ" dirty="0" smtClean="0"/>
              <a:t>)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Daňová </a:t>
            </a:r>
            <a:r>
              <a:rPr lang="cs-CZ" sz="2400" dirty="0" smtClean="0">
                <a:ea typeface="+mn-ea"/>
                <a:cs typeface="+mn-cs"/>
              </a:rPr>
              <a:t>nabývací cena </a:t>
            </a:r>
            <a:r>
              <a:rPr lang="cs-CZ" sz="2400" dirty="0">
                <a:ea typeface="+mn-ea"/>
                <a:cs typeface="+mn-cs"/>
              </a:rPr>
              <a:t>se snižuje o případné výplaty </a:t>
            </a:r>
            <a:r>
              <a:rPr lang="cs-CZ" sz="2400" dirty="0" smtClean="0">
                <a:ea typeface="+mn-ea"/>
                <a:cs typeface="+mn-cs"/>
              </a:rPr>
              <a:t>určitých složek </a:t>
            </a:r>
            <a:r>
              <a:rPr lang="cs-CZ" sz="2400" dirty="0">
                <a:ea typeface="+mn-ea"/>
                <a:cs typeface="+mn-cs"/>
              </a:rPr>
              <a:t>kapitálu v průběhu doby </a:t>
            </a:r>
            <a:r>
              <a:rPr lang="cs-CZ" sz="2400" dirty="0" smtClean="0">
                <a:ea typeface="+mn-ea"/>
                <a:cs typeface="+mn-cs"/>
              </a:rPr>
              <a:t>držby (ZK netvořený ze zisku, vrácený příplatek mimo ZK)</a:t>
            </a:r>
            <a:endParaRPr lang="cs-CZ" sz="2400" dirty="0"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cs-CZ" dirty="0" err="1"/>
              <a:t>áklady</a:t>
            </a:r>
            <a:r>
              <a:rPr lang="cs-CZ" dirty="0"/>
              <a:t> na získání a držbu podílu / akcií</a:t>
            </a:r>
            <a:endParaRPr lang="en-US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73225"/>
            <a:ext cx="9501187" cy="4552950"/>
          </a:xfrm>
        </p:spPr>
        <p:txBody>
          <a:bodyPr/>
          <a:lstStyle/>
          <a:p>
            <a:pPr marL="266700" indent="-266700"/>
            <a:r>
              <a:rPr lang="cs-CZ" dirty="0"/>
              <a:t>Náklady na pořízení akcií / podílů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Prodej podílů i příjem z dividend = osvobozen od daně (ve většině případů)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Náklady na osvobozené příjmy = neuznatelné (§25/1/i ZDP)</a:t>
            </a:r>
          </a:p>
          <a:p>
            <a:pPr marL="266700" indent="-266700">
              <a:lnSpc>
                <a:spcPct val="90000"/>
              </a:lnSpc>
              <a:buFont typeface="Arial" charset="0"/>
              <a:buChar char="►"/>
            </a:pPr>
            <a:r>
              <a:rPr lang="cs-CZ" dirty="0" smtClean="0"/>
              <a:t>Náklady </a:t>
            </a:r>
            <a:r>
              <a:rPr lang="cs-CZ" dirty="0"/>
              <a:t>mateřské společnosti na držbu podílu v dceřiné společnosti jsou neuznatelné (§25/1/</a:t>
            </a:r>
            <a:r>
              <a:rPr lang="cs-CZ" dirty="0" err="1"/>
              <a:t>zk</a:t>
            </a:r>
            <a:r>
              <a:rPr lang="cs-CZ" dirty="0"/>
              <a:t>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Definice mateřské a dceřiné společnosti (§</a:t>
            </a:r>
            <a:r>
              <a:rPr lang="cs-CZ" dirty="0" smtClean="0"/>
              <a:t>19/3/b a c </a:t>
            </a:r>
            <a:r>
              <a:rPr lang="cs-CZ" dirty="0"/>
              <a:t>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Fikce = úroky z úvěrů/půjček 6 měsíců před </a:t>
            </a:r>
            <a:r>
              <a:rPr lang="cs-CZ" dirty="0" smtClean="0"/>
              <a:t>nabytím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L</a:t>
            </a:r>
            <a:r>
              <a:rPr lang="cs-CZ" dirty="0">
                <a:sym typeface="Wingdings" pitchFamily="2" charset="2"/>
              </a:rPr>
              <a:t>ze p</a:t>
            </a:r>
            <a:r>
              <a:rPr lang="cs-CZ" dirty="0"/>
              <a:t>rokázat, že nesouvisí (obtížné</a:t>
            </a:r>
            <a:r>
              <a:rPr lang="cs-CZ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Velký </a:t>
            </a:r>
            <a:r>
              <a:rPr lang="cs-CZ" dirty="0"/>
              <a:t>praktický problém (téměř všechny akvizice jsou dluhově financované)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/>
              <a:t> </a:t>
            </a:r>
            <a:r>
              <a:rPr lang="cs-CZ" dirty="0" smtClean="0"/>
              <a:t>snaha o daňovou </a:t>
            </a:r>
            <a:r>
              <a:rPr lang="cs-CZ" dirty="0" err="1"/>
              <a:t>opt</a:t>
            </a:r>
            <a:r>
              <a:rPr lang="en-US" dirty="0" err="1"/>
              <a:t>imali</a:t>
            </a:r>
            <a:r>
              <a:rPr lang="cs-CZ" dirty="0" err="1" smtClean="0"/>
              <a:t>zaci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/>
              <a:t>Režijní náklady = prokázat nebo 5% </a:t>
            </a:r>
            <a:r>
              <a:rPr lang="cs-CZ" dirty="0" smtClean="0"/>
              <a:t>dividend</a:t>
            </a:r>
            <a:endParaRPr lang="cs-CZ" dirty="0"/>
          </a:p>
          <a:p>
            <a:pPr lvl="2">
              <a:lnSpc>
                <a:spcPct val="80000"/>
              </a:lnSpc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Koupě obchodního </a:t>
            </a:r>
            <a:r>
              <a:rPr lang="cs-CZ" sz="4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závodu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(1)</a:t>
            </a:r>
            <a:endParaRPr lang="en-US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Smlouvou o prodeji na kupujícího přecházejí všechny práva a závazky, které se k prodávanému </a:t>
            </a:r>
            <a:r>
              <a:rPr lang="cs-CZ" dirty="0" smtClean="0"/>
              <a:t>obchodnímu </a:t>
            </a:r>
            <a:r>
              <a:rPr lang="cs-CZ" dirty="0"/>
              <a:t>závodu vztahují vč. pracovněprávních</a:t>
            </a:r>
          </a:p>
          <a:p>
            <a:pPr lvl="2">
              <a:lnSpc>
                <a:spcPct val="80000"/>
              </a:lnSpc>
            </a:pPr>
            <a:r>
              <a:rPr lang="cs-CZ" dirty="0" smtClean="0">
                <a:solidFill>
                  <a:srgbClr val="646464"/>
                </a:solidFill>
              </a:rPr>
              <a:t>Do </a:t>
            </a:r>
            <a:r>
              <a:rPr lang="cs-CZ" dirty="0">
                <a:solidFill>
                  <a:srgbClr val="646464"/>
                </a:solidFill>
              </a:rPr>
              <a:t>15 dnů od uzavření smlouvy 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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kupující i prodávající musí předložit kopii smlouvy FU (§ </a:t>
            </a:r>
            <a:r>
              <a:rPr lang="cs-CZ" dirty="0" smtClean="0">
                <a:solidFill>
                  <a:srgbClr val="646464"/>
                </a:solidFill>
                <a:sym typeface="Wingdings" pitchFamily="2" charset="2"/>
              </a:rPr>
              <a:t>127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DŘ)</a:t>
            </a:r>
            <a:endParaRPr lang="cs-CZ" dirty="0"/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Nelze převést veřejnoprávní pohledávky/závazky (tj. ani daňová rizika a závazky)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Obdobně to platí pro převod části obchodního </a:t>
            </a:r>
            <a:r>
              <a:rPr lang="cs-CZ" dirty="0" smtClean="0"/>
              <a:t>závodu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 smtClean="0">
                <a:sym typeface="Wingdings" pitchFamily="2" charset="2"/>
              </a:rPr>
              <a:t>vymezení v </a:t>
            </a:r>
            <a:r>
              <a:rPr lang="cs-CZ" dirty="0">
                <a:sym typeface="Wingdings" pitchFamily="2" charset="2"/>
              </a:rPr>
              <a:t>praxi často </a:t>
            </a:r>
            <a:r>
              <a:rPr lang="en-US" dirty="0" err="1">
                <a:sym typeface="Wingdings" pitchFamily="2" charset="2"/>
              </a:rPr>
              <a:t>probl</a:t>
            </a:r>
            <a:r>
              <a:rPr lang="cs-CZ" dirty="0">
                <a:sym typeface="Wingdings" pitchFamily="2" charset="2"/>
              </a:rPr>
              <a:t>e</a:t>
            </a:r>
            <a:r>
              <a:rPr lang="en-US" dirty="0" err="1">
                <a:sym typeface="Wingdings" pitchFamily="2" charset="2"/>
              </a:rPr>
              <a:t>matick</a:t>
            </a:r>
            <a:r>
              <a:rPr lang="cs-CZ" dirty="0">
                <a:sym typeface="Wingdings" pitchFamily="2" charset="2"/>
              </a:rPr>
              <a:t>é </a:t>
            </a: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(2)</a:t>
            </a:r>
            <a:endParaRPr lang="en-US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Prodávající nezaniká, nedochází k právní kontinuitě, tj. kupující není právním nástupcem prodávajícího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nedochází ani k daňové kontinuitě, tj.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povinnost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práva (ztráty, odčitatelné položky…)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Kupující </a:t>
            </a:r>
            <a:r>
              <a:rPr lang="cs-CZ" dirty="0" smtClean="0">
                <a:sym typeface="Wingdings" pitchFamily="2" charset="2"/>
              </a:rPr>
              <a:t>odepisuje z kupní ceny (chová </a:t>
            </a:r>
            <a:r>
              <a:rPr lang="cs-CZ" dirty="0">
                <a:sym typeface="Wingdings" pitchFamily="2" charset="2"/>
              </a:rPr>
              <a:t>se jako klasický nákup majetku</a:t>
            </a:r>
            <a:r>
              <a:rPr lang="cs-CZ" dirty="0" smtClean="0">
                <a:sym typeface="Wingdings" pitchFamily="2" charset="2"/>
              </a:rPr>
              <a:t>)</a:t>
            </a: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Proto:</a:t>
            </a:r>
            <a:r>
              <a:rPr lang="en-US" dirty="0">
                <a:sym typeface="Wingdings" pitchFamily="2" charset="2"/>
              </a:rPr>
              <a:t> n</a:t>
            </a:r>
            <a:r>
              <a:rPr lang="cs-CZ" dirty="0" err="1">
                <a:sym typeface="Wingdings" pitchFamily="2" charset="2"/>
              </a:rPr>
              <a:t>emusíme</a:t>
            </a:r>
            <a:r>
              <a:rPr lang="cs-CZ" dirty="0">
                <a:sym typeface="Wingdings" pitchFamily="2" charset="2"/>
              </a:rPr>
              <a:t> dělat (daňové) </a:t>
            </a:r>
            <a:r>
              <a:rPr lang="cs-CZ" dirty="0" err="1">
                <a:sym typeface="Wingdings" pitchFamily="2" charset="2"/>
              </a:rPr>
              <a:t>due</a:t>
            </a:r>
            <a:r>
              <a:rPr lang="cs-CZ" dirty="0">
                <a:sym typeface="Wingdings" pitchFamily="2" charset="2"/>
              </a:rPr>
              <a:t> diligence na historická rizika</a:t>
            </a: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Účetnictví – prodávající</a:t>
            </a:r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defTabSz="914400"/>
            <a:r>
              <a:rPr lang="cs-CZ" dirty="0"/>
              <a:t>Prodávající 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Zruší rezervy a opravné položky</a:t>
            </a:r>
            <a:endParaRPr lang="en-US" dirty="0"/>
          </a:p>
          <a:p>
            <a:pPr marL="771525" lvl="1" indent="-381000" defTabSz="914400"/>
            <a:r>
              <a:rPr lang="en-US" dirty="0"/>
              <a:t>K</a:t>
            </a:r>
            <a:r>
              <a:rPr lang="cs-CZ" dirty="0" err="1"/>
              <a:t>romě</a:t>
            </a:r>
            <a:r>
              <a:rPr lang="cs-CZ" dirty="0"/>
              <a:t> rezerv dle zvl. předpisů</a:t>
            </a:r>
            <a:r>
              <a:rPr lang="en-US" dirty="0"/>
              <a:t> </a:t>
            </a:r>
            <a:r>
              <a:rPr lang="cs-CZ" dirty="0"/>
              <a:t>(např. atomový zákon)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Časové rozlišení (pokud jeho povahu umožňuje převod) a aktivní/pasivní dohadné položky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přecházejí na kupujícího (ČÚS 011)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 smtClean="0"/>
              <a:t>Prodaná aktiva / </a:t>
            </a:r>
            <a:r>
              <a:rPr lang="cs-CZ" dirty="0"/>
              <a:t>převáděné závazky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mimořádné </a:t>
            </a:r>
            <a:r>
              <a:rPr lang="cs-CZ" dirty="0" smtClean="0"/>
              <a:t>náklady (588)</a:t>
            </a:r>
            <a:endParaRPr lang="cs-CZ" dirty="0"/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Kupní cena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mimořádný </a:t>
            </a:r>
            <a:r>
              <a:rPr lang="cs-CZ" dirty="0" smtClean="0"/>
              <a:t>výnos (688)</a:t>
            </a:r>
            <a:endParaRPr lang="cs-CZ" dirty="0"/>
          </a:p>
          <a:p>
            <a:pPr marL="381000" indent="-381000" defTabSz="91440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 – prodávající</a:t>
            </a:r>
            <a:endParaRPr 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Daňový režim vychází z účetnictví, pokud ZDP nestanoví jinak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Pokud je v §24/2 ZDP omezována uznatelnost výší příjmů, neplatí toto omezení pro prodej</a:t>
            </a:r>
            <a:r>
              <a:rPr lang="cs-CZ" sz="1900" dirty="0"/>
              <a:t> </a:t>
            </a:r>
            <a:r>
              <a:rPr lang="cs-CZ" dirty="0"/>
              <a:t>obchodního závodu (§24/8 ZDP), např.:</a:t>
            </a:r>
          </a:p>
          <a:p>
            <a:pPr marL="598488" lvl="1" indent="-249238" defTabSz="914400"/>
            <a:r>
              <a:rPr lang="cs-CZ" dirty="0"/>
              <a:t>Pohledávky</a:t>
            </a:r>
          </a:p>
          <a:p>
            <a:pPr marL="598488" lvl="1" indent="-249238" defTabSz="914400"/>
            <a:r>
              <a:rPr lang="cs-CZ" dirty="0" smtClean="0">
                <a:solidFill>
                  <a:schemeClr val="tx1"/>
                </a:solidFill>
              </a:rPr>
              <a:t>Pozemky (FO, dříve i PO)</a:t>
            </a:r>
            <a:endParaRPr lang="cs-CZ" dirty="0">
              <a:solidFill>
                <a:schemeClr val="tx1"/>
              </a:solidFill>
            </a:endParaRPr>
          </a:p>
          <a:p>
            <a:pPr marL="598488" lvl="1" indent="-249238" defTabSz="914400"/>
            <a:r>
              <a:rPr lang="cs-CZ" dirty="0"/>
              <a:t>Podíly na </a:t>
            </a:r>
            <a:r>
              <a:rPr lang="en-US" dirty="0" smtClean="0"/>
              <a:t>s</a:t>
            </a:r>
            <a:r>
              <a:rPr lang="cs-CZ" dirty="0" smtClean="0"/>
              <a:t>.</a:t>
            </a:r>
            <a:r>
              <a:rPr lang="en-US" dirty="0" smtClean="0"/>
              <a:t>r</a:t>
            </a:r>
            <a:r>
              <a:rPr lang="cs-CZ" dirty="0" smtClean="0"/>
              <a:t>.</a:t>
            </a:r>
            <a:r>
              <a:rPr lang="en-US" dirty="0" smtClean="0"/>
              <a:t>o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cs-CZ" dirty="0" smtClean="0"/>
              <a:t>/</a:t>
            </a:r>
            <a:r>
              <a:rPr lang="en-US" dirty="0" smtClean="0"/>
              <a:t> a.s.</a:t>
            </a:r>
            <a:r>
              <a:rPr lang="cs-CZ" dirty="0" smtClean="0"/>
              <a:t> </a:t>
            </a:r>
            <a:r>
              <a:rPr lang="cs-CZ" dirty="0"/>
              <a:t>s podstatným </a:t>
            </a:r>
            <a:r>
              <a:rPr lang="cs-CZ" dirty="0" smtClean="0"/>
              <a:t>vlivem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Další omezení upravená ve §24/2 ZDP platí </a:t>
            </a:r>
            <a:endParaRPr lang="en-US" dirty="0"/>
          </a:p>
          <a:p>
            <a:pPr marL="625475" lvl="1" indent="-234950" defTabSz="914400"/>
            <a:r>
              <a:rPr lang="en-US" dirty="0"/>
              <a:t>N</a:t>
            </a:r>
            <a:r>
              <a:rPr lang="cs-CZ" dirty="0" err="1"/>
              <a:t>apř</a:t>
            </a:r>
            <a:r>
              <a:rPr lang="cs-CZ" dirty="0"/>
              <a:t>. </a:t>
            </a:r>
            <a:r>
              <a:rPr lang="en-US" dirty="0"/>
              <a:t>D</a:t>
            </a:r>
            <a:r>
              <a:rPr lang="cs-CZ" dirty="0"/>
              <a:t>ZC </a:t>
            </a:r>
            <a:r>
              <a:rPr lang="en-US" dirty="0"/>
              <a:t>vs. U</a:t>
            </a:r>
            <a:r>
              <a:rPr lang="cs-CZ" dirty="0" smtClean="0"/>
              <a:t>ZC</a:t>
            </a:r>
          </a:p>
          <a:p>
            <a:pPr marL="625475" lvl="1" indent="-234950" defTabSz="914400"/>
            <a:r>
              <a:rPr lang="cs-CZ" dirty="0"/>
              <a:t>U majetku postupuje jako u jeho prodeje </a:t>
            </a:r>
            <a:r>
              <a:rPr lang="cs-CZ" dirty="0" smtClean="0"/>
              <a:t>(1/2 odpis a DZC)</a:t>
            </a:r>
            <a:endParaRPr lang="cs-CZ" dirty="0"/>
          </a:p>
          <a:p>
            <a:pPr lvl="1" indent="0" defTabSz="914400">
              <a:buNone/>
            </a:pP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</a:t>
            </a:r>
            <a:r>
              <a:rPr lang="cs-CZ" dirty="0" smtClean="0"/>
              <a:t>z </a:t>
            </a:r>
            <a:r>
              <a:rPr lang="cs-CZ" dirty="0"/>
              <a:t>nabytí nemovitých </a:t>
            </a:r>
            <a:r>
              <a:rPr lang="cs-CZ" dirty="0" smtClean="0"/>
              <a:t>věcí - </a:t>
            </a:r>
            <a:r>
              <a:rPr lang="cs-CZ" dirty="0"/>
              <a:t>prodávající </a:t>
            </a:r>
            <a:endParaRPr lang="en-US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Rozpustí </a:t>
            </a:r>
            <a:r>
              <a:rPr lang="cs-CZ" dirty="0"/>
              <a:t>rezervy a daňové opravné položky týkající se majetku a pohledávek převáděných na kupujícího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Podléhá </a:t>
            </a:r>
            <a:r>
              <a:rPr lang="cs-CZ" dirty="0" smtClean="0"/>
              <a:t>dani </a:t>
            </a:r>
            <a:r>
              <a:rPr lang="cs-CZ" dirty="0"/>
              <a:t>z nabytí nemovitých </a:t>
            </a:r>
            <a:r>
              <a:rPr lang="cs-CZ" dirty="0" smtClean="0"/>
              <a:t>věcí (poplatníkem převodce, pokud není ve smlouvě dohodnuto jinak)</a:t>
            </a:r>
            <a:endParaRPr lang="cs-CZ" dirty="0"/>
          </a:p>
          <a:p>
            <a:pPr marL="622300" lvl="1" indent="-176213" defTabSz="914400"/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(1) – ocenění</a:t>
            </a:r>
            <a:endParaRPr lang="en-US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Kupující </a:t>
            </a:r>
            <a:r>
              <a:rPr lang="en-US" dirty="0"/>
              <a:t>= 2 </a:t>
            </a:r>
            <a:r>
              <a:rPr lang="cs-CZ" dirty="0"/>
              <a:t>způsoby ocenění nabytého majetku: </a:t>
            </a:r>
          </a:p>
          <a:p>
            <a:pPr marL="622300" lvl="1" indent="-176213" defTabSz="914400"/>
            <a:r>
              <a:rPr lang="cs-CZ" dirty="0"/>
              <a:t>Na základě ocenění jednotlivých složek v účetnictví prodávajícího (převezme jeho hodnoty)</a:t>
            </a:r>
          </a:p>
          <a:p>
            <a:pPr marL="622300" lvl="1" indent="-176213" defTabSz="914400"/>
            <a:r>
              <a:rPr lang="cs-CZ" dirty="0"/>
              <a:t>Podle ocenění jednotlivých složek majetku dle znaleckého posudku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Rozdíl mezi kupní cenou obchodního závodu a oceněním majetku tvoří: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Oceňovací rozdíl k nabytému 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</a:t>
            </a:r>
            <a:r>
              <a:rPr lang="cs-CZ" dirty="0" smtClean="0">
                <a:solidFill>
                  <a:schemeClr val="tx1"/>
                </a:solidFill>
              </a:rPr>
              <a:t>(ocenění </a:t>
            </a:r>
            <a:r>
              <a:rPr lang="cs-CZ" dirty="0">
                <a:solidFill>
                  <a:schemeClr val="tx1"/>
                </a:solidFill>
              </a:rPr>
              <a:t>v účetnictví prodávající – převzaté </a:t>
            </a:r>
            <a:r>
              <a:rPr lang="cs-CZ" dirty="0" smtClean="0">
                <a:solidFill>
                  <a:schemeClr val="tx1"/>
                </a:solidFill>
              </a:rPr>
              <a:t>závazky)</a:t>
            </a:r>
            <a:endParaRPr lang="cs-CZ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Goodwill 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/c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</a:t>
            </a:r>
            <a:r>
              <a:rPr lang="cs-CZ" dirty="0" smtClean="0">
                <a:solidFill>
                  <a:schemeClr val="tx1"/>
                </a:solidFill>
              </a:rPr>
              <a:t>(individuálně </a:t>
            </a:r>
            <a:r>
              <a:rPr lang="cs-CZ" dirty="0">
                <a:solidFill>
                  <a:schemeClr val="tx1"/>
                </a:solidFill>
              </a:rPr>
              <a:t>přeceněné složky majetku – převzaté </a:t>
            </a:r>
            <a:r>
              <a:rPr lang="cs-CZ" dirty="0" smtClean="0">
                <a:solidFill>
                  <a:schemeClr val="tx1"/>
                </a:solidFill>
              </a:rPr>
              <a:t>závazky)</a:t>
            </a:r>
            <a:endParaRPr lang="cs-CZ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dirty="0"/>
              <a:t>Závazky jsou v zásadě převáděny v ocenění ve jmenovité hodnotě</a:t>
            </a:r>
          </a:p>
          <a:p>
            <a:pPr marL="622300" lvl="1" indent="-176213" defTabSz="91440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(2) – </a:t>
            </a:r>
            <a:r>
              <a:rPr lang="cs-CZ" dirty="0" err="1"/>
              <a:t>goodwill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841500"/>
            <a:ext cx="9501187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Oceňovací rozdíl k nabytému </a:t>
            </a:r>
            <a:r>
              <a:rPr lang="cs-CZ" dirty="0">
                <a:solidFill>
                  <a:schemeClr val="tx1"/>
                </a:solidFill>
              </a:rPr>
              <a:t>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Se účetně odpisuje 180 měsíců (15 let)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Kladný do nákladů, záporný do výnosů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Kratší doba = jen pokud nejsou součástí nabytého majetku aktiva s použitelností delší než 15 let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Musí </a:t>
            </a:r>
            <a:r>
              <a:rPr lang="cs-CZ" dirty="0" smtClean="0">
                <a:solidFill>
                  <a:schemeClr val="tx1"/>
                </a:solidFill>
              </a:rPr>
              <a:t>odůvodnit </a:t>
            </a:r>
            <a:r>
              <a:rPr lang="cs-CZ" dirty="0">
                <a:solidFill>
                  <a:schemeClr val="tx1"/>
                </a:solidFill>
              </a:rPr>
              <a:t>v příloze k účetní závěrce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Vykázán jako hmotný majetek </a:t>
            </a:r>
            <a:endParaRPr lang="cs-CZ" dirty="0" smtClean="0">
              <a:solidFill>
                <a:schemeClr val="tx1"/>
              </a:solidFill>
            </a:endParaRPr>
          </a:p>
          <a:p>
            <a:pPr marL="266700" lvl="1" indent="-266700" defTabSz="914400">
              <a:lnSpc>
                <a:spcPct val="80000"/>
              </a:lnSpc>
            </a:pPr>
            <a:r>
              <a:rPr lang="cs-CZ" sz="2600" dirty="0">
                <a:ea typeface="+mn-ea"/>
                <a:cs typeface="+mn-cs"/>
              </a:rPr>
              <a:t>Goodwill (§6/</a:t>
            </a:r>
            <a:r>
              <a:rPr lang="en-US" sz="2600" dirty="0">
                <a:ea typeface="+mn-ea"/>
                <a:cs typeface="+mn-cs"/>
              </a:rPr>
              <a:t>3</a:t>
            </a:r>
            <a:r>
              <a:rPr lang="cs-CZ" sz="2600" dirty="0" smtClean="0">
                <a:ea typeface="+mn-ea"/>
                <a:cs typeface="+mn-cs"/>
              </a:rPr>
              <a:t>/</a:t>
            </a:r>
            <a:r>
              <a:rPr lang="cs-CZ" sz="2600" dirty="0">
                <a:ea typeface="+mn-ea"/>
                <a:cs typeface="+mn-cs"/>
              </a:rPr>
              <a:t>c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>
                <a:ea typeface="+mn-ea"/>
                <a:cs typeface="+mn-cs"/>
              </a:rPr>
              <a:t>VoÚ</a:t>
            </a:r>
            <a:r>
              <a:rPr lang="cs-CZ" sz="2600" dirty="0">
                <a:ea typeface="+mn-ea"/>
                <a:cs typeface="+mn-cs"/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 smtClean="0"/>
              <a:t>Se </a:t>
            </a:r>
            <a:r>
              <a:rPr lang="cs-CZ" dirty="0"/>
              <a:t>účetně odpisuje rovnoměrně nejpozději do 60 měsíců </a:t>
            </a:r>
            <a:r>
              <a:rPr lang="cs-CZ" dirty="0" smtClean="0"/>
              <a:t>(5 </a:t>
            </a:r>
            <a:r>
              <a:rPr lang="cs-CZ" dirty="0"/>
              <a:t>let)</a:t>
            </a:r>
          </a:p>
          <a:p>
            <a:pPr marL="1012825" lvl="2" indent="-176213" defTabSz="914400">
              <a:lnSpc>
                <a:spcPct val="80000"/>
              </a:lnSpc>
            </a:pPr>
            <a:r>
              <a:rPr lang="cs-CZ" dirty="0"/>
              <a:t>Kladný do nákladů, záporný do výnosů 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Delší doba lze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 smtClean="0"/>
              <a:t>odůvodnit </a:t>
            </a:r>
            <a:r>
              <a:rPr lang="cs-CZ" dirty="0"/>
              <a:t>v příloze k účetní </a:t>
            </a:r>
            <a:r>
              <a:rPr lang="cs-CZ" dirty="0" smtClean="0"/>
              <a:t>závěrce (</a:t>
            </a:r>
            <a:r>
              <a:rPr lang="cs-CZ" dirty="0" err="1" smtClean="0"/>
              <a:t>max</a:t>
            </a:r>
            <a:r>
              <a:rPr lang="cs-CZ" dirty="0" smtClean="0"/>
              <a:t> 120 měsíců)</a:t>
            </a:r>
            <a:endParaRPr lang="cs-CZ" dirty="0"/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Nehmotný majetek</a:t>
            </a:r>
          </a:p>
          <a:p>
            <a:pPr marL="622300" lvl="1" indent="-176213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751013"/>
            <a:ext cx="9617075" cy="4905375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Akvizice</a:t>
            </a:r>
          </a:p>
          <a:p>
            <a:pPr marL="901700" lvl="1" indent="-366713" defTabSz="914400"/>
            <a:r>
              <a:rPr lang="cs-CZ" altLang="ko-KR" sz="2100" dirty="0"/>
              <a:t>Typy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 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Přeměny</a:t>
            </a:r>
          </a:p>
          <a:p>
            <a:pPr marL="901700" lvl="1" indent="-366713" defTabSz="914400"/>
            <a:r>
              <a:rPr lang="cs-CZ" altLang="ko-KR" sz="2100" dirty="0"/>
              <a:t>Právní rámec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 – kupující </a:t>
            </a:r>
            <a:endParaRPr lang="en-US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Ocenění majetku </a:t>
            </a:r>
            <a:r>
              <a:rPr lang="en-US" dirty="0" smtClean="0"/>
              <a:t>v </a:t>
            </a:r>
            <a:r>
              <a:rPr lang="cs-CZ" dirty="0" smtClean="0"/>
              <a:t>souladu </a:t>
            </a:r>
            <a:r>
              <a:rPr lang="cs-CZ" dirty="0"/>
              <a:t>s účetnictvím:</a:t>
            </a:r>
          </a:p>
          <a:p>
            <a:pPr marL="622300" lvl="1" indent="-176213" defTabSz="914400"/>
            <a:r>
              <a:rPr lang="cs-CZ" dirty="0"/>
              <a:t>Účetní hodnoty převzaté od prodávajícího + oceňovací rozdíl</a:t>
            </a:r>
          </a:p>
          <a:p>
            <a:pPr marL="622300" lvl="1" indent="-176213" defTabSz="914400"/>
            <a:r>
              <a:rPr lang="cs-CZ" dirty="0"/>
              <a:t>Individuálně přeceněné hodnoty jednotlivých složek majetku + </a:t>
            </a:r>
            <a:r>
              <a:rPr lang="cs-CZ" dirty="0" err="1"/>
              <a:t>goodwill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Oceňovací rozdíl / </a:t>
            </a:r>
            <a:r>
              <a:rPr lang="cs-CZ" dirty="0" err="1"/>
              <a:t>goodwill</a:t>
            </a:r>
            <a:r>
              <a:rPr lang="cs-CZ" dirty="0"/>
              <a:t> – daňově:</a:t>
            </a:r>
          </a:p>
          <a:p>
            <a:pPr marL="657225" lvl="1" indent="-266700" defTabSz="914400"/>
            <a:r>
              <a:rPr lang="cs-CZ" dirty="0"/>
              <a:t>Odepisuje se rovnoměrně 180 měsíců (§23/15 ZDP)</a:t>
            </a:r>
          </a:p>
          <a:p>
            <a:pPr marL="657225" lvl="1" indent="-266700" defTabSz="914400"/>
            <a:r>
              <a:rPr lang="cs-CZ" dirty="0"/>
              <a:t>Kladný do nákladů</a:t>
            </a:r>
          </a:p>
          <a:p>
            <a:pPr marL="657225" lvl="1" indent="-266700" defTabSz="914400"/>
            <a:r>
              <a:rPr lang="cs-CZ" dirty="0"/>
              <a:t>Záporný do výnosů </a:t>
            </a:r>
          </a:p>
          <a:p>
            <a:pPr marL="657225" lvl="1" indent="-266700" defTabSz="914400"/>
            <a:r>
              <a:rPr lang="cs-CZ" dirty="0"/>
              <a:t>Neodepsaná část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zahrnout do ZD </a:t>
            </a:r>
            <a:r>
              <a:rPr lang="cs-CZ" dirty="0"/>
              <a:t>při vyřazení poslední složky dlouhodobého majetku </a:t>
            </a:r>
          </a:p>
          <a:p>
            <a:pPr marL="1047750" lvl="2" indent="-266700" defTabSz="914400"/>
            <a:r>
              <a:rPr lang="cs-CZ" dirty="0"/>
              <a:t>Pro záporný OR / GW povinně (výnos), pro kladný volitelně (náklad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(1)</a:t>
            </a:r>
            <a:endParaRPr lang="en-US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Prodej (části) obchodního závodu není předmětem DPH </a:t>
            </a:r>
            <a:r>
              <a:rPr lang="cs-CZ" dirty="0" smtClean="0"/>
              <a:t>(§ 13/8/a </a:t>
            </a:r>
            <a:r>
              <a:rPr lang="cs-CZ" dirty="0"/>
              <a:t>+ 14/5/a ZDPH)</a:t>
            </a:r>
          </a:p>
          <a:p>
            <a:pPr marL="657225" lvl="1" indent="-266700" defTabSz="914400"/>
            <a:r>
              <a:rPr lang="en-US" dirty="0"/>
              <a:t>V</a:t>
            </a:r>
            <a:r>
              <a:rPr lang="cs-CZ" dirty="0" err="1"/>
              <a:t>ymezení</a:t>
            </a:r>
            <a:r>
              <a:rPr lang="cs-CZ" dirty="0"/>
              <a:t> (části) obchodního závodu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/>
              <a:t>Riziko </a:t>
            </a:r>
            <a:r>
              <a:rPr lang="en-US" dirty="0" err="1"/>
              <a:t>reklasifikace</a:t>
            </a:r>
            <a:r>
              <a:rPr lang="en-US" dirty="0"/>
              <a:t>!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Registrace nabyvatele k DPH do 15 dní + plátcem automaticky </a:t>
            </a:r>
            <a:r>
              <a:rPr lang="cs-CZ" dirty="0" smtClean="0"/>
              <a:t>(§ 94 </a:t>
            </a:r>
            <a:r>
              <a:rPr lang="cs-CZ" dirty="0"/>
              <a:t>ZDPH)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Přiznání </a:t>
            </a:r>
            <a:r>
              <a:rPr lang="cs-CZ" dirty="0"/>
              <a:t>se podává standardním způsobem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Kupující není </a:t>
            </a:r>
            <a:r>
              <a:rPr lang="cs-CZ" dirty="0"/>
              <a:t>právním nástupcem = zvýšená pozornost: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en-US" dirty="0" err="1" smtClean="0"/>
              <a:t>Dobropis</a:t>
            </a:r>
            <a:r>
              <a:rPr lang="cs-CZ" dirty="0"/>
              <a:t>y / </a:t>
            </a:r>
            <a:r>
              <a:rPr lang="cs-CZ" dirty="0" smtClean="0"/>
              <a:t>vrubopisy</a:t>
            </a: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Asset deal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</a:t>
            </a:r>
            <a:r>
              <a:rPr lang="cs-CZ" dirty="0" smtClean="0"/>
              <a:t>z </a:t>
            </a:r>
            <a:r>
              <a:rPr lang="cs-CZ" dirty="0"/>
              <a:t>nabytí nemovitých věcí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840913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Standardní prodej / koupě majetku = jednotlivých položek</a:t>
            </a:r>
          </a:p>
          <a:p>
            <a:pPr lvl="1" indent="0" defTabSz="914400">
              <a:lnSpc>
                <a:spcPct val="80000"/>
              </a:lnSpc>
              <a:buNone/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více položek = alokace kupní ceny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Nelze účtovat goodwill / oceňovací </a:t>
            </a:r>
            <a:r>
              <a:rPr lang="cs-CZ" dirty="0" smtClean="0"/>
              <a:t>rozdíl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 smtClean="0"/>
              <a:t>Kupní cena se rozpočítá na nakoupený majetek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Daňová </a:t>
            </a:r>
            <a:r>
              <a:rPr lang="cs-CZ" dirty="0"/>
              <a:t>báze kupujícího = pořizovací </a:t>
            </a:r>
            <a:r>
              <a:rPr lang="cs-CZ" dirty="0" smtClean="0"/>
              <a:t>cena</a:t>
            </a:r>
          </a:p>
          <a:p>
            <a:pPr marL="266700" lvl="1" indent="-266700" defTabSz="914400">
              <a:lnSpc>
                <a:spcPct val="80000"/>
              </a:lnSpc>
            </a:pPr>
            <a:r>
              <a:rPr lang="cs-CZ" dirty="0"/>
              <a:t>Pokud nákup financován půjčkou = úroky daňově uznatelné, pokud je majetek využíván k dosažení, zajištění a udržení </a:t>
            </a:r>
            <a:r>
              <a:rPr lang="cs-CZ" dirty="0" smtClean="0"/>
              <a:t>příjmů</a:t>
            </a:r>
          </a:p>
          <a:p>
            <a:pPr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Výnos z prodeje majetku = zdanitelný </a:t>
            </a:r>
            <a:r>
              <a:rPr lang="cs-CZ" dirty="0" smtClean="0"/>
              <a:t>příjem</a:t>
            </a:r>
          </a:p>
          <a:p>
            <a:pPr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Koupě nemovitosti </a:t>
            </a:r>
            <a:r>
              <a:rPr lang="cs-CZ" dirty="0"/>
              <a:t>podléhá </a:t>
            </a:r>
            <a:r>
              <a:rPr lang="pl-PL" dirty="0"/>
              <a:t>dani z nabytí nemovitých věcí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721850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majetku je </a:t>
            </a:r>
            <a:r>
              <a:rPr lang="en-US" dirty="0" err="1"/>
              <a:t>obecn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cs-CZ" dirty="0"/>
              <a:t>předmětem DPH</a:t>
            </a:r>
            <a:r>
              <a:rPr lang="en-US" dirty="0"/>
              <a:t>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prodej více „zastírá“ převod obchodního závodu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riziko zpochybnění odpočtu DPH u kupujícího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Režim u jednotlivých složek souboru majetku samostatně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Nemovitosti, pohledávky, cenné papíry…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Převod smluv = služba 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jedna celková cena za soubor majetku + položky s různými </a:t>
            </a:r>
            <a:r>
              <a:rPr lang="cs-CZ" dirty="0" smtClean="0"/>
              <a:t>sazbami / osvobozené </a:t>
            </a:r>
            <a:r>
              <a:rPr lang="en-US" dirty="0"/>
              <a:t>= </a:t>
            </a:r>
            <a:r>
              <a:rPr lang="cs-CZ" dirty="0"/>
              <a:t>poměrná </a:t>
            </a:r>
            <a:r>
              <a:rPr lang="en-US" dirty="0" err="1"/>
              <a:t>alokace</a:t>
            </a:r>
            <a:r>
              <a:rPr lang="en-US" dirty="0"/>
              <a:t> </a:t>
            </a:r>
            <a:r>
              <a:rPr lang="cs-CZ" dirty="0"/>
              <a:t>jednotlivým položkám (hodnoty podle zákona o oceňování - § 36/7 ZDPH)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Akvizice – zjednodušený obecný přehled</a:t>
            </a:r>
            <a:endParaRPr lang="en-US" dirty="0"/>
          </a:p>
        </p:txBody>
      </p:sp>
      <p:graphicFrame>
        <p:nvGraphicFramePr>
          <p:cNvPr id="61545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76096702"/>
              </p:ext>
            </p:extLst>
          </p:nvPr>
        </p:nvGraphicFramePr>
        <p:xfrm>
          <a:off x="530225" y="1580024"/>
          <a:ext cx="9617074" cy="479467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96746"/>
                <a:gridCol w="2206776"/>
                <a:gridCol w="2206776"/>
                <a:gridCol w="2206776"/>
              </a:tblGrid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 akvizice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Akcie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Obchodní závod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Majetek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Zdanění prodávajícího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(většinou)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Navýšení daňové báze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 (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Goodwill,OR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Alokace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Uznatelnost úroku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a.s. / s.r.o.)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DPH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pl-PL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 z nabytí nemovitých věcí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Daňové 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due</a:t>
                      </a: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diligence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</a:tbl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Due</a:t>
            </a:r>
            <a:r>
              <a:rPr lang="cs-CZ" sz="4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diligence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3037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Proč due diligence</a:t>
            </a:r>
            <a:endParaRPr lang="en-GB" altLang="cs-CZ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spcBef>
                <a:spcPct val="50000"/>
              </a:spcBef>
            </a:pPr>
            <a:r>
              <a:rPr lang="cs-CZ" altLang="cs-CZ" sz="2600" dirty="0" smtClean="0"/>
              <a:t>Informace o celkové daňové pozici (daňová aktiva, …)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Zajímají nás velká rizika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Potřebujeme palec na to, že tam žádné riziko není (alternativa je koupě pojistky)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Banka to po nás bude chtít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Až to budeme prodávat, tak si kupující </a:t>
            </a:r>
            <a:r>
              <a:rPr lang="cs-CZ" altLang="cs-CZ" sz="2600" dirty="0" err="1" smtClean="0"/>
              <a:t>due</a:t>
            </a:r>
            <a:r>
              <a:rPr lang="cs-CZ" altLang="cs-CZ" sz="2600" dirty="0" smtClean="0"/>
              <a:t> diligence udělá a my se chceme vyhnout překvapením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Až budeme dělat IPO, tak přijde </a:t>
            </a:r>
            <a:r>
              <a:rPr lang="cs-CZ" altLang="cs-CZ" sz="2600" dirty="0" err="1" smtClean="0"/>
              <a:t>due</a:t>
            </a:r>
            <a:r>
              <a:rPr lang="cs-CZ" altLang="cs-CZ" sz="2600" dirty="0" smtClean="0"/>
              <a:t> diligence a my se chceme vyhnout překvapením</a:t>
            </a:r>
            <a:endParaRPr lang="cs-CZ" altLang="cs-CZ" sz="210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461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Informace </a:t>
            </a:r>
            <a:endParaRPr lang="en-GB" altLang="cs-CZ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2165350"/>
            <a:ext cx="9509125" cy="444023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Jak probíhá daňová kontrola</a:t>
            </a:r>
          </a:p>
          <a:p>
            <a:pPr lvl="1" eaLnBrk="1" hangingPunct="1"/>
            <a:r>
              <a:rPr lang="cs-CZ" altLang="cs-CZ" sz="2600" dirty="0" smtClean="0"/>
              <a:t>Dvě až čtyři úřednice průběžně navštěvují společnost po dobu dvou týdnů až dvou let často studují prvotní doklady …</a:t>
            </a:r>
          </a:p>
          <a:p>
            <a:pPr lvl="1" eaLnBrk="1" hangingPunct="1"/>
            <a:r>
              <a:rPr lang="cs-CZ" altLang="cs-CZ" sz="2600" dirty="0" err="1" smtClean="0"/>
              <a:t>Due</a:t>
            </a:r>
            <a:r>
              <a:rPr lang="cs-CZ" altLang="cs-CZ" sz="2600" dirty="0" smtClean="0"/>
              <a:t> diligence je nesrovnatelný proces</a:t>
            </a:r>
          </a:p>
          <a:p>
            <a:pPr eaLnBrk="1" hangingPunct="1"/>
            <a:endParaRPr lang="en-GB" altLang="cs-CZ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070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hledáme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Historická daňová </a:t>
            </a:r>
            <a:r>
              <a:rPr lang="cs-CZ" altLang="cs-CZ" dirty="0" smtClean="0"/>
              <a:t>rizika</a:t>
            </a:r>
          </a:p>
          <a:p>
            <a:r>
              <a:rPr lang="cs-CZ" dirty="0" smtClean="0"/>
              <a:t>Nadhodnocená (odložená) daňová aktiva </a:t>
            </a:r>
            <a:r>
              <a:rPr lang="cs-CZ" dirty="0" err="1" smtClean="0"/>
              <a:t>vs</a:t>
            </a:r>
            <a:r>
              <a:rPr lang="cs-CZ" dirty="0" smtClean="0"/>
              <a:t> chybějící (odložený) daňový závazek </a:t>
            </a:r>
            <a:r>
              <a:rPr lang="cs-CZ" dirty="0" smtClean="0">
                <a:sym typeface="Wingdings" panose="05000000000000000000" pitchFamily="2" charset="2"/>
              </a:rPr>
              <a:t> vliv na ocenění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Očekávané </a:t>
            </a:r>
            <a:r>
              <a:rPr lang="cs-CZ" altLang="cs-CZ" dirty="0"/>
              <a:t>budoucí odečty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Daňová báze majetku a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Daňové ztráty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Investiční pobídky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Jsou jakkoliv ovlivněny transakcí nebo budoucí reorganizací, například přeceněním na reálnou hodnotu?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Vlastní jmění / ekvita</a:t>
            </a: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04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/>
              <a:t>Zákony</a:t>
            </a:r>
            <a:endParaRPr lang="en-US" sz="290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3"/>
            <a:ext cx="9631363" cy="457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ZOK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Zákon č. </a:t>
            </a:r>
            <a:r>
              <a:rPr lang="pl-PL" dirty="0">
                <a:solidFill>
                  <a:schemeClr val="tx1"/>
                </a:solidFill>
              </a:rPr>
              <a:t>90/2012 Sb</a:t>
            </a:r>
            <a:r>
              <a:rPr lang="en-US" dirty="0" smtClean="0">
                <a:solidFill>
                  <a:schemeClr val="tx1"/>
                </a:solidFill>
              </a:rPr>
              <a:t>., </a:t>
            </a:r>
            <a:r>
              <a:rPr lang="pl-PL" dirty="0" smtClean="0">
                <a:solidFill>
                  <a:schemeClr val="tx1"/>
                </a:solidFill>
              </a:rPr>
              <a:t>o </a:t>
            </a:r>
            <a:r>
              <a:rPr lang="pl-PL" dirty="0">
                <a:solidFill>
                  <a:schemeClr val="tx1"/>
                </a:solidFill>
              </a:rPr>
              <a:t>obchodních </a:t>
            </a:r>
            <a:r>
              <a:rPr lang="pl-PL" dirty="0" smtClean="0">
                <a:solidFill>
                  <a:schemeClr val="tx1"/>
                </a:solidFill>
              </a:rPr>
              <a:t>korporacích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err="1" smtClean="0">
                <a:solidFill>
                  <a:schemeClr val="tx1"/>
                </a:solidFill>
              </a:rPr>
              <a:t>ZoP</a:t>
            </a:r>
            <a:r>
              <a:rPr lang="cs-CZ" dirty="0" smtClean="0">
                <a:solidFill>
                  <a:schemeClr val="tx1"/>
                </a:solidFill>
              </a:rPr>
              <a:t> – Zákon č. 125/2008 Sb., o přeměnách</a:t>
            </a:r>
          </a:p>
          <a:p>
            <a:pPr>
              <a:lnSpc>
                <a:spcPct val="90000"/>
              </a:lnSpc>
            </a:pPr>
            <a:r>
              <a:rPr lang="cs-CZ" dirty="0" err="1" smtClean="0">
                <a:solidFill>
                  <a:schemeClr val="tx1"/>
                </a:solidFill>
              </a:rPr>
              <a:t>ZoES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Zákon č. 627/2004 Sb., o evropské společnosti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ZDP – Zákon č. 586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1992 Sb., o daních z příjmů</a:t>
            </a:r>
          </a:p>
          <a:p>
            <a:pPr>
              <a:lnSpc>
                <a:spcPct val="90000"/>
              </a:lnSpc>
            </a:pP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 – Zákon č. 563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1992 Sb., o účetnictví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Vyhláška – </a:t>
            </a:r>
            <a:r>
              <a:rPr lang="cs-CZ" dirty="0" err="1">
                <a:solidFill>
                  <a:schemeClr val="tx1"/>
                </a:solidFill>
              </a:rPr>
              <a:t>Vyhláška</a:t>
            </a:r>
            <a:r>
              <a:rPr lang="cs-CZ" dirty="0">
                <a:solidFill>
                  <a:schemeClr val="tx1"/>
                </a:solidFill>
              </a:rPr>
              <a:t> č. 500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2002 Sb., kterou se provádí některá ustanovení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ČÚS – České účetní standardy pro podnikatele 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ZDPH – Zákon č. 235/2004 Sb., o dani z přidané hodnoty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DŘ – Zákon č. 280/2009 Sb., daňový řád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Návrhy řešení rizik – DD výstup by měl obsahovat</a:t>
            </a:r>
            <a:endParaRPr lang="en-GB" altLang="cs-CZ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982788"/>
            <a:ext cx="9509125" cy="4622800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Snížení kupní ceny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Dodatečné DD procedury (před nebo po </a:t>
            </a:r>
            <a:r>
              <a:rPr lang="cs-CZ" altLang="cs-CZ" dirty="0" err="1" smtClean="0"/>
              <a:t>closingu</a:t>
            </a:r>
            <a:r>
              <a:rPr lang="cs-CZ" altLang="cs-CZ" dirty="0" smtClean="0"/>
              <a:t>) s případnými dopady na zajištění / cenu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Shromáždění dokumentace (převodní ceny)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Smluvní ochrana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Alternativní akviziční struktury bez přenosu daňových rizik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…</a:t>
            </a:r>
            <a:endParaRPr lang="en-GB" altLang="cs-CZ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9038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58938"/>
            <a:ext cx="9501187" cy="4191000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zákon o přeměnách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711" y="1620385"/>
            <a:ext cx="9617075" cy="4905375"/>
          </a:xfrm>
        </p:spPr>
        <p:txBody>
          <a:bodyPr/>
          <a:lstStyle/>
          <a:p>
            <a:r>
              <a:rPr lang="cs-CZ" altLang="ko-KR" dirty="0"/>
              <a:t>Fúze (§60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/>
              <a:t>Sloučení</a:t>
            </a:r>
          </a:p>
          <a:p>
            <a:pPr lvl="1"/>
            <a:r>
              <a:rPr lang="cs-CZ" altLang="ko-KR" dirty="0"/>
              <a:t>Splynutí</a:t>
            </a:r>
          </a:p>
          <a:p>
            <a:r>
              <a:rPr lang="cs-CZ" altLang="ko-KR" dirty="0"/>
              <a:t>Převod jmění na společníka (§337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r>
              <a:rPr lang="cs-CZ" altLang="ko-KR" dirty="0"/>
              <a:t>Rozdělení (§243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 smtClean="0"/>
              <a:t>Rozštěpení</a:t>
            </a:r>
          </a:p>
          <a:p>
            <a:pPr lvl="2"/>
            <a:r>
              <a:rPr lang="cs-CZ" altLang="ko-KR" dirty="0" smtClean="0"/>
              <a:t>se vznikem nových společností</a:t>
            </a:r>
          </a:p>
          <a:p>
            <a:pPr lvl="2"/>
            <a:r>
              <a:rPr lang="cs-CZ" altLang="ko-KR" dirty="0" smtClean="0"/>
              <a:t>sloučením</a:t>
            </a:r>
          </a:p>
          <a:p>
            <a:pPr lvl="2"/>
            <a:r>
              <a:rPr lang="cs-CZ" altLang="ko-KR" dirty="0" smtClean="0"/>
              <a:t>kombinace</a:t>
            </a:r>
          </a:p>
          <a:p>
            <a:pPr lvl="1"/>
            <a:r>
              <a:rPr lang="cs-CZ" altLang="ko-KR" dirty="0" smtClean="0"/>
              <a:t>Odštěpením </a:t>
            </a:r>
          </a:p>
          <a:p>
            <a:pPr lvl="2"/>
            <a:r>
              <a:rPr lang="cs-CZ" altLang="ko-KR" dirty="0" smtClean="0"/>
              <a:t>stejné varianty jako u rozštěpení</a:t>
            </a:r>
          </a:p>
          <a:p>
            <a:r>
              <a:rPr lang="cs-CZ" altLang="ko-KR" dirty="0" smtClean="0"/>
              <a:t>Změna </a:t>
            </a:r>
            <a:r>
              <a:rPr lang="cs-CZ" altLang="ko-KR" dirty="0"/>
              <a:t>právní formy (§360 </a:t>
            </a:r>
            <a:r>
              <a:rPr lang="cs-CZ" altLang="ko-KR" dirty="0" err="1"/>
              <a:t>ZoP</a:t>
            </a:r>
            <a:r>
              <a:rPr lang="cs-CZ" altLang="ko-KR" dirty="0" smtClean="0"/>
              <a:t>)</a:t>
            </a:r>
            <a:endParaRPr lang="en-US" altLang="ko-KR" dirty="0" smtClean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Způsoby přeměn společností</a:t>
            </a:r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defTabSz="995363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1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přeměny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Implementace příslušných směrnic EU upravujících přeměny společností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Všechny zúčastněné společnosti plní ustanovení národního práva, jemuž podléhají + jsou řešena kolizní ustanovení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Nástupnická PO může umístit své sídlo do kteréhokoli členského státu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Typy </a:t>
            </a:r>
            <a:r>
              <a:rPr lang="cs-CZ" sz="2600" dirty="0" err="1" smtClean="0">
                <a:solidFill>
                  <a:schemeClr val="tx1"/>
                </a:solidFill>
                <a:ea typeface="+mn-ea"/>
                <a:cs typeface="+mn-cs"/>
              </a:rPr>
              <a:t>přeshraničních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 přeměn: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fúze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rozdělení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převod jmění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přemístění sídla </a:t>
            </a:r>
          </a:p>
          <a:p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Fúze</a:t>
            </a:r>
            <a:r>
              <a:rPr lang="cs-CZ" b="0"/>
              <a:t> </a:t>
            </a:r>
            <a:endParaRPr lang="en-US" b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7363"/>
            <a:ext cx="9615488" cy="44529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Sloučení</a:t>
            </a:r>
          </a:p>
          <a:p>
            <a:pPr marL="657225" lvl="1" indent="-266700" defTabSz="914400"/>
            <a:r>
              <a:rPr lang="en-US" dirty="0"/>
              <a:t>J</a:t>
            </a:r>
            <a:r>
              <a:rPr lang="cs-CZ" dirty="0"/>
              <a:t>mění zanikající společnosti A přechází na existující nástupnickou společnost B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/>
          </a:p>
          <a:p>
            <a:pPr marL="266700" indent="-266700" defTabSz="914400">
              <a:buFontTx/>
              <a:buNone/>
            </a:pPr>
            <a:endParaRPr lang="en-US" sz="2000" dirty="0"/>
          </a:p>
          <a:p>
            <a:pPr marL="266700" indent="-266700" defTabSz="914400">
              <a:buFontTx/>
              <a:buNone/>
            </a:pPr>
            <a:endParaRPr lang="cs-CZ" sz="21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Splynutí</a:t>
            </a:r>
          </a:p>
          <a:p>
            <a:pPr marL="657225" lvl="1" indent="-266700" defTabSz="914400"/>
            <a:r>
              <a:rPr lang="en-US" dirty="0"/>
              <a:t>Z</a:t>
            </a:r>
            <a:r>
              <a:rPr lang="cs-CZ" dirty="0" err="1"/>
              <a:t>ánik</a:t>
            </a:r>
            <a:r>
              <a:rPr lang="cs-CZ" dirty="0"/>
              <a:t> dvou nebo více společností a přechod jejich jmění na nově   zakládanou nástupnickou společnost</a:t>
            </a:r>
          </a:p>
          <a:p>
            <a:pPr marL="266700" indent="-266700" defTabSz="914400"/>
            <a:endParaRPr lang="cs-CZ" sz="2000" dirty="0"/>
          </a:p>
          <a:p>
            <a:pPr marL="266700" indent="-266700" defTabSz="914400"/>
            <a:endParaRPr lang="en-US" sz="2000" dirty="0"/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3140075" y="55911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rgbClr val="00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6040438" y="5629275"/>
            <a:ext cx="766762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sz="41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1443038" y="558323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4375150" y="5554663"/>
            <a:ext cx="1062038" cy="722312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7056438" y="552608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grpSp>
        <p:nvGrpSpPr>
          <p:cNvPr id="213002" name="Group 10"/>
          <p:cNvGrpSpPr>
            <a:grpSpLocks/>
          </p:cNvGrpSpPr>
          <p:nvPr/>
        </p:nvGrpSpPr>
        <p:grpSpPr bwMode="auto">
          <a:xfrm>
            <a:off x="1579563" y="2663825"/>
            <a:ext cx="6551612" cy="1038225"/>
            <a:chOff x="827" y="1634"/>
            <a:chExt cx="3529" cy="593"/>
          </a:xfrm>
        </p:grpSpPr>
        <p:sp>
          <p:nvSpPr>
            <p:cNvPr id="213003" name="Text Box 11"/>
            <p:cNvSpPr txBox="1">
              <a:spLocks noChangeArrowheads="1"/>
            </p:cNvSpPr>
            <p:nvPr/>
          </p:nvSpPr>
          <p:spPr bwMode="auto">
            <a:xfrm>
              <a:off x="827" y="1815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A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1641" y="2029"/>
              <a:ext cx="5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3005" name="Text Box 13"/>
            <p:cNvSpPr txBox="1">
              <a:spLocks noChangeArrowheads="1"/>
            </p:cNvSpPr>
            <p:nvPr/>
          </p:nvSpPr>
          <p:spPr bwMode="auto">
            <a:xfrm>
              <a:off x="3283" y="1788"/>
              <a:ext cx="413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4100" dirty="0">
                  <a:solidFill>
                    <a:schemeClr val="tx1"/>
                  </a:solidFill>
                  <a:latin typeface="Times New Roman" pitchFamily="18" charset="0"/>
                </a:rPr>
                <a:t>=</a:t>
              </a:r>
              <a:endParaRPr lang="en-US" sz="41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3006" name="Text Box 14"/>
            <p:cNvSpPr txBox="1">
              <a:spLocks noChangeArrowheads="1"/>
            </p:cNvSpPr>
            <p:nvPr/>
          </p:nvSpPr>
          <p:spPr bwMode="auto">
            <a:xfrm>
              <a:off x="2366" y="1815"/>
              <a:ext cx="572" cy="4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7" name="Text Box 15"/>
            <p:cNvSpPr txBox="1">
              <a:spLocks noChangeArrowheads="1"/>
            </p:cNvSpPr>
            <p:nvPr/>
          </p:nvSpPr>
          <p:spPr bwMode="auto">
            <a:xfrm>
              <a:off x="3784" y="1807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8" name="Text Box 16"/>
            <p:cNvSpPr txBox="1">
              <a:spLocks noChangeArrowheads="1"/>
            </p:cNvSpPr>
            <p:nvPr/>
          </p:nvSpPr>
          <p:spPr bwMode="auto">
            <a:xfrm>
              <a:off x="1683" y="1634"/>
              <a:ext cx="37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41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Line 2"/>
          <p:cNvSpPr>
            <a:spLocks noChangeShapeType="1"/>
          </p:cNvSpPr>
          <p:nvPr/>
        </p:nvSpPr>
        <p:spPr bwMode="auto">
          <a:xfrm flipV="1">
            <a:off x="1076325" y="4603750"/>
            <a:ext cx="0" cy="588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2252663" y="4627563"/>
            <a:ext cx="0" cy="1106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895475" y="3868738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Převod jmění na společníka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8963" y="1617663"/>
            <a:ext cx="9358312" cy="45513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Zrušení společnosti bez likvidace a převodu jmění na jednoho jejího společníka se sídlem v ČR (společnost A)</a:t>
            </a:r>
          </a:p>
          <a:p>
            <a:pPr marL="657225" lvl="1" indent="-266700" defTabSz="914400"/>
            <a:r>
              <a:rPr lang="cs-CZ" dirty="0"/>
              <a:t>Podmínky dle právních forem (u </a:t>
            </a:r>
            <a:r>
              <a:rPr lang="en-US" dirty="0" smtClean="0"/>
              <a:t>s.r.o.</a:t>
            </a:r>
            <a:r>
              <a:rPr lang="cs-CZ" dirty="0" smtClean="0"/>
              <a:t> </a:t>
            </a:r>
            <a:r>
              <a:rPr lang="en-US" dirty="0"/>
              <a:t>/</a:t>
            </a:r>
            <a:r>
              <a:rPr lang="cs-CZ" dirty="0" smtClean="0"/>
              <a:t> </a:t>
            </a:r>
            <a:r>
              <a:rPr lang="en-US" dirty="0" smtClean="0"/>
              <a:t>a.s.</a:t>
            </a:r>
            <a:r>
              <a:rPr lang="cs-CZ" dirty="0" smtClean="0"/>
              <a:t> </a:t>
            </a:r>
            <a:r>
              <a:rPr lang="cs-CZ" dirty="0"/>
              <a:t>= 90% společník)</a:t>
            </a:r>
          </a:p>
          <a:p>
            <a:pPr marL="657225" lvl="1" indent="-266700" defTabSz="914400"/>
            <a:r>
              <a:rPr lang="cs-CZ" dirty="0"/>
              <a:t>Vytěsnění („squeeze-out“) ostatních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Společnosti B,C nenabývají podíl na </a:t>
            </a:r>
            <a:r>
              <a:rPr lang="cs-CZ" dirty="0" smtClean="0"/>
              <a:t>A, vypořádání (cash)</a:t>
            </a:r>
            <a:endParaRPr lang="en-US" dirty="0"/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2889250" y="3897313"/>
            <a:ext cx="8604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cs-CZ" sz="41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1614488" y="5761038"/>
            <a:ext cx="1325562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 XY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5" name="Arc 9"/>
          <p:cNvSpPr>
            <a:spLocks/>
          </p:cNvSpPr>
          <p:nvPr/>
        </p:nvSpPr>
        <p:spPr bwMode="auto">
          <a:xfrm flipH="1" flipV="1">
            <a:off x="622300" y="4664075"/>
            <a:ext cx="957263" cy="13255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dashDot"/>
            <a:round/>
            <a:headEnd type="none" w="sm" len="sm"/>
            <a:tailEnd type="stealth" w="lg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265863" y="4049713"/>
            <a:ext cx="1209675" cy="112553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</a:p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latin typeface="Times New Roman" pitchFamily="18" charset="0"/>
              </a:rPr>
              <a:t>(XY)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14027" name="AutoShape 11"/>
          <p:cNvSpPr>
            <a:spLocks noChangeArrowheads="1"/>
          </p:cNvSpPr>
          <p:nvPr/>
        </p:nvSpPr>
        <p:spPr bwMode="auto">
          <a:xfrm>
            <a:off x="4740275" y="4559300"/>
            <a:ext cx="1022350" cy="404813"/>
          </a:xfrm>
          <a:prstGeom prst="rightArrow">
            <a:avLst>
              <a:gd name="adj1" fmla="val 50000"/>
              <a:gd name="adj2" fmla="val 63137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4028" name="AutoShape 12"/>
          <p:cNvCxnSpPr>
            <a:cxnSpLocks noChangeShapeType="1"/>
          </p:cNvCxnSpPr>
          <p:nvPr/>
        </p:nvCxnSpPr>
        <p:spPr bwMode="auto">
          <a:xfrm>
            <a:off x="2339975" y="4195763"/>
            <a:ext cx="158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4029" name="AutoShape 13"/>
          <p:cNvCxnSpPr>
            <a:cxnSpLocks noChangeShapeType="1"/>
            <a:stCxn id="214022" idx="1"/>
            <a:endCxn id="214022" idx="1"/>
          </p:cNvCxnSpPr>
          <p:nvPr/>
        </p:nvCxnSpPr>
        <p:spPr bwMode="auto">
          <a:xfrm>
            <a:off x="450850" y="3675063"/>
            <a:ext cx="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1076325" y="5230813"/>
            <a:ext cx="23161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 flipV="1">
            <a:off x="3411538" y="4637088"/>
            <a:ext cx="0" cy="574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2" name="Text Box 16"/>
          <p:cNvSpPr txBox="1">
            <a:spLocks noChangeArrowheads="1"/>
          </p:cNvSpPr>
          <p:nvPr/>
        </p:nvSpPr>
        <p:spPr bwMode="auto">
          <a:xfrm>
            <a:off x="700088" y="3868738"/>
            <a:ext cx="800100" cy="74295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3" name="Text Box 17"/>
          <p:cNvSpPr txBox="1">
            <a:spLocks noChangeArrowheads="1"/>
          </p:cNvSpPr>
          <p:nvPr/>
        </p:nvSpPr>
        <p:spPr bwMode="auto">
          <a:xfrm>
            <a:off x="3060700" y="3870325"/>
            <a:ext cx="75088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 flipV="1">
            <a:off x="1570038" y="5735638"/>
            <a:ext cx="1322387" cy="7143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1589088" y="5754688"/>
            <a:ext cx="1322387" cy="741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6" name="Text Box 20"/>
          <p:cNvSpPr txBox="1">
            <a:spLocks noChangeArrowheads="1"/>
          </p:cNvSpPr>
          <p:nvPr/>
        </p:nvSpPr>
        <p:spPr bwMode="auto">
          <a:xfrm>
            <a:off x="7969250" y="4232275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9188450" y="4232275"/>
            <a:ext cx="78263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se založením nových </a:t>
            </a:r>
            <a:r>
              <a:rPr lang="cs-CZ" dirty="0" smtClean="0">
                <a:solidFill>
                  <a:schemeClr val="tx1"/>
                </a:solidFill>
              </a:rPr>
              <a:t>společností</a:t>
            </a:r>
            <a:endParaRPr lang="cs-CZ" dirty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bez likvidace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mění přechází na nově vznikající nástupnické společnosti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se stávají společníky nových nástupnických společností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účastněnou společností“ je pouze zanikající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 dirty="0" smtClean="0"/>
              <a:t>Rozdělení(1</a:t>
            </a:r>
            <a:r>
              <a:rPr lang="cs-CZ" altLang="ko-KR" dirty="0"/>
              <a:t>)</a:t>
            </a:r>
            <a:endParaRPr lang="en-US" dirty="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897063" y="4300538"/>
            <a:ext cx="1393825" cy="730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4100">
              <a:latin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62150" y="4213225"/>
            <a:ext cx="6675438" cy="1876425"/>
            <a:chOff x="1962150" y="4213225"/>
            <a:chExt cx="6675438" cy="1876425"/>
          </a:xfrm>
        </p:grpSpPr>
        <p:sp>
          <p:nvSpPr>
            <p:cNvPr id="215046" name="AutoShape 6"/>
            <p:cNvSpPr>
              <a:spLocks noChangeArrowheads="1"/>
            </p:cNvSpPr>
            <p:nvPr/>
          </p:nvSpPr>
          <p:spPr bwMode="auto">
            <a:xfrm>
              <a:off x="4483100" y="4932363"/>
              <a:ext cx="1022350" cy="404812"/>
            </a:xfrm>
            <a:prstGeom prst="rightArrow">
              <a:avLst>
                <a:gd name="adj1" fmla="val 50000"/>
                <a:gd name="adj2" fmla="val 63137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5060" name="Group 20"/>
            <p:cNvGrpSpPr>
              <a:grpSpLocks/>
            </p:cNvGrpSpPr>
            <p:nvPr/>
          </p:nvGrpSpPr>
          <p:grpSpPr bwMode="auto">
            <a:xfrm>
              <a:off x="6354763" y="4213225"/>
              <a:ext cx="2282825" cy="1876425"/>
              <a:chOff x="3472" y="2377"/>
              <a:chExt cx="1438" cy="1182"/>
            </a:xfrm>
          </p:grpSpPr>
          <p:sp>
            <p:nvSpPr>
              <p:cNvPr id="215061" name="Text Box 21"/>
              <p:cNvSpPr txBox="1">
                <a:spLocks noChangeArrowheads="1"/>
              </p:cNvSpPr>
              <p:nvPr/>
            </p:nvSpPr>
            <p:spPr bwMode="auto">
              <a:xfrm>
                <a:off x="4031" y="2377"/>
                <a:ext cx="308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 dirty="0">
                    <a:latin typeface="Times New Roman" pitchFamily="18" charset="0"/>
                  </a:rPr>
                  <a:t>B</a:t>
                </a:r>
                <a:endParaRPr lang="en-US" sz="3600" dirty="0">
                  <a:latin typeface="Times New Roman" pitchFamily="18" charset="0"/>
                </a:endParaRPr>
              </a:p>
            </p:txBody>
          </p:sp>
          <p:sp>
            <p:nvSpPr>
              <p:cNvPr id="215062" name="Rectangle 22"/>
              <p:cNvSpPr>
                <a:spLocks noChangeArrowheads="1"/>
              </p:cNvSpPr>
              <p:nvPr/>
            </p:nvSpPr>
            <p:spPr bwMode="auto">
              <a:xfrm>
                <a:off x="3472" y="3139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3" name="Text Box 23"/>
              <p:cNvSpPr txBox="1">
                <a:spLocks noChangeArrowheads="1"/>
              </p:cNvSpPr>
              <p:nvPr/>
            </p:nvSpPr>
            <p:spPr bwMode="auto">
              <a:xfrm>
                <a:off x="3472" y="3140"/>
                <a:ext cx="61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A1</a:t>
                </a:r>
              </a:p>
            </p:txBody>
          </p:sp>
          <p:sp>
            <p:nvSpPr>
              <p:cNvPr id="215064" name="Text Box 24"/>
              <p:cNvSpPr txBox="1">
                <a:spLocks noChangeArrowheads="1"/>
              </p:cNvSpPr>
              <p:nvPr/>
            </p:nvSpPr>
            <p:spPr bwMode="auto">
              <a:xfrm>
                <a:off x="4285" y="3130"/>
                <a:ext cx="62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A2</a:t>
                </a:r>
              </a:p>
            </p:txBody>
          </p:sp>
          <p:sp>
            <p:nvSpPr>
              <p:cNvPr id="215065" name="Rectangle 25"/>
              <p:cNvSpPr>
                <a:spLocks noChangeArrowheads="1"/>
              </p:cNvSpPr>
              <p:nvPr/>
            </p:nvSpPr>
            <p:spPr bwMode="auto">
              <a:xfrm>
                <a:off x="4291" y="3145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6" name="Rectangle 26"/>
              <p:cNvSpPr>
                <a:spLocks noChangeArrowheads="1"/>
              </p:cNvSpPr>
              <p:nvPr/>
            </p:nvSpPr>
            <p:spPr bwMode="auto">
              <a:xfrm>
                <a:off x="3802" y="2389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67" name="AutoShape 27"/>
              <p:cNvCxnSpPr>
                <a:cxnSpLocks noChangeShapeType="1"/>
                <a:stCxn id="215062" idx="0"/>
                <a:endCxn id="215066" idx="2"/>
              </p:cNvCxnSpPr>
              <p:nvPr/>
            </p:nvCxnSpPr>
            <p:spPr bwMode="auto">
              <a:xfrm rot="16200000">
                <a:off x="3824" y="2775"/>
                <a:ext cx="321" cy="407"/>
              </a:xfrm>
              <a:prstGeom prst="bentConnector3">
                <a:avLst>
                  <a:gd name="adj1" fmla="val 50157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5068" name="AutoShape 28"/>
              <p:cNvCxnSpPr>
                <a:cxnSpLocks noChangeShapeType="1"/>
                <a:stCxn id="215065" idx="0"/>
                <a:endCxn id="215066" idx="2"/>
              </p:cNvCxnSpPr>
              <p:nvPr/>
            </p:nvCxnSpPr>
            <p:spPr bwMode="auto">
              <a:xfrm rot="5400000" flipH="1">
                <a:off x="4230" y="2776"/>
                <a:ext cx="327" cy="412"/>
              </a:xfrm>
              <a:prstGeom prst="bentConnector3">
                <a:avLst>
                  <a:gd name="adj1" fmla="val 50153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5069" name="Group 29"/>
            <p:cNvGrpSpPr>
              <a:grpSpLocks/>
            </p:cNvGrpSpPr>
            <p:nvPr/>
          </p:nvGrpSpPr>
          <p:grpSpPr bwMode="auto">
            <a:xfrm>
              <a:off x="1962150" y="4284663"/>
              <a:ext cx="1225550" cy="1663700"/>
              <a:chOff x="1021" y="2448"/>
              <a:chExt cx="772" cy="1048"/>
            </a:xfrm>
          </p:grpSpPr>
          <p:sp>
            <p:nvSpPr>
              <p:cNvPr id="215070" name="Rectangle 30"/>
              <p:cNvSpPr>
                <a:spLocks noChangeArrowheads="1"/>
              </p:cNvSpPr>
              <p:nvPr/>
            </p:nvSpPr>
            <p:spPr bwMode="auto">
              <a:xfrm>
                <a:off x="1022" y="3067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71" name="Text Box 31"/>
              <p:cNvSpPr txBox="1">
                <a:spLocks noChangeArrowheads="1"/>
              </p:cNvSpPr>
              <p:nvPr/>
            </p:nvSpPr>
            <p:spPr bwMode="auto">
              <a:xfrm>
                <a:off x="1022" y="2457"/>
                <a:ext cx="751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>
                    <a:latin typeface="Times New Roman" pitchFamily="18" charset="0"/>
                  </a:rPr>
                  <a:t>B</a:t>
                </a:r>
                <a:endParaRPr lang="en-US" sz="3600">
                  <a:latin typeface="Times New Roman" pitchFamily="18" charset="0"/>
                </a:endParaRPr>
              </a:p>
            </p:txBody>
          </p:sp>
          <p:sp>
            <p:nvSpPr>
              <p:cNvPr id="215072" name="Text Box 32"/>
              <p:cNvSpPr txBox="1">
                <a:spLocks noChangeArrowheads="1"/>
              </p:cNvSpPr>
              <p:nvPr/>
            </p:nvSpPr>
            <p:spPr bwMode="auto">
              <a:xfrm>
                <a:off x="1240" y="3074"/>
                <a:ext cx="324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15073" name="Rectangle 33"/>
              <p:cNvSpPr>
                <a:spLocks noChangeArrowheads="1"/>
              </p:cNvSpPr>
              <p:nvPr/>
            </p:nvSpPr>
            <p:spPr bwMode="auto">
              <a:xfrm>
                <a:off x="1021" y="2448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74" name="AutoShape 34"/>
              <p:cNvCxnSpPr>
                <a:cxnSpLocks noChangeShapeType="1"/>
                <a:stCxn id="215070" idx="0"/>
                <a:endCxn id="215073" idx="2"/>
              </p:cNvCxnSpPr>
              <p:nvPr/>
            </p:nvCxnSpPr>
            <p:spPr bwMode="auto">
              <a:xfrm flipH="1" flipV="1">
                <a:off x="1407" y="2877"/>
                <a:ext cx="1" cy="190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jmění přechází na existující nástupnické společnosti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= společníky nástupnických společností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účastněnými společnostmi“ jsou zanikající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se založením nových společností</a:t>
            </a:r>
            <a:endParaRPr lang="en-US" dirty="0">
              <a:solidFill>
                <a:schemeClr val="tx1"/>
              </a:solidFill>
            </a:endParaRPr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(2)</a:t>
            </a:r>
            <a:endParaRPr lang="en-US"/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243013" y="4529591"/>
            <a:ext cx="8308975" cy="1617662"/>
            <a:chOff x="186" y="2506"/>
            <a:chExt cx="5234" cy="1019"/>
          </a:xfrm>
        </p:grpSpPr>
        <p:sp>
          <p:nvSpPr>
            <p:cNvPr id="217138" name="Text Box 50"/>
            <p:cNvSpPr txBox="1">
              <a:spLocks noChangeArrowheads="1"/>
            </p:cNvSpPr>
            <p:nvPr/>
          </p:nvSpPr>
          <p:spPr bwMode="auto">
            <a:xfrm>
              <a:off x="3750" y="3178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2400" baseline="-25000">
                  <a:latin typeface="Times New Roman" pitchFamily="18" charset="0"/>
                </a:rPr>
                <a:t>A1</a:t>
              </a:r>
              <a:endParaRPr lang="en-US" sz="2400" baseline="-25000">
                <a:latin typeface="Times New Roman" pitchFamily="18" charset="0"/>
              </a:endParaRPr>
            </a:p>
          </p:txBody>
        </p:sp>
        <p:sp>
          <p:nvSpPr>
            <p:cNvPr id="217139" name="Text Box 51"/>
            <p:cNvSpPr txBox="1">
              <a:spLocks noChangeArrowheads="1"/>
            </p:cNvSpPr>
            <p:nvPr/>
          </p:nvSpPr>
          <p:spPr bwMode="auto">
            <a:xfrm>
              <a:off x="4510" y="3186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C</a:t>
              </a:r>
              <a:r>
                <a:rPr lang="cs-CZ" sz="2400" baseline="-25000">
                  <a:latin typeface="Times New Roman" pitchFamily="18" charset="0"/>
                </a:rPr>
                <a:t>A2</a:t>
              </a:r>
              <a:endParaRPr lang="en-US" sz="2400" baseline="-25000">
                <a:latin typeface="Times New Roman" pitchFamily="18" charset="0"/>
              </a:endParaRPr>
            </a:p>
          </p:txBody>
        </p:sp>
        <p:grpSp>
          <p:nvGrpSpPr>
            <p:cNvPr id="217140" name="Group 52"/>
            <p:cNvGrpSpPr>
              <a:grpSpLocks/>
            </p:cNvGrpSpPr>
            <p:nvPr/>
          </p:nvGrpSpPr>
          <p:grpSpPr bwMode="auto">
            <a:xfrm>
              <a:off x="186" y="2506"/>
              <a:ext cx="5234" cy="1019"/>
              <a:chOff x="186" y="2506"/>
              <a:chExt cx="5234" cy="1019"/>
            </a:xfrm>
          </p:grpSpPr>
          <p:grpSp>
            <p:nvGrpSpPr>
              <p:cNvPr id="217141" name="Group 53"/>
              <p:cNvGrpSpPr>
                <a:grpSpLocks/>
              </p:cNvGrpSpPr>
              <p:nvPr/>
            </p:nvGrpSpPr>
            <p:grpSpPr bwMode="auto">
              <a:xfrm>
                <a:off x="4334" y="2514"/>
                <a:ext cx="1086" cy="966"/>
                <a:chOff x="4334" y="2514"/>
                <a:chExt cx="1086" cy="966"/>
              </a:xfrm>
            </p:grpSpPr>
            <p:sp>
              <p:nvSpPr>
                <p:cNvPr id="2171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709" y="2514"/>
                  <a:ext cx="711" cy="29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2400">
                      <a:latin typeface="Times New Roman" pitchFamily="18" charset="0"/>
                    </a:rPr>
                    <a:t>Spol. 3</a:t>
                  </a:r>
                </a:p>
              </p:txBody>
            </p:sp>
            <p:sp>
              <p:nvSpPr>
                <p:cNvPr id="217143" name="Rectangle 55"/>
                <p:cNvSpPr>
                  <a:spLocks noChangeArrowheads="1"/>
                </p:cNvSpPr>
                <p:nvPr/>
              </p:nvSpPr>
              <p:spPr bwMode="auto">
                <a:xfrm>
                  <a:off x="4334" y="3164"/>
                  <a:ext cx="650" cy="31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17144" name="AutoShape 56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4765" y="2784"/>
                  <a:ext cx="354" cy="406"/>
                </a:xfrm>
                <a:prstGeom prst="bentConnector3">
                  <a:avLst>
                    <a:gd name="adj1" fmla="val 50000"/>
                  </a:avLst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</p:cxnSp>
          </p:grpSp>
          <p:grpSp>
            <p:nvGrpSpPr>
              <p:cNvPr id="217145" name="Group 57"/>
              <p:cNvGrpSpPr>
                <a:grpSpLocks/>
              </p:cNvGrpSpPr>
              <p:nvPr/>
            </p:nvGrpSpPr>
            <p:grpSpPr bwMode="auto">
              <a:xfrm>
                <a:off x="186" y="2506"/>
                <a:ext cx="4473" cy="1019"/>
                <a:chOff x="186" y="2506"/>
                <a:chExt cx="4473" cy="1019"/>
              </a:xfrm>
            </p:grpSpPr>
            <p:sp>
              <p:nvSpPr>
                <p:cNvPr id="217146" name="Rectangle 58"/>
                <p:cNvSpPr>
                  <a:spLocks noChangeArrowheads="1"/>
                </p:cNvSpPr>
                <p:nvPr/>
              </p:nvSpPr>
              <p:spPr bwMode="auto">
                <a:xfrm>
                  <a:off x="1704" y="3142"/>
                  <a:ext cx="378" cy="318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17147" name="Group 59"/>
                <p:cNvGrpSpPr>
                  <a:grpSpLocks/>
                </p:cNvGrpSpPr>
                <p:nvPr/>
              </p:nvGrpSpPr>
              <p:grpSpPr bwMode="auto">
                <a:xfrm>
                  <a:off x="186" y="2506"/>
                  <a:ext cx="4473" cy="1019"/>
                  <a:chOff x="186" y="2506"/>
                  <a:chExt cx="4473" cy="1019"/>
                </a:xfrm>
              </p:grpSpPr>
              <p:sp>
                <p:nvSpPr>
                  <p:cNvPr id="21714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40" y="3138"/>
                    <a:ext cx="378" cy="318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1714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86" y="2506"/>
                    <a:ext cx="4473" cy="1019"/>
                    <a:chOff x="186" y="2506"/>
                    <a:chExt cx="4473" cy="1019"/>
                  </a:xfrm>
                </p:grpSpPr>
                <p:sp>
                  <p:nvSpPr>
                    <p:cNvPr id="217150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5" y="2605"/>
                      <a:ext cx="551" cy="231"/>
                    </a:xfrm>
                    <a:prstGeom prst="rightArrow">
                      <a:avLst>
                        <a:gd name="adj1" fmla="val 50000"/>
                        <a:gd name="adj2" fmla="val 59632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7151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6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52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5" y="2506"/>
                      <a:ext cx="711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3</a:t>
                      </a:r>
                    </a:p>
                  </p:txBody>
                </p:sp>
                <p:sp>
                  <p:nvSpPr>
                    <p:cNvPr id="217153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35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5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42" y="3140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55" name="AutoShape 67"/>
                    <p:cNvCxnSpPr>
                      <a:cxnSpLocks noChangeShapeType="1"/>
                      <a:stCxn id="217154" idx="0"/>
                      <a:endCxn id="217153" idx="2"/>
                    </p:cNvCxnSpPr>
                    <p:nvPr/>
                  </p:nvCxnSpPr>
                  <p:spPr bwMode="auto">
                    <a:xfrm flipV="1">
                      <a:off x="1267" y="2802"/>
                      <a:ext cx="2" cy="338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6" name="AutoShape 68"/>
                    <p:cNvCxnSpPr>
                      <a:cxnSpLocks noChangeShapeType="1"/>
                      <a:stCxn id="217148" idx="0"/>
                      <a:endCxn id="217151" idx="2"/>
                    </p:cNvCxnSpPr>
                    <p:nvPr/>
                  </p:nvCxnSpPr>
                  <p:spPr bwMode="auto">
                    <a:xfrm flipH="1" flipV="1">
                      <a:off x="520" y="2802"/>
                      <a:ext cx="109" cy="336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7" name="AutoShape 69"/>
                    <p:cNvCxnSpPr>
                      <a:cxnSpLocks noChangeShapeType="1"/>
                      <a:stCxn id="217146" idx="0"/>
                      <a:endCxn id="217152" idx="2"/>
                    </p:cNvCxnSpPr>
                    <p:nvPr/>
                  </p:nvCxnSpPr>
                  <p:spPr bwMode="auto">
                    <a:xfrm flipV="1">
                      <a:off x="1893" y="2802"/>
                      <a:ext cx="148" cy="340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58" name="Text Box 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34" y="3146"/>
                      <a:ext cx="255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17159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17160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4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17161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10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62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59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63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4" y="3164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64" name="AutoShape 7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>
                      <a:off x="3465" y="2809"/>
                      <a:ext cx="354" cy="355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5" name="AutoShape 77"/>
                    <p:cNvCxnSpPr>
                      <a:cxnSpLocks noChangeShapeType="1"/>
                      <a:stCxn id="217163" idx="0"/>
                      <a:endCxn id="217162" idx="2"/>
                    </p:cNvCxnSpPr>
                    <p:nvPr/>
                  </p:nvCxnSpPr>
                  <p:spPr bwMode="auto">
                    <a:xfrm rot="16200000">
                      <a:off x="3919" y="2790"/>
                      <a:ext cx="354" cy="394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6" name="AutoShape 78"/>
                    <p:cNvCxnSpPr>
                      <a:cxnSpLocks noChangeShapeType="1"/>
                      <a:stCxn id="217143" idx="0"/>
                      <a:endCxn id="217162" idx="2"/>
                    </p:cNvCxnSpPr>
                    <p:nvPr/>
                  </p:nvCxnSpPr>
                  <p:spPr bwMode="auto">
                    <a:xfrm rot="5400000" flipH="1">
                      <a:off x="4299" y="2804"/>
                      <a:ext cx="354" cy="366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67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65" y="3057"/>
                      <a:ext cx="177" cy="4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</p:grpSp>
        </p:grpSp>
      </p:grp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577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Rozdělení odštěpením </a:t>
            </a:r>
            <a:r>
              <a:rPr lang="cs-CZ" dirty="0"/>
              <a:t>se založením nových společností („odštěpení“)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nově vzniklou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pouze rozdělovaná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sloučením</a:t>
            </a:r>
            <a:endParaRPr lang="en-US" dirty="0"/>
          </a:p>
          <a:p>
            <a:pPr marL="622300" lvl="1" indent="-176213" defTabSz="914400">
              <a:buFontTx/>
              <a:buChar char="-"/>
            </a:pPr>
            <a:endParaRPr lang="en-US" sz="17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(3)</a:t>
            </a:r>
            <a:endParaRPr lang="en-US"/>
          </a:p>
        </p:txBody>
      </p:sp>
      <p:grpSp>
        <p:nvGrpSpPr>
          <p:cNvPr id="219177" name="Group 41"/>
          <p:cNvGrpSpPr>
            <a:grpSpLocks/>
          </p:cNvGrpSpPr>
          <p:nvPr/>
        </p:nvGrpSpPr>
        <p:grpSpPr bwMode="auto">
          <a:xfrm>
            <a:off x="1962150" y="4572000"/>
            <a:ext cx="5857875" cy="1643063"/>
            <a:chOff x="1120" y="2636"/>
            <a:chExt cx="3690" cy="1035"/>
          </a:xfrm>
        </p:grpSpPr>
        <p:sp>
          <p:nvSpPr>
            <p:cNvPr id="219178" name="AutoShape 42"/>
            <p:cNvSpPr>
              <a:spLocks noChangeArrowheads="1"/>
            </p:cNvSpPr>
            <p:nvPr/>
          </p:nvSpPr>
          <p:spPr bwMode="auto">
            <a:xfrm>
              <a:off x="2689" y="2741"/>
              <a:ext cx="551" cy="231"/>
            </a:xfrm>
            <a:prstGeom prst="rightArrow">
              <a:avLst>
                <a:gd name="adj1" fmla="val 50000"/>
                <a:gd name="adj2" fmla="val 59632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9179" name="Group 43"/>
            <p:cNvGrpSpPr>
              <a:grpSpLocks/>
            </p:cNvGrpSpPr>
            <p:nvPr/>
          </p:nvGrpSpPr>
          <p:grpSpPr bwMode="auto">
            <a:xfrm>
              <a:off x="3561" y="2636"/>
              <a:ext cx="1249" cy="1035"/>
              <a:chOff x="3561" y="2636"/>
              <a:chExt cx="1249" cy="1035"/>
            </a:xfrm>
          </p:grpSpPr>
          <p:sp>
            <p:nvSpPr>
              <p:cNvPr id="219180" name="Text Box 44"/>
              <p:cNvSpPr txBox="1">
                <a:spLocks noChangeArrowheads="1"/>
              </p:cNvSpPr>
              <p:nvPr/>
            </p:nvSpPr>
            <p:spPr bwMode="auto">
              <a:xfrm>
                <a:off x="3561" y="3259"/>
                <a:ext cx="673" cy="412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19181" name="Group 45"/>
              <p:cNvGrpSpPr>
                <a:grpSpLocks/>
              </p:cNvGrpSpPr>
              <p:nvPr/>
            </p:nvGrpSpPr>
            <p:grpSpPr bwMode="auto">
              <a:xfrm>
                <a:off x="4334" y="3257"/>
                <a:ext cx="476" cy="412"/>
                <a:chOff x="4422" y="3251"/>
                <a:chExt cx="476" cy="412"/>
              </a:xfrm>
            </p:grpSpPr>
            <p:sp>
              <p:nvSpPr>
                <p:cNvPr id="219182" name="Rectangle 46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439" y="3251"/>
                  <a:ext cx="431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chemeClr val="tx1"/>
                  </a:bgClr>
                </a:pattFill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cs-CZ" sz="36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9183" name="Text Box 47" descr="Wide upward diagonal"/>
                <p:cNvSpPr txBox="1">
                  <a:spLocks noChangeArrowheads="1"/>
                </p:cNvSpPr>
                <p:nvPr/>
              </p:nvSpPr>
              <p:spPr bwMode="auto">
                <a:xfrm>
                  <a:off x="4422" y="3251"/>
                  <a:ext cx="476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 w="127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3600">
                      <a:latin typeface="Times New Roman" pitchFamily="18" charset="0"/>
                    </a:rPr>
                    <a:t>A1</a:t>
                  </a:r>
                </a:p>
              </p:txBody>
            </p:sp>
          </p:grpSp>
          <p:grpSp>
            <p:nvGrpSpPr>
              <p:cNvPr id="219184" name="Group 48"/>
              <p:cNvGrpSpPr>
                <a:grpSpLocks/>
              </p:cNvGrpSpPr>
              <p:nvPr/>
            </p:nvGrpSpPr>
            <p:grpSpPr bwMode="auto">
              <a:xfrm>
                <a:off x="3837" y="2636"/>
                <a:ext cx="771" cy="429"/>
                <a:chOff x="709" y="2460"/>
                <a:chExt cx="771" cy="429"/>
              </a:xfrm>
            </p:grpSpPr>
            <p:sp>
              <p:nvSpPr>
                <p:cNvPr id="21918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86" name="Rectangle 50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219187" name="AutoShape 51"/>
              <p:cNvCxnSpPr>
                <a:cxnSpLocks noChangeShapeType="1"/>
                <a:stCxn id="219180" idx="0"/>
                <a:endCxn id="219186" idx="2"/>
              </p:cNvCxnSpPr>
              <p:nvPr/>
            </p:nvCxnSpPr>
            <p:spPr bwMode="auto">
              <a:xfrm rot="16200000">
                <a:off x="3964" y="2999"/>
                <a:ext cx="194" cy="32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9188" name="AutoShape 52"/>
              <p:cNvCxnSpPr>
                <a:cxnSpLocks noChangeShapeType="1"/>
                <a:stCxn id="219183" idx="0"/>
                <a:endCxn id="219186" idx="2"/>
              </p:cNvCxnSpPr>
              <p:nvPr/>
            </p:nvCxnSpPr>
            <p:spPr bwMode="auto">
              <a:xfrm rot="5400000" flipH="1">
                <a:off x="4300" y="2988"/>
                <a:ext cx="192" cy="34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9189" name="Group 53"/>
            <p:cNvGrpSpPr>
              <a:grpSpLocks/>
            </p:cNvGrpSpPr>
            <p:nvPr/>
          </p:nvGrpSpPr>
          <p:grpSpPr bwMode="auto">
            <a:xfrm>
              <a:off x="1120" y="2638"/>
              <a:ext cx="1006" cy="1028"/>
              <a:chOff x="816" y="2642"/>
              <a:chExt cx="1006" cy="1028"/>
            </a:xfrm>
          </p:grpSpPr>
          <p:sp>
            <p:nvSpPr>
              <p:cNvPr id="219190" name="Text Box 54" descr="Wide upward diagonal"/>
              <p:cNvSpPr txBox="1">
                <a:spLocks noChangeArrowheads="1"/>
              </p:cNvSpPr>
              <p:nvPr/>
            </p:nvSpPr>
            <p:spPr bwMode="auto">
              <a:xfrm>
                <a:off x="821" y="3257"/>
                <a:ext cx="1001" cy="412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cs-CZ" sz="3600">
                  <a:latin typeface="Times New Roman" pitchFamily="18" charset="0"/>
                </a:endParaRPr>
              </a:p>
            </p:txBody>
          </p:sp>
          <p:grpSp>
            <p:nvGrpSpPr>
              <p:cNvPr id="219191" name="Group 55"/>
              <p:cNvGrpSpPr>
                <a:grpSpLocks/>
              </p:cNvGrpSpPr>
              <p:nvPr/>
            </p:nvGrpSpPr>
            <p:grpSpPr bwMode="auto">
              <a:xfrm>
                <a:off x="935" y="2642"/>
                <a:ext cx="771" cy="429"/>
                <a:chOff x="709" y="2460"/>
                <a:chExt cx="771" cy="429"/>
              </a:xfrm>
            </p:grpSpPr>
            <p:sp>
              <p:nvSpPr>
                <p:cNvPr id="21919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93" name="Rectangle 57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19194" name="Line 58"/>
              <p:cNvSpPr>
                <a:spLocks noChangeShapeType="1"/>
              </p:cNvSpPr>
              <p:nvPr/>
            </p:nvSpPr>
            <p:spPr bwMode="auto">
              <a:xfrm flipV="1">
                <a:off x="1532" y="3252"/>
                <a:ext cx="0" cy="4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9195" name="Rectangle 59"/>
              <p:cNvSpPr>
                <a:spLocks noChangeArrowheads="1"/>
              </p:cNvSpPr>
              <p:nvPr/>
            </p:nvSpPr>
            <p:spPr bwMode="auto">
              <a:xfrm>
                <a:off x="816" y="3258"/>
                <a:ext cx="716" cy="41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cxnSp>
            <p:nvCxnSpPr>
              <p:cNvPr id="219196" name="AutoShape 60"/>
              <p:cNvCxnSpPr>
                <a:cxnSpLocks noChangeShapeType="1"/>
                <a:stCxn id="219190" idx="0"/>
                <a:endCxn id="219193" idx="2"/>
              </p:cNvCxnSpPr>
              <p:nvPr/>
            </p:nvCxnSpPr>
            <p:spPr bwMode="auto">
              <a:xfrm flipH="1" flipV="1">
                <a:off x="1321" y="3071"/>
                <a:ext cx="1" cy="186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odštěpením sloučením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již existující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rozdělovaná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se založením nových společností</a:t>
            </a:r>
            <a:endParaRPr lang="en-US" dirty="0"/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(4)</a:t>
            </a:r>
            <a:endParaRPr lang="en-US"/>
          </a:p>
        </p:txBody>
      </p: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1098550" y="4572000"/>
            <a:ext cx="7993063" cy="1866900"/>
            <a:chOff x="337" y="2458"/>
            <a:chExt cx="5035" cy="1176"/>
          </a:xfrm>
        </p:grpSpPr>
        <p:sp>
          <p:nvSpPr>
            <p:cNvPr id="221247" name="Text Box 63"/>
            <p:cNvSpPr txBox="1">
              <a:spLocks noChangeArrowheads="1"/>
            </p:cNvSpPr>
            <p:nvPr/>
          </p:nvSpPr>
          <p:spPr bwMode="auto">
            <a:xfrm>
              <a:off x="4820" y="3250"/>
              <a:ext cx="32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14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21248" name="Group 64"/>
            <p:cNvGrpSpPr>
              <a:grpSpLocks/>
            </p:cNvGrpSpPr>
            <p:nvPr/>
          </p:nvGrpSpPr>
          <p:grpSpPr bwMode="auto">
            <a:xfrm>
              <a:off x="337" y="2458"/>
              <a:ext cx="5035" cy="1176"/>
              <a:chOff x="337" y="2458"/>
              <a:chExt cx="5035" cy="1176"/>
            </a:xfrm>
          </p:grpSpPr>
          <p:sp>
            <p:nvSpPr>
              <p:cNvPr id="221249" name="Text Box 65"/>
              <p:cNvSpPr txBox="1">
                <a:spLocks noChangeArrowheads="1"/>
              </p:cNvSpPr>
              <p:nvPr/>
            </p:nvSpPr>
            <p:spPr bwMode="auto">
              <a:xfrm>
                <a:off x="3584" y="3230"/>
                <a:ext cx="278" cy="32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28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21250" name="Group 66"/>
              <p:cNvGrpSpPr>
                <a:grpSpLocks/>
              </p:cNvGrpSpPr>
              <p:nvPr/>
            </p:nvGrpSpPr>
            <p:grpSpPr bwMode="auto">
              <a:xfrm>
                <a:off x="337" y="2458"/>
                <a:ext cx="5035" cy="1176"/>
                <a:chOff x="337" y="2458"/>
                <a:chExt cx="5035" cy="1176"/>
              </a:xfrm>
            </p:grpSpPr>
            <p:cxnSp>
              <p:nvCxnSpPr>
                <p:cNvPr id="221251" name="AutoShape 67"/>
                <p:cNvCxnSpPr>
                  <a:cxnSpLocks noChangeShapeType="1"/>
                  <a:stCxn id="221275" idx="0"/>
                  <a:endCxn id="221274" idx="2"/>
                </p:cNvCxnSpPr>
                <p:nvPr/>
              </p:nvCxnSpPr>
              <p:spPr bwMode="auto">
                <a:xfrm flipH="1" flipV="1">
                  <a:off x="1951" y="2889"/>
                  <a:ext cx="4" cy="315"/>
                </a:xfrm>
                <a:prstGeom prst="straightConnector1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</p:cxnSp>
            <p:grpSp>
              <p:nvGrpSpPr>
                <p:cNvPr id="221252" name="Group 68"/>
                <p:cNvGrpSpPr>
                  <a:grpSpLocks/>
                </p:cNvGrpSpPr>
                <p:nvPr/>
              </p:nvGrpSpPr>
              <p:grpSpPr bwMode="auto">
                <a:xfrm>
                  <a:off x="337" y="2458"/>
                  <a:ext cx="5035" cy="1176"/>
                  <a:chOff x="337" y="2458"/>
                  <a:chExt cx="5035" cy="1176"/>
                </a:xfrm>
              </p:grpSpPr>
              <p:sp>
                <p:nvSpPr>
                  <p:cNvPr id="221253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553" y="2637"/>
                    <a:ext cx="551" cy="231"/>
                  </a:xfrm>
                  <a:prstGeom prst="rightArrow">
                    <a:avLst>
                      <a:gd name="adj1" fmla="val 50000"/>
                      <a:gd name="adj2" fmla="val 59632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221254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601" y="2460"/>
                    <a:ext cx="771" cy="429"/>
                    <a:chOff x="4533" y="2448"/>
                    <a:chExt cx="771" cy="429"/>
                  </a:xfrm>
                </p:grpSpPr>
                <p:sp>
                  <p:nvSpPr>
                    <p:cNvPr id="221255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58" y="2501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D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3" y="2448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2125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337" y="2464"/>
                    <a:ext cx="771" cy="429"/>
                    <a:chOff x="3309" y="2464"/>
                    <a:chExt cx="771" cy="429"/>
                  </a:xfrm>
                </p:grpSpPr>
                <p:sp>
                  <p:nvSpPr>
                    <p:cNvPr id="221258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6" y="2519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C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9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2464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21260" name="Rectangle 76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4401" y="3195"/>
                    <a:ext cx="195" cy="424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chemeClr val="bg1"/>
                    </a:bgClr>
                  </a:pattFill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601" y="3192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337" y="3200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21263" name="AutoShape 7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51" y="2889"/>
                    <a:ext cx="0" cy="303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221264" name="AutoShape 80"/>
                  <p:cNvCxnSpPr>
                    <a:cxnSpLocks noChangeShapeType="1"/>
                    <a:stCxn id="221262" idx="0"/>
                    <a:endCxn id="221259" idx="2"/>
                  </p:cNvCxnSpPr>
                  <p:nvPr/>
                </p:nvCxnSpPr>
                <p:spPr bwMode="auto">
                  <a:xfrm flipV="1">
                    <a:off x="3723" y="2893"/>
                    <a:ext cx="0" cy="307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grpSp>
                <p:nvGrpSpPr>
                  <p:cNvPr id="221265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337" y="2458"/>
                    <a:ext cx="2003" cy="1176"/>
                    <a:chOff x="337" y="2458"/>
                    <a:chExt cx="2003" cy="1176"/>
                  </a:xfrm>
                </p:grpSpPr>
                <p:sp>
                  <p:nvSpPr>
                    <p:cNvPr id="221266" name="Text Box 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2" y="3242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21267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2" y="3258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221268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" y="2458"/>
                      <a:ext cx="2003" cy="1176"/>
                      <a:chOff x="337" y="2458"/>
                      <a:chExt cx="2003" cy="1176"/>
                    </a:xfrm>
                  </p:grpSpPr>
                  <p:grpSp>
                    <p:nvGrpSpPr>
                      <p:cNvPr id="221269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" y="2458"/>
                        <a:ext cx="771" cy="429"/>
                        <a:chOff x="709" y="2460"/>
                        <a:chExt cx="771" cy="429"/>
                      </a:xfrm>
                    </p:grpSpPr>
                    <p:sp>
                      <p:nvSpPr>
                        <p:cNvPr id="221270" name="Text Box 8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7" y="2509"/>
                          <a:ext cx="265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C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1" name="Rectangle 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09" y="2460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21272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65" y="2460"/>
                        <a:ext cx="771" cy="429"/>
                        <a:chOff x="1425" y="2488"/>
                        <a:chExt cx="771" cy="429"/>
                      </a:xfrm>
                    </p:grpSpPr>
                    <p:sp>
                      <p:nvSpPr>
                        <p:cNvPr id="221273" name="Text Box 8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678" y="2536"/>
                          <a:ext cx="278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D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4" name="Rectangle 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5" y="2488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21275" name="Rectangle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69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6" name="Rectangle 92" descr="Wide upward diagonal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3" y="3205"/>
                        <a:ext cx="195" cy="429"/>
                      </a:xfrm>
                      <a:prstGeom prst="rect">
                        <a:avLst/>
                      </a:prstGeom>
                      <a:pattFill prst="wdUpDiag">
                        <a:fgClr>
                          <a:srgbClr val="000000"/>
                        </a:fgClr>
                        <a:bgClr>
                          <a:schemeClr val="bg1"/>
                        </a:bgClr>
                      </a:pattFill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7" name="Rectangle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cxnSp>
                    <p:nvCxnSpPr>
                      <p:cNvPr id="221278" name="AutoShape 94"/>
                      <p:cNvCxnSpPr>
                        <a:cxnSpLocks noChangeShapeType="1"/>
                        <a:stCxn id="221277" idx="0"/>
                        <a:endCxn id="221271" idx="2"/>
                      </p:cNvCxnSpPr>
                      <p:nvPr/>
                    </p:nvCxnSpPr>
                    <p:spPr bwMode="auto">
                      <a:xfrm flipV="1">
                        <a:off x="723" y="2887"/>
                        <a:ext cx="0" cy="317"/>
                      </a:xfrm>
                      <a:prstGeom prst="straightConnector1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ffectLst/>
                    </p:spPr>
                  </p:cxnSp>
                  <p:sp>
                    <p:nvSpPr>
                      <p:cNvPr id="221279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65" y="3416"/>
                        <a:ext cx="14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</p:grpSp>
              <p:cxnSp>
                <p:nvCxnSpPr>
                  <p:cNvPr id="221280" name="AutoShape 96"/>
                  <p:cNvCxnSpPr>
                    <a:cxnSpLocks noChangeShapeType="1"/>
                    <a:stCxn id="221259" idx="2"/>
                    <a:endCxn id="221261" idx="0"/>
                  </p:cNvCxnSpPr>
                  <p:nvPr/>
                </p:nvCxnSpPr>
                <p:spPr bwMode="auto">
                  <a:xfrm rot="16200000" flipH="1">
                    <a:off x="4205" y="2411"/>
                    <a:ext cx="299" cy="1264"/>
                  </a:xfrm>
                  <a:prstGeom prst="bentConnector3">
                    <a:avLst>
                      <a:gd name="adj1" fmla="val 49833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</p:cxnSp>
            </p:grpSp>
          </p:grpSp>
        </p:grpSp>
      </p:grpSp>
      <p:sp>
        <p:nvSpPr>
          <p:cNvPr id="41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Akvizice</a:t>
            </a:r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právní formy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086850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Právně = přeměna, ale účetně </a:t>
            </a:r>
            <a:r>
              <a:rPr lang="cs-CZ" dirty="0" smtClean="0"/>
              <a:t>ne </a:t>
            </a:r>
            <a:endParaRPr lang="cs-CZ" dirty="0"/>
          </a:p>
          <a:p>
            <a:pPr marL="657225" lvl="1" indent="-266700" defTabSz="914400"/>
            <a:r>
              <a:rPr lang="cs-CZ" dirty="0"/>
              <a:t>„přeměna s výjimkou změny právní formy“ = např. §3 </a:t>
            </a:r>
            <a:r>
              <a:rPr lang="cs-CZ" dirty="0" err="1"/>
              <a:t>ZoÚ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 změně právní formy společnost </a:t>
            </a:r>
            <a:r>
              <a:rPr lang="cs-CZ" u="sng" dirty="0"/>
              <a:t>nezaniká</a:t>
            </a:r>
            <a:r>
              <a:rPr lang="cs-CZ" dirty="0"/>
              <a:t> a její jmění </a:t>
            </a:r>
            <a:r>
              <a:rPr lang="cs-CZ" u="sng" dirty="0"/>
              <a:t>nepřechází</a:t>
            </a:r>
            <a:r>
              <a:rPr lang="cs-CZ" dirty="0"/>
              <a:t> na jejího právního nástupce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Mění se pouze vnitřní právní poměry a právní postavení jejích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 změně právní formy musí společnost splňovat podmínky stanovené pro danou právní formu (např. výši základního kapitálu, počet společníků apod.) </a:t>
            </a:r>
            <a:endParaRPr lang="cs-CZ" dirty="0" smtClean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Změna k.s. na jinou obchodní korporaci a naopak – přiznání za období před zápisem změny do OR</a:t>
            </a:r>
            <a:endParaRPr lang="cs-CZ" dirty="0"/>
          </a:p>
          <a:p>
            <a:pPr marL="266700" indent="-266700" defTabSz="91440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Rozhodný den, právní účinky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5119007"/>
          </a:xfrm>
        </p:spPr>
        <p:txBody>
          <a:bodyPr/>
          <a:lstStyle/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Rozhodným dnem </a:t>
            </a:r>
            <a:r>
              <a:rPr lang="cs-CZ" dirty="0" smtClean="0">
                <a:solidFill>
                  <a:schemeClr val="tx1"/>
                </a:solidFill>
              </a:rPr>
              <a:t>fúze/rozdělení/převodu jmění </a:t>
            </a:r>
            <a:r>
              <a:rPr lang="cs-CZ" dirty="0">
                <a:solidFill>
                  <a:schemeClr val="tx1"/>
                </a:solidFill>
              </a:rPr>
              <a:t>(§10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pPr marL="727075" lvl="1" indent="-274638" defTabSz="914400"/>
            <a:r>
              <a:rPr lang="cs-CZ" dirty="0">
                <a:solidFill>
                  <a:schemeClr val="tx1"/>
                </a:solidFill>
              </a:rPr>
              <a:t>Den, od něhož se jednání zanikající/nástupnické společnosti považuje z </a:t>
            </a:r>
            <a:r>
              <a:rPr lang="cs-CZ" u="sng" dirty="0">
                <a:solidFill>
                  <a:schemeClr val="tx1"/>
                </a:solidFill>
              </a:rPr>
              <a:t>účetního hlediska</a:t>
            </a:r>
            <a:r>
              <a:rPr lang="cs-CZ" dirty="0">
                <a:solidFill>
                  <a:schemeClr val="tx1"/>
                </a:solidFill>
              </a:rPr>
              <a:t> za jednání na účet nástupnické společnosti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Právní účinky všech přeměn = zápis do obchodního </a:t>
            </a:r>
            <a:r>
              <a:rPr lang="cs-CZ" dirty="0" smtClean="0">
                <a:solidFill>
                  <a:schemeClr val="tx1"/>
                </a:solidFill>
              </a:rPr>
              <a:t>rejstříku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Max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12 měsíců před podáním návrhu na zápis do OR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Lze retrospektivně i prospektivně (ocenění znalcem?)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Nejpozději den zápisu do OR</a:t>
            </a:r>
            <a:endParaRPr lang="cs-CZ" dirty="0">
              <a:solidFill>
                <a:schemeClr val="tx1"/>
              </a:solidFill>
            </a:endParaRPr>
          </a:p>
          <a:p>
            <a:pPr marL="273050" indent="-273050" defTabSz="914400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24280" name="Group 24"/>
          <p:cNvGrpSpPr>
            <a:grpSpLocks/>
          </p:cNvGrpSpPr>
          <p:nvPr/>
        </p:nvGrpSpPr>
        <p:grpSpPr bwMode="auto">
          <a:xfrm>
            <a:off x="809625" y="5036227"/>
            <a:ext cx="9074150" cy="1341729"/>
            <a:chOff x="472" y="2578"/>
            <a:chExt cx="4770" cy="654"/>
          </a:xfrm>
        </p:grpSpPr>
        <p:sp>
          <p:nvSpPr>
            <p:cNvPr id="224281" name="Text Box 25"/>
            <p:cNvSpPr txBox="1">
              <a:spLocks noChangeArrowheads="1"/>
            </p:cNvSpPr>
            <p:nvPr/>
          </p:nvSpPr>
          <p:spPr bwMode="auto">
            <a:xfrm>
              <a:off x="472" y="2752"/>
              <a:ext cx="384" cy="1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100" dirty="0" smtClean="0">
                  <a:solidFill>
                    <a:srgbClr val="000000"/>
                  </a:solidFill>
                  <a:latin typeface="+mn-lt"/>
                </a:rPr>
                <a:t>RD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224282" name="Group 26"/>
            <p:cNvGrpSpPr>
              <a:grpSpLocks/>
            </p:cNvGrpSpPr>
            <p:nvPr/>
          </p:nvGrpSpPr>
          <p:grpSpPr bwMode="auto">
            <a:xfrm>
              <a:off x="570" y="2578"/>
              <a:ext cx="4672" cy="654"/>
              <a:chOff x="592" y="2568"/>
              <a:chExt cx="4672" cy="654"/>
            </a:xfrm>
          </p:grpSpPr>
          <p:sp>
            <p:nvSpPr>
              <p:cNvPr id="224283" name="Line 27"/>
              <p:cNvSpPr>
                <a:spLocks noChangeShapeType="1"/>
              </p:cNvSpPr>
              <p:nvPr/>
            </p:nvSpPr>
            <p:spPr bwMode="auto">
              <a:xfrm>
                <a:off x="592" y="2965"/>
                <a:ext cx="44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24284" name="Group 28"/>
              <p:cNvGrpSpPr>
                <a:grpSpLocks/>
              </p:cNvGrpSpPr>
              <p:nvPr/>
            </p:nvGrpSpPr>
            <p:grpSpPr bwMode="auto">
              <a:xfrm>
                <a:off x="593" y="2568"/>
                <a:ext cx="4671" cy="654"/>
                <a:chOff x="593" y="2568"/>
                <a:chExt cx="4671" cy="654"/>
              </a:xfrm>
            </p:grpSpPr>
            <p:sp>
              <p:nvSpPr>
                <p:cNvPr id="22428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93" y="2568"/>
                  <a:ext cx="619" cy="2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Zveřejňování </a:t>
                  </a:r>
                </a:p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B0F0"/>
                      </a:solidFill>
                      <a:latin typeface="+mn-lt"/>
                    </a:rPr>
                    <a:t>(i elektronicky)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  <p:grpSp>
              <p:nvGrpSpPr>
                <p:cNvPr id="224286" name="Group 30"/>
                <p:cNvGrpSpPr>
                  <a:grpSpLocks/>
                </p:cNvGrpSpPr>
                <p:nvPr/>
              </p:nvGrpSpPr>
              <p:grpSpPr bwMode="auto">
                <a:xfrm>
                  <a:off x="593" y="2696"/>
                  <a:ext cx="4671" cy="324"/>
                  <a:chOff x="593" y="2696"/>
                  <a:chExt cx="4671" cy="324"/>
                </a:xfrm>
              </p:grpSpPr>
              <p:sp>
                <p:nvSpPr>
                  <p:cNvPr id="22428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93" y="2902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632" y="2904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5025" y="2903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3622" y="2891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1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696"/>
                    <a:ext cx="464" cy="12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sz="1100" dirty="0">
                        <a:solidFill>
                          <a:srgbClr val="000000"/>
                        </a:solidFill>
                        <a:latin typeface="+mn-lt"/>
                      </a:rPr>
                      <a:t>Zápis</a:t>
                    </a:r>
                    <a:endParaRPr lang="en-US" sz="1100" dirty="0">
                      <a:solidFill>
                        <a:srgbClr val="000000"/>
                      </a:solidFill>
                      <a:latin typeface="+mn-lt"/>
                    </a:endParaRPr>
                  </a:p>
                </p:txBody>
              </p:sp>
            </p:grpSp>
            <p:sp>
              <p:nvSpPr>
                <p:cNvPr id="22429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602" y="2962"/>
                  <a:ext cx="152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>
                      <a:solidFill>
                        <a:srgbClr val="000000"/>
                      </a:solidFill>
                      <a:latin typeface="+mn-lt"/>
                    </a:rPr>
                    <a:t>Oceňování, </a:t>
                  </a: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příprava závěrek a zahajovací rozvahy, audit, projekt fúze..</a:t>
                  </a:r>
                  <a:endParaRPr lang="en-US" sz="11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2429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701" y="3043"/>
                  <a:ext cx="704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Zveřejnění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840" y="3094"/>
                  <a:ext cx="1269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Schválení fúze, </a:t>
                  </a:r>
                  <a:r>
                    <a:rPr lang="cs-CZ" sz="1100" dirty="0">
                      <a:solidFill>
                        <a:srgbClr val="000000"/>
                      </a:solidFill>
                      <a:latin typeface="+mj-lt"/>
                    </a:rPr>
                    <a:t>žádost o zápis fúze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00" y="2679"/>
                  <a:ext cx="824" cy="12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Valná hromada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</p:grpSp>
        </p:grpSp>
      </p:grp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8001087" y="5720658"/>
            <a:ext cx="0" cy="2379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7416036" y="5285723"/>
            <a:ext cx="1567526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Žádost o zápis fúze</a:t>
            </a:r>
            <a:endParaRPr lang="en-US" sz="1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2884789" y="6509428"/>
            <a:ext cx="344345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Max. 12 měsíců</a:t>
            </a:r>
            <a:endParaRPr lang="en-US" sz="1100" dirty="0">
              <a:solidFill>
                <a:srgbClr val="00B0F0"/>
              </a:solidFill>
              <a:latin typeface="+mn-lt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50689" y="6437088"/>
            <a:ext cx="7017654" cy="7255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167089" y="5738588"/>
            <a:ext cx="1449611" cy="181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435600" y="5499100"/>
            <a:ext cx="1689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Min. 1 měsíc</a:t>
            </a:r>
            <a:endParaRPr lang="cs-CZ" sz="11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jmění znalcem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335314"/>
            <a:ext cx="9501188" cy="5268686"/>
          </a:xfrm>
        </p:spPr>
        <p:txBody>
          <a:bodyPr>
            <a:normAutofit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Důvod ocenění = aby nástupnická společnost </a:t>
            </a:r>
            <a:r>
              <a:rPr lang="cs-CZ" sz="2300" dirty="0" smtClean="0">
                <a:solidFill>
                  <a:schemeClr val="tx1"/>
                </a:solidFill>
              </a:rPr>
              <a:t>nezvýšila ZK více než </a:t>
            </a:r>
            <a:r>
              <a:rPr lang="cs-CZ" sz="2300" dirty="0">
                <a:solidFill>
                  <a:schemeClr val="tx1"/>
                </a:solidFill>
              </a:rPr>
              <a:t>je „čistý obchodní majetek“ zanikající společnosti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Pokud </a:t>
            </a:r>
            <a:r>
              <a:rPr lang="cs-CZ" sz="2300" dirty="0" smtClean="0">
                <a:solidFill>
                  <a:schemeClr val="tx1"/>
                </a:solidFill>
              </a:rPr>
              <a:t>má dojít ke zvýšení ZK nástupnickou společností ze jmění zanikající společnosti </a:t>
            </a:r>
            <a:r>
              <a:rPr lang="cs-CZ" sz="23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23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cs-CZ" sz="2300" dirty="0">
                <a:solidFill>
                  <a:schemeClr val="tx1"/>
                </a:solidFill>
              </a:rPr>
              <a:t>je třeba jmění </a:t>
            </a:r>
            <a:r>
              <a:rPr lang="cs-CZ" sz="2300" u="sng" dirty="0">
                <a:solidFill>
                  <a:schemeClr val="tx1"/>
                </a:solidFill>
              </a:rPr>
              <a:t>zanikající společnosti </a:t>
            </a:r>
            <a:r>
              <a:rPr lang="cs-CZ" sz="2300" dirty="0" smtClean="0">
                <a:solidFill>
                  <a:schemeClr val="tx1"/>
                </a:solidFill>
              </a:rPr>
              <a:t>ocenit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>
                <a:solidFill>
                  <a:schemeClr val="tx1"/>
                </a:solidFill>
              </a:rPr>
              <a:t>Ocenění </a:t>
            </a:r>
            <a:r>
              <a:rPr lang="cs-CZ" sz="2300" dirty="0">
                <a:solidFill>
                  <a:schemeClr val="tx1"/>
                </a:solidFill>
              </a:rPr>
              <a:t>se nevyžaduje: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Pokud nástupnická společnost </a:t>
            </a:r>
            <a:r>
              <a:rPr lang="cs-CZ" sz="1900" dirty="0" smtClean="0">
                <a:solidFill>
                  <a:schemeClr val="tx1"/>
                </a:solidFill>
              </a:rPr>
              <a:t>nezvyšuje ZK ze jmění zanikající společnosti</a:t>
            </a:r>
            <a:endParaRPr lang="cs-CZ" sz="1900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fúzích nebo rozdělení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nebo k.s. 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změně právní formy na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/ k.s. (při změně na </a:t>
            </a:r>
            <a:r>
              <a:rPr lang="en-US" sz="1900" dirty="0" smtClean="0">
                <a:solidFill>
                  <a:schemeClr val="tx1"/>
                </a:solidFill>
              </a:rPr>
              <a:t>s.r.o.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cs-CZ" sz="1900" dirty="0" smtClean="0">
                <a:solidFill>
                  <a:schemeClr val="tx1"/>
                </a:solidFill>
              </a:rPr>
              <a:t>/</a:t>
            </a:r>
            <a:r>
              <a:rPr lang="en-US" sz="1900" dirty="0" smtClean="0">
                <a:solidFill>
                  <a:schemeClr val="tx1"/>
                </a:solidFill>
              </a:rPr>
              <a:t> a.s.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ano)</a:t>
            </a:r>
          </a:p>
          <a:p>
            <a:pPr marL="622300" lvl="1" indent="-176213" defTabSz="914400"/>
            <a:r>
              <a:rPr lang="cs-CZ" sz="1900" dirty="0" smtClean="0">
                <a:solidFill>
                  <a:schemeClr val="tx1"/>
                </a:solidFill>
              </a:rPr>
              <a:t>Pokud </a:t>
            </a:r>
            <a:r>
              <a:rPr lang="cs-CZ" sz="1900" dirty="0">
                <a:solidFill>
                  <a:schemeClr val="tx1"/>
                </a:solidFill>
              </a:rPr>
              <a:t>se jej společníci vzdají (a zákon to umožňuje</a:t>
            </a:r>
            <a:r>
              <a:rPr lang="cs-CZ" sz="1900" dirty="0" smtClean="0">
                <a:solidFill>
                  <a:schemeClr val="tx1"/>
                </a:solidFill>
              </a:rPr>
              <a:t>)</a:t>
            </a:r>
          </a:p>
          <a:p>
            <a:pPr marL="266700" lvl="1" indent="-266700" defTabSz="914400"/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Rozvahový den pro ocenění</a:t>
            </a:r>
          </a:p>
          <a:p>
            <a:pPr marL="266700" lvl="1" indent="-266700" defTabSz="914400"/>
            <a:r>
              <a:rPr lang="cs-CZ" sz="2300" dirty="0" smtClean="0">
                <a:solidFill>
                  <a:schemeClr val="tx1"/>
                </a:solidFill>
                <a:ea typeface="+mn-ea"/>
                <a:cs typeface="+mn-cs"/>
              </a:rPr>
              <a:t>RD předchází vyhotovení projektu: ke </a:t>
            </a:r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dni přecházející RD (datum vyhotovení konečné účetní závěrky</a:t>
            </a:r>
            <a:r>
              <a:rPr lang="cs-CZ" sz="2300" dirty="0" smtClean="0">
                <a:solidFill>
                  <a:schemeClr val="tx1"/>
                </a:solidFill>
                <a:ea typeface="+mn-ea"/>
                <a:cs typeface="+mn-cs"/>
              </a:rPr>
              <a:t>)</a:t>
            </a:r>
          </a:p>
          <a:p>
            <a:pPr marL="266700" lvl="1" indent="-266700" defTabSz="914400"/>
            <a:r>
              <a:rPr lang="cs-CZ" sz="2400" dirty="0">
                <a:solidFill>
                  <a:schemeClr val="tx1"/>
                </a:solidFill>
              </a:rPr>
              <a:t>RD </a:t>
            </a:r>
            <a:r>
              <a:rPr lang="cs-CZ" sz="2400" dirty="0" smtClean="0">
                <a:solidFill>
                  <a:schemeClr val="tx1"/>
                </a:solidFill>
              </a:rPr>
              <a:t>po </a:t>
            </a:r>
            <a:r>
              <a:rPr lang="cs-CZ" sz="2400" dirty="0">
                <a:solidFill>
                  <a:schemeClr val="tx1"/>
                </a:solidFill>
              </a:rPr>
              <a:t>vyhotovení projektu</a:t>
            </a:r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: k datu poslední řádné nebo mimořádné účetní závěrky</a:t>
            </a:r>
          </a:p>
          <a:p>
            <a:pPr marL="266700" lvl="1" indent="-266700" defTabSz="914400"/>
            <a:endParaRPr lang="cs-CZ" sz="2300" dirty="0">
              <a:solidFill>
                <a:schemeClr val="tx1"/>
              </a:solidFill>
              <a:ea typeface="+mn-ea"/>
              <a:cs typeface="+mn-cs"/>
            </a:endParaRPr>
          </a:p>
          <a:p>
            <a:pPr marL="622300" lvl="1" indent="-176213" defTabSz="914400"/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– přehled</a:t>
            </a:r>
            <a:endParaRPr lang="en-US" dirty="0"/>
          </a:p>
        </p:txBody>
      </p:sp>
      <p:graphicFrame>
        <p:nvGraphicFramePr>
          <p:cNvPr id="226369" name="Group 6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91647871"/>
              </p:ext>
            </p:extLst>
          </p:nvPr>
        </p:nvGraphicFramePr>
        <p:xfrm>
          <a:off x="534988" y="1763713"/>
          <a:ext cx="9623425" cy="4808007"/>
        </p:xfrm>
        <a:graphic>
          <a:graphicData uri="http://schemas.openxmlformats.org/drawingml/2006/table">
            <a:tbl>
              <a:tblPr/>
              <a:tblGrid>
                <a:gridCol w="4811712"/>
                <a:gridCol w="4811713"/>
              </a:tblGrid>
              <a:tr h="5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 přeměny: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Přecenění: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zvýšením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</a:t>
                      </a: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zvýšení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Převzetí jmění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Splynutí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Rozštěpení se vznikem nových společností (de-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merger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se vznikem nové společnosti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jen odštěpovaná část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sloučením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za stejných podmínek jako fúze sloučením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695450"/>
            <a:ext cx="9509125" cy="4176713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účetnictví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Účetní závěrky, zahajovací rozvahy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(Konečná) účetní závěrka = zúčastněné společnosti </a:t>
            </a:r>
          </a:p>
          <a:p>
            <a:pPr marL="885825" lvl="1" indent="-495300" defTabSz="914400"/>
            <a:r>
              <a:rPr lang="cs-CZ" sz="2000" dirty="0" smtClean="0"/>
              <a:t>Ke dni předcházejícímu rozhodný den fúze nebo rozdělení (§11 </a:t>
            </a:r>
            <a:r>
              <a:rPr lang="cs-CZ" sz="2000" dirty="0" err="1" smtClean="0"/>
              <a:t>ZoP</a:t>
            </a:r>
            <a:r>
              <a:rPr lang="cs-CZ" sz="2000" dirty="0" smtClean="0"/>
              <a:t>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Zahajovací rozvaha = nástupnické společnosti</a:t>
            </a:r>
          </a:p>
          <a:p>
            <a:pPr marL="885825" lvl="1" indent="-495300" defTabSz="914400"/>
            <a:r>
              <a:rPr lang="cs-CZ" sz="2000" dirty="0" smtClean="0"/>
              <a:t>K rozhodnému dni</a:t>
            </a:r>
          </a:p>
          <a:p>
            <a:pPr marL="885825" lvl="1" indent="-495300" defTabSz="914400"/>
            <a:r>
              <a:rPr lang="cs-CZ" sz="2000" dirty="0" smtClean="0"/>
              <a:t>Zobrazuje situaci po dané přeměně (§11 </a:t>
            </a:r>
            <a:r>
              <a:rPr lang="cs-CZ" sz="2000" dirty="0" err="1" smtClean="0"/>
              <a:t>ZoP</a:t>
            </a:r>
            <a:r>
              <a:rPr lang="cs-CZ" sz="2000" dirty="0" smtClean="0"/>
              <a:t>) </a:t>
            </a:r>
          </a:p>
          <a:p>
            <a:pPr marL="885825" lvl="1" indent="-495300" defTabSz="914400"/>
            <a:r>
              <a:rPr lang="cs-CZ" sz="2000" dirty="0" smtClean="0"/>
              <a:t>V příloze = rozhodnutí zda oceňovací rozdíl / goodwill, opravné položky, rezervy a přechodná aktiva a pasiva přechází na nástupnickou společnost (ČÚS č.011)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>
                <a:solidFill>
                  <a:schemeClr val="tx1"/>
                </a:solidFill>
              </a:rPr>
              <a:t>Konečné účetní závěrky a zahajovací rozvahy musí být (většinou) ověřeny auditorem (§12 </a:t>
            </a:r>
            <a:r>
              <a:rPr lang="cs-CZ" sz="2400" dirty="0" err="1" smtClean="0">
                <a:solidFill>
                  <a:schemeClr val="tx1"/>
                </a:solidFill>
              </a:rPr>
              <a:t>ZoP</a:t>
            </a:r>
            <a:r>
              <a:rPr lang="cs-CZ" sz="2400" dirty="0" smtClean="0">
                <a:solidFill>
                  <a:schemeClr val="tx1"/>
                </a:solidFill>
              </a:rPr>
              <a:t>) 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Mezitímní účetní závěrka</a:t>
            </a:r>
          </a:p>
          <a:p>
            <a:pPr marL="885825" lvl="1" indent="-495300" defTabSz="914400"/>
            <a:r>
              <a:rPr lang="cs-CZ" sz="2000" dirty="0" smtClean="0"/>
              <a:t>Pokud poslední závěrka před vyhotovením projektu přeměny je starší než 6 měsíců</a:t>
            </a:r>
            <a:endParaRPr lang="cs-CZ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při </a:t>
            </a:r>
            <a:r>
              <a:rPr lang="cs-CZ" dirty="0" smtClean="0"/>
              <a:t>fúzi – bez přecenění</a:t>
            </a:r>
            <a:endParaRPr lang="en-US" dirty="0"/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quarter" idx="2"/>
          </p:nvPr>
        </p:nvGraphicFramePr>
        <p:xfrm>
          <a:off x="812800" y="3163888"/>
          <a:ext cx="2427288" cy="1119189"/>
        </p:xfrm>
        <a:graphic>
          <a:graphicData uri="http://schemas.openxmlformats.org/drawingml/2006/table">
            <a:tbl>
              <a:tblPr/>
              <a:tblGrid>
                <a:gridCol w="1216025"/>
                <a:gridCol w="1211263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609600" y="1630363"/>
            <a:ext cx="9790113" cy="1231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2400" dirty="0"/>
              <a:t>Přecenění jmění zanikající společnosti </a:t>
            </a:r>
            <a:r>
              <a:rPr lang="cs-CZ" sz="2400" dirty="0" err="1"/>
              <a:t>NEvyžadováno</a:t>
            </a:r>
            <a:endParaRPr lang="en-US" sz="2400" dirty="0"/>
          </a:p>
          <a:p>
            <a:pPr defTabSz="1042988">
              <a:lnSpc>
                <a:spcPct val="80000"/>
              </a:lnSpc>
            </a:pPr>
            <a:r>
              <a:rPr lang="cs-CZ" sz="2000" dirty="0"/>
              <a:t>„</a:t>
            </a:r>
            <a:r>
              <a:rPr lang="cs-CZ" sz="2000" dirty="0" err="1"/>
              <a:t>Upstream</a:t>
            </a:r>
            <a:r>
              <a:rPr lang="cs-CZ" sz="2000" dirty="0"/>
              <a:t>“– dceřiná společnost B fúzuje do mateřské společnosti A</a:t>
            </a:r>
            <a:endParaRPr lang="cs-CZ" sz="2000" dirty="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233494" name="Group 2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13728684"/>
              </p:ext>
            </p:extLst>
          </p:nvPr>
        </p:nvGraphicFramePr>
        <p:xfrm>
          <a:off x="7113587" y="3138488"/>
          <a:ext cx="2987675" cy="1512521"/>
        </p:xfrm>
        <a:graphic>
          <a:graphicData uri="http://schemas.openxmlformats.org/drawingml/2006/table">
            <a:tbl>
              <a:tblPr/>
              <a:tblGrid>
                <a:gridCol w="1496494"/>
                <a:gridCol w="1491181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 + B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     52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Vyloučení      -100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Podílu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 celkem      -48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  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3511" name="Group 39"/>
          <p:cNvGraphicFramePr>
            <a:graphicFrameLocks noGrp="1"/>
          </p:cNvGraphicFramePr>
          <p:nvPr/>
        </p:nvGraphicFramePr>
        <p:xfrm>
          <a:off x="3554413" y="3206750"/>
          <a:ext cx="2724150" cy="1014413"/>
        </p:xfrm>
        <a:graphic>
          <a:graphicData uri="http://schemas.openxmlformats.org/drawingml/2006/table">
            <a:tbl>
              <a:tblPr/>
              <a:tblGrid>
                <a:gridCol w="1363662"/>
                <a:gridCol w="1360488"/>
              </a:tblGrid>
              <a:tr h="333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28" name="AutoShape 56"/>
          <p:cNvSpPr>
            <a:spLocks noChangeArrowheads="1"/>
          </p:cNvSpPr>
          <p:nvPr/>
        </p:nvSpPr>
        <p:spPr bwMode="auto">
          <a:xfrm>
            <a:off x="6418263" y="3136900"/>
            <a:ext cx="509587" cy="890588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529" name="Text Box 57"/>
          <p:cNvSpPr txBox="1">
            <a:spLocks noChangeArrowheads="1"/>
          </p:cNvSpPr>
          <p:nvPr/>
        </p:nvSpPr>
        <p:spPr bwMode="auto">
          <a:xfrm>
            <a:off x="719138" y="5021263"/>
            <a:ext cx="9609137" cy="14903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 Akcie společnosti A ve společnosti B se vyloučí proti vlastnímu kapitálu společnosti A</a:t>
            </a:r>
            <a:r>
              <a:rPr lang="en-US" sz="2000" dirty="0"/>
              <a:t>+</a:t>
            </a:r>
            <a:r>
              <a:rPr lang="cs-CZ" sz="2000" dirty="0"/>
              <a:t>B v zahajovací rozvaze</a:t>
            </a:r>
          </a:p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Záporný VK = praktický </a:t>
            </a:r>
            <a:r>
              <a:rPr lang="cs-CZ" sz="2000" dirty="0" smtClean="0"/>
              <a:t>problém</a:t>
            </a:r>
            <a:r>
              <a:rPr lang="en-US" sz="2000" dirty="0" smtClean="0"/>
              <a:t> </a:t>
            </a:r>
            <a:r>
              <a:rPr lang="cs-CZ" sz="2000" dirty="0" smtClean="0"/>
              <a:t>(zápis fúze do obchodního rejstříku, dopad na nízkou kapitalizaci, apod.)</a:t>
            </a:r>
            <a:endParaRPr lang="en-US" sz="200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s přeceněním</a:t>
            </a:r>
            <a:endParaRPr lang="en-US"/>
          </a:p>
        </p:txBody>
      </p:sp>
      <p:graphicFrame>
        <p:nvGraphicFramePr>
          <p:cNvPr id="235524" name="Group 4"/>
          <p:cNvGraphicFramePr>
            <a:graphicFrameLocks noGrp="1"/>
          </p:cNvGraphicFramePr>
          <p:nvPr>
            <p:ph sz="quarter" idx="2"/>
          </p:nvPr>
        </p:nvGraphicFramePr>
        <p:xfrm>
          <a:off x="763588" y="2079625"/>
          <a:ext cx="2065337" cy="985839"/>
        </p:xfrm>
        <a:graphic>
          <a:graphicData uri="http://schemas.openxmlformats.org/drawingml/2006/table">
            <a:tbl>
              <a:tblPr/>
              <a:tblGrid>
                <a:gridCol w="1033462"/>
                <a:gridCol w="1031875"/>
              </a:tblGrid>
              <a:tr h="325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0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17566"/>
              </p:ext>
            </p:extLst>
          </p:nvPr>
        </p:nvGraphicFramePr>
        <p:xfrm>
          <a:off x="3011488" y="2084388"/>
          <a:ext cx="2246312" cy="947739"/>
        </p:xfrm>
        <a:graphic>
          <a:graphicData uri="http://schemas.openxmlformats.org/drawingml/2006/table">
            <a:tbl>
              <a:tblPr/>
              <a:tblGrid>
                <a:gridCol w="1090612"/>
                <a:gridCol w="1155700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 (nepřeceněná)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579" name="AutoShape 59"/>
          <p:cNvSpPr>
            <a:spLocks noChangeArrowheads="1"/>
          </p:cNvSpPr>
          <p:nvPr/>
        </p:nvSpPr>
        <p:spPr bwMode="auto">
          <a:xfrm>
            <a:off x="5984875" y="2243843"/>
            <a:ext cx="317500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3560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74333"/>
              </p:ext>
            </p:extLst>
          </p:nvPr>
        </p:nvGraphicFramePr>
        <p:xfrm>
          <a:off x="6515100" y="2100519"/>
          <a:ext cx="2606675" cy="1497014"/>
        </p:xfrm>
        <a:graphic>
          <a:graphicData uri="http://schemas.openxmlformats.org/drawingml/2006/table">
            <a:tbl>
              <a:tblPr/>
              <a:tblGrid>
                <a:gridCol w="1304925"/>
                <a:gridCol w="1301750"/>
              </a:tblGrid>
              <a:tr h="2889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ZK               52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Oceň </a:t>
                      </a:r>
                      <a:r>
                        <a:rPr kumimoji="0" lang="cs-CZ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rozd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200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OKF          - 100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03" name="Text Box 83"/>
          <p:cNvSpPr txBox="1">
            <a:spLocks noChangeArrowheads="1"/>
          </p:cNvSpPr>
          <p:nvPr/>
        </p:nvSpPr>
        <p:spPr bwMode="auto">
          <a:xfrm>
            <a:off x="295275" y="4887913"/>
            <a:ext cx="10398125" cy="9424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Znalec přecení majetek (HIM) B o 2</a:t>
            </a:r>
            <a:r>
              <a:rPr lang="cs-CZ" sz="1600" dirty="0" smtClean="0"/>
              <a:t>00 </a:t>
            </a:r>
            <a:r>
              <a:rPr lang="cs-CZ" sz="1600" dirty="0"/>
              <a:t>nahoru, daňová hodnota zůstane stejná. </a:t>
            </a:r>
            <a:endParaRPr lang="en-US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Pro přecenění </a:t>
            </a:r>
            <a:r>
              <a:rPr lang="cs-CZ" sz="1600" dirty="0"/>
              <a:t>majetku B musí být vyšší než cena akcií </a:t>
            </a:r>
            <a:r>
              <a:rPr lang="cs-CZ" sz="1600" dirty="0" smtClean="0"/>
              <a:t>A</a:t>
            </a:r>
            <a:endParaRPr lang="cs-CZ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Odpis oceňovacího rozdílu bude snižovat </a:t>
            </a:r>
            <a:r>
              <a:rPr lang="cs-CZ" sz="1600" dirty="0" err="1" smtClean="0"/>
              <a:t>distribuovatelné</a:t>
            </a:r>
            <a:r>
              <a:rPr lang="cs-CZ" sz="1600" dirty="0" smtClean="0"/>
              <a:t> zisky do budoucna</a:t>
            </a:r>
            <a:endParaRPr lang="cs-CZ" sz="1600" dirty="0"/>
          </a:p>
        </p:txBody>
      </p:sp>
      <p:sp>
        <p:nvSpPr>
          <p:cNvPr id="235605" name="Text Box 85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cs-CZ" sz="2000"/>
              <a:t>„Up</a:t>
            </a:r>
            <a:r>
              <a:rPr lang="en-US" sz="2000"/>
              <a:t>stream</a:t>
            </a:r>
            <a:r>
              <a:rPr lang="cs-CZ" sz="2000"/>
              <a:t>“– dceřinná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3699333"/>
            <a:ext cx="330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</a:t>
            </a:r>
            <a:r>
              <a:rPr lang="cs-CZ" sz="1400" b="1" dirty="0" smtClean="0">
                <a:solidFill>
                  <a:srgbClr val="00B0F0"/>
                </a:solidFill>
              </a:rPr>
              <a:t>. případně až po otevření knih nástupnické společnosti</a:t>
            </a:r>
            <a:endParaRPr lang="cs-CZ" sz="1400" b="1" dirty="0">
              <a:solidFill>
                <a:srgbClr val="00B0F0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Přecenění jmění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3238"/>
            <a:ext cx="9648825" cy="4888819"/>
          </a:xfrm>
        </p:spPr>
        <p:txBody>
          <a:bodyPr>
            <a:normAutofit/>
          </a:bodyPr>
          <a:lstStyle/>
          <a:p>
            <a:pPr marL="266700" indent="-2667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Pro účetní účely = pokud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vyžaduje ocenění obchodního jmění při přeměně společnosti (§ 27/3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57225" lvl="1" indent="-266700"/>
            <a:r>
              <a:rPr lang="cs-CZ" dirty="0">
                <a:solidFill>
                  <a:schemeClr val="tx1"/>
                </a:solidFill>
              </a:rPr>
              <a:t>Obecně 41x „Oceňovací rozdíly z přecenění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 marL="657225" lvl="1" indent="-266700"/>
            <a:r>
              <a:rPr lang="cs-CZ" dirty="0" smtClean="0">
                <a:solidFill>
                  <a:schemeClr val="tx1"/>
                </a:solidFill>
              </a:rPr>
              <a:t>Nevyžaduje-li </a:t>
            </a:r>
            <a:r>
              <a:rPr lang="cs-CZ" dirty="0" err="1" smtClean="0">
                <a:solidFill>
                  <a:schemeClr val="tx1"/>
                </a:solidFill>
              </a:rPr>
              <a:t>ZoP</a:t>
            </a:r>
            <a:r>
              <a:rPr lang="cs-CZ" dirty="0" smtClean="0">
                <a:solidFill>
                  <a:schemeClr val="tx1"/>
                </a:solidFill>
              </a:rPr>
              <a:t> ocenění = přebírá účetní hodnoty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Goodwill </a:t>
            </a:r>
            <a:r>
              <a:rPr lang="cs-CZ" dirty="0">
                <a:solidFill>
                  <a:schemeClr val="tx1"/>
                </a:solidFill>
              </a:rPr>
              <a:t>vs. oceňovací rozdíl (viz výše)</a:t>
            </a:r>
          </a:p>
          <a:p>
            <a:pPr marL="746125" lvl="1" indent="-355600"/>
            <a:r>
              <a:rPr lang="cs-CZ" dirty="0">
                <a:solidFill>
                  <a:schemeClr val="tx1"/>
                </a:solidFill>
              </a:rPr>
              <a:t>Účetně odpisuje 60 / 180 měsíců (§ </a:t>
            </a:r>
            <a:r>
              <a:rPr lang="cs-CZ" dirty="0" smtClean="0">
                <a:solidFill>
                  <a:schemeClr val="tx1"/>
                </a:solidFill>
              </a:rPr>
              <a:t>6/3/c </a:t>
            </a:r>
            <a:r>
              <a:rPr lang="cs-CZ" dirty="0">
                <a:solidFill>
                  <a:schemeClr val="tx1"/>
                </a:solidFill>
              </a:rPr>
              <a:t>a 7/10 Vyhlášky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  <a:p>
            <a:pPr marL="746125" lvl="1" indent="-355600"/>
            <a:r>
              <a:rPr lang="en-US" dirty="0" err="1" smtClean="0">
                <a:solidFill>
                  <a:schemeClr val="tx1"/>
                </a:solidFill>
              </a:rPr>
              <a:t>Dopad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odpisu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budouc</a:t>
            </a:r>
            <a:r>
              <a:rPr lang="cs-CZ" dirty="0" smtClean="0">
                <a:solidFill>
                  <a:schemeClr val="tx1"/>
                </a:solidFill>
              </a:rPr>
              <a:t>í distribuci zisků / nízkou kapitalizaci</a:t>
            </a:r>
            <a:endParaRPr lang="cs-CZ" dirty="0">
              <a:solidFill>
                <a:schemeClr val="tx1"/>
              </a:solidFill>
            </a:endParaRPr>
          </a:p>
          <a:p>
            <a:pPr marL="355600" lvl="0" indent="-3556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Přecenění u přeměn </a:t>
            </a:r>
            <a:r>
              <a:rPr lang="cs-CZ" dirty="0" smtClean="0">
                <a:solidFill>
                  <a:schemeClr val="tx1"/>
                </a:solidFill>
              </a:rPr>
              <a:t>není </a:t>
            </a:r>
            <a:r>
              <a:rPr lang="cs-CZ" dirty="0">
                <a:solidFill>
                  <a:schemeClr val="tx1"/>
                </a:solidFill>
              </a:rPr>
              <a:t>daňově efektivní </a:t>
            </a:r>
            <a:r>
              <a:rPr lang="cs-CZ" dirty="0" smtClean="0">
                <a:solidFill>
                  <a:schemeClr val="tx1"/>
                </a:solidFill>
              </a:rPr>
              <a:t>= nedaňové </a:t>
            </a:r>
            <a:r>
              <a:rPr lang="cs-CZ" dirty="0">
                <a:solidFill>
                  <a:schemeClr val="tx1"/>
                </a:solidFill>
              </a:rPr>
              <a:t>odpisy goodwillu / oceň. </a:t>
            </a: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cs-CZ" dirty="0" err="1" smtClean="0">
                <a:solidFill>
                  <a:schemeClr val="tx1"/>
                </a:solidFill>
              </a:rPr>
              <a:t>ozdílu</a:t>
            </a:r>
            <a:endParaRPr lang="cs-CZ" sz="2100" dirty="0">
              <a:solidFill>
                <a:schemeClr val="tx1"/>
              </a:solidFill>
            </a:endParaRPr>
          </a:p>
          <a:p>
            <a:pPr marL="657225" lvl="1" indent="-266700"/>
            <a:endParaRPr lang="cs-CZ" dirty="0">
              <a:solidFill>
                <a:schemeClr val="tx1"/>
              </a:solidFill>
            </a:endParaRPr>
          </a:p>
          <a:p>
            <a:pPr marL="266700" indent="-26670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Zahajovací rozvaha nástupnické společnosti – struktura VK v návaznosti na </a:t>
            </a:r>
            <a:r>
              <a:rPr lang="cs-CZ" dirty="0" err="1" smtClean="0"/>
              <a:t>ZoP</a:t>
            </a:r>
            <a:r>
              <a:rPr lang="cs-CZ" dirty="0" smtClean="0"/>
              <a:t> (§5a)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Pokud v zahajovací rozvaze nástupnické společnosti (s.r.o. nebo a.s.)</a:t>
            </a:r>
          </a:p>
          <a:p>
            <a:pPr marL="358775">
              <a:tabLst>
                <a:tab pos="35877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(ztráta-disponibilní zdroje) &gt;= ½ ZK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nemůže RD následovat po vyhotovení projektu přeměny a 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přeměna může být zapsána jen pokud znalecký posudek potvrzující že přeměna nezpůsobí úpadek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Pokud nesplněno a i tak zapsáno do OR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soud i bez návrhu nástupnickou společnost zruší a nařídí její likvidaci, ledaže bude posudek předložen dodatečně v průběhu řízení.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Akvizice - typy</a:t>
            </a:r>
            <a:endParaRPr lang="en-US"/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620838"/>
            <a:ext cx="9278937" cy="4965700"/>
          </a:xfrm>
        </p:spPr>
        <p:txBody>
          <a:bodyPr/>
          <a:lstStyle/>
          <a:p>
            <a:pPr marL="571500" indent="-571500" defTabSz="914400">
              <a:buFontTx/>
              <a:buAutoNum type="arabicParenR"/>
            </a:pPr>
            <a:r>
              <a:rPr lang="cs-CZ" dirty="0"/>
              <a:t>Koupě podílů / akcií (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 smtClean="0"/>
              <a:t>Koupě obchodního závodu (nebo </a:t>
            </a:r>
            <a:r>
              <a:rPr lang="cs-CZ" dirty="0"/>
              <a:t>jeho části)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majetku (</a:t>
            </a:r>
            <a:r>
              <a:rPr lang="cs-CZ" dirty="0" err="1"/>
              <a:t>asset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 smtClean="0"/>
              <a:t>)</a:t>
            </a:r>
            <a:endParaRPr lang="en-US" dirty="0" smtClean="0"/>
          </a:p>
          <a:p>
            <a:pPr marL="571500" indent="-571500" defTabSz="914400">
              <a:buFontTx/>
              <a:buAutoNum type="arabicParenR"/>
            </a:pPr>
            <a:endParaRPr lang="en-US" dirty="0"/>
          </a:p>
          <a:p>
            <a:pPr defTabSz="914400"/>
            <a:endParaRPr lang="cs-CZ" dirty="0"/>
          </a:p>
          <a:p>
            <a:pPr marL="571500" indent="-571500" defTabSz="914400"/>
            <a:endParaRPr lang="cs-CZ" dirty="0"/>
          </a:p>
          <a:p>
            <a:pPr marL="1357313" lvl="2" indent="-457200" defTabSz="914400">
              <a:buFont typeface="Arial" charset="0"/>
              <a:buNone/>
            </a:pPr>
            <a:endParaRPr lang="cs-CZ" sz="2500" dirty="0"/>
          </a:p>
          <a:p>
            <a:pPr marL="571500" indent="-571500" defTabSz="914400"/>
            <a:endParaRPr lang="cs-CZ" sz="3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Odložená daň</a:t>
            </a:r>
            <a:endParaRPr lang="en-US" dirty="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418012"/>
          </a:xfrm>
        </p:spPr>
        <p:txBody>
          <a:bodyPr/>
          <a:lstStyle/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Přecenění aktiv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rozdíly mezi daněmi a účetnictvím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/>
              <a:t>dopad na odloženou daň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Účetní hodnota je zvýšena / snížena na reálnou hodnotu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Daňová základna </a:t>
            </a:r>
            <a:r>
              <a:rPr lang="cs-CZ" dirty="0" smtClean="0"/>
              <a:t>zůstává v principu </a:t>
            </a:r>
            <a:r>
              <a:rPr lang="cs-CZ" dirty="0"/>
              <a:t>nezměněna </a:t>
            </a:r>
            <a:endParaRPr lang="cs-CZ" dirty="0" smtClean="0"/>
          </a:p>
          <a:p>
            <a:pPr marL="355600" lvl="1" indent="-355600">
              <a:lnSpc>
                <a:spcPct val="80000"/>
              </a:lnSpc>
            </a:pPr>
            <a:r>
              <a:rPr lang="cs-CZ" sz="2600" dirty="0">
                <a:ea typeface="+mn-ea"/>
                <a:cs typeface="+mn-cs"/>
              </a:rPr>
              <a:t>Účtování o odložené dani (ČÚS </a:t>
            </a:r>
            <a:r>
              <a:rPr lang="cs-CZ" sz="2600" dirty="0" smtClean="0">
                <a:ea typeface="+mn-ea"/>
                <a:cs typeface="+mn-cs"/>
              </a:rPr>
              <a:t>č.003) </a:t>
            </a:r>
            <a:endParaRPr lang="cs-CZ" sz="2600" dirty="0">
              <a:ea typeface="+mn-ea"/>
              <a:cs typeface="+mn-cs"/>
            </a:endParaRPr>
          </a:p>
          <a:p>
            <a:pPr marL="746125" lvl="1" indent="-355600"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Specificky pro přeměny téměř neupraveno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NÚR I-3 – před zákonem o přeměnách – zastaralé (účtování u zanikající)</a:t>
            </a:r>
            <a:endParaRPr lang="cs-CZ" dirty="0">
              <a:solidFill>
                <a:schemeClr val="tx1"/>
              </a:solidFill>
            </a:endParaRP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u="sng" dirty="0" smtClean="0"/>
              <a:t>V </a:t>
            </a:r>
            <a:r>
              <a:rPr lang="cs-CZ" u="sng" dirty="0"/>
              <a:t>praxi se odložená daň obvykle neúčtuje</a:t>
            </a:r>
            <a:r>
              <a:rPr lang="cs-CZ" dirty="0"/>
              <a:t> (pokud byla zohledněna v ocenění znalce</a:t>
            </a:r>
            <a:r>
              <a:rPr lang="cs-CZ" dirty="0" smtClean="0"/>
              <a:t>)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Alternativa – ocenění netto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brutace</a:t>
            </a:r>
            <a:r>
              <a:rPr lang="cs-CZ" dirty="0" smtClean="0">
                <a:sym typeface="Wingdings" panose="05000000000000000000" pitchFamily="2" charset="2"/>
              </a:rPr>
              <a:t> (ocenění představuje 81% hodnoty aktiva)  zvýšení na 100% + současné zaúčtování ODZ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>
                <a:sym typeface="Wingdings" panose="05000000000000000000" pitchFamily="2" charset="2"/>
              </a:rPr>
              <a:t>ODZ z goodwillu? Není řešeno, v praxi se často neúčtuje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daň z příjmů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Neutralita (1)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r>
              <a:rPr lang="cs-CZ" sz="2200" dirty="0"/>
              <a:t>„Neutralitu“ lze chápat jako souhrn těchto hlavních rysů: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Nezdanění rozdílu mezi daňovou bází a reálnou hodnotou (nechová se jako „domnělý“ prodej)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Přenos daňové báze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odpis co do výše a času (nástupnické společnosti pokračují)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daňový zisk z prodeje nebo jiné realizace majetku 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Úhrada pohledávek se nezdaňuje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Daňové opravné položky se převezmou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Daňová ztráta se převezme (obdobně jiná daňová „aktiva“)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Závazky včetně budoucích budou mít stejný daňový dopad z pohledu uznatelnosti nebo zániku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Nabývací cena podílů/akcií je zachována</a:t>
            </a:r>
            <a:endParaRPr lang="en-US" sz="1800" dirty="0"/>
          </a:p>
          <a:p>
            <a:pPr lvl="1">
              <a:spcBef>
                <a:spcPct val="50000"/>
              </a:spcBef>
            </a:pPr>
            <a:r>
              <a:rPr lang="cs-CZ" sz="1800" dirty="0"/>
              <a:t>DPH se neodvádí, nárok a podmínky odpočtu DPH zachovány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Neutralita (2)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10033000" cy="4799013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000" dirty="0" smtClean="0"/>
              <a:t>Snaha </a:t>
            </a:r>
            <a:r>
              <a:rPr lang="cs-CZ" sz="2000" dirty="0"/>
              <a:t>o neutralitu především v §23a až 23c ZDP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Ve §23d ZDP speciální podmínky pro převod ztrát a položek odčitatelných od ZD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Hlavním důvodem/cílem přeměny nesmí být snížení/vyhnutí se daňové povinnosti = musí existovat řádné ekonomické důvody (zákon </a:t>
            </a:r>
            <a:r>
              <a:rPr lang="cs-CZ" sz="1800" dirty="0" err="1"/>
              <a:t>příkladmo</a:t>
            </a:r>
            <a:r>
              <a:rPr lang="cs-CZ" sz="1800" dirty="0"/>
              <a:t> uvádí „restrukturalizace nebo zvýšení efektivity“)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Pokud nástupnickou </a:t>
            </a:r>
            <a:r>
              <a:rPr lang="cs-CZ" sz="1800" dirty="0" smtClean="0"/>
              <a:t>společností je </a:t>
            </a:r>
            <a:r>
              <a:rPr lang="cs-CZ" sz="1800" dirty="0"/>
              <a:t>společnost, která po dobu delší 12 </a:t>
            </a:r>
            <a:r>
              <a:rPr lang="cs-CZ" sz="1800" dirty="0" err="1"/>
              <a:t>měs</a:t>
            </a:r>
            <a:r>
              <a:rPr lang="cs-CZ" sz="1800" dirty="0"/>
              <a:t>. před přeměnou nevykonávala činnost – má se za to, že neexistují řádné ekonomické důvody (nelze uplatnit §23a-23c ZDP), pokud poplatník neprokáže </a:t>
            </a:r>
            <a:r>
              <a:rPr lang="cs-CZ" sz="1800" dirty="0" smtClean="0"/>
              <a:t>jinak</a:t>
            </a:r>
            <a:endParaRPr lang="cs-CZ" sz="18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515980"/>
            <a:ext cx="9617075" cy="4735596"/>
          </a:xfrm>
        </p:spPr>
        <p:txBody>
          <a:bodyPr>
            <a:normAutofit fontScale="92500" lnSpcReduction="20000"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Účetní </a:t>
            </a:r>
            <a:r>
              <a:rPr lang="cs-CZ" dirty="0">
                <a:solidFill>
                  <a:schemeClr val="tx1"/>
                </a:solidFill>
              </a:rPr>
              <a:t>období (§</a:t>
            </a:r>
            <a:r>
              <a:rPr lang="cs-CZ" dirty="0" smtClean="0">
                <a:solidFill>
                  <a:schemeClr val="tx1"/>
                </a:solidFill>
              </a:rPr>
              <a:t>3/2 - 5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předcházející rozhodnému dni přeměny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kalendářního/hospodářského roku, ve kterém byla přeměna zapsána do </a:t>
            </a:r>
            <a:r>
              <a:rPr lang="cs-CZ" dirty="0" smtClean="0">
                <a:solidFill>
                  <a:schemeClr val="tx1"/>
                </a:solidFill>
              </a:rPr>
              <a:t>OR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Zdaňovací období dle §21a ZDP 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 / hospodářského roku, ve kterém byla přeměna zapsána do OR (§21a ZDP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Standardní lhůta</a:t>
            </a:r>
            <a:endParaRPr lang="cs-CZ" dirty="0">
              <a:solidFill>
                <a:schemeClr val="tx1"/>
              </a:solidFill>
            </a:endParaRPr>
          </a:p>
          <a:p>
            <a:pPr marL="266700" lvl="1" indent="-266700" defTabSz="914400"/>
            <a:r>
              <a:rPr lang="cs-CZ" sz="2600" dirty="0">
                <a:solidFill>
                  <a:schemeClr val="tx1"/>
                </a:solidFill>
                <a:ea typeface="+mn-ea"/>
                <a:cs typeface="+mn-cs"/>
              </a:rPr>
              <a:t>Období, za které se podává 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přiznání </a:t>
            </a:r>
            <a:r>
              <a:rPr lang="cs-CZ" sz="2600" dirty="0">
                <a:solidFill>
                  <a:schemeClr val="tx1"/>
                </a:solidFill>
                <a:ea typeface="+mn-ea"/>
                <a:cs typeface="+mn-cs"/>
              </a:rPr>
              <a:t>- období předcházející 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(§38ma ZDP)</a:t>
            </a:r>
            <a:endParaRPr lang="cs-CZ" sz="2600" dirty="0">
              <a:solidFill>
                <a:schemeClr val="tx1"/>
              </a:solidFill>
              <a:ea typeface="+mn-ea"/>
              <a:cs typeface="+mn-cs"/>
            </a:endParaRP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RD fúze, rozdělení, převodu jmění, </a:t>
            </a:r>
            <a:r>
              <a:rPr lang="cs-CZ" dirty="0">
                <a:solidFill>
                  <a:schemeClr val="tx1"/>
                </a:solidFill>
              </a:rPr>
              <a:t>pokud RD není 1. den účetního </a:t>
            </a:r>
            <a:r>
              <a:rPr lang="cs-CZ" dirty="0" smtClean="0">
                <a:solidFill>
                  <a:schemeClr val="tx1"/>
                </a:solidFill>
              </a:rPr>
              <a:t>období (lhůta 3 měsíce)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Dni zápisu změny právní formy k.s. </a:t>
            </a: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 s.r.o., a.s.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Dni přemístění sídla z ČR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………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 smtClean="0">
              <a:solidFill>
                <a:srgbClr val="FF0000"/>
              </a:solidFill>
            </a:endParaRPr>
          </a:p>
          <a:p>
            <a:pPr marL="622300" lvl="1" indent="-176213" defTabSz="914400">
              <a:buFont typeface="Arial" charset="0"/>
              <a:buChar char="−"/>
            </a:pPr>
            <a:endParaRPr lang="cs-CZ" dirty="0">
              <a:solidFill>
                <a:srgbClr val="FF0000"/>
              </a:solidFill>
            </a:endParaRPr>
          </a:p>
          <a:p>
            <a:pPr marL="266700" lvl="1" indent="-266700" defTabSz="914400"/>
            <a:endParaRPr lang="en-US" sz="2600" dirty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Zdaň</a:t>
            </a:r>
            <a:r>
              <a:rPr lang="en-US" dirty="0" err="1"/>
              <a:t>ovac</a:t>
            </a:r>
            <a:r>
              <a:rPr lang="cs-CZ" dirty="0"/>
              <a:t>í </a:t>
            </a:r>
            <a:r>
              <a:rPr lang="cs-CZ" dirty="0" smtClean="0"/>
              <a:t>období / období, za které se podává přiznání</a:t>
            </a:r>
            <a:endParaRPr lang="en-US" dirty="0"/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4945063" y="5286375"/>
            <a:ext cx="936625" cy="301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 anchor="ctr" anchorCtr="1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000000"/>
                </a:solidFill>
                <a:latin typeface="Times New Roman" pitchFamily="18" charset="0"/>
              </a:rPr>
              <a:t>	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převzetí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243387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Nástupnická společnost může převzít daňovou ztrátu, která nebyla dosud uplatněna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Převzatou ztrátu lze uplatnit v zdaňovacích obdobích zbývajících do 5-ti zdaňovacích obdobích bezprostředně následujících po zdaňovacím období, za které byla ztráta vyměřena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Rozdělení / odštěpení = jak alokovat?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Ztrátu lze převzít pouze pokud: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Jsou-li splněny podmínky § 23c/9 ZDP (společnosti jsou rezidenty ČR nebo EU a mají předepsanou právní formu) 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Hlavním důvodem přeměny není snížení nebo vyhnutí se daňové povinnosti (§ 23d/2 ZDP</a:t>
            </a:r>
            <a:r>
              <a:rPr lang="cs-CZ" sz="2000" dirty="0" smtClean="0"/>
              <a:t>)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 smtClean="0"/>
              <a:t>Správci </a:t>
            </a:r>
            <a:r>
              <a:rPr lang="cs-CZ" sz="2000" dirty="0"/>
              <a:t>daně byl oznámen postup dle § 23c </a:t>
            </a:r>
            <a:r>
              <a:rPr lang="cs-CZ" sz="2000" dirty="0" smtClean="0"/>
              <a:t>ZDP</a:t>
            </a:r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uplatnění (§ 38na)</a:t>
            </a: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774825"/>
            <a:ext cx="9847263" cy="4192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dirty="0"/>
              <a:t>Do výše části základu daně připadajícího na „stejné činnosti“ vykonávané </a:t>
            </a:r>
            <a:r>
              <a:rPr lang="en-US" dirty="0"/>
              <a:t>[</a:t>
            </a:r>
            <a:r>
              <a:rPr lang="cs-CZ" dirty="0"/>
              <a:t>společností, které ztráty vznikly</a:t>
            </a:r>
            <a:r>
              <a:rPr lang="en-US" dirty="0"/>
              <a:t>] </a:t>
            </a:r>
            <a:r>
              <a:rPr lang="cs-CZ" dirty="0"/>
              <a:t>v období kdy ztráta vyměřena (§ 38na/4,5 ZDP) 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smtClean="0"/>
              <a:t>Část </a:t>
            </a:r>
            <a:r>
              <a:rPr lang="cs-CZ" dirty="0"/>
              <a:t>základu daně = na základě poměru tržeb za vlastní výkony a zboží zaúčtovaných do výnosů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Složitý + nejasný výklad (jaké tržby, klasifikace činností…)</a:t>
            </a:r>
          </a:p>
          <a:p>
            <a:pPr marL="746125" lvl="1" indent="-355600"/>
            <a:r>
              <a:rPr lang="cs-CZ" dirty="0"/>
              <a:t>Závazné posouzení (ex post)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DPH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 – obecně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649413"/>
            <a:ext cx="9696450" cy="47704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Obecný záměr – přeměny by měly být daňově neutrální</a:t>
            </a:r>
            <a:endParaRPr lang="cs-CZ" sz="2900" dirty="0"/>
          </a:p>
          <a:p>
            <a:pPr marL="657225" lvl="1" indent="-266700" defTabSz="914400"/>
            <a:r>
              <a:rPr lang="cs-CZ" dirty="0"/>
              <a:t>Nejedná o dodání zboží / poskytnutí služby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nen</a:t>
            </a:r>
            <a:r>
              <a:rPr lang="cs-CZ" dirty="0"/>
              <a:t>í předmětem DPH    </a:t>
            </a:r>
            <a:endParaRPr lang="cs-CZ" dirty="0" smtClean="0"/>
          </a:p>
          <a:p>
            <a:pPr marL="657225" lvl="1" indent="-266700" defTabSz="914400"/>
            <a:r>
              <a:rPr lang="cs-CZ" dirty="0" smtClean="0"/>
              <a:t>Výslovná úprava chybí</a:t>
            </a:r>
          </a:p>
          <a:p>
            <a:pPr marL="657225" lvl="1" indent="-266700" defTabSz="914400"/>
            <a:r>
              <a:rPr lang="cs-CZ" dirty="0" smtClean="0"/>
              <a:t>DPH </a:t>
            </a:r>
            <a:r>
              <a:rPr lang="cs-CZ" dirty="0"/>
              <a:t>obecně sleduje právní </a:t>
            </a:r>
            <a:r>
              <a:rPr lang="cs-CZ" dirty="0" smtClean="0"/>
              <a:t>stav</a:t>
            </a:r>
          </a:p>
          <a:p>
            <a:pPr marL="657225" lvl="1" indent="-266700" defTabSz="914400"/>
            <a:r>
              <a:rPr lang="cs-CZ" dirty="0" smtClean="0"/>
              <a:t>Zápis </a:t>
            </a:r>
            <a:r>
              <a:rPr lang="cs-CZ" dirty="0"/>
              <a:t>v obchodním rejstříku, ne rozhodný den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– plátce a registrace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Vznik </a:t>
            </a:r>
            <a:r>
              <a:rPr lang="cs-CZ" dirty="0" err="1"/>
              <a:t>plátcovství</a:t>
            </a:r>
            <a:r>
              <a:rPr lang="cs-CZ" dirty="0"/>
              <a:t> 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>
                <a:ea typeface="+mn-ea"/>
                <a:cs typeface="+mn-cs"/>
              </a:rPr>
              <a:t>Pokud zanikající společnost byla plátcem </a:t>
            </a:r>
            <a:r>
              <a:rPr lang="en-US" dirty="0">
                <a:ea typeface="+mn-ea"/>
                <a:cs typeface="+mn-cs"/>
                <a:sym typeface="Wingdings" pitchFamily="2" charset="2"/>
              </a:rPr>
              <a:t> </a:t>
            </a:r>
            <a:r>
              <a:rPr lang="cs-CZ" dirty="0">
                <a:ea typeface="+mn-ea"/>
                <a:cs typeface="+mn-cs"/>
              </a:rPr>
              <a:t>nástupnická </a:t>
            </a:r>
            <a:r>
              <a:rPr lang="en-US" dirty="0">
                <a:ea typeface="+mn-ea"/>
                <a:cs typeface="+mn-cs"/>
              </a:rPr>
              <a:t>se s</a:t>
            </a:r>
            <a:r>
              <a:rPr lang="cs-CZ" dirty="0">
                <a:ea typeface="+mn-ea"/>
                <a:cs typeface="+mn-cs"/>
              </a:rPr>
              <a:t>tává plátcem dnem zápisu přeměny do obchodního rejstříku (§ 94 ZDPH)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>
                <a:ea typeface="+mn-ea"/>
                <a:cs typeface="+mn-cs"/>
              </a:rPr>
              <a:t>Odštěpení  = problém (rozdělovaná společnost nezaniká) </a:t>
            </a:r>
            <a:r>
              <a:rPr lang="en-US" dirty="0">
                <a:ea typeface="+mn-ea"/>
                <a:cs typeface="+mn-cs"/>
                <a:sym typeface="Wingdings" pitchFamily="2" charset="2"/>
              </a:rPr>
              <a:t> </a:t>
            </a:r>
            <a:r>
              <a:rPr lang="en-US" dirty="0">
                <a:ea typeface="+mn-ea"/>
                <a:cs typeface="+mn-cs"/>
              </a:rPr>
              <a:t>n</a:t>
            </a:r>
            <a:r>
              <a:rPr lang="cs-CZ" dirty="0" err="1">
                <a:ea typeface="+mn-ea"/>
                <a:cs typeface="+mn-cs"/>
              </a:rPr>
              <a:t>ástupnická</a:t>
            </a:r>
            <a:r>
              <a:rPr lang="cs-CZ" dirty="0">
                <a:ea typeface="+mn-ea"/>
                <a:cs typeface="+mn-cs"/>
              </a:rPr>
              <a:t> se nestává plátcem automaticky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Registrace plátce = do 15 dnů od zápisu do rejstříku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Změna právní formy = </a:t>
            </a:r>
            <a:r>
              <a:rPr lang="cs-CZ" dirty="0" err="1"/>
              <a:t>plátcovství</a:t>
            </a:r>
            <a:r>
              <a:rPr lang="cs-CZ" dirty="0"/>
              <a:t> nezaniká</a:t>
            </a:r>
          </a:p>
          <a:p>
            <a:pPr marL="625475" lvl="1" indent="-234950" defTabSz="914400"/>
            <a:r>
              <a:rPr lang="cs-CZ" dirty="0"/>
              <a:t>Musí do 15 dnů od zápisu oznámit správci daně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Prodej akcií/podílů</a:t>
            </a: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Share deal</a:t>
            </a:r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 dirty="0"/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Vybrané struktury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 debt push</a:t>
            </a:r>
            <a:r>
              <a:rPr lang="cs-CZ" dirty="0"/>
              <a:t>-</a:t>
            </a:r>
            <a:r>
              <a:rPr lang="en-US" dirty="0"/>
              <a:t>down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744" y="1371600"/>
            <a:ext cx="5539519" cy="5214938"/>
          </a:xfrm>
        </p:spPr>
        <p:txBody>
          <a:bodyPr>
            <a:normAutofit/>
          </a:bodyPr>
          <a:lstStyle/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“p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řesun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“ akvizičního úvěru do nakupované společnosti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Cíl – pohledávka věřitele přímo proti společnosti, jejíž aktiva generují CF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Proč? </a:t>
            </a: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Preference v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ěřitele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03588" lvl="3" indent="-196025" fontAlgn="auto">
              <a:spcAft>
                <a:spcPts val="662"/>
              </a:spcAft>
              <a:buClr>
                <a:srgbClr val="FFE600"/>
              </a:buClr>
              <a:buFont typeface="Arial" panose="020B0604020202020204" pitchFamily="34" charset="0"/>
              <a:buChar char="•"/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servicing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03588" lvl="3" indent="-196025" fontAlgn="auto">
              <a:spcAft>
                <a:spcPts val="662"/>
              </a:spcAft>
              <a:buClr>
                <a:srgbClr val="FFE600"/>
              </a:buClr>
              <a:buFont typeface="Arial" panose="020B0604020202020204" pitchFamily="34" charset="0"/>
              <a:buChar char="•"/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Vymahatelnost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Daňový aspekt – uznatelnost úroku</a:t>
            </a: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servicing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push-down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- alternativy fúze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Výplata dividend –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timing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(nemusí jít interim), WHT, nedostatek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Snížení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– procesně náročnější, zdanění, nedostatek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-to-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swap (dluhem financovaná výplata dividend /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) – uznatelnost úroku, zdanění výplaty, 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Upstream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loan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– úrokový výnos, právní aspekty, (WHT), jak v budoucnu uhradit (zápočet proti závazku z distribuce; případně při budoucím exitu část kupní ceny použít na úhradu).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Refinancování stávajících půjček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Konverze na k.s.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Tax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consolidation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21. 4. 2016</a:t>
            </a:r>
            <a:endParaRPr lang="de-DE" dirty="0"/>
          </a:p>
        </p:txBody>
      </p:sp>
      <p:cxnSp>
        <p:nvCxnSpPr>
          <p:cNvPr id="5" name="Straight Connector 4"/>
          <p:cNvCxnSpPr>
            <a:stCxn id="6" idx="0"/>
          </p:cNvCxnSpPr>
          <p:nvPr/>
        </p:nvCxnSpPr>
        <p:spPr>
          <a:xfrm flipV="1">
            <a:off x="2468456" y="2410800"/>
            <a:ext cx="971" cy="1187297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5"/>
          <p:cNvSpPr>
            <a:spLocks noChangeAspect="1" noChangeArrowheads="1"/>
          </p:cNvSpPr>
          <p:nvPr/>
        </p:nvSpPr>
        <p:spPr bwMode="gray">
          <a:xfrm>
            <a:off x="1941096" y="3598097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59116" y="2932948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020279" y="3145801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5"/>
          <p:cNvSpPr>
            <a:spLocks noChangeAspect="1" noChangeArrowheads="1"/>
          </p:cNvSpPr>
          <p:nvPr/>
        </p:nvSpPr>
        <p:spPr bwMode="gray">
          <a:xfrm>
            <a:off x="1939318" y="2891554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HoldCo</a:t>
            </a:r>
            <a:r>
              <a:rPr lang="cs-CZ" sz="1103" dirty="0">
                <a:solidFill>
                  <a:srgbClr val="000000"/>
                </a:solidFill>
                <a:latin typeface="Arial Narrow" pitchFamily="34" charset="0"/>
              </a:rPr>
              <a:t> / </a:t>
            </a: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</a:p>
        </p:txBody>
      </p:sp>
      <p:sp>
        <p:nvSpPr>
          <p:cNvPr id="10" name="Freeform 9"/>
          <p:cNvSpPr/>
          <p:nvPr/>
        </p:nvSpPr>
        <p:spPr>
          <a:xfrm>
            <a:off x="2243295" y="2358142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 debt push</a:t>
            </a:r>
            <a:r>
              <a:rPr lang="cs-CZ" dirty="0"/>
              <a:t>-</a:t>
            </a:r>
            <a:r>
              <a:rPr lang="en-US" dirty="0"/>
              <a:t>down</a:t>
            </a:r>
            <a:r>
              <a:rPr lang="cs-CZ" dirty="0"/>
              <a:t> ČR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744" y="1371600"/>
            <a:ext cx="5539519" cy="5214938"/>
          </a:xfrm>
        </p:spPr>
        <p:txBody>
          <a:bodyPr>
            <a:normAutofit fontScale="92500"/>
          </a:bodyPr>
          <a:lstStyle/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Fúze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25/1/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zk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- vztah mateřská a dceřiná až po 12 měsících; fúzí zaniká (RD)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25/1/i – náklad na příjmy, které nejsou předmětem daně, na příjmy osvobozené nebo nezahrnované do základu daně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Od začátku plán fúze, vynaložena na nabytí aktiv generujících zdanitelný příjem, žádné dividendy</a:t>
            </a:r>
            <a:endParaRPr lang="en-US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en-US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Upstream</a:t>
            </a: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Projektová dokumentace, podmínka banky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KV KDP, NSS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Modelování dopadu na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+ odpisy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gwillu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v dalších letech 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(GWILL 60 měsíců, lze prodloužit; OR 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max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180 měsíců) dopad na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thin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cap (pokud jiné IC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loans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) + distribuční kapacitu. </a:t>
            </a:r>
            <a:endParaRPr lang="cs-CZ" sz="1100" dirty="0" smtClean="0">
              <a:solidFill>
                <a:srgbClr val="646464"/>
              </a:solidFill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050" dirty="0"/>
              <a:t>Intra </a:t>
            </a:r>
            <a:r>
              <a:rPr lang="cs-CZ" sz="1050" dirty="0" err="1"/>
              <a:t>group</a:t>
            </a:r>
            <a:r>
              <a:rPr lang="cs-CZ" sz="1050" dirty="0"/>
              <a:t> </a:t>
            </a:r>
            <a:r>
              <a:rPr lang="cs-CZ" sz="1050" dirty="0" err="1"/>
              <a:t>debt</a:t>
            </a:r>
            <a:r>
              <a:rPr lang="cs-CZ" sz="1050" dirty="0"/>
              <a:t> </a:t>
            </a:r>
            <a:r>
              <a:rPr lang="cs-CZ" sz="1050" dirty="0" err="1"/>
              <a:t>push</a:t>
            </a:r>
            <a:r>
              <a:rPr lang="cs-CZ" sz="1050" dirty="0"/>
              <a:t> </a:t>
            </a:r>
            <a:r>
              <a:rPr lang="cs-CZ" sz="1050" dirty="0" err="1"/>
              <a:t>down</a:t>
            </a:r>
            <a:r>
              <a:rPr lang="cs-CZ" sz="1050" dirty="0"/>
              <a:t> 9 </a:t>
            </a:r>
            <a:r>
              <a:rPr lang="cs-CZ" sz="1050" dirty="0" err="1"/>
              <a:t>Afs</a:t>
            </a:r>
            <a:r>
              <a:rPr lang="cs-CZ" sz="1050" dirty="0"/>
              <a:t> 57/2015</a:t>
            </a: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331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Dluhem financovaná výplata dividend</a:t>
            </a:r>
          </a:p>
          <a:p>
            <a:pPr marL="3500" lvl="2" fontAlgn="auto">
              <a:spcAft>
                <a:spcPts val="331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dirty="0">
                <a:solidFill>
                  <a:srgbClr val="000000"/>
                </a:solidFill>
              </a:rPr>
              <a:t>5 </a:t>
            </a:r>
            <a:r>
              <a:rPr lang="cs-CZ" sz="1100" dirty="0" err="1">
                <a:solidFill>
                  <a:srgbClr val="000000"/>
                </a:solidFill>
              </a:rPr>
              <a:t>Afs</a:t>
            </a:r>
            <a:r>
              <a:rPr lang="cs-CZ" sz="1100" dirty="0">
                <a:solidFill>
                  <a:srgbClr val="000000"/>
                </a:solidFill>
              </a:rPr>
              <a:t> 25/2009 – 98 </a:t>
            </a:r>
            <a:endParaRPr lang="en-US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Vazba na zdanitelné příjmy – možnost použít volné finanční prostředky na investice nebo provozní výdaje vedoucí k dosažení, zajištění nebo udržení zdanitelných příjmů.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Výplata dividend přímo souvisí s podnikatelskou činností, právo na dividendy je jedním ze základních práv akcionáře.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Je věcí podnikatelského rozhodnutí společnosti, zda použije k výplatě dividend pouze vlastní a nebo i cizí zdroje financování, podle toho, která varianta je pro ni v ten který okamžik ekonomicky výhodnější či vhodnější, zejména z hlediska udržení stability finančních toků.</a:t>
            </a:r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21. 4. 2016</a:t>
            </a:r>
            <a:endParaRPr lang="de-DE" dirty="0"/>
          </a:p>
        </p:txBody>
      </p:sp>
      <p:cxnSp>
        <p:nvCxnSpPr>
          <p:cNvPr id="11" name="Straight Connector 10"/>
          <p:cNvCxnSpPr>
            <a:stCxn id="12" idx="0"/>
          </p:cNvCxnSpPr>
          <p:nvPr/>
        </p:nvCxnSpPr>
        <p:spPr>
          <a:xfrm flipV="1">
            <a:off x="2468456" y="1446502"/>
            <a:ext cx="971" cy="1187297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5"/>
          <p:cNvSpPr>
            <a:spLocks noChangeAspect="1" noChangeArrowheads="1"/>
          </p:cNvSpPr>
          <p:nvPr/>
        </p:nvSpPr>
        <p:spPr bwMode="gray">
          <a:xfrm>
            <a:off x="1941096" y="2633799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59116" y="1968650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020279" y="2181503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5"/>
          <p:cNvSpPr>
            <a:spLocks noChangeAspect="1" noChangeArrowheads="1"/>
          </p:cNvSpPr>
          <p:nvPr/>
        </p:nvSpPr>
        <p:spPr bwMode="gray">
          <a:xfrm>
            <a:off x="1939318" y="1927256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</a:p>
        </p:txBody>
      </p:sp>
      <p:sp>
        <p:nvSpPr>
          <p:cNvPr id="16" name="Freeform 15"/>
          <p:cNvSpPr/>
          <p:nvPr/>
        </p:nvSpPr>
        <p:spPr>
          <a:xfrm>
            <a:off x="2243295" y="1393844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80029" y="1866521"/>
            <a:ext cx="1367999" cy="1357763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323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2333" y="2205047"/>
            <a:ext cx="761482" cy="2620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lvl="0">
              <a:defRPr sz="1000">
                <a:solidFill>
                  <a:srgbClr val="646464"/>
                </a:solidFill>
                <a:latin typeface="Arial Narrow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103" dirty="0"/>
              <a:t>merger</a:t>
            </a:r>
            <a:endParaRPr lang="cs-CZ" sz="1103" dirty="0"/>
          </a:p>
        </p:txBody>
      </p:sp>
      <p:cxnSp>
        <p:nvCxnSpPr>
          <p:cNvPr id="19" name="Straight Connector 18"/>
          <p:cNvCxnSpPr>
            <a:stCxn id="20" idx="0"/>
            <a:endCxn id="23" idx="2"/>
          </p:cNvCxnSpPr>
          <p:nvPr/>
        </p:nvCxnSpPr>
        <p:spPr>
          <a:xfrm flipH="1" flipV="1">
            <a:off x="2480501" y="4165596"/>
            <a:ext cx="15721" cy="1485294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5"/>
          <p:cNvSpPr>
            <a:spLocks noChangeAspect="1" noChangeArrowheads="1"/>
          </p:cNvSpPr>
          <p:nvPr/>
        </p:nvSpPr>
        <p:spPr bwMode="gray">
          <a:xfrm>
            <a:off x="1968863" y="5650889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048045" y="4628781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5"/>
          <p:cNvSpPr>
            <a:spLocks noChangeAspect="1" noChangeArrowheads="1"/>
          </p:cNvSpPr>
          <p:nvPr/>
        </p:nvSpPr>
        <p:spPr bwMode="gray">
          <a:xfrm>
            <a:off x="1967085" y="4374534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  <a:r>
              <a:rPr lang="cs-CZ" sz="1103" dirty="0">
                <a:solidFill>
                  <a:srgbClr val="000000"/>
                </a:solidFill>
                <a:latin typeface="Arial Narrow" pitchFamily="34" charset="0"/>
              </a:rPr>
              <a:t> / </a:t>
            </a: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HoldCo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271061" y="4095346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08926" y="4390294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083459" y="5900069"/>
            <a:ext cx="1276385" cy="0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408926" y="5656578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148028" y="4945397"/>
            <a:ext cx="0" cy="586375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086038" y="5075537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dividend</a:t>
            </a: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048045" y="4421047"/>
            <a:ext cx="1248618" cy="0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060721" y="4117183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</a:t>
            </a: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repayment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 debt push</a:t>
            </a:r>
            <a:r>
              <a:rPr lang="cs-CZ" dirty="0"/>
              <a:t>-</a:t>
            </a:r>
            <a:r>
              <a:rPr lang="en-US" dirty="0"/>
              <a:t>down</a:t>
            </a:r>
            <a:r>
              <a:rPr lang="cs-CZ" dirty="0"/>
              <a:t> ČR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7484" y="1620838"/>
            <a:ext cx="4963779" cy="4965700"/>
          </a:xfrm>
        </p:spPr>
        <p:txBody>
          <a:bodyPr/>
          <a:lstStyle/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endParaRPr lang="cs-CZ" sz="937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937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Konverze na k.s.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937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Změna právní formy </a:t>
            </a:r>
            <a:r>
              <a:rPr lang="cs-CZ" sz="937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OpCa</a:t>
            </a:r>
            <a:r>
              <a:rPr lang="cs-CZ" sz="937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na k.s.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937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SPV komplementář s majoritním podílem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937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Jiná spol. ze skupiny komanditista s minoritním podílem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937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Část ZD připadající na komplementáře daní přímo komplementář </a:t>
            </a:r>
            <a:r>
              <a:rPr lang="cs-CZ" sz="937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možnost uplatnění úroku z akvizičního úvěru</a:t>
            </a:r>
            <a:endParaRPr lang="cs-CZ" sz="937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937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K.s. zdaní část ZD připadající na komanditistu, distribuce podléhá WHT.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937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Riziko – úrok generuje ZD, ne zdanitelný příjem</a:t>
            </a:r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21. 4. 2016</a:t>
            </a:r>
            <a:endParaRPr lang="de-DE" dirty="0"/>
          </a:p>
        </p:txBody>
      </p:sp>
      <p:cxnSp>
        <p:nvCxnSpPr>
          <p:cNvPr id="5" name="Straight Connector 4"/>
          <p:cNvCxnSpPr>
            <a:stCxn id="9" idx="0"/>
            <a:endCxn id="8" idx="0"/>
          </p:cNvCxnSpPr>
          <p:nvPr/>
        </p:nvCxnSpPr>
        <p:spPr>
          <a:xfrm flipV="1">
            <a:off x="2973861" y="1927257"/>
            <a:ext cx="1264" cy="1013365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67564" y="1968650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528727" y="2181503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5"/>
          <p:cNvSpPr>
            <a:spLocks noChangeAspect="1" noChangeArrowheads="1"/>
          </p:cNvSpPr>
          <p:nvPr/>
        </p:nvSpPr>
        <p:spPr bwMode="gray">
          <a:xfrm>
            <a:off x="2447766" y="1927256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  <a:r>
              <a:rPr lang="cs-CZ" sz="1103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2433818" y="2940621"/>
            <a:ext cx="1080087" cy="498360"/>
          </a:xfrm>
          <a:prstGeom prst="triangle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21414" y="3156003"/>
            <a:ext cx="301365" cy="184991"/>
          </a:xfrm>
          <a:prstGeom prst="rect">
            <a:avLst/>
          </a:prstGeom>
          <a:noFill/>
        </p:spPr>
        <p:txBody>
          <a:bodyPr wrap="none" lIns="0" tIns="40327" rIns="0" bIns="0" rtlCol="0"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662"/>
              </a:spcAft>
              <a:buSzPct val="70000"/>
              <a:buNone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cs-CZ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1" name="Rectangle 15"/>
          <p:cNvSpPr>
            <a:spLocks noChangeAspect="1" noChangeArrowheads="1"/>
          </p:cNvSpPr>
          <p:nvPr/>
        </p:nvSpPr>
        <p:spPr bwMode="gray">
          <a:xfrm>
            <a:off x="1020259" y="1911429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>
                <a:solidFill>
                  <a:srgbClr val="000000"/>
                </a:solidFill>
                <a:latin typeface="Arial Narrow" pitchFamily="34" charset="0"/>
              </a:rPr>
              <a:t>komanditista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12" name="Elbow Connector 11"/>
          <p:cNvCxnSpPr>
            <a:stCxn id="11" idx="2"/>
            <a:endCxn id="9" idx="0"/>
          </p:cNvCxnSpPr>
          <p:nvPr/>
        </p:nvCxnSpPr>
        <p:spPr>
          <a:xfrm rot="16200000" flipH="1">
            <a:off x="1995323" y="1962083"/>
            <a:ext cx="530832" cy="1426244"/>
          </a:xfrm>
          <a:prstGeom prst="bentConnector3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06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kontakty</a:t>
            </a:r>
            <a:endParaRPr lang="en-US" sz="3000" b="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92138" y="1506773"/>
            <a:ext cx="5480889" cy="516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1066" indent="-411066" defTabSz="1043056">
              <a:buNone/>
              <a:defRPr/>
            </a:pPr>
            <a:r>
              <a:rPr lang="cs-CZ" sz="2500" kern="0" dirty="0" smtClean="0">
                <a:solidFill>
                  <a:srgbClr val="646464"/>
                </a:solidFill>
                <a:latin typeface="+mn-lt"/>
              </a:rPr>
              <a:t>Jana </a:t>
            </a:r>
            <a:r>
              <a:rPr lang="cs-CZ" sz="2500" kern="0" dirty="0" err="1" smtClean="0">
                <a:solidFill>
                  <a:srgbClr val="646464"/>
                </a:solidFill>
                <a:latin typeface="+mn-lt"/>
              </a:rPr>
              <a:t>Bilanová</a:t>
            </a:r>
            <a:endParaRPr lang="cs-CZ" sz="25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buNone/>
              <a:defRPr/>
            </a:pP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Tel: +420 225 335 196</a:t>
            </a: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en-US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defTabSz="995363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1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smtClean="0"/>
              <a:t>21. 4. 2016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gray">
          <a:xfrm>
            <a:off x="574432" y="326292"/>
            <a:ext cx="9554306" cy="613312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432" y="910003"/>
            <a:ext cx="9509125" cy="49657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cs-CZ" sz="3300" b="1" dirty="0" smtClean="0"/>
              <a:t>Děkuji </a:t>
            </a:r>
            <a:r>
              <a:rPr lang="cs-CZ" sz="3300" b="1" dirty="0"/>
              <a:t>za pozornost.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2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 </a:t>
            </a:r>
            <a:r>
              <a:rPr lang="cs-CZ" dirty="0" smtClean="0"/>
              <a:t>– obecně </a:t>
            </a:r>
            <a:r>
              <a:rPr lang="cs-CZ" sz="3600" dirty="0" smtClean="0"/>
              <a:t>(</a:t>
            </a:r>
            <a:r>
              <a:rPr lang="en-US" sz="3600" dirty="0" err="1"/>
              <a:t>s.r.o</a:t>
            </a:r>
            <a:r>
              <a:rPr lang="en-US" sz="3600" dirty="0"/>
              <a:t>.</a:t>
            </a:r>
            <a:r>
              <a:rPr lang="cs-CZ" sz="3600" dirty="0"/>
              <a:t> nebo </a:t>
            </a:r>
            <a:r>
              <a:rPr lang="en-US" sz="3600" dirty="0" err="1"/>
              <a:t>a.s</a:t>
            </a:r>
            <a:r>
              <a:rPr lang="en-US" sz="3600" dirty="0"/>
              <a:t>.</a:t>
            </a:r>
            <a:r>
              <a:rPr lang="cs-CZ" sz="3600" dirty="0"/>
              <a:t>)</a:t>
            </a:r>
            <a:br>
              <a:rPr lang="cs-CZ" sz="3600" dirty="0"/>
            </a:br>
            <a:endParaRPr lang="cs-CZ" dirty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/>
              <a:t>Daňová </a:t>
            </a:r>
            <a:r>
              <a:rPr lang="cs-CZ" sz="2300" dirty="0"/>
              <a:t>pozice společnosti se v zásadě nemění, mění se její společník</a:t>
            </a:r>
          </a:p>
          <a:p>
            <a:pPr lvl="2"/>
            <a:r>
              <a:rPr lang="cs-CZ" dirty="0"/>
              <a:t>daňová báze majetku / závazků dceřiné společnosti se nemění </a:t>
            </a:r>
            <a:endParaRPr lang="cs-CZ" dirty="0" smtClean="0"/>
          </a:p>
          <a:p>
            <a:pPr lvl="2"/>
            <a:r>
              <a:rPr lang="cs-CZ" dirty="0" smtClean="0"/>
              <a:t>může </a:t>
            </a:r>
            <a:r>
              <a:rPr lang="cs-CZ" dirty="0"/>
              <a:t>mít dopad </a:t>
            </a:r>
            <a:r>
              <a:rPr lang="cs-CZ" dirty="0" smtClean="0"/>
              <a:t>na</a:t>
            </a:r>
            <a:r>
              <a:rPr lang="en-US" dirty="0" smtClean="0"/>
              <a:t> v</a:t>
            </a:r>
            <a:r>
              <a:rPr lang="cs-CZ" dirty="0" err="1" smtClean="0"/>
              <a:t>yužitelnost</a:t>
            </a:r>
            <a:r>
              <a:rPr lang="cs-CZ" dirty="0" smtClean="0"/>
              <a:t> </a:t>
            </a:r>
            <a:r>
              <a:rPr lang="cs-CZ" dirty="0"/>
              <a:t>daňové ztráty (§ 38na ZDP)</a:t>
            </a:r>
          </a:p>
          <a:p>
            <a:pPr lvl="3"/>
            <a:r>
              <a:rPr lang="cs-CZ" dirty="0"/>
              <a:t>Podstatná změna </a:t>
            </a:r>
            <a:r>
              <a:rPr lang="cs-CZ" dirty="0" smtClean="0"/>
              <a:t>(více než 25% ZK, hlasovací práva, nebo změny, kterými je získán rozhodující vliv)</a:t>
            </a:r>
            <a:endParaRPr lang="cs-CZ" dirty="0"/>
          </a:p>
          <a:p>
            <a:pPr lvl="3"/>
            <a:r>
              <a:rPr lang="cs-CZ" dirty="0"/>
              <a:t>T</a:t>
            </a:r>
            <a:r>
              <a:rPr lang="cs-CZ" dirty="0">
                <a:sym typeface="Wingdings" pitchFamily="2" charset="2"/>
              </a:rPr>
              <a:t>est stejných činností (80% tržeb za vlastní výkony a zboží zaúčtovaných do výnosů) = složitý + nejasný výklad</a:t>
            </a:r>
          </a:p>
          <a:p>
            <a:pPr lvl="3"/>
            <a:r>
              <a:rPr lang="en-US" dirty="0" err="1" smtClean="0">
                <a:sym typeface="Wingdings" pitchFamily="2" charset="2"/>
              </a:rPr>
              <a:t>Stej</a:t>
            </a:r>
            <a:r>
              <a:rPr lang="cs-CZ" dirty="0" err="1" smtClean="0">
                <a:sym typeface="Wingdings" pitchFamily="2" charset="2"/>
              </a:rPr>
              <a:t>ná</a:t>
            </a:r>
            <a:r>
              <a:rPr lang="cs-CZ" dirty="0" smtClean="0">
                <a:sym typeface="Wingdings" pitchFamily="2" charset="2"/>
              </a:rPr>
              <a:t> činnost – není vymezeno</a:t>
            </a:r>
          </a:p>
          <a:p>
            <a:pPr lvl="3"/>
            <a:r>
              <a:rPr lang="cs-CZ" b="1" dirty="0"/>
              <a:t>423/26.02.14 </a:t>
            </a:r>
            <a:r>
              <a:rPr lang="cs-CZ" dirty="0"/>
              <a:t>Vymezení stejné činnosti pro účely převzetí daňových ztrát při přeměnách </a:t>
            </a:r>
            <a:r>
              <a:rPr lang="cs-CZ" dirty="0" smtClean="0"/>
              <a:t>- </a:t>
            </a:r>
            <a:r>
              <a:rPr lang="cs-CZ" dirty="0"/>
              <a:t>ucelené činnosti v daném oboru </a:t>
            </a:r>
            <a:r>
              <a:rPr lang="cs-CZ" dirty="0" smtClean="0"/>
              <a:t>kupující se nemůže </a:t>
            </a:r>
            <a:r>
              <a:rPr lang="cs-CZ" dirty="0"/>
              <a:t>(např. stavební činnost, reklamní činnost, výroba automobilů apod.) </a:t>
            </a:r>
          </a:p>
          <a:p>
            <a:pPr lvl="2"/>
            <a:r>
              <a:rPr lang="cs-CZ" dirty="0" smtClean="0"/>
              <a:t>Nelze se vyhnout historickým (daňovým</a:t>
            </a:r>
            <a:r>
              <a:rPr lang="cs-CZ" dirty="0"/>
              <a:t>) rizikům skrytým ve společnosti 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due diligence </a:t>
            </a:r>
            <a:r>
              <a:rPr lang="cs-CZ" dirty="0" smtClean="0">
                <a:sym typeface="Wingdings" pitchFamily="2" charset="2"/>
              </a:rPr>
              <a:t>+ revize kalkulace odložené daně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 smtClean="0">
                <a:sym typeface="Wingdings" pitchFamily="2" charset="2"/>
              </a:rPr>
              <a:t>modifikace kupní ceny a formulace dalších </a:t>
            </a:r>
            <a:r>
              <a:rPr lang="en-US" dirty="0" smtClean="0">
                <a:sym typeface="Wingdings" pitchFamily="2" charset="2"/>
              </a:rPr>
              <a:t>warranties</a:t>
            </a:r>
            <a:r>
              <a:rPr lang="cs-CZ" dirty="0" smtClean="0">
                <a:sym typeface="Wingdings" pitchFamily="2" charset="2"/>
              </a:rPr>
              <a:t> (SPA)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endParaRPr lang="cs-CZ" sz="1900" dirty="0"/>
          </a:p>
          <a:p>
            <a:pPr marL="266700" indent="-266700" defTabSz="914400"/>
            <a:endParaRPr lang="cs-CZ" sz="23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/>
              <a:t>Prodávající </a:t>
            </a:r>
          </a:p>
          <a:p>
            <a:pPr marL="266700" lvl="1" indent="-266700" defTabSz="914400"/>
            <a:r>
              <a:rPr lang="cs-CZ" sz="2300" dirty="0">
                <a:ea typeface="+mn-ea"/>
                <a:cs typeface="+mn-cs"/>
              </a:rPr>
              <a:t>Účtuje o prodeji finanční investice a o výnosech z prodeje:</a:t>
            </a:r>
          </a:p>
          <a:p>
            <a:pPr lvl="2"/>
            <a:r>
              <a:rPr lang="cs-CZ" dirty="0"/>
              <a:t>MD – finanční náklady / D – finanční investice</a:t>
            </a:r>
          </a:p>
          <a:p>
            <a:pPr lvl="2"/>
            <a:r>
              <a:rPr lang="cs-CZ" dirty="0"/>
              <a:t>MD – pohledávka(peníze) / D – finanční výnosy</a:t>
            </a:r>
          </a:p>
          <a:p>
            <a:pPr marL="266700" lvl="1" indent="-266700" defTabSz="914400"/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Z pohledu DPH = převod </a:t>
            </a:r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osvobozen (§ 54/1/a</a:t>
            </a:r>
            <a:r>
              <a:rPr lang="cs-CZ" sz="2300" dirty="0" smtClean="0">
                <a:solidFill>
                  <a:schemeClr val="tx1"/>
                </a:solidFill>
                <a:ea typeface="+mn-ea"/>
                <a:cs typeface="+mn-cs"/>
              </a:rPr>
              <a:t>)</a:t>
            </a:r>
            <a:endParaRPr lang="cs-CZ" sz="2300" dirty="0">
              <a:solidFill>
                <a:schemeClr val="tx1"/>
              </a:solidFill>
              <a:ea typeface="+mn-ea"/>
              <a:cs typeface="+mn-cs"/>
            </a:endParaRPr>
          </a:p>
          <a:p>
            <a:pPr lvl="2"/>
            <a:endParaRPr lang="cs-CZ" dirty="0"/>
          </a:p>
          <a:p>
            <a:pPr marL="266700" indent="-266700" defTabSz="914400"/>
            <a:r>
              <a:rPr lang="cs-CZ" sz="2300" dirty="0"/>
              <a:t>Kupující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Účtuje o pořízení finančního aktiva</a:t>
            </a:r>
          </a:p>
          <a:p>
            <a:pPr marL="657225" lvl="1" indent="-266700" defTabSz="914400"/>
            <a:r>
              <a:rPr lang="cs-CZ" sz="1900" dirty="0"/>
              <a:t>Daňová nabývací cena (akcií/podílů) (§24/7/c ZDP</a:t>
            </a:r>
            <a:r>
              <a:rPr lang="cs-CZ" sz="1900" dirty="0" smtClean="0"/>
              <a:t>) </a:t>
            </a:r>
            <a:r>
              <a:rPr lang="cs-CZ" sz="1900" dirty="0"/>
              <a:t>= pořizovací cena </a:t>
            </a:r>
            <a:r>
              <a:rPr lang="cs-CZ" sz="1900" dirty="0" smtClean="0"/>
              <a:t>podle </a:t>
            </a:r>
            <a:r>
              <a:rPr lang="cs-CZ" sz="1900" dirty="0" err="1" smtClean="0"/>
              <a:t>ZoÚ</a:t>
            </a:r>
            <a:endParaRPr lang="cs-CZ" sz="1900" dirty="0" smtClean="0"/>
          </a:p>
          <a:p>
            <a:pPr marL="657225" lvl="1" indent="-266700" defTabSz="914400"/>
            <a:r>
              <a:rPr lang="cs-CZ" sz="1900" dirty="0" smtClean="0"/>
              <a:t>Součástí </a:t>
            </a:r>
            <a:r>
              <a:rPr lang="cs-CZ" sz="1900" dirty="0"/>
              <a:t>pořizovací </a:t>
            </a:r>
            <a:r>
              <a:rPr lang="cs-CZ" sz="1900" dirty="0" smtClean="0"/>
              <a:t>ceny jsou též náklady související s pořízením (např. poradci) -</a:t>
            </a:r>
            <a:r>
              <a:rPr lang="cs-CZ" sz="1900" dirty="0"/>
              <a:t> </a:t>
            </a:r>
            <a:r>
              <a:rPr lang="cs-CZ" sz="1900" dirty="0" smtClean="0"/>
              <a:t>§48 </a:t>
            </a:r>
            <a:r>
              <a:rPr lang="cs-CZ" sz="1900" dirty="0" err="1" smtClean="0"/>
              <a:t>VoÚ</a:t>
            </a:r>
            <a:r>
              <a:rPr lang="cs-CZ" sz="1900" dirty="0" smtClean="0">
                <a:solidFill>
                  <a:schemeClr val="tx1"/>
                </a:solidFill>
              </a:rPr>
              <a:t>; nárok na odpočet DPH?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Zisky z prodeje podílů</a:t>
            </a:r>
            <a:r>
              <a:rPr lang="en-US" dirty="0"/>
              <a:t> (1)</a:t>
            </a:r>
            <a:r>
              <a:rPr lang="cs-CZ" dirty="0"/>
              <a:t> - osvobození</a:t>
            </a:r>
            <a:endParaRPr lang="en-US" dirty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368843"/>
            <a:ext cx="9271000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Právnické osoby - podmínky:</a:t>
            </a:r>
          </a:p>
          <a:p>
            <a:pPr lvl="2"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Kapitálové společnosti (</a:t>
            </a:r>
            <a:r>
              <a:rPr lang="cs-CZ" sz="2000" dirty="0" smtClean="0">
                <a:solidFill>
                  <a:schemeClr val="tx1"/>
                </a:solidFill>
              </a:rPr>
              <a:t>s.r.o.</a:t>
            </a:r>
            <a:r>
              <a:rPr lang="cs-CZ" dirty="0" smtClean="0">
                <a:solidFill>
                  <a:schemeClr val="tx1"/>
                </a:solidFill>
              </a:rPr>
              <a:t>, a.s. a zahraniční obdoby</a:t>
            </a:r>
            <a:r>
              <a:rPr lang="cs-CZ" dirty="0" smtClean="0"/>
              <a:t>) a družstva</a:t>
            </a:r>
          </a:p>
          <a:p>
            <a:pPr lvl="2"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ČR a EU (+ Norsko, Island a nově Lichtenštejnsko):</a:t>
            </a:r>
          </a:p>
          <a:p>
            <a:pPr lvl="3">
              <a:lnSpc>
                <a:spcPct val="80000"/>
              </a:lnSpc>
            </a:pPr>
            <a:r>
              <a:rPr lang="cs-CZ" dirty="0" smtClean="0"/>
              <a:t>Mateřská společnost drží alespoň 10 % v dceřiné po dobu aspoň 12 měsíců nepřetržitě a obě společnosti jsou předmětem standardního zdanění (seznam)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 smtClean="0"/>
              <a:t>3. země</a:t>
            </a:r>
            <a:r>
              <a:rPr lang="sk-SK" dirty="0">
                <a:solidFill>
                  <a:srgbClr val="646464"/>
                </a:solidFill>
                <a:sym typeface="Wingdings" pitchFamily="2" charset="2"/>
              </a:rPr>
              <a:t>:</a:t>
            </a:r>
            <a:endParaRPr lang="sk-SK" dirty="0" smtClean="0">
              <a:solidFill>
                <a:srgbClr val="646464"/>
              </a:solidFill>
              <a:sym typeface="Wingdings" pitchFamily="2" charset="2"/>
            </a:endParaRPr>
          </a:p>
          <a:p>
            <a:pPr lvl="3">
              <a:lnSpc>
                <a:spcPct val="80000"/>
              </a:lnSpc>
            </a:pPr>
            <a:r>
              <a:rPr lang="cs-CZ" dirty="0" smtClean="0"/>
              <a:t>Dceřiná </a:t>
            </a:r>
            <a:r>
              <a:rPr lang="cs-CZ" dirty="0"/>
              <a:t>společnost je ze státu, se kterým je uzavřena smlouva o zamezení dvojího </a:t>
            </a:r>
            <a:r>
              <a:rPr lang="cs-CZ" dirty="0" smtClean="0"/>
              <a:t>zdanění</a:t>
            </a:r>
            <a:endParaRPr lang="sk-SK" dirty="0" smtClean="0">
              <a:solidFill>
                <a:srgbClr val="646464"/>
              </a:solidFill>
              <a:sym typeface="Wingdings" pitchFamily="2" charset="2"/>
            </a:endParaRPr>
          </a:p>
          <a:p>
            <a:pPr lvl="3">
              <a:lnSpc>
                <a:spcPct val="80000"/>
              </a:lnSpc>
            </a:pPr>
            <a:r>
              <a:rPr lang="cs-CZ" dirty="0" smtClean="0"/>
              <a:t>Podléhá </a:t>
            </a:r>
            <a:r>
              <a:rPr lang="cs-CZ" dirty="0"/>
              <a:t>DPPO se sazbou alespoň 12 % a nemůže si zvolit osvobození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Skutečný </a:t>
            </a:r>
            <a:r>
              <a:rPr lang="cs-CZ" dirty="0"/>
              <a:t>vlastník </a:t>
            </a:r>
            <a:r>
              <a:rPr lang="cs-CZ" dirty="0" smtClean="0"/>
              <a:t>příjmu</a:t>
            </a: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 smtClean="0"/>
              <a:t>21. 4. 2016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PT_Template white">
  <a:themeElements>
    <a:clrScheme name="EY_PPT_Template white 2">
      <a:dk1>
        <a:srgbClr val="646464"/>
      </a:dk1>
      <a:lt1>
        <a:srgbClr val="FFFFFF"/>
      </a:lt1>
      <a:dk2>
        <a:srgbClr val="808080"/>
      </a:dk2>
      <a:lt2>
        <a:srgbClr val="646464"/>
      </a:lt2>
      <a:accent1>
        <a:srgbClr val="A6A6A6"/>
      </a:accent1>
      <a:accent2>
        <a:srgbClr val="CCCCCC"/>
      </a:accent2>
      <a:accent3>
        <a:srgbClr val="FFFFFF"/>
      </a:accent3>
      <a:accent4>
        <a:srgbClr val="545454"/>
      </a:accent4>
      <a:accent5>
        <a:srgbClr val="D0D0D0"/>
      </a:accent5>
      <a:accent6>
        <a:srgbClr val="B9B9B9"/>
      </a:accent6>
      <a:hlink>
        <a:srgbClr val="F2F2F2"/>
      </a:hlink>
      <a:folHlink>
        <a:srgbClr val="FFD200"/>
      </a:folHlink>
    </a:clrScheme>
    <a:fontScheme name="EY_PPT_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Y_PPT_Template white 1">
        <a:dk1>
          <a:srgbClr val="000000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Y_PPT_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1_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4.xml><?xml version="1.0" encoding="utf-8"?>
<a:theme xmlns:a="http://schemas.openxmlformats.org/drawingml/2006/main" name="Office Theme">
  <a:themeElements>
    <a:clrScheme name="">
      <a:dk1>
        <a:srgbClr val="646464"/>
      </a:dk1>
      <a:lt1>
        <a:srgbClr val="FFFFFF"/>
      </a:lt1>
      <a:dk2>
        <a:srgbClr val="A6A6A6"/>
      </a:dk2>
      <a:lt2>
        <a:srgbClr val="808080"/>
      </a:lt2>
      <a:accent1>
        <a:srgbClr val="CCCCCC"/>
      </a:accent1>
      <a:accent2>
        <a:srgbClr val="F2F2F2"/>
      </a:accent2>
      <a:accent3>
        <a:srgbClr val="FFFFFF"/>
      </a:accent3>
      <a:accent4>
        <a:srgbClr val="545454"/>
      </a:accent4>
      <a:accent5>
        <a:srgbClr val="E2E2E2"/>
      </a:accent5>
      <a:accent6>
        <a:srgbClr val="DBDBDB"/>
      </a:accent6>
      <a:hlink>
        <a:srgbClr val="FFD200"/>
      </a:hlink>
      <a:folHlink>
        <a:srgbClr val="FFE8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EY_PPT_Template white</Template>
  <TotalTime>11830</TotalTime>
  <Words>4745</Words>
  <Application>Microsoft Office PowerPoint</Application>
  <PresentationFormat>Custom</PresentationFormat>
  <Paragraphs>703</Paragraphs>
  <Slides>65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65</vt:i4>
      </vt:variant>
    </vt:vector>
  </HeadingPairs>
  <TitlesOfParts>
    <vt:vector size="76" baseType="lpstr">
      <vt:lpstr>Arial</vt:lpstr>
      <vt:lpstr>Arial Narrow</vt:lpstr>
      <vt:lpstr>EYInterstate</vt:lpstr>
      <vt:lpstr>EYInterstate Light</vt:lpstr>
      <vt:lpstr>EYInterstate Regular</vt:lpstr>
      <vt:lpstr>EYInterstate-Light</vt:lpstr>
      <vt:lpstr>Times New Roman</vt:lpstr>
      <vt:lpstr>Wingdings</vt:lpstr>
      <vt:lpstr>EY_PPT_Template white</vt:lpstr>
      <vt:lpstr>EY_regular_presentation</vt:lpstr>
      <vt:lpstr>1_EY_regular_presentation</vt:lpstr>
      <vt:lpstr>Akvizice a přeměny  účetní a daňový pohled</vt:lpstr>
      <vt:lpstr>Program</vt:lpstr>
      <vt:lpstr>Zákony</vt:lpstr>
      <vt:lpstr>PowerPoint Presentation</vt:lpstr>
      <vt:lpstr>Akvizice - typy</vt:lpstr>
      <vt:lpstr>PowerPoint Presentation</vt:lpstr>
      <vt:lpstr>Prodej akcií/podílů – obecně (s.r.o. nebo a.s.) </vt:lpstr>
      <vt:lpstr>Prodej akcií/podílů</vt:lpstr>
      <vt:lpstr>Zisky z prodeje podílů (1) - osvobození</vt:lpstr>
      <vt:lpstr>Zisky z prodeje podílů (2) - zdanění</vt:lpstr>
      <vt:lpstr>Náklady na získání a držbu podílu / akcií</vt:lpstr>
      <vt:lpstr>PowerPoint Presentation</vt:lpstr>
      <vt:lpstr>Koupě obchodního závodu - obecně (1)</vt:lpstr>
      <vt:lpstr>Koupě obchodního závodu - obecně (2)</vt:lpstr>
      <vt:lpstr>Účetnictví – prodávající</vt:lpstr>
      <vt:lpstr>ZDP – prodávající</vt:lpstr>
      <vt:lpstr>ZDP, daň z nabytí nemovitých věcí - prodávající </vt:lpstr>
      <vt:lpstr>Účetnictví – kupující (1) – ocenění</vt:lpstr>
      <vt:lpstr>Účetnictví – kupující (2) – goodwill</vt:lpstr>
      <vt:lpstr>ZDP – kupující </vt:lpstr>
      <vt:lpstr>DPH (1)</vt:lpstr>
      <vt:lpstr>PowerPoint Presentation</vt:lpstr>
      <vt:lpstr>ZDP, daň z nabytí nemovitých věcí</vt:lpstr>
      <vt:lpstr>DPH </vt:lpstr>
      <vt:lpstr>Akvizice – zjednodušený obecný přehled</vt:lpstr>
      <vt:lpstr>PowerPoint Presentation</vt:lpstr>
      <vt:lpstr>Proč due diligence</vt:lpstr>
      <vt:lpstr>Informace </vt:lpstr>
      <vt:lpstr>Co hledáme</vt:lpstr>
      <vt:lpstr>Návrhy řešení rizik – DD výstup by měl obsahovat</vt:lpstr>
      <vt:lpstr>PowerPoint Presentation</vt:lpstr>
      <vt:lpstr>Způsoby přeměn společností</vt:lpstr>
      <vt:lpstr>Přeshraniční přeměny</vt:lpstr>
      <vt:lpstr>Fúze </vt:lpstr>
      <vt:lpstr>Převod jmění na společníka </vt:lpstr>
      <vt:lpstr>Rozdělení(1)</vt:lpstr>
      <vt:lpstr>Rozdělení (2)</vt:lpstr>
      <vt:lpstr>Rozdělení (3)</vt:lpstr>
      <vt:lpstr>Rozdělení (4)</vt:lpstr>
      <vt:lpstr>Změna právní formy</vt:lpstr>
      <vt:lpstr>Rozhodný den, právní účinky</vt:lpstr>
      <vt:lpstr>Ocenění jmění znalcem</vt:lpstr>
      <vt:lpstr>Ocenění – přehled</vt:lpstr>
      <vt:lpstr>PowerPoint Presentation</vt:lpstr>
      <vt:lpstr>Účetní závěrky, zahajovací rozvahy </vt:lpstr>
      <vt:lpstr>Účtování při fúzi – bez přecenění</vt:lpstr>
      <vt:lpstr>Účtování při fúzi – s přeceněním</vt:lpstr>
      <vt:lpstr>Přecenění jmění</vt:lpstr>
      <vt:lpstr>Zahajovací rozvaha nástupnické společnosti – struktura VK v návaznosti na ZoP (§5a)  </vt:lpstr>
      <vt:lpstr>Odložená daň</vt:lpstr>
      <vt:lpstr>PowerPoint Presentation</vt:lpstr>
      <vt:lpstr>Neutralita (1)</vt:lpstr>
      <vt:lpstr>Neutralita (2)</vt:lpstr>
      <vt:lpstr>Zdaňovací období / období, za které se podává přiznání</vt:lpstr>
      <vt:lpstr>Daňové ztráty – převzetí</vt:lpstr>
      <vt:lpstr>Daňové ztráty – uplatnění (§ 38na)</vt:lpstr>
      <vt:lpstr>PowerPoint Presentation</vt:lpstr>
      <vt:lpstr>DPH – obecně</vt:lpstr>
      <vt:lpstr>DPH – plátce a registrace</vt:lpstr>
      <vt:lpstr>PowerPoint Presentation</vt:lpstr>
      <vt:lpstr>Acquisition debt push-down</vt:lpstr>
      <vt:lpstr>Acquisition debt push-down ČR</vt:lpstr>
      <vt:lpstr>Acquisition debt push-down ČR</vt:lpstr>
      <vt:lpstr>Otázky, kontakty</vt:lpstr>
      <vt:lpstr>PowerPoint Presentation</vt:lpstr>
    </vt:vector>
  </TitlesOfParts>
  <Company>Ernst &amp; Young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EYU Training Session 5</dc:title>
  <dc:creator>KSch</dc:creator>
  <dc:description>Optimiert für PowerPoint 2003</dc:description>
  <cp:lastModifiedBy>Jana Bilanova</cp:lastModifiedBy>
  <cp:revision>429</cp:revision>
  <cp:lastPrinted>2014-04-02T08:02:42Z</cp:lastPrinted>
  <dcterms:created xsi:type="dcterms:W3CDTF">2008-11-05T09:11:54Z</dcterms:created>
  <dcterms:modified xsi:type="dcterms:W3CDTF">2016-04-20T17:52:40Z</dcterms:modified>
</cp:coreProperties>
</file>