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61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99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84CB9-F6FD-4407-9472-B72163A81CB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7282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5CD39-1585-4CF3-A0A5-D81BD7C007B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017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D25F6-828B-4E55-80BC-A3D38027634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3081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261BB-F48F-420E-872A-01D31D627F6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1573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4047C2-81D5-459E-835F-46CFB2ABE35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814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96065-9FD1-49A4-9484-19C50571F76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844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1B416-0CBA-4A99-B9BF-0EDD7980B70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77022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96A89-61CF-4B36-92FD-4D5B44B4C8E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78797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0A895-EEA0-4DD5-B62F-57EFE73049C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08200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A590E-E645-4231-BB68-6556D9435CD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2082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15D12-AB88-4C57-84C8-46D789F2E3B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5859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EDDBD95-A3B9-42A3-9AAB-A6CC3F0E9AF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/>
              <a:t>Logistika a Supply Chain Management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/>
              <a:t>Úvodní seminář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cs-CZ" altLang="cs-CZ" sz="4000"/>
              <a:t>Informace ke kurzu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5435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 b="1" dirty="0"/>
              <a:t>Výukové metody</a:t>
            </a:r>
            <a:endParaRPr lang="cs-CZ" altLang="cs-CZ" sz="2400" dirty="0"/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Výuka probíhá formou přednášek, které zahrnují výklad pomocí diskuze, a formou seminářů, ve kterých studenti pod dohledem vyučujícího zpracovávají zadané úkoly, s cílem procvičit si aplikaci vybraných metod a koncepcí.</a:t>
            </a:r>
          </a:p>
          <a:p>
            <a:pPr lvl="1">
              <a:lnSpc>
                <a:spcPct val="80000"/>
              </a:lnSpc>
            </a:pP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400" b="1" dirty="0"/>
              <a:t>Metody hodnocení</a:t>
            </a:r>
            <a:endParaRPr lang="cs-CZ" altLang="cs-CZ" sz="2400" dirty="0"/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Kurz je zakončen písemnou zkouškou, která se skládá </a:t>
            </a:r>
            <a:r>
              <a:rPr lang="cs-CZ" altLang="cs-CZ" sz="2000" dirty="0">
                <a:solidFill>
                  <a:srgbClr val="006600"/>
                </a:solidFill>
              </a:rPr>
              <a:t>ze dvou testů</a:t>
            </a:r>
            <a:r>
              <a:rPr lang="cs-CZ" altLang="cs-CZ" sz="2000" dirty="0"/>
              <a:t>: </a:t>
            </a:r>
            <a:r>
              <a:rPr lang="cs-CZ" altLang="cs-CZ" sz="2000" dirty="0">
                <a:solidFill>
                  <a:srgbClr val="990000"/>
                </a:solidFill>
              </a:rPr>
              <a:t>průběžného v polovině semestru a závěrečného ve zkouškovém období</a:t>
            </a:r>
            <a:r>
              <a:rPr lang="cs-CZ" altLang="cs-CZ" sz="2000" dirty="0"/>
              <a:t>. Závěrečný test zahrnuje pouze učivo odpřednášené v druhé půlce semestru. </a:t>
            </a:r>
            <a:r>
              <a:rPr lang="cs-CZ" altLang="cs-CZ" sz="2000" dirty="0">
                <a:solidFill>
                  <a:schemeClr val="accent2"/>
                </a:solidFill>
              </a:rPr>
              <a:t>Souhrn bodů získaný z obou testů musí překročit 60% (ze součtu maxima obou testů).</a:t>
            </a:r>
            <a:r>
              <a:rPr lang="cs-CZ" altLang="cs-CZ" sz="2000" dirty="0"/>
              <a:t> Podmínkou ukončení předmětu je také </a:t>
            </a:r>
            <a:r>
              <a:rPr lang="cs-CZ" altLang="cs-CZ" sz="2000" dirty="0">
                <a:solidFill>
                  <a:srgbClr val="006600"/>
                </a:solidFill>
              </a:rPr>
              <a:t>splnění úloh vyžadovaných na seminářích (v požadovaném termínu a kvalitě</a:t>
            </a:r>
            <a:r>
              <a:rPr lang="cs-CZ" altLang="cs-CZ" sz="2000" dirty="0"/>
              <a:t>). Zpracování a prezentace seminární práce tvoří 20% celkové známky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Lze získat plusové body </a:t>
            </a:r>
            <a:r>
              <a:rPr lang="cs-CZ" altLang="cs-CZ" sz="2000" dirty="0" smtClean="0"/>
              <a:t>za </a:t>
            </a:r>
            <a:r>
              <a:rPr lang="cs-CZ" altLang="cs-CZ" sz="2000" dirty="0"/>
              <a:t>dotazník (jeden dotazník – max. </a:t>
            </a:r>
            <a:r>
              <a:rPr lang="cs-CZ" altLang="cs-CZ" sz="2000" dirty="0" smtClean="0"/>
              <a:t>4 procentní body </a:t>
            </a:r>
            <a:r>
              <a:rPr lang="cs-CZ" altLang="cs-CZ" sz="2000" dirty="0"/>
              <a:t>podle „kvality vyplnění</a:t>
            </a:r>
            <a:r>
              <a:rPr lang="cs-CZ" altLang="cs-CZ" sz="2000" dirty="0" smtClean="0"/>
              <a:t>“, max. 4 dotazníky), </a:t>
            </a:r>
            <a:r>
              <a:rPr lang="cs-CZ" altLang="cs-CZ" sz="2000" dirty="0"/>
              <a:t>který je uložený </a:t>
            </a:r>
            <a:r>
              <a:rPr lang="cs-CZ" altLang="cs-CZ" sz="2000" dirty="0" err="1" smtClean="0"/>
              <a:t>ISu</a:t>
            </a:r>
            <a:r>
              <a:rPr lang="cs-CZ" altLang="cs-CZ" sz="2000" dirty="0"/>
              <a:t>. Dotazník je určený respondentům z podniků.</a:t>
            </a:r>
          </a:p>
          <a:p>
            <a:pPr>
              <a:lnSpc>
                <a:spcPct val="80000"/>
              </a:lnSpc>
            </a:pPr>
            <a:endParaRPr lang="cs-CZ" altLang="cs-CZ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706437"/>
          </a:xfrm>
        </p:spPr>
        <p:txBody>
          <a:bodyPr/>
          <a:lstStyle/>
          <a:p>
            <a:r>
              <a:rPr lang="cs-CZ" altLang="cs-CZ" sz="4000"/>
              <a:t>Úkoly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4721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 dirty="0"/>
              <a:t>Zpracování a prezentace jedné seminární práce (SP) ve vybraném termínu (termíny uloženy v rozpisu v </a:t>
            </a:r>
            <a:r>
              <a:rPr lang="cs-CZ" altLang="cs-CZ" sz="2000" dirty="0" err="1" smtClean="0"/>
              <a:t>Isu</a:t>
            </a:r>
            <a:r>
              <a:rPr lang="cs-CZ" altLang="cs-CZ" sz="20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000" dirty="0" smtClean="0"/>
              <a:t>SP </a:t>
            </a:r>
            <a:r>
              <a:rPr lang="cs-CZ" altLang="cs-CZ" sz="2000" dirty="0"/>
              <a:t>je zpracována 2 osobami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Je možné „vlastní téma“ nebo výběr (a případná specifikace) jednoho z </a:t>
            </a:r>
            <a:r>
              <a:rPr lang="cs-CZ" altLang="cs-CZ" sz="2000" dirty="0" smtClean="0"/>
              <a:t>navržených. </a:t>
            </a:r>
            <a:r>
              <a:rPr lang="cs-CZ" altLang="cs-CZ" sz="2000" dirty="0"/>
              <a:t>Vlastní téma je potřebné konzultovat s vyučujícími </a:t>
            </a:r>
            <a:r>
              <a:rPr lang="cs-CZ" altLang="cs-CZ" sz="2000" dirty="0" smtClean="0"/>
              <a:t>předmětu – písemně, osobně.</a:t>
            </a: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000" dirty="0"/>
              <a:t>SP </a:t>
            </a:r>
            <a:r>
              <a:rPr lang="cs-CZ" altLang="cs-CZ" sz="2000" b="1" dirty="0"/>
              <a:t>může mít: </a:t>
            </a:r>
            <a:r>
              <a:rPr lang="cs-CZ" altLang="cs-CZ" sz="2000" b="1" dirty="0">
                <a:solidFill>
                  <a:srgbClr val="990000"/>
                </a:solidFill>
              </a:rPr>
              <a:t>1. charakter případové studie - tedy prezentovat reálnou situaci v podniku (s částí textu věnovaného teoretické rešerši); 2. podobu rešerše dostupných empirických průzkumů - tedy průzkumů k danému tématu z vícero - mnoha podniků (opětovně s částí textu věnovaného teoretické rešerši; 3. podobu čistě teoretické rešerše k danému tématu.</a:t>
            </a:r>
            <a:r>
              <a:rPr lang="cs-CZ" altLang="cs-CZ" sz="2000" dirty="0"/>
              <a:t> 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Konkrétní informace (rozsah a další formální požadavky a termín a způsob odevzdání atd.) k seminárním pracím </a:t>
            </a:r>
            <a:r>
              <a:rPr lang="cs-CZ" altLang="cs-CZ" sz="2000" dirty="0" smtClean="0"/>
              <a:t>budou uvedeny </a:t>
            </a:r>
            <a:r>
              <a:rPr lang="cs-CZ" altLang="cs-CZ" sz="2000" dirty="0"/>
              <a:t>v materiálu „Pokyny k seminárním pracím“ uložených v „Organizačních pokynech“ v </a:t>
            </a:r>
            <a:r>
              <a:rPr lang="cs-CZ" altLang="cs-CZ" sz="2000" dirty="0" err="1"/>
              <a:t>ISu</a:t>
            </a:r>
            <a:endParaRPr lang="cs-CZ" altLang="cs-CZ" sz="2000" dirty="0"/>
          </a:p>
          <a:p>
            <a:pPr marL="0" indent="0">
              <a:lnSpc>
                <a:spcPct val="80000"/>
              </a:lnSpc>
              <a:buNone/>
            </a:pPr>
            <a:endParaRPr lang="cs-CZ" altLang="cs-CZ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cs-CZ" altLang="cs-CZ" sz="4000"/>
              <a:t>Úkoly - Seminární práce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8769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600" dirty="0" smtClean="0"/>
              <a:t>Přihlašuje </a:t>
            </a:r>
            <a:r>
              <a:rPr lang="cs-CZ" altLang="cs-CZ" sz="1600" dirty="0"/>
              <a:t>se vždy jeden člen týmu. Jméno a příjmení druhého člena se vpisuje spolu s vybraným tématem do "Oficiálního zadání" k přihlášenému termínu prezentace. </a:t>
            </a:r>
          </a:p>
          <a:p>
            <a:pPr>
              <a:lnSpc>
                <a:spcPct val="80000"/>
              </a:lnSpc>
            </a:pPr>
            <a:endParaRPr lang="cs-CZ" altLang="cs-CZ" sz="16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b="1" dirty="0">
                <a:solidFill>
                  <a:srgbClr val="990000"/>
                </a:solidFill>
              </a:rPr>
              <a:t>Seznam navrhovaných témat (uvedený taktéž v rozpisu):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600" b="1" dirty="0">
              <a:solidFill>
                <a:srgbClr val="990000"/>
              </a:solidFill>
            </a:endParaRPr>
          </a:p>
          <a:p>
            <a:pPr marL="0" indent="0">
              <a:buNone/>
            </a:pPr>
            <a:r>
              <a:rPr lang="cs-CZ" sz="1100" dirty="0"/>
              <a:t>Prezentace 30.3. - Zákaznický logistický servis podniku 1</a:t>
            </a:r>
          </a:p>
          <a:p>
            <a:pPr marL="0" indent="0">
              <a:buNone/>
            </a:pPr>
            <a:r>
              <a:rPr lang="cs-CZ" sz="1100" dirty="0"/>
              <a:t>Prezentace 30.3. - Zákaznický logistický servis podniku 2</a:t>
            </a:r>
          </a:p>
          <a:p>
            <a:pPr marL="0" indent="0">
              <a:buNone/>
            </a:pPr>
            <a:r>
              <a:rPr lang="cs-CZ" sz="1100" dirty="0"/>
              <a:t>Prezentace 30.3. - Hodnocení dodavatelů</a:t>
            </a:r>
          </a:p>
          <a:p>
            <a:pPr marL="0" indent="0">
              <a:buNone/>
            </a:pPr>
            <a:r>
              <a:rPr lang="cs-CZ" sz="1100" dirty="0"/>
              <a:t>Prezentace 30.3. - Vlastní téma</a:t>
            </a:r>
          </a:p>
          <a:p>
            <a:pPr marL="0" indent="0">
              <a:buNone/>
            </a:pPr>
            <a:r>
              <a:rPr lang="cs-CZ" sz="1100" dirty="0"/>
              <a:t> </a:t>
            </a:r>
          </a:p>
          <a:p>
            <a:pPr marL="0" indent="0">
              <a:buNone/>
            </a:pPr>
            <a:r>
              <a:rPr lang="cs-CZ" sz="1100" dirty="0"/>
              <a:t>Prezentace 20.4. - Řízení zásob - analýza přiměřeně komplexního příkladu z praxe</a:t>
            </a:r>
          </a:p>
          <a:p>
            <a:pPr marL="0" indent="0">
              <a:buNone/>
            </a:pPr>
            <a:r>
              <a:rPr lang="cs-CZ" sz="1100" dirty="0"/>
              <a:t>Prezentace 20.4. - Logistika v případě specifického produktu (chlazené zboží, nebezpečné produkty atp.)  </a:t>
            </a:r>
          </a:p>
          <a:p>
            <a:pPr marL="0" indent="0">
              <a:buNone/>
            </a:pPr>
            <a:r>
              <a:rPr lang="cs-CZ" sz="1100" dirty="0"/>
              <a:t>Prezentace 20.4. - Logistika a oděvní průmysl</a:t>
            </a:r>
          </a:p>
          <a:p>
            <a:pPr marL="0" indent="0">
              <a:buNone/>
            </a:pPr>
            <a:r>
              <a:rPr lang="cs-CZ" sz="1100" dirty="0"/>
              <a:t>Prezentace 20.4. - Vlastní téma</a:t>
            </a:r>
          </a:p>
          <a:p>
            <a:pPr marL="0" indent="0">
              <a:buNone/>
            </a:pPr>
            <a:r>
              <a:rPr lang="cs-CZ" sz="1100" dirty="0"/>
              <a:t> </a:t>
            </a:r>
          </a:p>
          <a:p>
            <a:pPr marL="0" indent="0">
              <a:buNone/>
            </a:pPr>
            <a:r>
              <a:rPr lang="cs-CZ" sz="1100" dirty="0"/>
              <a:t>Prezentace 27.4.  - Telematika</a:t>
            </a:r>
          </a:p>
          <a:p>
            <a:pPr marL="0" indent="0">
              <a:buNone/>
            </a:pPr>
            <a:r>
              <a:rPr lang="cs-CZ" sz="1100" dirty="0"/>
              <a:t>Prezentace 27.4. - City logistika</a:t>
            </a:r>
          </a:p>
          <a:p>
            <a:pPr marL="0" indent="0">
              <a:buNone/>
            </a:pPr>
            <a:r>
              <a:rPr lang="cs-CZ" sz="1100" dirty="0"/>
              <a:t>Prezentace 27.4. - Zpětná logistika - analýza příkladu z praxe</a:t>
            </a:r>
          </a:p>
          <a:p>
            <a:pPr marL="0" indent="0">
              <a:buNone/>
            </a:pPr>
            <a:r>
              <a:rPr lang="cs-CZ" sz="1100" dirty="0"/>
              <a:t>Prezentace 27.4. - Vlastní téma</a:t>
            </a:r>
          </a:p>
          <a:p>
            <a:pPr marL="0" indent="0">
              <a:buNone/>
            </a:pPr>
            <a:r>
              <a:rPr lang="cs-CZ" sz="1100" dirty="0"/>
              <a:t> </a:t>
            </a:r>
          </a:p>
          <a:p>
            <a:pPr marL="0" indent="0">
              <a:buNone/>
            </a:pPr>
            <a:r>
              <a:rPr lang="cs-CZ" sz="1100" dirty="0"/>
              <a:t>Prezentace 4.5. - Analýza systému skladování vybraného podniku</a:t>
            </a:r>
          </a:p>
          <a:p>
            <a:pPr marL="0" indent="0">
              <a:buNone/>
            </a:pPr>
            <a:r>
              <a:rPr lang="cs-CZ" sz="1100" dirty="0"/>
              <a:t>Prezentace 4.5. - Výběr dodavatelů, rozvoj dodavatelů a rozvoj spolupráce</a:t>
            </a:r>
          </a:p>
          <a:p>
            <a:pPr marL="0" indent="0">
              <a:buNone/>
            </a:pPr>
            <a:r>
              <a:rPr lang="cs-CZ" sz="1100" dirty="0"/>
              <a:t>Prezentace 4.5. - Udržitelná logistika - analýza příkladu z praxe</a:t>
            </a:r>
          </a:p>
          <a:p>
            <a:pPr marL="0" indent="0">
              <a:buNone/>
            </a:pPr>
            <a:r>
              <a:rPr lang="cs-CZ" sz="1100" dirty="0"/>
              <a:t>Prezentace 4.5. - Vlastní </a:t>
            </a:r>
            <a:r>
              <a:rPr lang="cs-CZ" sz="1100" dirty="0" smtClean="0"/>
              <a:t>téma</a:t>
            </a:r>
            <a:endParaRPr lang="cs-CZ" altLang="cs-CZ" sz="1100" dirty="0" smtClean="0"/>
          </a:p>
          <a:p>
            <a:pPr marL="0" indent="0">
              <a:lnSpc>
                <a:spcPct val="80000"/>
              </a:lnSpc>
              <a:buNone/>
            </a:pPr>
            <a:endParaRPr lang="cs-CZ" altLang="cs-CZ" sz="16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b="1" dirty="0">
                <a:solidFill>
                  <a:srgbClr val="00CC00"/>
                </a:solidFill>
              </a:rPr>
              <a:t>TERMÍN ODEVZDÁNÍ DOTAZNÍKU/Ú (pokud se rozhodnete získat plusové body) </a:t>
            </a:r>
            <a:r>
              <a:rPr lang="cs-CZ" altLang="cs-CZ" sz="1600" b="1" dirty="0" smtClean="0">
                <a:solidFill>
                  <a:srgbClr val="00CC00"/>
                </a:solidFill>
              </a:rPr>
              <a:t>konec semestru.</a:t>
            </a:r>
            <a:endParaRPr lang="cs-CZ" altLang="cs-CZ" sz="1600" b="1" dirty="0">
              <a:solidFill>
                <a:srgbClr val="00CC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314734"/>
              </p:ext>
            </p:extLst>
          </p:nvPr>
        </p:nvGraphicFramePr>
        <p:xfrm>
          <a:off x="1907704" y="548680"/>
          <a:ext cx="5328592" cy="6609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Dokument" r:id="rId3" imgW="5760516" imgH="7144429" progId="Word.Document.12">
                  <p:embed/>
                </p:oleObj>
              </mc:Choice>
              <mc:Fallback>
                <p:oleObj name="Dokument" r:id="rId3" imgW="5760516" imgH="714442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7704" y="548680"/>
                        <a:ext cx="5328592" cy="66091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3415273" y="44624"/>
            <a:ext cx="2313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Harmonogram výuky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63869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225</Words>
  <Application>Microsoft Office PowerPoint</Application>
  <PresentationFormat>Předvádění na obrazovce (4:3)</PresentationFormat>
  <Paragraphs>42</Paragraphs>
  <Slides>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Výchozí návrh</vt:lpstr>
      <vt:lpstr>Dokument aplikace Microsoft Word</vt:lpstr>
      <vt:lpstr>Logistika a Supply Chain Management</vt:lpstr>
      <vt:lpstr>Informace ke kurzu</vt:lpstr>
      <vt:lpstr>Úkoly </vt:lpstr>
      <vt:lpstr>Úkoly - Seminární práce</vt:lpstr>
      <vt:lpstr>Prezentace aplikace PowerPoint</vt:lpstr>
    </vt:vector>
  </TitlesOfParts>
  <Company>ESF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cikt</dc:creator>
  <cp:lastModifiedBy>Radoslav Škapa</cp:lastModifiedBy>
  <cp:revision>8</cp:revision>
  <dcterms:created xsi:type="dcterms:W3CDTF">2015-02-17T11:38:03Z</dcterms:created>
  <dcterms:modified xsi:type="dcterms:W3CDTF">2016-02-26T12:25:59Z</dcterms:modified>
</cp:coreProperties>
</file>