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0" r:id="rId4"/>
    <p:sldId id="257" r:id="rId5"/>
    <p:sldId id="261" r:id="rId6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00"/>
    <a:srgbClr val="990000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44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CB84CB9-F6FD-4407-9472-B72163A81CB1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1972828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85CD39-1585-4CF3-A0A5-D81BD7C007B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201713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6D25F6-828B-4E55-80BC-A3D380276340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0308199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DF261BB-F48F-420E-872A-01D31D627F6C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9157308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4047C2-81D5-459E-835F-46CFB2ABE353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8781464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396065-9FD1-49A4-9484-19C50571F767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584461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A1B416-0CBA-4A99-B9BF-0EDD7980B708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3770228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B96A89-61CF-4B36-92FD-4D5B44B4C8E4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6787970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30A895-EEA0-4DD5-B62F-57EFE73049C6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1082003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FDA590E-E645-4231-BB68-6556D9435CD3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2208240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8F15D12-AB88-4C57-84C8-46D789F2E3B7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858592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cs-CZ" altLang="cs-CZ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cs-CZ" altLang="cs-CZ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7EDDBD95-A3B9-42A3-9AAB-A6CC3F0E9AFF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Dokument_aplikace_Microsoft_Word1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cs-CZ" altLang="cs-CZ"/>
              <a:t>Logistika a Supply Chain Management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altLang="cs-CZ"/>
              <a:t>Úvodní seminář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06437"/>
          </a:xfrm>
        </p:spPr>
        <p:txBody>
          <a:bodyPr/>
          <a:lstStyle/>
          <a:p>
            <a:r>
              <a:rPr lang="cs-CZ" altLang="cs-CZ" sz="4000"/>
              <a:t>Informace ke kurzu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81075"/>
            <a:ext cx="8229600" cy="554355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altLang="cs-CZ" sz="2400" b="1" dirty="0"/>
              <a:t>Výukové metody</a:t>
            </a:r>
            <a:endParaRPr lang="cs-CZ" altLang="cs-CZ" sz="2400" dirty="0"/>
          </a:p>
          <a:p>
            <a:pPr lvl="1">
              <a:lnSpc>
                <a:spcPct val="80000"/>
              </a:lnSpc>
            </a:pPr>
            <a:r>
              <a:rPr lang="cs-CZ" altLang="cs-CZ" sz="2000" dirty="0"/>
              <a:t>Výuka probíhá formou přednášek, které zahrnují výklad pomocí diskuze, a formou seminářů, ve kterých studenti pod dohledem vyučujícího zpracovávají zadané úkoly, s cílem procvičit si aplikaci vybraných metod a koncepcí.</a:t>
            </a:r>
          </a:p>
          <a:p>
            <a:pPr lvl="1">
              <a:lnSpc>
                <a:spcPct val="80000"/>
              </a:lnSpc>
            </a:pPr>
            <a:endParaRPr lang="cs-CZ" altLang="cs-CZ" sz="2000" dirty="0"/>
          </a:p>
          <a:p>
            <a:pPr>
              <a:lnSpc>
                <a:spcPct val="80000"/>
              </a:lnSpc>
            </a:pPr>
            <a:r>
              <a:rPr lang="cs-CZ" altLang="cs-CZ" sz="2400" b="1" dirty="0"/>
              <a:t>Metody hodnocení</a:t>
            </a:r>
            <a:endParaRPr lang="cs-CZ" altLang="cs-CZ" sz="2400" dirty="0"/>
          </a:p>
          <a:p>
            <a:pPr lvl="1">
              <a:lnSpc>
                <a:spcPct val="80000"/>
              </a:lnSpc>
            </a:pPr>
            <a:r>
              <a:rPr lang="cs-CZ" altLang="cs-CZ" sz="2000" dirty="0"/>
              <a:t>Kurz je zakončen písemnou zkouškou, která se skládá </a:t>
            </a:r>
            <a:r>
              <a:rPr lang="cs-CZ" altLang="cs-CZ" sz="2000" dirty="0">
                <a:solidFill>
                  <a:srgbClr val="006600"/>
                </a:solidFill>
              </a:rPr>
              <a:t>ze dvou testů</a:t>
            </a:r>
            <a:r>
              <a:rPr lang="cs-CZ" altLang="cs-CZ" sz="2000" dirty="0"/>
              <a:t>: </a:t>
            </a:r>
            <a:r>
              <a:rPr lang="cs-CZ" altLang="cs-CZ" sz="2000" dirty="0">
                <a:solidFill>
                  <a:srgbClr val="990000"/>
                </a:solidFill>
              </a:rPr>
              <a:t>průběžného v polovině semestru a závěrečného ve zkouškovém období</a:t>
            </a:r>
            <a:r>
              <a:rPr lang="cs-CZ" altLang="cs-CZ" sz="2000" dirty="0"/>
              <a:t>. Závěrečný test zahrnuje pouze učivo odpřednášené v druhé půlce semestru. </a:t>
            </a:r>
            <a:r>
              <a:rPr lang="cs-CZ" altLang="cs-CZ" sz="2000" dirty="0">
                <a:solidFill>
                  <a:schemeClr val="accent2"/>
                </a:solidFill>
              </a:rPr>
              <a:t>Souhrn bodů získaný z obou testů musí překročit 60% (ze součtu maxima obou testů).</a:t>
            </a:r>
            <a:r>
              <a:rPr lang="cs-CZ" altLang="cs-CZ" sz="2000" dirty="0"/>
              <a:t> Podmínkou ukončení předmětu je také </a:t>
            </a:r>
            <a:r>
              <a:rPr lang="cs-CZ" altLang="cs-CZ" sz="2000" dirty="0">
                <a:solidFill>
                  <a:srgbClr val="006600"/>
                </a:solidFill>
              </a:rPr>
              <a:t>splnění úloh vyžadovaných na seminářích (v požadovaném termínu a kvalitě</a:t>
            </a:r>
            <a:r>
              <a:rPr lang="cs-CZ" altLang="cs-CZ" sz="2000" dirty="0"/>
              <a:t>). Zpracování a prezentace seminární práce tvoří 20% celkové známky</a:t>
            </a:r>
          </a:p>
          <a:p>
            <a:pPr lvl="1">
              <a:lnSpc>
                <a:spcPct val="80000"/>
              </a:lnSpc>
            </a:pPr>
            <a:r>
              <a:rPr lang="cs-CZ" altLang="cs-CZ" sz="2000" dirty="0"/>
              <a:t>Lze získat plusové body </a:t>
            </a:r>
            <a:r>
              <a:rPr lang="cs-CZ" altLang="cs-CZ" sz="2000" dirty="0" smtClean="0"/>
              <a:t>za </a:t>
            </a:r>
            <a:r>
              <a:rPr lang="cs-CZ" altLang="cs-CZ" sz="2000" dirty="0"/>
              <a:t>dotazník (jeden dotazník – max. </a:t>
            </a:r>
            <a:r>
              <a:rPr lang="cs-CZ" altLang="cs-CZ" sz="2000" dirty="0" smtClean="0"/>
              <a:t>4 procentní body </a:t>
            </a:r>
            <a:r>
              <a:rPr lang="cs-CZ" altLang="cs-CZ" sz="2000" dirty="0"/>
              <a:t>podle „kvality vyplnění</a:t>
            </a:r>
            <a:r>
              <a:rPr lang="cs-CZ" altLang="cs-CZ" sz="2000" dirty="0" smtClean="0"/>
              <a:t>“, max. 4 dotazníky), </a:t>
            </a:r>
            <a:r>
              <a:rPr lang="cs-CZ" altLang="cs-CZ" sz="2000" dirty="0"/>
              <a:t>který je uložený </a:t>
            </a:r>
            <a:r>
              <a:rPr lang="cs-CZ" altLang="cs-CZ" sz="2000" dirty="0" err="1" smtClean="0"/>
              <a:t>ISu</a:t>
            </a:r>
            <a:r>
              <a:rPr lang="cs-CZ" altLang="cs-CZ" sz="2000" dirty="0"/>
              <a:t>. Dotazník je určený respondentům z podniků.</a:t>
            </a:r>
          </a:p>
          <a:p>
            <a:pPr>
              <a:lnSpc>
                <a:spcPct val="80000"/>
              </a:lnSpc>
            </a:pPr>
            <a:endParaRPr lang="cs-CZ" altLang="cs-CZ" sz="2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188913"/>
            <a:ext cx="8229600" cy="706437"/>
          </a:xfrm>
        </p:spPr>
        <p:txBody>
          <a:bodyPr/>
          <a:lstStyle/>
          <a:p>
            <a:r>
              <a:rPr lang="cs-CZ" altLang="cs-CZ" sz="4000"/>
              <a:t>Úkoly 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81075"/>
            <a:ext cx="8229600" cy="5472113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altLang="cs-CZ" sz="2000" dirty="0"/>
              <a:t>Zpracování a prezentace jedné seminární práce (SP) ve vybraném termínu (termíny uloženy v rozpisu v </a:t>
            </a:r>
            <a:r>
              <a:rPr lang="cs-CZ" altLang="cs-CZ" sz="2000" dirty="0" err="1" smtClean="0"/>
              <a:t>Isu</a:t>
            </a:r>
            <a:r>
              <a:rPr lang="cs-CZ" altLang="cs-CZ" sz="2000" dirty="0" smtClean="0"/>
              <a:t>.</a:t>
            </a:r>
          </a:p>
          <a:p>
            <a:pPr>
              <a:lnSpc>
                <a:spcPct val="80000"/>
              </a:lnSpc>
            </a:pPr>
            <a:r>
              <a:rPr lang="cs-CZ" altLang="cs-CZ" sz="2000" dirty="0" smtClean="0"/>
              <a:t>SP </a:t>
            </a:r>
            <a:r>
              <a:rPr lang="cs-CZ" altLang="cs-CZ" sz="2000" dirty="0"/>
              <a:t>je zpracována 2 osobami</a:t>
            </a:r>
          </a:p>
          <a:p>
            <a:pPr>
              <a:lnSpc>
                <a:spcPct val="80000"/>
              </a:lnSpc>
            </a:pPr>
            <a:r>
              <a:rPr lang="cs-CZ" altLang="cs-CZ" sz="2000" dirty="0"/>
              <a:t>Je možné „vlastní téma“ nebo výběr (a případná specifikace) jednoho z </a:t>
            </a:r>
            <a:r>
              <a:rPr lang="cs-CZ" altLang="cs-CZ" sz="2000" dirty="0" smtClean="0"/>
              <a:t>navržených. </a:t>
            </a:r>
            <a:r>
              <a:rPr lang="cs-CZ" altLang="cs-CZ" sz="2000" dirty="0"/>
              <a:t>Vlastní téma je potřebné konzultovat s vyučujícími </a:t>
            </a:r>
            <a:r>
              <a:rPr lang="cs-CZ" altLang="cs-CZ" sz="2000" dirty="0" smtClean="0"/>
              <a:t>předmětu – písemně, osobně.</a:t>
            </a:r>
            <a:endParaRPr lang="cs-CZ" altLang="cs-CZ" sz="2000" dirty="0"/>
          </a:p>
          <a:p>
            <a:pPr>
              <a:lnSpc>
                <a:spcPct val="80000"/>
              </a:lnSpc>
            </a:pPr>
            <a:r>
              <a:rPr lang="cs-CZ" altLang="cs-CZ" sz="2000" dirty="0"/>
              <a:t>SP </a:t>
            </a:r>
            <a:r>
              <a:rPr lang="cs-CZ" altLang="cs-CZ" sz="2000" b="1" dirty="0"/>
              <a:t>může mít: </a:t>
            </a:r>
            <a:r>
              <a:rPr lang="cs-CZ" altLang="cs-CZ" sz="2000" b="1" dirty="0">
                <a:solidFill>
                  <a:srgbClr val="990000"/>
                </a:solidFill>
              </a:rPr>
              <a:t>1. charakter případové studie - tedy prezentovat reálnou situaci v podniku (s částí textu věnovaného teoretické rešerši); 2. podobu rešerše dostupných empirických průzkumů - tedy průzkumů k danému tématu z vícero - mnoha podniků (opětovně s částí textu věnovaného teoretické rešerši; 3. podobu čistě teoretické rešerše k danému tématu.</a:t>
            </a:r>
            <a:r>
              <a:rPr lang="cs-CZ" altLang="cs-CZ" sz="2000" dirty="0"/>
              <a:t> </a:t>
            </a:r>
          </a:p>
          <a:p>
            <a:pPr>
              <a:lnSpc>
                <a:spcPct val="80000"/>
              </a:lnSpc>
            </a:pPr>
            <a:r>
              <a:rPr lang="cs-CZ" altLang="cs-CZ" sz="2000" dirty="0"/>
              <a:t>Konkrétní informace (rozsah a další formální požadavky a termín a způsob odevzdání atd.) k seminárním pracím </a:t>
            </a:r>
            <a:r>
              <a:rPr lang="cs-CZ" altLang="cs-CZ" sz="2000" dirty="0" smtClean="0"/>
              <a:t>budou uvedeny </a:t>
            </a:r>
            <a:r>
              <a:rPr lang="cs-CZ" altLang="cs-CZ" sz="2000" dirty="0"/>
              <a:t>v materiálu „Pokyny k seminárním pracím“ uložených v „Organizačních pokynech“ v </a:t>
            </a:r>
            <a:r>
              <a:rPr lang="cs-CZ" altLang="cs-CZ" sz="2000" dirty="0" err="1"/>
              <a:t>ISu</a:t>
            </a:r>
            <a:endParaRPr lang="cs-CZ" altLang="cs-CZ" sz="2000" dirty="0"/>
          </a:p>
          <a:p>
            <a:pPr marL="0" indent="0">
              <a:lnSpc>
                <a:spcPct val="80000"/>
              </a:lnSpc>
              <a:buNone/>
            </a:pPr>
            <a:endParaRPr lang="cs-CZ" altLang="cs-CZ" sz="2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61975"/>
          </a:xfrm>
        </p:spPr>
        <p:txBody>
          <a:bodyPr/>
          <a:lstStyle/>
          <a:p>
            <a:r>
              <a:rPr lang="cs-CZ" altLang="cs-CZ" sz="4000"/>
              <a:t>Úkoly - Seminární práce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81075"/>
            <a:ext cx="8229600" cy="5876925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altLang="cs-CZ" sz="1600" dirty="0" smtClean="0"/>
              <a:t>Přihlašuje </a:t>
            </a:r>
            <a:r>
              <a:rPr lang="cs-CZ" altLang="cs-CZ" sz="1600" dirty="0"/>
              <a:t>se vždy jeden člen týmu. Jméno a příjmení druhého člena se vpisuje spolu s vybraným tématem do "Oficiálního zadání" k přihlášenému termínu prezentace. </a:t>
            </a:r>
          </a:p>
          <a:p>
            <a:pPr>
              <a:lnSpc>
                <a:spcPct val="80000"/>
              </a:lnSpc>
            </a:pPr>
            <a:endParaRPr lang="cs-CZ" altLang="cs-CZ" sz="1600" dirty="0"/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600" b="1" dirty="0">
                <a:solidFill>
                  <a:srgbClr val="990000"/>
                </a:solidFill>
              </a:rPr>
              <a:t>Seznam navrhovaných témat (uvedený taktéž v rozpisu):</a:t>
            </a:r>
          </a:p>
          <a:p>
            <a:pPr>
              <a:lnSpc>
                <a:spcPct val="80000"/>
              </a:lnSpc>
              <a:buFontTx/>
              <a:buNone/>
            </a:pPr>
            <a:endParaRPr lang="cs-CZ" altLang="cs-CZ" sz="1600" b="1" dirty="0">
              <a:solidFill>
                <a:srgbClr val="990000"/>
              </a:solidFill>
            </a:endParaRPr>
          </a:p>
          <a:p>
            <a:pPr marL="0" indent="0">
              <a:buNone/>
            </a:pPr>
            <a:r>
              <a:rPr lang="cs-CZ" sz="1100" dirty="0"/>
              <a:t>Prezentace 30.3. - Zákaznický logistický servis podniku 1</a:t>
            </a:r>
          </a:p>
          <a:p>
            <a:pPr marL="0" indent="0">
              <a:buNone/>
            </a:pPr>
            <a:r>
              <a:rPr lang="cs-CZ" sz="1100" dirty="0"/>
              <a:t>Prezentace 30.3. - Zákaznický logistický servis podniku 2</a:t>
            </a:r>
          </a:p>
          <a:p>
            <a:pPr marL="0" indent="0">
              <a:buNone/>
            </a:pPr>
            <a:r>
              <a:rPr lang="cs-CZ" sz="1100" dirty="0"/>
              <a:t>Prezentace 30.3. - Hodnocení dodavatelů</a:t>
            </a:r>
          </a:p>
          <a:p>
            <a:pPr marL="0" indent="0">
              <a:buNone/>
            </a:pPr>
            <a:r>
              <a:rPr lang="cs-CZ" sz="1100" dirty="0"/>
              <a:t>Prezentace 30.3. - Vlastní téma</a:t>
            </a:r>
          </a:p>
          <a:p>
            <a:pPr marL="0" indent="0">
              <a:buNone/>
            </a:pPr>
            <a:r>
              <a:rPr lang="cs-CZ" sz="1100" dirty="0"/>
              <a:t> </a:t>
            </a:r>
          </a:p>
          <a:p>
            <a:pPr marL="0" indent="0">
              <a:buNone/>
            </a:pPr>
            <a:r>
              <a:rPr lang="cs-CZ" sz="1100" dirty="0"/>
              <a:t>Prezentace 20.4. - Řízení zásob - analýza přiměřeně komplexního příkladu z praxe</a:t>
            </a:r>
          </a:p>
          <a:p>
            <a:pPr marL="0" indent="0">
              <a:buNone/>
            </a:pPr>
            <a:r>
              <a:rPr lang="cs-CZ" sz="1100" dirty="0"/>
              <a:t>Prezentace 20.4. - Logistika v případě specifického produktu (chlazené zboží, nebezpečné produkty atp.)  </a:t>
            </a:r>
          </a:p>
          <a:p>
            <a:pPr marL="0" indent="0">
              <a:buNone/>
            </a:pPr>
            <a:r>
              <a:rPr lang="cs-CZ" sz="1100" dirty="0"/>
              <a:t>Prezentace 20.4. - Logistika a oděvní průmysl</a:t>
            </a:r>
          </a:p>
          <a:p>
            <a:pPr marL="0" indent="0">
              <a:buNone/>
            </a:pPr>
            <a:r>
              <a:rPr lang="cs-CZ" sz="1100" dirty="0"/>
              <a:t>Prezentace 20.4. - Vlastní téma</a:t>
            </a:r>
          </a:p>
          <a:p>
            <a:pPr marL="0" indent="0">
              <a:buNone/>
            </a:pPr>
            <a:r>
              <a:rPr lang="cs-CZ" sz="1100" dirty="0"/>
              <a:t> </a:t>
            </a:r>
          </a:p>
          <a:p>
            <a:pPr marL="0" indent="0">
              <a:buNone/>
            </a:pPr>
            <a:r>
              <a:rPr lang="cs-CZ" sz="1100" dirty="0"/>
              <a:t>Prezentace 27.4.  - Telematika</a:t>
            </a:r>
          </a:p>
          <a:p>
            <a:pPr marL="0" indent="0">
              <a:buNone/>
            </a:pPr>
            <a:r>
              <a:rPr lang="cs-CZ" sz="1100" dirty="0"/>
              <a:t>Prezentace 27.4. - City logistika</a:t>
            </a:r>
          </a:p>
          <a:p>
            <a:pPr marL="0" indent="0">
              <a:buNone/>
            </a:pPr>
            <a:r>
              <a:rPr lang="cs-CZ" sz="1100" dirty="0"/>
              <a:t>Prezentace 27.4. - Zpětná logistika - analýza příkladu z praxe</a:t>
            </a:r>
          </a:p>
          <a:p>
            <a:pPr marL="0" indent="0">
              <a:buNone/>
            </a:pPr>
            <a:r>
              <a:rPr lang="cs-CZ" sz="1100" dirty="0"/>
              <a:t>Prezentace 27.4. - Vlastní téma</a:t>
            </a:r>
          </a:p>
          <a:p>
            <a:pPr marL="0" indent="0">
              <a:buNone/>
            </a:pPr>
            <a:r>
              <a:rPr lang="cs-CZ" sz="1100" dirty="0"/>
              <a:t> </a:t>
            </a:r>
          </a:p>
          <a:p>
            <a:pPr marL="0" indent="0">
              <a:buNone/>
            </a:pPr>
            <a:r>
              <a:rPr lang="cs-CZ" sz="1100" dirty="0"/>
              <a:t>Prezentace 4.5. - Analýza systému skladování vybraného podniku</a:t>
            </a:r>
          </a:p>
          <a:p>
            <a:pPr marL="0" indent="0">
              <a:buNone/>
            </a:pPr>
            <a:r>
              <a:rPr lang="cs-CZ" sz="1100" dirty="0"/>
              <a:t>Prezentace 4.5. - Výběr dodavatelů, rozvoj dodavatelů a rozvoj spolupráce</a:t>
            </a:r>
          </a:p>
          <a:p>
            <a:pPr marL="0" indent="0">
              <a:buNone/>
            </a:pPr>
            <a:r>
              <a:rPr lang="cs-CZ" sz="1100" dirty="0"/>
              <a:t>Prezentace 4.5. - Udržitelná logistika - analýza příkladu z praxe</a:t>
            </a:r>
          </a:p>
          <a:p>
            <a:pPr marL="0" indent="0">
              <a:buNone/>
            </a:pPr>
            <a:r>
              <a:rPr lang="cs-CZ" sz="1100" dirty="0"/>
              <a:t>Prezentace 4.5. - Vlastní </a:t>
            </a:r>
            <a:r>
              <a:rPr lang="cs-CZ" sz="1100" dirty="0" smtClean="0"/>
              <a:t>téma</a:t>
            </a:r>
            <a:endParaRPr lang="cs-CZ" altLang="cs-CZ" sz="1100" dirty="0" smtClean="0"/>
          </a:p>
          <a:p>
            <a:pPr marL="0" indent="0">
              <a:lnSpc>
                <a:spcPct val="80000"/>
              </a:lnSpc>
              <a:buNone/>
            </a:pPr>
            <a:endParaRPr lang="cs-CZ" altLang="cs-CZ" sz="1600" dirty="0"/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600" b="1" dirty="0">
                <a:solidFill>
                  <a:srgbClr val="00CC00"/>
                </a:solidFill>
              </a:rPr>
              <a:t>TERMÍN ODEVZDÁNÍ DOTAZNÍKU/Ú (pokud se rozhodnete získat plusové body) </a:t>
            </a:r>
            <a:r>
              <a:rPr lang="cs-CZ" altLang="cs-CZ" sz="1600" b="1" dirty="0" smtClean="0">
                <a:solidFill>
                  <a:srgbClr val="00CC00"/>
                </a:solidFill>
              </a:rPr>
              <a:t>konec semestru.</a:t>
            </a:r>
            <a:endParaRPr lang="cs-CZ" altLang="cs-CZ" sz="1600" b="1" dirty="0">
              <a:solidFill>
                <a:srgbClr val="00CC0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98314734"/>
              </p:ext>
            </p:extLst>
          </p:nvPr>
        </p:nvGraphicFramePr>
        <p:xfrm>
          <a:off x="1907704" y="548680"/>
          <a:ext cx="5328592" cy="66091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" name="Dokument" r:id="rId3" imgW="5760516" imgH="7144429" progId="Word.Document.12">
                  <p:embed/>
                </p:oleObj>
              </mc:Choice>
              <mc:Fallback>
                <p:oleObj name="Dokument" r:id="rId3" imgW="5760516" imgH="7144429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907704" y="548680"/>
                        <a:ext cx="5328592" cy="660910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ovéPole 5"/>
          <p:cNvSpPr txBox="1"/>
          <p:nvPr/>
        </p:nvSpPr>
        <p:spPr>
          <a:xfrm>
            <a:off x="3415273" y="44624"/>
            <a:ext cx="23134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Harmonogram výuky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463869"/>
      </p:ext>
    </p:extLst>
  </p:cSld>
  <p:clrMapOvr>
    <a:masterClrMapping/>
  </p:clrMapOvr>
</p:sld>
</file>

<file path=ppt/theme/theme1.xml><?xml version="1.0" encoding="utf-8"?>
<a:theme xmlns:a="http://schemas.openxmlformats.org/drawingml/2006/main" name="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ýchozí návrh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489</TotalTime>
  <Words>225</Words>
  <Application>Microsoft Office PowerPoint</Application>
  <PresentationFormat>Předvádění na obrazovce (4:3)</PresentationFormat>
  <Paragraphs>42</Paragraphs>
  <Slides>5</Slides>
  <Notes>0</Notes>
  <HiddenSlides>0</HiddenSlides>
  <MMClips>0</MMClips>
  <ScaleCrop>false</ScaleCrop>
  <HeadingPairs>
    <vt:vector size="8" baseType="variant">
      <vt:variant>
        <vt:lpstr>Použitá písma</vt:lpstr>
      </vt:variant>
      <vt:variant>
        <vt:i4>1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8" baseType="lpstr">
      <vt:lpstr>Arial</vt:lpstr>
      <vt:lpstr>Výchozí návrh</vt:lpstr>
      <vt:lpstr>Dokument aplikace Microsoft Word</vt:lpstr>
      <vt:lpstr>Logistika a Supply Chain Management</vt:lpstr>
      <vt:lpstr>Informace ke kurzu</vt:lpstr>
      <vt:lpstr>Úkoly </vt:lpstr>
      <vt:lpstr>Úkoly - Seminární práce</vt:lpstr>
      <vt:lpstr>Prezentace aplikace PowerPoint</vt:lpstr>
    </vt:vector>
  </TitlesOfParts>
  <Company>ESF MU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cikt</dc:creator>
  <cp:lastModifiedBy>Radoslav Škapa</cp:lastModifiedBy>
  <cp:revision>8</cp:revision>
  <dcterms:created xsi:type="dcterms:W3CDTF">2015-02-17T11:38:03Z</dcterms:created>
  <dcterms:modified xsi:type="dcterms:W3CDTF">2016-02-26T12:25:59Z</dcterms:modified>
</cp:coreProperties>
</file>