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8"/>
  </p:notesMasterIdLst>
  <p:handoutMasterIdLst>
    <p:handoutMasterId r:id="rId19"/>
  </p:handoutMasterIdLst>
  <p:sldIdLst>
    <p:sldId id="256" r:id="rId3"/>
    <p:sldId id="268" r:id="rId4"/>
    <p:sldId id="270" r:id="rId5"/>
    <p:sldId id="276" r:id="rId6"/>
    <p:sldId id="269" r:id="rId7"/>
    <p:sldId id="277" r:id="rId8"/>
    <p:sldId id="278" r:id="rId9"/>
    <p:sldId id="273" r:id="rId10"/>
    <p:sldId id="279" r:id="rId11"/>
    <p:sldId id="280" r:id="rId12"/>
    <p:sldId id="281" r:id="rId13"/>
    <p:sldId id="282" r:id="rId14"/>
    <p:sldId id="283" r:id="rId15"/>
    <p:sldId id="284" r:id="rId16"/>
    <p:sldId id="267" r:id="rId17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859" autoAdjust="0"/>
  </p:normalViewPr>
  <p:slideViewPr>
    <p:cSldViewPr>
      <p:cViewPr varScale="1">
        <p:scale>
          <a:sx n="110" d="100"/>
          <a:sy n="110" d="100"/>
        </p:scale>
        <p:origin x="16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898F4-6A2F-42CC-9F1A-32BEC2F423D1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262E-B7EB-4D00-8515-085DE524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7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98462-3AF8-4C4C-9176-693D22ADE987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2558B-1E97-47C6-B27A-9F9B3A32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4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2558B-1E97-47C6-B27A-9F9B3A329E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4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6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2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3991EA-BB32-40AC-991E-346958A3D24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2536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204186-EDC9-40B4-A099-7A3299E01ED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65877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EDBEBB-433A-4424-88C6-9A27143FA52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02042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2CAECF-4113-4BD3-AD6F-0D0C423BE0A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8176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8E1B49-01A1-47C8-A1CA-16AE4EAECFB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6995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D3A0B2-ADD2-4DAE-B940-E4A4B569F50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67731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B0B90F-7C49-4C1F-AFB8-D10CA135402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7142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E56C76-8F00-4597-B38E-D1C95BFF6FA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911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73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D53684-B2AC-42AD-BB4A-F08C517E034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40258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0AD6A1-10E6-4022-91D0-697353309D9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12613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2D756E-B8BD-4F40-96A9-650BF68B6BD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7430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7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5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7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8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9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7164288" y="463551"/>
            <a:ext cx="1544737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Verdana" pitchFamily="34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417513" y="25400"/>
            <a:ext cx="2339975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417513" y="6410325"/>
            <a:ext cx="2339975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4322763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j-lt"/>
              </a:defRPr>
            </a:lvl1pPr>
          </a:lstStyle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j-lt"/>
              </a:defRPr>
            </a:lvl1pPr>
          </a:lstStyle>
          <a:p>
            <a:fld id="{0594FAD7-FF7C-4C2C-AA3D-AA47D5DD3747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pic>
        <p:nvPicPr>
          <p:cNvPr id="227344" name="Picture 16" descr="text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5" name="Picture 17" descr="pruh_TIT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6" name="Picture 18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216776@mail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Introduction</a:t>
            </a:r>
            <a:r>
              <a:rPr lang="cs-CZ" sz="4000" dirty="0" smtClean="0"/>
              <a:t>.</a:t>
            </a:r>
            <a:br>
              <a:rPr lang="cs-CZ" sz="4000" dirty="0" smtClean="0"/>
            </a:br>
            <a:r>
              <a:rPr lang="cs-CZ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R</a:t>
            </a:r>
            <a:r>
              <a:rPr lang="en-US" sz="1600" dirty="0" err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equirements</a:t>
            </a:r>
            <a:r>
              <a:rPr lang="cs-CZ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Communication </a:t>
            </a:r>
            <a:r>
              <a:rPr lang="en-US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process</a:t>
            </a:r>
            <a:r>
              <a:rPr lang="cs-CZ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es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Jan Řezáč</a:t>
            </a:r>
            <a:endParaRPr lang="en-US" b="1" dirty="0" smtClean="0"/>
          </a:p>
          <a:p>
            <a:r>
              <a:rPr lang="cs-CZ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/02</a:t>
            </a:r>
            <a:r>
              <a:rPr lang="en-US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/201</a:t>
            </a:r>
            <a:r>
              <a:rPr lang="cs-CZ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6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3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Humble Inquiry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The issue: </a:t>
            </a:r>
            <a:r>
              <a:rPr lang="cs-CZ" i="1" dirty="0"/>
              <a:t>W</a:t>
            </a:r>
            <a:r>
              <a:rPr lang="en-US" i="1" dirty="0"/>
              <a:t>e value task accomplishment over relationship building</a:t>
            </a:r>
            <a:r>
              <a:rPr lang="cs-CZ" i="1" dirty="0" smtClean="0"/>
              <a:t>. </a:t>
            </a:r>
          </a:p>
          <a:p>
            <a:endParaRPr lang="cs-CZ" i="1" dirty="0"/>
          </a:p>
          <a:p>
            <a:r>
              <a:rPr lang="cs-CZ" dirty="0" smtClean="0"/>
              <a:t>Consequence:</a:t>
            </a:r>
            <a:r>
              <a:rPr lang="en-US" dirty="0"/>
              <a:t> </a:t>
            </a:r>
            <a:r>
              <a:rPr lang="cs-CZ" i="1" dirty="0" smtClean="0"/>
              <a:t>U</a:t>
            </a:r>
            <a:r>
              <a:rPr lang="en-US" i="1" dirty="0" err="1" smtClean="0"/>
              <a:t>pward</a:t>
            </a:r>
            <a:r>
              <a:rPr lang="en-US" i="1" dirty="0" smtClean="0"/>
              <a:t> </a:t>
            </a:r>
            <a:r>
              <a:rPr lang="en-US" i="1" dirty="0"/>
              <a:t>communication is </a:t>
            </a:r>
            <a:r>
              <a:rPr lang="en-US" i="1" dirty="0" smtClean="0"/>
              <a:t>faulty</a:t>
            </a:r>
            <a:r>
              <a:rPr lang="en-US" i="1" dirty="0"/>
              <a:t>. Subordinates know lots of things that would make the place work better or safer that they for various reasons withhold.</a:t>
            </a:r>
            <a:endParaRPr lang="cs-CZ" i="1" dirty="0" smtClean="0"/>
          </a:p>
          <a:p>
            <a:endParaRPr lang="cs-CZ" i="1" dirty="0"/>
          </a:p>
          <a:p>
            <a:r>
              <a:rPr lang="en-US" dirty="0"/>
              <a:t>We fail to notice how often even our questions are just another form of telling—rhetorical or just testing whether what we think is </a:t>
            </a:r>
            <a:r>
              <a:rPr lang="en-US" dirty="0" smtClean="0"/>
              <a:t>right</a:t>
            </a:r>
            <a:r>
              <a:rPr lang="cs-CZ" dirty="0" smtClean="0"/>
              <a:t>.</a:t>
            </a:r>
            <a:endParaRPr lang="cs-CZ" i="1" dirty="0" smtClean="0"/>
          </a:p>
          <a:p>
            <a:endParaRPr lang="cs-CZ" i="1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6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7772400" cy="503237"/>
          </a:xfrm>
        </p:spPr>
        <p:txBody>
          <a:bodyPr/>
          <a:lstStyle/>
          <a:p>
            <a:r>
              <a:rPr lang="cs-CZ" dirty="0"/>
              <a:t>The Humble Inquiry </a:t>
            </a:r>
            <a:r>
              <a:rPr lang="cs-CZ" dirty="0" smtClean="0"/>
              <a:t>III.: Are your questions good questions?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3933056"/>
            <a:ext cx="2951807" cy="3349997"/>
          </a:xfrm>
        </p:spPr>
        <p:txBody>
          <a:bodyPr/>
          <a:lstStyle/>
          <a:p>
            <a:r>
              <a:rPr lang="cs-CZ" dirty="0"/>
              <a:t>honest</a:t>
            </a:r>
            <a:r>
              <a:rPr lang="cs-CZ" dirty="0" smtClean="0"/>
              <a:t>,</a:t>
            </a:r>
          </a:p>
          <a:p>
            <a:r>
              <a:rPr lang="cs-CZ" dirty="0" smtClean="0"/>
              <a:t>open,</a:t>
            </a:r>
          </a:p>
          <a:p>
            <a:r>
              <a:rPr lang="cs-CZ" dirty="0" smtClean="0"/>
              <a:t>vulnerable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curiosity-driven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796657" y="3933056"/>
            <a:ext cx="2951807" cy="3349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leading,</a:t>
            </a:r>
            <a:endParaRPr lang="cs-CZ" dirty="0" smtClean="0"/>
          </a:p>
          <a:p>
            <a:r>
              <a:rPr lang="en-US" dirty="0" smtClean="0"/>
              <a:t>rhetorical, </a:t>
            </a:r>
            <a:endParaRPr lang="cs-CZ" dirty="0" smtClean="0"/>
          </a:p>
          <a:p>
            <a:r>
              <a:rPr lang="en-US" dirty="0" smtClean="0"/>
              <a:t>embarrassing, </a:t>
            </a:r>
            <a:endParaRPr lang="cs-CZ" dirty="0" smtClean="0"/>
          </a:p>
          <a:p>
            <a:r>
              <a:rPr lang="en-US" dirty="0" smtClean="0"/>
              <a:t>statements </a:t>
            </a:r>
            <a:r>
              <a:rPr lang="en-US" dirty="0"/>
              <a:t>in the form </a:t>
            </a:r>
            <a:r>
              <a:rPr lang="en-US" dirty="0" smtClean="0"/>
              <a:t>of</a:t>
            </a:r>
            <a:r>
              <a:rPr lang="cs-CZ" dirty="0" smtClean="0"/>
              <a:t> questions</a:t>
            </a:r>
            <a:endParaRPr lang="cs-CZ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472" y="4665588"/>
            <a:ext cx="1381664" cy="15373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71600" y="1916832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/>
              <a:t>Telling puts the </a:t>
            </a:r>
            <a:r>
              <a:rPr lang="en-US" sz="2400" dirty="0" smtClean="0"/>
              <a:t>other </a:t>
            </a:r>
            <a:r>
              <a:rPr lang="en-US" sz="2400" dirty="0"/>
              <a:t>person </a:t>
            </a:r>
            <a:r>
              <a:rPr lang="en-US" sz="2400" dirty="0" smtClean="0"/>
              <a:t>down.</a:t>
            </a:r>
            <a:r>
              <a:rPr lang="cs-CZ" sz="2400" dirty="0" smtClean="0"/>
              <a:t> </a:t>
            </a:r>
            <a:r>
              <a:rPr lang="en-US" sz="2400" dirty="0" smtClean="0"/>
              <a:t>It </a:t>
            </a:r>
            <a:r>
              <a:rPr lang="en-US" sz="2400" dirty="0"/>
              <a:t>implies that the other person does not already know what </a:t>
            </a:r>
            <a:r>
              <a:rPr lang="cs-CZ" sz="2400" dirty="0" smtClean="0"/>
              <a:t>we are </a:t>
            </a:r>
            <a:r>
              <a:rPr lang="en-US" sz="2400" dirty="0" smtClean="0"/>
              <a:t>telling </a:t>
            </a:r>
            <a:r>
              <a:rPr lang="en-US" sz="2400" dirty="0"/>
              <a:t>and that the other person ought to know it.</a:t>
            </a:r>
            <a:endParaRPr lang="cs-CZ" sz="2400" i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87759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Humble Inquiry </a:t>
            </a:r>
            <a:r>
              <a:rPr lang="cs-CZ" dirty="0" smtClean="0"/>
              <a:t>practice: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</a:t>
            </a:r>
            <a:r>
              <a:rPr lang="cs-CZ" dirty="0" smtClean="0"/>
              <a:t>a (business) problem </a:t>
            </a:r>
            <a:r>
              <a:rPr lang="en-US" dirty="0" smtClean="0"/>
              <a:t>on </a:t>
            </a:r>
            <a:r>
              <a:rPr lang="cs-CZ" dirty="0" smtClean="0"/>
              <a:t>w</a:t>
            </a:r>
            <a:r>
              <a:rPr lang="en-US" dirty="0" err="1" smtClean="0"/>
              <a:t>hich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cs-CZ" dirty="0" smtClean="0"/>
              <a:t>f</a:t>
            </a:r>
            <a:r>
              <a:rPr lang="en-US" dirty="0" err="1" smtClean="0"/>
              <a:t>ocus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T</a:t>
            </a:r>
            <a:r>
              <a:rPr lang="en-US" b="1" dirty="0" err="1" smtClean="0"/>
              <a:t>ake</a:t>
            </a:r>
            <a:r>
              <a:rPr lang="en-US" b="1" dirty="0" smtClean="0"/>
              <a:t> </a:t>
            </a:r>
            <a:r>
              <a:rPr lang="en-US" b="1" dirty="0"/>
              <a:t>2 minutes to write down a problem </a:t>
            </a:r>
            <a:r>
              <a:rPr lang="en-US" dirty="0"/>
              <a:t>you </a:t>
            </a:r>
            <a:r>
              <a:rPr lang="en-US" dirty="0" smtClean="0"/>
              <a:t>own</a:t>
            </a:r>
            <a:r>
              <a:rPr lang="cs-CZ" dirty="0" smtClean="0"/>
              <a:t>. </a:t>
            </a:r>
            <a:r>
              <a:rPr lang="en-US" dirty="0" smtClean="0"/>
              <a:t>It </a:t>
            </a:r>
            <a:r>
              <a:rPr lang="en-US" dirty="0"/>
              <a:t>should be a condition you are comfortable </a:t>
            </a:r>
            <a:r>
              <a:rPr lang="en-US" dirty="0" smtClean="0"/>
              <a:t>talking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en-US" dirty="0" smtClean="0"/>
              <a:t>bout </a:t>
            </a:r>
            <a:r>
              <a:rPr lang="en-US" dirty="0"/>
              <a:t>candidly in a small group </a:t>
            </a:r>
            <a:r>
              <a:rPr lang="cs-CZ" dirty="0" smtClean="0"/>
              <a:t>here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en-US" dirty="0"/>
              <a:t>If it is a </a:t>
            </a:r>
            <a:r>
              <a:rPr lang="en-US" dirty="0" smtClean="0"/>
              <a:t>complex </a:t>
            </a:r>
            <a:r>
              <a:rPr lang="en-US" dirty="0"/>
              <a:t>problem, for the purposes </a:t>
            </a:r>
            <a:r>
              <a:rPr lang="en-US" dirty="0" smtClean="0"/>
              <a:t>of </a:t>
            </a:r>
            <a:r>
              <a:rPr lang="en-US" dirty="0"/>
              <a:t>this practice session, consider scaling down your </a:t>
            </a:r>
            <a:r>
              <a:rPr lang="en-US" dirty="0" smtClean="0"/>
              <a:t>focus </a:t>
            </a:r>
            <a:r>
              <a:rPr lang="en-US" dirty="0"/>
              <a:t>to one portion of the problem.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19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Humble Inquiry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Owner </a:t>
            </a:r>
            <a:r>
              <a:rPr lang="en-US" dirty="0" smtClean="0"/>
              <a:t>--&gt;</a:t>
            </a:r>
            <a:r>
              <a:rPr lang="cs-CZ" dirty="0" smtClean="0"/>
              <a:t> </a:t>
            </a:r>
            <a:r>
              <a:rPr lang="en-US" dirty="0" smtClean="0"/>
              <a:t>Uses </a:t>
            </a:r>
            <a:r>
              <a:rPr lang="en-US" dirty="0"/>
              <a:t>questions asked to begin to better </a:t>
            </a:r>
            <a:r>
              <a:rPr lang="cs-CZ" dirty="0" smtClean="0"/>
              <a:t>g</a:t>
            </a:r>
            <a:r>
              <a:rPr lang="en-US" dirty="0" smtClean="0"/>
              <a:t>rasp </a:t>
            </a:r>
            <a:r>
              <a:rPr lang="en-US" dirty="0"/>
              <a:t>the Situation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Questioner </a:t>
            </a:r>
            <a:r>
              <a:rPr lang="en-US" dirty="0" smtClean="0"/>
              <a:t>--&gt;Practices </a:t>
            </a:r>
            <a:r>
              <a:rPr lang="en-US" dirty="0"/>
              <a:t>Inquiry </a:t>
            </a:r>
            <a:r>
              <a:rPr lang="en-US" dirty="0" smtClean="0"/>
              <a:t>only</a:t>
            </a:r>
            <a:r>
              <a:rPr lang="cs-CZ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support the Problem Owner with </a:t>
            </a:r>
            <a:r>
              <a:rPr lang="cs-CZ" dirty="0" smtClean="0"/>
              <a:t>g</a:t>
            </a:r>
            <a:r>
              <a:rPr lang="en-US" dirty="0" smtClean="0"/>
              <a:t>rasping </a:t>
            </a:r>
            <a:r>
              <a:rPr lang="en-US" dirty="0"/>
              <a:t>the Situation.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/>
              <a:t>5 </a:t>
            </a:r>
            <a:r>
              <a:rPr lang="en-US" dirty="0" smtClean="0"/>
              <a:t>minutes</a:t>
            </a:r>
            <a:r>
              <a:rPr lang="cs-CZ" dirty="0" smtClean="0"/>
              <a:t>:</a:t>
            </a:r>
            <a:r>
              <a:rPr lang="en-US" dirty="0" smtClean="0"/>
              <a:t> Problem </a:t>
            </a:r>
            <a:r>
              <a:rPr lang="en-US" dirty="0"/>
              <a:t>Owner </a:t>
            </a:r>
            <a:r>
              <a:rPr lang="cs-CZ" dirty="0" smtClean="0"/>
              <a:t>b</a:t>
            </a:r>
            <a:r>
              <a:rPr lang="en-US" dirty="0" err="1" smtClean="0"/>
              <a:t>riefly</a:t>
            </a:r>
            <a:r>
              <a:rPr lang="cs-CZ" dirty="0" smtClean="0"/>
              <a:t> </a:t>
            </a:r>
            <a:r>
              <a:rPr lang="en-US" dirty="0" smtClean="0"/>
              <a:t>describes </a:t>
            </a:r>
            <a:r>
              <a:rPr lang="en-US" dirty="0"/>
              <a:t>the problem / condition for </a:t>
            </a:r>
            <a:r>
              <a:rPr lang="en-US" dirty="0" smtClean="0"/>
              <a:t>which </a:t>
            </a:r>
            <a:r>
              <a:rPr lang="en-US" dirty="0"/>
              <a:t>s/he </a:t>
            </a:r>
            <a:r>
              <a:rPr lang="en-US" dirty="0" smtClean="0"/>
              <a:t>has</a:t>
            </a:r>
            <a:r>
              <a:rPr lang="cs-CZ" dirty="0" smtClean="0"/>
              <a:t> </a:t>
            </a:r>
            <a:r>
              <a:rPr lang="en-US" dirty="0" smtClean="0"/>
              <a:t>responsibility </a:t>
            </a:r>
            <a:r>
              <a:rPr lang="en-US" dirty="0"/>
              <a:t>to improve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7 </a:t>
            </a:r>
            <a:r>
              <a:rPr lang="en-US" dirty="0" smtClean="0"/>
              <a:t>minutes</a:t>
            </a:r>
            <a:r>
              <a:rPr lang="cs-CZ" dirty="0" smtClean="0"/>
              <a:t>: </a:t>
            </a:r>
            <a:r>
              <a:rPr lang="en-US" dirty="0" smtClean="0"/>
              <a:t>Questioner Practices </a:t>
            </a:r>
            <a:r>
              <a:rPr lang="en-US" dirty="0"/>
              <a:t>Inquiry – </a:t>
            </a:r>
            <a:r>
              <a:rPr lang="en-US" dirty="0" smtClean="0"/>
              <a:t>asking </a:t>
            </a:r>
            <a:r>
              <a:rPr lang="en-US" dirty="0"/>
              <a:t>questions only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97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Your input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Questions about this lesson.</a:t>
            </a:r>
          </a:p>
          <a:p>
            <a:endParaRPr lang="cs-CZ" dirty="0"/>
          </a:p>
          <a:p>
            <a:r>
              <a:rPr lang="cs-CZ" dirty="0" smtClean="0"/>
              <a:t>Suggestions for next lessons.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27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pic>
        <p:nvPicPr>
          <p:cNvPr id="2050" name="Picture 2" descr="http://www.mobileapples.com/Assets/Content/Screensavers/Bye%20By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976342"/>
            <a:ext cx="2577572" cy="343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MPV_COMA Communication and Managerial Skills Training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596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Today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Introduction</a:t>
            </a:r>
          </a:p>
          <a:p>
            <a:endParaRPr lang="cs-CZ" dirty="0" smtClean="0"/>
          </a:p>
          <a:p>
            <a:r>
              <a:rPr lang="cs-CZ" dirty="0" smtClean="0"/>
              <a:t>Course requirements</a:t>
            </a:r>
          </a:p>
          <a:p>
            <a:endParaRPr lang="cs-CZ" dirty="0"/>
          </a:p>
          <a:p>
            <a:r>
              <a:rPr lang="cs-CZ" dirty="0" smtClean="0"/>
              <a:t>Your input</a:t>
            </a:r>
          </a:p>
          <a:p>
            <a:endParaRPr lang="cs-CZ" dirty="0"/>
          </a:p>
          <a:p>
            <a:r>
              <a:rPr lang="cs-CZ" dirty="0" smtClean="0"/>
              <a:t>Bonus topic: The Humble Inquiry</a:t>
            </a:r>
            <a:endParaRPr lang="cs-CZ" dirty="0"/>
          </a:p>
        </p:txBody>
      </p:sp>
      <p:sp>
        <p:nvSpPr>
          <p:cNvPr id="9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en-US" dirty="0" smtClean="0"/>
              <a:t>PV_</a:t>
            </a:r>
            <a:r>
              <a:rPr lang="cs-CZ" dirty="0" smtClean="0"/>
              <a:t>COMA </a:t>
            </a:r>
            <a:r>
              <a:rPr lang="en-US" dirty="0"/>
              <a:t>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261774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What will you study here?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Communication </a:t>
            </a:r>
            <a:r>
              <a:rPr lang="cs-CZ" dirty="0" smtClean="0"/>
              <a:t>processes</a:t>
            </a:r>
          </a:p>
          <a:p>
            <a:r>
              <a:rPr lang="cs-CZ" dirty="0"/>
              <a:t>Basic communication </a:t>
            </a:r>
            <a:r>
              <a:rPr lang="cs-CZ" dirty="0" smtClean="0"/>
              <a:t>skills</a:t>
            </a:r>
          </a:p>
          <a:p>
            <a:r>
              <a:rPr lang="cs-CZ" dirty="0" smtClean="0"/>
              <a:t>Assertiveness </a:t>
            </a:r>
            <a:r>
              <a:rPr lang="cs-CZ" dirty="0"/>
              <a:t>and its </a:t>
            </a:r>
            <a:r>
              <a:rPr lang="cs-CZ" dirty="0" smtClean="0"/>
              <a:t>significance</a:t>
            </a:r>
          </a:p>
          <a:p>
            <a:r>
              <a:rPr lang="cs-CZ" dirty="0"/>
              <a:t>Effective </a:t>
            </a:r>
            <a:r>
              <a:rPr lang="cs-CZ" dirty="0" smtClean="0"/>
              <a:t>presentation</a:t>
            </a:r>
          </a:p>
          <a:p>
            <a:r>
              <a:rPr lang="cs-CZ" dirty="0"/>
              <a:t>Personality communication </a:t>
            </a:r>
            <a:r>
              <a:rPr lang="cs-CZ" dirty="0" smtClean="0"/>
              <a:t>types</a:t>
            </a:r>
          </a:p>
          <a:p>
            <a:r>
              <a:rPr lang="cs-CZ" dirty="0" smtClean="0"/>
              <a:t>Negotiating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ractice &gt; Listening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8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Contacts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Regarding seminars (attendance, tasks), please contact ms Kucharova</a:t>
            </a:r>
          </a:p>
          <a:p>
            <a:endParaRPr lang="cs-CZ" dirty="0" smtClean="0"/>
          </a:p>
          <a:p>
            <a:r>
              <a:rPr lang="cs-CZ" dirty="0" smtClean="0"/>
              <a:t>Regarding lectures (theory, topics), please write me: </a:t>
            </a:r>
            <a:r>
              <a:rPr lang="cs-CZ" dirty="0" smtClean="0">
                <a:hlinkClick r:id="rId2"/>
              </a:rPr>
              <a:t>216776@mail.muni.cz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For official matters, we prefer email. My contact hours are the Mondays right after we have lectures.</a:t>
            </a:r>
          </a:p>
          <a:p>
            <a:endParaRPr lang="cs-CZ" dirty="0"/>
          </a:p>
          <a:p>
            <a:r>
              <a:rPr lang="cs-CZ" dirty="0" smtClean="0"/>
              <a:t>Lecture ends at 17:50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9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Course requirements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Lectures are NOT mandatory</a:t>
            </a:r>
          </a:p>
          <a:p>
            <a:endParaRPr lang="cs-CZ" dirty="0"/>
          </a:p>
          <a:p>
            <a:r>
              <a:rPr lang="cs-CZ" dirty="0" smtClean="0"/>
              <a:t>Seminars ARE mandatory. There is one absence allowed.</a:t>
            </a:r>
          </a:p>
          <a:p>
            <a:endParaRPr lang="cs-CZ" dirty="0"/>
          </a:p>
          <a:p>
            <a:r>
              <a:rPr lang="cs-CZ" dirty="0" smtClean="0"/>
              <a:t>Short presentation at one of the seminars</a:t>
            </a:r>
          </a:p>
          <a:p>
            <a:endParaRPr lang="cs-CZ" dirty="0"/>
          </a:p>
          <a:p>
            <a:r>
              <a:rPr lang="cs-CZ" dirty="0" smtClean="0"/>
              <a:t>Final test (probably last week of the course)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theory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Important is both How and What we communicate</a:t>
            </a:r>
          </a:p>
          <a:p>
            <a:endParaRPr lang="cs-CZ" dirty="0" smtClean="0"/>
          </a:p>
          <a:p>
            <a:r>
              <a:rPr lang="cs-CZ" dirty="0" smtClean="0"/>
              <a:t>We will discuss both verbal and non-verbal communication</a:t>
            </a:r>
          </a:p>
          <a:p>
            <a:endParaRPr lang="cs-CZ" dirty="0" smtClean="0"/>
          </a:p>
          <a:p>
            <a:r>
              <a:rPr lang="cs-CZ" dirty="0" smtClean="0"/>
              <a:t>Communication is not only transfer of knowledge, but a social interaction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4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Structure of an Interaction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Intention of the speaker</a:t>
            </a:r>
          </a:p>
          <a:p>
            <a:endParaRPr lang="cs-CZ" dirty="0"/>
          </a:p>
          <a:p>
            <a:r>
              <a:rPr lang="cs-CZ" dirty="0" smtClean="0"/>
              <a:t>How speaker understands what she is saying</a:t>
            </a:r>
          </a:p>
          <a:p>
            <a:endParaRPr lang="cs-CZ" dirty="0"/>
          </a:p>
          <a:p>
            <a:r>
              <a:rPr lang="cs-CZ" dirty="0" smtClean="0"/>
              <a:t>Content of the interaction</a:t>
            </a:r>
          </a:p>
          <a:p>
            <a:endParaRPr lang="cs-CZ" dirty="0"/>
          </a:p>
          <a:p>
            <a:r>
              <a:rPr lang="cs-CZ" dirty="0"/>
              <a:t>How </a:t>
            </a:r>
            <a:r>
              <a:rPr lang="cs-CZ" dirty="0" smtClean="0"/>
              <a:t>listener </a:t>
            </a:r>
            <a:r>
              <a:rPr lang="cs-CZ" dirty="0"/>
              <a:t>understands </a:t>
            </a:r>
            <a:r>
              <a:rPr lang="cs-CZ" dirty="0" smtClean="0"/>
              <a:t>what was said</a:t>
            </a:r>
          </a:p>
          <a:p>
            <a:endParaRPr lang="cs-CZ" dirty="0"/>
          </a:p>
          <a:p>
            <a:r>
              <a:rPr lang="cs-CZ" dirty="0" smtClean="0"/>
              <a:t>Impact on the listener</a:t>
            </a:r>
            <a:endParaRPr lang="cs-CZ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59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First activity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Your task – </a:t>
            </a:r>
            <a:r>
              <a:rPr lang="en-US" dirty="0" smtClean="0"/>
              <a:t>to</a:t>
            </a:r>
            <a:r>
              <a:rPr lang="cs-CZ" dirty="0" smtClean="0"/>
              <a:t> tell an example of </a:t>
            </a:r>
          </a:p>
          <a:p>
            <a:pPr lvl="1"/>
            <a:r>
              <a:rPr lang="cs-CZ" dirty="0"/>
              <a:t>Your efficient communication, </a:t>
            </a:r>
          </a:p>
          <a:p>
            <a:pPr lvl="1"/>
            <a:r>
              <a:rPr lang="cs-CZ" dirty="0"/>
              <a:t>Or a misscomunication</a:t>
            </a:r>
          </a:p>
          <a:p>
            <a:endParaRPr lang="cs-CZ" dirty="0" smtClean="0"/>
          </a:p>
          <a:p>
            <a:r>
              <a:rPr lang="cs-CZ" dirty="0" smtClean="0"/>
              <a:t>90-120 seconds</a:t>
            </a:r>
          </a:p>
          <a:p>
            <a:endParaRPr lang="cs-CZ" dirty="0"/>
          </a:p>
          <a:p>
            <a:r>
              <a:rPr lang="en-US" dirty="0"/>
              <a:t>You do not want to </a:t>
            </a:r>
            <a:r>
              <a:rPr lang="en-US" dirty="0" smtClean="0"/>
              <a:t>describe, </a:t>
            </a:r>
            <a:r>
              <a:rPr lang="en-US" dirty="0"/>
              <a:t>you want to </a:t>
            </a:r>
            <a:r>
              <a:rPr lang="en-US" dirty="0" smtClean="0"/>
              <a:t>impress</a:t>
            </a:r>
            <a:r>
              <a:rPr lang="cs-CZ" dirty="0" smtClean="0"/>
              <a:t> your audience.</a:t>
            </a:r>
            <a:endParaRPr lang="en-US" dirty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76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Humble Inquiry I.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Humble (humility) - </a:t>
            </a:r>
            <a:r>
              <a:rPr lang="en-US" dirty="0"/>
              <a:t>the quality of having a modest or low view of one's importance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i="1" dirty="0"/>
          </a:p>
          <a:p>
            <a:r>
              <a:rPr lang="cs-CZ" i="1" dirty="0" smtClean="0"/>
              <a:t>Inquiry – </a:t>
            </a:r>
            <a:r>
              <a:rPr lang="cs-CZ" dirty="0" smtClean="0"/>
              <a:t>Seeking or request for truth, information or knowledge</a:t>
            </a:r>
          </a:p>
          <a:p>
            <a:endParaRPr lang="cs-CZ" i="1" dirty="0"/>
          </a:p>
          <a:p>
            <a:r>
              <a:rPr lang="en-US" dirty="0"/>
              <a:t>Humble Inquiry is </a:t>
            </a:r>
            <a:r>
              <a:rPr lang="en-US" dirty="0" smtClean="0"/>
              <a:t>asking </a:t>
            </a:r>
            <a:r>
              <a:rPr lang="en-US" dirty="0"/>
              <a:t>questions to which you do not already know the answer, of building a relationship based on curiosity and interest in the other person.</a:t>
            </a:r>
            <a:endParaRPr lang="cs-CZ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5" name="AutoShape 2" descr="Image result for humility clipart"/>
          <p:cNvSpPr>
            <a:spLocks noChangeAspect="1" noChangeArrowheads="1"/>
          </p:cNvSpPr>
          <p:nvPr/>
        </p:nvSpPr>
        <p:spPr bwMode="auto">
          <a:xfrm>
            <a:off x="155574" y="-144463"/>
            <a:ext cx="2040161" cy="204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 descr="Image result for humilit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19467"/>
      </p:ext>
    </p:extLst>
  </p:cSld>
  <p:clrMapOvr>
    <a:masterClrMapping/>
  </p:clrMapOvr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Verdan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ESF_EN</Template>
  <TotalTime>1662</TotalTime>
  <Words>602</Words>
  <Application>Microsoft Office PowerPoint</Application>
  <PresentationFormat>On-screen Show (4:3)</PresentationFormat>
  <Paragraphs>117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Trebuchet MS</vt:lpstr>
      <vt:lpstr>Verdana</vt:lpstr>
      <vt:lpstr>Wingdings</vt:lpstr>
      <vt:lpstr>ESF_EN</vt:lpstr>
      <vt:lpstr>BÉŽOVÁ TITL</vt:lpstr>
      <vt:lpstr>Introduction. Requirements,Communication processes</vt:lpstr>
      <vt:lpstr>Today</vt:lpstr>
      <vt:lpstr>What will you study here?</vt:lpstr>
      <vt:lpstr>Contacts</vt:lpstr>
      <vt:lpstr>Course requirements</vt:lpstr>
      <vt:lpstr>Basic theory</vt:lpstr>
      <vt:lpstr>Structure of an Interaction</vt:lpstr>
      <vt:lpstr>First activity</vt:lpstr>
      <vt:lpstr>The Humble Inquiry I.</vt:lpstr>
      <vt:lpstr>The Humble Inquiry II.</vt:lpstr>
      <vt:lpstr>The Humble Inquiry III.: Are your questions good questions?</vt:lpstr>
      <vt:lpstr>The Humble Inquiry practice:</vt:lpstr>
      <vt:lpstr>The Humble Inquiry practice</vt:lpstr>
      <vt:lpstr>Your input</vt:lpstr>
      <vt:lpstr>Thank you for your attention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Choice Theory lecture in BPV_APEC Public Economics</dc:title>
  <dc:creator>Fišar Miloš</dc:creator>
  <cp:lastModifiedBy>Seeger</cp:lastModifiedBy>
  <cp:revision>60</cp:revision>
  <cp:lastPrinted>2013-10-22T13:36:38Z</cp:lastPrinted>
  <dcterms:created xsi:type="dcterms:W3CDTF">2013-10-14T12:12:15Z</dcterms:created>
  <dcterms:modified xsi:type="dcterms:W3CDTF">2016-02-21T22:56:59Z</dcterms:modified>
</cp:coreProperties>
</file>