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73" r:id="rId5"/>
    <p:sldId id="274" r:id="rId6"/>
    <p:sldId id="259" r:id="rId7"/>
    <p:sldId id="260" r:id="rId8"/>
    <p:sldId id="275" r:id="rId9"/>
    <p:sldId id="263" r:id="rId10"/>
    <p:sldId id="264" r:id="rId11"/>
    <p:sldId id="267" r:id="rId12"/>
    <p:sldId id="278" r:id="rId13"/>
    <p:sldId id="277" r:id="rId14"/>
    <p:sldId id="268" r:id="rId15"/>
    <p:sldId id="269" r:id="rId16"/>
    <p:sldId id="270" r:id="rId17"/>
    <p:sldId id="271" r:id="rId18"/>
    <p:sldId id="272" r:id="rId19"/>
    <p:sldId id="280" r:id="rId20"/>
    <p:sldId id="281" r:id="rId21"/>
    <p:sldId id="282" r:id="rId22"/>
    <p:sldId id="279" r:id="rId23"/>
    <p:sldId id="27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-120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8917" y="2709864"/>
            <a:ext cx="7958667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8917" y="5373688"/>
            <a:ext cx="7958667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608918" y="6442075"/>
            <a:ext cx="6614583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1" y="798514"/>
            <a:ext cx="5018616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50800"/>
            <a:ext cx="1862667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85" y="533400"/>
            <a:ext cx="2008716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17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5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573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3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7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4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styly předlohy textu.</a:t>
            </a:r>
          </a:p>
          <a:p>
            <a:pPr lvl="1"/>
            <a:r>
              <a:rPr lang="cs-CZ" altLang="en-US" dirty="0"/>
              <a:t>Druhá úroveň</a:t>
            </a:r>
          </a:p>
          <a:p>
            <a:pPr lvl="2"/>
            <a:r>
              <a:rPr lang="cs-CZ" altLang="en-US" dirty="0"/>
              <a:t>Třetí úroveň</a:t>
            </a:r>
          </a:p>
          <a:p>
            <a:pPr lvl="3"/>
            <a:r>
              <a:rPr lang="cs-CZ" altLang="en-US" dirty="0"/>
              <a:t>Čtvrtá úroveň</a:t>
            </a:r>
          </a:p>
          <a:p>
            <a:pPr lvl="4"/>
            <a:r>
              <a:rPr lang="cs-CZ" altLang="en-US" dirty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8918" y="6442076"/>
            <a:ext cx="6783916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MPV_COMA Communication and Managerial Skills Training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Cambria" panose="02040503050406030204" pitchFamily="18" charset="0"/>
              </a:defRPr>
            </a:lvl1pPr>
          </a:lstStyle>
          <a:p>
            <a:fld id="{12EE810F-F3D8-45F2-B703-BAD786D31C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9552385" y="463552"/>
            <a:ext cx="2059649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Cambria" panose="02040503050406030204" pitchFamily="18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556685" y="25401"/>
            <a:ext cx="3119967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556685" y="6410325"/>
            <a:ext cx="3119967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22250"/>
            <a:ext cx="5763684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3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Cambria" panose="020405030504060302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kyvjEpXuPg" TargetMode="External"/><Relationship Id="rId2" Type="http://schemas.openxmlformats.org/officeDocument/2006/relationships/hyperlink" Target="https://www.youtube.com/watch?v=D5hMN_XkPQA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skillsyouneed.com/present/presentation-nerves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Basic communication skills</a:t>
            </a:r>
            <a:r>
              <a:rPr lang="cs-CZ" sz="4000" dirty="0"/>
              <a:t/>
            </a:r>
            <a:br>
              <a:rPr lang="cs-CZ" sz="4000" dirty="0"/>
            </a:b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Jan Řezáč</a:t>
            </a:r>
            <a:endParaRPr lang="en-US" b="1" dirty="0"/>
          </a:p>
          <a:p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07/03</a:t>
            </a:r>
            <a:r>
              <a:rPr lang="en-US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/201</a:t>
            </a: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6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3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919099"/>
            <a:ext cx="5551170" cy="746358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 marR="5080"/>
            <a:r>
              <a:rPr sz="2700" spc="95" dirty="0">
                <a:solidFill>
                  <a:srgbClr val="565F6C"/>
                </a:solidFill>
              </a:rPr>
              <a:t>P</a:t>
            </a:r>
            <a:r>
              <a:rPr sz="2150" spc="95" dirty="0">
                <a:solidFill>
                  <a:srgbClr val="565F6C"/>
                </a:solidFill>
              </a:rPr>
              <a:t>RINCIPL</a:t>
            </a:r>
            <a:r>
              <a:rPr lang="cs-CZ" sz="2150" spc="95" dirty="0">
                <a:solidFill>
                  <a:srgbClr val="565F6C"/>
                </a:solidFill>
              </a:rPr>
              <a:t>E</a:t>
            </a:r>
            <a:r>
              <a:rPr sz="2150" spc="95" dirty="0">
                <a:solidFill>
                  <a:srgbClr val="565F6C"/>
                </a:solidFill>
              </a:rPr>
              <a:t>S </a:t>
            </a:r>
            <a:r>
              <a:rPr sz="2150" spc="114" dirty="0">
                <a:solidFill>
                  <a:srgbClr val="565F6C"/>
                </a:solidFill>
              </a:rPr>
              <a:t>OF </a:t>
            </a:r>
            <a:r>
              <a:rPr sz="2150" spc="25" dirty="0">
                <a:solidFill>
                  <a:srgbClr val="565F6C"/>
                </a:solidFill>
              </a:rPr>
              <a:t>COMMUNICATION </a:t>
            </a:r>
            <a:r>
              <a:rPr sz="2150" spc="130" dirty="0">
                <a:solidFill>
                  <a:srgbClr val="565F6C"/>
                </a:solidFill>
              </a:rPr>
              <a:t>HE </a:t>
            </a:r>
            <a:r>
              <a:rPr sz="2150" spc="40" dirty="0">
                <a:solidFill>
                  <a:srgbClr val="565F6C"/>
                </a:solidFill>
              </a:rPr>
              <a:t>ART </a:t>
            </a:r>
            <a:r>
              <a:rPr sz="2150" spc="114" dirty="0">
                <a:solidFill>
                  <a:srgbClr val="565F6C"/>
                </a:solidFill>
              </a:rPr>
              <a:t>OF </a:t>
            </a:r>
            <a:r>
              <a:rPr sz="2150" spc="60" dirty="0">
                <a:solidFill>
                  <a:srgbClr val="565F6C"/>
                </a:solidFill>
              </a:rPr>
              <a:t>DEALING WITH </a:t>
            </a:r>
            <a:r>
              <a:rPr sz="2150" spc="90" dirty="0">
                <a:solidFill>
                  <a:srgbClr val="565F6C"/>
                </a:solidFill>
              </a:rPr>
              <a:t> </a:t>
            </a:r>
            <a:r>
              <a:rPr sz="2150" spc="145" dirty="0">
                <a:solidFill>
                  <a:srgbClr val="565F6C"/>
                </a:solidFill>
              </a:rPr>
              <a:t>PEOPLE</a:t>
            </a:r>
            <a:endParaRPr sz="2150" dirty="0"/>
          </a:p>
        </p:txBody>
      </p:sp>
      <p:sp>
        <p:nvSpPr>
          <p:cNvPr id="3" name="object 3"/>
          <p:cNvSpPr txBox="1"/>
          <p:nvPr/>
        </p:nvSpPr>
        <p:spPr>
          <a:xfrm>
            <a:off x="2059941" y="2265514"/>
            <a:ext cx="7274559" cy="2754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400" b="1" spc="165" dirty="0">
                <a:latin typeface="Cambria"/>
                <a:cs typeface="Cambria"/>
              </a:rPr>
              <a:t>The </a:t>
            </a:r>
            <a:r>
              <a:rPr lang="en-US" sz="2400" b="1" spc="155" dirty="0">
                <a:latin typeface="Cambria"/>
                <a:cs typeface="Cambria"/>
              </a:rPr>
              <a:t>art </a:t>
            </a:r>
            <a:r>
              <a:rPr lang="en-US" sz="2400" b="1" spc="125" dirty="0">
                <a:latin typeface="Cambria"/>
                <a:cs typeface="Cambria"/>
              </a:rPr>
              <a:t>of </a:t>
            </a:r>
            <a:r>
              <a:rPr lang="en-US" sz="2400" b="1" spc="145" dirty="0">
                <a:latin typeface="Cambria"/>
                <a:cs typeface="Cambria"/>
              </a:rPr>
              <a:t>listening </a:t>
            </a:r>
            <a:r>
              <a:rPr lang="en-US" sz="2400" spc="45" dirty="0">
                <a:latin typeface="Cambria" panose="02040503050406030204" pitchFamily="18" charset="0"/>
                <a:cs typeface="Palatino Linotype"/>
              </a:rPr>
              <a:t>(active </a:t>
            </a:r>
            <a:r>
              <a:rPr lang="en-US" sz="2400" spc="60" dirty="0">
                <a:latin typeface="Cambria" panose="02040503050406030204" pitchFamily="18" charset="0"/>
                <a:cs typeface="Palatino Linotype"/>
              </a:rPr>
              <a:t>listening,</a:t>
            </a:r>
            <a:r>
              <a:rPr lang="en-US" sz="2400" spc="7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en-US" sz="2400" spc="15" dirty="0">
                <a:latin typeface="Cambria" panose="02040503050406030204" pitchFamily="18" charset="0"/>
                <a:cs typeface="Palatino Linotype"/>
              </a:rPr>
              <a:t>paying</a:t>
            </a:r>
            <a:endParaRPr lang="en-US" sz="2400" dirty="0">
              <a:latin typeface="Cambria" panose="02040503050406030204" pitchFamily="18" charset="0"/>
              <a:cs typeface="Palatino Linotype"/>
            </a:endParaRPr>
          </a:p>
          <a:p>
            <a:pPr marL="286385">
              <a:spcBef>
                <a:spcPts val="10"/>
              </a:spcBef>
            </a:pPr>
            <a:r>
              <a:rPr lang="en-US" sz="2400" spc="75" dirty="0">
                <a:latin typeface="Cambria" panose="02040503050406030204" pitchFamily="18" charset="0"/>
                <a:cs typeface="Palatino Linotype"/>
              </a:rPr>
              <a:t>attention </a:t>
            </a:r>
            <a:r>
              <a:rPr lang="en-US" sz="2400" spc="15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lang="en-US" sz="2400"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lang="en-US" sz="2400" spc="55" dirty="0">
                <a:latin typeface="Cambria" panose="02040503050406030204" pitchFamily="18" charset="0"/>
                <a:cs typeface="Palatino Linotype"/>
              </a:rPr>
              <a:t>other</a:t>
            </a:r>
            <a:r>
              <a:rPr lang="en-US" sz="2400" spc="1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lang="en-US" sz="2400" spc="60" dirty="0">
                <a:latin typeface="Cambria" panose="02040503050406030204" pitchFamily="18" charset="0"/>
                <a:cs typeface="Palatino Linotype"/>
              </a:rPr>
              <a:t>part)</a:t>
            </a:r>
            <a:endParaRPr lang="cs-CZ" sz="2400" spc="60" dirty="0">
              <a:latin typeface="Cambria" panose="02040503050406030204" pitchFamily="18" charset="0"/>
              <a:cs typeface="Palatino Linotype"/>
            </a:endParaRPr>
          </a:p>
          <a:p>
            <a:pPr marL="286385">
              <a:spcBef>
                <a:spcPts val="10"/>
              </a:spcBef>
            </a:pPr>
            <a:endParaRPr lang="en-US" sz="2400" dirty="0">
              <a:latin typeface="Cambria" panose="02040503050406030204" pitchFamily="18" charset="0"/>
              <a:cs typeface="Palatino Linotype"/>
            </a:endParaRPr>
          </a:p>
          <a:p>
            <a:pPr marL="287020" marR="5080" indent="-274320">
              <a:lnSpc>
                <a:spcPct val="1004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65" dirty="0">
                <a:latin typeface="Cambria"/>
                <a:cs typeface="Cambria"/>
              </a:rPr>
              <a:t>The </a:t>
            </a:r>
            <a:r>
              <a:rPr sz="2400" b="1" spc="155" dirty="0">
                <a:latin typeface="Cambria"/>
                <a:cs typeface="Cambria"/>
              </a:rPr>
              <a:t>art </a:t>
            </a:r>
            <a:r>
              <a:rPr sz="2400" b="1" spc="125" dirty="0">
                <a:latin typeface="Cambria"/>
                <a:cs typeface="Cambria"/>
              </a:rPr>
              <a:t>of </a:t>
            </a:r>
            <a:r>
              <a:rPr sz="2400" b="1" spc="155" dirty="0">
                <a:latin typeface="Cambria"/>
                <a:cs typeface="Cambria"/>
              </a:rPr>
              <a:t>speaking </a:t>
            </a:r>
            <a:r>
              <a:rPr sz="2400" b="1" spc="180" dirty="0">
                <a:latin typeface="Cambria"/>
                <a:cs typeface="Cambria"/>
              </a:rPr>
              <a:t>and </a:t>
            </a:r>
            <a:r>
              <a:rPr sz="2400" b="1" spc="165" dirty="0">
                <a:latin typeface="Cambria"/>
                <a:cs typeface="Cambria"/>
              </a:rPr>
              <a:t>sharing </a:t>
            </a:r>
            <a:r>
              <a:rPr sz="2400" spc="50" dirty="0">
                <a:latin typeface="Cambria" panose="02040503050406030204" pitchFamily="18" charset="0"/>
                <a:cs typeface="Palatino Linotype"/>
              </a:rPr>
              <a:t>(rhetoric </a:t>
            </a:r>
            <a:r>
              <a:rPr sz="2400" spc="30" dirty="0">
                <a:latin typeface="Cambria" panose="02040503050406030204" pitchFamily="18" charset="0"/>
                <a:cs typeface="Palatino Linotype"/>
              </a:rPr>
              <a:t>and  </a:t>
            </a:r>
            <a:r>
              <a:rPr sz="2400" spc="60" dirty="0">
                <a:latin typeface="Cambria" panose="02040503050406030204" pitchFamily="18" charset="0"/>
                <a:cs typeface="Palatino Linotype"/>
              </a:rPr>
              <a:t>presentation</a:t>
            </a:r>
            <a:r>
              <a:rPr sz="2400" spc="1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60" dirty="0">
                <a:latin typeface="Cambria" panose="02040503050406030204" pitchFamily="18" charset="0"/>
                <a:cs typeface="Palatino Linotype"/>
              </a:rPr>
              <a:t>skills)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45"/>
              </a:spcBef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65" dirty="0">
                <a:latin typeface="Cambria"/>
                <a:cs typeface="Cambria"/>
              </a:rPr>
              <a:t>The </a:t>
            </a:r>
            <a:r>
              <a:rPr sz="2400" b="1" spc="155" dirty="0">
                <a:latin typeface="Cambria"/>
                <a:cs typeface="Cambria"/>
              </a:rPr>
              <a:t>art </a:t>
            </a:r>
            <a:r>
              <a:rPr sz="2400" b="1" spc="125" dirty="0">
                <a:latin typeface="Cambria"/>
                <a:cs typeface="Cambria"/>
              </a:rPr>
              <a:t>of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130" dirty="0">
                <a:latin typeface="Cambria"/>
                <a:cs typeface="Cambria"/>
              </a:rPr>
              <a:t>silence</a:t>
            </a:r>
            <a:endParaRPr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81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3496" y="395696"/>
            <a:ext cx="10363200" cy="984372"/>
          </a:xfrm>
          <a:prstGeom prst="rect">
            <a:avLst/>
          </a:prstGeom>
        </p:spPr>
        <p:txBody>
          <a:bodyPr vert="horz" wrap="square" lIns="0" tIns="51765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3000" spc="140" dirty="0">
                <a:solidFill>
                  <a:srgbClr val="565F6C"/>
                </a:solidFill>
              </a:rPr>
              <a:t>T</a:t>
            </a:r>
            <a:r>
              <a:rPr spc="140" dirty="0">
                <a:solidFill>
                  <a:srgbClr val="565F6C"/>
                </a:solidFill>
              </a:rPr>
              <a:t>HE </a:t>
            </a:r>
            <a:r>
              <a:rPr spc="35" dirty="0">
                <a:solidFill>
                  <a:srgbClr val="565F6C"/>
                </a:solidFill>
              </a:rPr>
              <a:t>ART </a:t>
            </a:r>
            <a:r>
              <a:rPr spc="125" dirty="0">
                <a:solidFill>
                  <a:srgbClr val="565F6C"/>
                </a:solidFill>
              </a:rPr>
              <a:t>OF</a:t>
            </a:r>
            <a:r>
              <a:rPr spc="465" dirty="0">
                <a:solidFill>
                  <a:srgbClr val="565F6C"/>
                </a:solidFill>
              </a:rPr>
              <a:t> </a:t>
            </a:r>
            <a:r>
              <a:rPr spc="114" dirty="0">
                <a:solidFill>
                  <a:srgbClr val="565F6C"/>
                </a:solidFill>
              </a:rPr>
              <a:t>LISTENING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2273418" y="1480736"/>
            <a:ext cx="8279561" cy="3477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b="1" spc="175" dirty="0">
                <a:latin typeface="Cambria"/>
                <a:cs typeface="Cambria"/>
              </a:rPr>
              <a:t>Listening </a:t>
            </a:r>
            <a:r>
              <a:rPr spc="65" dirty="0">
                <a:latin typeface="Cambria" panose="02040503050406030204" pitchFamily="18" charset="0"/>
                <a:cs typeface="Palatino Linotype"/>
              </a:rPr>
              <a:t>means </a:t>
            </a:r>
            <a:r>
              <a:rPr i="1" spc="50" dirty="0">
                <a:latin typeface="Cambria" panose="02040503050406030204" pitchFamily="18" charset="0"/>
                <a:cs typeface="Palatino Linotype"/>
              </a:rPr>
              <a:t>understand</a:t>
            </a:r>
            <a:r>
              <a:rPr lang="cs-CZ" i="1" spc="50" dirty="0">
                <a:latin typeface="Cambria" panose="02040503050406030204" pitchFamily="18" charset="0"/>
                <a:cs typeface="Palatino Linotype"/>
              </a:rPr>
              <a:t>,</a:t>
            </a:r>
            <a:r>
              <a:rPr spc="5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not </a:t>
            </a:r>
            <a:r>
              <a:rPr spc="-10" dirty="0">
                <a:latin typeface="Cambria" panose="02040503050406030204" pitchFamily="18" charset="0"/>
                <a:cs typeface="Palatino Linotype"/>
              </a:rPr>
              <a:t>only</a:t>
            </a:r>
            <a:r>
              <a:rPr spc="7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90" dirty="0">
                <a:latin typeface="Cambria" panose="02040503050406030204" pitchFamily="18" charset="0"/>
                <a:cs typeface="Palatino Linotype"/>
              </a:rPr>
              <a:t>hear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marR="5080" indent="-274320">
              <a:lnSpc>
                <a:spcPct val="100200"/>
              </a:lnSpc>
              <a:spcBef>
                <a:spcPts val="59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3140075" algn="l"/>
                <a:tab pos="3478529" algn="l"/>
              </a:tabLst>
            </a:pPr>
            <a:r>
              <a:rPr b="1" spc="165" dirty="0">
                <a:latin typeface="Cambria"/>
                <a:cs typeface="Cambria"/>
              </a:rPr>
              <a:t>Passive</a:t>
            </a:r>
            <a:r>
              <a:rPr b="1" spc="160" dirty="0">
                <a:latin typeface="Cambria"/>
                <a:cs typeface="Cambria"/>
              </a:rPr>
              <a:t> </a:t>
            </a:r>
            <a:r>
              <a:rPr b="1" spc="140" dirty="0">
                <a:latin typeface="Cambria"/>
                <a:cs typeface="Cambria"/>
              </a:rPr>
              <a:t>listening</a:t>
            </a:r>
            <a:r>
              <a:rPr lang="cs-CZ" b="1" spc="140" dirty="0">
                <a:latin typeface="Cambria"/>
                <a:cs typeface="Cambria"/>
              </a:rPr>
              <a:t> </a:t>
            </a:r>
            <a:r>
              <a:rPr spc="130" dirty="0">
                <a:latin typeface="Cambria"/>
                <a:cs typeface="Cambria"/>
              </a:rPr>
              <a:t>–</a:t>
            </a:r>
            <a:r>
              <a:rPr lang="cs-CZ" spc="130" dirty="0">
                <a:latin typeface="Cambria"/>
                <a:cs typeface="Cambria"/>
              </a:rPr>
              <a:t> </a:t>
            </a:r>
            <a:r>
              <a:rPr spc="100" dirty="0">
                <a:latin typeface="Cambria" panose="02040503050406030204" pitchFamily="18" charset="0"/>
                <a:cs typeface="Palatino Linotype"/>
              </a:rPr>
              <a:t>just </a:t>
            </a:r>
            <a:r>
              <a:rPr spc="30" dirty="0">
                <a:latin typeface="Cambria" panose="02040503050406030204" pitchFamily="18" charset="0"/>
                <a:cs typeface="Palatino Linotype"/>
              </a:rPr>
              <a:t>accepting</a:t>
            </a:r>
            <a:r>
              <a:rPr spc="-1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85" dirty="0">
                <a:latin typeface="Cambria" panose="02040503050406030204" pitchFamily="18" charset="0"/>
                <a:cs typeface="Palatino Linotype"/>
              </a:rPr>
              <a:t>the</a:t>
            </a:r>
            <a:r>
              <a:rPr spc="4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-20" dirty="0">
                <a:latin typeface="Cambria" panose="02040503050406030204" pitchFamily="18" charset="0"/>
                <a:cs typeface="Palatino Linotype"/>
              </a:rPr>
              <a:t>voice </a:t>
            </a:r>
            <a:r>
              <a:rPr spc="-1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65" dirty="0">
                <a:latin typeface="Cambria" panose="02040503050406030204" pitchFamily="18" charset="0"/>
                <a:cs typeface="Palatino Linotype"/>
              </a:rPr>
              <a:t>signals </a:t>
            </a:r>
            <a:r>
              <a:rPr spc="25" dirty="0">
                <a:latin typeface="Cambria" panose="02040503050406030204" pitchFamily="18" charset="0"/>
                <a:cs typeface="Palatino Linotype"/>
              </a:rPr>
              <a:t>without </a:t>
            </a:r>
            <a:r>
              <a:rPr spc="45" dirty="0">
                <a:latin typeface="Cambria" panose="02040503050406030204" pitchFamily="18" charset="0"/>
                <a:cs typeface="Palatino Linotype"/>
              </a:rPr>
              <a:t>any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effort </a:t>
            </a:r>
            <a:r>
              <a:rPr spc="15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pc="50" dirty="0">
                <a:latin typeface="Cambria" panose="02040503050406030204" pitchFamily="18" charset="0"/>
                <a:cs typeface="Palatino Linotype"/>
              </a:rPr>
              <a:t>understand </a:t>
            </a:r>
            <a:r>
              <a:rPr spc="65" dirty="0">
                <a:latin typeface="Cambria" panose="02040503050406030204" pitchFamily="18" charset="0"/>
                <a:cs typeface="Palatino Linotype"/>
              </a:rPr>
              <a:t>them </a:t>
            </a:r>
            <a:r>
              <a:rPr spc="15" dirty="0">
                <a:latin typeface="Cambria" panose="02040503050406030204" pitchFamily="18" charset="0"/>
                <a:cs typeface="Palatino Linotype"/>
              </a:rPr>
              <a:t>a</a:t>
            </a:r>
            <a:r>
              <a:rPr lang="cs-CZ" spc="15" dirty="0">
                <a:latin typeface="Cambria" panose="02040503050406030204" pitchFamily="18" charset="0"/>
                <a:cs typeface="Palatino Linotype"/>
              </a:rPr>
              <a:t>n</a:t>
            </a:r>
            <a:r>
              <a:rPr spc="15" dirty="0">
                <a:latin typeface="Cambria" panose="02040503050406030204" pitchFamily="18" charset="0"/>
                <a:cs typeface="Palatino Linotype"/>
              </a:rPr>
              <a:t>d  </a:t>
            </a:r>
            <a:r>
              <a:rPr spc="-35" dirty="0">
                <a:latin typeface="Cambria" panose="02040503050406030204" pitchFamily="18" charset="0"/>
                <a:cs typeface="Palatino Linotype"/>
              </a:rPr>
              <a:t>decode </a:t>
            </a:r>
            <a:r>
              <a:rPr spc="65" dirty="0">
                <a:latin typeface="Cambria" panose="02040503050406030204" pitchFamily="18" charset="0"/>
                <a:cs typeface="Palatino Linotype"/>
              </a:rPr>
              <a:t>them, </a:t>
            </a:r>
            <a:r>
              <a:rPr spc="-20" dirty="0">
                <a:latin typeface="Cambria" panose="02040503050406030204" pitchFamily="18" charset="0"/>
                <a:cs typeface="Palatino Linotype"/>
              </a:rPr>
              <a:t>does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not </a:t>
            </a:r>
            <a:r>
              <a:rPr spc="25" dirty="0" err="1">
                <a:latin typeface="Cambria" panose="02040503050406030204" pitchFamily="18" charset="0"/>
                <a:cs typeface="Palatino Linotype"/>
              </a:rPr>
              <a:t>inv</a:t>
            </a:r>
            <a:r>
              <a:rPr lang="cs-CZ" spc="25" dirty="0">
                <a:latin typeface="Cambria" panose="02040503050406030204" pitchFamily="18" charset="0"/>
                <a:cs typeface="Palatino Linotype"/>
              </a:rPr>
              <a:t>o</a:t>
            </a:r>
            <a:r>
              <a:rPr spc="25" dirty="0" err="1">
                <a:latin typeface="Cambria" panose="02040503050406030204" pitchFamily="18" charset="0"/>
                <a:cs typeface="Palatino Linotype"/>
              </a:rPr>
              <a:t>lve</a:t>
            </a:r>
            <a:r>
              <a:rPr spc="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pc="50" dirty="0">
                <a:latin typeface="Cambria" panose="02040503050406030204" pitchFamily="18" charset="0"/>
                <a:cs typeface="Palatino Linotype"/>
              </a:rPr>
              <a:t>context </a:t>
            </a:r>
            <a:r>
              <a:rPr lang="cs-CZ" spc="5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pc="70" dirty="0">
                <a:latin typeface="Cambria" panose="02040503050406030204" pitchFamily="18" charset="0"/>
                <a:cs typeface="Palatino Linotype"/>
              </a:rPr>
              <a:t>situation</a:t>
            </a:r>
            <a:endParaRPr lang="cs-CZ" spc="70" dirty="0">
              <a:latin typeface="Cambria" panose="02040503050406030204" pitchFamily="18" charset="0"/>
              <a:cs typeface="Palatino Linotype"/>
            </a:endParaRPr>
          </a:p>
          <a:p>
            <a:pPr lvl="2"/>
            <a:r>
              <a:rPr lang="cs-CZ" dirty="0">
                <a:latin typeface="Cambria" panose="02040503050406030204" pitchFamily="18" charset="0"/>
              </a:rPr>
              <a:t>Non-listening - making no effort to listen </a:t>
            </a:r>
          </a:p>
          <a:p>
            <a:pPr lvl="2"/>
            <a:r>
              <a:rPr lang="cs-CZ" dirty="0">
                <a:latin typeface="Cambria" panose="02040503050406030204" pitchFamily="18" charset="0"/>
              </a:rPr>
              <a:t>Marginal listening - is easily distracted </a:t>
            </a:r>
          </a:p>
          <a:p>
            <a:pPr lvl="2"/>
            <a:r>
              <a:rPr lang="cs-CZ" dirty="0">
                <a:latin typeface="Cambria" panose="02040503050406030204" pitchFamily="18" charset="0"/>
              </a:rPr>
              <a:t>Evaluative listening - focuses on content but disregards the speaker’s feeling </a:t>
            </a:r>
          </a:p>
          <a:p>
            <a:pPr lvl="2"/>
            <a:r>
              <a:rPr lang="cs-CZ" dirty="0">
                <a:latin typeface="Cambria" panose="02040503050406030204" pitchFamily="18" charset="0"/>
              </a:rPr>
              <a:t>Active listening - pays close attention and gives verbal and non-verbal feedback. 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marR="73660" indent="-274320">
              <a:lnSpc>
                <a:spcPct val="100200"/>
              </a:lnSpc>
              <a:spcBef>
                <a:spcPts val="58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3132455" algn="l"/>
              </a:tabLst>
            </a:pPr>
            <a:r>
              <a:rPr b="1" spc="170" dirty="0">
                <a:latin typeface="Cambria"/>
                <a:cs typeface="Cambria"/>
              </a:rPr>
              <a:t>Active </a:t>
            </a:r>
            <a:r>
              <a:rPr b="1" spc="140" dirty="0">
                <a:latin typeface="Cambria"/>
                <a:cs typeface="Cambria"/>
              </a:rPr>
              <a:t>listening</a:t>
            </a:r>
            <a:r>
              <a:rPr b="1" spc="190" dirty="0">
                <a:latin typeface="Cambria"/>
                <a:cs typeface="Cambria"/>
              </a:rPr>
              <a:t> </a:t>
            </a:r>
            <a:r>
              <a:rPr dirty="0">
                <a:latin typeface="Cambria" panose="02040503050406030204" pitchFamily="18" charset="0"/>
                <a:cs typeface="Palatino Linotype"/>
              </a:rPr>
              <a:t>-</a:t>
            </a:r>
            <a:r>
              <a:rPr lang="cs-CZ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60" dirty="0">
                <a:latin typeface="Cambria" panose="02040503050406030204" pitchFamily="18" charset="0"/>
                <a:cs typeface="Palatino Linotype"/>
              </a:rPr>
              <a:t>sensitive </a:t>
            </a:r>
            <a:r>
              <a:rPr spc="20" dirty="0">
                <a:latin typeface="Cambria" panose="02040503050406030204" pitchFamily="18" charset="0"/>
                <a:cs typeface="Palatino Linotype"/>
              </a:rPr>
              <a:t>perception</a:t>
            </a:r>
            <a:r>
              <a:rPr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-55" dirty="0">
                <a:latin typeface="Cambria" panose="02040503050406030204" pitchFamily="18" charset="0"/>
                <a:cs typeface="Palatino Linotype"/>
              </a:rPr>
              <a:t>of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pc="4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75" dirty="0">
                <a:latin typeface="Cambria" panose="02040503050406030204" pitchFamily="18" charset="0"/>
                <a:cs typeface="Palatino Linotype"/>
              </a:rPr>
              <a:t>partner, </a:t>
            </a:r>
            <a:r>
              <a:rPr spc="20" dirty="0">
                <a:latin typeface="Cambria" panose="02040503050406030204" pitchFamily="18" charset="0"/>
                <a:cs typeface="Palatino Linotype"/>
              </a:rPr>
              <a:t>connected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with </a:t>
            </a:r>
            <a:r>
              <a:rPr spc="45" dirty="0">
                <a:latin typeface="Cambria" panose="02040503050406030204" pitchFamily="18" charset="0"/>
                <a:cs typeface="Palatino Linotype"/>
              </a:rPr>
              <a:t>empathy, </a:t>
            </a:r>
            <a:r>
              <a:rPr spc="40" dirty="0">
                <a:latin typeface="Cambria" panose="02040503050406030204" pitchFamily="18" charset="0"/>
                <a:cs typeface="Palatino Linotype"/>
              </a:rPr>
              <a:t>sympathy, </a:t>
            </a:r>
            <a:r>
              <a:rPr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pc="50" dirty="0">
                <a:latin typeface="Cambria" panose="02040503050406030204" pitchFamily="18" charset="0"/>
                <a:cs typeface="Palatino Linotype"/>
              </a:rPr>
              <a:t>context </a:t>
            </a:r>
            <a:r>
              <a:rPr spc="35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pc="30" dirty="0">
                <a:latin typeface="Cambria" panose="02040503050406030204" pitchFamily="18" charset="0"/>
                <a:cs typeface="Palatino Linotype"/>
              </a:rPr>
              <a:t>nonverbal </a:t>
            </a:r>
            <a:r>
              <a:rPr spc="25" dirty="0">
                <a:latin typeface="Cambria" panose="02040503050406030204" pitchFamily="18" charset="0"/>
                <a:cs typeface="Palatino Linotype"/>
              </a:rPr>
              <a:t>behaviour </a:t>
            </a:r>
            <a:r>
              <a:rPr spc="75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pc="90" dirty="0">
                <a:latin typeface="Cambria" panose="02040503050406030204" pitchFamily="18" charset="0"/>
                <a:cs typeface="Palatino Linotype"/>
              </a:rPr>
              <a:t>taken </a:t>
            </a:r>
            <a:r>
              <a:rPr spc="40" dirty="0">
                <a:latin typeface="Cambria" panose="02040503050406030204" pitchFamily="18" charset="0"/>
                <a:cs typeface="Palatino Linotype"/>
              </a:rPr>
              <a:t>into </a:t>
            </a:r>
            <a:r>
              <a:rPr spc="30" dirty="0">
                <a:latin typeface="Cambria" panose="02040503050406030204" pitchFamily="18" charset="0"/>
                <a:cs typeface="Palatino Linotype"/>
              </a:rPr>
              <a:t>account</a:t>
            </a:r>
            <a:endParaRPr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04291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Why is active listening important?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03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Why is active listening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managers will be able to prevent misunderstanding caused by overhearing important information; </a:t>
            </a:r>
          </a:p>
          <a:p>
            <a:r>
              <a:rPr lang="en-US" dirty="0"/>
              <a:t>managers will be able to understand their colleagues’ needs and problems, to know their opinions, experience and attitudes, i.e., to gain important information; </a:t>
            </a:r>
          </a:p>
          <a:p>
            <a:r>
              <a:rPr lang="en-US" dirty="0"/>
              <a:t>this will help managers to establish a relationship with their colleagues; </a:t>
            </a:r>
          </a:p>
          <a:p>
            <a:r>
              <a:rPr lang="en-US" dirty="0"/>
              <a:t>managers will be able to judge the personality and the current mental state of the persons they are speaking to and choose an effective way of negotiating accordingly. 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67458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40"/>
            <a:ext cx="10363200" cy="461665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2860"/>
            <a:r>
              <a:rPr sz="3000" spc="140" dirty="0">
                <a:solidFill>
                  <a:srgbClr val="565F6C"/>
                </a:solidFill>
              </a:rPr>
              <a:t>T</a:t>
            </a:r>
            <a:r>
              <a:rPr spc="140" dirty="0">
                <a:solidFill>
                  <a:srgbClr val="565F6C"/>
                </a:solidFill>
              </a:rPr>
              <a:t>HE </a:t>
            </a:r>
            <a:r>
              <a:rPr spc="35" dirty="0">
                <a:solidFill>
                  <a:srgbClr val="565F6C"/>
                </a:solidFill>
              </a:rPr>
              <a:t>ART </a:t>
            </a:r>
            <a:r>
              <a:rPr spc="125" dirty="0">
                <a:solidFill>
                  <a:srgbClr val="565F6C"/>
                </a:solidFill>
              </a:rPr>
              <a:t>OF </a:t>
            </a:r>
            <a:r>
              <a:rPr spc="114" dirty="0">
                <a:solidFill>
                  <a:srgbClr val="565F6C"/>
                </a:solidFill>
              </a:rPr>
              <a:t>LISTENING</a:t>
            </a:r>
            <a:r>
              <a:rPr spc="580" dirty="0">
                <a:solidFill>
                  <a:srgbClr val="565F6C"/>
                </a:solidFill>
              </a:rPr>
              <a:t> </a:t>
            </a:r>
            <a:r>
              <a:rPr spc="90" dirty="0">
                <a:solidFill>
                  <a:srgbClr val="565F6C"/>
                </a:solidFill>
              </a:rPr>
              <a:t>CONTINUES</a:t>
            </a:r>
            <a:endParaRPr sz="3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13192" y="974345"/>
          <a:ext cx="7920925" cy="56083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97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05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405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7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Goal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Through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2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By </a:t>
                      </a: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asking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or</a:t>
                      </a:r>
                      <a:endParaRPr sz="2000">
                        <a:latin typeface="Cambria"/>
                        <a:cs typeface="Cambria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saying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04160">
                <a:tc>
                  <a:txBody>
                    <a:bodyPr/>
                    <a:lstStyle/>
                    <a:p>
                      <a:pPr marL="56515">
                        <a:lnSpc>
                          <a:spcPts val="2330"/>
                        </a:lnSpc>
                      </a:pPr>
                      <a:r>
                        <a:rPr sz="2000" b="1" spc="1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</a:t>
                      </a:r>
                      <a:r>
                        <a:rPr sz="2000" b="1" spc="4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3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encourage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2330"/>
                        </a:lnSpc>
                      </a:pP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Choosing</a:t>
                      </a:r>
                      <a:r>
                        <a:rPr sz="2000" spc="-4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neutral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150" marR="170180">
                        <a:lnSpc>
                          <a:spcPct val="114999"/>
                        </a:lnSpc>
                      </a:pPr>
                      <a:r>
                        <a:rPr sz="2000" spc="-10" dirty="0">
                          <a:latin typeface="Cambria" panose="02040503050406030204" pitchFamily="18" charset="0"/>
                          <a:cs typeface="Palatino Linotype"/>
                        </a:rPr>
                        <a:t>words,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varying  </a:t>
                      </a: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intonation, 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encouraging </a:t>
                      </a: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the  </a:t>
                      </a: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other </a:t>
                      </a:r>
                      <a:r>
                        <a:rPr sz="2000" spc="20" dirty="0">
                          <a:latin typeface="Cambria" panose="02040503050406030204" pitchFamily="18" charset="0"/>
                          <a:cs typeface="Palatino Linotype"/>
                        </a:rPr>
                        <a:t>person </a:t>
                      </a: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to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keep  </a:t>
                      </a:r>
                      <a:r>
                        <a:rPr sz="2000" spc="60" dirty="0">
                          <a:latin typeface="Cambria" panose="02040503050406030204" pitchFamily="18" charset="0"/>
                          <a:cs typeface="Palatino Linotype"/>
                        </a:rPr>
                        <a:t>talking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2330"/>
                        </a:lnSpc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Can 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tell</a:t>
                      </a:r>
                      <a:r>
                        <a:rPr sz="2000" spc="-1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me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more?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2000" spc="55" dirty="0">
                          <a:latin typeface="Cambria" panose="02040503050406030204" pitchFamily="18" charset="0"/>
                          <a:cs typeface="Palatino Linotype"/>
                        </a:rPr>
                        <a:t>else </a:t>
                      </a:r>
                      <a:r>
                        <a:rPr sz="2000" spc="60" dirty="0">
                          <a:latin typeface="Cambria" panose="02040503050406030204" pitchFamily="18" charset="0"/>
                          <a:cs typeface="Palatino Linotype"/>
                        </a:rPr>
                        <a:t>can</a:t>
                      </a:r>
                      <a:r>
                        <a:rPr sz="2000" spc="-10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-35" dirty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40" dirty="0">
                          <a:latin typeface="Cambria" panose="02040503050406030204" pitchFamily="18" charset="0"/>
                          <a:cs typeface="Palatino Linotype"/>
                        </a:rPr>
                        <a:t>remember?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 marR="389890" indent="69850">
                        <a:lnSpc>
                          <a:spcPct val="114999"/>
                        </a:lnSpc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2000" spc="110" dirty="0">
                          <a:latin typeface="Cambria" panose="02040503050406030204" pitchFamily="18" charset="0"/>
                          <a:cs typeface="Palatino Linotype"/>
                        </a:rPr>
                        <a:t>a </a:t>
                      </a:r>
                      <a:r>
                        <a:rPr sz="2000" spc="-75" dirty="0">
                          <a:latin typeface="Cambria" panose="02040503050406030204" pitchFamily="18" charset="0"/>
                          <a:cs typeface="Palatino Linotype"/>
                        </a:rPr>
                        <a:t>good</a:t>
                      </a:r>
                      <a:r>
                        <a:rPr sz="2000" spc="-13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idea!  </a:t>
                      </a:r>
                      <a:r>
                        <a:rPr sz="200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thought </a:t>
                      </a:r>
                      <a:r>
                        <a:rPr sz="2000" spc="-45" dirty="0">
                          <a:latin typeface="Cambria" panose="02040503050406030204" pitchFamily="18" charset="0"/>
                          <a:cs typeface="Palatino Linotype"/>
                        </a:rPr>
                        <a:t>of </a:t>
                      </a:r>
                      <a:r>
                        <a:rPr sz="2000" spc="110" dirty="0">
                          <a:latin typeface="Cambria" panose="02040503050406030204" pitchFamily="18" charset="0"/>
                          <a:cs typeface="Palatino Linotype"/>
                        </a:rPr>
                        <a:t>a 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different </a:t>
                      </a:r>
                      <a:r>
                        <a:rPr sz="2000" spc="-10" dirty="0">
                          <a:latin typeface="Cambria" panose="02040503050406030204" pitchFamily="18" charset="0"/>
                          <a:cs typeface="Palatino Linotype"/>
                        </a:rPr>
                        <a:t>way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to...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03158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</a:t>
                      </a:r>
                      <a:r>
                        <a:rPr sz="2000" b="1" spc="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clarify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Asking</a:t>
                      </a:r>
                      <a:r>
                        <a:rPr sz="2000" spc="-6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for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clarification, </a:t>
                      </a:r>
                      <a:r>
                        <a:rPr sz="2000" spc="10" dirty="0">
                          <a:latin typeface="Cambria" panose="02040503050406030204" pitchFamily="18" charset="0"/>
                          <a:cs typeface="Palatino Linotype"/>
                        </a:rPr>
                        <a:t>more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dirty="0">
                          <a:latin typeface="Cambria" panose="02040503050406030204" pitchFamily="18" charset="0"/>
                          <a:cs typeface="Palatino Linotype"/>
                        </a:rPr>
                        <a:t>or</a:t>
                      </a: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different</a:t>
                      </a:r>
                      <a:r>
                        <a:rPr sz="2000" spc="-1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0" dirty="0">
                          <a:latin typeface="Cambria" panose="02040503050406030204" pitchFamily="18" charset="0"/>
                          <a:cs typeface="Palatino Linotype"/>
                        </a:rPr>
                        <a:t>information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Are 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saying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that...?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What </a:t>
                      </a:r>
                      <a:r>
                        <a:rPr sz="2000" spc="55" dirty="0">
                          <a:latin typeface="Cambria" panose="02040503050406030204" pitchFamily="18" charset="0"/>
                          <a:cs typeface="Palatino Linotype"/>
                        </a:rPr>
                        <a:t>else </a:t>
                      </a:r>
                      <a:r>
                        <a:rPr sz="2000" spc="60" dirty="0">
                          <a:latin typeface="Cambria" panose="02040503050406030204" pitchFamily="18" charset="0"/>
                          <a:cs typeface="Palatino Linotype"/>
                        </a:rPr>
                        <a:t>can</a:t>
                      </a:r>
                      <a:r>
                        <a:rPr sz="2000" spc="-10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-35" dirty="0">
                          <a:latin typeface="Cambria" panose="02040503050406030204" pitchFamily="18" charset="0"/>
                          <a:cs typeface="Palatino Linotype"/>
                        </a:rPr>
                        <a:t>you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65" dirty="0">
                          <a:latin typeface="Cambria" panose="02040503050406030204" pitchFamily="18" charset="0"/>
                          <a:cs typeface="Palatino Linotype"/>
                        </a:rPr>
                        <a:t>tell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me</a:t>
                      </a:r>
                      <a:r>
                        <a:rPr sz="2000" spc="-8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about...?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38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505693"/>
              </p:ext>
            </p:extLst>
          </p:nvPr>
        </p:nvGraphicFramePr>
        <p:xfrm>
          <a:off x="1216403" y="1171168"/>
          <a:ext cx="10150680" cy="5201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28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39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839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78457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000" b="1" spc="1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</a:t>
                      </a:r>
                      <a:r>
                        <a:rPr sz="2000" b="1" spc="5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restate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just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000" b="0" spc="170" dirty="0">
                          <a:latin typeface="Cambria"/>
                          <a:cs typeface="Cambria"/>
                        </a:rPr>
                        <a:t>Showing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that</a:t>
                      </a:r>
                      <a:r>
                        <a:rPr sz="2000" b="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you</a:t>
                      </a:r>
                      <a:endParaRPr sz="2000" b="0">
                        <a:latin typeface="Cambria"/>
                        <a:cs typeface="Cambria"/>
                      </a:endParaRPr>
                    </a:p>
                    <a:p>
                      <a:pPr marL="62230" marR="289560" algn="just">
                        <a:lnSpc>
                          <a:spcPct val="114999"/>
                        </a:lnSpc>
                      </a:pPr>
                      <a:r>
                        <a:rPr sz="2000" b="0" spc="120" dirty="0">
                          <a:latin typeface="Cambria"/>
                          <a:cs typeface="Cambria"/>
                        </a:rPr>
                        <a:t>are listening </a:t>
                      </a:r>
                      <a:r>
                        <a:rPr sz="2000" b="0" spc="150" dirty="0">
                          <a:latin typeface="Cambria"/>
                          <a:cs typeface="Cambria"/>
                        </a:rPr>
                        <a:t>and  </a:t>
                      </a:r>
                      <a:r>
                        <a:rPr sz="2000" b="0" spc="130" dirty="0">
                          <a:latin typeface="Cambria"/>
                          <a:cs typeface="Cambria"/>
                        </a:rPr>
                        <a:t>understand</a:t>
                      </a:r>
                      <a:r>
                        <a:rPr sz="2000" b="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55" dirty="0">
                          <a:latin typeface="Cambria"/>
                          <a:cs typeface="Cambria"/>
                        </a:rPr>
                        <a:t>what  </a:t>
                      </a:r>
                      <a:r>
                        <a:rPr sz="2000" b="0" spc="95" dirty="0">
                          <a:latin typeface="Cambria"/>
                          <a:cs typeface="Cambria"/>
                        </a:rPr>
                        <a:t>is </a:t>
                      </a:r>
                      <a:r>
                        <a:rPr sz="2000" b="0" spc="130" dirty="0">
                          <a:latin typeface="Cambria"/>
                          <a:cs typeface="Cambria"/>
                        </a:rPr>
                        <a:t>being</a:t>
                      </a:r>
                      <a:r>
                        <a:rPr sz="2000" b="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20" dirty="0">
                          <a:latin typeface="Cambria"/>
                          <a:cs typeface="Cambria"/>
                        </a:rPr>
                        <a:t>said</a:t>
                      </a:r>
                      <a:endParaRPr sz="2000" b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000" b="0" spc="190" dirty="0">
                          <a:latin typeface="Cambria"/>
                          <a:cs typeface="Cambria"/>
                        </a:rPr>
                        <a:t>I </a:t>
                      </a:r>
                      <a:r>
                        <a:rPr sz="2000" b="0" spc="145" dirty="0">
                          <a:latin typeface="Cambria"/>
                          <a:cs typeface="Cambria"/>
                        </a:rPr>
                        <a:t>thought </a:t>
                      </a:r>
                      <a:r>
                        <a:rPr sz="2000" b="0" spc="190" dirty="0">
                          <a:latin typeface="Cambria"/>
                          <a:cs typeface="Cambria"/>
                        </a:rPr>
                        <a:t>I</a:t>
                      </a:r>
                      <a:r>
                        <a:rPr sz="2000" b="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30" dirty="0">
                          <a:latin typeface="Cambria"/>
                          <a:cs typeface="Cambria"/>
                        </a:rPr>
                        <a:t>heard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  <a:p>
                      <a:pPr marL="628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spc="140" dirty="0">
                          <a:latin typeface="Cambria"/>
                          <a:cs typeface="Cambria"/>
                        </a:rPr>
                        <a:t>you</a:t>
                      </a:r>
                      <a:r>
                        <a:rPr sz="2000" b="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10" dirty="0">
                          <a:latin typeface="Cambria"/>
                          <a:cs typeface="Cambria"/>
                        </a:rPr>
                        <a:t>say...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  <a:p>
                      <a:pPr marL="62865" marR="543560">
                        <a:lnSpc>
                          <a:spcPct val="114999"/>
                        </a:lnSpc>
                      </a:pPr>
                      <a:r>
                        <a:rPr sz="2000" b="0" spc="160" dirty="0">
                          <a:latin typeface="Cambria"/>
                          <a:cs typeface="Cambria"/>
                        </a:rPr>
                        <a:t>So,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you </a:t>
                      </a:r>
                      <a:r>
                        <a:rPr sz="2000" b="0" spc="114" dirty="0">
                          <a:latin typeface="Cambria"/>
                          <a:cs typeface="Cambria"/>
                        </a:rPr>
                        <a:t>need </a:t>
                      </a:r>
                      <a:r>
                        <a:rPr sz="2000" b="0" spc="100" dirty="0">
                          <a:latin typeface="Cambria"/>
                          <a:cs typeface="Cambria"/>
                        </a:rPr>
                        <a:t>to 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know </a:t>
                      </a:r>
                      <a:r>
                        <a:rPr sz="2000" b="0" spc="170" dirty="0">
                          <a:latin typeface="Cambria"/>
                          <a:cs typeface="Cambria"/>
                        </a:rPr>
                        <a:t>why </a:t>
                      </a:r>
                      <a:r>
                        <a:rPr sz="2000" b="0" spc="190" dirty="0">
                          <a:latin typeface="Cambria"/>
                          <a:cs typeface="Cambria"/>
                        </a:rPr>
                        <a:t>I</a:t>
                      </a:r>
                      <a:r>
                        <a:rPr sz="2000" b="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45" dirty="0">
                          <a:latin typeface="Cambria"/>
                          <a:cs typeface="Cambria"/>
                        </a:rPr>
                        <a:t>am 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asking you </a:t>
                      </a:r>
                      <a:r>
                        <a:rPr sz="2000" b="0" spc="100" dirty="0">
                          <a:latin typeface="Cambria"/>
                          <a:cs typeface="Cambria"/>
                        </a:rPr>
                        <a:t>to  </a:t>
                      </a:r>
                      <a:r>
                        <a:rPr sz="2000" b="0" spc="120" dirty="0">
                          <a:latin typeface="Cambria"/>
                          <a:cs typeface="Cambria"/>
                        </a:rPr>
                        <a:t>share?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  <a:p>
                      <a:pPr marL="628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spc="130" dirty="0">
                          <a:latin typeface="Cambria"/>
                          <a:cs typeface="Cambria"/>
                        </a:rPr>
                        <a:t>This </a:t>
                      </a:r>
                      <a:r>
                        <a:rPr sz="2000" b="0" spc="95" dirty="0">
                          <a:latin typeface="Cambria"/>
                          <a:cs typeface="Cambria"/>
                        </a:rPr>
                        <a:t>is </a:t>
                      </a:r>
                      <a:r>
                        <a:rPr sz="2000" b="0" spc="150" dirty="0">
                          <a:latin typeface="Cambria"/>
                          <a:cs typeface="Cambria"/>
                        </a:rPr>
                        <a:t>a</a:t>
                      </a:r>
                      <a:r>
                        <a:rPr sz="2000" b="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45" dirty="0">
                          <a:latin typeface="Cambria"/>
                          <a:cs typeface="Cambria"/>
                        </a:rPr>
                        <a:t>tough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  <a:p>
                      <a:pPr marL="62865" marR="718185">
                        <a:lnSpc>
                          <a:spcPct val="114999"/>
                        </a:lnSpc>
                      </a:pPr>
                      <a:r>
                        <a:rPr sz="2000" b="0" spc="105" dirty="0">
                          <a:latin typeface="Cambria"/>
                          <a:cs typeface="Cambria"/>
                        </a:rPr>
                        <a:t>one. </a:t>
                      </a:r>
                      <a:r>
                        <a:rPr sz="2000" b="0" spc="65" dirty="0">
                          <a:latin typeface="Cambria"/>
                          <a:cs typeface="Cambria"/>
                        </a:rPr>
                        <a:t>We </a:t>
                      </a:r>
                      <a:r>
                        <a:rPr sz="2000" b="0" spc="150" dirty="0">
                          <a:latin typeface="Cambria"/>
                          <a:cs typeface="Cambria"/>
                        </a:rPr>
                        <a:t>may  </a:t>
                      </a:r>
                      <a:r>
                        <a:rPr sz="2000" b="0" spc="114" dirty="0">
                          <a:latin typeface="Cambria"/>
                          <a:cs typeface="Cambria"/>
                        </a:rPr>
                        <a:t>need </a:t>
                      </a:r>
                      <a:r>
                        <a:rPr sz="2000" b="0" spc="100" dirty="0">
                          <a:latin typeface="Cambria"/>
                          <a:cs typeface="Cambria"/>
                        </a:rPr>
                        <a:t>to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think  </a:t>
                      </a:r>
                      <a:r>
                        <a:rPr sz="2000" b="0" spc="125" dirty="0">
                          <a:latin typeface="Cambria"/>
                          <a:cs typeface="Cambria"/>
                        </a:rPr>
                        <a:t>about</a:t>
                      </a:r>
                      <a:r>
                        <a:rPr sz="2000" b="0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00" dirty="0">
                          <a:latin typeface="Cambria"/>
                          <a:cs typeface="Cambria"/>
                        </a:rPr>
                        <a:t>it.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22687">
                <a:tc>
                  <a:txBody>
                    <a:bodyPr/>
                    <a:lstStyle/>
                    <a:p>
                      <a:pPr marL="62230">
                        <a:lnSpc>
                          <a:spcPts val="2335"/>
                        </a:lnSpc>
                      </a:pPr>
                      <a:r>
                        <a:rPr sz="2000" b="1" spc="1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</a:t>
                      </a:r>
                      <a:r>
                        <a:rPr sz="2000" b="1" spc="6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reflect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2335"/>
                        </a:lnSpc>
                      </a:pPr>
                      <a:r>
                        <a:rPr sz="2000" spc="20" dirty="0">
                          <a:latin typeface="Cambria" panose="02040503050406030204" pitchFamily="18" charset="0"/>
                          <a:cs typeface="Palatino Linotype"/>
                        </a:rPr>
                        <a:t>Showing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62230" marR="97790">
                        <a:lnSpc>
                          <a:spcPct val="114999"/>
                        </a:lnSpc>
                      </a:pPr>
                      <a:r>
                        <a:rPr sz="2000" spc="40" dirty="0">
                          <a:latin typeface="Cambria" panose="02040503050406030204" pitchFamily="18" charset="0"/>
                          <a:cs typeface="Palatino Linotype"/>
                        </a:rPr>
                        <a:t>understanding </a:t>
                      </a:r>
                      <a:r>
                        <a:rPr sz="2000" spc="-45" dirty="0">
                          <a:latin typeface="Cambria" panose="02040503050406030204" pitchFamily="18" charset="0"/>
                          <a:cs typeface="Palatino Linotype"/>
                        </a:rPr>
                        <a:t>of </a:t>
                      </a: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the  </a:t>
                      </a: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other</a:t>
                      </a:r>
                      <a:r>
                        <a:rPr sz="2000" spc="45" dirty="0">
                          <a:latin typeface="Cambria Math"/>
                          <a:cs typeface="Cambria Math"/>
                        </a:rPr>
                        <a:t>ʼ</a:t>
                      </a: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s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feelings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and  </a:t>
                      </a:r>
                      <a:r>
                        <a:rPr sz="2000" spc="-50" dirty="0">
                          <a:latin typeface="Cambria" panose="02040503050406030204" pitchFamily="18" charset="0"/>
                          <a:cs typeface="Palatino Linotype"/>
                        </a:rPr>
                        <a:t>body </a:t>
                      </a:r>
                      <a:r>
                        <a:rPr sz="2000" spc="40" dirty="0">
                          <a:latin typeface="Cambria" panose="02040503050406030204" pitchFamily="18" charset="0"/>
                          <a:cs typeface="Palatino Linotype"/>
                        </a:rPr>
                        <a:t>language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62865" algn="just">
                        <a:lnSpc>
                          <a:spcPts val="2335"/>
                        </a:lnSpc>
                      </a:pPr>
                      <a:r>
                        <a:rPr sz="2000" spc="75" dirty="0">
                          <a:latin typeface="Cambria" panose="02040503050406030204" pitchFamily="18" charset="0"/>
                          <a:cs typeface="Palatino Linotype"/>
                        </a:rPr>
                        <a:t>This </a:t>
                      </a:r>
                      <a:r>
                        <a:rPr sz="2000" spc="60" dirty="0">
                          <a:latin typeface="Cambria" panose="02040503050406030204" pitchFamily="18" charset="0"/>
                          <a:cs typeface="Palatino Linotype"/>
                        </a:rPr>
                        <a:t>is</a:t>
                      </a:r>
                      <a:r>
                        <a:rPr sz="2000" spc="-6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50" dirty="0">
                          <a:latin typeface="Cambria" panose="02040503050406030204" pitchFamily="18" charset="0"/>
                          <a:cs typeface="Palatino Linotype"/>
                        </a:rPr>
                        <a:t>really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62865" marR="453390" algn="just">
                        <a:lnSpc>
                          <a:spcPct val="114999"/>
                        </a:lnSpc>
                      </a:pPr>
                      <a:r>
                        <a:rPr sz="2000" spc="50" dirty="0">
                          <a:latin typeface="Cambria" panose="02040503050406030204" pitchFamily="18" charset="0"/>
                          <a:cs typeface="Palatino Linotype"/>
                        </a:rPr>
                        <a:t>important </a:t>
                      </a: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to </a:t>
                      </a:r>
                      <a:r>
                        <a:rPr sz="2000" spc="-15" dirty="0">
                          <a:latin typeface="Cambria" panose="02040503050406030204" pitchFamily="18" charset="0"/>
                          <a:cs typeface="Palatino Linotype"/>
                        </a:rPr>
                        <a:t>you.  </a:t>
                      </a:r>
                      <a:r>
                        <a:rPr sz="200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seem</a:t>
                      </a:r>
                      <a:r>
                        <a:rPr sz="2000" dirty="0">
                          <a:latin typeface="Cambria" panose="02040503050406030204" pitchFamily="18" charset="0"/>
                          <a:cs typeface="Palatino Linotype"/>
                        </a:rPr>
                        <a:t> worried  </a:t>
                      </a:r>
                      <a:r>
                        <a:rPr sz="2000" spc="30" dirty="0">
                          <a:latin typeface="Cambria" panose="02040503050406030204" pitchFamily="18" charset="0"/>
                          <a:cs typeface="Palatino Linotype"/>
                        </a:rPr>
                        <a:t>about</a:t>
                      </a:r>
                      <a:r>
                        <a:rPr sz="2000" spc="-5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this.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62865" marR="108585">
                        <a:lnSpc>
                          <a:spcPct val="114999"/>
                        </a:lnSpc>
                      </a:pPr>
                      <a:r>
                        <a:rPr sz="2000" spc="-65" dirty="0">
                          <a:latin typeface="Cambria" panose="02040503050406030204" pitchFamily="18" charset="0"/>
                          <a:cs typeface="Palatino Linotype"/>
                        </a:rPr>
                        <a:t>How </a:t>
                      </a:r>
                      <a:r>
                        <a:rPr sz="2000" spc="-25" dirty="0">
                          <a:latin typeface="Cambria" panose="02040503050406030204" pitchFamily="18" charset="0"/>
                          <a:cs typeface="Palatino Linotype"/>
                        </a:rPr>
                        <a:t>proud 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55" dirty="0">
                          <a:latin typeface="Cambria" panose="02040503050406030204" pitchFamily="18" charset="0"/>
                          <a:cs typeface="Palatino Linotype"/>
                        </a:rPr>
                        <a:t>must  </a:t>
                      </a: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feel!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58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406930"/>
              </p:ext>
            </p:extLst>
          </p:nvPr>
        </p:nvGraphicFramePr>
        <p:xfrm>
          <a:off x="2201214" y="1795244"/>
          <a:ext cx="9081978" cy="4571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13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29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276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28562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</a:t>
                      </a:r>
                      <a:r>
                        <a:rPr sz="2000" b="1" spc="6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summarize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0" spc="155" dirty="0">
                          <a:latin typeface="Cambria"/>
                          <a:cs typeface="Cambria"/>
                        </a:rPr>
                        <a:t>Reviewing</a:t>
                      </a:r>
                      <a:r>
                        <a:rPr sz="2000" b="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25" dirty="0">
                          <a:latin typeface="Cambria"/>
                          <a:cs typeface="Cambria"/>
                        </a:rPr>
                        <a:t>the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  <a:p>
                      <a:pPr marL="62230" marR="194945">
                        <a:lnSpc>
                          <a:spcPct val="114999"/>
                        </a:lnSpc>
                      </a:pPr>
                      <a:r>
                        <a:rPr sz="2000" b="0" spc="120" dirty="0">
                          <a:latin typeface="Cambria"/>
                          <a:cs typeface="Cambria"/>
                        </a:rPr>
                        <a:t>conversation, 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deciding </a:t>
                      </a:r>
                      <a:r>
                        <a:rPr sz="2000" b="0" spc="150" dirty="0">
                          <a:latin typeface="Cambria"/>
                          <a:cs typeface="Cambria"/>
                        </a:rPr>
                        <a:t>what</a:t>
                      </a:r>
                      <a:r>
                        <a:rPr sz="2000" b="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00" dirty="0">
                          <a:latin typeface="Cambria"/>
                          <a:cs typeface="Cambria"/>
                        </a:rPr>
                        <a:t>to  </a:t>
                      </a:r>
                      <a:r>
                        <a:rPr sz="2000" b="0" spc="110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2000" b="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30" dirty="0">
                          <a:latin typeface="Cambria"/>
                          <a:cs typeface="Cambria"/>
                        </a:rPr>
                        <a:t>next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62865" algn="just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0" spc="190" dirty="0">
                          <a:latin typeface="Cambria"/>
                          <a:cs typeface="Cambria"/>
                        </a:rPr>
                        <a:t>So </a:t>
                      </a:r>
                      <a:r>
                        <a:rPr sz="2000" b="0" spc="114" dirty="0">
                          <a:latin typeface="Cambria"/>
                          <a:cs typeface="Cambria"/>
                        </a:rPr>
                        <a:t>it </a:t>
                      </a:r>
                      <a:r>
                        <a:rPr sz="2000" b="0" spc="95" dirty="0">
                          <a:latin typeface="Cambria"/>
                          <a:cs typeface="Cambria"/>
                        </a:rPr>
                        <a:t>is</a:t>
                      </a:r>
                      <a:r>
                        <a:rPr sz="2000" b="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10" dirty="0">
                          <a:latin typeface="Cambria"/>
                          <a:cs typeface="Cambria"/>
                        </a:rPr>
                        <a:t>about...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  <a:p>
                      <a:pPr marL="62865" marR="69850" algn="just">
                        <a:lnSpc>
                          <a:spcPct val="114999"/>
                        </a:lnSpc>
                      </a:pPr>
                      <a:r>
                        <a:rPr sz="2000" b="0" spc="180" dirty="0">
                          <a:latin typeface="Cambria"/>
                          <a:cs typeface="Cambria"/>
                        </a:rPr>
                        <a:t>Let </a:t>
                      </a:r>
                      <a:r>
                        <a:rPr sz="2000" b="0" spc="114" dirty="0">
                          <a:latin typeface="Cambria"/>
                          <a:cs typeface="Cambria"/>
                        </a:rPr>
                        <a:t>me </a:t>
                      </a:r>
                      <a:r>
                        <a:rPr sz="2000" b="0" spc="135" dirty="0">
                          <a:latin typeface="Cambria"/>
                          <a:cs typeface="Cambria"/>
                        </a:rPr>
                        <a:t>make</a:t>
                      </a:r>
                      <a:r>
                        <a:rPr sz="2000" b="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14" dirty="0">
                          <a:latin typeface="Cambria"/>
                          <a:cs typeface="Cambria"/>
                        </a:rPr>
                        <a:t>sure 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that </a:t>
                      </a:r>
                      <a:r>
                        <a:rPr sz="2000" b="0" spc="190" dirty="0">
                          <a:latin typeface="Cambria"/>
                          <a:cs typeface="Cambria"/>
                        </a:rPr>
                        <a:t>I</a:t>
                      </a:r>
                      <a:r>
                        <a:rPr sz="2000" b="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30" dirty="0">
                          <a:latin typeface="Cambria"/>
                          <a:cs typeface="Cambria"/>
                        </a:rPr>
                        <a:t>understand  </a:t>
                      </a:r>
                      <a:r>
                        <a:rPr sz="2000" b="0" spc="155" dirty="0">
                          <a:latin typeface="Cambria"/>
                          <a:cs typeface="Cambria"/>
                        </a:rPr>
                        <a:t>what </a:t>
                      </a:r>
                      <a:r>
                        <a:rPr sz="2000" b="0" spc="140" dirty="0">
                          <a:latin typeface="Cambria"/>
                          <a:cs typeface="Cambria"/>
                        </a:rPr>
                        <a:t>you</a:t>
                      </a:r>
                      <a:r>
                        <a:rPr sz="2000" b="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114" dirty="0">
                          <a:latin typeface="Cambria"/>
                          <a:cs typeface="Cambria"/>
                        </a:rPr>
                        <a:t>mean...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42868">
                <a:tc>
                  <a:txBody>
                    <a:bodyPr/>
                    <a:lstStyle/>
                    <a:p>
                      <a:pPr marL="62230">
                        <a:lnSpc>
                          <a:spcPts val="2330"/>
                        </a:lnSpc>
                      </a:pPr>
                      <a:r>
                        <a:rPr sz="2000" b="1" spc="1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</a:t>
                      </a:r>
                      <a:r>
                        <a:rPr sz="2000" b="1" spc="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validate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2330"/>
                        </a:lnSpc>
                      </a:pPr>
                      <a:r>
                        <a:rPr sz="2000" spc="-15" dirty="0">
                          <a:latin typeface="Cambria" panose="02040503050406030204" pitchFamily="18" charset="0"/>
                          <a:cs typeface="Palatino Linotype"/>
                        </a:rPr>
                        <a:t>Acknowledging</a:t>
                      </a:r>
                      <a:r>
                        <a:rPr sz="2000" spc="-2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and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62230" marR="316865">
                        <a:lnSpc>
                          <a:spcPct val="114999"/>
                        </a:lnSpc>
                      </a:pPr>
                      <a:r>
                        <a:rPr sz="2000" spc="40" dirty="0">
                          <a:latin typeface="Cambria" panose="02040503050406030204" pitchFamily="18" charset="0"/>
                          <a:cs typeface="Palatino Linotype"/>
                        </a:rPr>
                        <a:t>appreciating </a:t>
                      </a: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the  </a:t>
                      </a:r>
                      <a:r>
                        <a:rPr sz="2000" spc="55" dirty="0">
                          <a:latin typeface="Cambria" panose="02040503050406030204" pitchFamily="18" charset="0"/>
                          <a:cs typeface="Palatino Linotype"/>
                        </a:rPr>
                        <a:t>issues, </a:t>
                      </a:r>
                      <a:r>
                        <a:rPr sz="2000" spc="30" dirty="0">
                          <a:latin typeface="Cambria" panose="02040503050406030204" pitchFamily="18" charset="0"/>
                          <a:cs typeface="Palatino Linotype"/>
                        </a:rPr>
                        <a:t>effort</a:t>
                      </a:r>
                      <a:r>
                        <a:rPr sz="2000" spc="-7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and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35" dirty="0">
                          <a:latin typeface="Cambria" panose="02040503050406030204" pitchFamily="18" charset="0"/>
                          <a:cs typeface="Palatino Linotype"/>
                        </a:rPr>
                        <a:t>feelings</a:t>
                      </a:r>
                      <a:r>
                        <a:rPr sz="2000" spc="-7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20" dirty="0">
                          <a:latin typeface="Cambria" panose="02040503050406030204" pitchFamily="18" charset="0"/>
                          <a:cs typeface="Palatino Linotype"/>
                        </a:rPr>
                        <a:t>discussed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330"/>
                        </a:lnSpc>
                      </a:pPr>
                      <a:r>
                        <a:rPr sz="2000" spc="140" dirty="0">
                          <a:latin typeface="Cambria" panose="02040503050406030204" pitchFamily="18" charset="0"/>
                          <a:cs typeface="Palatino Linotype"/>
                        </a:rPr>
                        <a:t>I </a:t>
                      </a:r>
                      <a:r>
                        <a:rPr sz="2000" spc="-20" dirty="0">
                          <a:latin typeface="Cambria" panose="02040503050406030204" pitchFamily="18" charset="0"/>
                          <a:cs typeface="Palatino Linotype"/>
                        </a:rPr>
                        <a:t>know </a:t>
                      </a:r>
                      <a:r>
                        <a:rPr sz="2000" spc="-50" dirty="0">
                          <a:latin typeface="Cambria" panose="02040503050406030204" pitchFamily="18" charset="0"/>
                          <a:cs typeface="Palatino Linotype"/>
                        </a:rPr>
                        <a:t>how</a:t>
                      </a:r>
                      <a:r>
                        <a:rPr sz="2000" spc="-8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50" dirty="0">
                          <a:latin typeface="Cambria" panose="02040503050406030204" pitchFamily="18" charset="0"/>
                          <a:cs typeface="Palatino Linotype"/>
                        </a:rPr>
                        <a:t>hard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62865" marR="137795">
                        <a:lnSpc>
                          <a:spcPct val="114999"/>
                        </a:lnSpc>
                      </a:pP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40" dirty="0">
                          <a:latin typeface="Cambria" panose="02040503050406030204" pitchFamily="18" charset="0"/>
                          <a:cs typeface="Palatino Linotype"/>
                        </a:rPr>
                        <a:t>have </a:t>
                      </a:r>
                      <a:r>
                        <a:rPr sz="2000" spc="-10" dirty="0">
                          <a:latin typeface="Cambria" panose="02040503050406030204" pitchFamily="18" charset="0"/>
                          <a:cs typeface="Palatino Linotype"/>
                        </a:rPr>
                        <a:t>worked </a:t>
                      </a:r>
                      <a:r>
                        <a:rPr sz="2000" spc="10" dirty="0">
                          <a:latin typeface="Cambria" panose="02040503050406030204" pitchFamily="18" charset="0"/>
                          <a:cs typeface="Palatino Linotype"/>
                        </a:rPr>
                        <a:t>to 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help me</a:t>
                      </a:r>
                      <a:r>
                        <a:rPr sz="2000" spc="-4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10" dirty="0">
                          <a:latin typeface="Cambria" panose="02040503050406030204" pitchFamily="18" charset="0"/>
                          <a:cs typeface="Palatino Linotype"/>
                        </a:rPr>
                        <a:t>to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62865" marR="207645">
                        <a:lnSpc>
                          <a:spcPct val="114999"/>
                        </a:lnSpc>
                      </a:pP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understand.  </a:t>
                      </a:r>
                      <a:r>
                        <a:rPr sz="2000" spc="80" dirty="0">
                          <a:latin typeface="Cambria" panose="02040503050406030204" pitchFamily="18" charset="0"/>
                          <a:cs typeface="Palatino Linotype"/>
                        </a:rPr>
                        <a:t>Thank 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for  </a:t>
                      </a:r>
                      <a:r>
                        <a:rPr sz="2000" spc="50" dirty="0">
                          <a:latin typeface="Cambria" panose="02040503050406030204" pitchFamily="18" charset="0"/>
                          <a:cs typeface="Palatino Linotype"/>
                        </a:rPr>
                        <a:t>staying </a:t>
                      </a:r>
                      <a:r>
                        <a:rPr sz="2000" spc="45" dirty="0">
                          <a:latin typeface="Cambria" panose="02040503050406030204" pitchFamily="18" charset="0"/>
                          <a:cs typeface="Palatino Linotype"/>
                        </a:rPr>
                        <a:t>calm</a:t>
                      </a:r>
                      <a:r>
                        <a:rPr sz="2000" spc="-60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while  </a:t>
                      </a:r>
                      <a:r>
                        <a:rPr sz="2000" spc="-35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10" dirty="0">
                          <a:latin typeface="Cambria" panose="02040503050406030204" pitchFamily="18" charset="0"/>
                          <a:cs typeface="Palatino Linotype"/>
                        </a:rPr>
                        <a:t>helped</a:t>
                      </a:r>
                      <a:r>
                        <a:rPr sz="2000" spc="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25" dirty="0">
                          <a:latin typeface="Cambria" panose="02040503050406030204" pitchFamily="18" charset="0"/>
                          <a:cs typeface="Palatino Linotype"/>
                        </a:rPr>
                        <a:t>me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  <a:p>
                      <a:pPr marL="62865" marR="113030">
                        <a:lnSpc>
                          <a:spcPct val="114999"/>
                        </a:lnSpc>
                      </a:pPr>
                      <a:r>
                        <a:rPr sz="2000" spc="70" dirty="0">
                          <a:latin typeface="Cambria" panose="02040503050406030204" pitchFamily="18" charset="0"/>
                          <a:cs typeface="Palatino Linotype"/>
                        </a:rPr>
                        <a:t>learn </a:t>
                      </a:r>
                      <a:r>
                        <a:rPr sz="2000" spc="-30" dirty="0">
                          <a:latin typeface="Cambria" panose="02040503050406030204" pitchFamily="18" charset="0"/>
                          <a:cs typeface="Palatino Linotype"/>
                        </a:rPr>
                        <a:t>why </a:t>
                      </a:r>
                      <a:r>
                        <a:rPr sz="2000" spc="-40" dirty="0">
                          <a:latin typeface="Cambria" panose="02040503050406030204" pitchFamily="18" charset="0"/>
                          <a:cs typeface="Palatino Linotype"/>
                        </a:rPr>
                        <a:t>you </a:t>
                      </a:r>
                      <a:r>
                        <a:rPr sz="2000" spc="15" dirty="0">
                          <a:latin typeface="Cambria" panose="02040503050406030204" pitchFamily="18" charset="0"/>
                          <a:cs typeface="Palatino Linotype"/>
                        </a:rPr>
                        <a:t>were  </a:t>
                      </a:r>
                      <a:r>
                        <a:rPr sz="2000" spc="-5" dirty="0">
                          <a:latin typeface="Cambria" panose="02040503050406030204" pitchFamily="18" charset="0"/>
                          <a:cs typeface="Palatino Linotype"/>
                        </a:rPr>
                        <a:t>so</a:t>
                      </a:r>
                      <a:r>
                        <a:rPr sz="2000" spc="-45" dirty="0">
                          <a:latin typeface="Cambria" panose="02040503050406030204" pitchFamily="18" charset="0"/>
                          <a:cs typeface="Palatino Linotype"/>
                        </a:rPr>
                        <a:t> </a:t>
                      </a:r>
                      <a:r>
                        <a:rPr sz="2000" spc="10" dirty="0">
                          <a:latin typeface="Cambria" panose="02040503050406030204" pitchFamily="18" charset="0"/>
                          <a:cs typeface="Palatino Linotype"/>
                        </a:rPr>
                        <a:t>confused.</a:t>
                      </a:r>
                      <a:endParaRPr sz="2000" dirty="0">
                        <a:latin typeface="Cambria" panose="02040503050406030204" pitchFamily="18" charset="0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88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039771"/>
              </p:ext>
            </p:extLst>
          </p:nvPr>
        </p:nvGraphicFramePr>
        <p:xfrm>
          <a:off x="2192825" y="1882442"/>
          <a:ext cx="7488884" cy="45025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64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758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965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39509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0" spc="17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Goal </a:t>
                      </a:r>
                      <a:r>
                        <a:rPr sz="2000" b="0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0" spc="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0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b="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1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Through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2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By </a:t>
                      </a: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asking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1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or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saying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.</a:t>
                      </a:r>
                      <a:r>
                        <a:rPr sz="2000" b="1" spc="8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</a:t>
                      </a:r>
                      <a:endParaRPr sz="20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7436">
                <a:tc>
                  <a:txBody>
                    <a:bodyPr/>
                    <a:lstStyle/>
                    <a:p>
                      <a:pPr marL="62230">
                        <a:lnSpc>
                          <a:spcPts val="2820"/>
                        </a:lnSpc>
                      </a:pPr>
                      <a:r>
                        <a:rPr sz="2400" b="0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b="0" spc="-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build</a:t>
                      </a:r>
                      <a:endParaRPr sz="2400" b="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282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Continuing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2230" marR="224790">
                        <a:lnSpc>
                          <a:spcPct val="114999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discussion,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asking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questions or 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offering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ideas.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820"/>
                        </a:lnSpc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What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would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62865" marR="181610">
                        <a:lnSpc>
                          <a:spcPct val="114999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happen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if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we...? 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thought  about...?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What 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else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could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we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try?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6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40"/>
            <a:ext cx="10363200" cy="1338315"/>
          </a:xfrm>
          <a:prstGeom prst="rect">
            <a:avLst/>
          </a:prstGeom>
        </p:spPr>
        <p:txBody>
          <a:bodyPr vert="horz" wrap="square" lIns="0" tIns="59385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pc="-5" dirty="0">
                <a:solidFill>
                  <a:srgbClr val="565F6C"/>
                </a:solidFill>
              </a:rPr>
              <a:t>T</a:t>
            </a:r>
            <a:r>
              <a:rPr spc="-15" dirty="0">
                <a:solidFill>
                  <a:srgbClr val="565F6C"/>
                </a:solidFill>
              </a:rPr>
              <a:t>A</a:t>
            </a:r>
            <a:r>
              <a:rPr spc="185" dirty="0">
                <a:solidFill>
                  <a:srgbClr val="565F6C"/>
                </a:solidFill>
              </a:rPr>
              <a:t>SK</a:t>
            </a:r>
            <a:r>
              <a:rPr lang="cs-CZ" spc="185" dirty="0">
                <a:solidFill>
                  <a:srgbClr val="565F6C"/>
                </a:solidFill>
              </a:rPr>
              <a:t> -Active listening</a:t>
            </a:r>
            <a:br>
              <a:rPr lang="cs-CZ" spc="185" dirty="0">
                <a:solidFill>
                  <a:srgbClr val="565F6C"/>
                </a:solidFill>
              </a:rPr>
            </a:br>
            <a:endParaRPr spc="185" dirty="0">
              <a:solidFill>
                <a:srgbClr val="565F6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2257" y="2340528"/>
            <a:ext cx="80070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pairs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/>
              <a:t>your future job plans</a:t>
            </a:r>
          </a:p>
          <a:p>
            <a:pPr marL="285750" indent="-285750">
              <a:buFontTx/>
              <a:buChar char="-"/>
            </a:pPr>
            <a:r>
              <a:rPr lang="cs-CZ" dirty="0"/>
              <a:t>Be a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 smtClean="0"/>
              <a:t>speaker</a:t>
            </a:r>
            <a:r>
              <a:rPr lang="cs-CZ" dirty="0" smtClean="0"/>
              <a:t>. </a:t>
            </a:r>
            <a:r>
              <a:rPr lang="cs-CZ" dirty="0" err="1" smtClean="0"/>
              <a:t>Nervous</a:t>
            </a:r>
            <a:r>
              <a:rPr lang="cs-CZ" dirty="0" smtClean="0"/>
              <a:t>, </a:t>
            </a:r>
            <a:r>
              <a:rPr lang="cs-CZ" dirty="0" err="1" smtClean="0"/>
              <a:t>stopping</a:t>
            </a:r>
            <a:r>
              <a:rPr lang="cs-CZ" dirty="0" smtClean="0"/>
              <a:t>, </a:t>
            </a:r>
            <a:r>
              <a:rPr lang="cs-CZ" dirty="0" err="1" smtClean="0"/>
              <a:t>forgetting</a:t>
            </a:r>
            <a:r>
              <a:rPr lang="cs-CZ" dirty="0" smtClean="0"/>
              <a:t>, jumping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topic</a:t>
            </a:r>
            <a:r>
              <a:rPr lang="cs-CZ" dirty="0" smtClean="0"/>
              <a:t> to </a:t>
            </a:r>
            <a:r>
              <a:rPr lang="cs-CZ" dirty="0" err="1" smtClean="0"/>
              <a:t>another</a:t>
            </a:r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Your partner uses all mentioned techniques to be a good listener</a:t>
            </a:r>
          </a:p>
          <a:p>
            <a:pPr marL="285750" indent="-285750">
              <a:buFontTx/>
              <a:buChar char="-"/>
            </a:pPr>
            <a:r>
              <a:rPr lang="cs-CZ" dirty="0"/>
              <a:t>Cca 6 minutes in total</a:t>
            </a:r>
          </a:p>
        </p:txBody>
      </p:sp>
    </p:spTree>
    <p:extLst>
      <p:ext uri="{BB962C8B-B14F-4D97-AF65-F5344CB8AC3E}">
        <p14:creationId xmlns:p14="http://schemas.microsoft.com/office/powerpoint/2010/main" val="35156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Asking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Open and close ended questions</a:t>
            </a:r>
          </a:p>
          <a:p>
            <a:pPr lvl="1"/>
            <a:r>
              <a:rPr lang="cs-CZ" dirty="0"/>
              <a:t>Open-ended questions: "what", "how", "when", "why“</a:t>
            </a:r>
          </a:p>
          <a:p>
            <a:pPr lvl="1"/>
            <a:r>
              <a:rPr lang="en-US" dirty="0"/>
              <a:t>Open-ended questions are very useful when: you need to gain maximum information, especially about a conversation subject you are not much familiar with; you need to create a good atmosphere and build rapport; you do not know your communication partner and for a successful negotiation you need to</a:t>
            </a:r>
            <a:r>
              <a:rPr lang="cs-CZ" dirty="0"/>
              <a:t> </a:t>
            </a:r>
            <a:r>
              <a:rPr lang="en-US" dirty="0"/>
              <a:t>learn about their character as much as possible. </a:t>
            </a:r>
            <a:endParaRPr lang="cs-CZ" dirty="0"/>
          </a:p>
          <a:p>
            <a:pPr lvl="1"/>
            <a:r>
              <a:rPr lang="en-US" dirty="0"/>
              <a:t>Generally, open-ended questions are mainly suitable</a:t>
            </a:r>
            <a:r>
              <a:rPr lang="cs-CZ" dirty="0"/>
              <a:t> </a:t>
            </a:r>
            <a:r>
              <a:rPr lang="en-US" dirty="0"/>
              <a:t>at the beginning of meetings </a:t>
            </a:r>
          </a:p>
          <a:p>
            <a:pPr lvl="1"/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8104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Topics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today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Nonverbal communication</a:t>
            </a:r>
          </a:p>
          <a:p>
            <a:endParaRPr lang="cs-CZ" dirty="0"/>
          </a:p>
          <a:p>
            <a:r>
              <a:rPr lang="cs-CZ" dirty="0"/>
              <a:t>Art of listening</a:t>
            </a:r>
          </a:p>
          <a:p>
            <a:endParaRPr lang="cs-CZ" dirty="0"/>
          </a:p>
          <a:p>
            <a:r>
              <a:rPr lang="cs-CZ" dirty="0" err="1" smtClean="0"/>
              <a:t>Questions</a:t>
            </a:r>
            <a:r>
              <a:rPr lang="cs-CZ" dirty="0" smtClean="0"/>
              <a:t> &amp; </a:t>
            </a:r>
            <a:r>
              <a:rPr lang="cs-CZ" dirty="0" err="1" smtClean="0"/>
              <a:t>practice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353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Functions of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choice of questions will control the speech of a talkative or silent communication partner; </a:t>
            </a:r>
            <a:endParaRPr lang="cs-CZ" dirty="0"/>
          </a:p>
          <a:p>
            <a:r>
              <a:rPr lang="en-US" dirty="0"/>
              <a:t>questions establish a relationship as they are an </a:t>
            </a:r>
            <a:r>
              <a:rPr lang="cs-CZ" dirty="0"/>
              <a:t>i</a:t>
            </a:r>
            <a:r>
              <a:rPr lang="en-US" dirty="0" err="1"/>
              <a:t>ndication</a:t>
            </a:r>
            <a:r>
              <a:rPr lang="en-US" dirty="0"/>
              <a:t> of interest; </a:t>
            </a:r>
          </a:p>
          <a:p>
            <a:r>
              <a:rPr lang="en-US" dirty="0"/>
              <a:t>by questions we can control the negotiation naturally (topics of conversation are not given by those who answer but those who ask). 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4328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Group </a:t>
            </a:r>
            <a:r>
              <a:rPr lang="cs-CZ" dirty="0" err="1" smtClean="0"/>
              <a:t>exercise</a:t>
            </a:r>
            <a:r>
              <a:rPr lang="cs-CZ" dirty="0" smtClean="0"/>
              <a:t>: Talk, </a:t>
            </a:r>
            <a:r>
              <a:rPr lang="cs-CZ" dirty="0" err="1" smtClean="0"/>
              <a:t>ask</a:t>
            </a:r>
            <a:r>
              <a:rPr lang="cs-CZ" dirty="0" smtClean="0"/>
              <a:t>, </a:t>
            </a:r>
            <a:r>
              <a:rPr lang="cs-CZ" dirty="0" err="1" smtClean="0"/>
              <a:t>observe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9671" y="1605599"/>
            <a:ext cx="10363200" cy="4357687"/>
          </a:xfrm>
        </p:spPr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 </a:t>
            </a:r>
            <a:r>
              <a:rPr lang="cs-CZ" dirty="0" err="1" smtClean="0"/>
              <a:t>people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talking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his/her area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expertise</a:t>
            </a:r>
            <a:r>
              <a:rPr lang="cs-CZ" dirty="0" smtClean="0"/>
              <a:t>. </a:t>
            </a:r>
            <a:r>
              <a:rPr lang="cs-CZ" dirty="0" err="1" smtClean="0"/>
              <a:t>Attention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b="1" dirty="0" err="1" smtClean="0"/>
              <a:t>good</a:t>
            </a:r>
            <a:r>
              <a:rPr lang="cs-CZ" b="1" dirty="0" smtClean="0"/>
              <a:t> </a:t>
            </a:r>
            <a:r>
              <a:rPr lang="cs-CZ" b="1" dirty="0" err="1" smtClean="0"/>
              <a:t>nonverbal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endParaRPr lang="cs-CZ" b="1" dirty="0" smtClean="0"/>
          </a:p>
          <a:p>
            <a:endParaRPr lang="cs-CZ" b="1" dirty="0"/>
          </a:p>
          <a:p>
            <a:r>
              <a:rPr lang="cs-CZ" dirty="0" smtClean="0"/>
              <a:t>Second person </a:t>
            </a:r>
            <a:r>
              <a:rPr lang="cs-CZ" dirty="0" err="1" smtClean="0"/>
              <a:t>asks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,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goal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either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hiring</a:t>
            </a:r>
            <a:r>
              <a:rPr lang="cs-CZ" dirty="0" smtClean="0"/>
              <a:t>.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b="1" dirty="0" smtClean="0"/>
              <a:t>to </a:t>
            </a:r>
            <a:r>
              <a:rPr lang="cs-CZ" b="1" dirty="0" err="1" smtClean="0"/>
              <a:t>keep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conversation</a:t>
            </a:r>
            <a:r>
              <a:rPr lang="cs-CZ" b="1" dirty="0" smtClean="0"/>
              <a:t> </a:t>
            </a:r>
            <a:r>
              <a:rPr lang="cs-CZ" b="1" dirty="0" err="1" smtClean="0"/>
              <a:t>going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r>
              <a:rPr lang="cs-CZ" dirty="0" smtClean="0"/>
              <a:t>Last person </a:t>
            </a:r>
            <a:r>
              <a:rPr lang="cs-CZ" b="1" dirty="0" err="1" smtClean="0"/>
              <a:t>observes</a:t>
            </a:r>
            <a:r>
              <a:rPr lang="cs-CZ" b="1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, and </a:t>
            </a:r>
            <a:r>
              <a:rPr lang="cs-CZ" b="1" dirty="0" err="1" smtClean="0"/>
              <a:t>gives</a:t>
            </a:r>
            <a:r>
              <a:rPr lang="cs-CZ" b="1" dirty="0" smtClean="0"/>
              <a:t> feedback </a:t>
            </a:r>
            <a:r>
              <a:rPr lang="cs-CZ" dirty="0" err="1" smtClean="0"/>
              <a:t>after</a:t>
            </a:r>
            <a:r>
              <a:rPr lang="cs-CZ" dirty="0" smtClean="0"/>
              <a:t> cca 4 </a:t>
            </a:r>
            <a:r>
              <a:rPr lang="cs-CZ" dirty="0" err="1" smtClean="0"/>
              <a:t>minutes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Effective argumentation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choice of arguments; </a:t>
            </a:r>
            <a:endParaRPr lang="cs-CZ" dirty="0"/>
          </a:p>
          <a:p>
            <a:endParaRPr lang="en-US" dirty="0"/>
          </a:p>
          <a:p>
            <a:r>
              <a:rPr lang="en-US" dirty="0"/>
              <a:t>formulation of arguments; </a:t>
            </a:r>
            <a:endParaRPr lang="cs-CZ" dirty="0"/>
          </a:p>
          <a:p>
            <a:endParaRPr lang="en-US" dirty="0"/>
          </a:p>
          <a:p>
            <a:r>
              <a:rPr lang="en-US" dirty="0"/>
              <a:t>structure of the argumentation.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1914685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9940" y="2083942"/>
            <a:ext cx="7181850" cy="33906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85" dirty="0">
                <a:latin typeface="Cambria" panose="02040503050406030204" pitchFamily="18" charset="0"/>
                <a:cs typeface="Palatino Linotype"/>
              </a:rPr>
              <a:t>How </a:t>
            </a:r>
            <a:r>
              <a:rPr sz="2400" spc="15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z="2400" spc="40" dirty="0">
                <a:latin typeface="Cambria" panose="02040503050406030204" pitchFamily="18" charset="0"/>
                <a:cs typeface="Palatino Linotype"/>
              </a:rPr>
              <a:t>have </a:t>
            </a:r>
            <a:r>
              <a:rPr sz="2400" spc="80" dirty="0">
                <a:latin typeface="Cambria" panose="02040503050406030204" pitchFamily="18" charset="0"/>
                <a:cs typeface="Palatino Linotype"/>
              </a:rPr>
              <a:t>better </a:t>
            </a:r>
            <a:r>
              <a:rPr sz="2400" spc="-20" dirty="0">
                <a:latin typeface="Cambria" panose="02040503050406030204" pitchFamily="18" charset="0"/>
                <a:cs typeface="Palatino Linotype"/>
              </a:rPr>
              <a:t>comm</a:t>
            </a:r>
            <a:r>
              <a:rPr sz="2400" spc="24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75" dirty="0">
                <a:latin typeface="Cambria" panose="02040503050406030204" pitchFamily="18" charset="0"/>
                <a:cs typeface="Palatino Linotype"/>
              </a:rPr>
              <a:t>skills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 marL="287020" marR="33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2"/>
              </a:rPr>
              <a:t>https://www.youtube.com/watch?v=D5hMN_XkP  </a:t>
            </a:r>
            <a:r>
              <a:rPr sz="2400" u="heavy" spc="-7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2"/>
              </a:rPr>
              <a:t>QA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3"/>
              </a:rPr>
              <a:t>http://www.youtube.com/watch?v=4kyvjEpXuPg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z="2400" u="heavy" spc="20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4"/>
              </a:rPr>
              <a:t>http://www.skillsyouneed.com/present/presentati</a:t>
            </a:r>
            <a:endParaRPr lang="cs-CZ" sz="2400" dirty="0">
              <a:latin typeface="Cambria" panose="02040503050406030204" pitchFamily="18" charset="0"/>
              <a:cs typeface="Palatino Linotype"/>
            </a:endParaRPr>
          </a:p>
          <a:p>
            <a:pPr marL="286385"/>
            <a:r>
              <a:rPr lang="cs-CZ" sz="2400" u="heavy" spc="4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4"/>
              </a:rPr>
              <a:t>on-nerves.html</a:t>
            </a:r>
            <a:endParaRPr lang="cs-CZ" sz="24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446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8994" y="3010789"/>
            <a:ext cx="4384040" cy="1392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/>
            <a:r>
              <a:rPr spc="15" dirty="0">
                <a:latin typeface="Cambria" panose="02040503050406030204" pitchFamily="18" charset="0"/>
                <a:cs typeface="Palatino Linotype"/>
              </a:rPr>
              <a:t>Nonverbal </a:t>
            </a:r>
            <a:r>
              <a:rPr dirty="0" err="1" smtClean="0">
                <a:latin typeface="Cambria" panose="02040503050406030204" pitchFamily="18" charset="0"/>
                <a:cs typeface="Palatino Linotype"/>
              </a:rPr>
              <a:t>comm</a:t>
            </a:r>
            <a:r>
              <a:rPr lang="cs-CZ" dirty="0" err="1" smtClean="0">
                <a:latin typeface="Cambria" panose="02040503050406030204" pitchFamily="18" charset="0"/>
                <a:cs typeface="Palatino Linotype"/>
              </a:rPr>
              <a:t>unication</a:t>
            </a:r>
            <a:endParaRPr lang="cs-CZ" dirty="0" smtClean="0">
              <a:latin typeface="Cambria" panose="02040503050406030204" pitchFamily="18" charset="0"/>
              <a:cs typeface="Palatino Linotype"/>
            </a:endParaRPr>
          </a:p>
          <a:p>
            <a:pPr marL="12700" marR="5080" algn="just"/>
            <a:endParaRPr lang="cs-CZ" dirty="0">
              <a:latin typeface="Cambria" panose="02040503050406030204" pitchFamily="18" charset="0"/>
              <a:cs typeface="Palatino Linotype"/>
            </a:endParaRPr>
          </a:p>
          <a:p>
            <a:pPr marL="12700" marR="5080" algn="just"/>
            <a:r>
              <a:rPr dirty="0" smtClean="0">
                <a:latin typeface="Cambria" panose="02040503050406030204" pitchFamily="18" charset="0"/>
                <a:cs typeface="Palatino Linotype"/>
              </a:rPr>
              <a:t>https</a:t>
            </a:r>
            <a:r>
              <a:rPr dirty="0">
                <a:latin typeface="Cambria" panose="02040503050406030204" pitchFamily="18" charset="0"/>
                <a:cs typeface="Palatino Linotype"/>
              </a:rPr>
              <a:t>:/</a:t>
            </a:r>
            <a:r>
              <a:rPr dirty="0">
                <a:latin typeface="Cambria" panose="02040503050406030204" pitchFamily="18" charset="0"/>
                <a:cs typeface="Palatino Linotype"/>
                <a:hlinkClick r:id="rId2"/>
              </a:rPr>
              <a:t>/www.youtube.com/watch?v</a:t>
            </a:r>
            <a:r>
              <a:rPr dirty="0">
                <a:latin typeface="Cambria" panose="02040503050406030204" pitchFamily="18" charset="0"/>
                <a:cs typeface="Palatino Linotype"/>
              </a:rPr>
              <a:t>=</a:t>
            </a:r>
          </a:p>
          <a:p>
            <a:pPr marL="12700" algn="just"/>
            <a:r>
              <a:rPr spc="35" dirty="0">
                <a:latin typeface="Cambria" panose="02040503050406030204" pitchFamily="18" charset="0"/>
                <a:cs typeface="Palatino Linotype"/>
              </a:rPr>
              <a:t>_h_-X9hnYps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35"/>
              </a:spcBef>
            </a:pPr>
            <a:endParaRPr sz="1850" dirty="0">
              <a:latin typeface="Cambria" panose="02040503050406030204" pitchFamily="18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26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3024" y="1043124"/>
            <a:ext cx="10363200" cy="984372"/>
          </a:xfrm>
          <a:prstGeom prst="rect">
            <a:avLst/>
          </a:prstGeom>
        </p:spPr>
        <p:txBody>
          <a:bodyPr vert="horz" wrap="square" lIns="0" tIns="6045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3000" spc="55" dirty="0">
                <a:solidFill>
                  <a:srgbClr val="565F6C"/>
                </a:solidFill>
              </a:rPr>
              <a:t>N</a:t>
            </a:r>
            <a:r>
              <a:rPr spc="55" dirty="0">
                <a:solidFill>
                  <a:srgbClr val="565F6C"/>
                </a:solidFill>
              </a:rPr>
              <a:t>ONVERBAL</a:t>
            </a:r>
            <a:r>
              <a:rPr spc="240" dirty="0">
                <a:solidFill>
                  <a:srgbClr val="565F6C"/>
                </a:solidFill>
              </a:rPr>
              <a:t> </a:t>
            </a:r>
            <a:r>
              <a:rPr spc="20" dirty="0">
                <a:solidFill>
                  <a:srgbClr val="565F6C"/>
                </a:solidFill>
              </a:rPr>
              <a:t>COMMUNICATION</a:t>
            </a:r>
            <a:endParaRPr sz="3000" dirty="0"/>
          </a:p>
          <a:p>
            <a:pPr marL="12700"/>
            <a:r>
              <a:rPr sz="3000" dirty="0">
                <a:solidFill>
                  <a:srgbClr val="565F6C"/>
                </a:solidFill>
              </a:rPr>
              <a:t>- </a:t>
            </a:r>
            <a:r>
              <a:rPr spc="120" dirty="0">
                <a:solidFill>
                  <a:srgbClr val="565F6C"/>
                </a:solidFill>
              </a:rPr>
              <a:t>WORDLESS</a:t>
            </a:r>
            <a:r>
              <a:rPr spc="260" dirty="0">
                <a:solidFill>
                  <a:srgbClr val="565F6C"/>
                </a:solidFill>
              </a:rPr>
              <a:t> </a:t>
            </a:r>
            <a:r>
              <a:rPr spc="90" dirty="0">
                <a:solidFill>
                  <a:srgbClr val="565F6C"/>
                </a:solidFill>
              </a:rPr>
              <a:t>SIGNALS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1963024" y="2027496"/>
            <a:ext cx="3637915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105" dirty="0">
                <a:latin typeface="Cambria" panose="02040503050406030204" pitchFamily="18" charset="0"/>
                <a:cs typeface="Palatino Linotype"/>
              </a:rPr>
              <a:t>Facial</a:t>
            </a:r>
            <a:r>
              <a:rPr spc="-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45" dirty="0">
                <a:latin typeface="Cambria" panose="02040503050406030204" pitchFamily="18" charset="0"/>
                <a:cs typeface="Palatino Linotype"/>
              </a:rPr>
              <a:t>expressions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70" dirty="0">
                <a:latin typeface="Cambria" panose="02040503050406030204" pitchFamily="18" charset="0"/>
                <a:cs typeface="Palatino Linotype"/>
              </a:rPr>
              <a:t>Gestures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85" dirty="0">
                <a:latin typeface="Cambria" panose="02040503050406030204" pitchFamily="18" charset="0"/>
                <a:cs typeface="Palatino Linotype"/>
              </a:rPr>
              <a:t>Eye</a:t>
            </a:r>
            <a:r>
              <a:rPr spc="-2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55" dirty="0">
                <a:latin typeface="Cambria" panose="02040503050406030204" pitchFamily="18" charset="0"/>
                <a:cs typeface="Palatino Linotype"/>
              </a:rPr>
              <a:t>contact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65" dirty="0">
                <a:latin typeface="Cambria" panose="02040503050406030204" pitchFamily="18" charset="0"/>
                <a:cs typeface="Palatino Linotype"/>
              </a:rPr>
              <a:t>Posture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30" dirty="0">
                <a:latin typeface="Cambria" panose="02040503050406030204" pitchFamily="18" charset="0"/>
                <a:cs typeface="Palatino Linotype"/>
              </a:rPr>
              <a:t>Tone </a:t>
            </a:r>
            <a:r>
              <a:rPr spc="-55" dirty="0">
                <a:latin typeface="Cambria" panose="02040503050406030204" pitchFamily="18" charset="0"/>
                <a:cs typeface="Palatino Linotype"/>
              </a:rPr>
              <a:t>of</a:t>
            </a:r>
            <a:r>
              <a:rPr spc="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-20" dirty="0">
                <a:latin typeface="Cambria" panose="02040503050406030204" pitchFamily="18" charset="0"/>
                <a:cs typeface="Palatino Linotype"/>
              </a:rPr>
              <a:t>voice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65" dirty="0">
                <a:latin typeface="Cambria" panose="02040503050406030204" pitchFamily="18" charset="0"/>
                <a:cs typeface="Palatino Linotype"/>
              </a:rPr>
              <a:t>Distance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60" dirty="0">
                <a:latin typeface="Cambria" panose="02040503050406030204" pitchFamily="18" charset="0"/>
                <a:cs typeface="Palatino Linotype"/>
              </a:rPr>
              <a:t>Physical </a:t>
            </a:r>
            <a:r>
              <a:rPr spc="55" dirty="0">
                <a:latin typeface="Cambria" panose="02040503050406030204" pitchFamily="18" charset="0"/>
                <a:cs typeface="Palatino Linotype"/>
              </a:rPr>
              <a:t>contact </a:t>
            </a:r>
            <a:r>
              <a:rPr dirty="0">
                <a:latin typeface="Cambria" panose="02040503050406030204" pitchFamily="18" charset="0"/>
                <a:cs typeface="Palatino Linotype"/>
              </a:rPr>
              <a:t>-</a:t>
            </a:r>
            <a:r>
              <a:rPr spc="-1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20" dirty="0">
                <a:latin typeface="Cambria" panose="02040503050406030204" pitchFamily="18" charset="0"/>
                <a:cs typeface="Palatino Linotype"/>
              </a:rPr>
              <a:t>touch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1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10" dirty="0">
                <a:latin typeface="Cambria" panose="02040503050406030204" pitchFamily="18" charset="0"/>
                <a:cs typeface="Palatino Linotype"/>
              </a:rPr>
              <a:t>Motion</a:t>
            </a:r>
            <a:endParaRPr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pc="45" dirty="0">
                <a:latin typeface="Cambria" panose="02040503050406030204" pitchFamily="18" charset="0"/>
                <a:cs typeface="Palatino Linotype"/>
              </a:rPr>
              <a:t>Dress/dress</a:t>
            </a:r>
            <a:r>
              <a:rPr spc="-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pc="-40" dirty="0">
                <a:latin typeface="Cambria" panose="02040503050406030204" pitchFamily="18" charset="0"/>
                <a:cs typeface="Palatino Linotype"/>
              </a:rPr>
              <a:t>code</a:t>
            </a:r>
            <a:endParaRPr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5878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1050039"/>
            <a:ext cx="10363200" cy="668901"/>
          </a:xfrm>
          <a:prstGeom prst="rect">
            <a:avLst/>
          </a:prstGeom>
        </p:spPr>
        <p:txBody>
          <a:bodyPr vert="horz" wrap="square" lIns="0" tIns="296672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pc="80" dirty="0">
                <a:solidFill>
                  <a:srgbClr val="565F6C"/>
                </a:solidFill>
              </a:rPr>
              <a:t>DISTANCE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1" y="1640079"/>
            <a:ext cx="7002145" cy="419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65" dirty="0">
                <a:latin typeface="Cambria"/>
                <a:cs typeface="Cambria"/>
              </a:rPr>
              <a:t>I. </a:t>
            </a:r>
            <a:r>
              <a:rPr sz="2400" b="1" spc="125" dirty="0">
                <a:latin typeface="Cambria"/>
                <a:cs typeface="Cambria"/>
              </a:rPr>
              <a:t>zone </a:t>
            </a:r>
            <a:r>
              <a:rPr lang="cs-CZ" sz="2400" b="1" spc="125" dirty="0" smtClean="0">
                <a:latin typeface="Cambria"/>
                <a:cs typeface="Cambria"/>
              </a:rPr>
              <a:t>- </a:t>
            </a:r>
            <a:r>
              <a:rPr sz="2400" b="1" spc="150" dirty="0" smtClean="0">
                <a:latin typeface="Cambria"/>
                <a:cs typeface="Cambria"/>
              </a:rPr>
              <a:t>private </a:t>
            </a:r>
            <a:r>
              <a:rPr sz="2400" b="1" spc="-40" dirty="0">
                <a:latin typeface="Cambria"/>
                <a:cs typeface="Cambria"/>
              </a:rPr>
              <a:t>15-30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185" dirty="0">
                <a:latin typeface="Cambria"/>
                <a:cs typeface="Cambria"/>
              </a:rPr>
              <a:t>cm</a:t>
            </a:r>
            <a:endParaRPr sz="2400" dirty="0">
              <a:latin typeface="Cambria"/>
              <a:cs typeface="Cambria"/>
            </a:endParaRPr>
          </a:p>
          <a:p>
            <a:pPr marL="652780" marR="440690" lvl="1" indent="-274320">
              <a:spcBef>
                <a:spcPts val="515"/>
              </a:spcBef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80" dirty="0">
                <a:latin typeface="Cambria" panose="02040503050406030204" pitchFamily="18" charset="0"/>
                <a:cs typeface="Palatino Linotype"/>
              </a:rPr>
              <a:t>Intimate </a:t>
            </a:r>
            <a:r>
              <a:rPr sz="2100" spc="25" dirty="0">
                <a:latin typeface="Cambria" panose="02040503050406030204" pitchFamily="18" charset="0"/>
                <a:cs typeface="Palatino Linotype"/>
              </a:rPr>
              <a:t>communication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(partners, </a:t>
            </a:r>
            <a:r>
              <a:rPr sz="2100" spc="65" dirty="0">
                <a:latin typeface="Cambria" panose="02040503050406030204" pitchFamily="18" charset="0"/>
                <a:cs typeface="Palatino Linotype"/>
              </a:rPr>
              <a:t>parents </a:t>
            </a:r>
            <a:r>
              <a:rPr sz="2100" spc="25" dirty="0">
                <a:latin typeface="Cambria" panose="02040503050406030204" pitchFamily="18" charset="0"/>
                <a:cs typeface="Palatino Linotype"/>
              </a:rPr>
              <a:t>and  </a:t>
            </a:r>
            <a:r>
              <a:rPr sz="2100" spc="35" dirty="0">
                <a:latin typeface="Cambria" panose="02040503050406030204" pitchFamily="18" charset="0"/>
                <a:cs typeface="Palatino Linotype"/>
              </a:rPr>
              <a:t>children, </a:t>
            </a:r>
            <a:r>
              <a:rPr sz="2100" spc="15" dirty="0">
                <a:latin typeface="Cambria" panose="02040503050406030204" pitchFamily="18" charset="0"/>
                <a:cs typeface="Palatino Linotype"/>
              </a:rPr>
              <a:t>close</a:t>
            </a:r>
            <a:r>
              <a:rPr sz="2100" spc="7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100" spc="30" dirty="0">
                <a:latin typeface="Cambria" panose="02040503050406030204" pitchFamily="18" charset="0"/>
                <a:cs typeface="Palatino Linotype"/>
              </a:rPr>
              <a:t>friends)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85" dirty="0">
                <a:latin typeface="Cambria"/>
                <a:cs typeface="Cambria"/>
              </a:rPr>
              <a:t>II. </a:t>
            </a:r>
            <a:r>
              <a:rPr sz="2400" b="1" spc="125" dirty="0">
                <a:latin typeface="Cambria"/>
                <a:cs typeface="Cambria"/>
              </a:rPr>
              <a:t>zone </a:t>
            </a:r>
            <a:r>
              <a:rPr lang="cs-CZ" sz="2400" b="1" spc="125" dirty="0" smtClean="0">
                <a:latin typeface="Cambria"/>
                <a:cs typeface="Cambria"/>
              </a:rPr>
              <a:t>- </a:t>
            </a:r>
            <a:r>
              <a:rPr sz="2400" b="1" spc="130" dirty="0" smtClean="0">
                <a:latin typeface="Cambria"/>
                <a:cs typeface="Cambria"/>
              </a:rPr>
              <a:t>person</a:t>
            </a:r>
            <a:r>
              <a:rPr lang="cs-CZ" sz="2400" b="1" spc="130" dirty="0" smtClean="0">
                <a:latin typeface="Cambria"/>
                <a:cs typeface="Cambria"/>
              </a:rPr>
              <a:t>a</a:t>
            </a:r>
            <a:r>
              <a:rPr sz="2400" b="1" spc="130" dirty="0" smtClean="0">
                <a:latin typeface="Cambria"/>
                <a:cs typeface="Cambria"/>
              </a:rPr>
              <a:t>l </a:t>
            </a:r>
            <a:r>
              <a:rPr sz="2400" b="1" spc="-45" dirty="0">
                <a:latin typeface="Cambria"/>
                <a:cs typeface="Cambria"/>
              </a:rPr>
              <a:t>45 </a:t>
            </a:r>
            <a:r>
              <a:rPr sz="2400" b="1" spc="-490" dirty="0">
                <a:latin typeface="Cambria" panose="02040503050406030204" pitchFamily="18" charset="0"/>
                <a:cs typeface="Georgia"/>
              </a:rPr>
              <a:t>–      </a:t>
            </a:r>
            <a:r>
              <a:rPr sz="2400" b="1" spc="-45" dirty="0">
                <a:latin typeface="Cambria"/>
                <a:cs typeface="Cambria"/>
              </a:rPr>
              <a:t>75</a:t>
            </a:r>
            <a:r>
              <a:rPr sz="2400" b="1" spc="295" dirty="0">
                <a:latin typeface="Cambria"/>
                <a:cs typeface="Cambria"/>
              </a:rPr>
              <a:t> </a:t>
            </a:r>
            <a:r>
              <a:rPr sz="2400" b="1" spc="185" dirty="0">
                <a:latin typeface="Cambria"/>
                <a:cs typeface="Cambria"/>
              </a:rPr>
              <a:t>cm</a:t>
            </a:r>
            <a:endParaRPr sz="2400" dirty="0">
              <a:latin typeface="Cambria"/>
              <a:cs typeface="Cambria"/>
            </a:endParaRPr>
          </a:p>
          <a:p>
            <a:pPr marL="652780" lvl="1" indent="-274320">
              <a:spcBef>
                <a:spcPts val="515"/>
              </a:spcBef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55" dirty="0">
                <a:latin typeface="Cambria" panose="02040503050406030204" pitchFamily="18" charset="0"/>
                <a:cs typeface="Palatino Linotype"/>
              </a:rPr>
              <a:t>Greetings, shaking </a:t>
            </a:r>
            <a:r>
              <a:rPr sz="2100" spc="45" dirty="0">
                <a:latin typeface="Cambria" panose="02040503050406030204" pitchFamily="18" charset="0"/>
                <a:cs typeface="Palatino Linotype"/>
              </a:rPr>
              <a:t>hands, </a:t>
            </a:r>
            <a:r>
              <a:rPr sz="2100" spc="25" dirty="0">
                <a:latin typeface="Cambria" panose="02040503050406030204" pitchFamily="18" charset="0"/>
                <a:cs typeface="Palatino Linotype"/>
              </a:rPr>
              <a:t>family </a:t>
            </a:r>
            <a:r>
              <a:rPr sz="2100" spc="40" dirty="0">
                <a:latin typeface="Cambria" panose="02040503050406030204" pitchFamily="18" charset="0"/>
                <a:cs typeface="Palatino Linotype"/>
              </a:rPr>
              <a:t>dinner, </a:t>
            </a:r>
            <a:r>
              <a:rPr sz="2100" spc="35" dirty="0">
                <a:latin typeface="Cambria" panose="02040503050406030204" pitchFamily="18" charset="0"/>
                <a:cs typeface="Palatino Linotype"/>
              </a:rPr>
              <a:t>friends</a:t>
            </a:r>
            <a:r>
              <a:rPr sz="2100" spc="19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100" spc="114" dirty="0">
                <a:latin typeface="Cambria" panose="02040503050406030204" pitchFamily="18" charset="0"/>
                <a:cs typeface="Palatino Linotype"/>
              </a:rPr>
              <a:t>at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  <a:p>
            <a:pPr marL="652780"/>
            <a:r>
              <a:rPr sz="2100" spc="30" dirty="0">
                <a:latin typeface="Cambria" panose="02040503050406030204" pitchFamily="18" charset="0"/>
                <a:cs typeface="Palatino Linotype"/>
              </a:rPr>
              <a:t>lunch)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95" dirty="0">
                <a:latin typeface="Cambria"/>
                <a:cs typeface="Cambria"/>
              </a:rPr>
              <a:t>III. </a:t>
            </a:r>
            <a:r>
              <a:rPr sz="2400" b="1" spc="125" dirty="0">
                <a:latin typeface="Cambria"/>
                <a:cs typeface="Cambria"/>
              </a:rPr>
              <a:t>zone </a:t>
            </a:r>
            <a:r>
              <a:rPr lang="cs-CZ" sz="2400" b="1" spc="125" dirty="0" smtClean="0">
                <a:latin typeface="Cambria"/>
                <a:cs typeface="Cambria"/>
              </a:rPr>
              <a:t>- </a:t>
            </a:r>
            <a:r>
              <a:rPr sz="2400" b="1" spc="135" dirty="0" smtClean="0">
                <a:latin typeface="Cambria"/>
                <a:cs typeface="Cambria"/>
              </a:rPr>
              <a:t>social </a:t>
            </a:r>
            <a:r>
              <a:rPr sz="2400" b="1" spc="-45" dirty="0">
                <a:latin typeface="Cambria"/>
                <a:cs typeface="Cambria"/>
              </a:rPr>
              <a:t>120 </a:t>
            </a:r>
            <a:r>
              <a:rPr sz="2400" b="1" spc="-490" dirty="0">
                <a:latin typeface="Cambria" panose="02040503050406030204" pitchFamily="18" charset="0"/>
                <a:cs typeface="Georgia"/>
              </a:rPr>
              <a:t>–      </a:t>
            </a:r>
            <a:r>
              <a:rPr lang="cs-CZ" sz="2400" b="1" spc="-490" dirty="0" smtClean="0">
                <a:latin typeface="Cambria" panose="02040503050406030204" pitchFamily="18" charset="0"/>
                <a:cs typeface="Georgia"/>
              </a:rPr>
              <a:t>     	</a:t>
            </a:r>
            <a:r>
              <a:rPr sz="2400" b="1" spc="-50" dirty="0" smtClean="0">
                <a:latin typeface="Cambria"/>
                <a:cs typeface="Cambria"/>
              </a:rPr>
              <a:t>360 </a:t>
            </a:r>
            <a:r>
              <a:rPr sz="2400" b="1" spc="-25" dirty="0" smtClean="0">
                <a:latin typeface="Cambria"/>
                <a:cs typeface="Cambria"/>
              </a:rPr>
              <a:t> </a:t>
            </a:r>
            <a:r>
              <a:rPr sz="2400" b="1" spc="110" dirty="0" smtClean="0">
                <a:latin typeface="Cambria"/>
                <a:cs typeface="Cambria"/>
              </a:rPr>
              <a:t>cm</a:t>
            </a:r>
            <a:endParaRPr sz="2400" dirty="0">
              <a:latin typeface="Cambria"/>
              <a:cs typeface="Cambria"/>
            </a:endParaRPr>
          </a:p>
          <a:p>
            <a:pPr marL="652780" marR="772795" lvl="1" indent="-274320">
              <a:spcBef>
                <a:spcPts val="515"/>
              </a:spcBef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40" dirty="0">
                <a:latin typeface="Cambria" panose="02040503050406030204" pitchFamily="18" charset="0"/>
                <a:cs typeface="Palatino Linotype"/>
              </a:rPr>
              <a:t>Meetings </a:t>
            </a:r>
            <a:r>
              <a:rPr sz="2100" spc="55" dirty="0">
                <a:latin typeface="Cambria" panose="02040503050406030204" pitchFamily="18" charset="0"/>
                <a:cs typeface="Palatino Linotype"/>
              </a:rPr>
              <a:t>in </a:t>
            </a:r>
            <a:r>
              <a:rPr sz="2100" spc="7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z="2100" spc="55" dirty="0">
                <a:latin typeface="Cambria" panose="02040503050406030204" pitchFamily="18" charset="0"/>
                <a:cs typeface="Palatino Linotype"/>
              </a:rPr>
              <a:t>store, </a:t>
            </a:r>
            <a:r>
              <a:rPr sz="2100" spc="5" dirty="0">
                <a:latin typeface="Cambria" panose="02040503050406030204" pitchFamily="18" charset="0"/>
                <a:cs typeface="Palatino Linotype"/>
              </a:rPr>
              <a:t>shop, </a:t>
            </a:r>
            <a:r>
              <a:rPr sz="2100" spc="10" dirty="0">
                <a:latin typeface="Cambria" panose="02040503050406030204" pitchFamily="18" charset="0"/>
                <a:cs typeface="Palatino Linotype"/>
              </a:rPr>
              <a:t>post </a:t>
            </a:r>
            <a:r>
              <a:rPr sz="2100" spc="5" dirty="0">
                <a:latin typeface="Cambria" panose="02040503050406030204" pitchFamily="18" charset="0"/>
                <a:cs typeface="Palatino Linotype"/>
              </a:rPr>
              <a:t>office,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bank,  </a:t>
            </a:r>
            <a:r>
              <a:rPr sz="2100" spc="50" dirty="0">
                <a:latin typeface="Cambria" panose="02040503050406030204" pitchFamily="18" charset="0"/>
                <a:cs typeface="Palatino Linotype"/>
              </a:rPr>
              <a:t>meetings, </a:t>
            </a:r>
            <a:r>
              <a:rPr sz="2100" spc="10" dirty="0">
                <a:latin typeface="Cambria" panose="02040503050406030204" pitchFamily="18" charset="0"/>
                <a:cs typeface="Palatino Linotype"/>
              </a:rPr>
              <a:t>offices</a:t>
            </a:r>
            <a:r>
              <a:rPr sz="2100" spc="-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etc.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210" dirty="0">
                <a:latin typeface="Cambria"/>
                <a:cs typeface="Cambria"/>
              </a:rPr>
              <a:t>IV. </a:t>
            </a:r>
            <a:r>
              <a:rPr sz="2400" b="1" spc="125" dirty="0">
                <a:latin typeface="Cambria"/>
                <a:cs typeface="Cambria"/>
              </a:rPr>
              <a:t>zone </a:t>
            </a:r>
            <a:r>
              <a:rPr lang="cs-CZ" sz="2400" b="1" spc="125" dirty="0" smtClean="0">
                <a:latin typeface="Cambria"/>
                <a:cs typeface="Cambria"/>
              </a:rPr>
              <a:t>– public</a:t>
            </a:r>
            <a:r>
              <a:rPr sz="2400" b="1" spc="160" dirty="0" smtClean="0">
                <a:latin typeface="Cambria"/>
                <a:cs typeface="Cambria"/>
              </a:rPr>
              <a:t> </a:t>
            </a:r>
            <a:r>
              <a:rPr sz="2400" b="1" spc="-45" dirty="0">
                <a:latin typeface="Cambria"/>
                <a:cs typeface="Cambria"/>
              </a:rPr>
              <a:t>360 </a:t>
            </a:r>
            <a:r>
              <a:rPr sz="2400" b="1" spc="-490" dirty="0">
                <a:latin typeface="Cambria" panose="02040503050406030204" pitchFamily="18" charset="0"/>
                <a:cs typeface="Georgia"/>
              </a:rPr>
              <a:t>–      </a:t>
            </a:r>
            <a:r>
              <a:rPr sz="2400" b="1" spc="-45" dirty="0">
                <a:latin typeface="Cambria"/>
                <a:cs typeface="Cambria"/>
              </a:rPr>
              <a:t>760</a:t>
            </a:r>
            <a:r>
              <a:rPr sz="2400" b="1" spc="204" dirty="0">
                <a:latin typeface="Cambria"/>
                <a:cs typeface="Cambria"/>
              </a:rPr>
              <a:t> </a:t>
            </a:r>
            <a:r>
              <a:rPr sz="2400" b="1" spc="185" dirty="0">
                <a:latin typeface="Cambria"/>
                <a:cs typeface="Cambria"/>
              </a:rPr>
              <a:t>cm</a:t>
            </a:r>
            <a:endParaRPr sz="2400" dirty="0">
              <a:latin typeface="Cambria"/>
              <a:cs typeface="Cambria"/>
            </a:endParaRPr>
          </a:p>
          <a:p>
            <a:pPr marL="652780" lvl="1" indent="-274320">
              <a:spcBef>
                <a:spcPts val="515"/>
              </a:spcBef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65" dirty="0">
                <a:latin typeface="Cambria" panose="02040503050406030204" pitchFamily="18" charset="0"/>
                <a:cs typeface="Palatino Linotype"/>
              </a:rPr>
              <a:t>Lectures, </a:t>
            </a:r>
            <a:r>
              <a:rPr sz="2100" spc="20" dirty="0">
                <a:latin typeface="Cambria" panose="02040503050406030204" pitchFamily="18" charset="0"/>
                <a:cs typeface="Palatino Linotype"/>
              </a:rPr>
              <a:t>soccer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matches, </a:t>
            </a:r>
            <a:r>
              <a:rPr sz="2100" spc="85" dirty="0">
                <a:latin typeface="Cambria" panose="02040503050406030204" pitchFamily="18" charset="0"/>
                <a:cs typeface="Palatino Linotype"/>
              </a:rPr>
              <a:t>theatre</a:t>
            </a:r>
            <a:r>
              <a:rPr sz="2100" spc="5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100" spc="60" dirty="0">
                <a:latin typeface="Cambria" panose="02040503050406030204" pitchFamily="18" charset="0"/>
                <a:cs typeface="Palatino Linotype"/>
              </a:rPr>
              <a:t>etc.</a:t>
            </a:r>
            <a:endParaRPr sz="21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47883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3200" b="1" spc="365" dirty="0">
                <a:latin typeface="Cambria"/>
                <a:cs typeface="Cambria"/>
              </a:rPr>
              <a:t>E</a:t>
            </a:r>
            <a:r>
              <a:rPr sz="2550" b="1" spc="365" dirty="0">
                <a:latin typeface="Cambria"/>
                <a:cs typeface="Cambria"/>
              </a:rPr>
              <a:t>VALUATING </a:t>
            </a:r>
            <a:r>
              <a:rPr sz="2550" b="1" spc="375" dirty="0">
                <a:latin typeface="Cambria"/>
                <a:cs typeface="Cambria"/>
              </a:rPr>
              <a:t>NONVERBAL</a:t>
            </a:r>
            <a:r>
              <a:rPr sz="2550" b="1" spc="305" dirty="0">
                <a:latin typeface="Cambria"/>
                <a:cs typeface="Cambria"/>
              </a:rPr>
              <a:t> </a:t>
            </a:r>
            <a:r>
              <a:rPr sz="2550" b="1" spc="375" dirty="0">
                <a:latin typeface="Cambria"/>
                <a:cs typeface="Cambria"/>
              </a:rPr>
              <a:t>SIGNALS</a:t>
            </a:r>
            <a:endParaRPr sz="255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1" y="1610615"/>
            <a:ext cx="6981825" cy="45730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220" dirty="0">
                <a:latin typeface="Cambria"/>
                <a:cs typeface="Cambria"/>
              </a:rPr>
              <a:t>Eye</a:t>
            </a:r>
            <a:r>
              <a:rPr sz="2200" b="1" spc="65" dirty="0">
                <a:latin typeface="Cambria"/>
                <a:cs typeface="Cambria"/>
              </a:rPr>
              <a:t> </a:t>
            </a:r>
            <a:r>
              <a:rPr sz="2200" b="1" spc="150" dirty="0">
                <a:latin typeface="Cambria"/>
                <a:cs typeface="Cambria"/>
              </a:rPr>
              <a:t>contact</a:t>
            </a:r>
            <a:endParaRPr sz="2200" dirty="0">
              <a:latin typeface="Cambria"/>
              <a:cs typeface="Cambria"/>
            </a:endParaRPr>
          </a:p>
          <a:p>
            <a:pPr marL="12700">
              <a:lnSpc>
                <a:spcPts val="2510"/>
              </a:lnSpc>
              <a:spcBef>
                <a:spcPts val="385"/>
              </a:spcBef>
            </a:pP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15" dirty="0">
                <a:latin typeface="Cambria" panose="02040503050406030204" pitchFamily="18" charset="0"/>
                <a:cs typeface="Palatino Linotype"/>
              </a:rPr>
              <a:t>eye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contact </a:t>
            </a:r>
            <a:r>
              <a:rPr sz="2200" spc="20" dirty="0">
                <a:latin typeface="Cambria" panose="02040503050406030204" pitchFamily="18" charset="0"/>
                <a:cs typeface="Palatino Linotype"/>
              </a:rPr>
              <a:t>being </a:t>
            </a:r>
            <a:r>
              <a:rPr sz="2200" spc="15" dirty="0">
                <a:latin typeface="Cambria" panose="02040503050406030204" pitchFamily="18" charset="0"/>
                <a:cs typeface="Palatino Linotype"/>
              </a:rPr>
              <a:t>made?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If </a:t>
            </a:r>
            <a:r>
              <a:rPr sz="2200" spc="15" dirty="0">
                <a:latin typeface="Cambria" panose="02040503050406030204" pitchFamily="18" charset="0"/>
                <a:cs typeface="Palatino Linotype"/>
              </a:rPr>
              <a:t>so, </a:t>
            </a:r>
            <a:r>
              <a:rPr sz="2200" spc="65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95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-5" dirty="0">
                <a:latin typeface="Cambria" panose="02040503050406030204" pitchFamily="18" charset="0"/>
                <a:cs typeface="Palatino Linotype"/>
              </a:rPr>
              <a:t>overly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intense</a:t>
            </a:r>
            <a:r>
              <a:rPr sz="2200" spc="16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</a:t>
            </a:r>
          </a:p>
          <a:p>
            <a:pPr marL="12700">
              <a:lnSpc>
                <a:spcPts val="2510"/>
              </a:lnSpc>
            </a:pPr>
            <a:r>
              <a:rPr sz="2200" spc="90" dirty="0">
                <a:latin typeface="Cambria" panose="02040503050406030204" pitchFamily="18" charset="0"/>
                <a:cs typeface="Palatino Linotype"/>
              </a:rPr>
              <a:t>just</a:t>
            </a:r>
            <a:r>
              <a:rPr sz="2200" spc="-2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right?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3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80" dirty="0">
                <a:latin typeface="Cambria"/>
                <a:cs typeface="Cambria"/>
              </a:rPr>
              <a:t>Facial</a:t>
            </a:r>
            <a:r>
              <a:rPr sz="2200" b="1" spc="120" dirty="0">
                <a:latin typeface="Cambria"/>
                <a:cs typeface="Cambria"/>
              </a:rPr>
              <a:t> </a:t>
            </a:r>
            <a:r>
              <a:rPr sz="2200" b="1" spc="114" dirty="0">
                <a:latin typeface="Cambria"/>
                <a:cs typeface="Cambria"/>
              </a:rPr>
              <a:t>expression</a:t>
            </a:r>
            <a:endParaRPr sz="2200" dirty="0">
              <a:latin typeface="Cambria"/>
              <a:cs typeface="Cambria"/>
            </a:endParaRPr>
          </a:p>
          <a:p>
            <a:pPr marL="12700" marR="250825">
              <a:lnSpc>
                <a:spcPts val="2380"/>
              </a:lnSpc>
              <a:spcBef>
                <a:spcPts val="665"/>
              </a:spcBef>
            </a:pPr>
            <a:r>
              <a:rPr sz="2200" spc="65" dirty="0">
                <a:latin typeface="Cambria" panose="02040503050406030204" pitchFamily="18" charset="0"/>
                <a:cs typeface="Palatino Linotype"/>
              </a:rPr>
              <a:t>What is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their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face </a:t>
            </a:r>
            <a:r>
              <a:rPr sz="2200" spc="-5" dirty="0">
                <a:latin typeface="Cambria" panose="02040503050406030204" pitchFamily="18" charset="0"/>
                <a:cs typeface="Palatino Linotype"/>
              </a:rPr>
              <a:t>showing? </a:t>
            </a: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90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60" dirty="0">
                <a:latin typeface="Cambria" panose="02040503050406030204" pitchFamily="18" charset="0"/>
                <a:cs typeface="Palatino Linotype"/>
              </a:rPr>
              <a:t>masklike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and  </a:t>
            </a:r>
            <a:r>
              <a:rPr sz="2200" spc="35" dirty="0">
                <a:latin typeface="Cambria" panose="02040503050406030204" pitchFamily="18" charset="0"/>
                <a:cs typeface="Palatino Linotype"/>
              </a:rPr>
              <a:t>unexpressive,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emotionally </a:t>
            </a:r>
            <a:r>
              <a:rPr sz="2200" spc="55" dirty="0">
                <a:latin typeface="Cambria" panose="02040503050406030204" pitchFamily="18" charset="0"/>
                <a:cs typeface="Palatino Linotype"/>
              </a:rPr>
              <a:t>present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20" dirty="0">
                <a:latin typeface="Cambria" panose="02040503050406030204" pitchFamily="18" charset="0"/>
                <a:cs typeface="Palatino Linotype"/>
              </a:rPr>
              <a:t>filled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with 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interest?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26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30" dirty="0">
                <a:latin typeface="Cambria"/>
                <a:cs typeface="Cambria"/>
              </a:rPr>
              <a:t>Tone </a:t>
            </a:r>
            <a:r>
              <a:rPr sz="2200" b="1" spc="110" dirty="0">
                <a:latin typeface="Cambria"/>
                <a:cs typeface="Cambria"/>
              </a:rPr>
              <a:t>of</a:t>
            </a:r>
            <a:r>
              <a:rPr sz="2200" b="1" spc="120" dirty="0">
                <a:latin typeface="Cambria"/>
                <a:cs typeface="Cambria"/>
              </a:rPr>
              <a:t> </a:t>
            </a:r>
            <a:r>
              <a:rPr sz="2200" b="1" spc="130" dirty="0">
                <a:latin typeface="Cambria"/>
                <a:cs typeface="Cambria"/>
              </a:rPr>
              <a:t>voice</a:t>
            </a:r>
            <a:endParaRPr sz="2200" dirty="0">
              <a:latin typeface="Cambria"/>
              <a:cs typeface="Cambria"/>
            </a:endParaRPr>
          </a:p>
          <a:p>
            <a:pPr marL="12700" marR="704215">
              <a:lnSpc>
                <a:spcPts val="2380"/>
              </a:lnSpc>
              <a:spcBef>
                <a:spcPts val="665"/>
              </a:spcBef>
            </a:pPr>
            <a:r>
              <a:rPr sz="2200" spc="5" dirty="0">
                <a:latin typeface="Cambria" panose="02040503050406030204" pitchFamily="18" charset="0"/>
                <a:cs typeface="Palatino Linotype"/>
              </a:rPr>
              <a:t>Does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their </a:t>
            </a:r>
            <a:r>
              <a:rPr sz="2200" spc="-20" dirty="0">
                <a:latin typeface="Cambria" panose="02040503050406030204" pitchFamily="18" charset="0"/>
                <a:cs typeface="Palatino Linotype"/>
              </a:rPr>
              <a:t>voice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project </a:t>
            </a:r>
            <a:r>
              <a:rPr sz="2200" spc="45" dirty="0">
                <a:latin typeface="Cambria" panose="02040503050406030204" pitchFamily="18" charset="0"/>
                <a:cs typeface="Palatino Linotype"/>
              </a:rPr>
              <a:t>warmth, </a:t>
            </a:r>
            <a:r>
              <a:rPr sz="2200" spc="10" dirty="0">
                <a:latin typeface="Cambria" panose="02040503050406030204" pitchFamily="18" charset="0"/>
                <a:cs typeface="Palatino Linotype"/>
              </a:rPr>
              <a:t>confidence,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and  </a:t>
            </a:r>
            <a:r>
              <a:rPr sz="2200" spc="80" dirty="0">
                <a:latin typeface="Cambria" panose="02040503050406030204" pitchFamily="18" charset="0"/>
                <a:cs typeface="Palatino Linotype"/>
              </a:rPr>
              <a:t>interest,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90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65" dirty="0">
                <a:latin typeface="Cambria" panose="02040503050406030204" pitchFamily="18" charset="0"/>
                <a:cs typeface="Palatino Linotype"/>
              </a:rPr>
              <a:t>strained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and</a:t>
            </a:r>
            <a:r>
              <a:rPr sz="2200" spc="-2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-5" dirty="0">
                <a:latin typeface="Cambria" panose="02040503050406030204" pitchFamily="18" charset="0"/>
                <a:cs typeface="Palatino Linotype"/>
              </a:rPr>
              <a:t>blocked?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26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45" dirty="0">
                <a:latin typeface="Cambria"/>
                <a:cs typeface="Cambria"/>
              </a:rPr>
              <a:t>Posture </a:t>
            </a:r>
            <a:r>
              <a:rPr sz="2200" b="1" spc="160" dirty="0">
                <a:latin typeface="Cambria"/>
                <a:cs typeface="Cambria"/>
              </a:rPr>
              <a:t>and</a:t>
            </a:r>
            <a:r>
              <a:rPr sz="2200" b="1" spc="130" dirty="0">
                <a:latin typeface="Cambria"/>
                <a:cs typeface="Cambria"/>
              </a:rPr>
              <a:t> gesture</a:t>
            </a:r>
            <a:endParaRPr sz="2200" dirty="0">
              <a:latin typeface="Cambria"/>
              <a:cs typeface="Cambria"/>
            </a:endParaRPr>
          </a:p>
          <a:p>
            <a:pPr marL="12700">
              <a:lnSpc>
                <a:spcPts val="2510"/>
              </a:lnSpc>
              <a:spcBef>
                <a:spcPts val="370"/>
              </a:spcBef>
            </a:pPr>
            <a:r>
              <a:rPr sz="2200" dirty="0">
                <a:latin typeface="Cambria" panose="02040503050406030204" pitchFamily="18" charset="0"/>
                <a:cs typeface="Palatino Linotype"/>
              </a:rPr>
              <a:t>Are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their </a:t>
            </a:r>
            <a:r>
              <a:rPr sz="2200" spc="-5" dirty="0">
                <a:latin typeface="Cambria" panose="02040503050406030204" pitchFamily="18" charset="0"/>
                <a:cs typeface="Palatino Linotype"/>
              </a:rPr>
              <a:t>bodies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relaxed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stiff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10" dirty="0">
                <a:latin typeface="Cambria" panose="02040503050406030204" pitchFamily="18" charset="0"/>
                <a:cs typeface="Palatino Linotype"/>
              </a:rPr>
              <a:t>immobile?</a:t>
            </a:r>
            <a:r>
              <a:rPr sz="2200" spc="295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Are</a:t>
            </a:r>
          </a:p>
          <a:p>
            <a:pPr marL="12700">
              <a:lnSpc>
                <a:spcPts val="2510"/>
              </a:lnSpc>
            </a:pPr>
            <a:r>
              <a:rPr sz="2200" spc="30" dirty="0">
                <a:latin typeface="Cambria" panose="02040503050406030204" pitchFamily="18" charset="0"/>
                <a:cs typeface="Palatino Linotype"/>
              </a:rPr>
              <a:t>shoulders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tense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55" dirty="0">
                <a:latin typeface="Cambria" panose="02040503050406030204" pitchFamily="18" charset="0"/>
                <a:cs typeface="Palatino Linotype"/>
              </a:rPr>
              <a:t>raised,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slightly</a:t>
            </a:r>
            <a:r>
              <a:rPr sz="2200" spc="12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-10" dirty="0">
                <a:latin typeface="Cambria" panose="02040503050406030204" pitchFamily="18" charset="0"/>
                <a:cs typeface="Palatino Linotype"/>
              </a:rPr>
              <a:t>sloped?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333458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7427" y="1150707"/>
            <a:ext cx="10363200" cy="552971"/>
          </a:xfrm>
          <a:prstGeom prst="rect">
            <a:avLst/>
          </a:prstGeom>
        </p:spPr>
        <p:txBody>
          <a:bodyPr vert="horz" wrap="square" lIns="0" tIns="120903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2800" b="1" spc="310" dirty="0">
                <a:latin typeface="Cambria"/>
                <a:cs typeface="Cambria"/>
              </a:rPr>
              <a:t>E</a:t>
            </a:r>
            <a:r>
              <a:rPr sz="2250" b="1" spc="310" dirty="0">
                <a:latin typeface="Cambria"/>
                <a:cs typeface="Cambria"/>
              </a:rPr>
              <a:t>VALUATING </a:t>
            </a:r>
            <a:r>
              <a:rPr sz="2250" b="1" spc="320" dirty="0">
                <a:latin typeface="Cambria"/>
                <a:cs typeface="Cambria"/>
              </a:rPr>
              <a:t>NONVERBAL</a:t>
            </a:r>
            <a:r>
              <a:rPr sz="2250" b="1" spc="160" dirty="0">
                <a:latin typeface="Cambria"/>
                <a:cs typeface="Cambria"/>
              </a:rPr>
              <a:t> </a:t>
            </a:r>
            <a:r>
              <a:rPr sz="2250" b="1" spc="325" dirty="0">
                <a:latin typeface="Cambria"/>
                <a:cs typeface="Cambria"/>
              </a:rPr>
              <a:t>SIGNALS</a:t>
            </a:r>
            <a:endParaRPr sz="225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0550" y="1555568"/>
            <a:ext cx="7127875" cy="4555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19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60" dirty="0">
                <a:latin typeface="Cambria"/>
                <a:cs typeface="Cambria"/>
              </a:rPr>
              <a:t>Touch</a:t>
            </a:r>
            <a:endParaRPr sz="2200" dirty="0">
              <a:latin typeface="Cambria"/>
              <a:cs typeface="Cambria"/>
            </a:endParaRPr>
          </a:p>
          <a:p>
            <a:pPr marL="12700" marR="268605">
              <a:spcBef>
                <a:spcPts val="640"/>
              </a:spcBef>
            </a:pP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there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any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physical </a:t>
            </a:r>
            <a:r>
              <a:rPr sz="2200" spc="40" dirty="0">
                <a:latin typeface="Cambria" panose="02040503050406030204" pitchFamily="18" charset="0"/>
                <a:cs typeface="Palatino Linotype"/>
              </a:rPr>
              <a:t>contact? </a:t>
            </a: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90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appropriate </a:t>
            </a:r>
            <a:r>
              <a:rPr sz="2200" spc="10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z="2200" spc="75" dirty="0">
                <a:latin typeface="Cambria" panose="02040503050406030204" pitchFamily="18" charset="0"/>
                <a:cs typeface="Palatino Linotype"/>
              </a:rPr>
              <a:t>the 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situation? </a:t>
            </a:r>
            <a:r>
              <a:rPr sz="2200" spc="5" dirty="0">
                <a:latin typeface="Cambria" panose="02040503050406030204" pitchFamily="18" charset="0"/>
                <a:cs typeface="Palatino Linotype"/>
              </a:rPr>
              <a:t>Does </a:t>
            </a:r>
            <a:r>
              <a:rPr sz="2200" spc="90" dirty="0">
                <a:latin typeface="Cambria" panose="02040503050406030204" pitchFamily="18" charset="0"/>
                <a:cs typeface="Palatino Linotype"/>
              </a:rPr>
              <a:t>it </a:t>
            </a:r>
            <a:r>
              <a:rPr sz="2200" spc="60" dirty="0">
                <a:latin typeface="Cambria" panose="02040503050406030204" pitchFamily="18" charset="0"/>
                <a:cs typeface="Palatino Linotype"/>
              </a:rPr>
              <a:t>make </a:t>
            </a:r>
            <a:r>
              <a:rPr sz="2200" spc="-50" dirty="0">
                <a:latin typeface="Cambria" panose="02040503050406030204" pitchFamily="18" charset="0"/>
                <a:cs typeface="Palatino Linotype"/>
              </a:rPr>
              <a:t>you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feel</a:t>
            </a:r>
            <a:r>
              <a:rPr sz="2200" spc="229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20" dirty="0">
                <a:latin typeface="Cambria" panose="02040503050406030204" pitchFamily="18" charset="0"/>
                <a:cs typeface="Palatino Linotype"/>
              </a:rPr>
              <a:t>uncomfortable?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6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40" dirty="0">
                <a:latin typeface="Cambria"/>
                <a:cs typeface="Cambria"/>
              </a:rPr>
              <a:t>Intensity</a:t>
            </a:r>
            <a:endParaRPr sz="2200" dirty="0">
              <a:latin typeface="Cambria"/>
              <a:cs typeface="Cambria"/>
            </a:endParaRPr>
          </a:p>
          <a:p>
            <a:pPr marL="12700">
              <a:spcBef>
                <a:spcPts val="635"/>
              </a:spcBef>
            </a:pPr>
            <a:r>
              <a:rPr sz="2200" spc="-50" dirty="0">
                <a:latin typeface="Cambria" panose="02040503050406030204" pitchFamily="18" charset="0"/>
                <a:cs typeface="Palatino Linotype"/>
              </a:rPr>
              <a:t>Do </a:t>
            </a:r>
            <a:r>
              <a:rPr sz="2200" spc="45" dirty="0">
                <a:latin typeface="Cambria" panose="02040503050406030204" pitchFamily="18" charset="0"/>
                <a:cs typeface="Palatino Linotype"/>
              </a:rPr>
              <a:t>they seem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flat, </a:t>
            </a:r>
            <a:r>
              <a:rPr sz="2200" spc="-20" dirty="0">
                <a:latin typeface="Cambria" panose="02040503050406030204" pitchFamily="18" charset="0"/>
                <a:cs typeface="Palatino Linotype"/>
              </a:rPr>
              <a:t>cool,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disinterested,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</a:t>
            </a:r>
            <a:r>
              <a:rPr sz="2200" spc="29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over-the-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12700"/>
            <a:r>
              <a:rPr sz="2200" spc="-15" dirty="0">
                <a:latin typeface="Cambria" panose="02040503050406030204" pitchFamily="18" charset="0"/>
                <a:cs typeface="Palatino Linotype"/>
              </a:rPr>
              <a:t>top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and</a:t>
            </a:r>
            <a:r>
              <a:rPr sz="2200" spc="12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melodramatic?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6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50" dirty="0">
                <a:latin typeface="Cambria"/>
                <a:cs typeface="Cambria"/>
              </a:rPr>
              <a:t>Timing </a:t>
            </a:r>
            <a:r>
              <a:rPr sz="2200" b="1" spc="160" dirty="0">
                <a:latin typeface="Cambria"/>
                <a:cs typeface="Cambria"/>
              </a:rPr>
              <a:t>and</a:t>
            </a:r>
            <a:r>
              <a:rPr sz="2200" b="1" spc="130" dirty="0">
                <a:latin typeface="Cambria"/>
                <a:cs typeface="Cambria"/>
              </a:rPr>
              <a:t> </a:t>
            </a:r>
            <a:r>
              <a:rPr sz="2200" b="1" spc="145" dirty="0">
                <a:latin typeface="Cambria"/>
                <a:cs typeface="Cambria"/>
              </a:rPr>
              <a:t>pace</a:t>
            </a:r>
            <a:endParaRPr sz="2200" dirty="0">
              <a:latin typeface="Cambria"/>
              <a:cs typeface="Cambria"/>
            </a:endParaRPr>
          </a:p>
          <a:p>
            <a:pPr marL="12700" marR="5080">
              <a:spcBef>
                <a:spcPts val="635"/>
              </a:spcBef>
            </a:pPr>
            <a:r>
              <a:rPr sz="2200" spc="114" dirty="0">
                <a:latin typeface="Cambria" panose="02040503050406030204" pitchFamily="18" charset="0"/>
                <a:cs typeface="Palatino Linotype"/>
              </a:rPr>
              <a:t>Is </a:t>
            </a:r>
            <a:r>
              <a:rPr sz="2200" spc="70" dirty="0">
                <a:latin typeface="Cambria" panose="02040503050406030204" pitchFamily="18" charset="0"/>
                <a:cs typeface="Palatino Linotype"/>
              </a:rPr>
              <a:t>there </a:t>
            </a:r>
            <a:r>
              <a:rPr sz="2200" spc="85" dirty="0">
                <a:latin typeface="Cambria" panose="02040503050406030204" pitchFamily="18" charset="0"/>
                <a:cs typeface="Palatino Linotype"/>
              </a:rPr>
              <a:t>an </a:t>
            </a:r>
            <a:r>
              <a:rPr sz="2200" spc="50" dirty="0">
                <a:latin typeface="Cambria" panose="02040503050406030204" pitchFamily="18" charset="0"/>
                <a:cs typeface="Palatino Linotype"/>
              </a:rPr>
              <a:t>easy </a:t>
            </a:r>
            <a:r>
              <a:rPr sz="2200" spc="-45" dirty="0">
                <a:latin typeface="Cambria" panose="02040503050406030204" pitchFamily="18" charset="0"/>
                <a:cs typeface="Palatino Linotype"/>
              </a:rPr>
              <a:t>flow </a:t>
            </a:r>
            <a:r>
              <a:rPr sz="2200" spc="-55" dirty="0">
                <a:latin typeface="Cambria" panose="02040503050406030204" pitchFamily="18" charset="0"/>
                <a:cs typeface="Palatino Linotype"/>
              </a:rPr>
              <a:t>of </a:t>
            </a:r>
            <a:r>
              <a:rPr sz="2200" spc="35" dirty="0">
                <a:latin typeface="Cambria" panose="02040503050406030204" pitchFamily="18" charset="0"/>
                <a:cs typeface="Palatino Linotype"/>
              </a:rPr>
              <a:t>information </a:t>
            </a:r>
            <a:r>
              <a:rPr sz="2200" spc="45" dirty="0">
                <a:latin typeface="Cambria" panose="02040503050406030204" pitchFamily="18" charset="0"/>
                <a:cs typeface="Palatino Linotype"/>
              </a:rPr>
              <a:t>back </a:t>
            </a:r>
            <a:r>
              <a:rPr sz="2200" spc="25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forth? </a:t>
            </a:r>
            <a:r>
              <a:rPr sz="2200" spc="-50" dirty="0">
                <a:latin typeface="Cambria" panose="02040503050406030204" pitchFamily="18" charset="0"/>
                <a:cs typeface="Palatino Linotype"/>
              </a:rPr>
              <a:t>Do  </a:t>
            </a:r>
            <a:r>
              <a:rPr sz="2200" spc="30" dirty="0">
                <a:latin typeface="Cambria" panose="02040503050406030204" pitchFamily="18" charset="0"/>
                <a:cs typeface="Palatino Linotype"/>
              </a:rPr>
              <a:t>nonverbal </a:t>
            </a:r>
            <a:r>
              <a:rPr sz="2200" spc="35" dirty="0">
                <a:latin typeface="Cambria" panose="02040503050406030204" pitchFamily="18" charset="0"/>
                <a:cs typeface="Palatino Linotype"/>
              </a:rPr>
              <a:t>responses </a:t>
            </a:r>
            <a:r>
              <a:rPr sz="2200" spc="-15" dirty="0">
                <a:latin typeface="Cambria" panose="02040503050406030204" pitchFamily="18" charset="0"/>
                <a:cs typeface="Palatino Linotype"/>
              </a:rPr>
              <a:t>come </a:t>
            </a:r>
            <a:r>
              <a:rPr sz="2200" spc="-30" dirty="0">
                <a:latin typeface="Cambria" panose="02040503050406030204" pitchFamily="18" charset="0"/>
                <a:cs typeface="Palatino Linotype"/>
              </a:rPr>
              <a:t>too </a:t>
            </a:r>
            <a:r>
              <a:rPr sz="2200" spc="15" dirty="0">
                <a:latin typeface="Cambria" panose="02040503050406030204" pitchFamily="18" charset="0"/>
                <a:cs typeface="Palatino Linotype"/>
              </a:rPr>
              <a:t>quickly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 </a:t>
            </a:r>
            <a:r>
              <a:rPr sz="2200" spc="-30" dirty="0">
                <a:latin typeface="Cambria" panose="02040503050406030204" pitchFamily="18" charset="0"/>
                <a:cs typeface="Palatino Linotype"/>
              </a:rPr>
              <a:t>too</a:t>
            </a:r>
            <a:r>
              <a:rPr sz="2200" spc="409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-15" dirty="0">
                <a:latin typeface="Cambria" panose="02040503050406030204" pitchFamily="18" charset="0"/>
                <a:cs typeface="Palatino Linotype"/>
              </a:rPr>
              <a:t>slowly?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  <a:p>
            <a:pPr marL="287020" indent="-274320">
              <a:spcBef>
                <a:spcPts val="56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70" dirty="0">
                <a:latin typeface="Cambria"/>
                <a:cs typeface="Cambria"/>
              </a:rPr>
              <a:t>Sounds</a:t>
            </a:r>
            <a:endParaRPr sz="2200" dirty="0">
              <a:latin typeface="Cambria"/>
              <a:cs typeface="Cambria"/>
            </a:endParaRPr>
          </a:p>
          <a:p>
            <a:pPr marL="12700">
              <a:spcBef>
                <a:spcPts val="635"/>
              </a:spcBef>
            </a:pPr>
            <a:r>
              <a:rPr sz="2200" spc="-50" dirty="0">
                <a:latin typeface="Cambria" panose="02040503050406030204" pitchFamily="18" charset="0"/>
                <a:cs typeface="Palatino Linotype"/>
              </a:rPr>
              <a:t>Do you </a:t>
            </a:r>
            <a:r>
              <a:rPr sz="2200" spc="80" dirty="0">
                <a:latin typeface="Cambria" panose="02040503050406030204" pitchFamily="18" charset="0"/>
                <a:cs typeface="Palatino Linotype"/>
              </a:rPr>
              <a:t>hear </a:t>
            </a:r>
            <a:r>
              <a:rPr sz="2200" spc="10" dirty="0">
                <a:latin typeface="Cambria" panose="02040503050406030204" pitchFamily="18" charset="0"/>
                <a:cs typeface="Palatino Linotype"/>
              </a:rPr>
              <a:t>sounds </a:t>
            </a:r>
            <a:r>
              <a:rPr sz="2200" spc="110" dirty="0">
                <a:latin typeface="Cambria" panose="02040503050406030204" pitchFamily="18" charset="0"/>
                <a:cs typeface="Palatino Linotype"/>
              </a:rPr>
              <a:t>that </a:t>
            </a:r>
            <a:r>
              <a:rPr sz="2200" spc="45" dirty="0">
                <a:latin typeface="Cambria" panose="02040503050406030204" pitchFamily="18" charset="0"/>
                <a:cs typeface="Palatino Linotype"/>
              </a:rPr>
              <a:t>indicate caring </a:t>
            </a:r>
            <a:r>
              <a:rPr sz="2200" dirty="0">
                <a:latin typeface="Cambria" panose="02040503050406030204" pitchFamily="18" charset="0"/>
                <a:cs typeface="Palatino Linotype"/>
              </a:rPr>
              <a:t>or</a:t>
            </a:r>
            <a:r>
              <a:rPr sz="2200" spc="31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200" spc="20" dirty="0">
                <a:latin typeface="Cambria" panose="02040503050406030204" pitchFamily="18" charset="0"/>
                <a:cs typeface="Palatino Linotype"/>
              </a:rPr>
              <a:t>concern?</a:t>
            </a:r>
            <a:endParaRPr sz="22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068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8994" y="3010789"/>
            <a:ext cx="438404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/>
            <a:r>
              <a:rPr lang="cs-CZ" spc="15" dirty="0">
                <a:latin typeface="Cambria" panose="02040503050406030204" pitchFamily="18" charset="0"/>
                <a:cs typeface="Palatino Linotype"/>
              </a:rPr>
              <a:t>https://www.youtube.com/watch?v=D5hMN_XkPQA</a:t>
            </a:r>
            <a:endParaRPr sz="1850" dirty="0">
              <a:latin typeface="Cambria" panose="02040503050406030204" pitchFamily="18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39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40"/>
            <a:ext cx="10363200" cy="978217"/>
          </a:xfrm>
          <a:prstGeom prst="rect">
            <a:avLst/>
          </a:prstGeom>
        </p:spPr>
        <p:txBody>
          <a:bodyPr vert="horz" wrap="square" lIns="0" tIns="153416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2700" spc="95" dirty="0">
                <a:solidFill>
                  <a:srgbClr val="565F6C"/>
                </a:solidFill>
              </a:rPr>
              <a:t>P</a:t>
            </a:r>
            <a:r>
              <a:rPr sz="2150" spc="95" dirty="0">
                <a:solidFill>
                  <a:srgbClr val="565F6C"/>
                </a:solidFill>
              </a:rPr>
              <a:t>RINCIPALS </a:t>
            </a:r>
            <a:r>
              <a:rPr sz="2150" spc="114" dirty="0">
                <a:solidFill>
                  <a:srgbClr val="565F6C"/>
                </a:solidFill>
              </a:rPr>
              <a:t>OF </a:t>
            </a:r>
            <a:r>
              <a:rPr sz="2150" spc="170" dirty="0">
                <a:solidFill>
                  <a:srgbClr val="565F6C"/>
                </a:solidFill>
              </a:rPr>
              <a:t>EFFECIVE </a:t>
            </a:r>
            <a:r>
              <a:rPr sz="2150" spc="25" dirty="0">
                <a:solidFill>
                  <a:srgbClr val="565F6C"/>
                </a:solidFill>
              </a:rPr>
              <a:t>COMMUNICATION</a:t>
            </a:r>
            <a:r>
              <a:rPr sz="2150" spc="465" dirty="0">
                <a:solidFill>
                  <a:srgbClr val="565F6C"/>
                </a:solidFill>
              </a:rPr>
              <a:t> </a:t>
            </a:r>
            <a:r>
              <a:rPr lang="cs-CZ" sz="2150" spc="465" dirty="0">
                <a:solidFill>
                  <a:srgbClr val="565F6C"/>
                </a:solidFill>
              </a:rPr>
              <a:t>-</a:t>
            </a:r>
            <a:endParaRPr sz="2700" dirty="0"/>
          </a:p>
          <a:p>
            <a:pPr marL="12700">
              <a:spcBef>
                <a:spcPts val="550"/>
              </a:spcBef>
            </a:pPr>
            <a:r>
              <a:rPr sz="2150" spc="130" dirty="0">
                <a:solidFill>
                  <a:srgbClr val="565F6C"/>
                </a:solidFill>
              </a:rPr>
              <a:t>FEEDBACK</a:t>
            </a:r>
            <a:endParaRPr sz="2150" dirty="0"/>
          </a:p>
        </p:txBody>
      </p:sp>
      <p:sp>
        <p:nvSpPr>
          <p:cNvPr id="3" name="object 3"/>
          <p:cNvSpPr txBox="1"/>
          <p:nvPr/>
        </p:nvSpPr>
        <p:spPr>
          <a:xfrm>
            <a:off x="2743200" y="2394334"/>
            <a:ext cx="6988809" cy="2580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30" dirty="0">
                <a:latin typeface="Cambria" panose="02040503050406030204" pitchFamily="18" charset="0"/>
                <a:cs typeface="Palatino Linotype"/>
              </a:rPr>
              <a:t>Observe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z="2400" spc="55" dirty="0">
                <a:latin typeface="Cambria" panose="02040503050406030204" pitchFamily="18" charset="0"/>
                <a:cs typeface="Palatino Linotype"/>
              </a:rPr>
              <a:t>reaction </a:t>
            </a:r>
            <a:r>
              <a:rPr sz="2400" spc="-55" dirty="0">
                <a:latin typeface="Cambria" panose="02040503050406030204" pitchFamily="18" charset="0"/>
                <a:cs typeface="Palatino Linotype"/>
              </a:rPr>
              <a:t>of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</a:t>
            </a:r>
            <a:r>
              <a:rPr sz="2400" spc="13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80" dirty="0">
                <a:latin typeface="Cambria" panose="02040503050406030204" pitchFamily="18" charset="0"/>
                <a:cs typeface="Palatino Linotype"/>
              </a:rPr>
              <a:t>listener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marR="508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75" dirty="0">
                <a:latin typeface="Cambria" panose="02040503050406030204" pitchFamily="18" charset="0"/>
                <a:cs typeface="Palatino Linotype"/>
              </a:rPr>
              <a:t>Pay attention </a:t>
            </a:r>
            <a:r>
              <a:rPr sz="2400" spc="20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z="2400" spc="25" dirty="0">
                <a:latin typeface="Cambria" panose="02040503050406030204" pitchFamily="18" charset="0"/>
                <a:cs typeface="Palatino Linotype"/>
              </a:rPr>
              <a:t>level </a:t>
            </a:r>
            <a:r>
              <a:rPr sz="2400" spc="-55" dirty="0">
                <a:latin typeface="Cambria" panose="02040503050406030204" pitchFamily="18" charset="0"/>
                <a:cs typeface="Palatino Linotype"/>
              </a:rPr>
              <a:t>of </a:t>
            </a:r>
            <a:r>
              <a:rPr sz="2400" spc="50" dirty="0">
                <a:latin typeface="Cambria" panose="02040503050406030204" pitchFamily="18" charset="0"/>
                <a:cs typeface="Palatino Linotype"/>
              </a:rPr>
              <a:t>interest/no </a:t>
            </a:r>
            <a:r>
              <a:rPr sz="2400" spc="90" dirty="0">
                <a:latin typeface="Cambria" panose="02040503050406030204" pitchFamily="18" charset="0"/>
                <a:cs typeface="Palatino Linotype"/>
              </a:rPr>
              <a:t>interest  </a:t>
            </a:r>
            <a:r>
              <a:rPr sz="2400" spc="-55" dirty="0">
                <a:latin typeface="Cambria" panose="02040503050406030204" pitchFamily="18" charset="0"/>
                <a:cs typeface="Palatino Linotype"/>
              </a:rPr>
              <a:t>of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</a:t>
            </a:r>
            <a:r>
              <a:rPr sz="2400" spc="9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30" dirty="0">
                <a:latin typeface="Cambria" panose="02040503050406030204" pitchFamily="18" charset="0"/>
                <a:cs typeface="Palatino Linotype"/>
              </a:rPr>
              <a:t>audience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25" dirty="0">
                <a:latin typeface="Cambria" panose="02040503050406030204" pitchFamily="18" charset="0"/>
                <a:cs typeface="Palatino Linotype"/>
              </a:rPr>
              <a:t>Adjust </a:t>
            </a:r>
            <a:r>
              <a:rPr sz="2400" spc="85" dirty="0">
                <a:latin typeface="Cambria" panose="02040503050406030204" pitchFamily="18" charset="0"/>
                <a:cs typeface="Palatino Linotype"/>
              </a:rPr>
              <a:t>the </a:t>
            </a:r>
            <a:r>
              <a:rPr sz="2400" spc="50" dirty="0">
                <a:latin typeface="Cambria" panose="02040503050406030204" pitchFamily="18" charset="0"/>
                <a:cs typeface="Palatino Linotype"/>
              </a:rPr>
              <a:t>content </a:t>
            </a:r>
            <a:r>
              <a:rPr sz="2400" spc="35" dirty="0">
                <a:latin typeface="Cambria" panose="02040503050406030204" pitchFamily="18" charset="0"/>
                <a:cs typeface="Palatino Linotype"/>
              </a:rPr>
              <a:t>and </a:t>
            </a:r>
            <a:r>
              <a:rPr sz="2400" spc="5" dirty="0">
                <a:latin typeface="Cambria" panose="02040503050406030204" pitchFamily="18" charset="0"/>
                <a:cs typeface="Palatino Linotype"/>
              </a:rPr>
              <a:t>form </a:t>
            </a:r>
            <a:r>
              <a:rPr sz="2400" spc="15" dirty="0">
                <a:latin typeface="Cambria" panose="02040503050406030204" pitchFamily="18" charset="0"/>
                <a:cs typeface="Palatino Linotype"/>
              </a:rPr>
              <a:t>to </a:t>
            </a:r>
            <a:r>
              <a:rPr sz="2400" spc="-10" dirty="0">
                <a:latin typeface="Cambria" panose="02040503050406030204" pitchFamily="18" charset="0"/>
                <a:cs typeface="Palatino Linotype"/>
              </a:rPr>
              <a:t>your</a:t>
            </a:r>
            <a:r>
              <a:rPr sz="2400" spc="190" dirty="0">
                <a:latin typeface="Cambria" panose="02040503050406030204" pitchFamily="18" charset="0"/>
                <a:cs typeface="Palatino Linotype"/>
              </a:rPr>
              <a:t> </a:t>
            </a:r>
            <a:r>
              <a:rPr sz="2400" spc="35" dirty="0">
                <a:latin typeface="Cambria" panose="02040503050406030204" pitchFamily="18" charset="0"/>
                <a:cs typeface="Palatino Linotype"/>
              </a:rPr>
              <a:t>audience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3124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BÉŽOV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2.xml><?xml version="1.0" encoding="utf-8"?>
<a:themeOverride xmlns:a="http://schemas.openxmlformats.org/drawingml/2006/main">
  <a:clrScheme name="BÉŽOV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1142</Words>
  <Application>Microsoft Office PowerPoint</Application>
  <PresentationFormat>Vlastní</PresentationFormat>
  <Paragraphs>188</Paragraphs>
  <Slides>23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ESF_EN</vt:lpstr>
      <vt:lpstr>Basic communication skills </vt:lpstr>
      <vt:lpstr>Topics of today</vt:lpstr>
      <vt:lpstr>Prezentace aplikace PowerPoint</vt:lpstr>
      <vt:lpstr>NONVERBAL COMMUNICATION - WORDLESS SIGNALS</vt:lpstr>
      <vt:lpstr>DISTANCE</vt:lpstr>
      <vt:lpstr>EVALUATING NONVERBAL SIGNALS</vt:lpstr>
      <vt:lpstr>EVALUATING NONVERBAL SIGNALS</vt:lpstr>
      <vt:lpstr>Prezentace aplikace PowerPoint</vt:lpstr>
      <vt:lpstr>PRINCIPALS OF EFFECIVE COMMUNICATION - FEEDBACK</vt:lpstr>
      <vt:lpstr>PRINCIPLES OF COMMUNICATION HE ART OF DEALING WITH  PEOPLE</vt:lpstr>
      <vt:lpstr>THE ART OF LISTENING</vt:lpstr>
      <vt:lpstr>Why is active listening important?</vt:lpstr>
      <vt:lpstr>Why is active listening important?</vt:lpstr>
      <vt:lpstr>THE ART OF LISTENING CONTINUES</vt:lpstr>
      <vt:lpstr>Prezentace aplikace PowerPoint</vt:lpstr>
      <vt:lpstr>Prezentace aplikace PowerPoint</vt:lpstr>
      <vt:lpstr>Prezentace aplikace PowerPoint</vt:lpstr>
      <vt:lpstr>TASK -Active listening </vt:lpstr>
      <vt:lpstr>Asking questions</vt:lpstr>
      <vt:lpstr>Functions of questions:</vt:lpstr>
      <vt:lpstr>Group exercise: Talk, ask, observe</vt:lpstr>
      <vt:lpstr>Effective argumentation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Introduction. Requirements,Communication processes</dc:title>
  <dc:creator>Seeger</dc:creator>
  <cp:lastModifiedBy>Řezáč Jan</cp:lastModifiedBy>
  <cp:revision>19</cp:revision>
  <dcterms:created xsi:type="dcterms:W3CDTF">2016-03-06T16:01:46Z</dcterms:created>
  <dcterms:modified xsi:type="dcterms:W3CDTF">2016-03-07T16:52:46Z</dcterms:modified>
</cp:coreProperties>
</file>