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2"/>
  </p:notesMasterIdLst>
  <p:handoutMasterIdLst>
    <p:handoutMasterId r:id="rId53"/>
  </p:handoutMasterIdLst>
  <p:sldIdLst>
    <p:sldId id="256" r:id="rId3"/>
    <p:sldId id="314" r:id="rId4"/>
    <p:sldId id="315" r:id="rId5"/>
    <p:sldId id="316" r:id="rId6"/>
    <p:sldId id="317" r:id="rId7"/>
    <p:sldId id="367" r:id="rId8"/>
    <p:sldId id="319" r:id="rId9"/>
    <p:sldId id="320" r:id="rId10"/>
    <p:sldId id="321" r:id="rId11"/>
    <p:sldId id="323" r:id="rId12"/>
    <p:sldId id="324" r:id="rId13"/>
    <p:sldId id="325" r:id="rId14"/>
    <p:sldId id="326" r:id="rId15"/>
    <p:sldId id="327" r:id="rId16"/>
    <p:sldId id="330" r:id="rId17"/>
    <p:sldId id="333" r:id="rId18"/>
    <p:sldId id="334" r:id="rId19"/>
    <p:sldId id="335" r:id="rId20"/>
    <p:sldId id="336" r:id="rId21"/>
    <p:sldId id="337" r:id="rId22"/>
    <p:sldId id="338" r:id="rId23"/>
    <p:sldId id="339"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4" r:id="rId41"/>
    <p:sldId id="365" r:id="rId42"/>
    <p:sldId id="366" r:id="rId43"/>
    <p:sldId id="368" r:id="rId44"/>
    <p:sldId id="369" r:id="rId45"/>
    <p:sldId id="370" r:id="rId46"/>
    <p:sldId id="371" r:id="rId47"/>
    <p:sldId id="372" r:id="rId48"/>
    <p:sldId id="362" r:id="rId49"/>
    <p:sldId id="363" r:id="rId50"/>
    <p:sldId id="267" r:id="rId51"/>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Rezac"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6859" autoAdjust="0"/>
  </p:normalViewPr>
  <p:slideViewPr>
    <p:cSldViewPr>
      <p:cViewPr>
        <p:scale>
          <a:sx n="84" d="100"/>
          <a:sy n="84" d="100"/>
        </p:scale>
        <p:origin x="-9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E9898F4-6A2F-42CC-9F1A-32BEC2F423D1}" type="datetimeFigureOut">
              <a:rPr lang="en-US" smtClean="0"/>
              <a:t>4/4/2016</a:t>
            </a:fld>
            <a:endParaRPr lang="en-US"/>
          </a:p>
        </p:txBody>
      </p:sp>
      <p:sp>
        <p:nvSpPr>
          <p:cNvPr id="4" name="Zástupný symbol pro zápatí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7278262E-B7EB-4D00-8515-085DE524E8E0}" type="slidenum">
              <a:rPr lang="en-US" smtClean="0"/>
              <a:t>‹#›</a:t>
            </a:fld>
            <a:endParaRPr lang="en-US"/>
          </a:p>
        </p:txBody>
      </p:sp>
    </p:spTree>
    <p:extLst>
      <p:ext uri="{BB962C8B-B14F-4D97-AF65-F5344CB8AC3E}">
        <p14:creationId xmlns:p14="http://schemas.microsoft.com/office/powerpoint/2010/main" val="159687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B198462-3AF8-4C4C-9176-693D22ADE987}" type="datetimeFigureOut">
              <a:rPr lang="en-US" smtClean="0"/>
              <a:t>4/4/2016</a:t>
            </a:fld>
            <a:endParaRPr lang="en-US"/>
          </a:p>
        </p:txBody>
      </p:sp>
      <p:sp>
        <p:nvSpPr>
          <p:cNvPr id="4" name="Zástupný symbol pro obrázek snímk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FB2558B-1E97-47C6-B27A-9F9B3A329E89}" type="slidenum">
              <a:rPr lang="en-US" smtClean="0"/>
              <a:t>‹#›</a:t>
            </a:fld>
            <a:endParaRPr lang="en-US"/>
          </a:p>
        </p:txBody>
      </p:sp>
    </p:spTree>
    <p:extLst>
      <p:ext uri="{BB962C8B-B14F-4D97-AF65-F5344CB8AC3E}">
        <p14:creationId xmlns:p14="http://schemas.microsoft.com/office/powerpoint/2010/main" val="106074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trepreneur.com/article/2237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0897E9DE-AFF1-41E3-AE64-5EFF08346471}" type="slidenum">
              <a:rPr lang="cs-CZ"/>
              <a:pPr/>
              <a:t>2</a:t>
            </a:fld>
            <a:endParaRPr lang="cs-CZ"/>
          </a:p>
        </p:txBody>
      </p:sp>
      <p:sp>
        <p:nvSpPr>
          <p:cNvPr id="4198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29215C-2785-4CB2-8420-69BA535DF768}"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cs-CZ" sz="1200">
              <a:solidFill>
                <a:srgbClr val="000000"/>
              </a:solidFill>
              <a:latin typeface="Calibri" pitchFamily="80" charset="0"/>
            </a:endParaRPr>
          </a:p>
        </p:txBody>
      </p:sp>
      <p:sp>
        <p:nvSpPr>
          <p:cNvPr id="41986"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1987"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Personal</a:t>
            </a:r>
            <a:r>
              <a:rPr lang="nl-NL" sz="1200" dirty="0">
                <a:solidFill>
                  <a:srgbClr val="000000"/>
                </a:solidFill>
              </a:rPr>
              <a:t> opening</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a:solidFill>
                  <a:srgbClr val="000000"/>
                </a:solidFill>
              </a:rPr>
              <a:t>Opening</a:t>
            </a:r>
            <a:r>
              <a:rPr lang="nl-NL" sz="1200" baseline="0" dirty="0">
                <a:solidFill>
                  <a:srgbClr val="000000"/>
                </a:solidFill>
              </a:rPr>
              <a:t> statement: </a:t>
            </a:r>
            <a:r>
              <a:rPr lang="nl-NL" sz="1200" baseline="0" dirty="0" err="1">
                <a:solidFill>
                  <a:srgbClr val="000000"/>
                </a:solidFill>
              </a:rPr>
              <a:t>take</a:t>
            </a:r>
            <a:r>
              <a:rPr lang="nl-NL" sz="1200" baseline="0" dirty="0">
                <a:solidFill>
                  <a:srgbClr val="000000"/>
                </a:solidFill>
              </a:rPr>
              <a:t> 30 </a:t>
            </a:r>
            <a:r>
              <a:rPr lang="nl-NL" sz="1200" baseline="0" dirty="0" err="1">
                <a:solidFill>
                  <a:srgbClr val="000000"/>
                </a:solidFill>
              </a:rPr>
              <a:t>seconds</a:t>
            </a:r>
            <a:r>
              <a:rPr lang="nl-NL" sz="1200" baseline="0" dirty="0">
                <a:solidFill>
                  <a:srgbClr val="000000"/>
                </a:solidFill>
              </a:rPr>
              <a:t> to </a:t>
            </a:r>
            <a:r>
              <a:rPr lang="nl-NL" sz="1200" baseline="0" dirty="0" err="1">
                <a:solidFill>
                  <a:srgbClr val="000000"/>
                </a:solidFill>
              </a:rPr>
              <a:t>think</a:t>
            </a:r>
            <a:r>
              <a:rPr lang="nl-NL" sz="1200" baseline="0" dirty="0">
                <a:solidFill>
                  <a:srgbClr val="000000"/>
                </a:solidFill>
              </a:rPr>
              <a:t> of the last </a:t>
            </a:r>
            <a:r>
              <a:rPr lang="nl-NL" sz="1200" baseline="0" dirty="0" err="1">
                <a:solidFill>
                  <a:srgbClr val="000000"/>
                </a:solidFill>
              </a:rPr>
              <a:t>times</a:t>
            </a:r>
            <a:r>
              <a:rPr lang="nl-NL" sz="1200" baseline="0" dirty="0">
                <a:solidFill>
                  <a:srgbClr val="000000"/>
                </a:solidFill>
              </a:rPr>
              <a:t> </a:t>
            </a:r>
            <a:r>
              <a:rPr lang="nl-NL" sz="1200" baseline="0" dirty="0" err="1">
                <a:solidFill>
                  <a:srgbClr val="000000"/>
                </a:solidFill>
              </a:rPr>
              <a:t>you</a:t>
            </a:r>
            <a:r>
              <a:rPr lang="nl-NL" sz="1200" baseline="0" dirty="0">
                <a:solidFill>
                  <a:srgbClr val="000000"/>
                </a:solidFill>
              </a:rPr>
              <a:t> had to present </a:t>
            </a:r>
            <a:r>
              <a:rPr lang="nl-NL" sz="1200" baseline="0" dirty="0" err="1">
                <a:solidFill>
                  <a:srgbClr val="000000"/>
                </a:solidFill>
              </a:rPr>
              <a:t>something</a:t>
            </a:r>
            <a:r>
              <a:rPr lang="nl-NL" sz="1200" baseline="0" dirty="0">
                <a:solidFill>
                  <a:srgbClr val="000000"/>
                </a:solidFill>
              </a:rPr>
              <a:t>. </a:t>
            </a:r>
            <a:r>
              <a:rPr lang="nl-NL" sz="1200" baseline="0" dirty="0" err="1">
                <a:solidFill>
                  <a:srgbClr val="000000"/>
                </a:solidFill>
              </a:rPr>
              <a:t>How</a:t>
            </a:r>
            <a:r>
              <a:rPr lang="nl-NL" sz="1200" baseline="0" dirty="0">
                <a:solidFill>
                  <a:srgbClr val="000000"/>
                </a:solidFill>
              </a:rPr>
              <a:t> was </a:t>
            </a:r>
            <a:r>
              <a:rPr lang="nl-NL" sz="1200" baseline="0" dirty="0" err="1">
                <a:solidFill>
                  <a:srgbClr val="000000"/>
                </a:solidFill>
              </a:rPr>
              <a:t>it</a:t>
            </a:r>
            <a:r>
              <a:rPr lang="nl-NL" sz="1200" baseline="0" dirty="0">
                <a:solidFill>
                  <a:srgbClr val="000000"/>
                </a:solidFill>
              </a:rPr>
              <a:t>? </a:t>
            </a:r>
            <a:r>
              <a:rPr lang="nl-NL" sz="1200" baseline="0" dirty="0" err="1">
                <a:solidFill>
                  <a:srgbClr val="000000"/>
                </a:solidFill>
              </a:rPr>
              <a:t>how</a:t>
            </a:r>
            <a:r>
              <a:rPr lang="nl-NL" sz="1200" baseline="0" dirty="0">
                <a:solidFill>
                  <a:srgbClr val="000000"/>
                </a:solidFill>
              </a:rPr>
              <a:t> </a:t>
            </a:r>
            <a:r>
              <a:rPr lang="nl-NL" sz="1200" baseline="0" dirty="0" err="1">
                <a:solidFill>
                  <a:srgbClr val="000000"/>
                </a:solidFill>
              </a:rPr>
              <a:t>did</a:t>
            </a:r>
            <a:r>
              <a:rPr lang="nl-NL" sz="1200" baseline="0" dirty="0">
                <a:solidFill>
                  <a:srgbClr val="000000"/>
                </a:solidFill>
              </a:rPr>
              <a:t> </a:t>
            </a:r>
            <a:r>
              <a:rPr lang="nl-NL" sz="1200" baseline="0" dirty="0" err="1">
                <a:solidFill>
                  <a:srgbClr val="000000"/>
                </a:solidFill>
              </a:rPr>
              <a:t>it</a:t>
            </a:r>
            <a:r>
              <a:rPr lang="nl-NL" sz="1200" baseline="0" dirty="0">
                <a:solidFill>
                  <a:srgbClr val="000000"/>
                </a:solidFill>
              </a:rPr>
              <a:t> go? </a:t>
            </a:r>
            <a:r>
              <a:rPr lang="nl-NL" sz="1200" baseline="0" dirty="0" err="1">
                <a:solidFill>
                  <a:srgbClr val="000000"/>
                </a:solidFill>
              </a:rPr>
              <a:t>What</a:t>
            </a:r>
            <a:r>
              <a:rPr lang="nl-NL" sz="1200" baseline="0" dirty="0">
                <a:solidFill>
                  <a:srgbClr val="000000"/>
                </a:solidFill>
              </a:rPr>
              <a:t> </a:t>
            </a:r>
            <a:r>
              <a:rPr lang="nl-NL" sz="1200" baseline="0" dirty="0" err="1">
                <a:solidFill>
                  <a:srgbClr val="000000"/>
                </a:solidFill>
              </a:rPr>
              <a:t>would</a:t>
            </a:r>
            <a:r>
              <a:rPr lang="nl-NL" sz="1200" baseline="0" dirty="0">
                <a:solidFill>
                  <a:srgbClr val="000000"/>
                </a:solidFill>
              </a:rPr>
              <a:t> </a:t>
            </a:r>
            <a:r>
              <a:rPr lang="nl-NL" sz="1200" baseline="0" dirty="0" err="1">
                <a:solidFill>
                  <a:srgbClr val="000000"/>
                </a:solidFill>
              </a:rPr>
              <a:t>you</a:t>
            </a:r>
            <a:r>
              <a:rPr lang="nl-NL" sz="1200" baseline="0" dirty="0">
                <a:solidFill>
                  <a:srgbClr val="000000"/>
                </a:solidFill>
              </a:rPr>
              <a:t> do </a:t>
            </a:r>
            <a:r>
              <a:rPr lang="nl-NL" sz="1200" baseline="0" dirty="0" err="1">
                <a:solidFill>
                  <a:srgbClr val="000000"/>
                </a:solidFill>
              </a:rPr>
              <a:t>better</a:t>
            </a:r>
            <a:r>
              <a:rPr lang="nl-NL" sz="1200" baseline="0" dirty="0">
                <a:solidFill>
                  <a:srgbClr val="000000"/>
                </a:solidFill>
              </a:rPr>
              <a:t>?</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a:solidFill>
                  <a:srgbClr val="000000"/>
                </a:solidFill>
              </a:rPr>
              <a:t>Then</a:t>
            </a:r>
            <a:r>
              <a:rPr lang="nl-NL" sz="1200" baseline="0" dirty="0">
                <a:solidFill>
                  <a:srgbClr val="000000"/>
                </a:solidFill>
              </a:rPr>
              <a:t> slide questions</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a:solidFill>
                  <a:srgbClr val="000000"/>
                </a:solidFill>
              </a:rPr>
              <a:t>extra</a:t>
            </a:r>
            <a:r>
              <a:rPr lang="nl-NL" sz="1200" baseline="0" dirty="0">
                <a:solidFill>
                  <a:srgbClr val="000000"/>
                </a:solidFill>
              </a:rPr>
              <a:t> </a:t>
            </a:r>
            <a:r>
              <a:rPr lang="nl-NL" sz="1200" baseline="0" dirty="0" err="1">
                <a:solidFill>
                  <a:srgbClr val="000000"/>
                </a:solidFill>
              </a:rPr>
              <a:t>questions</a:t>
            </a:r>
            <a:r>
              <a:rPr lang="nl-NL" sz="1200" baseline="0" dirty="0">
                <a:solidFill>
                  <a:srgbClr val="000000"/>
                </a:solidFill>
              </a:rPr>
              <a:t>: </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err="1">
                <a:solidFill>
                  <a:srgbClr val="000000"/>
                </a:solidFill>
              </a:rPr>
              <a:t>Why</a:t>
            </a:r>
            <a:r>
              <a:rPr lang="nl-NL" sz="1200" baseline="0" dirty="0">
                <a:solidFill>
                  <a:srgbClr val="000000"/>
                </a:solidFill>
              </a:rPr>
              <a:t> </a:t>
            </a:r>
            <a:endParaRPr lang="nl-NL" sz="1200" dirty="0">
              <a:solidFill>
                <a:srgbClr val="000000"/>
              </a:solidFill>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936833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0FA6913-0569-4702-AFC1-BD1923125DC8}" type="slidenum">
              <a:rPr lang="cs-CZ"/>
              <a:pPr/>
              <a:t>12</a:t>
            </a:fld>
            <a:endParaRPr lang="cs-CZ"/>
          </a:p>
        </p:txBody>
      </p:sp>
      <p:sp>
        <p:nvSpPr>
          <p:cNvPr id="4710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1st part of </a:t>
            </a:r>
            <a:r>
              <a:rPr lang="nl-NL" dirty="0" err="1"/>
              <a:t>aristoteles</a:t>
            </a:r>
            <a:r>
              <a:rPr lang="nl-NL" dirty="0"/>
              <a:t>!</a:t>
            </a:r>
          </a:p>
        </p:txBody>
      </p:sp>
    </p:spTree>
    <p:extLst>
      <p:ext uri="{BB962C8B-B14F-4D97-AF65-F5344CB8AC3E}">
        <p14:creationId xmlns:p14="http://schemas.microsoft.com/office/powerpoint/2010/main" val="426963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9BD71654-880A-4ED4-80D0-BE1C6D5C871D}" type="slidenum">
              <a:rPr lang="cs-CZ"/>
              <a:pPr/>
              <a:t>13</a:t>
            </a:fld>
            <a:endParaRPr lang="cs-CZ"/>
          </a:p>
        </p:txBody>
      </p:sp>
      <p:sp>
        <p:nvSpPr>
          <p:cNvPr id="4812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EC4DC03-9911-422F-824B-0C4A2A81E5BB}"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cs-CZ" sz="1200">
              <a:solidFill>
                <a:srgbClr val="000000"/>
              </a:solidFill>
              <a:latin typeface="Calibri" pitchFamily="80" charset="0"/>
            </a:endParaRPr>
          </a:p>
        </p:txBody>
      </p:sp>
      <p:sp>
        <p:nvSpPr>
          <p:cNvPr id="48130"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8131"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important to </a:t>
            </a:r>
            <a:r>
              <a:rPr lang="nl-NL" sz="1200" baseline="0" dirty="0" err="1">
                <a:solidFill>
                  <a:srgbClr val="000000"/>
                </a:solidFill>
              </a:rPr>
              <a:t>use</a:t>
            </a:r>
            <a:r>
              <a:rPr lang="nl-NL" sz="1200" baseline="0" dirty="0">
                <a:solidFill>
                  <a:srgbClr val="000000"/>
                </a:solidFill>
              </a:rPr>
              <a:t> a </a:t>
            </a:r>
            <a:r>
              <a:rPr lang="nl-NL" sz="1200" baseline="0" dirty="0" err="1">
                <a:solidFill>
                  <a:srgbClr val="000000"/>
                </a:solidFill>
              </a:rPr>
              <a:t>style</a:t>
            </a:r>
            <a:r>
              <a:rPr lang="nl-NL" sz="1200" baseline="0" dirty="0">
                <a:solidFill>
                  <a:srgbClr val="000000"/>
                </a:solidFill>
              </a:rPr>
              <a:t> </a:t>
            </a:r>
            <a:r>
              <a:rPr lang="nl-NL" sz="1200" baseline="0" dirty="0" err="1">
                <a:solidFill>
                  <a:srgbClr val="000000"/>
                </a:solidFill>
              </a:rPr>
              <a:t>that</a:t>
            </a:r>
            <a:r>
              <a:rPr lang="nl-NL" sz="1200" baseline="0" dirty="0">
                <a:solidFill>
                  <a:srgbClr val="000000"/>
                </a:solidFill>
              </a:rPr>
              <a:t> fits me (</a:t>
            </a:r>
            <a:r>
              <a:rPr lang="nl-NL" sz="1200" baseline="0" dirty="0" err="1">
                <a:solidFill>
                  <a:srgbClr val="000000"/>
                </a:solidFill>
              </a:rPr>
              <a:t>make</a:t>
            </a:r>
            <a:r>
              <a:rPr lang="nl-NL" sz="1200" baseline="0" dirty="0">
                <a:solidFill>
                  <a:srgbClr val="000000"/>
                </a:solidFill>
              </a:rPr>
              <a:t> </a:t>
            </a:r>
            <a:r>
              <a:rPr lang="nl-NL" sz="1200" baseline="0" dirty="0" err="1">
                <a:solidFill>
                  <a:srgbClr val="000000"/>
                </a:solidFill>
              </a:rPr>
              <a:t>it</a:t>
            </a:r>
            <a:r>
              <a:rPr lang="nl-NL" sz="1200" baseline="0" dirty="0">
                <a:solidFill>
                  <a:srgbClr val="000000"/>
                </a:solidFill>
              </a:rPr>
              <a:t> </a:t>
            </a:r>
            <a:r>
              <a:rPr lang="nl-NL" sz="1200" baseline="0" dirty="0" err="1">
                <a:solidFill>
                  <a:srgbClr val="000000"/>
                </a:solidFill>
              </a:rPr>
              <a:t>personal</a:t>
            </a:r>
            <a:r>
              <a:rPr lang="nl-NL" sz="1200" baseline="0" dirty="0">
                <a:solidFill>
                  <a:srgbClr val="000000"/>
                </a:solidFill>
              </a:rPr>
              <a:t>)</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Different </a:t>
            </a:r>
            <a:r>
              <a:rPr lang="nl-NL" sz="1200" baseline="0" dirty="0" err="1">
                <a:solidFill>
                  <a:srgbClr val="000000"/>
                </a:solidFill>
              </a:rPr>
              <a:t>situations</a:t>
            </a:r>
            <a:r>
              <a:rPr lang="nl-NL" sz="1200" baseline="0" dirty="0">
                <a:solidFill>
                  <a:srgbClr val="000000"/>
                </a:solidFill>
              </a:rPr>
              <a:t>, </a:t>
            </a:r>
            <a:r>
              <a:rPr lang="nl-NL" sz="1200" baseline="0" dirty="0" err="1">
                <a:solidFill>
                  <a:srgbClr val="000000"/>
                </a:solidFill>
              </a:rPr>
              <a:t>examples</a:t>
            </a:r>
            <a:r>
              <a:rPr lang="nl-NL" sz="1200" baseline="0" dirty="0">
                <a:solidFill>
                  <a:srgbClr val="000000"/>
                </a:solidFill>
              </a:rPr>
              <a:t>: </a:t>
            </a:r>
            <a:r>
              <a:rPr lang="nl-NL" sz="1200" baseline="0" dirty="0" err="1">
                <a:solidFill>
                  <a:srgbClr val="000000"/>
                </a:solidFill>
              </a:rPr>
              <a:t>speach</a:t>
            </a:r>
            <a:r>
              <a:rPr lang="nl-NL" sz="1200" baseline="0" dirty="0">
                <a:solidFill>
                  <a:srgbClr val="000000"/>
                </a:solidFill>
              </a:rPr>
              <a:t> </a:t>
            </a:r>
            <a:r>
              <a:rPr lang="nl-NL" sz="1200" baseline="0" dirty="0" err="1">
                <a:solidFill>
                  <a:srgbClr val="000000"/>
                </a:solidFill>
              </a:rPr>
              <a:t>for</a:t>
            </a:r>
            <a:r>
              <a:rPr lang="nl-NL" sz="1200" baseline="0" dirty="0">
                <a:solidFill>
                  <a:srgbClr val="000000"/>
                </a:solidFill>
              </a:rPr>
              <a:t> professors </a:t>
            </a:r>
            <a:r>
              <a:rPr lang="nl-NL" sz="1200" baseline="0" dirty="0" err="1">
                <a:solidFill>
                  <a:srgbClr val="000000"/>
                </a:solidFill>
              </a:rPr>
              <a:t>or</a:t>
            </a:r>
            <a:r>
              <a:rPr lang="nl-NL" sz="1200" baseline="0" dirty="0">
                <a:solidFill>
                  <a:srgbClr val="000000"/>
                </a:solidFill>
              </a:rPr>
              <a:t> at </a:t>
            </a:r>
            <a:r>
              <a:rPr lang="nl-NL" sz="1200" baseline="0" dirty="0" err="1">
                <a:solidFill>
                  <a:srgbClr val="000000"/>
                </a:solidFill>
              </a:rPr>
              <a:t>kid’s</a:t>
            </a:r>
            <a:r>
              <a:rPr lang="nl-NL" sz="1200" baseline="0" dirty="0">
                <a:solidFill>
                  <a:srgbClr val="000000"/>
                </a:solidFill>
              </a:rPr>
              <a:t> </a:t>
            </a:r>
            <a:r>
              <a:rPr lang="nl-NL" sz="1200" baseline="0" dirty="0" err="1">
                <a:solidFill>
                  <a:srgbClr val="000000"/>
                </a:solidFill>
              </a:rPr>
              <a:t>birthday</a:t>
            </a:r>
            <a:r>
              <a:rPr lang="nl-NL" sz="1200" baseline="0" dirty="0">
                <a:solidFill>
                  <a:srgbClr val="000000"/>
                </a:solidFill>
              </a:rPr>
              <a:t> party.</a:t>
            </a:r>
            <a:endParaRPr lang="nl-NL" sz="1200" dirty="0">
              <a:solidFill>
                <a:srgbClr val="000000"/>
              </a:solidFill>
            </a:endParaRP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NL" sz="1200" dirty="0">
              <a:solidFill>
                <a:srgbClr val="000000"/>
              </a:solidFill>
            </a:endParaRP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dirty="0" err="1">
                <a:solidFill>
                  <a:srgbClr val="000000"/>
                </a:solidFill>
              </a:rPr>
              <a:t>How</a:t>
            </a:r>
            <a:r>
              <a:rPr lang="nl-NL" sz="1200" dirty="0">
                <a:solidFill>
                  <a:srgbClr val="000000"/>
                </a:solidFill>
              </a:rPr>
              <a:t> do </a:t>
            </a:r>
            <a:r>
              <a:rPr lang="nl-NL" sz="1200" dirty="0" err="1">
                <a:solidFill>
                  <a:srgbClr val="000000"/>
                </a:solidFill>
              </a:rPr>
              <a:t>you</a:t>
            </a:r>
            <a:r>
              <a:rPr lang="nl-NL" sz="1200" dirty="0">
                <a:solidFill>
                  <a:srgbClr val="000000"/>
                </a:solidFill>
              </a:rPr>
              <a:t> </a:t>
            </a:r>
            <a:r>
              <a:rPr lang="nl-NL" sz="1200" dirty="0" err="1">
                <a:solidFill>
                  <a:srgbClr val="000000"/>
                </a:solidFill>
              </a:rPr>
              <a:t>hold</a:t>
            </a:r>
            <a:r>
              <a:rPr lang="nl-NL" sz="1200" dirty="0">
                <a:solidFill>
                  <a:srgbClr val="000000"/>
                </a:solidFill>
              </a:rPr>
              <a:t> </a:t>
            </a:r>
            <a:r>
              <a:rPr lang="nl-NL" sz="1200" dirty="0" err="1">
                <a:solidFill>
                  <a:srgbClr val="000000"/>
                </a:solidFill>
              </a:rPr>
              <a:t>your</a:t>
            </a:r>
            <a:r>
              <a:rPr lang="nl-NL" sz="1200" baseline="0" dirty="0">
                <a:solidFill>
                  <a:srgbClr val="000000"/>
                </a:solidFill>
              </a:rPr>
              <a:t> </a:t>
            </a:r>
            <a:r>
              <a:rPr lang="nl-NL" sz="1200" baseline="0" dirty="0" err="1">
                <a:solidFill>
                  <a:srgbClr val="000000"/>
                </a:solidFill>
              </a:rPr>
              <a:t>head</a:t>
            </a:r>
            <a:r>
              <a:rPr lang="nl-NL" sz="1200" baseline="0" dirty="0">
                <a:solidFill>
                  <a:srgbClr val="000000"/>
                </a:solidFill>
              </a:rPr>
              <a:t>?</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a:t>
            </a:r>
            <a:r>
              <a:rPr lang="nl-NL" sz="1200" baseline="0" dirty="0" err="1">
                <a:solidFill>
                  <a:srgbClr val="000000"/>
                </a:solidFill>
              </a:rPr>
              <a:t>what</a:t>
            </a:r>
            <a:r>
              <a:rPr lang="nl-NL" sz="1200" baseline="0" dirty="0">
                <a:solidFill>
                  <a:srgbClr val="000000"/>
                </a:solidFill>
              </a:rPr>
              <a:t> </a:t>
            </a:r>
            <a:r>
              <a:rPr lang="nl-NL" sz="1200" baseline="0" dirty="0" err="1">
                <a:solidFill>
                  <a:srgbClr val="000000"/>
                </a:solidFill>
              </a:rPr>
              <a:t>movements</a:t>
            </a:r>
            <a:r>
              <a:rPr lang="nl-NL" sz="1200" baseline="0" dirty="0">
                <a:solidFill>
                  <a:srgbClr val="000000"/>
                </a:solidFill>
              </a:rPr>
              <a:t> do </a:t>
            </a:r>
            <a:r>
              <a:rPr lang="nl-NL" sz="1200" baseline="0" dirty="0" err="1">
                <a:solidFill>
                  <a:srgbClr val="000000"/>
                </a:solidFill>
              </a:rPr>
              <a:t>you</a:t>
            </a:r>
            <a:r>
              <a:rPr lang="nl-NL" sz="1200" baseline="0" dirty="0">
                <a:solidFill>
                  <a:srgbClr val="000000"/>
                </a:solidFill>
              </a:rPr>
              <a:t> </a:t>
            </a:r>
            <a:r>
              <a:rPr lang="nl-NL" sz="1200" baseline="0" dirty="0" err="1">
                <a:solidFill>
                  <a:srgbClr val="000000"/>
                </a:solidFill>
              </a:rPr>
              <a:t>make</a:t>
            </a:r>
            <a:r>
              <a:rPr lang="nl-NL" sz="1200" baseline="0" dirty="0">
                <a:solidFill>
                  <a:srgbClr val="000000"/>
                </a:solidFill>
              </a:rPr>
              <a:t>?</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a:t>
            </a:r>
            <a:r>
              <a:rPr lang="nl-NL" sz="1200" baseline="0" dirty="0" err="1">
                <a:solidFill>
                  <a:srgbClr val="000000"/>
                </a:solidFill>
              </a:rPr>
              <a:t>what</a:t>
            </a:r>
            <a:r>
              <a:rPr lang="nl-NL" sz="1200" baseline="0" dirty="0">
                <a:solidFill>
                  <a:srgbClr val="000000"/>
                </a:solidFill>
              </a:rPr>
              <a:t> do </a:t>
            </a:r>
            <a:r>
              <a:rPr lang="nl-NL" sz="1200" baseline="0" dirty="0" err="1">
                <a:solidFill>
                  <a:srgbClr val="000000"/>
                </a:solidFill>
              </a:rPr>
              <a:t>you</a:t>
            </a:r>
            <a:r>
              <a:rPr lang="nl-NL" sz="1200" baseline="0" dirty="0">
                <a:solidFill>
                  <a:srgbClr val="000000"/>
                </a:solidFill>
              </a:rPr>
              <a:t> do </a:t>
            </a:r>
            <a:r>
              <a:rPr lang="nl-NL" sz="1200" baseline="0" dirty="0" err="1">
                <a:solidFill>
                  <a:srgbClr val="000000"/>
                </a:solidFill>
              </a:rPr>
              <a:t>with</a:t>
            </a:r>
            <a:r>
              <a:rPr lang="nl-NL" sz="1200" baseline="0" dirty="0">
                <a:solidFill>
                  <a:srgbClr val="000000"/>
                </a:solidFill>
              </a:rPr>
              <a:t> </a:t>
            </a:r>
            <a:r>
              <a:rPr lang="nl-NL" sz="1200" baseline="0" dirty="0" err="1">
                <a:solidFill>
                  <a:srgbClr val="000000"/>
                </a:solidFill>
              </a:rPr>
              <a:t>your</a:t>
            </a:r>
            <a:r>
              <a:rPr lang="nl-NL" sz="1200" baseline="0" dirty="0">
                <a:solidFill>
                  <a:srgbClr val="000000"/>
                </a:solidFill>
              </a:rPr>
              <a:t> hands?</a:t>
            </a:r>
            <a:endParaRPr lang="nl-NL" sz="12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NL" sz="12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Imagine, that someone is holding you by your head, and taking away some of your weight.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 personally prefer to walk, but it is preferable to stand on your </a:t>
            </a:r>
            <a:r>
              <a:rPr lang="cs-CZ" sz="1200" b="1" dirty="0">
                <a:solidFill>
                  <a:srgbClr val="000000"/>
                </a:solidFill>
              </a:rPr>
              <a:t>toes</a:t>
            </a:r>
            <a:r>
              <a:rPr lang="cs-CZ" sz="1200" dirty="0">
                <a:solidFill>
                  <a:srgbClr val="000000"/>
                </a:solidFill>
              </a:rPr>
              <a:t> than heels </a:t>
            </a:r>
            <a:r>
              <a:rPr lang="cs-CZ" sz="1200" i="1" dirty="0">
                <a:solidFill>
                  <a:srgbClr val="000000"/>
                </a:solidFill>
              </a:rPr>
              <a:t>(that creates a distance).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Movements of your hands hold information too, use it well!</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i="1" dirty="0">
                <a:solidFill>
                  <a:srgbClr val="000000"/>
                </a:solidFill>
              </a:rPr>
              <a:t>Make it a note.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295913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108075" y="812800"/>
            <a:ext cx="5329238" cy="3995738"/>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err="1"/>
              <a:t>Situation</a:t>
            </a:r>
            <a:r>
              <a:rPr lang="nl-NL" dirty="0"/>
              <a:t>: meeting the </a:t>
            </a:r>
            <a:r>
              <a:rPr lang="nl-NL" dirty="0" err="1"/>
              <a:t>queen</a:t>
            </a:r>
            <a:r>
              <a:rPr lang="nl-NL" dirty="0"/>
              <a:t> and</a:t>
            </a:r>
            <a:r>
              <a:rPr lang="nl-NL" baseline="0" dirty="0"/>
              <a:t> the </a:t>
            </a:r>
            <a:r>
              <a:rPr lang="nl-NL" baseline="0" dirty="0" err="1"/>
              <a:t>non-verbal</a:t>
            </a:r>
            <a:r>
              <a:rPr lang="nl-NL" baseline="0" dirty="0"/>
              <a:t> </a:t>
            </a:r>
            <a:r>
              <a:rPr lang="nl-NL" baseline="0" dirty="0" err="1"/>
              <a:t>communication</a:t>
            </a:r>
            <a:r>
              <a:rPr lang="nl-NL" baseline="0" dirty="0"/>
              <a:t> </a:t>
            </a:r>
            <a:r>
              <a:rPr lang="nl-NL" baseline="0" dirty="0" err="1"/>
              <a:t>going</a:t>
            </a:r>
            <a:r>
              <a:rPr lang="nl-NL" baseline="0" dirty="0"/>
              <a:t> </a:t>
            </a:r>
            <a:r>
              <a:rPr lang="nl-NL" baseline="0" dirty="0" err="1"/>
              <a:t>on</a:t>
            </a:r>
            <a:r>
              <a:rPr lang="nl-NL" baseline="0" dirty="0"/>
              <a:t>.</a:t>
            </a:r>
            <a:endParaRPr lang="nl-NL" dirty="0"/>
          </a:p>
          <a:p>
            <a:pPr eaLnBrk="1" hangingPunct="1">
              <a:spcBef>
                <a:spcPct val="0"/>
              </a:spcBef>
            </a:pPr>
            <a:endParaRPr lang="nl-NL" dirty="0"/>
          </a:p>
          <a:p>
            <a:pPr eaLnBrk="1" hangingPunct="1">
              <a:spcBef>
                <a:spcPct val="0"/>
              </a:spcBef>
            </a:pPr>
            <a:r>
              <a:rPr lang="nl-NL" dirty="0"/>
              <a:t>Hands are </a:t>
            </a:r>
            <a:r>
              <a:rPr lang="nl-NL" dirty="0" err="1"/>
              <a:t>imporant</a:t>
            </a:r>
            <a:r>
              <a:rPr lang="nl-NL" baseline="0" dirty="0"/>
              <a:t> part of </a:t>
            </a:r>
            <a:r>
              <a:rPr lang="nl-NL" baseline="0" dirty="0" err="1"/>
              <a:t>your</a:t>
            </a:r>
            <a:r>
              <a:rPr lang="nl-NL" baseline="0" dirty="0"/>
              <a:t> </a:t>
            </a:r>
            <a:r>
              <a:rPr lang="nl-NL" baseline="0" dirty="0" err="1"/>
              <a:t>appearance</a:t>
            </a:r>
            <a:r>
              <a:rPr lang="nl-NL" baseline="0" dirty="0"/>
              <a:t>.</a:t>
            </a:r>
          </a:p>
          <a:p>
            <a:pPr eaLnBrk="1" hangingPunct="1">
              <a:spcBef>
                <a:spcPct val="0"/>
              </a:spcBef>
            </a:pPr>
            <a:r>
              <a:rPr lang="nl-NL" baseline="0" dirty="0"/>
              <a:t>Open hands -&gt; </a:t>
            </a:r>
            <a:r>
              <a:rPr lang="nl-NL" baseline="0" dirty="0" err="1"/>
              <a:t>hounesty</a:t>
            </a:r>
            <a:r>
              <a:rPr lang="nl-NL" baseline="0" dirty="0"/>
              <a:t>, </a:t>
            </a:r>
            <a:r>
              <a:rPr lang="nl-NL" baseline="0" dirty="0" err="1"/>
              <a:t>truth</a:t>
            </a:r>
            <a:r>
              <a:rPr lang="nl-NL" baseline="0" dirty="0"/>
              <a:t>, </a:t>
            </a:r>
            <a:r>
              <a:rPr lang="nl-NL" baseline="0" dirty="0" err="1"/>
              <a:t>loyalthy</a:t>
            </a:r>
            <a:endParaRPr lang="nl-NL" baseline="0" dirty="0"/>
          </a:p>
          <a:p>
            <a:pPr eaLnBrk="1" hangingPunct="1">
              <a:spcBef>
                <a:spcPct val="0"/>
              </a:spcBef>
            </a:pPr>
            <a:r>
              <a:rPr lang="nl-NL" baseline="0" dirty="0" err="1"/>
              <a:t>Closed</a:t>
            </a:r>
            <a:r>
              <a:rPr lang="nl-NL" baseline="0" dirty="0"/>
              <a:t> </a:t>
            </a:r>
            <a:r>
              <a:rPr lang="nl-NL" baseline="0" dirty="0" err="1"/>
              <a:t>or</a:t>
            </a:r>
            <a:r>
              <a:rPr lang="nl-NL" baseline="0" dirty="0"/>
              <a:t> </a:t>
            </a:r>
            <a:r>
              <a:rPr lang="nl-NL" baseline="0" dirty="0" err="1"/>
              <a:t>hidden</a:t>
            </a:r>
            <a:r>
              <a:rPr lang="nl-NL" baseline="0" dirty="0"/>
              <a:t> hands -&gt; </a:t>
            </a:r>
            <a:r>
              <a:rPr lang="nl-NL" baseline="0" dirty="0" err="1"/>
              <a:t>not</a:t>
            </a:r>
            <a:r>
              <a:rPr lang="nl-NL" baseline="0" dirty="0"/>
              <a:t> </a:t>
            </a:r>
            <a:r>
              <a:rPr lang="nl-NL" baseline="0" dirty="0" err="1"/>
              <a:t>caring</a:t>
            </a:r>
            <a:r>
              <a:rPr lang="nl-NL" baseline="0" dirty="0"/>
              <a:t> (onverschillig), </a:t>
            </a:r>
            <a:r>
              <a:rPr lang="nl-NL" baseline="0" dirty="0" err="1"/>
              <a:t>closed</a:t>
            </a:r>
            <a:r>
              <a:rPr lang="nl-NL" baseline="0" dirty="0"/>
              <a:t>, </a:t>
            </a:r>
            <a:r>
              <a:rPr lang="nl-NL" baseline="0" dirty="0" err="1"/>
              <a:t>not</a:t>
            </a:r>
            <a:r>
              <a:rPr lang="nl-NL" baseline="0" dirty="0"/>
              <a:t> </a:t>
            </a:r>
            <a:r>
              <a:rPr lang="nl-NL" baseline="0" dirty="0" err="1"/>
              <a:t>willing</a:t>
            </a:r>
            <a:r>
              <a:rPr lang="nl-NL" baseline="0" dirty="0"/>
              <a:t> to </a:t>
            </a:r>
            <a:r>
              <a:rPr lang="nl-NL" baseline="0" dirty="0" err="1"/>
              <a:t>participate</a:t>
            </a:r>
            <a:endParaRPr lang="nl-NL"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7BC2A-D8DA-4204-A4A3-DFFE9DD44793}" type="slidenum">
              <a:rPr lang="nl-NL">
                <a:cs typeface="Arial" charset="0"/>
              </a:rPr>
              <a:pPr fontAlgn="base">
                <a:spcBef>
                  <a:spcPct val="0"/>
                </a:spcBef>
                <a:spcAft>
                  <a:spcPct val="0"/>
                </a:spcAft>
                <a:defRPr/>
              </a:pPr>
              <a:t>14</a:t>
            </a:fld>
            <a:endParaRPr lang="nl-NL">
              <a:cs typeface="Arial" charset="0"/>
            </a:endParaRPr>
          </a:p>
        </p:txBody>
      </p:sp>
    </p:spTree>
    <p:extLst>
      <p:ext uri="{BB962C8B-B14F-4D97-AF65-F5344CB8AC3E}">
        <p14:creationId xmlns:p14="http://schemas.microsoft.com/office/powerpoint/2010/main" val="327492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74BFC91-2D95-4347-935B-651CB81ADB46}" type="slidenum">
              <a:rPr lang="cs-CZ"/>
              <a:pPr/>
              <a:t>15</a:t>
            </a:fld>
            <a:endParaRPr lang="cs-CZ"/>
          </a:p>
        </p:txBody>
      </p:sp>
      <p:sp>
        <p:nvSpPr>
          <p:cNvPr id="4915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405395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3890C478-8EB9-437C-BB78-C0E13B8DFD08}" type="slidenum">
              <a:rPr lang="cs-CZ"/>
              <a:pPr/>
              <a:t>16</a:t>
            </a:fld>
            <a:endParaRPr lang="cs-CZ"/>
          </a:p>
        </p:txBody>
      </p:sp>
      <p:sp>
        <p:nvSpPr>
          <p:cNvPr id="5017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8664C6-1577-4945-AF0C-077274581530}"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cs-CZ" sz="1200">
              <a:solidFill>
                <a:srgbClr val="000000"/>
              </a:solidFill>
              <a:latin typeface="Calibri" pitchFamily="80" charset="0"/>
            </a:endParaRPr>
          </a:p>
        </p:txBody>
      </p:sp>
      <p:sp>
        <p:nvSpPr>
          <p:cNvPr id="50178"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0179"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You can speak only when you breath out.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If you breath out usually for 20 seconds, than under stress in 10. And that is too little for fluent sentences.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Try it for a while!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Correct technique is to breath in belly, than in chest, breath out chest and breath out from belly</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407425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3646F2BC-A0EB-4C8D-9BE8-5782686665F4}" type="slidenum">
              <a:rPr lang="cs-CZ"/>
              <a:pPr/>
              <a:t>17</a:t>
            </a:fld>
            <a:endParaRPr lang="cs-CZ"/>
          </a:p>
        </p:txBody>
      </p:sp>
      <p:sp>
        <p:nvSpPr>
          <p:cNvPr id="51201" name="Rectangle 1"/>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572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5BA67A-AB20-4D14-9963-DCA1FAFA3FBB}" type="slidenum">
              <a:rPr lang="cs-CZ"/>
              <a:pPr/>
              <a:t>18</a:t>
            </a:fld>
            <a:endParaRPr lang="cs-CZ"/>
          </a:p>
        </p:txBody>
      </p:sp>
      <p:sp>
        <p:nvSpPr>
          <p:cNvPr id="54273" name="Rectangle 1"/>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you smile, the more the audience likes you.</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you open your mouth, the better they hear you.</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are facial expression same with what you say, the more they understand.</a:t>
            </a:r>
          </a:p>
          <a:p>
            <a:endParaRPr lang="nl-NL" dirty="0"/>
          </a:p>
        </p:txBody>
      </p:sp>
    </p:spTree>
    <p:extLst>
      <p:ext uri="{BB962C8B-B14F-4D97-AF65-F5344CB8AC3E}">
        <p14:creationId xmlns:p14="http://schemas.microsoft.com/office/powerpoint/2010/main" val="18719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BFB5A7E-201E-48B9-91D8-70E4E2377540}" type="slidenum">
              <a:rPr lang="cs-CZ"/>
              <a:pPr/>
              <a:t>19</a:t>
            </a:fld>
            <a:endParaRPr lang="cs-CZ"/>
          </a:p>
        </p:txBody>
      </p:sp>
      <p:sp>
        <p:nvSpPr>
          <p:cNvPr id="55297"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nl-NL" dirty="0" err="1"/>
              <a:t>Looking</a:t>
            </a:r>
            <a:r>
              <a:rPr lang="nl-NL" dirty="0"/>
              <a:t> </a:t>
            </a:r>
            <a:r>
              <a:rPr lang="nl-NL" dirty="0" err="1"/>
              <a:t>strait</a:t>
            </a:r>
            <a:r>
              <a:rPr lang="nl-NL" baseline="0" dirty="0"/>
              <a:t> in the </a:t>
            </a:r>
            <a:r>
              <a:rPr lang="nl-NL" baseline="0" dirty="0" err="1"/>
              <a:t>eye</a:t>
            </a:r>
            <a:r>
              <a:rPr lang="nl-NL" baseline="0" dirty="0"/>
              <a:t>: pro: </a:t>
            </a:r>
            <a:r>
              <a:rPr lang="nl-NL" baseline="0" dirty="0" err="1"/>
              <a:t>polight</a:t>
            </a:r>
            <a:r>
              <a:rPr lang="nl-NL" baseline="0" dirty="0"/>
              <a:t>, </a:t>
            </a:r>
            <a:r>
              <a:rPr lang="nl-NL" baseline="0" dirty="0" err="1"/>
              <a:t>interested</a:t>
            </a:r>
            <a:r>
              <a:rPr lang="nl-NL" baseline="0" dirty="0"/>
              <a:t>, </a:t>
            </a:r>
            <a:r>
              <a:rPr lang="nl-NL" baseline="0" dirty="0" err="1"/>
              <a:t>positive</a:t>
            </a:r>
            <a:r>
              <a:rPr lang="nl-NL" baseline="0" dirty="0"/>
              <a:t>. </a:t>
            </a:r>
            <a:r>
              <a:rPr lang="nl-NL" baseline="0" dirty="0" err="1"/>
              <a:t>Con</a:t>
            </a:r>
            <a:r>
              <a:rPr lang="nl-NL" baseline="0" dirty="0"/>
              <a:t>: </a:t>
            </a:r>
            <a:r>
              <a:rPr lang="nl-NL" baseline="0" dirty="0" err="1"/>
              <a:t>can</a:t>
            </a:r>
            <a:r>
              <a:rPr lang="nl-NL" baseline="0" dirty="0"/>
              <a:t> </a:t>
            </a:r>
            <a:r>
              <a:rPr lang="nl-NL" baseline="0" dirty="0" err="1"/>
              <a:t>make</a:t>
            </a:r>
            <a:r>
              <a:rPr lang="nl-NL" baseline="0" dirty="0"/>
              <a:t> </a:t>
            </a:r>
            <a:r>
              <a:rPr lang="nl-NL" baseline="0" dirty="0" err="1"/>
              <a:t>people</a:t>
            </a:r>
            <a:r>
              <a:rPr lang="nl-NL" baseline="0" dirty="0"/>
              <a:t> </a:t>
            </a:r>
            <a:r>
              <a:rPr lang="nl-NL" baseline="0" dirty="0" err="1"/>
              <a:t>unconfortable</a:t>
            </a:r>
            <a:endParaRPr lang="nl-NL"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nl-NL"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nl-NL" dirty="0" err="1"/>
              <a:t>Lighthouse</a:t>
            </a:r>
            <a:r>
              <a:rPr lang="nl-NL" dirty="0"/>
              <a:t> </a:t>
            </a:r>
            <a:r>
              <a:rPr lang="nl-NL" dirty="0" err="1"/>
              <a:t>method</a:t>
            </a:r>
            <a:r>
              <a:rPr lang="nl-NL" dirty="0"/>
              <a:t>: </a:t>
            </a:r>
            <a:r>
              <a:rPr lang="cs-CZ" dirty="0"/>
              <a:t>Around 1-2 seconds, from person to person (not more) To</a:t>
            </a:r>
            <a:r>
              <a:rPr lang="cs-CZ" b="1" dirty="0"/>
              <a:t> Everybody </a:t>
            </a:r>
            <a:r>
              <a:rPr lang="cs-CZ" dirty="0"/>
              <a:t>in the room</a:t>
            </a:r>
          </a:p>
          <a:p>
            <a:endParaRPr lang="nl-NL" dirty="0"/>
          </a:p>
          <a:p>
            <a:r>
              <a:rPr lang="nl-NL" dirty="0"/>
              <a:t>Show wrong</a:t>
            </a:r>
            <a:r>
              <a:rPr lang="nl-NL" baseline="0" dirty="0"/>
              <a:t> </a:t>
            </a:r>
            <a:r>
              <a:rPr lang="nl-NL" baseline="0" dirty="0" err="1"/>
              <a:t>ways</a:t>
            </a:r>
            <a:r>
              <a:rPr lang="nl-NL" baseline="0" dirty="0"/>
              <a:t> of </a:t>
            </a:r>
            <a:r>
              <a:rPr lang="nl-NL" baseline="0" dirty="0" err="1"/>
              <a:t>eye</a:t>
            </a:r>
            <a:r>
              <a:rPr lang="nl-NL" baseline="0" dirty="0"/>
              <a:t> contact </a:t>
            </a:r>
            <a:r>
              <a:rPr lang="nl-NL" baseline="0" dirty="0" err="1"/>
              <a:t>like</a:t>
            </a:r>
            <a:r>
              <a:rPr lang="nl-NL" baseline="0" dirty="0"/>
              <a:t>:</a:t>
            </a:r>
          </a:p>
          <a:p>
            <a:pPr>
              <a:buFontTx/>
              <a:buChar char="-"/>
            </a:pPr>
            <a:r>
              <a:rPr lang="nl-NL" baseline="0" dirty="0"/>
              <a:t>Staring to long to a </a:t>
            </a:r>
            <a:r>
              <a:rPr lang="nl-NL" baseline="0" dirty="0" err="1"/>
              <a:t>person</a:t>
            </a:r>
            <a:endParaRPr lang="nl-NL" baseline="0" dirty="0"/>
          </a:p>
          <a:p>
            <a:pPr>
              <a:buFontTx/>
              <a:buChar char="-"/>
            </a:pPr>
            <a:r>
              <a:rPr lang="nl-NL" baseline="0" dirty="0"/>
              <a:t> missing the sites of a </a:t>
            </a:r>
            <a:r>
              <a:rPr lang="nl-NL" baseline="0" dirty="0" err="1"/>
              <a:t>group</a:t>
            </a:r>
            <a:endParaRPr lang="nl-NL" baseline="0" dirty="0"/>
          </a:p>
          <a:p>
            <a:pPr>
              <a:buFontTx/>
              <a:buChar char="-"/>
            </a:pPr>
            <a:r>
              <a:rPr lang="nl-NL" baseline="0" dirty="0"/>
              <a:t> staring down</a:t>
            </a:r>
          </a:p>
          <a:p>
            <a:pPr>
              <a:buFontTx/>
              <a:buChar char="-"/>
            </a:pPr>
            <a:r>
              <a:rPr lang="nl-NL" baseline="0" dirty="0"/>
              <a:t> staring over the </a:t>
            </a:r>
            <a:r>
              <a:rPr lang="nl-NL" baseline="0" dirty="0" err="1"/>
              <a:t>group</a:t>
            </a:r>
            <a:endParaRPr lang="nl-NL" dirty="0"/>
          </a:p>
        </p:txBody>
      </p:sp>
    </p:spTree>
    <p:extLst>
      <p:ext uri="{BB962C8B-B14F-4D97-AF65-F5344CB8AC3E}">
        <p14:creationId xmlns:p14="http://schemas.microsoft.com/office/powerpoint/2010/main" val="32796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0A93CAF-9EE5-402C-8335-26B00E65EB51}" type="slidenum">
              <a:rPr lang="cs-CZ"/>
              <a:pPr/>
              <a:t>20</a:t>
            </a:fld>
            <a:endParaRPr lang="cs-CZ"/>
          </a:p>
        </p:txBody>
      </p:sp>
      <p:sp>
        <p:nvSpPr>
          <p:cNvPr id="5632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Goal is to</a:t>
            </a:r>
            <a:r>
              <a:rPr lang="nl-NL" baseline="0" dirty="0"/>
              <a:t> </a:t>
            </a:r>
            <a:r>
              <a:rPr lang="nl-NL" baseline="0" dirty="0" err="1"/>
              <a:t>achieve</a:t>
            </a:r>
            <a:r>
              <a:rPr lang="nl-NL" baseline="0" dirty="0"/>
              <a:t> </a:t>
            </a:r>
            <a:r>
              <a:rPr lang="nl-NL" baseline="0" dirty="0" err="1"/>
              <a:t>your</a:t>
            </a:r>
            <a:r>
              <a:rPr lang="nl-NL" baseline="0" dirty="0"/>
              <a:t> goal </a:t>
            </a:r>
            <a:r>
              <a:rPr lang="nl-NL" baseline="0" dirty="0" err="1"/>
              <a:t>better</a:t>
            </a:r>
            <a:r>
              <a:rPr lang="nl-NL" baseline="0" dirty="0"/>
              <a:t> </a:t>
            </a:r>
            <a:r>
              <a:rPr lang="nl-NL" baseline="0" dirty="0" err="1"/>
              <a:t>or</a:t>
            </a:r>
            <a:r>
              <a:rPr lang="nl-NL" baseline="0" dirty="0"/>
              <a:t> </a:t>
            </a:r>
            <a:r>
              <a:rPr lang="nl-NL" baseline="0" dirty="0" err="1"/>
              <a:t>make</a:t>
            </a:r>
            <a:r>
              <a:rPr lang="nl-NL" baseline="0" dirty="0"/>
              <a:t> </a:t>
            </a:r>
            <a:r>
              <a:rPr lang="nl-NL" baseline="0" dirty="0" err="1"/>
              <a:t>yourself</a:t>
            </a:r>
            <a:r>
              <a:rPr lang="nl-NL" baseline="0" dirty="0"/>
              <a:t> </a:t>
            </a:r>
            <a:r>
              <a:rPr lang="nl-NL" baseline="0" dirty="0" err="1"/>
              <a:t>feel</a:t>
            </a:r>
            <a:r>
              <a:rPr lang="nl-NL" baseline="0" dirty="0"/>
              <a:t> </a:t>
            </a:r>
            <a:r>
              <a:rPr lang="nl-NL" baseline="0" dirty="0" err="1"/>
              <a:t>bettter</a:t>
            </a:r>
            <a:r>
              <a:rPr lang="nl-NL" baseline="0" dirty="0"/>
              <a:t> in the room and present </a:t>
            </a:r>
            <a:r>
              <a:rPr lang="nl-NL" baseline="0" dirty="0" err="1"/>
              <a:t>better</a:t>
            </a:r>
            <a:endParaRPr lang="nl-NL" dirty="0"/>
          </a:p>
        </p:txBody>
      </p:sp>
    </p:spTree>
    <p:extLst>
      <p:ext uri="{BB962C8B-B14F-4D97-AF65-F5344CB8AC3E}">
        <p14:creationId xmlns:p14="http://schemas.microsoft.com/office/powerpoint/2010/main" val="271720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F6810A49-3798-4413-855A-D058567A6F9A}" type="slidenum">
              <a:rPr lang="cs-CZ"/>
              <a:pPr/>
              <a:t>21</a:t>
            </a:fld>
            <a:endParaRPr lang="cs-CZ"/>
          </a:p>
        </p:txBody>
      </p:sp>
      <p:sp>
        <p:nvSpPr>
          <p:cNvPr id="5734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200742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BF21C294-2CF2-487E-9591-1A3D66E87149}" type="slidenum">
              <a:rPr lang="cs-CZ"/>
              <a:pPr/>
              <a:t>3</a:t>
            </a:fld>
            <a:endParaRPr lang="cs-CZ"/>
          </a:p>
        </p:txBody>
      </p:sp>
      <p:sp>
        <p:nvSpPr>
          <p:cNvPr id="4403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47405C-F16C-4A2E-B241-094A94856D8E}"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cs-CZ" sz="1200">
              <a:solidFill>
                <a:srgbClr val="000000"/>
              </a:solidFill>
              <a:latin typeface="Calibri" pitchFamily="80" charset="0"/>
            </a:endParaRPr>
          </a:p>
        </p:txBody>
      </p:sp>
      <p:sp>
        <p:nvSpPr>
          <p:cNvPr id="4403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4035"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and </a:t>
            </a:r>
            <a:r>
              <a:rPr lang="nl-NL" sz="1200" dirty="0" err="1">
                <a:solidFill>
                  <a:srgbClr val="000000"/>
                </a:solidFill>
              </a:rPr>
              <a:t>how</a:t>
            </a: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t>
            </a:r>
            <a:r>
              <a:rPr lang="nl-NL" sz="1200" dirty="0" err="1">
                <a:solidFill>
                  <a:srgbClr val="000000"/>
                </a:solidFill>
              </a:rPr>
              <a:t>presentation</a:t>
            </a:r>
            <a:r>
              <a:rPr lang="nl-NL" sz="1200" baseline="0" dirty="0">
                <a:solidFill>
                  <a:srgbClr val="000000"/>
                </a:solidFill>
              </a:rPr>
              <a:t> </a:t>
            </a:r>
            <a:r>
              <a:rPr lang="nl-NL" sz="1200" baseline="0" dirty="0" err="1">
                <a:solidFill>
                  <a:srgbClr val="000000"/>
                </a:solidFill>
              </a:rPr>
              <a:t>skills</a:t>
            </a:r>
            <a:r>
              <a:rPr lang="nl-NL" sz="1200" baseline="0" dirty="0">
                <a:solidFill>
                  <a:srgbClr val="000000"/>
                </a:solidFill>
              </a:rPr>
              <a:t>?</a:t>
            </a:r>
            <a:endParaRPr lang="nl-NL"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People</a:t>
            </a:r>
            <a:r>
              <a:rPr lang="nl-NL" sz="1200" dirty="0">
                <a:solidFill>
                  <a:srgbClr val="000000"/>
                </a:solidFill>
              </a:rPr>
              <a:t> </a:t>
            </a:r>
            <a:r>
              <a:rPr lang="nl-NL" sz="1200" dirty="0" err="1">
                <a:solidFill>
                  <a:srgbClr val="000000"/>
                </a:solidFill>
              </a:rPr>
              <a:t>love</a:t>
            </a:r>
            <a:r>
              <a:rPr lang="nl-NL" sz="1200" dirty="0">
                <a:solidFill>
                  <a:srgbClr val="000000"/>
                </a:solidFill>
              </a:rPr>
              <a:t> </a:t>
            </a:r>
            <a:r>
              <a:rPr lang="nl-NL" sz="1200" dirty="0" err="1">
                <a:solidFill>
                  <a:srgbClr val="000000"/>
                </a:solidFill>
              </a:rPr>
              <a:t>story’s</a:t>
            </a:r>
            <a:endParaRPr lang="cs-CZ"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Transfering</a:t>
            </a:r>
            <a:r>
              <a:rPr lang="nl-NL" sz="1200" dirty="0">
                <a:solidFill>
                  <a:srgbClr val="000000"/>
                </a:solidFill>
              </a:rPr>
              <a:t> a message</a:t>
            </a: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Inspiring</a:t>
            </a:r>
            <a:r>
              <a:rPr lang="nl-NL" sz="1200" dirty="0">
                <a:solidFill>
                  <a:srgbClr val="000000"/>
                </a:solidFill>
              </a:rPr>
              <a:t> </a:t>
            </a:r>
            <a:r>
              <a:rPr lang="nl-NL" sz="1200" dirty="0" err="1">
                <a:solidFill>
                  <a:srgbClr val="000000"/>
                </a:solidFill>
              </a:rPr>
              <a:t>an</a:t>
            </a:r>
            <a:r>
              <a:rPr lang="nl-NL" sz="1200" dirty="0">
                <a:solidFill>
                  <a:srgbClr val="000000"/>
                </a:solidFill>
              </a:rPr>
              <a:t> </a:t>
            </a:r>
            <a:r>
              <a:rPr lang="nl-NL" sz="1200" dirty="0" err="1">
                <a:solidFill>
                  <a:srgbClr val="000000"/>
                </a:solidFill>
              </a:rPr>
              <a:t>audience</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How</a:t>
            </a:r>
            <a:r>
              <a:rPr lang="nl-NL" sz="1200" dirty="0">
                <a:solidFill>
                  <a:srgbClr val="000000"/>
                </a:solidFill>
              </a:rPr>
              <a:t> </a:t>
            </a:r>
            <a:r>
              <a:rPr lang="nl-NL" sz="1200" dirty="0" err="1">
                <a:solidFill>
                  <a:srgbClr val="000000"/>
                </a:solidFill>
              </a:rPr>
              <a:t>can</a:t>
            </a:r>
            <a:r>
              <a:rPr lang="nl-NL" sz="1200" dirty="0">
                <a:solidFill>
                  <a:srgbClr val="000000"/>
                </a:solidFill>
              </a:rPr>
              <a:t> we </a:t>
            </a:r>
            <a:r>
              <a:rPr lang="nl-NL" sz="1200" dirty="0" err="1">
                <a:solidFill>
                  <a:srgbClr val="000000"/>
                </a:solidFill>
              </a:rPr>
              <a:t>learn</a:t>
            </a:r>
            <a:r>
              <a:rPr lang="nl-NL" sz="1200" dirty="0">
                <a:solidFill>
                  <a:srgbClr val="000000"/>
                </a:solidFill>
              </a:rPr>
              <a:t> </a:t>
            </a:r>
            <a:r>
              <a:rPr lang="nl-NL" sz="1200" dirty="0" err="1">
                <a:solidFill>
                  <a:srgbClr val="000000"/>
                </a:solidFill>
              </a:rPr>
              <a:t>it</a:t>
            </a:r>
            <a:r>
              <a:rPr lang="nl-NL" sz="1200" dirty="0">
                <a:solidFill>
                  <a:srgbClr val="000000"/>
                </a:solidFill>
              </a:rPr>
              <a:t>?</a:t>
            </a: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err="1">
                <a:solidFill>
                  <a:srgbClr val="000000"/>
                </a:solidFill>
              </a:rPr>
              <a:t>Practise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study</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observe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get</a:t>
            </a:r>
            <a:r>
              <a:rPr lang="nl-NL" sz="1200" baseline="0" dirty="0">
                <a:solidFill>
                  <a:srgbClr val="000000"/>
                </a:solidFill>
              </a:rPr>
              <a:t> and </a:t>
            </a:r>
            <a:r>
              <a:rPr lang="nl-NL" sz="1200" baseline="0" dirty="0" err="1">
                <a:solidFill>
                  <a:srgbClr val="000000"/>
                </a:solidFill>
              </a:rPr>
              <a:t>use</a:t>
            </a:r>
            <a:r>
              <a:rPr lang="nl-NL" sz="1200" baseline="0" dirty="0">
                <a:solidFill>
                  <a:srgbClr val="000000"/>
                </a:solidFill>
              </a:rPr>
              <a:t> feedback</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People love listening to stories. It is the most natural and VERY enjoyable thing.</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i="1" dirty="0">
                <a:solidFill>
                  <a:srgbClr val="000000"/>
                </a:solidFill>
              </a:rPr>
              <a:t>Remember how you liked stories as a child? That is, how you should speak again.</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b="1" dirty="0">
                <a:solidFill>
                  <a:srgbClr val="000000"/>
                </a:solidFill>
              </a:rPr>
              <a:t>By telling</a:t>
            </a:r>
            <a:r>
              <a:rPr lang="cs-CZ" sz="1200" dirty="0">
                <a:solidFill>
                  <a:srgbClr val="000000"/>
                </a:solidFill>
              </a:rPr>
              <a:t> something, you are </a:t>
            </a:r>
            <a:r>
              <a:rPr lang="cs-CZ" sz="1200" b="1" dirty="0">
                <a:solidFill>
                  <a:srgbClr val="000000"/>
                </a:solidFill>
              </a:rPr>
              <a:t>GIVING </a:t>
            </a:r>
            <a:r>
              <a:rPr lang="cs-CZ" sz="1200" dirty="0">
                <a:solidFill>
                  <a:srgbClr val="000000"/>
                </a:solidFill>
              </a:rPr>
              <a:t>your audience another perspective, and making their world richer.</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If you have a passion - you have a story.</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(other place, remove?)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1294240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89D8442C-532D-44B4-A91A-969B8C463735}" type="slidenum">
              <a:rPr lang="cs-CZ"/>
              <a:pPr/>
              <a:t>22</a:t>
            </a:fld>
            <a:endParaRPr lang="cs-CZ"/>
          </a:p>
        </p:txBody>
      </p:sp>
      <p:sp>
        <p:nvSpPr>
          <p:cNvPr id="60417"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82250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89D8442C-532D-44B4-A91A-969B8C463735}" type="slidenum">
              <a:rPr lang="cs-CZ"/>
              <a:pPr/>
              <a:t>23</a:t>
            </a:fld>
            <a:endParaRPr lang="cs-CZ"/>
          </a:p>
        </p:txBody>
      </p:sp>
      <p:sp>
        <p:nvSpPr>
          <p:cNvPr id="60417"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402429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75A1E1B3-A762-4759-8EC4-B84C5E8EC7C4}" type="slidenum">
              <a:rPr lang="cs-CZ"/>
              <a:pPr/>
              <a:t>24</a:t>
            </a:fld>
            <a:endParaRPr lang="cs-CZ"/>
          </a:p>
        </p:txBody>
      </p:sp>
      <p:sp>
        <p:nvSpPr>
          <p:cNvPr id="61441" name="Rectangle 1"/>
          <p:cNvSpPr txBox="1">
            <a:spLocks noGrp="1" noRot="1" noChangeAspect="1" noChangeArrowheads="1"/>
          </p:cNvSpPr>
          <p:nvPr>
            <p:ph type="sldImg"/>
          </p:nvPr>
        </p:nvSpPr>
        <p:spPr bwMode="auto">
          <a:xfrm>
            <a:off x="1108075" y="812800"/>
            <a:ext cx="5334000" cy="4000500"/>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755650" y="5078413"/>
            <a:ext cx="6040438" cy="4803775"/>
          </a:xfrm>
          <a:prstGeom prst="rect">
            <a:avLst/>
          </a:prstGeom>
          <a:noFill/>
          <a:ln cap="flat">
            <a:round/>
            <a:headEnd/>
            <a:tailEnd/>
          </a:ln>
        </p:spPr>
        <p:txBody>
          <a:bodyPr wrap="none" anchor="ctr"/>
          <a:lstStyle/>
          <a:p>
            <a:r>
              <a:rPr lang="nl-NL" dirty="0"/>
              <a:t>Split </a:t>
            </a:r>
            <a:r>
              <a:rPr lang="nl-NL" dirty="0" err="1"/>
              <a:t>group</a:t>
            </a:r>
            <a:r>
              <a:rPr lang="nl-NL" dirty="0"/>
              <a:t> up in 6-11 </a:t>
            </a:r>
            <a:r>
              <a:rPr lang="nl-NL" dirty="0" err="1"/>
              <a:t>persons</a:t>
            </a:r>
            <a:endParaRPr lang="nl-NL" dirty="0"/>
          </a:p>
          <a:p>
            <a:r>
              <a:rPr lang="nl-NL" dirty="0" err="1"/>
              <a:t>Also</a:t>
            </a:r>
            <a:r>
              <a:rPr lang="nl-NL" dirty="0"/>
              <a:t> body </a:t>
            </a:r>
            <a:r>
              <a:rPr lang="nl-NL" dirty="0" err="1"/>
              <a:t>movement</a:t>
            </a:r>
            <a:r>
              <a:rPr lang="nl-NL" baseline="0" dirty="0"/>
              <a:t> </a:t>
            </a:r>
            <a:r>
              <a:rPr lang="nl-NL" baseline="0" dirty="0" err="1"/>
              <a:t>exersize</a:t>
            </a:r>
            <a:r>
              <a:rPr lang="nl-NL" baseline="0" dirty="0"/>
              <a:t> </a:t>
            </a:r>
            <a:r>
              <a:rPr lang="nl-NL" baseline="0" dirty="0" err="1"/>
              <a:t>for</a:t>
            </a:r>
            <a:r>
              <a:rPr lang="nl-NL" baseline="0" dirty="0"/>
              <a:t> more </a:t>
            </a:r>
            <a:r>
              <a:rPr lang="nl-NL" baseline="0" dirty="0" err="1"/>
              <a:t>moving</a:t>
            </a:r>
            <a:r>
              <a:rPr lang="nl-NL" baseline="0"/>
              <a:t> body!!</a:t>
            </a:r>
            <a:endParaRPr lang="nl-NL" dirty="0"/>
          </a:p>
        </p:txBody>
      </p:sp>
    </p:spTree>
    <p:extLst>
      <p:ext uri="{BB962C8B-B14F-4D97-AF65-F5344CB8AC3E}">
        <p14:creationId xmlns:p14="http://schemas.microsoft.com/office/powerpoint/2010/main" val="175847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5A883F4-C1AC-4F13-A6FA-86E06D3CB323}" type="slidenum">
              <a:rPr lang="cs-CZ"/>
              <a:pPr/>
              <a:t>25</a:t>
            </a:fld>
            <a:endParaRPr lang="cs-CZ"/>
          </a:p>
        </p:txBody>
      </p:sp>
      <p:sp>
        <p:nvSpPr>
          <p:cNvPr id="6246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64845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0E9FF62-7A85-4DAD-8870-FE82862B8FF0}" type="slidenum">
              <a:rPr lang="cs-CZ"/>
              <a:pPr/>
              <a:t>26</a:t>
            </a:fld>
            <a:endParaRPr lang="cs-CZ"/>
          </a:p>
        </p:txBody>
      </p:sp>
      <p:sp>
        <p:nvSpPr>
          <p:cNvPr id="6348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3734523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0E9FF62-7A85-4DAD-8870-FE82862B8FF0}" type="slidenum">
              <a:rPr lang="cs-CZ"/>
              <a:pPr/>
              <a:t>27</a:t>
            </a:fld>
            <a:endParaRPr lang="cs-CZ"/>
          </a:p>
        </p:txBody>
      </p:sp>
      <p:sp>
        <p:nvSpPr>
          <p:cNvPr id="6348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82901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A3D249B1-6A7E-4330-8ADB-804F7917C8C1}" type="slidenum">
              <a:rPr lang="cs-CZ"/>
              <a:pPr/>
              <a:t>28</a:t>
            </a:fld>
            <a:endParaRPr lang="cs-CZ"/>
          </a:p>
        </p:txBody>
      </p:sp>
      <p:sp>
        <p:nvSpPr>
          <p:cNvPr id="6451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63445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F1EB89FE-210C-44B3-B300-2ECEC4A226F0}" type="slidenum">
              <a:rPr lang="cs-CZ"/>
              <a:pPr/>
              <a:t>29</a:t>
            </a:fld>
            <a:endParaRPr lang="cs-CZ"/>
          </a:p>
        </p:txBody>
      </p:sp>
      <p:sp>
        <p:nvSpPr>
          <p:cNvPr id="6553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8DF57FC-53F8-4BC1-ABBC-8AA39B131C00}"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cs-CZ" sz="1200">
              <a:solidFill>
                <a:srgbClr val="000000"/>
              </a:solidFill>
              <a:latin typeface="Calibri" pitchFamily="80" charset="0"/>
            </a:endParaRPr>
          </a:p>
        </p:txBody>
      </p:sp>
      <p:sp>
        <p:nvSpPr>
          <p:cNvPr id="65538"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5539"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dirty="0" err="1">
                <a:ea typeface="Microsoft YaHei" charset="-122"/>
              </a:rPr>
              <a:t>Add</a:t>
            </a:r>
            <a:r>
              <a:rPr lang="nl-NL" dirty="0">
                <a:ea typeface="Microsoft YaHei" charset="-122"/>
              </a:rPr>
              <a:t> goal </a:t>
            </a:r>
            <a:r>
              <a:rPr lang="nl-NL" dirty="0" err="1">
                <a:ea typeface="Microsoft YaHei" charset="-122"/>
              </a:rPr>
              <a:t>like</a:t>
            </a:r>
            <a:r>
              <a:rPr lang="nl-NL" dirty="0">
                <a:ea typeface="Microsoft YaHei" charset="-122"/>
              </a:rPr>
              <a:t> in </a:t>
            </a:r>
            <a:r>
              <a:rPr lang="nl-NL" dirty="0" err="1">
                <a:ea typeface="Microsoft YaHei" charset="-122"/>
              </a:rPr>
              <a:t>jans</a:t>
            </a:r>
            <a:r>
              <a:rPr lang="nl-NL" dirty="0">
                <a:ea typeface="Microsoft YaHei" charset="-122"/>
              </a:rPr>
              <a:t> </a:t>
            </a:r>
            <a:r>
              <a:rPr lang="nl-NL" dirty="0" err="1">
                <a:ea typeface="Microsoft YaHei" charset="-122"/>
              </a:rPr>
              <a:t>slide</a:t>
            </a:r>
            <a:endParaRPr lang="cs-CZ" dirty="0">
              <a:ea typeface="Microsoft YaHei" charset="-122"/>
            </a:endParaRPr>
          </a:p>
        </p:txBody>
      </p:sp>
    </p:spTree>
    <p:extLst>
      <p:ext uri="{BB962C8B-B14F-4D97-AF65-F5344CB8AC3E}">
        <p14:creationId xmlns:p14="http://schemas.microsoft.com/office/powerpoint/2010/main" val="4138176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E6524D5-8FB9-4A0C-8D4E-F5D99F601EC3}" type="slidenum">
              <a:rPr lang="cs-CZ"/>
              <a:pPr/>
              <a:t>30</a:t>
            </a:fld>
            <a:endParaRPr lang="cs-CZ"/>
          </a:p>
        </p:txBody>
      </p:sp>
      <p:sp>
        <p:nvSpPr>
          <p:cNvPr id="9830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22656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E2A5DD-1A40-4CFA-8339-AC502643A08B}" type="slidenum">
              <a:rPr lang="cs-CZ"/>
              <a:pPr/>
              <a:t>31</a:t>
            </a:fld>
            <a:endParaRPr lang="cs-CZ"/>
          </a:p>
        </p:txBody>
      </p:sp>
      <p:sp>
        <p:nvSpPr>
          <p:cNvPr id="99329"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50266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So</a:t>
            </a:r>
            <a:r>
              <a:rPr lang="nl-NL" baseline="0" dirty="0"/>
              <a:t> </a:t>
            </a:r>
            <a:r>
              <a:rPr lang="nl-NL" baseline="0" dirty="0" err="1"/>
              <a:t>how</a:t>
            </a:r>
            <a:r>
              <a:rPr lang="nl-NL" baseline="0" dirty="0"/>
              <a:t> are we  </a:t>
            </a:r>
            <a:r>
              <a:rPr lang="nl-NL" baseline="0" dirty="0" err="1"/>
              <a:t>going</a:t>
            </a:r>
            <a:r>
              <a:rPr lang="nl-NL" baseline="0" dirty="0"/>
              <a:t> to </a:t>
            </a:r>
            <a:r>
              <a:rPr lang="nl-NL" baseline="0" dirty="0" err="1"/>
              <a:t>practise</a:t>
            </a:r>
            <a:r>
              <a:rPr lang="nl-NL" baseline="0" dirty="0"/>
              <a:t> </a:t>
            </a:r>
            <a:r>
              <a:rPr lang="nl-NL" baseline="0" dirty="0" err="1"/>
              <a:t>it</a:t>
            </a:r>
            <a:r>
              <a:rPr lang="nl-NL" baseline="0" dirty="0"/>
              <a:t> in </a:t>
            </a:r>
            <a:r>
              <a:rPr lang="nl-NL" baseline="0" dirty="0" err="1"/>
              <a:t>this</a:t>
            </a:r>
            <a:r>
              <a:rPr lang="nl-NL" baseline="0" dirty="0"/>
              <a:t> </a:t>
            </a:r>
            <a:r>
              <a:rPr lang="nl-NL" baseline="0" dirty="0" err="1"/>
              <a:t>session</a:t>
            </a:r>
            <a:r>
              <a:rPr lang="nl-NL" baseline="0" dirty="0"/>
              <a:t>:</a:t>
            </a:r>
            <a:endParaRPr lang="nl-NL" dirty="0"/>
          </a:p>
          <a:p>
            <a:endParaRPr lang="nl-NL" dirty="0"/>
          </a:p>
          <a:p>
            <a:r>
              <a:rPr lang="nl-NL" dirty="0" err="1"/>
              <a:t>Biggest</a:t>
            </a:r>
            <a:r>
              <a:rPr lang="nl-NL" baseline="0" dirty="0"/>
              <a:t> part </a:t>
            </a:r>
            <a:r>
              <a:rPr lang="nl-NL" baseline="0" dirty="0" err="1"/>
              <a:t>will</a:t>
            </a:r>
            <a:r>
              <a:rPr lang="nl-NL" baseline="0" dirty="0"/>
              <a:t> </a:t>
            </a:r>
            <a:r>
              <a:rPr lang="nl-NL" baseline="0" dirty="0" err="1"/>
              <a:t>be</a:t>
            </a:r>
            <a:r>
              <a:rPr lang="nl-NL" baseline="0" dirty="0"/>
              <a:t> </a:t>
            </a:r>
            <a:r>
              <a:rPr lang="nl-NL" baseline="0" dirty="0" err="1"/>
              <a:t>practising</a:t>
            </a:r>
            <a:endParaRPr lang="nl-NL" baseline="0" dirty="0"/>
          </a:p>
          <a:p>
            <a:r>
              <a:rPr lang="nl-NL" baseline="0" dirty="0" err="1"/>
              <a:t>Why</a:t>
            </a:r>
            <a:r>
              <a:rPr lang="nl-NL" baseline="0" dirty="0"/>
              <a:t> do we </a:t>
            </a:r>
            <a:r>
              <a:rPr lang="nl-NL" baseline="0" dirty="0" err="1"/>
              <a:t>emphasize</a:t>
            </a:r>
            <a:r>
              <a:rPr lang="nl-NL" baseline="0" dirty="0"/>
              <a:t> </a:t>
            </a:r>
            <a:r>
              <a:rPr lang="nl-NL" baseline="0" dirty="0" err="1"/>
              <a:t>practising</a:t>
            </a:r>
            <a:r>
              <a:rPr lang="nl-NL" baseline="0" dirty="0"/>
              <a:t>? </a:t>
            </a:r>
            <a:r>
              <a:rPr lang="nl-NL" baseline="0" dirty="0" err="1"/>
              <a:t>Presentation</a:t>
            </a:r>
            <a:r>
              <a:rPr lang="nl-NL" baseline="0" dirty="0"/>
              <a:t> is </a:t>
            </a:r>
            <a:r>
              <a:rPr lang="nl-NL" baseline="0" dirty="0" err="1"/>
              <a:t>for</a:t>
            </a:r>
            <a:r>
              <a:rPr lang="nl-NL" baseline="0" dirty="0"/>
              <a:t> the most part a soft </a:t>
            </a:r>
            <a:r>
              <a:rPr lang="nl-NL" baseline="0" dirty="0" err="1"/>
              <a:t>skill</a:t>
            </a:r>
            <a:r>
              <a:rPr lang="nl-NL" baseline="0" dirty="0"/>
              <a:t>. </a:t>
            </a:r>
            <a:r>
              <a:rPr lang="nl-NL" baseline="0" dirty="0" err="1"/>
              <a:t>You</a:t>
            </a:r>
            <a:r>
              <a:rPr lang="nl-NL" baseline="0" dirty="0"/>
              <a:t> </a:t>
            </a:r>
            <a:r>
              <a:rPr lang="nl-NL" baseline="0" dirty="0" err="1"/>
              <a:t>can</a:t>
            </a:r>
            <a:r>
              <a:rPr lang="nl-NL" baseline="0" dirty="0"/>
              <a:t> </a:t>
            </a:r>
            <a:r>
              <a:rPr lang="nl-NL" baseline="0" dirty="0" err="1"/>
              <a:t>read</a:t>
            </a:r>
            <a:r>
              <a:rPr lang="nl-NL" baseline="0" dirty="0"/>
              <a:t> </a:t>
            </a:r>
            <a:r>
              <a:rPr lang="nl-NL" baseline="0" dirty="0" err="1"/>
              <a:t>about</a:t>
            </a:r>
            <a:r>
              <a:rPr lang="nl-NL" baseline="0" dirty="0"/>
              <a:t> </a:t>
            </a:r>
            <a:r>
              <a:rPr lang="nl-NL" baseline="0" dirty="0" err="1"/>
              <a:t>it</a:t>
            </a:r>
            <a:r>
              <a:rPr lang="nl-NL" baseline="0" dirty="0"/>
              <a:t> all </a:t>
            </a:r>
            <a:r>
              <a:rPr lang="nl-NL" baseline="0" dirty="0" err="1"/>
              <a:t>you</a:t>
            </a:r>
            <a:r>
              <a:rPr lang="nl-NL" baseline="0" dirty="0"/>
              <a:t> want </a:t>
            </a:r>
            <a:r>
              <a:rPr lang="nl-NL" baseline="0" dirty="0" err="1"/>
              <a:t>but</a:t>
            </a:r>
            <a:r>
              <a:rPr lang="nl-NL" baseline="0" dirty="0"/>
              <a:t> </a:t>
            </a:r>
            <a:r>
              <a:rPr lang="nl-NL" baseline="0" dirty="0" err="1"/>
              <a:t>you</a:t>
            </a:r>
            <a:r>
              <a:rPr lang="nl-NL" baseline="0" dirty="0"/>
              <a:t> have to do it. Environments in </a:t>
            </a:r>
            <a:r>
              <a:rPr lang="nl-NL" baseline="0" dirty="0" err="1"/>
              <a:t>groups</a:t>
            </a:r>
            <a:r>
              <a:rPr lang="nl-NL" baseline="0" dirty="0"/>
              <a:t>, </a:t>
            </a:r>
            <a:r>
              <a:rPr lang="nl-NL" baseline="0" dirty="0" err="1"/>
              <a:t>with</a:t>
            </a:r>
            <a:r>
              <a:rPr lang="nl-NL" baseline="0" dirty="0"/>
              <a:t> </a:t>
            </a:r>
            <a:r>
              <a:rPr lang="nl-NL" baseline="0" dirty="0" err="1"/>
              <a:t>constructive</a:t>
            </a:r>
            <a:r>
              <a:rPr lang="nl-NL" baseline="0" dirty="0"/>
              <a:t> feedback to </a:t>
            </a:r>
            <a:r>
              <a:rPr lang="nl-NL" baseline="0" dirty="0" err="1"/>
              <a:t>each</a:t>
            </a:r>
            <a:r>
              <a:rPr lang="nl-NL" baseline="0" dirty="0"/>
              <a:t> </a:t>
            </a:r>
            <a:r>
              <a:rPr lang="nl-NL" baseline="0" dirty="0" err="1"/>
              <a:t>other</a:t>
            </a:r>
            <a:r>
              <a:rPr lang="nl-NL" baseline="0" dirty="0"/>
              <a:t> are the best </a:t>
            </a:r>
            <a:r>
              <a:rPr lang="nl-NL" baseline="0" dirty="0" err="1"/>
              <a:t>way</a:t>
            </a:r>
            <a:r>
              <a:rPr lang="nl-NL" baseline="0" dirty="0"/>
              <a:t> to </a:t>
            </a:r>
            <a:r>
              <a:rPr lang="nl-NL" baseline="0" dirty="0" err="1"/>
              <a:t>practize</a:t>
            </a:r>
            <a:r>
              <a:rPr lang="nl-NL" baseline="0" dirty="0"/>
              <a:t> </a:t>
            </a:r>
            <a:r>
              <a:rPr lang="nl-NL" baseline="0" dirty="0" err="1"/>
              <a:t>presentation</a:t>
            </a:r>
            <a:r>
              <a:rPr lang="nl-NL" baseline="0" dirty="0"/>
              <a:t> </a:t>
            </a:r>
            <a:r>
              <a:rPr lang="nl-NL" baseline="0" dirty="0" err="1"/>
              <a:t>skills</a:t>
            </a:r>
            <a:r>
              <a:rPr lang="nl-NL" baseline="0" dirty="0"/>
              <a:t>.</a:t>
            </a:r>
          </a:p>
          <a:p>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4</a:t>
            </a:fld>
            <a:endParaRPr lang="cs-CZ"/>
          </a:p>
        </p:txBody>
      </p:sp>
    </p:spTree>
    <p:extLst>
      <p:ext uri="{BB962C8B-B14F-4D97-AF65-F5344CB8AC3E}">
        <p14:creationId xmlns:p14="http://schemas.microsoft.com/office/powerpoint/2010/main" val="441809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32</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2882709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33</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425061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34</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3572301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35</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301944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2AE819E-6293-478A-8B20-CA0A3572CA37}" type="slidenum">
              <a:rPr lang="cs-CZ"/>
              <a:pPr/>
              <a:t>36</a:t>
            </a:fld>
            <a:endParaRPr lang="cs-CZ"/>
          </a:p>
        </p:txBody>
      </p:sp>
      <p:sp>
        <p:nvSpPr>
          <p:cNvPr id="6758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layout</a:t>
            </a:r>
            <a:endParaRPr lang="nl-NL" dirty="0"/>
          </a:p>
        </p:txBody>
      </p:sp>
    </p:spTree>
    <p:extLst>
      <p:ext uri="{BB962C8B-B14F-4D97-AF65-F5344CB8AC3E}">
        <p14:creationId xmlns:p14="http://schemas.microsoft.com/office/powerpoint/2010/main" val="2962240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BCE6158C-AFA3-43A3-9B2B-7A2956494C46}" type="slidenum">
              <a:rPr lang="cs-CZ"/>
              <a:pPr/>
              <a:t>37</a:t>
            </a:fld>
            <a:endParaRPr lang="cs-CZ"/>
          </a:p>
        </p:txBody>
      </p:sp>
      <p:sp>
        <p:nvSpPr>
          <p:cNvPr id="7168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1942743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1E0D3FFA-67C7-4BCE-B00D-06E48B60FD8D}" type="slidenum">
              <a:rPr lang="cs-CZ"/>
              <a:pPr/>
              <a:t>38</a:t>
            </a:fld>
            <a:endParaRPr lang="cs-CZ"/>
          </a:p>
        </p:txBody>
      </p:sp>
      <p:sp>
        <p:nvSpPr>
          <p:cNvPr id="7270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48417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F40F500-DC05-4BB6-BC78-14DF2332F6B8}" type="slidenum">
              <a:rPr lang="cs-CZ"/>
              <a:pPr/>
              <a:t>45</a:t>
            </a:fld>
            <a:endParaRPr lang="cs-CZ"/>
          </a:p>
        </p:txBody>
      </p:sp>
      <p:sp>
        <p:nvSpPr>
          <p:cNvPr id="5836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240025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4E31C08-ACF8-4529-8F9E-F08C92283B86}" type="slidenum">
              <a:rPr lang="cs-CZ"/>
              <a:pPr/>
              <a:t>46</a:t>
            </a:fld>
            <a:endParaRPr lang="cs-CZ"/>
          </a:p>
        </p:txBody>
      </p:sp>
      <p:sp>
        <p:nvSpPr>
          <p:cNvPr id="5939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054713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5D926342-7AB9-4821-BB00-B4D8BF249AD2}" type="slidenum">
              <a:rPr lang="cs-CZ"/>
              <a:pPr/>
              <a:t>47</a:t>
            </a:fld>
            <a:endParaRPr lang="cs-CZ"/>
          </a:p>
        </p:txBody>
      </p:sp>
      <p:sp>
        <p:nvSpPr>
          <p:cNvPr id="7680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In </a:t>
            </a:r>
            <a:r>
              <a:rPr lang="nl-NL" dirty="0" err="1"/>
              <a:t>groups</a:t>
            </a:r>
            <a:r>
              <a:rPr lang="nl-NL" dirty="0"/>
              <a:t> </a:t>
            </a:r>
            <a:r>
              <a:rPr lang="nl-NL" dirty="0" err="1"/>
              <a:t>like</a:t>
            </a:r>
            <a:r>
              <a:rPr lang="nl-NL" dirty="0"/>
              <a:t> </a:t>
            </a:r>
            <a:r>
              <a:rPr lang="nl-NL" dirty="0" err="1"/>
              <a:t>other</a:t>
            </a:r>
            <a:r>
              <a:rPr lang="nl-NL" dirty="0"/>
              <a:t> </a:t>
            </a:r>
            <a:r>
              <a:rPr lang="nl-NL" dirty="0" err="1"/>
              <a:t>exersize</a:t>
            </a:r>
            <a:r>
              <a:rPr lang="nl-NL" baseline="0" dirty="0"/>
              <a:t> (6-11)</a:t>
            </a:r>
          </a:p>
          <a:p>
            <a:pPr>
              <a:buFontTx/>
              <a:buChar char="-"/>
            </a:pPr>
            <a:r>
              <a:rPr lang="nl-NL" baseline="0" dirty="0"/>
              <a:t>5 </a:t>
            </a:r>
            <a:r>
              <a:rPr lang="nl-NL" baseline="0" dirty="0" err="1"/>
              <a:t>minutes</a:t>
            </a:r>
            <a:r>
              <a:rPr lang="nl-NL" baseline="0" dirty="0"/>
              <a:t> </a:t>
            </a:r>
            <a:r>
              <a:rPr lang="nl-NL" baseline="0" dirty="0" err="1"/>
              <a:t>for</a:t>
            </a:r>
            <a:r>
              <a:rPr lang="nl-NL" baseline="0" dirty="0"/>
              <a:t> preparing</a:t>
            </a:r>
          </a:p>
          <a:p>
            <a:pPr>
              <a:buFontTx/>
              <a:buChar char="-"/>
            </a:pPr>
            <a:r>
              <a:rPr lang="nl-NL" baseline="0" dirty="0"/>
              <a:t> 5 </a:t>
            </a:r>
            <a:r>
              <a:rPr lang="nl-NL" baseline="0" dirty="0" err="1"/>
              <a:t>minutes</a:t>
            </a:r>
            <a:r>
              <a:rPr lang="nl-NL" baseline="0" dirty="0"/>
              <a:t> to talk </a:t>
            </a:r>
            <a:r>
              <a:rPr lang="nl-NL" baseline="0" dirty="0" err="1"/>
              <a:t>it</a:t>
            </a:r>
            <a:r>
              <a:rPr lang="nl-NL" baseline="0" dirty="0"/>
              <a:t> over</a:t>
            </a:r>
          </a:p>
          <a:p>
            <a:pPr>
              <a:buFontTx/>
              <a:buChar char="-"/>
            </a:pPr>
            <a:r>
              <a:rPr lang="nl-NL" baseline="0" dirty="0"/>
              <a:t> presenting + feedback 4 </a:t>
            </a:r>
            <a:r>
              <a:rPr lang="nl-NL" baseline="0" dirty="0" err="1"/>
              <a:t>minutes</a:t>
            </a:r>
            <a:r>
              <a:rPr lang="nl-NL" baseline="0" dirty="0"/>
              <a:t> </a:t>
            </a:r>
            <a:r>
              <a:rPr lang="nl-NL" baseline="0" dirty="0" err="1"/>
              <a:t>each</a:t>
            </a:r>
            <a:r>
              <a:rPr lang="nl-NL" baseline="0" dirty="0"/>
              <a:t> (40 </a:t>
            </a:r>
            <a:r>
              <a:rPr lang="nl-NL" baseline="0" dirty="0" err="1"/>
              <a:t>minutes</a:t>
            </a:r>
            <a:r>
              <a:rPr lang="nl-NL" baseline="0" dirty="0"/>
              <a:t>)</a:t>
            </a:r>
            <a:endParaRPr lang="nl-NL" dirty="0"/>
          </a:p>
        </p:txBody>
      </p:sp>
    </p:spTree>
    <p:extLst>
      <p:ext uri="{BB962C8B-B14F-4D97-AF65-F5344CB8AC3E}">
        <p14:creationId xmlns:p14="http://schemas.microsoft.com/office/powerpoint/2010/main" val="296333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fontScale="77500" lnSpcReduction="20000"/>
          </a:bodyPr>
          <a:lstStyle/>
          <a:p>
            <a:r>
              <a:rPr lang="nl-NL" dirty="0" err="1"/>
              <a:t>Befor</a:t>
            </a:r>
            <a:r>
              <a:rPr lang="nl-NL" baseline="0" dirty="0" err="1"/>
              <a:t>e</a:t>
            </a:r>
            <a:r>
              <a:rPr lang="nl-NL" baseline="0" dirty="0"/>
              <a:t> we start </a:t>
            </a:r>
            <a:r>
              <a:rPr lang="nl-NL" baseline="0" dirty="0" err="1"/>
              <a:t>practising</a:t>
            </a:r>
            <a:r>
              <a:rPr lang="nl-NL" baseline="0" dirty="0"/>
              <a:t>:</a:t>
            </a:r>
            <a:endParaRPr lang="nl-NL" dirty="0"/>
          </a:p>
          <a:p>
            <a:endParaRPr lang="nl-NL" dirty="0"/>
          </a:p>
          <a:p>
            <a:r>
              <a:rPr lang="nl-NL" dirty="0"/>
              <a:t>Research </a:t>
            </a:r>
            <a:r>
              <a:rPr lang="nl-NL" baseline="0" dirty="0"/>
              <a:t>(western research, </a:t>
            </a:r>
            <a:r>
              <a:rPr lang="nl-NL" baseline="0" dirty="0" err="1"/>
              <a:t>either</a:t>
            </a:r>
            <a:r>
              <a:rPr lang="nl-NL" baseline="0" dirty="0"/>
              <a:t> </a:t>
            </a:r>
            <a:r>
              <a:rPr lang="nl-NL" baseline="0" dirty="0" err="1"/>
              <a:t>they</a:t>
            </a:r>
            <a:r>
              <a:rPr lang="nl-NL" baseline="0" dirty="0"/>
              <a:t> are </a:t>
            </a:r>
            <a:r>
              <a:rPr lang="nl-NL" baseline="0" dirty="0" err="1"/>
              <a:t>pussys</a:t>
            </a:r>
            <a:r>
              <a:rPr lang="nl-NL" baseline="0" dirty="0"/>
              <a:t> </a:t>
            </a:r>
            <a:r>
              <a:rPr lang="nl-NL" baseline="0" dirty="0" err="1"/>
              <a:t>or</a:t>
            </a:r>
            <a:r>
              <a:rPr lang="nl-NL" baseline="0" dirty="0"/>
              <a:t> </a:t>
            </a:r>
            <a:r>
              <a:rPr lang="nl-NL" baseline="0" dirty="0" err="1"/>
              <a:t>here</a:t>
            </a:r>
            <a:r>
              <a:rPr lang="nl-NL" baseline="0" dirty="0"/>
              <a:t> are the </a:t>
            </a:r>
            <a:r>
              <a:rPr lang="nl-NL" baseline="0" dirty="0" err="1"/>
              <a:t>same</a:t>
            </a:r>
            <a:r>
              <a:rPr lang="nl-NL" baseline="0" dirty="0"/>
              <a:t> </a:t>
            </a:r>
            <a:r>
              <a:rPr lang="nl-NL" baseline="0" dirty="0" err="1"/>
              <a:t>fears</a:t>
            </a:r>
            <a:r>
              <a:rPr lang="nl-NL" baseline="0" dirty="0"/>
              <a:t>) </a:t>
            </a:r>
            <a:r>
              <a:rPr lang="nl-NL" baseline="0" dirty="0" err="1"/>
              <a:t>says</a:t>
            </a:r>
            <a:r>
              <a:rPr lang="nl-NL" baseline="0" dirty="0"/>
              <a:t> </a:t>
            </a:r>
            <a:r>
              <a:rPr lang="nl-NL" baseline="0" dirty="0" err="1"/>
              <a:t>its</a:t>
            </a:r>
            <a:r>
              <a:rPr lang="nl-NL" baseline="0" dirty="0"/>
              <a:t> the </a:t>
            </a:r>
            <a:r>
              <a:rPr lang="nl-NL" baseline="0" dirty="0" err="1"/>
              <a:t>number</a:t>
            </a:r>
            <a:r>
              <a:rPr lang="nl-NL" baseline="0" dirty="0"/>
              <a:t> 4 </a:t>
            </a:r>
            <a:r>
              <a:rPr lang="nl-NL" baseline="0" dirty="0" err="1"/>
              <a:t>biggest</a:t>
            </a:r>
            <a:r>
              <a:rPr lang="nl-NL" baseline="0" dirty="0"/>
              <a:t> </a:t>
            </a:r>
            <a:r>
              <a:rPr lang="nl-NL" baseline="0" dirty="0" err="1"/>
              <a:t>fear</a:t>
            </a:r>
            <a:r>
              <a:rPr lang="nl-NL" baseline="0" dirty="0"/>
              <a:t> (</a:t>
            </a:r>
            <a:r>
              <a:rPr lang="nl-NL" baseline="0" dirty="0" err="1"/>
              <a:t>just</a:t>
            </a:r>
            <a:r>
              <a:rPr lang="nl-NL" baseline="0" dirty="0"/>
              <a:t> </a:t>
            </a:r>
            <a:r>
              <a:rPr lang="nl-NL" baseline="0" dirty="0" err="1"/>
              <a:t>before</a:t>
            </a:r>
            <a:r>
              <a:rPr lang="nl-NL" baseline="0" dirty="0"/>
              <a:t> </a:t>
            </a:r>
            <a:r>
              <a:rPr lang="nl-NL" baseline="0" dirty="0" err="1"/>
              <a:t>terrorism</a:t>
            </a:r>
            <a:r>
              <a:rPr lang="nl-NL" baseline="0" dirty="0"/>
              <a:t>) of </a:t>
            </a:r>
            <a:r>
              <a:rPr lang="nl-NL" baseline="0" dirty="0" err="1"/>
              <a:t>people</a:t>
            </a:r>
            <a:r>
              <a:rPr lang="nl-NL" baseline="0" dirty="0"/>
              <a:t> in </a:t>
            </a:r>
            <a:r>
              <a:rPr lang="nl-NL" baseline="0" dirty="0" err="1"/>
              <a:t>life</a:t>
            </a:r>
            <a:r>
              <a:rPr lang="nl-NL" baseline="0" dirty="0"/>
              <a:t> (</a:t>
            </a:r>
            <a:r>
              <a:rPr lang="nl-NL" baseline="0" dirty="0" err="1"/>
              <a:t>let’s</a:t>
            </a:r>
            <a:r>
              <a:rPr lang="nl-NL" baseline="0" dirty="0"/>
              <a:t> </a:t>
            </a:r>
            <a:r>
              <a:rPr lang="nl-NL" baseline="0" dirty="0" err="1"/>
              <a:t>work</a:t>
            </a:r>
            <a:r>
              <a:rPr lang="nl-NL" baseline="0" dirty="0"/>
              <a:t> </a:t>
            </a:r>
            <a:r>
              <a:rPr lang="nl-NL" baseline="0" dirty="0" err="1"/>
              <a:t>on</a:t>
            </a:r>
            <a:r>
              <a:rPr lang="nl-NL" baseline="0" dirty="0"/>
              <a:t> </a:t>
            </a:r>
            <a:r>
              <a:rPr lang="nl-NL" baseline="0" dirty="0" err="1"/>
              <a:t>that</a:t>
            </a:r>
            <a:r>
              <a:rPr lang="nl-NL" baseline="0" dirty="0"/>
              <a:t>)</a:t>
            </a:r>
          </a:p>
          <a:p>
            <a:endParaRPr lang="nl-NL" baseline="0" dirty="0"/>
          </a:p>
          <a:p>
            <a:r>
              <a:rPr lang="nl-NL" baseline="0" dirty="0" err="1"/>
              <a:t>Example</a:t>
            </a:r>
            <a:r>
              <a:rPr lang="nl-NL" baseline="0" dirty="0"/>
              <a:t> of Richard </a:t>
            </a:r>
            <a:r>
              <a:rPr lang="nl-NL" baseline="0" dirty="0" err="1"/>
              <a:t>Branson</a:t>
            </a:r>
            <a:r>
              <a:rPr lang="nl-NL" baseline="0" dirty="0"/>
              <a:t> -&gt; </a:t>
            </a:r>
            <a:r>
              <a:rPr lang="nl-NL" baseline="0" dirty="0" err="1"/>
              <a:t>representation</a:t>
            </a:r>
            <a:r>
              <a:rPr lang="nl-NL" baseline="0" dirty="0"/>
              <a:t> of </a:t>
            </a:r>
            <a:r>
              <a:rPr lang="nl-NL" baseline="0" dirty="0" err="1"/>
              <a:t>his</a:t>
            </a:r>
            <a:r>
              <a:rPr lang="nl-NL" baseline="0" dirty="0"/>
              <a:t> </a:t>
            </a:r>
            <a:r>
              <a:rPr lang="nl-NL" baseline="0" dirty="0" err="1"/>
              <a:t>on</a:t>
            </a:r>
            <a:r>
              <a:rPr lang="nl-NL" baseline="0" dirty="0"/>
              <a:t> </a:t>
            </a:r>
            <a:r>
              <a:rPr lang="nl-NL" baseline="0" dirty="0" err="1"/>
              <a:t>multibillion</a:t>
            </a:r>
            <a:r>
              <a:rPr lang="nl-NL" baseline="0" dirty="0"/>
              <a:t> brand </a:t>
            </a:r>
            <a:r>
              <a:rPr lang="nl-NL" baseline="0" dirty="0" err="1"/>
              <a:t>but</a:t>
            </a:r>
            <a:r>
              <a:rPr lang="nl-NL" baseline="0" dirty="0"/>
              <a:t>….. Is </a:t>
            </a:r>
            <a:r>
              <a:rPr lang="nl-NL" baseline="0" dirty="0" err="1"/>
              <a:t>affraid</a:t>
            </a:r>
            <a:r>
              <a:rPr lang="nl-NL" baseline="0" dirty="0"/>
              <a:t> of public </a:t>
            </a:r>
            <a:r>
              <a:rPr lang="nl-NL" baseline="0" dirty="0" err="1"/>
              <a:t>speaking</a:t>
            </a:r>
            <a:r>
              <a:rPr lang="nl-NL" baseline="0" dirty="0"/>
              <a:t>. </a:t>
            </a:r>
          </a:p>
          <a:p>
            <a:r>
              <a:rPr lang="nl-NL" dirty="0">
                <a:hlinkClick r:id="rId3"/>
              </a:rPr>
              <a:t>http://www.entrepreneur.com/article/223760</a:t>
            </a:r>
            <a:endParaRPr lang="nl-NL" dirty="0"/>
          </a:p>
          <a:p>
            <a:endParaRPr lang="nl-NL" dirty="0"/>
          </a:p>
          <a:p>
            <a:r>
              <a:rPr lang="en-US" sz="1200" b="0" i="0" kern="1200" dirty="0">
                <a:solidFill>
                  <a:srgbClr val="000000"/>
                </a:solidFill>
                <a:latin typeface="Times New Roman" pitchFamily="16" charset="0"/>
                <a:ea typeface="+mn-ea"/>
                <a:cs typeface="+mn-cs"/>
              </a:rPr>
              <a:t>Everyone has his own personal demons, but experts seem to agree that two of the most common phobias are fear of flying and of public speaking. I am lucky: Flying has never bothered me, but on the other hand, several of my hot-air balloon trips ended in some pretty terrifying landings, so I can certainly relate. (everyone has</a:t>
            </a:r>
            <a:r>
              <a:rPr lang="en-US" sz="1200" b="0" i="0" kern="1200" baseline="0" dirty="0">
                <a:solidFill>
                  <a:srgbClr val="000000"/>
                </a:solidFill>
                <a:latin typeface="Times New Roman" pitchFamily="16" charset="0"/>
                <a:ea typeface="+mn-ea"/>
                <a:cs typeface="+mn-cs"/>
              </a:rPr>
              <a:t> its fears)</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I first realized that I would have to face my fears when the late Sir Freddie </a:t>
            </a:r>
            <a:r>
              <a:rPr lang="en-US" sz="1200" b="0" i="0" kern="1200" dirty="0" err="1">
                <a:solidFill>
                  <a:srgbClr val="000000"/>
                </a:solidFill>
                <a:latin typeface="Times New Roman" pitchFamily="16" charset="0"/>
                <a:ea typeface="+mn-ea"/>
                <a:cs typeface="+mn-cs"/>
              </a:rPr>
              <a:t>Laker</a:t>
            </a:r>
            <a:r>
              <a:rPr lang="en-US" sz="1200" b="0" i="0" kern="1200" dirty="0">
                <a:solidFill>
                  <a:srgbClr val="000000"/>
                </a:solidFill>
                <a:latin typeface="Times New Roman" pitchFamily="16" charset="0"/>
                <a:ea typeface="+mn-ea"/>
                <a:cs typeface="+mn-cs"/>
              </a:rPr>
              <a:t> coached me to make myself the public face of our new airline. I remember thinking, "That's easy for you to say," because I was utterly terrified.</a:t>
            </a: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Probably the best advice I was ever given about appearing on TV or public speaking was, "Just try to imagine you're in a living room having a chat with someone." This approach helped me a great deal, though an apology may still be in order for those who sat through my earlier efforts. (things</a:t>
            </a:r>
            <a:r>
              <a:rPr lang="en-US" sz="1200" b="0" i="0" kern="1200" baseline="0" dirty="0">
                <a:solidFill>
                  <a:srgbClr val="000000"/>
                </a:solidFill>
                <a:latin typeface="Times New Roman" pitchFamily="16" charset="0"/>
                <a:ea typeface="+mn-ea"/>
                <a:cs typeface="+mn-cs"/>
              </a:rPr>
              <a:t> that help overcome his fear)</a:t>
            </a:r>
            <a:endParaRPr lang="en-US" sz="1200" b="0" i="0" kern="1200" dirty="0">
              <a:solidFill>
                <a:srgbClr val="000000"/>
              </a:solidFill>
              <a:latin typeface="Times New Roman" pitchFamily="16" charset="0"/>
              <a:ea typeface="+mn-ea"/>
              <a:cs typeface="+mn-cs"/>
            </a:endParaRPr>
          </a:p>
          <a:p>
            <a:endParaRPr lang="nl-NL" dirty="0"/>
          </a:p>
          <a:p>
            <a:r>
              <a:rPr lang="en-US" sz="1200" b="0" i="0" kern="1200" dirty="0">
                <a:solidFill>
                  <a:srgbClr val="000000"/>
                </a:solidFill>
                <a:latin typeface="Times New Roman" pitchFamily="16" charset="0"/>
                <a:ea typeface="+mn-ea"/>
                <a:cs typeface="+mn-cs"/>
              </a:rPr>
              <a:t>Whenever possible I now try to arrange for less structured question-and-answer sessions rather than traditional 25-minute speeches. It's not only less nerve-racking for me, but I also find that audiences get a lot more out of a session when they can jump in with questions rather than sitting there thinking, "I wish he'd talk about XYZ.“ (changing</a:t>
            </a:r>
            <a:r>
              <a:rPr lang="en-US" sz="1200" b="0" i="0" kern="1200" baseline="0" dirty="0">
                <a:solidFill>
                  <a:srgbClr val="000000"/>
                </a:solidFill>
                <a:latin typeface="Times New Roman" pitchFamily="16" charset="0"/>
                <a:ea typeface="+mn-ea"/>
                <a:cs typeface="+mn-cs"/>
              </a:rPr>
              <a:t> the setting to make it more </a:t>
            </a:r>
            <a:r>
              <a:rPr lang="en-US" sz="1200" b="0" i="0" kern="1200" baseline="0" dirty="0" err="1">
                <a:solidFill>
                  <a:srgbClr val="000000"/>
                </a:solidFill>
                <a:latin typeface="Times New Roman" pitchFamily="16" charset="0"/>
                <a:ea typeface="+mn-ea"/>
                <a:cs typeface="+mn-cs"/>
              </a:rPr>
              <a:t>confortable</a:t>
            </a:r>
            <a:r>
              <a:rPr lang="en-US" sz="1200" b="0" i="0" kern="1200" baseline="0" dirty="0">
                <a:solidFill>
                  <a:srgbClr val="000000"/>
                </a:solidFill>
                <a:latin typeface="Times New Roman" pitchFamily="16" charset="0"/>
                <a:ea typeface="+mn-ea"/>
                <a:cs typeface="+mn-cs"/>
              </a:rPr>
              <a:t>)</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A friend's 5-year-old son once dubbed our daily lessons in the pool, "Uncle Richard's drowning classes," but I have never lost a student. Last week I helped three adults learn to swim. First you help your students to overcome their fear of putting their mouths and noses underwater. Once they get past this obstacle, you next coax them to hold their breath underwater for a little while. When your students are joyously blowing bubbles, they're on their way. (You</a:t>
            </a:r>
            <a:r>
              <a:rPr lang="en-US" sz="1200" b="0" i="0" kern="1200" baseline="0" dirty="0">
                <a:solidFill>
                  <a:srgbClr val="000000"/>
                </a:solidFill>
                <a:latin typeface="Times New Roman" pitchFamily="16" charset="0"/>
                <a:ea typeface="+mn-ea"/>
                <a:cs typeface="+mn-cs"/>
              </a:rPr>
              <a:t> can get over every fear by getting out of your </a:t>
            </a:r>
            <a:r>
              <a:rPr lang="en-US" sz="1200" b="0" i="0" kern="1200" baseline="0" dirty="0" err="1">
                <a:solidFill>
                  <a:srgbClr val="000000"/>
                </a:solidFill>
                <a:latin typeface="Times New Roman" pitchFamily="16" charset="0"/>
                <a:ea typeface="+mn-ea"/>
                <a:cs typeface="+mn-cs"/>
              </a:rPr>
              <a:t>confort</a:t>
            </a:r>
            <a:r>
              <a:rPr lang="en-US" sz="1200" b="0" i="0" kern="1200" baseline="0" dirty="0">
                <a:solidFill>
                  <a:srgbClr val="000000"/>
                </a:solidFill>
                <a:latin typeface="Times New Roman" pitchFamily="16" charset="0"/>
                <a:ea typeface="+mn-ea"/>
                <a:cs typeface="+mn-cs"/>
              </a:rPr>
              <a:t> zone)</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Franklin D. Roosevelt was right on target about phobias when he said, "The only thing we have to fear is fear itself." Hiding from fear only makes it stronger. So enlist allies if necessary and face your fears with a battle cry of, "Screw it. Let's do it!" You will be amazed at what you can accomplish -- both at work and at play. (you can overcome every fear)</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5</a:t>
            </a:fld>
            <a:endParaRPr lang="cs-CZ"/>
          </a:p>
        </p:txBody>
      </p:sp>
    </p:spTree>
    <p:extLst>
      <p:ext uri="{BB962C8B-B14F-4D97-AF65-F5344CB8AC3E}">
        <p14:creationId xmlns:p14="http://schemas.microsoft.com/office/powerpoint/2010/main" val="2612166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199E67B-8BFF-42C1-A03D-C5BD7FB5AE29}" type="slidenum">
              <a:rPr lang="cs-CZ"/>
              <a:pPr/>
              <a:t>48</a:t>
            </a:fld>
            <a:endParaRPr lang="cs-CZ"/>
          </a:p>
        </p:txBody>
      </p:sp>
      <p:sp>
        <p:nvSpPr>
          <p:cNvPr id="7782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43315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a:t>A</a:t>
            </a:r>
            <a:r>
              <a:rPr lang="nl-NL" baseline="0" dirty="0"/>
              <a:t> </a:t>
            </a:r>
            <a:r>
              <a:rPr lang="nl-NL" baseline="0" dirty="0" err="1"/>
              <a:t>possitive</a:t>
            </a:r>
            <a:r>
              <a:rPr lang="nl-NL" baseline="0" dirty="0"/>
              <a:t> and open </a:t>
            </a:r>
            <a:r>
              <a:rPr lang="nl-NL" baseline="0" dirty="0" err="1"/>
              <a:t>environmentwith</a:t>
            </a:r>
            <a:r>
              <a:rPr lang="nl-NL" baseline="0" dirty="0"/>
              <a:t> </a:t>
            </a:r>
            <a:r>
              <a:rPr lang="nl-NL" baseline="0" dirty="0" err="1"/>
              <a:t>proactive</a:t>
            </a:r>
            <a:r>
              <a:rPr lang="nl-NL" baseline="0" dirty="0"/>
              <a:t> </a:t>
            </a:r>
            <a:r>
              <a:rPr lang="nl-NL" baseline="0" dirty="0" err="1"/>
              <a:t>helps</a:t>
            </a:r>
            <a:endParaRPr lang="nl-NL" baseline="0" dirty="0"/>
          </a:p>
          <a:p>
            <a:r>
              <a:rPr lang="nl-NL" baseline="0" dirty="0" err="1"/>
              <a:t>This</a:t>
            </a:r>
            <a:r>
              <a:rPr lang="nl-NL" baseline="0" dirty="0"/>
              <a:t> is a safe environment </a:t>
            </a:r>
            <a:r>
              <a:rPr lang="nl-NL" baseline="0" dirty="0" err="1"/>
              <a:t>so</a:t>
            </a:r>
            <a:r>
              <a:rPr lang="nl-NL" baseline="0" dirty="0"/>
              <a:t> </a:t>
            </a:r>
            <a:r>
              <a:rPr lang="nl-NL" baseline="0" dirty="0" err="1"/>
              <a:t>you</a:t>
            </a:r>
            <a:r>
              <a:rPr lang="nl-NL" baseline="0" dirty="0"/>
              <a:t> </a:t>
            </a:r>
            <a:r>
              <a:rPr lang="nl-NL" baseline="0" dirty="0" err="1"/>
              <a:t>can</a:t>
            </a:r>
            <a:r>
              <a:rPr lang="nl-NL" baseline="0" dirty="0"/>
              <a:t> focus </a:t>
            </a:r>
            <a:r>
              <a:rPr lang="nl-NL" baseline="0" dirty="0" err="1"/>
              <a:t>on</a:t>
            </a:r>
            <a:r>
              <a:rPr lang="nl-NL" baseline="0" dirty="0"/>
              <a:t> </a:t>
            </a:r>
            <a:r>
              <a:rPr lang="nl-NL" baseline="0" dirty="0" err="1"/>
              <a:t>learning</a:t>
            </a:r>
            <a:r>
              <a:rPr lang="nl-NL" baseline="0" dirty="0"/>
              <a:t>.</a:t>
            </a:r>
          </a:p>
          <a:p>
            <a:r>
              <a:rPr lang="nl-NL" baseline="0" dirty="0" err="1"/>
              <a:t>Make</a:t>
            </a:r>
            <a:r>
              <a:rPr lang="nl-NL" baseline="0" dirty="0"/>
              <a:t> </a:t>
            </a:r>
            <a:r>
              <a:rPr lang="nl-NL" baseline="0" dirty="0" err="1"/>
              <a:t>it</a:t>
            </a:r>
            <a:r>
              <a:rPr lang="nl-NL" baseline="0" dirty="0"/>
              <a:t> a safe environment </a:t>
            </a:r>
            <a:r>
              <a:rPr lang="nl-NL" baseline="0" dirty="0" err="1"/>
              <a:t>for</a:t>
            </a:r>
            <a:r>
              <a:rPr lang="nl-NL" baseline="0" dirty="0"/>
              <a:t> </a:t>
            </a:r>
            <a:r>
              <a:rPr lang="nl-NL" baseline="0" dirty="0" err="1"/>
              <a:t>others</a:t>
            </a:r>
            <a:r>
              <a:rPr lang="nl-NL" baseline="0" dirty="0"/>
              <a:t> </a:t>
            </a:r>
            <a:r>
              <a:rPr lang="nl-NL" baseline="0" dirty="0" err="1"/>
              <a:t>so</a:t>
            </a:r>
            <a:r>
              <a:rPr lang="nl-NL" baseline="0" dirty="0"/>
              <a:t> </a:t>
            </a:r>
            <a:r>
              <a:rPr lang="nl-NL" baseline="0" dirty="0" err="1"/>
              <a:t>they</a:t>
            </a:r>
            <a:r>
              <a:rPr lang="nl-NL" baseline="0" dirty="0"/>
              <a:t> </a:t>
            </a:r>
            <a:r>
              <a:rPr lang="nl-NL" baseline="0" dirty="0" err="1"/>
              <a:t>can</a:t>
            </a:r>
            <a:r>
              <a:rPr lang="nl-NL" baseline="0" dirty="0"/>
              <a:t> </a:t>
            </a:r>
            <a:r>
              <a:rPr lang="nl-NL" baseline="0" dirty="0" err="1"/>
              <a:t>get</a:t>
            </a:r>
            <a:r>
              <a:rPr lang="nl-NL" baseline="0" dirty="0"/>
              <a:t> out of </a:t>
            </a:r>
            <a:r>
              <a:rPr lang="nl-NL" baseline="0" dirty="0" err="1"/>
              <a:t>their</a:t>
            </a:r>
            <a:r>
              <a:rPr lang="nl-NL" baseline="0" dirty="0"/>
              <a:t> </a:t>
            </a:r>
            <a:r>
              <a:rPr lang="nl-NL" baseline="0" dirty="0" err="1"/>
              <a:t>confort</a:t>
            </a:r>
            <a:r>
              <a:rPr lang="nl-NL" baseline="0" dirty="0"/>
              <a:t> zone and </a:t>
            </a:r>
            <a:r>
              <a:rPr lang="nl-NL" baseline="0" dirty="0" err="1"/>
              <a:t>learn</a:t>
            </a:r>
            <a:r>
              <a:rPr lang="nl-NL" baseline="0" dirty="0"/>
              <a:t> as </a:t>
            </a:r>
            <a:r>
              <a:rPr lang="nl-NL" baseline="0" dirty="0" err="1"/>
              <a:t>much</a:t>
            </a:r>
            <a:r>
              <a:rPr lang="nl-NL" baseline="0" dirty="0"/>
              <a:t> as </a:t>
            </a:r>
            <a:r>
              <a:rPr lang="nl-NL" baseline="0" dirty="0" err="1"/>
              <a:t>possible</a:t>
            </a:r>
            <a:endParaRPr lang="nl-NL" baseline="0" dirty="0"/>
          </a:p>
          <a:p>
            <a:r>
              <a:rPr lang="nl-NL" baseline="0" dirty="0" err="1"/>
              <a:t>Learning</a:t>
            </a:r>
            <a:r>
              <a:rPr lang="nl-NL" baseline="0" dirty="0"/>
              <a:t> and </a:t>
            </a:r>
            <a:r>
              <a:rPr lang="nl-NL" baseline="0" dirty="0" err="1"/>
              <a:t>practice</a:t>
            </a:r>
            <a:r>
              <a:rPr lang="nl-NL" baseline="0" dirty="0"/>
              <a:t> </a:t>
            </a:r>
            <a:r>
              <a:rPr lang="nl-NL" baseline="0" dirty="0" err="1"/>
              <a:t>means</a:t>
            </a:r>
            <a:r>
              <a:rPr lang="nl-NL" baseline="0" dirty="0"/>
              <a:t> putting </a:t>
            </a:r>
            <a:r>
              <a:rPr lang="nl-NL" baseline="0" dirty="0" err="1"/>
              <a:t>yourself</a:t>
            </a:r>
            <a:r>
              <a:rPr lang="nl-NL" baseline="0" dirty="0"/>
              <a:t> open </a:t>
            </a:r>
            <a:r>
              <a:rPr lang="nl-NL" baseline="0" dirty="0" err="1"/>
              <a:t>for</a:t>
            </a:r>
            <a:r>
              <a:rPr lang="nl-NL" baseline="0" dirty="0"/>
              <a:t> feedback and </a:t>
            </a:r>
            <a:r>
              <a:rPr lang="nl-NL" baseline="0" dirty="0" err="1"/>
              <a:t>taking</a:t>
            </a:r>
            <a:r>
              <a:rPr lang="nl-NL" baseline="0" dirty="0"/>
              <a:t> </a:t>
            </a:r>
            <a:r>
              <a:rPr lang="nl-NL" baseline="0" dirty="0" err="1"/>
              <a:t>it</a:t>
            </a:r>
            <a:r>
              <a:rPr lang="nl-NL" baseline="0" dirty="0"/>
              <a:t> as </a:t>
            </a:r>
            <a:r>
              <a:rPr lang="nl-NL" baseline="0" dirty="0" err="1"/>
              <a:t>advice</a:t>
            </a:r>
            <a:r>
              <a:rPr lang="nl-NL" baseline="0" dirty="0"/>
              <a:t>.</a:t>
            </a:r>
          </a:p>
          <a:p>
            <a:r>
              <a:rPr lang="nl-NL" baseline="0" dirty="0" err="1"/>
              <a:t>Its</a:t>
            </a:r>
            <a:r>
              <a:rPr lang="nl-NL" baseline="0" dirty="0"/>
              <a:t> </a:t>
            </a:r>
            <a:r>
              <a:rPr lang="nl-NL" baseline="0" dirty="0" err="1"/>
              <a:t>not</a:t>
            </a:r>
            <a:r>
              <a:rPr lang="nl-NL" baseline="0" dirty="0"/>
              <a:t> </a:t>
            </a:r>
            <a:r>
              <a:rPr lang="nl-NL" baseline="0" dirty="0" err="1"/>
              <a:t>about</a:t>
            </a:r>
            <a:r>
              <a:rPr lang="nl-NL" baseline="0" dirty="0"/>
              <a:t> </a:t>
            </a:r>
            <a:r>
              <a:rPr lang="nl-NL" baseline="0" dirty="0" err="1"/>
              <a:t>how</a:t>
            </a:r>
            <a:r>
              <a:rPr lang="nl-NL" baseline="0" dirty="0"/>
              <a:t> </a:t>
            </a:r>
            <a:r>
              <a:rPr lang="nl-NL" baseline="0" dirty="0" err="1"/>
              <a:t>good</a:t>
            </a:r>
            <a:r>
              <a:rPr lang="nl-NL" baseline="0" dirty="0"/>
              <a:t> </a:t>
            </a:r>
            <a:r>
              <a:rPr lang="nl-NL" baseline="0" dirty="0" err="1"/>
              <a:t>you</a:t>
            </a:r>
            <a:r>
              <a:rPr lang="nl-NL" baseline="0" dirty="0"/>
              <a:t> are, </a:t>
            </a:r>
            <a:r>
              <a:rPr lang="nl-NL" baseline="0" dirty="0" err="1"/>
              <a:t>its</a:t>
            </a:r>
            <a:r>
              <a:rPr lang="nl-NL" baseline="0" dirty="0"/>
              <a:t> </a:t>
            </a:r>
            <a:r>
              <a:rPr lang="nl-NL" baseline="0" dirty="0" err="1"/>
              <a:t>about</a:t>
            </a:r>
            <a:r>
              <a:rPr lang="nl-NL" baseline="0" dirty="0"/>
              <a:t> </a:t>
            </a:r>
            <a:r>
              <a:rPr lang="nl-NL" baseline="0" dirty="0" err="1"/>
              <a:t>getting</a:t>
            </a:r>
            <a:r>
              <a:rPr lang="nl-NL" baseline="0" dirty="0"/>
              <a:t> </a:t>
            </a:r>
            <a:r>
              <a:rPr lang="nl-NL" baseline="0" dirty="0" err="1"/>
              <a:t>better</a:t>
            </a:r>
            <a:r>
              <a:rPr lang="nl-NL" baseline="0" dirty="0"/>
              <a:t>. </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7</a:t>
            </a:fld>
            <a:endParaRPr lang="cs-CZ"/>
          </a:p>
        </p:txBody>
      </p:sp>
    </p:spTree>
    <p:extLst>
      <p:ext uri="{BB962C8B-B14F-4D97-AF65-F5344CB8AC3E}">
        <p14:creationId xmlns:p14="http://schemas.microsoft.com/office/powerpoint/2010/main" val="144389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34C2A2D-BDF5-4D55-82BE-9C699A410066}" type="slidenum">
              <a:rPr lang="cs-CZ"/>
              <a:pPr/>
              <a:t>8</a:t>
            </a:fld>
            <a:endParaRPr lang="cs-CZ"/>
          </a:p>
        </p:txBody>
      </p:sp>
      <p:sp>
        <p:nvSpPr>
          <p:cNvPr id="45057"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err="1"/>
              <a:t>Filling</a:t>
            </a:r>
            <a:r>
              <a:rPr lang="nl-NL" baseline="0" dirty="0"/>
              <a:t> up a story.</a:t>
            </a:r>
          </a:p>
          <a:p>
            <a:endParaRPr lang="nl-NL" baseline="0" dirty="0"/>
          </a:p>
          <a:p>
            <a:r>
              <a:rPr lang="nl-NL" baseline="0" dirty="0" err="1"/>
              <a:t>Fascilitator</a:t>
            </a:r>
            <a:r>
              <a:rPr lang="nl-NL" baseline="0" dirty="0"/>
              <a:t> starts a story. 1 of the </a:t>
            </a:r>
            <a:r>
              <a:rPr lang="nl-NL" baseline="0" dirty="0" err="1"/>
              <a:t>audience</a:t>
            </a:r>
            <a:r>
              <a:rPr lang="nl-NL" baseline="0" dirty="0"/>
              <a:t> </a:t>
            </a:r>
            <a:r>
              <a:rPr lang="nl-NL" baseline="0" dirty="0" err="1"/>
              <a:t>takes</a:t>
            </a:r>
            <a:r>
              <a:rPr lang="nl-NL" baseline="0" dirty="0"/>
              <a:t> the end </a:t>
            </a:r>
            <a:r>
              <a:rPr lang="nl-NL" baseline="0" dirty="0" err="1"/>
              <a:t>sentence</a:t>
            </a:r>
            <a:r>
              <a:rPr lang="nl-NL" baseline="0" dirty="0"/>
              <a:t>. </a:t>
            </a:r>
            <a:r>
              <a:rPr lang="nl-NL" baseline="0" dirty="0" err="1"/>
              <a:t>Everybody</a:t>
            </a:r>
            <a:r>
              <a:rPr lang="nl-NL" baseline="0" dirty="0"/>
              <a:t> in </a:t>
            </a:r>
            <a:r>
              <a:rPr lang="nl-NL" baseline="0" dirty="0" err="1"/>
              <a:t>between</a:t>
            </a:r>
            <a:r>
              <a:rPr lang="nl-NL" baseline="0" dirty="0"/>
              <a:t>, </a:t>
            </a:r>
            <a:r>
              <a:rPr lang="nl-NL" baseline="0" dirty="0" err="1"/>
              <a:t>one</a:t>
            </a:r>
            <a:r>
              <a:rPr lang="nl-NL" baseline="0" dirty="0"/>
              <a:t> </a:t>
            </a:r>
            <a:r>
              <a:rPr lang="nl-NL" baseline="0" dirty="0" err="1"/>
              <a:t>by</a:t>
            </a:r>
            <a:r>
              <a:rPr lang="nl-NL" baseline="0" dirty="0"/>
              <a:t> </a:t>
            </a:r>
            <a:r>
              <a:rPr lang="nl-NL" baseline="0" dirty="0" err="1"/>
              <a:t>one</a:t>
            </a:r>
            <a:r>
              <a:rPr lang="nl-NL" baseline="0" dirty="0"/>
              <a:t> </a:t>
            </a:r>
            <a:r>
              <a:rPr lang="nl-NL" baseline="0" dirty="0" err="1"/>
              <a:t>takes</a:t>
            </a:r>
            <a:r>
              <a:rPr lang="nl-NL" baseline="0" dirty="0"/>
              <a:t> a </a:t>
            </a:r>
            <a:r>
              <a:rPr lang="nl-NL" baseline="0" dirty="0" err="1"/>
              <a:t>position</a:t>
            </a:r>
            <a:r>
              <a:rPr lang="nl-NL" baseline="0" dirty="0"/>
              <a:t> in the story. In the end </a:t>
            </a:r>
            <a:r>
              <a:rPr lang="nl-NL" baseline="0" dirty="0" err="1"/>
              <a:t>there</a:t>
            </a:r>
            <a:r>
              <a:rPr lang="nl-NL" baseline="0" dirty="0"/>
              <a:t> </a:t>
            </a:r>
            <a:r>
              <a:rPr lang="nl-NL" baseline="0" dirty="0" err="1"/>
              <a:t>should</a:t>
            </a:r>
            <a:r>
              <a:rPr lang="nl-NL" baseline="0" dirty="0"/>
              <a:t> </a:t>
            </a:r>
            <a:r>
              <a:rPr lang="nl-NL" baseline="0" dirty="0" err="1"/>
              <a:t>be</a:t>
            </a:r>
            <a:r>
              <a:rPr lang="nl-NL" baseline="0" dirty="0"/>
              <a:t> a </a:t>
            </a:r>
            <a:r>
              <a:rPr lang="nl-NL" baseline="0" dirty="0" err="1"/>
              <a:t>fun</a:t>
            </a:r>
            <a:r>
              <a:rPr lang="nl-NL" baseline="0" dirty="0"/>
              <a:t>/</a:t>
            </a:r>
            <a:r>
              <a:rPr lang="nl-NL" baseline="0" dirty="0" err="1"/>
              <a:t>good</a:t>
            </a:r>
            <a:r>
              <a:rPr lang="nl-NL" baseline="0" dirty="0"/>
              <a:t> story!</a:t>
            </a:r>
            <a:endParaRPr lang="nl-NL" dirty="0"/>
          </a:p>
        </p:txBody>
      </p:sp>
    </p:spTree>
    <p:extLst>
      <p:ext uri="{BB962C8B-B14F-4D97-AF65-F5344CB8AC3E}">
        <p14:creationId xmlns:p14="http://schemas.microsoft.com/office/powerpoint/2010/main" val="151124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Inspiring</a:t>
            </a:r>
            <a:r>
              <a:rPr lang="nl-NL" dirty="0"/>
              <a:t>? </a:t>
            </a:r>
            <a:r>
              <a:rPr lang="nl-NL" dirty="0" err="1"/>
              <a:t>Expresive</a:t>
            </a:r>
            <a:r>
              <a:rPr lang="nl-NL" dirty="0"/>
              <a:t>? </a:t>
            </a:r>
            <a:r>
              <a:rPr lang="nl-NL" dirty="0" err="1"/>
              <a:t>Good</a:t>
            </a:r>
            <a:r>
              <a:rPr lang="nl-NL" dirty="0"/>
              <a:t> content? </a:t>
            </a:r>
            <a:r>
              <a:rPr lang="nl-NL" dirty="0" err="1"/>
              <a:t>Enthousiastic</a:t>
            </a:r>
            <a:r>
              <a:rPr lang="nl-NL" dirty="0"/>
              <a:t>? </a:t>
            </a:r>
            <a:r>
              <a:rPr lang="nl-NL" dirty="0" err="1"/>
              <a:t>Clear</a:t>
            </a:r>
            <a:r>
              <a:rPr lang="nl-NL" dirty="0"/>
              <a:t>? </a:t>
            </a:r>
            <a:r>
              <a:rPr lang="nl-NL" dirty="0" err="1"/>
              <a:t>Good</a:t>
            </a:r>
            <a:r>
              <a:rPr lang="nl-NL" dirty="0"/>
              <a:t> feeling?</a:t>
            </a:r>
          </a:p>
          <a:p>
            <a:r>
              <a:rPr lang="nl-NL" dirty="0" err="1"/>
              <a:t>Get</a:t>
            </a:r>
            <a:r>
              <a:rPr lang="nl-NL" dirty="0"/>
              <a:t> </a:t>
            </a:r>
            <a:r>
              <a:rPr lang="nl-NL" dirty="0" err="1"/>
              <a:t>towards</a:t>
            </a:r>
            <a:r>
              <a:rPr lang="nl-NL" baseline="0" dirty="0"/>
              <a:t> </a:t>
            </a:r>
            <a:r>
              <a:rPr lang="nl-NL" baseline="0" dirty="0" err="1"/>
              <a:t>aristoteles</a:t>
            </a:r>
            <a:r>
              <a:rPr lang="nl-NL" baseline="0" dirty="0"/>
              <a:t> </a:t>
            </a:r>
            <a:r>
              <a:rPr lang="nl-NL" baseline="0" dirty="0" err="1"/>
              <a:t>structure</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9</a:t>
            </a:fld>
            <a:endParaRPr lang="cs-CZ"/>
          </a:p>
        </p:txBody>
      </p:sp>
    </p:spTree>
    <p:extLst>
      <p:ext uri="{BB962C8B-B14F-4D97-AF65-F5344CB8AC3E}">
        <p14:creationId xmlns:p14="http://schemas.microsoft.com/office/powerpoint/2010/main" val="41618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750F584D-67B8-40F6-A749-9B26317B68A0}" type="slidenum">
              <a:rPr lang="cs-CZ"/>
              <a:pPr/>
              <a:t>10</a:t>
            </a:fld>
            <a:endParaRPr lang="cs-CZ"/>
          </a:p>
        </p:txBody>
      </p:sp>
      <p:sp>
        <p:nvSpPr>
          <p:cNvPr id="4608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err="1"/>
              <a:t>Aristiteles</a:t>
            </a:r>
            <a:r>
              <a:rPr lang="nl-NL" baseline="0" dirty="0"/>
              <a:t> </a:t>
            </a:r>
            <a:r>
              <a:rPr lang="nl-NL" baseline="0" dirty="0" err="1"/>
              <a:t>structured</a:t>
            </a:r>
            <a:r>
              <a:rPr lang="nl-NL" baseline="0" dirty="0"/>
              <a:t> </a:t>
            </a:r>
            <a:r>
              <a:rPr lang="nl-NL" baseline="0" dirty="0" err="1"/>
              <a:t>it</a:t>
            </a:r>
            <a:r>
              <a:rPr lang="nl-NL" baseline="0" dirty="0"/>
              <a:t> in the </a:t>
            </a:r>
            <a:r>
              <a:rPr lang="nl-NL" baseline="0" dirty="0" err="1"/>
              <a:t>following</a:t>
            </a:r>
            <a:r>
              <a:rPr lang="nl-NL" baseline="0" dirty="0"/>
              <a:t> </a:t>
            </a:r>
            <a:r>
              <a:rPr lang="nl-NL" baseline="0" dirty="0" err="1"/>
              <a:t>way</a:t>
            </a:r>
            <a:r>
              <a:rPr lang="nl-NL" baseline="0" dirty="0"/>
              <a:t>:</a:t>
            </a:r>
          </a:p>
          <a:p>
            <a:endParaRPr lang="nl-NL" dirty="0"/>
          </a:p>
          <a:p>
            <a:r>
              <a:rPr lang="nl-NL" dirty="0" err="1"/>
              <a:t>Discussion</a:t>
            </a:r>
            <a:r>
              <a:rPr lang="nl-NL" dirty="0"/>
              <a:t>/</a:t>
            </a:r>
            <a:r>
              <a:rPr lang="nl-NL" dirty="0" err="1"/>
              <a:t>example</a:t>
            </a:r>
            <a:r>
              <a:rPr lang="nl-NL" baseline="0" dirty="0"/>
              <a:t> of </a:t>
            </a:r>
            <a:r>
              <a:rPr lang="nl-NL" baseline="0" dirty="0" err="1"/>
              <a:t>how</a:t>
            </a:r>
            <a:r>
              <a:rPr lang="nl-NL" baseline="0" dirty="0"/>
              <a:t> important </a:t>
            </a:r>
            <a:r>
              <a:rPr lang="nl-NL" baseline="0" dirty="0" err="1"/>
              <a:t>non-verbal</a:t>
            </a:r>
            <a:r>
              <a:rPr lang="nl-NL" baseline="0" dirty="0"/>
              <a:t>, </a:t>
            </a:r>
            <a:r>
              <a:rPr lang="nl-NL" baseline="0" dirty="0" err="1"/>
              <a:t>intonation</a:t>
            </a:r>
            <a:r>
              <a:rPr lang="nl-NL" baseline="0" dirty="0"/>
              <a:t> and content are </a:t>
            </a:r>
            <a:r>
              <a:rPr lang="nl-NL" baseline="0" dirty="0" err="1"/>
              <a:t>but</a:t>
            </a:r>
            <a:r>
              <a:rPr lang="nl-NL" baseline="0" dirty="0"/>
              <a:t> </a:t>
            </a:r>
            <a:r>
              <a:rPr lang="nl-NL" baseline="0" dirty="0" err="1"/>
              <a:t>that</a:t>
            </a:r>
            <a:r>
              <a:rPr lang="nl-NL" baseline="0" dirty="0"/>
              <a:t> </a:t>
            </a:r>
            <a:r>
              <a:rPr lang="nl-NL" baseline="0" dirty="0" err="1"/>
              <a:t>they</a:t>
            </a:r>
            <a:r>
              <a:rPr lang="nl-NL" baseline="0" dirty="0"/>
              <a:t> </a:t>
            </a:r>
            <a:r>
              <a:rPr lang="nl-NL" baseline="0" dirty="0" err="1"/>
              <a:t>can</a:t>
            </a:r>
            <a:r>
              <a:rPr lang="nl-NL" baseline="0" dirty="0"/>
              <a:t> </a:t>
            </a:r>
            <a:r>
              <a:rPr lang="nl-NL" baseline="0" dirty="0" err="1"/>
              <a:t>not</a:t>
            </a:r>
            <a:r>
              <a:rPr lang="nl-NL" baseline="0" dirty="0"/>
              <a:t> miss </a:t>
            </a:r>
            <a:r>
              <a:rPr lang="nl-NL" baseline="0" dirty="0" err="1"/>
              <a:t>each</a:t>
            </a:r>
            <a:r>
              <a:rPr lang="nl-NL" baseline="0" dirty="0"/>
              <a:t> </a:t>
            </a:r>
            <a:r>
              <a:rPr lang="nl-NL" baseline="0" dirty="0" err="1"/>
              <a:t>other</a:t>
            </a:r>
            <a:r>
              <a:rPr lang="nl-NL" baseline="0" dirty="0"/>
              <a:t> and </a:t>
            </a:r>
            <a:r>
              <a:rPr lang="nl-NL" baseline="0" dirty="0" err="1"/>
              <a:t>it</a:t>
            </a:r>
            <a:r>
              <a:rPr lang="nl-NL" baseline="0" dirty="0"/>
              <a:t> </a:t>
            </a:r>
            <a:r>
              <a:rPr lang="nl-NL" baseline="0" dirty="0" err="1"/>
              <a:t>depends</a:t>
            </a:r>
            <a:r>
              <a:rPr lang="nl-NL" baseline="0" dirty="0"/>
              <a:t> </a:t>
            </a:r>
            <a:r>
              <a:rPr lang="nl-NL" baseline="0" dirty="0" err="1"/>
              <a:t>on</a:t>
            </a:r>
            <a:r>
              <a:rPr lang="nl-NL" baseline="0" dirty="0"/>
              <a:t> the </a:t>
            </a:r>
            <a:r>
              <a:rPr lang="nl-NL" baseline="0" dirty="0" err="1"/>
              <a:t>situation</a:t>
            </a:r>
            <a:r>
              <a:rPr lang="nl-NL" baseline="0" dirty="0"/>
              <a:t>.</a:t>
            </a:r>
          </a:p>
        </p:txBody>
      </p:sp>
    </p:spTree>
    <p:extLst>
      <p:ext uri="{BB962C8B-B14F-4D97-AF65-F5344CB8AC3E}">
        <p14:creationId xmlns:p14="http://schemas.microsoft.com/office/powerpoint/2010/main" val="20821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Greek</a:t>
            </a:r>
            <a:r>
              <a:rPr lang="nl-NL" dirty="0"/>
              <a:t> </a:t>
            </a:r>
            <a:r>
              <a:rPr lang="nl-NL" dirty="0" err="1"/>
              <a:t>charakters</a:t>
            </a:r>
            <a:r>
              <a:rPr lang="nl-NL" baseline="0" dirty="0"/>
              <a:t> </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11</a:t>
            </a:fld>
            <a:endParaRPr lang="cs-CZ"/>
          </a:p>
        </p:txBody>
      </p:sp>
    </p:spTree>
    <p:extLst>
      <p:ext uri="{BB962C8B-B14F-4D97-AF65-F5344CB8AC3E}">
        <p14:creationId xmlns:p14="http://schemas.microsoft.com/office/powerpoint/2010/main" val="167984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pPr lvl="0"/>
            <a:r>
              <a:rPr lang="cs-CZ" altLang="en-US"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pPr lvl="0"/>
            <a:r>
              <a:rPr lang="cs-CZ" altLang="en-US"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en-US"/>
              <a:t>MPV_COMA Communication and Managerial Skills Training</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12EE810F-F3D8-45F2-B703-BAD786D31C08}" type="slidenum">
              <a:rPr lang="en-US" smtClean="0"/>
              <a:t>‹#›</a:t>
            </a:fld>
            <a:endParaRPr lang="en-US"/>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1925" name="Picture 21" descr="text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extLst>
            <a:ext uri="{909E8E84-426E-40DD-AFC4-6F175D3DCCD1}">
              <a14:hiddenFill xmlns:a14="http://schemas.microsoft.com/office/drawing/2010/main">
                <a:solidFill>
                  <a:srgbClr val="FFFFFF"/>
                </a:solidFill>
              </a14:hiddenFill>
            </a:ext>
          </a:extLst>
        </p:spPr>
      </p:pic>
      <p:pic>
        <p:nvPicPr>
          <p:cNvPr id="251926" name="Picture 22" descr="pruh_TI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7" name="Picture 23" descr="N:\work\projekty\šablony\sablony\logoC.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51536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948324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6481" y="273629"/>
            <a:ext cx="8216640" cy="1133399"/>
          </a:xfrm>
        </p:spPr>
        <p:txBody>
          <a:bodyPr/>
          <a:lstStyle/>
          <a:p>
            <a:r>
              <a:rPr lang="nl-NL"/>
              <a:t>Klik om de stijl te bewerken</a:t>
            </a:r>
          </a:p>
        </p:txBody>
      </p:sp>
      <p:sp>
        <p:nvSpPr>
          <p:cNvPr id="3" name="Tijdelijke aanduiding voor datum 2"/>
          <p:cNvSpPr>
            <a:spLocks noGrp="1"/>
          </p:cNvSpPr>
          <p:nvPr>
            <p:ph type="dt" idx="10"/>
          </p:nvPr>
        </p:nvSpPr>
        <p:spPr>
          <a:xfrm>
            <a:off x="456480" y="6247376"/>
            <a:ext cx="2118240" cy="460848"/>
          </a:xfrm>
        </p:spPr>
        <p:txBody>
          <a:bodyPr/>
          <a:lstStyle>
            <a:lvl1pPr>
              <a:defRPr/>
            </a:lvl1pPr>
          </a:lstStyle>
          <a:p>
            <a:endParaRPr lang="cs-CZ"/>
          </a:p>
        </p:txBody>
      </p:sp>
      <p:sp>
        <p:nvSpPr>
          <p:cNvPr id="4" name="Tijdelijke aanduiding voor voettekst 3"/>
          <p:cNvSpPr>
            <a:spLocks noGrp="1"/>
          </p:cNvSpPr>
          <p:nvPr>
            <p:ph type="ftr" idx="11"/>
          </p:nvPr>
        </p:nvSpPr>
        <p:spPr>
          <a:xfrm>
            <a:off x="3127680" y="6247376"/>
            <a:ext cx="2887200" cy="460848"/>
          </a:xfrm>
        </p:spPr>
        <p:txBody>
          <a:bodyPr/>
          <a:lstStyle>
            <a:lvl1pPr>
              <a:defRPr/>
            </a:lvl1pPr>
          </a:lstStyle>
          <a:p>
            <a:endParaRPr lang="cs-CZ"/>
          </a:p>
        </p:txBody>
      </p:sp>
      <p:sp>
        <p:nvSpPr>
          <p:cNvPr id="5" name="Tijdelijke aanduiding voor dianummer 4"/>
          <p:cNvSpPr>
            <a:spLocks noGrp="1"/>
          </p:cNvSpPr>
          <p:nvPr>
            <p:ph type="sldNum" idx="12"/>
          </p:nvPr>
        </p:nvSpPr>
        <p:spPr>
          <a:xfrm>
            <a:off x="6556320" y="6247376"/>
            <a:ext cx="2118240" cy="460848"/>
          </a:xfrm>
        </p:spPr>
        <p:txBody>
          <a:bodyPr/>
          <a:lstStyle>
            <a:lvl1pPr>
              <a:defRPr/>
            </a:lvl1pPr>
          </a:lstStyle>
          <a:p>
            <a:fld id="{72063E26-49E0-452F-96FA-7FA4A931251A}" type="slidenum">
              <a:rPr lang="cs-CZ"/>
              <a:pPr/>
              <a:t>‹#›</a:t>
            </a:fld>
            <a:endParaRPr lang="cs-CZ"/>
          </a:p>
        </p:txBody>
      </p:sp>
    </p:spTree>
    <p:extLst>
      <p:ext uri="{BB962C8B-B14F-4D97-AF65-F5344CB8AC3E}">
        <p14:creationId xmlns:p14="http://schemas.microsoft.com/office/powerpoint/2010/main" val="428882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US"/>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F03991EA-BB32-40AC-991E-346958A3D245}" type="slidenum">
              <a:rPr lang="cs-CZ" altLang="en-US"/>
              <a:pPr/>
              <a:t>‹#›</a:t>
            </a:fld>
            <a:endParaRPr lang="cs-CZ" altLang="en-US"/>
          </a:p>
        </p:txBody>
      </p:sp>
    </p:spTree>
    <p:extLst>
      <p:ext uri="{BB962C8B-B14F-4D97-AF65-F5344CB8AC3E}">
        <p14:creationId xmlns:p14="http://schemas.microsoft.com/office/powerpoint/2010/main" val="85253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8C204186-EDC9-40B4-A099-7A3299E01EDA}" type="slidenum">
              <a:rPr lang="cs-CZ" altLang="en-US"/>
              <a:pPr/>
              <a:t>‹#›</a:t>
            </a:fld>
            <a:endParaRPr lang="cs-CZ" altLang="en-US"/>
          </a:p>
        </p:txBody>
      </p:sp>
    </p:spTree>
    <p:extLst>
      <p:ext uri="{BB962C8B-B14F-4D97-AF65-F5344CB8AC3E}">
        <p14:creationId xmlns:p14="http://schemas.microsoft.com/office/powerpoint/2010/main" val="206587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ACEDBEBB-433A-4424-88C6-9A27143FA522}" type="slidenum">
              <a:rPr lang="cs-CZ" altLang="en-US"/>
              <a:pPr/>
              <a:t>‹#›</a:t>
            </a:fld>
            <a:endParaRPr lang="cs-CZ" altLang="en-US"/>
          </a:p>
        </p:txBody>
      </p:sp>
    </p:spTree>
    <p:extLst>
      <p:ext uri="{BB962C8B-B14F-4D97-AF65-F5344CB8AC3E}">
        <p14:creationId xmlns:p14="http://schemas.microsoft.com/office/powerpoint/2010/main" val="210204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072CAECF-4113-4BD3-AD6F-0D0C423BE0A5}" type="slidenum">
              <a:rPr lang="cs-CZ" altLang="en-US"/>
              <a:pPr/>
              <a:t>‹#›</a:t>
            </a:fld>
            <a:endParaRPr lang="cs-CZ" altLang="en-US"/>
          </a:p>
        </p:txBody>
      </p:sp>
    </p:spTree>
    <p:extLst>
      <p:ext uri="{BB962C8B-B14F-4D97-AF65-F5344CB8AC3E}">
        <p14:creationId xmlns:p14="http://schemas.microsoft.com/office/powerpoint/2010/main" val="168176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zápatí 6"/>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8" name="Zástupný symbol pro číslo snímku 7"/>
          <p:cNvSpPr>
            <a:spLocks noGrp="1"/>
          </p:cNvSpPr>
          <p:nvPr>
            <p:ph type="sldNum" sz="quarter" idx="11"/>
          </p:nvPr>
        </p:nvSpPr>
        <p:spPr/>
        <p:txBody>
          <a:bodyPr/>
          <a:lstStyle>
            <a:lvl1pPr>
              <a:defRPr/>
            </a:lvl1pPr>
          </a:lstStyle>
          <a:p>
            <a:fld id="{448E1B49-01A1-47C8-A1CA-16AE4EAECFBE}" type="slidenum">
              <a:rPr lang="cs-CZ" altLang="en-US"/>
              <a:pPr/>
              <a:t>‹#›</a:t>
            </a:fld>
            <a:endParaRPr lang="cs-CZ" altLang="en-US"/>
          </a:p>
        </p:txBody>
      </p:sp>
    </p:spTree>
    <p:extLst>
      <p:ext uri="{BB962C8B-B14F-4D97-AF65-F5344CB8AC3E}">
        <p14:creationId xmlns:p14="http://schemas.microsoft.com/office/powerpoint/2010/main" val="25699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zápatí 2"/>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4" name="Zástupný symbol pro číslo snímku 3"/>
          <p:cNvSpPr>
            <a:spLocks noGrp="1"/>
          </p:cNvSpPr>
          <p:nvPr>
            <p:ph type="sldNum" sz="quarter" idx="11"/>
          </p:nvPr>
        </p:nvSpPr>
        <p:spPr/>
        <p:txBody>
          <a:bodyPr/>
          <a:lstStyle>
            <a:lvl1pPr>
              <a:defRPr/>
            </a:lvl1pPr>
          </a:lstStyle>
          <a:p>
            <a:fld id="{70D3A0B2-ADD2-4DAE-B940-E4A4B569F509}" type="slidenum">
              <a:rPr lang="cs-CZ" altLang="en-US"/>
              <a:pPr/>
              <a:t>‹#›</a:t>
            </a:fld>
            <a:endParaRPr lang="cs-CZ" altLang="en-US"/>
          </a:p>
        </p:txBody>
      </p:sp>
    </p:spTree>
    <p:extLst>
      <p:ext uri="{BB962C8B-B14F-4D97-AF65-F5344CB8AC3E}">
        <p14:creationId xmlns:p14="http://schemas.microsoft.com/office/powerpoint/2010/main" val="46773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3" name="Zástupný symbol pro číslo snímku 2"/>
          <p:cNvSpPr>
            <a:spLocks noGrp="1"/>
          </p:cNvSpPr>
          <p:nvPr>
            <p:ph type="sldNum" sz="quarter" idx="11"/>
          </p:nvPr>
        </p:nvSpPr>
        <p:spPr/>
        <p:txBody>
          <a:bodyPr/>
          <a:lstStyle>
            <a:lvl1pPr>
              <a:defRPr/>
            </a:lvl1pPr>
          </a:lstStyle>
          <a:p>
            <a:fld id="{97B0B90F-7C49-4C1F-AFB8-D10CA1354027}" type="slidenum">
              <a:rPr lang="cs-CZ" altLang="en-US"/>
              <a:pPr/>
              <a:t>‹#›</a:t>
            </a:fld>
            <a:endParaRPr lang="cs-CZ" altLang="en-US"/>
          </a:p>
        </p:txBody>
      </p:sp>
    </p:spTree>
    <p:extLst>
      <p:ext uri="{BB962C8B-B14F-4D97-AF65-F5344CB8AC3E}">
        <p14:creationId xmlns:p14="http://schemas.microsoft.com/office/powerpoint/2010/main" val="5714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735807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06E56C76-8F00-4597-B38E-D1C95BFF6FAB}" type="slidenum">
              <a:rPr lang="cs-CZ" altLang="en-US"/>
              <a:pPr/>
              <a:t>‹#›</a:t>
            </a:fld>
            <a:endParaRPr lang="cs-CZ" altLang="en-US"/>
          </a:p>
        </p:txBody>
      </p:sp>
    </p:spTree>
    <p:extLst>
      <p:ext uri="{BB962C8B-B14F-4D97-AF65-F5344CB8AC3E}">
        <p14:creationId xmlns:p14="http://schemas.microsoft.com/office/powerpoint/2010/main" val="399111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80D53684-B2AC-42AD-BB4A-F08C517E0349}" type="slidenum">
              <a:rPr lang="cs-CZ" altLang="en-US"/>
              <a:pPr/>
              <a:t>‹#›</a:t>
            </a:fld>
            <a:endParaRPr lang="cs-CZ" altLang="en-US"/>
          </a:p>
        </p:txBody>
      </p:sp>
    </p:spTree>
    <p:extLst>
      <p:ext uri="{BB962C8B-B14F-4D97-AF65-F5344CB8AC3E}">
        <p14:creationId xmlns:p14="http://schemas.microsoft.com/office/powerpoint/2010/main" val="364025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D20AD6A1-10E6-4022-91D0-697353309D92}" type="slidenum">
              <a:rPr lang="cs-CZ" altLang="en-US"/>
              <a:pPr/>
              <a:t>‹#›</a:t>
            </a:fld>
            <a:endParaRPr lang="cs-CZ" altLang="en-US"/>
          </a:p>
        </p:txBody>
      </p:sp>
    </p:spTree>
    <p:extLst>
      <p:ext uri="{BB962C8B-B14F-4D97-AF65-F5344CB8AC3E}">
        <p14:creationId xmlns:p14="http://schemas.microsoft.com/office/powerpoint/2010/main" val="291261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F32D756E-B8BD-4F40-96A9-650BF68B6BD7}" type="slidenum">
              <a:rPr lang="cs-CZ" altLang="en-US"/>
              <a:pPr/>
              <a:t>‹#›</a:t>
            </a:fld>
            <a:endParaRPr lang="cs-CZ" altLang="en-US"/>
          </a:p>
        </p:txBody>
      </p:sp>
    </p:spTree>
    <p:extLst>
      <p:ext uri="{BB962C8B-B14F-4D97-AF65-F5344CB8AC3E}">
        <p14:creationId xmlns:p14="http://schemas.microsoft.com/office/powerpoint/2010/main" val="217430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80287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9605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zápatí 6"/>
          <p:cNvSpPr>
            <a:spLocks noGrp="1"/>
          </p:cNvSpPr>
          <p:nvPr>
            <p:ph type="ftr" sz="quarter" idx="10"/>
          </p:nvPr>
        </p:nvSpPr>
        <p:spPr/>
        <p:txBody>
          <a:bodyPr/>
          <a:lstStyle>
            <a:lvl1pPr>
              <a:defRPr/>
            </a:lvl1pPr>
          </a:lstStyle>
          <a:p>
            <a:r>
              <a:rPr lang="en-US"/>
              <a:t>MPV_COMA Communication and Managerial Skills Training</a:t>
            </a:r>
          </a:p>
        </p:txBody>
      </p:sp>
      <p:sp>
        <p:nvSpPr>
          <p:cNvPr id="8" name="Zástupný symbol pro číslo snímku 7"/>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77965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zápatí 2"/>
          <p:cNvSpPr>
            <a:spLocks noGrp="1"/>
          </p:cNvSpPr>
          <p:nvPr>
            <p:ph type="ftr" sz="quarter" idx="10"/>
          </p:nvPr>
        </p:nvSpPr>
        <p:spPr/>
        <p:txBody>
          <a:bodyPr/>
          <a:lstStyle>
            <a:lvl1pPr>
              <a:defRPr/>
            </a:lvl1pPr>
          </a:lstStyle>
          <a:p>
            <a:r>
              <a:rPr lang="en-US"/>
              <a:t>MPV_COMA Communication and Managerial Skills Training</a:t>
            </a:r>
          </a:p>
        </p:txBody>
      </p:sp>
      <p:sp>
        <p:nvSpPr>
          <p:cNvPr id="4" name="Zástupný symbol pro číslo snímku 3"/>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75877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MPV_COMA Communication and Managerial Skills Training</a:t>
            </a:r>
          </a:p>
        </p:txBody>
      </p:sp>
      <p:sp>
        <p:nvSpPr>
          <p:cNvPr id="3" name="Zástupný symbol pro číslo snímku 2"/>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94478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33785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1736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AEAEA"/>
            </a:gs>
            <a:gs pos="100000">
              <a:srgbClr val="EAEAEA">
                <a:gamma/>
                <a:shade val="92941"/>
                <a:invGamma/>
              </a:srgbClr>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en-US"/>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en-US"/>
              <a:t>MPV_COMA Communication and Managerial Skills Training</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12EE810F-F3D8-45F2-B703-BAD786D31C08}" type="slidenum">
              <a:rPr lang="en-US" smtClean="0"/>
              <a:t>‹#›</a:t>
            </a:fld>
            <a:endParaRPr lang="en-US"/>
          </a:p>
        </p:txBody>
      </p:sp>
      <p:sp>
        <p:nvSpPr>
          <p:cNvPr id="226314" name="Text Box 10"/>
          <p:cNvSpPr txBox="1">
            <a:spLocks noChangeArrowheads="1"/>
          </p:cNvSpPr>
          <p:nvPr/>
        </p:nvSpPr>
        <p:spPr bwMode="auto">
          <a:xfrm>
            <a:off x="7164288" y="463551"/>
            <a:ext cx="154473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cs-CZ" altLang="en-US" sz="1100" b="1" dirty="0">
                <a:solidFill>
                  <a:srgbClr val="FFFFFF"/>
                </a:solidFill>
                <a:latin typeface="Verdana" pitchFamily="34" charset="0"/>
              </a:rPr>
              <a:t>www.econ.muni.cz</a:t>
            </a:r>
          </a:p>
        </p:txBody>
      </p:sp>
      <p:pic>
        <p:nvPicPr>
          <p:cNvPr id="226317"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26319"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extLst>
            <a:ext uri="{909E8E84-426E-40DD-AFC4-6F175D3DCCD1}">
              <a14:hiddenFill xmlns:a14="http://schemas.microsoft.com/office/drawing/2010/main">
                <a:solidFill>
                  <a:srgbClr val="FFFFFF"/>
                </a:solidFill>
              </a14:hiddenFill>
            </a:ext>
          </a:extLst>
        </p:spPr>
      </p:pic>
      <p:pic>
        <p:nvPicPr>
          <p:cNvPr id="226320" name="Picture 16" descr="text_zahlav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sldNum="0" hdr="0" dt="0"/>
  <p:txStyles>
    <p:titleStyle>
      <a:lvl1pPr algn="l" rtl="0" eaLnBrk="1" fontAlgn="base" hangingPunct="1">
        <a:spcBef>
          <a:spcPct val="0"/>
        </a:spcBef>
        <a:spcAft>
          <a:spcPct val="0"/>
        </a:spcAft>
        <a:defRPr sz="2400">
          <a:solidFill>
            <a:srgbClr val="7D1E1E"/>
          </a:solidFill>
          <a:latin typeface="+mj-lt"/>
          <a:ea typeface="+mj-ea"/>
          <a:cs typeface="+mj-cs"/>
        </a:defRPr>
      </a:lvl1pPr>
      <a:lvl2pPr algn="l" rtl="0" eaLnBrk="1" fontAlgn="base" hangingPunct="1">
        <a:spcBef>
          <a:spcPct val="0"/>
        </a:spcBef>
        <a:spcAft>
          <a:spcPct val="0"/>
        </a:spcAft>
        <a:defRPr sz="2400">
          <a:solidFill>
            <a:srgbClr val="7D1E1E"/>
          </a:solidFill>
          <a:latin typeface="Verdana" pitchFamily="34" charset="0"/>
        </a:defRPr>
      </a:lvl2pPr>
      <a:lvl3pPr algn="l" rtl="0" eaLnBrk="1" fontAlgn="base" hangingPunct="1">
        <a:spcBef>
          <a:spcPct val="0"/>
        </a:spcBef>
        <a:spcAft>
          <a:spcPct val="0"/>
        </a:spcAft>
        <a:defRPr sz="2400">
          <a:solidFill>
            <a:srgbClr val="7D1E1E"/>
          </a:solidFill>
          <a:latin typeface="Verdana" pitchFamily="34" charset="0"/>
        </a:defRPr>
      </a:lvl3pPr>
      <a:lvl4pPr algn="l" rtl="0" eaLnBrk="1" fontAlgn="base" hangingPunct="1">
        <a:spcBef>
          <a:spcPct val="0"/>
        </a:spcBef>
        <a:spcAft>
          <a:spcPct val="0"/>
        </a:spcAft>
        <a:defRPr sz="2400">
          <a:solidFill>
            <a:srgbClr val="7D1E1E"/>
          </a:solidFill>
          <a:latin typeface="Verdana" pitchFamily="34" charset="0"/>
        </a:defRPr>
      </a:lvl4pPr>
      <a:lvl5pPr algn="l" rtl="0" eaLnBrk="1" fontAlgn="base" hangingPunct="1">
        <a:spcBef>
          <a:spcPct val="0"/>
        </a:spcBef>
        <a:spcAft>
          <a:spcPct val="0"/>
        </a:spcAft>
        <a:defRPr sz="2400">
          <a:solidFill>
            <a:srgbClr val="7D1E1E"/>
          </a:solidFill>
          <a:latin typeface="Verdana" pitchFamily="34" charset="0"/>
        </a:defRPr>
      </a:lvl5pPr>
      <a:lvl6pPr marL="457200" algn="l" rtl="0" eaLnBrk="1" fontAlgn="base" hangingPunct="1">
        <a:spcBef>
          <a:spcPct val="0"/>
        </a:spcBef>
        <a:spcAft>
          <a:spcPct val="0"/>
        </a:spcAft>
        <a:defRPr sz="2400">
          <a:solidFill>
            <a:srgbClr val="7D1E1E"/>
          </a:solidFill>
          <a:latin typeface="Verdana" pitchFamily="34" charset="0"/>
        </a:defRPr>
      </a:lvl6pPr>
      <a:lvl7pPr marL="914400" algn="l" rtl="0" eaLnBrk="1" fontAlgn="base" hangingPunct="1">
        <a:spcBef>
          <a:spcPct val="0"/>
        </a:spcBef>
        <a:spcAft>
          <a:spcPct val="0"/>
        </a:spcAft>
        <a:defRPr sz="2400">
          <a:solidFill>
            <a:srgbClr val="7D1E1E"/>
          </a:solidFill>
          <a:latin typeface="Verdana" pitchFamily="34" charset="0"/>
        </a:defRPr>
      </a:lvl7pPr>
      <a:lvl8pPr marL="1371600" algn="l" rtl="0" eaLnBrk="1" fontAlgn="base" hangingPunct="1">
        <a:spcBef>
          <a:spcPct val="0"/>
        </a:spcBef>
        <a:spcAft>
          <a:spcPct val="0"/>
        </a:spcAft>
        <a:defRPr sz="2400">
          <a:solidFill>
            <a:srgbClr val="7D1E1E"/>
          </a:solidFill>
          <a:latin typeface="Verdana" pitchFamily="34" charset="0"/>
        </a:defRPr>
      </a:lvl8pPr>
      <a:lvl9pPr marL="1828800" algn="l" rtl="0" eaLnBrk="1" fontAlgn="base" hangingPunct="1">
        <a:spcBef>
          <a:spcPct val="0"/>
        </a:spcBef>
        <a:spcAft>
          <a:spcPct val="0"/>
        </a:spcAft>
        <a:defRPr sz="2400">
          <a:solidFill>
            <a:srgbClr val="7D1E1E"/>
          </a:solidFill>
          <a:latin typeface="Verdana"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AEAEA"/>
            </a:gs>
            <a:gs pos="100000">
              <a:srgbClr val="EAEAEA">
                <a:gamma/>
                <a:shade val="92941"/>
                <a:invGamma/>
              </a:srgbClr>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j-lt"/>
              </a:defRPr>
            </a:lvl1pPr>
          </a:lstStyle>
          <a:p>
            <a:r>
              <a:rPr lang="en-US" altLang="en-US"/>
              <a:t>MPV_COMA Communication and Managerial Skills Training</a:t>
            </a:r>
            <a:endParaRPr lang="cs-CZ" altLang="en-US"/>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j-lt"/>
              </a:defRPr>
            </a:lvl1pPr>
          </a:lstStyle>
          <a:p>
            <a:fld id="{0594FAD7-FF7C-4C2C-AA3D-AA47D5DD3747}" type="slidenum">
              <a:rPr lang="cs-CZ" altLang="en-US"/>
              <a:pPr/>
              <a:t>‹#›</a:t>
            </a:fld>
            <a:endParaRPr lang="cs-CZ" altLang="en-US"/>
          </a:p>
        </p:txBody>
      </p:sp>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en-US"/>
              <a:t>Klepnutím lze upravit styl předlohy nadpisů.</a:t>
            </a:r>
          </a:p>
        </p:txBody>
      </p:sp>
      <p:pic>
        <p:nvPicPr>
          <p:cNvPr id="227344" name="Picture 16" descr="text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extLst>
            <a:ext uri="{909E8E84-426E-40DD-AFC4-6F175D3DCCD1}">
              <a14:hiddenFill xmlns:a14="http://schemas.microsoft.com/office/drawing/2010/main">
                <a:solidFill>
                  <a:srgbClr val="FFFFFF"/>
                </a:solidFill>
              </a14:hiddenFill>
            </a:ext>
          </a:extLst>
        </p:spPr>
      </p:pic>
      <p:pic>
        <p:nvPicPr>
          <p:cNvPr id="227345" name="Picture 17" descr="pruh_TIT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46" name="Picture 18"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mj-lt"/>
          <a:ea typeface="+mj-ea"/>
          <a:cs typeface="+mj-cs"/>
        </a:defRPr>
      </a:lvl1pPr>
      <a:lvl2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2pPr>
      <a:lvl3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3pPr>
      <a:lvl4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4pPr>
      <a:lvl5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5pPr>
      <a:lvl6pPr marL="4572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6pPr>
      <a:lvl7pPr marL="9144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7pPr>
      <a:lvl8pPr marL="13716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8pPr>
      <a:lvl9pPr marL="18288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9pPr>
    </p:titleStyle>
    <p:bodyStyle>
      <a:lvl1pPr algn="l" rtl="0" eaLnBrk="1" fontAlgn="base" hangingPunct="1">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eaLnBrk="1" fontAlgn="base" hangingPunct="1">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gevdV4Lvip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000" dirty="0"/>
              <a:t>Presentation Skills</a:t>
            </a:r>
            <a:br>
              <a:rPr lang="cs-CZ" sz="4000" dirty="0"/>
            </a:br>
            <a:endParaRPr lang="en-US" sz="1600" dirty="0">
              <a:solidFill>
                <a:schemeClr val="accent4">
                  <a:lumMod val="50000"/>
                  <a:lumOff val="50000"/>
                </a:schemeClr>
              </a:solidFill>
            </a:endParaRPr>
          </a:p>
        </p:txBody>
      </p:sp>
      <p:sp>
        <p:nvSpPr>
          <p:cNvPr id="3" name="Podnadpis 2"/>
          <p:cNvSpPr>
            <a:spLocks noGrp="1"/>
          </p:cNvSpPr>
          <p:nvPr>
            <p:ph type="subTitle" idx="1"/>
          </p:nvPr>
        </p:nvSpPr>
        <p:spPr/>
        <p:txBody>
          <a:bodyPr/>
          <a:lstStyle/>
          <a:p>
            <a:r>
              <a:rPr lang="cs-CZ" b="1" dirty="0"/>
              <a:t>Jan Řezáč</a:t>
            </a:r>
            <a:endParaRPr lang="en-US" b="1" dirty="0"/>
          </a:p>
          <a:p>
            <a:r>
              <a:rPr lang="cs-CZ" sz="1600" dirty="0">
                <a:solidFill>
                  <a:schemeClr val="accent4">
                    <a:lumMod val="50000"/>
                    <a:lumOff val="50000"/>
                  </a:schemeClr>
                </a:solidFill>
              </a:rPr>
              <a:t>04/04</a:t>
            </a:r>
            <a:r>
              <a:rPr lang="en-US" sz="1600" dirty="0">
                <a:solidFill>
                  <a:schemeClr val="accent4">
                    <a:lumMod val="50000"/>
                    <a:lumOff val="50000"/>
                  </a:schemeClr>
                </a:solidFill>
              </a:rPr>
              <a:t>/201</a:t>
            </a:r>
            <a:r>
              <a:rPr lang="cs-CZ" sz="1600" dirty="0">
                <a:solidFill>
                  <a:schemeClr val="accent4">
                    <a:lumMod val="50000"/>
                    <a:lumOff val="50000"/>
                  </a:schemeClr>
                </a:solidFill>
              </a:rPr>
              <a:t>6</a:t>
            </a:r>
            <a:endParaRPr lang="en-US" sz="1600" dirty="0">
              <a:solidFill>
                <a:schemeClr val="accent4">
                  <a:lumMod val="50000"/>
                  <a:lumOff val="50000"/>
                </a:schemeClr>
              </a:solidFill>
            </a:endParaRPr>
          </a:p>
        </p:txBody>
      </p:sp>
    </p:spTree>
    <p:extLst>
      <p:ext uri="{BB962C8B-B14F-4D97-AF65-F5344CB8AC3E}">
        <p14:creationId xmlns:p14="http://schemas.microsoft.com/office/powerpoint/2010/main" val="4260932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6531525" y="3429000"/>
            <a:ext cx="2104110" cy="2678108"/>
          </a:xfrm>
          <a:prstGeom prst="rect">
            <a:avLst/>
          </a:prstGeom>
          <a:noFill/>
          <a:ln w="9525" cap="flat">
            <a:noFill/>
            <a:round/>
            <a:headEnd/>
            <a:tailEnd/>
          </a:ln>
          <a:effectLst/>
        </p:spPr>
      </p:pic>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Good speech has three sides:</a:t>
            </a:r>
          </a:p>
          <a:p>
            <a:pPr marL="2073631" lvl="2" indent="-41328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Ethos </a:t>
            </a:r>
            <a:r>
              <a:rPr lang="cs-CZ" sz="1814" dirty="0">
                <a:latin typeface="Calibri" pitchFamily="34" charset="0"/>
              </a:rPr>
              <a:t>(nonverbal communication)</a:t>
            </a:r>
          </a:p>
          <a:p>
            <a:pPr marL="2073631" lvl="2" indent="-413287">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2073631" lvl="2" indent="-41328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Pathos </a:t>
            </a:r>
            <a:r>
              <a:rPr lang="cs-CZ" sz="1814" dirty="0">
                <a:latin typeface="Calibri" pitchFamily="34" charset="0"/>
              </a:rPr>
              <a:t>(language techniques</a:t>
            </a:r>
            <a:r>
              <a:rPr lang="nl-NL" sz="1814" dirty="0">
                <a:latin typeface="Calibri" pitchFamily="34" charset="0"/>
              </a:rPr>
              <a:t> </a:t>
            </a:r>
            <a:r>
              <a:rPr lang="nl-NL" sz="1814" dirty="0" err="1">
                <a:latin typeface="Calibri" pitchFamily="34" charset="0"/>
              </a:rPr>
              <a:t>you</a:t>
            </a:r>
            <a:r>
              <a:rPr lang="nl-NL" sz="1814" dirty="0">
                <a:latin typeface="Calibri" pitchFamily="34" charset="0"/>
              </a:rPr>
              <a:t> </a:t>
            </a:r>
            <a:r>
              <a:rPr lang="nl-NL" sz="1814" dirty="0" err="1">
                <a:latin typeface="Calibri" pitchFamily="34" charset="0"/>
              </a:rPr>
              <a:t>use</a:t>
            </a:r>
            <a:r>
              <a:rPr lang="cs-CZ" sz="1814" dirty="0">
                <a:latin typeface="Calibri" pitchFamily="34" charset="0"/>
              </a:rPr>
              <a:t>)</a:t>
            </a:r>
          </a:p>
          <a:p>
            <a:pPr marL="2073631" lvl="2" indent="-413287">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2073631" lvl="2" indent="-41328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Logos</a:t>
            </a:r>
            <a:r>
              <a:rPr lang="cs-CZ" sz="1814" dirty="0">
                <a:latin typeface="Calibri" pitchFamily="34" charset="0"/>
              </a:rPr>
              <a:t> (facts that you say)</a:t>
            </a:r>
          </a:p>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Brilliant presentation embraces all 3 angles.</a:t>
            </a:r>
          </a:p>
          <a:p>
            <a:pPr marL="311045" indent="-311045" defTabSz="407526" fontAlgn="base" hangingPunct="0">
              <a:spcBef>
                <a:spcPct val="0"/>
              </a:spcBef>
              <a:spcAft>
                <a:spcPts val="1282"/>
              </a:spcAft>
              <a:buClr>
                <a:srgbClr val="000000"/>
              </a:buClr>
              <a:buSzPct val="100000"/>
              <a:defRPr/>
            </a:pPr>
            <a:endParaRPr lang="nl-NL"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solidFill>
                  <a:srgbClr val="000000"/>
                </a:solidFill>
                <a:latin typeface="Calibri" pitchFamily="34" charset="0"/>
                <a:ea typeface="+mj-ea"/>
                <a:cs typeface="+mj-cs"/>
              </a:rPr>
              <a:t>Aristoteles´ Advice</a:t>
            </a:r>
          </a:p>
        </p:txBody>
      </p:sp>
    </p:spTree>
    <p:extLst>
      <p:ext uri="{BB962C8B-B14F-4D97-AF65-F5344CB8AC3E}">
        <p14:creationId xmlns:p14="http://schemas.microsoft.com/office/powerpoint/2010/main" val="18938574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r>
              <a:rPr lang="nl-NL" sz="1633" i="1" dirty="0">
                <a:latin typeface="Calibri" pitchFamily="34" charset="0"/>
              </a:rPr>
              <a:t>	Ethos is the way the speaker shows </a:t>
            </a:r>
            <a:r>
              <a:rPr lang="cs-CZ" sz="1633" i="1" dirty="0">
                <a:latin typeface="Calibri" pitchFamily="34" charset="0"/>
              </a:rPr>
              <a:t>s/</a:t>
            </a:r>
            <a:r>
              <a:rPr lang="nl-NL" sz="1633" i="1" dirty="0">
                <a:latin typeface="Calibri" pitchFamily="34" charset="0"/>
              </a:rPr>
              <a:t>he is a skilled presenter.  </a:t>
            </a:r>
          </a:p>
          <a:p>
            <a:r>
              <a:rPr lang="en-US" sz="1633" b="1" dirty="0">
                <a:latin typeface="Calibri" pitchFamily="34" charset="0"/>
              </a:rPr>
              <a:t>Expert, involved, qualified, ethical</a:t>
            </a:r>
            <a:endParaRPr lang="en-US" sz="1633" dirty="0">
              <a:latin typeface="Calibri" pitchFamily="34" charset="0"/>
            </a:endParaRPr>
          </a:p>
          <a:p>
            <a:endParaRPr lang="en-US" sz="1633" dirty="0">
              <a:latin typeface="Calibri" pitchFamily="34" charset="0"/>
            </a:endParaRPr>
          </a:p>
          <a:p>
            <a:r>
              <a:rPr lang="en-US" sz="1633" dirty="0">
                <a:latin typeface="Calibri" pitchFamily="34" charset="0"/>
              </a:rPr>
              <a:t>Important:</a:t>
            </a:r>
          </a:p>
          <a:p>
            <a:r>
              <a:rPr lang="en-US" sz="1633" dirty="0">
                <a:latin typeface="Calibri" pitchFamily="34" charset="0"/>
              </a:rPr>
              <a:t>Work on your own style!</a:t>
            </a:r>
            <a:endParaRPr lang="nl-NL" sz="1633" dirty="0">
              <a:latin typeface="Calibri" pitchFamily="34" charset="0"/>
            </a:endParaRPr>
          </a:p>
          <a:p>
            <a:endParaRPr lang="nl-NL" sz="1633" dirty="0">
              <a:latin typeface="Calibri" pitchFamily="34" charset="0"/>
            </a:endParaRPr>
          </a:p>
          <a:p>
            <a:pPr marL="311045" indent="-311045" defTabSz="407526" fontAlgn="base" hangingPunct="0">
              <a:lnSpc>
                <a:spcPct val="93000"/>
              </a:lnSpc>
              <a:spcBef>
                <a:spcPct val="0"/>
              </a:spcBef>
              <a:spcAft>
                <a:spcPts val="1282"/>
              </a:spcAft>
              <a:buClr>
                <a:srgbClr val="000000"/>
              </a:buClr>
              <a:buSzPct val="100000"/>
              <a:defRPr/>
            </a:pPr>
            <a:endParaRPr lang="nl-NL" sz="1633" kern="0" dirty="0">
              <a:latin typeface="Calibri" pitchFamily="34" charset="0"/>
            </a:endParaRPr>
          </a:p>
        </p:txBody>
      </p:sp>
      <p:sp>
        <p:nvSpPr>
          <p:cNvPr id="11"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solidFill>
                  <a:srgbClr val="000000"/>
                </a:solidFill>
                <a:latin typeface="Calibri" pitchFamily="34" charset="0"/>
                <a:ea typeface="+mj-ea"/>
                <a:cs typeface="+mj-cs"/>
              </a:rPr>
              <a:t>Ethos = The </a:t>
            </a:r>
            <a:r>
              <a:rPr lang="nl-NL" sz="2177" b="1" dirty="0" err="1">
                <a:solidFill>
                  <a:srgbClr val="000000"/>
                </a:solidFill>
                <a:latin typeface="Calibri" pitchFamily="34" charset="0"/>
                <a:ea typeface="+mj-ea"/>
                <a:cs typeface="+mj-cs"/>
              </a:rPr>
              <a:t>way</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you</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come</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across</a:t>
            </a:r>
            <a:r>
              <a:rPr lang="nl-NL" sz="2177" b="1" dirty="0">
                <a:solidFill>
                  <a:srgbClr val="000000"/>
                </a:solidFill>
                <a:latin typeface="Calibri" pitchFamily="34" charset="0"/>
                <a:ea typeface="+mj-ea"/>
                <a:cs typeface="+mj-cs"/>
              </a:rPr>
              <a:t> to the </a:t>
            </a:r>
            <a:r>
              <a:rPr lang="nl-NL" sz="2177" b="1" dirty="0" err="1">
                <a:solidFill>
                  <a:srgbClr val="000000"/>
                </a:solidFill>
                <a:latin typeface="Calibri" pitchFamily="34" charset="0"/>
                <a:ea typeface="+mj-ea"/>
                <a:cs typeface="+mj-cs"/>
              </a:rPr>
              <a:t>audience</a:t>
            </a:r>
            <a:r>
              <a:rPr lang="nl-NL" sz="2177" dirty="0"/>
              <a:t/>
            </a:r>
            <a:br>
              <a:rPr lang="nl-NL" sz="2177" dirty="0"/>
            </a:br>
            <a:endParaRPr lang="cs-CZ" sz="2177" b="1" kern="0" dirty="0">
              <a:latin typeface="Calibri" pitchFamily="34" charset="0"/>
              <a:ea typeface="+mj-ea"/>
              <a:cs typeface="+mj-cs"/>
            </a:endParaRPr>
          </a:p>
        </p:txBody>
      </p:sp>
      <p:pic>
        <p:nvPicPr>
          <p:cNvPr id="78850" name="Picture 2" descr="http://upload.wikimedia.org/wikipedia/commons/thumb/6/64/Mask_youngster_Louvre_S3044.jpg/250px-Mask_youngster_Louvre_S3044.jpg"/>
          <p:cNvPicPr>
            <a:picLocks noChangeAspect="1" noChangeArrowheads="1"/>
          </p:cNvPicPr>
          <p:nvPr/>
        </p:nvPicPr>
        <p:blipFill>
          <a:blip r:embed="rId3" cstate="print"/>
          <a:srcRect/>
          <a:stretch>
            <a:fillRect/>
          </a:stretch>
        </p:blipFill>
        <p:spPr bwMode="auto">
          <a:xfrm>
            <a:off x="914221" y="3951540"/>
            <a:ext cx="2547382" cy="2618710"/>
          </a:xfrm>
          <a:prstGeom prst="rect">
            <a:avLst/>
          </a:prstGeom>
          <a:noFill/>
        </p:spPr>
      </p:pic>
      <p:pic>
        <p:nvPicPr>
          <p:cNvPr id="78852" name="Picture 4" descr="https://dkiwjlrz0qi5f.cloudfront.net/assets/spotlight/60/theatre-2-70431d1f0a938ccf75e9c6de5ffe771a.jpg"/>
          <p:cNvPicPr>
            <a:picLocks noChangeAspect="1" noChangeArrowheads="1"/>
          </p:cNvPicPr>
          <p:nvPr/>
        </p:nvPicPr>
        <p:blipFill>
          <a:blip r:embed="rId4" cstate="print"/>
          <a:srcRect/>
          <a:stretch>
            <a:fillRect/>
          </a:stretch>
        </p:blipFill>
        <p:spPr bwMode="auto">
          <a:xfrm>
            <a:off x="5290492" y="3949700"/>
            <a:ext cx="3484688" cy="2290405"/>
          </a:xfrm>
          <a:prstGeom prst="rect">
            <a:avLst/>
          </a:prstGeom>
          <a:noFill/>
        </p:spPr>
      </p:pic>
      <p:pic>
        <p:nvPicPr>
          <p:cNvPr id="78856" name="Picture 8" descr="http://www.ravenwoodmasks.com/Images-2/greek/greek-theatre-mask-Y1Ct.jpg"/>
          <p:cNvPicPr>
            <a:picLocks noChangeAspect="1" noChangeArrowheads="1"/>
          </p:cNvPicPr>
          <p:nvPr/>
        </p:nvPicPr>
        <p:blipFill>
          <a:blip r:embed="rId5" cstate="print"/>
          <a:srcRect/>
          <a:stretch>
            <a:fillRect/>
          </a:stretch>
        </p:blipFill>
        <p:spPr bwMode="auto">
          <a:xfrm>
            <a:off x="2755170" y="3624952"/>
            <a:ext cx="2600640" cy="2315520"/>
          </a:xfrm>
          <a:prstGeom prst="rect">
            <a:avLst/>
          </a:prstGeom>
          <a:noFill/>
        </p:spPr>
      </p:pic>
      <p:pic>
        <p:nvPicPr>
          <p:cNvPr id="78858" name="Picture 10" descr="http://artsedge.kennedy-center.org/interactives/greece/theater/images/masks.gif"/>
          <p:cNvPicPr>
            <a:picLocks noChangeAspect="1" noChangeArrowheads="1"/>
          </p:cNvPicPr>
          <p:nvPr/>
        </p:nvPicPr>
        <p:blipFill>
          <a:blip r:embed="rId6" cstate="print"/>
          <a:srcRect/>
          <a:stretch>
            <a:fillRect/>
          </a:stretch>
        </p:blipFill>
        <p:spPr bwMode="auto">
          <a:xfrm>
            <a:off x="5682398" y="2449238"/>
            <a:ext cx="3153600" cy="2419200"/>
          </a:xfrm>
          <a:prstGeom prst="rect">
            <a:avLst/>
          </a:prstGeom>
          <a:noFill/>
        </p:spPr>
      </p:pic>
      <p:pic>
        <p:nvPicPr>
          <p:cNvPr id="78860" name="Picture 12" descr="http://www.theater-masks.com/i/masks/greek/modeled/greek-girl-mask.jpg"/>
          <p:cNvPicPr>
            <a:picLocks noChangeAspect="1" noChangeArrowheads="1"/>
          </p:cNvPicPr>
          <p:nvPr/>
        </p:nvPicPr>
        <p:blipFill>
          <a:blip r:embed="rId7" cstate="print"/>
          <a:srcRect/>
          <a:stretch>
            <a:fillRect/>
          </a:stretch>
        </p:blipFill>
        <p:spPr bwMode="auto">
          <a:xfrm>
            <a:off x="0" y="3037095"/>
            <a:ext cx="1728000" cy="2047681"/>
          </a:xfrm>
          <a:prstGeom prst="rect">
            <a:avLst/>
          </a:prstGeom>
          <a:noFill/>
        </p:spPr>
      </p:pic>
    </p:spTree>
    <p:extLst>
      <p:ext uri="{BB962C8B-B14F-4D97-AF65-F5344CB8AC3E}">
        <p14:creationId xmlns:p14="http://schemas.microsoft.com/office/powerpoint/2010/main" val="395083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Posture</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a:latin typeface="Calibri" pitchFamily="34" charset="0"/>
              </a:rPr>
              <a:t>Hands</a:t>
            </a: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a:latin typeface="Calibri" pitchFamily="34" charset="0"/>
              </a:rPr>
              <a:t>Arms</a:t>
            </a: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Breathing</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Facial</a:t>
            </a:r>
            <a:r>
              <a:rPr lang="nl-NL" sz="1814" kern="0" dirty="0">
                <a:latin typeface="Calibri" pitchFamily="34" charset="0"/>
              </a:rPr>
              <a:t> </a:t>
            </a:r>
            <a:r>
              <a:rPr lang="nl-NL" sz="1814" kern="0" dirty="0" err="1">
                <a:latin typeface="Calibri" pitchFamily="34" charset="0"/>
              </a:rPr>
              <a:t>expression</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Eyes</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Movement</a:t>
            </a:r>
            <a:r>
              <a:rPr lang="nl-NL" sz="1814" kern="0" dirty="0">
                <a:latin typeface="Calibri" pitchFamily="34" charset="0"/>
              </a:rPr>
              <a:t> </a:t>
            </a:r>
            <a:r>
              <a:rPr lang="nl-NL" sz="1814" kern="0" dirty="0" err="1">
                <a:latin typeface="Calibri" pitchFamily="34" charset="0"/>
              </a:rPr>
              <a:t>around</a:t>
            </a:r>
            <a:r>
              <a:rPr lang="nl-NL" sz="1814" kern="0" dirty="0">
                <a:latin typeface="Calibri" pitchFamily="34" charset="0"/>
              </a:rPr>
              <a:t> the room</a:t>
            </a: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solidFill>
                  <a:srgbClr val="000000"/>
                </a:solidFill>
                <a:latin typeface="Calibri" pitchFamily="34" charset="0"/>
                <a:ea typeface="+mj-ea"/>
                <a:cs typeface="+mj-cs"/>
              </a:rPr>
              <a:t>Ethos </a:t>
            </a:r>
            <a:r>
              <a:rPr lang="nl-NL" sz="2177" b="1" dirty="0">
                <a:solidFill>
                  <a:srgbClr val="000000"/>
                </a:solidFill>
                <a:latin typeface="Calibri" pitchFamily="34" charset="0"/>
                <a:ea typeface="+mj-ea"/>
                <a:cs typeface="+mj-cs"/>
                <a:sym typeface="Wingdings" pitchFamily="2" charset="2"/>
              </a:rPr>
              <a:t> </a:t>
            </a:r>
            <a:r>
              <a:rPr lang="nl-NL" sz="2177" b="1" dirty="0" err="1">
                <a:solidFill>
                  <a:srgbClr val="000000"/>
                </a:solidFill>
                <a:latin typeface="Calibri" pitchFamily="34" charset="0"/>
                <a:ea typeface="+mj-ea"/>
                <a:cs typeface="+mj-cs"/>
                <a:sym typeface="Wingdings" pitchFamily="2" charset="2"/>
              </a:rPr>
              <a:t>Ways</a:t>
            </a:r>
            <a:r>
              <a:rPr lang="nl-NL" sz="2177" b="1" dirty="0">
                <a:solidFill>
                  <a:srgbClr val="000000"/>
                </a:solidFill>
                <a:latin typeface="Calibri" pitchFamily="34" charset="0"/>
                <a:ea typeface="+mj-ea"/>
                <a:cs typeface="+mj-cs"/>
                <a:sym typeface="Wingdings" pitchFamily="2" charset="2"/>
              </a:rPr>
              <a:t> to </a:t>
            </a:r>
            <a:r>
              <a:rPr lang="nl-NL" sz="2177" b="1" dirty="0" err="1">
                <a:solidFill>
                  <a:srgbClr val="000000"/>
                </a:solidFill>
                <a:latin typeface="Calibri" pitchFamily="34" charset="0"/>
                <a:ea typeface="+mj-ea"/>
                <a:cs typeface="+mj-cs"/>
                <a:sym typeface="Wingdings" pitchFamily="2" charset="2"/>
              </a:rPr>
              <a:t>influence</a:t>
            </a:r>
            <a:endParaRPr lang="cs-CZ" sz="2177" b="1" dirty="0">
              <a:solidFill>
                <a:srgbClr val="000000"/>
              </a:solidFill>
              <a:latin typeface="Calibri" pitchFamily="34" charset="0"/>
              <a:ea typeface="+mj-ea"/>
              <a:cs typeface="+mj-cs"/>
            </a:endParaRPr>
          </a:p>
        </p:txBody>
      </p:sp>
      <p:pic>
        <p:nvPicPr>
          <p:cNvPr id="77826" name="Picture 2" descr="https://encrypted-tbn1.google.com/images?q=tbn:ANd9GcQyQWQUi9p4PH_PaOFsHZiGfmniW3iXE9Smdvhn0vQeCly5y-7mEg"/>
          <p:cNvPicPr>
            <a:picLocks noChangeAspect="1" noChangeArrowheads="1"/>
          </p:cNvPicPr>
          <p:nvPr/>
        </p:nvPicPr>
        <p:blipFill>
          <a:blip r:embed="rId3" cstate="print"/>
          <a:srcRect/>
          <a:stretch>
            <a:fillRect/>
          </a:stretch>
        </p:blipFill>
        <p:spPr bwMode="auto">
          <a:xfrm>
            <a:off x="4572000" y="1861380"/>
            <a:ext cx="4119040" cy="3085306"/>
          </a:xfrm>
          <a:prstGeom prst="rect">
            <a:avLst/>
          </a:prstGeom>
          <a:noFill/>
        </p:spPr>
      </p:pic>
    </p:spTree>
    <p:extLst>
      <p:ext uri="{BB962C8B-B14F-4D97-AF65-F5344CB8AC3E}">
        <p14:creationId xmlns:p14="http://schemas.microsoft.com/office/powerpoint/2010/main" val="1839838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10245"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pic>
        <p:nvPicPr>
          <p:cNvPr id="10248" name="Picture 8"/>
          <p:cNvPicPr>
            <a:picLocks noChangeAspect="1" noChangeArrowheads="1"/>
          </p:cNvPicPr>
          <p:nvPr/>
        </p:nvPicPr>
        <p:blipFill>
          <a:blip r:embed="rId3" cstate="print"/>
          <a:srcRect/>
          <a:stretch>
            <a:fillRect/>
          </a:stretch>
        </p:blipFill>
        <p:spPr bwMode="auto">
          <a:xfrm>
            <a:off x="4767841" y="1459081"/>
            <a:ext cx="4114080" cy="4092480"/>
          </a:xfrm>
          <a:prstGeom prst="rect">
            <a:avLst/>
          </a:prstGeom>
          <a:noFill/>
          <a:ln w="9525" cap="flat">
            <a:noFill/>
            <a:round/>
            <a:headEnd/>
            <a:tailEnd/>
          </a:ln>
          <a:effectLst/>
        </p:spPr>
      </p:pic>
      <p:sp>
        <p:nvSpPr>
          <p:cNvPr id="14" name="Rectangle 2"/>
          <p:cNvSpPr txBox="1">
            <a:spLocks noChangeArrowheads="1"/>
          </p:cNvSpPr>
          <p:nvPr/>
        </p:nvSpPr>
        <p:spPr>
          <a:xfrm>
            <a:off x="1052460" y="1604520"/>
            <a:ext cx="7438590" cy="2673607"/>
          </a:xfrm>
          <a:prstGeom prst="rect">
            <a:avLst/>
          </a:prstGeom>
          <a:ln/>
        </p:spPr>
        <p:txBody>
          <a:bodyPr/>
          <a:lstStyle/>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solidFill>
                  <a:srgbClr val="000000"/>
                </a:solidFill>
                <a:latin typeface="Calibri" pitchFamily="34" charset="0"/>
              </a:rPr>
              <a:t>Develop</a:t>
            </a:r>
            <a:r>
              <a:rPr lang="nl-NL" sz="1814" dirty="0">
                <a:solidFill>
                  <a:srgbClr val="000000"/>
                </a:solidFill>
                <a:latin typeface="Calibri" pitchFamily="34" charset="0"/>
              </a:rPr>
              <a:t> </a:t>
            </a:r>
            <a:r>
              <a:rPr lang="nl-NL" sz="1814" dirty="0" err="1">
                <a:solidFill>
                  <a:srgbClr val="000000"/>
                </a:solidFill>
                <a:latin typeface="Calibri" pitchFamily="34" charset="0"/>
              </a:rPr>
              <a:t>own</a:t>
            </a:r>
            <a:r>
              <a:rPr lang="nl-NL" sz="1814" dirty="0">
                <a:solidFill>
                  <a:srgbClr val="000000"/>
                </a:solidFill>
                <a:latin typeface="Calibri" pitchFamily="34" charset="0"/>
              </a:rPr>
              <a:t> </a:t>
            </a:r>
            <a:r>
              <a:rPr lang="nl-NL" sz="1814" dirty="0" err="1">
                <a:solidFill>
                  <a:srgbClr val="000000"/>
                </a:solidFill>
                <a:latin typeface="Calibri" pitchFamily="34" charset="0"/>
              </a:rPr>
              <a:t>style</a:t>
            </a:r>
            <a:endParaRPr lang="nl-NL" sz="1814"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solidFill>
                  <a:srgbClr val="000000"/>
                </a:solidFill>
                <a:latin typeface="Calibri" pitchFamily="34" charset="0"/>
              </a:rPr>
              <a:t>Adapt</a:t>
            </a:r>
            <a:r>
              <a:rPr lang="nl-NL" sz="1814" dirty="0">
                <a:solidFill>
                  <a:srgbClr val="000000"/>
                </a:solidFill>
                <a:latin typeface="Calibri" pitchFamily="34" charset="0"/>
              </a:rPr>
              <a:t> to different </a:t>
            </a:r>
            <a:r>
              <a:rPr lang="nl-NL" sz="1814" dirty="0" err="1">
                <a:solidFill>
                  <a:srgbClr val="000000"/>
                </a:solidFill>
                <a:latin typeface="Calibri" pitchFamily="34" charset="0"/>
              </a:rPr>
              <a:t>situations</a:t>
            </a:r>
            <a:endParaRPr lang="nl-NL" sz="1814" dirty="0">
              <a:solidFill>
                <a:srgbClr val="000000"/>
              </a:solidFill>
              <a:latin typeface="Calibri" pitchFamily="34" charset="0"/>
            </a:endParaRPr>
          </a:p>
          <a:p>
            <a:pPr>
              <a:lnSpc>
                <a:spcPct val="15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solidFill>
                  <a:srgbClr val="000000"/>
                </a:solidFill>
                <a:latin typeface="Calibri" pitchFamily="34" charset="0"/>
              </a:rPr>
              <a:t>head</a:t>
            </a:r>
            <a:endParaRPr lang="cs-CZ" sz="1814" i="1"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solidFill>
                  <a:srgbClr val="000000"/>
                </a:solidFill>
                <a:latin typeface="Calibri" pitchFamily="34" charset="0"/>
              </a:rPr>
              <a:t>Movements</a:t>
            </a:r>
            <a:endParaRPr lang="nl-NL" sz="1814"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solidFill>
                  <a:srgbClr val="000000"/>
                </a:solidFill>
                <a:latin typeface="Calibri" pitchFamily="34" charset="0"/>
              </a:rPr>
              <a:t>hands</a:t>
            </a:r>
          </a:p>
        </p:txBody>
      </p:sp>
      <p:sp>
        <p:nvSpPr>
          <p:cNvPr id="15" name="Rectangle 1"/>
          <p:cNvSpPr>
            <a:spLocks noGrp="1" noChangeArrowheads="1"/>
          </p:cNvSpPr>
          <p:nvPr>
            <p:ph type="title"/>
          </p:nvPr>
        </p:nvSpPr>
        <p:spPr>
          <a:xfrm>
            <a:off x="195729" y="526388"/>
            <a:ext cx="6597067"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cs-CZ" sz="2177" b="1" kern="1200" dirty="0">
                <a:latin typeface="Calibri" pitchFamily="34" charset="0"/>
              </a:rPr>
              <a:t>Posture (how we hold our bodies)</a:t>
            </a:r>
          </a:p>
        </p:txBody>
      </p:sp>
    </p:spTree>
    <p:extLst>
      <p:ext uri="{BB962C8B-B14F-4D97-AF65-F5344CB8AC3E}">
        <p14:creationId xmlns:p14="http://schemas.microsoft.com/office/powerpoint/2010/main" val="15156049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Afbeelding 12" descr="queen.jpg"/>
          <p:cNvPicPr>
            <a:picLocks noChangeAspect="1"/>
          </p:cNvPicPr>
          <p:nvPr/>
        </p:nvPicPr>
        <p:blipFill>
          <a:blip r:embed="rId3" cstate="print"/>
          <a:srcRect/>
          <a:stretch>
            <a:fillRect/>
          </a:stretch>
        </p:blipFill>
        <p:spPr bwMode="auto">
          <a:xfrm>
            <a:off x="838425" y="1469131"/>
            <a:ext cx="7452321" cy="5018672"/>
          </a:xfrm>
          <a:prstGeom prst="rect">
            <a:avLst/>
          </a:prstGeom>
          <a:noFill/>
          <a:ln w="9525">
            <a:noFill/>
            <a:miter lim="800000"/>
            <a:headEnd/>
            <a:tailEnd/>
          </a:ln>
        </p:spPr>
      </p:pic>
      <p:sp>
        <p:nvSpPr>
          <p:cNvPr id="12" name="Rectangle 1"/>
          <p:cNvSpPr txBox="1">
            <a:spLocks noChangeArrowheads="1"/>
          </p:cNvSpPr>
          <p:nvPr/>
        </p:nvSpPr>
        <p:spPr bwMode="auto">
          <a:xfrm>
            <a:off x="2483768" y="6206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177" b="1" dirty="0">
                <a:solidFill>
                  <a:srgbClr val="000000"/>
                </a:solidFill>
                <a:latin typeface="Calibri" pitchFamily="34" charset="0"/>
                <a:ea typeface="+mj-ea"/>
                <a:cs typeface="+mj-cs"/>
              </a:rPr>
              <a:t>The Power is in your posture</a:t>
            </a:r>
            <a:endParaRPr lang="cs-CZ" sz="2177" b="1"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359106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2808428" y="4265525"/>
            <a:ext cx="3788415" cy="2412790"/>
          </a:xfrm>
          <a:prstGeom prst="rect">
            <a:avLst/>
          </a:prstGeom>
          <a:noFill/>
          <a:ln w="9525" cap="flat">
            <a:noFill/>
            <a:round/>
            <a:headEnd/>
            <a:tailEnd/>
          </a:ln>
          <a:effectLst/>
        </p:spPr>
      </p:pic>
      <p:sp>
        <p:nvSpPr>
          <p:cNvPr id="12"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It is best if they are relaxed, natural and flexible.</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Make them part of your voice.</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Things you can do include counting, pointing at things or relating to audience.</a:t>
            </a: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kern="0" dirty="0">
                <a:solidFill>
                  <a:srgbClr val="000000"/>
                </a:solidFill>
                <a:latin typeface="Calibri" pitchFamily="34" charset="0"/>
                <a:ea typeface="+mj-ea"/>
                <a:cs typeface="+mj-cs"/>
              </a:rPr>
              <a:t>What to do with hands?</a:t>
            </a:r>
          </a:p>
        </p:txBody>
      </p:sp>
    </p:spTree>
    <p:extLst>
      <p:ext uri="{BB962C8B-B14F-4D97-AF65-F5344CB8AC3E}">
        <p14:creationId xmlns:p14="http://schemas.microsoft.com/office/powerpoint/2010/main" val="9178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cstate="print"/>
          <a:srcRect/>
          <a:stretch>
            <a:fillRect/>
          </a:stretch>
        </p:blipFill>
        <p:spPr bwMode="auto">
          <a:xfrm>
            <a:off x="6008986" y="3886223"/>
            <a:ext cx="2024842" cy="2419934"/>
          </a:xfrm>
          <a:prstGeom prst="rect">
            <a:avLst/>
          </a:prstGeom>
          <a:noFill/>
          <a:ln w="9525" cap="flat">
            <a:noFill/>
            <a:round/>
            <a:headEnd/>
            <a:tailEnd/>
          </a:ln>
          <a:effectLst/>
        </p:spPr>
      </p:pic>
      <p:sp>
        <p:nvSpPr>
          <p:cNvPr id="12292"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14" name="Rectangle 2"/>
          <p:cNvSpPr txBox="1">
            <a:spLocks noChangeArrowheads="1"/>
          </p:cNvSpPr>
          <p:nvPr/>
        </p:nvSpPr>
        <p:spPr>
          <a:xfrm>
            <a:off x="1052460" y="1604520"/>
            <a:ext cx="7438590" cy="2673607"/>
          </a:xfrm>
          <a:prstGeom prst="rect">
            <a:avLst/>
          </a:prstGeom>
          <a:ln/>
        </p:spPr>
        <p:txBody>
          <a:bodyPr/>
          <a:lstStyle/>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It is important because you can speak well only when you breath correctly.</a:t>
            </a:r>
            <a:endParaRPr lang="nl-NL" sz="1814" dirty="0">
              <a:solidFill>
                <a:srgbClr val="000000"/>
              </a:solidFill>
              <a:latin typeface="Calibri" pitchFamily="34" charset="0"/>
            </a:endParaRP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 </a:t>
            </a:r>
          </a:p>
          <a:p>
            <a:pPr marL="195843" indent="-191523">
              <a:lnSpc>
                <a:spcPct val="150000"/>
              </a:lnSpc>
              <a:buFont typeface="Arial" pitchFamily="34" charset="0"/>
              <a:buChar char="•"/>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Training here can make a huge improvement in quite a short time.</a:t>
            </a:r>
          </a:p>
          <a:p>
            <a:pPr marL="195843" indent="-191523">
              <a:lnSpc>
                <a:spcPct val="150000"/>
              </a:lnSpc>
              <a:buFont typeface="Arial" pitchFamily="34" charset="0"/>
              <a:buChar char="•"/>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One of the most important skills is capacity of your lungs.</a:t>
            </a: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endParaRPr lang="cs-CZ" sz="1814" dirty="0">
              <a:solidFill>
                <a:srgbClr val="000000"/>
              </a:solidFill>
              <a:latin typeface="Calibri" pitchFamily="34" charset="0"/>
            </a:endParaRP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Under stress (like when you speak in public) is your capacity halved.</a:t>
            </a:r>
          </a:p>
          <a:p>
            <a:pPr marL="311045" indent="-311045" defTabSz="407526" fontAlgn="base" hangingPunct="0">
              <a:lnSpc>
                <a:spcPct val="93000"/>
              </a:lnSpc>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5" name="Rectangle 1"/>
          <p:cNvSpPr>
            <a:spLocks noGrp="1" noChangeArrowheads="1"/>
          </p:cNvSpPr>
          <p:nvPr>
            <p:ph type="title"/>
          </p:nvPr>
        </p:nvSpPr>
        <p:spPr>
          <a:xfrm>
            <a:off x="179512" y="987016"/>
            <a:ext cx="2612699"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kern="1200" dirty="0">
                <a:solidFill>
                  <a:schemeClr val="tx1"/>
                </a:solidFill>
                <a:latin typeface="Calibri" pitchFamily="34" charset="0"/>
                <a:ea typeface="Microsoft YaHei" charset="-122"/>
                <a:cs typeface="+mn-cs"/>
              </a:rPr>
              <a:t>Breathing</a:t>
            </a:r>
          </a:p>
        </p:txBody>
      </p:sp>
    </p:spTree>
    <p:extLst>
      <p:ext uri="{BB962C8B-B14F-4D97-AF65-F5344CB8AC3E}">
        <p14:creationId xmlns:p14="http://schemas.microsoft.com/office/powerpoint/2010/main" val="2480450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3" cstate="print"/>
          <a:srcRect/>
          <a:stretch>
            <a:fillRect/>
          </a:stretch>
        </p:blipFill>
        <p:spPr bwMode="auto">
          <a:xfrm>
            <a:off x="3200333" y="2383921"/>
            <a:ext cx="2715187" cy="3800924"/>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Breath in, than breath out  and make a sound for 2</a:t>
            </a:r>
            <a:r>
              <a:rPr lang="nl-NL" sz="1814" dirty="0">
                <a:latin typeface="Calibri" pitchFamily="34" charset="0"/>
              </a:rPr>
              <a:t>0</a:t>
            </a:r>
            <a:r>
              <a:rPr lang="cs-CZ" sz="1814" dirty="0">
                <a:latin typeface="Calibri" pitchFamily="34" charset="0"/>
              </a:rPr>
              <a:t> seconds!</a:t>
            </a: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311045" indent="-311045" defTabSz="407526" fontAlgn="base" hangingPunct="0">
              <a:lnSpc>
                <a:spcPct val="93000"/>
              </a:lnSpc>
              <a:spcBef>
                <a:spcPct val="0"/>
              </a:spcBef>
              <a:spcAft>
                <a:spcPts val="1282"/>
              </a:spcAft>
              <a:buClr>
                <a:srgbClr val="000000"/>
              </a:buClr>
              <a:buSzPct val="100000"/>
              <a:defRPr/>
            </a:pPr>
            <a:endParaRPr lang="nl-NL" sz="1814" kern="0" dirty="0">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err="1">
                <a:solidFill>
                  <a:srgbClr val="000000"/>
                </a:solidFill>
                <a:latin typeface="Calibri" pitchFamily="34" charset="0"/>
                <a:ea typeface="+mj-ea"/>
                <a:cs typeface="+mj-cs"/>
              </a:rPr>
              <a:t>Exercise</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8133472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srcRect/>
          <a:stretch>
            <a:fillRect/>
          </a:stretch>
        </p:blipFill>
        <p:spPr bwMode="auto">
          <a:xfrm>
            <a:off x="1567395" y="3820905"/>
            <a:ext cx="2743335" cy="2091061"/>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S</a:t>
            </a:r>
            <a:r>
              <a:rPr lang="cs-CZ" sz="1814" dirty="0">
                <a:latin typeface="Calibri" pitchFamily="34" charset="0"/>
              </a:rPr>
              <a:t>mile</a:t>
            </a:r>
            <a:r>
              <a:rPr lang="nl-NL" sz="1814" dirty="0">
                <a:latin typeface="Calibri" pitchFamily="34" charset="0"/>
              </a:rPr>
              <a:t> </a:t>
            </a:r>
            <a:r>
              <a:rPr lang="nl-NL" sz="1814" dirty="0" err="1">
                <a:latin typeface="Calibri" pitchFamily="34" charset="0"/>
              </a:rPr>
              <a:t>improves</a:t>
            </a:r>
            <a:r>
              <a:rPr lang="nl-NL" sz="1814" dirty="0">
                <a:latin typeface="Calibri" pitchFamily="34" charset="0"/>
              </a:rPr>
              <a:t> </a:t>
            </a:r>
            <a:r>
              <a:rPr lang="nl-NL" sz="1814" dirty="0" err="1">
                <a:latin typeface="Calibri" pitchFamily="34" charset="0"/>
              </a:rPr>
              <a:t>your</a:t>
            </a:r>
            <a:r>
              <a:rPr lang="nl-NL" sz="1814" dirty="0">
                <a:latin typeface="Calibri" pitchFamily="34" charset="0"/>
              </a:rPr>
              <a:t> image</a:t>
            </a:r>
          </a:p>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O</a:t>
            </a:r>
            <a:r>
              <a:rPr lang="cs-CZ" sz="1814" dirty="0">
                <a:latin typeface="Calibri" pitchFamily="34" charset="0"/>
              </a:rPr>
              <a:t>pen mouth</a:t>
            </a:r>
            <a:r>
              <a:rPr lang="nl-NL" sz="1814" dirty="0">
                <a:latin typeface="Calibri" pitchFamily="34" charset="0"/>
              </a:rPr>
              <a:t> </a:t>
            </a:r>
            <a:r>
              <a:rPr lang="nl-NL" sz="1814" dirty="0" err="1">
                <a:latin typeface="Calibri" pitchFamily="34" charset="0"/>
              </a:rPr>
              <a:t>improves</a:t>
            </a:r>
            <a:r>
              <a:rPr lang="nl-NL" sz="1814" dirty="0">
                <a:latin typeface="Calibri" pitchFamily="34" charset="0"/>
              </a:rPr>
              <a:t> </a:t>
            </a:r>
            <a:r>
              <a:rPr lang="nl-NL" sz="1814" dirty="0" err="1">
                <a:latin typeface="Calibri" pitchFamily="34" charset="0"/>
              </a:rPr>
              <a:t>your</a:t>
            </a:r>
            <a:r>
              <a:rPr lang="nl-NL" sz="1814" dirty="0">
                <a:latin typeface="Calibri" pitchFamily="34" charset="0"/>
              </a:rPr>
              <a:t> voice</a:t>
            </a:r>
            <a:endParaRPr lang="cs-CZ" sz="1814" dirty="0">
              <a:latin typeface="Calibri" pitchFamily="34" charset="0"/>
            </a:endParaRPr>
          </a:p>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F</a:t>
            </a:r>
            <a:r>
              <a:rPr lang="cs-CZ" sz="1814" dirty="0">
                <a:latin typeface="Calibri" pitchFamily="34" charset="0"/>
              </a:rPr>
              <a:t>acial expression</a:t>
            </a:r>
            <a:r>
              <a:rPr lang="nl-NL" sz="1814" dirty="0">
                <a:latin typeface="Calibri" pitchFamily="34" charset="0"/>
              </a:rPr>
              <a:t> </a:t>
            </a:r>
            <a:r>
              <a:rPr lang="nl-NL" sz="1814" dirty="0" err="1">
                <a:latin typeface="Calibri" pitchFamily="34" charset="0"/>
              </a:rPr>
              <a:t>improves</a:t>
            </a:r>
            <a:r>
              <a:rPr lang="nl-NL" sz="1814" dirty="0">
                <a:latin typeface="Calibri" pitchFamily="34" charset="0"/>
              </a:rPr>
              <a:t> </a:t>
            </a:r>
            <a:r>
              <a:rPr lang="nl-NL" sz="1814" dirty="0" err="1">
                <a:latin typeface="Calibri" pitchFamily="34" charset="0"/>
              </a:rPr>
              <a:t>understaninding</a:t>
            </a:r>
            <a:endParaRPr lang="cs-CZ" sz="1814" dirty="0">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latin typeface="Calibri" pitchFamily="34" charset="0"/>
              </a:rPr>
              <a:t>Fa</a:t>
            </a:r>
            <a:r>
              <a:rPr lang="cs-CZ" sz="2177" b="1" dirty="0">
                <a:latin typeface="Calibri" pitchFamily="34" charset="0"/>
              </a:rPr>
              <a:t>c</a:t>
            </a:r>
            <a:r>
              <a:rPr lang="nl-NL" sz="2177" b="1" dirty="0" err="1">
                <a:latin typeface="Calibri" pitchFamily="34" charset="0"/>
              </a:rPr>
              <a:t>ial</a:t>
            </a:r>
            <a:r>
              <a:rPr lang="cs-CZ" sz="2177" b="1" dirty="0">
                <a:latin typeface="Calibri" pitchFamily="34" charset="0"/>
              </a:rPr>
              <a:t> </a:t>
            </a:r>
            <a:r>
              <a:rPr lang="nl-NL" sz="2177" b="1" dirty="0" err="1">
                <a:latin typeface="Calibri" pitchFamily="34" charset="0"/>
              </a:rPr>
              <a:t>expression</a:t>
            </a:r>
            <a:endParaRPr lang="cs-CZ" sz="2177" b="1" kern="0" dirty="0">
              <a:latin typeface="Calibri" pitchFamily="34" charset="0"/>
              <a:ea typeface="+mj-ea"/>
              <a:cs typeface="+mj-cs"/>
            </a:endParaRPr>
          </a:p>
        </p:txBody>
      </p:sp>
      <p:pic>
        <p:nvPicPr>
          <p:cNvPr id="9" name="Picture 6" descr="http://elizabethhuffman.com/masks.jpg"/>
          <p:cNvPicPr>
            <a:picLocks noChangeAspect="1" noChangeArrowheads="1"/>
          </p:cNvPicPr>
          <p:nvPr/>
        </p:nvPicPr>
        <p:blipFill>
          <a:blip r:embed="rId4" cstate="print"/>
          <a:srcRect/>
          <a:stretch>
            <a:fillRect/>
          </a:stretch>
        </p:blipFill>
        <p:spPr bwMode="auto">
          <a:xfrm>
            <a:off x="5421127" y="3708085"/>
            <a:ext cx="2351430" cy="2137663"/>
          </a:xfrm>
          <a:prstGeom prst="rect">
            <a:avLst/>
          </a:prstGeom>
          <a:noFill/>
        </p:spPr>
      </p:pic>
    </p:spTree>
    <p:extLst>
      <p:ext uri="{BB962C8B-B14F-4D97-AF65-F5344CB8AC3E}">
        <p14:creationId xmlns:p14="http://schemas.microsoft.com/office/powerpoint/2010/main" val="35330689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ndbergcreative.files.wordpress.com/2010/04/eyes-burka-beauty12549336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618" y="3559636"/>
            <a:ext cx="4259008" cy="28800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bwMode="auto">
          <a:xfrm>
            <a:off x="1052460" y="1604521"/>
            <a:ext cx="7112003" cy="2347019"/>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Eye contact </a:t>
            </a:r>
            <a:r>
              <a:rPr lang="nl-NL" sz="1814" dirty="0">
                <a:latin typeface="Calibri" pitchFamily="34" charset="0"/>
              </a:rPr>
              <a:t>is </a:t>
            </a:r>
            <a:r>
              <a:rPr lang="nl-NL" sz="1814" dirty="0" err="1">
                <a:latin typeface="Calibri" pitchFamily="34" charset="0"/>
              </a:rPr>
              <a:t>crucial</a:t>
            </a:r>
            <a:r>
              <a:rPr lang="nl-NL" sz="1814" dirty="0">
                <a:latin typeface="Calibri" pitchFamily="34" charset="0"/>
              </a:rPr>
              <a:t> in </a:t>
            </a:r>
            <a:r>
              <a:rPr lang="nl-NL" sz="1814" dirty="0" err="1">
                <a:latin typeface="Calibri" pitchFamily="34" charset="0"/>
              </a:rPr>
              <a:t>social</a:t>
            </a:r>
            <a:r>
              <a:rPr lang="nl-NL" sz="1814" dirty="0">
                <a:latin typeface="Calibri" pitchFamily="34" charset="0"/>
              </a:rPr>
              <a:t> </a:t>
            </a:r>
            <a:r>
              <a:rPr lang="nl-NL" sz="1814" dirty="0" err="1">
                <a:latin typeface="Calibri" pitchFamily="34" charset="0"/>
              </a:rPr>
              <a:t>interaction</a:t>
            </a: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Look straight in the </a:t>
            </a:r>
            <a:r>
              <a:rPr lang="nl-NL" sz="1814" dirty="0" err="1">
                <a:latin typeface="Calibri" pitchFamily="34" charset="0"/>
              </a:rPr>
              <a:t>eye</a:t>
            </a:r>
            <a:r>
              <a:rPr lang="nl-NL" sz="1814" dirty="0">
                <a:latin typeface="Calibri" pitchFamily="34" charset="0"/>
              </a:rPr>
              <a:t> </a:t>
            </a:r>
            <a:r>
              <a:rPr lang="nl-NL" sz="1814" dirty="0" err="1">
                <a:latin typeface="Calibri" pitchFamily="34" charset="0"/>
              </a:rPr>
              <a:t>or</a:t>
            </a:r>
            <a:r>
              <a:rPr lang="nl-NL" sz="1814" dirty="0">
                <a:latin typeface="Calibri" pitchFamily="34" charset="0"/>
              </a:rPr>
              <a:t> </a:t>
            </a:r>
            <a:r>
              <a:rPr lang="nl-NL" sz="1814" dirty="0" err="1">
                <a:latin typeface="Calibri" pitchFamily="34" charset="0"/>
              </a:rPr>
              <a:t>not</a:t>
            </a:r>
            <a:r>
              <a:rPr lang="nl-NL" sz="1814" dirty="0">
                <a:latin typeface="Calibri" pitchFamily="34" charset="0"/>
              </a:rPr>
              <a:t>?</a:t>
            </a: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Lighthouse</a:t>
            </a:r>
            <a:r>
              <a:rPr lang="nl-NL" sz="1814" dirty="0">
                <a:latin typeface="Calibri" pitchFamily="34" charset="0"/>
              </a:rPr>
              <a:t> </a:t>
            </a:r>
            <a:r>
              <a:rPr lang="nl-NL" sz="1814" dirty="0" err="1">
                <a:latin typeface="Calibri" pitchFamily="34" charset="0"/>
              </a:rPr>
              <a:t>method</a:t>
            </a:r>
            <a:r>
              <a:rPr lang="nl-NL" sz="1814" dirty="0">
                <a:latin typeface="Calibri" pitchFamily="34" charset="0"/>
              </a:rPr>
              <a:t>: </a:t>
            </a:r>
            <a:r>
              <a:rPr lang="cs-CZ" sz="1814" dirty="0">
                <a:latin typeface="Calibri" pitchFamily="34" charset="0"/>
              </a:rPr>
              <a:t>Around 1-2 seconds</a:t>
            </a:r>
            <a:r>
              <a:rPr lang="nl-NL" sz="1814" dirty="0">
                <a:latin typeface="Calibri" pitchFamily="34" charset="0"/>
              </a:rPr>
              <a:t> t</a:t>
            </a:r>
            <a:r>
              <a:rPr lang="cs-CZ" sz="1814" dirty="0">
                <a:latin typeface="Calibri" pitchFamily="34" charset="0"/>
              </a:rPr>
              <a:t>o</a:t>
            </a:r>
            <a:r>
              <a:rPr lang="cs-CZ" sz="1814" b="1" dirty="0">
                <a:latin typeface="Calibri" pitchFamily="34" charset="0"/>
              </a:rPr>
              <a:t> Everybody </a:t>
            </a:r>
            <a:r>
              <a:rPr lang="cs-CZ" sz="1814" dirty="0">
                <a:latin typeface="Calibri" pitchFamily="34" charset="0"/>
              </a:rPr>
              <a:t>in the room</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a:solidFill>
                  <a:srgbClr val="000000"/>
                </a:solidFill>
                <a:latin typeface="Calibri" pitchFamily="34" charset="0"/>
                <a:ea typeface="+mj-ea"/>
                <a:cs typeface="+mj-cs"/>
              </a:rPr>
              <a:t>Eye contact</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1392116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38241" y="2220841"/>
            <a:ext cx="8808480" cy="266400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2540" dirty="0">
              <a:solidFill>
                <a:srgbClr val="000000"/>
              </a:solidFill>
            </a:endParaRPr>
          </a:p>
        </p:txBody>
      </p:sp>
      <p:pic>
        <p:nvPicPr>
          <p:cNvPr id="4104" name="Picture 8"/>
          <p:cNvPicPr>
            <a:picLocks noChangeAspect="1" noChangeArrowheads="1"/>
          </p:cNvPicPr>
          <p:nvPr/>
        </p:nvPicPr>
        <p:blipFill>
          <a:blip r:embed="rId3" cstate="print"/>
          <a:srcRect/>
          <a:stretch>
            <a:fillRect/>
          </a:stretch>
        </p:blipFill>
        <p:spPr bwMode="auto">
          <a:xfrm>
            <a:off x="5545441" y="2645190"/>
            <a:ext cx="3598560" cy="3375360"/>
          </a:xfrm>
          <a:prstGeom prst="rect">
            <a:avLst/>
          </a:prstGeom>
          <a:noFill/>
          <a:ln w="9525" cap="flat">
            <a:noFill/>
            <a:round/>
            <a:headEnd/>
            <a:tailEnd/>
          </a:ln>
          <a:effectLst/>
        </p:spPr>
      </p:pic>
      <p:sp>
        <p:nvSpPr>
          <p:cNvPr id="12" name="Rectangle 2"/>
          <p:cNvSpPr txBox="1">
            <a:spLocks noChangeArrowheads="1"/>
          </p:cNvSpPr>
          <p:nvPr/>
        </p:nvSpPr>
        <p:spPr>
          <a:xfrm>
            <a:off x="1052460" y="1604520"/>
            <a:ext cx="7438590" cy="2673607"/>
          </a:xfrm>
          <a:prstGeom prst="rect">
            <a:avLst/>
          </a:prstGeom>
          <a:ln/>
        </p:spPr>
        <p:txBody>
          <a:bodyPr/>
          <a:lstStyle/>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Think back about the last time you had to present:</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How</a:t>
            </a:r>
            <a:r>
              <a:rPr lang="nl-NL" sz="1814" dirty="0">
                <a:solidFill>
                  <a:srgbClr val="000000"/>
                </a:solidFill>
                <a:latin typeface="Calibri" pitchFamily="34" charset="0"/>
              </a:rPr>
              <a:t> </a:t>
            </a:r>
            <a:r>
              <a:rPr lang="nl-NL" sz="1814" dirty="0" err="1">
                <a:solidFill>
                  <a:srgbClr val="000000"/>
                </a:solidFill>
                <a:latin typeface="Calibri" pitchFamily="34" charset="0"/>
              </a:rPr>
              <a:t>did</a:t>
            </a:r>
            <a:r>
              <a:rPr lang="nl-NL" sz="1814" dirty="0">
                <a:solidFill>
                  <a:srgbClr val="000000"/>
                </a:solidFill>
                <a:latin typeface="Calibri" pitchFamily="34" charset="0"/>
              </a:rPr>
              <a:t> </a:t>
            </a:r>
            <a:r>
              <a:rPr lang="nl-NL" sz="1814" dirty="0" err="1">
                <a:solidFill>
                  <a:srgbClr val="000000"/>
                </a:solidFill>
                <a:latin typeface="Calibri" pitchFamily="34" charset="0"/>
              </a:rPr>
              <a:t>you</a:t>
            </a:r>
            <a:r>
              <a:rPr lang="nl-NL" sz="1814" dirty="0">
                <a:solidFill>
                  <a:srgbClr val="000000"/>
                </a:solidFill>
                <a:latin typeface="Calibri" pitchFamily="34" charset="0"/>
              </a:rPr>
              <a:t> </a:t>
            </a:r>
            <a:r>
              <a:rPr lang="nl-NL" sz="1814" dirty="0" err="1">
                <a:solidFill>
                  <a:srgbClr val="000000"/>
                </a:solidFill>
                <a:latin typeface="Calibri" pitchFamily="34" charset="0"/>
              </a:rPr>
              <a:t>feel</a:t>
            </a:r>
            <a:r>
              <a:rPr lang="nl-NL" sz="1814" dirty="0">
                <a:solidFill>
                  <a:srgbClr val="000000"/>
                </a:solidFill>
                <a:latin typeface="Calibri" pitchFamily="34" charset="0"/>
              </a:rPr>
              <a:t>?</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What</a:t>
            </a:r>
            <a:r>
              <a:rPr lang="nl-NL" sz="1814" dirty="0">
                <a:solidFill>
                  <a:srgbClr val="000000"/>
                </a:solidFill>
                <a:latin typeface="Calibri" pitchFamily="34" charset="0"/>
              </a:rPr>
              <a:t> was </a:t>
            </a:r>
            <a:r>
              <a:rPr lang="nl-NL" sz="1814" dirty="0" err="1">
                <a:solidFill>
                  <a:srgbClr val="000000"/>
                </a:solidFill>
                <a:latin typeface="Calibri" pitchFamily="34" charset="0"/>
              </a:rPr>
              <a:t>your</a:t>
            </a:r>
            <a:r>
              <a:rPr lang="nl-NL" sz="1814" dirty="0">
                <a:solidFill>
                  <a:srgbClr val="000000"/>
                </a:solidFill>
                <a:latin typeface="Calibri" pitchFamily="34" charset="0"/>
              </a:rPr>
              <a:t> goal?</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What</a:t>
            </a:r>
            <a:r>
              <a:rPr lang="nl-NL" sz="1814" dirty="0">
                <a:solidFill>
                  <a:srgbClr val="000000"/>
                </a:solidFill>
                <a:latin typeface="Calibri" pitchFamily="34" charset="0"/>
              </a:rPr>
              <a:t> </a:t>
            </a:r>
            <a:r>
              <a:rPr lang="nl-NL" sz="1814" dirty="0" err="1">
                <a:solidFill>
                  <a:srgbClr val="000000"/>
                </a:solidFill>
                <a:latin typeface="Calibri" pitchFamily="34" charset="0"/>
              </a:rPr>
              <a:t>would</a:t>
            </a:r>
            <a:r>
              <a:rPr lang="nl-NL" sz="1814" dirty="0">
                <a:solidFill>
                  <a:srgbClr val="000000"/>
                </a:solidFill>
                <a:latin typeface="Calibri" pitchFamily="34" charset="0"/>
              </a:rPr>
              <a:t> </a:t>
            </a:r>
            <a:r>
              <a:rPr lang="nl-NL" sz="1814" dirty="0" err="1">
                <a:solidFill>
                  <a:srgbClr val="000000"/>
                </a:solidFill>
                <a:latin typeface="Calibri" pitchFamily="34" charset="0"/>
              </a:rPr>
              <a:t>you</a:t>
            </a:r>
            <a:r>
              <a:rPr lang="nl-NL" sz="1814" dirty="0">
                <a:solidFill>
                  <a:srgbClr val="000000"/>
                </a:solidFill>
                <a:latin typeface="Calibri" pitchFamily="34" charset="0"/>
              </a:rPr>
              <a:t> </a:t>
            </a:r>
            <a:r>
              <a:rPr lang="nl-NL" sz="1814" dirty="0" err="1">
                <a:solidFill>
                  <a:srgbClr val="000000"/>
                </a:solidFill>
                <a:latin typeface="Calibri" pitchFamily="34" charset="0"/>
              </a:rPr>
              <a:t>improve</a:t>
            </a:r>
            <a:r>
              <a:rPr lang="nl-NL" sz="1814" dirty="0">
                <a:solidFill>
                  <a:srgbClr val="000000"/>
                </a:solidFill>
                <a:latin typeface="Calibri" pitchFamily="34" charset="0"/>
              </a:rPr>
              <a:t>?</a:t>
            </a:r>
          </a:p>
          <a:p>
            <a:pPr marL="311045" indent="-311045" defTabSz="407526" fontAlgn="base" hangingPunct="0">
              <a:lnSpc>
                <a:spcPct val="150000"/>
              </a:lnSpc>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4" name="Rectangle 1"/>
          <p:cNvSpPr>
            <a:spLocks noGrp="1" noChangeArrowheads="1"/>
          </p:cNvSpPr>
          <p:nvPr>
            <p:ph type="title"/>
          </p:nvPr>
        </p:nvSpPr>
        <p:spPr>
          <a:xfrm>
            <a:off x="195728" y="526388"/>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Presentation and storytelling </a:t>
            </a:r>
          </a:p>
        </p:txBody>
      </p:sp>
    </p:spTree>
    <p:extLst>
      <p:ext uri="{BB962C8B-B14F-4D97-AF65-F5344CB8AC3E}">
        <p14:creationId xmlns:p14="http://schemas.microsoft.com/office/powerpoint/2010/main" val="1701191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When you </a:t>
            </a:r>
            <a:r>
              <a:rPr lang="nl-NL" sz="1814" dirty="0">
                <a:latin typeface="Calibri" pitchFamily="34" charset="0"/>
              </a:rPr>
              <a:t>present</a:t>
            </a:r>
            <a:r>
              <a:rPr lang="cs-CZ" sz="1814" dirty="0">
                <a:latin typeface="Calibri" pitchFamily="34" charset="0"/>
              </a:rPr>
              <a:t>, the room is </a:t>
            </a:r>
            <a:r>
              <a:rPr lang="cs-CZ" sz="1814" i="1" dirty="0">
                <a:latin typeface="Calibri" pitchFamily="34" charset="0"/>
              </a:rPr>
              <a:t>your </a:t>
            </a:r>
            <a:r>
              <a:rPr lang="cs-CZ" sz="1814" b="1" dirty="0">
                <a:latin typeface="Calibri" pitchFamily="34" charset="0"/>
              </a:rPr>
              <a:t>playground</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b="1"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move around</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err="1">
                <a:latin typeface="Calibri" pitchFamily="34" charset="0"/>
              </a:rPr>
              <a:t>c</a:t>
            </a:r>
            <a:r>
              <a:rPr lang="nl-NL" sz="1814" dirty="0">
                <a:latin typeface="Calibri" pitchFamily="34" charset="0"/>
              </a:rPr>
              <a:t>hange the setting</a:t>
            </a: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use objects</a:t>
            </a: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err="1">
                <a:solidFill>
                  <a:srgbClr val="000000"/>
                </a:solidFill>
                <a:latin typeface="Calibri" pitchFamily="34" charset="0"/>
                <a:ea typeface="+mj-ea"/>
                <a:cs typeface="+mj-cs"/>
              </a:rPr>
              <a:t>Movement</a:t>
            </a:r>
            <a:r>
              <a:rPr lang="nl-NL" sz="2177" b="1" kern="0" dirty="0">
                <a:solidFill>
                  <a:srgbClr val="000000"/>
                </a:solidFill>
                <a:latin typeface="Calibri" pitchFamily="34" charset="0"/>
                <a:ea typeface="+mj-ea"/>
                <a:cs typeface="+mj-cs"/>
              </a:rPr>
              <a:t> </a:t>
            </a:r>
            <a:r>
              <a:rPr lang="nl-NL" sz="2177" b="1" kern="0" dirty="0" err="1">
                <a:solidFill>
                  <a:srgbClr val="000000"/>
                </a:solidFill>
                <a:latin typeface="Calibri" pitchFamily="34" charset="0"/>
                <a:ea typeface="+mj-ea"/>
                <a:cs typeface="+mj-cs"/>
              </a:rPr>
              <a:t>around</a:t>
            </a:r>
            <a:r>
              <a:rPr lang="nl-NL" sz="2177" b="1" kern="0" dirty="0">
                <a:solidFill>
                  <a:srgbClr val="000000"/>
                </a:solidFill>
                <a:latin typeface="Calibri" pitchFamily="34" charset="0"/>
                <a:ea typeface="+mj-ea"/>
                <a:cs typeface="+mj-cs"/>
              </a:rPr>
              <a:t> the room</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22670901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Relaxed, flexible</a:t>
            </a:r>
            <a:r>
              <a:rPr lang="nl-NL" sz="1814" dirty="0">
                <a:latin typeface="Calibri" pitchFamily="34" charset="0"/>
              </a:rPr>
              <a:t>, </a:t>
            </a:r>
            <a:r>
              <a:rPr lang="nl-NL" sz="1814" dirty="0" err="1">
                <a:latin typeface="Calibri" pitchFamily="34" charset="0"/>
              </a:rPr>
              <a:t>confident</a:t>
            </a:r>
            <a:r>
              <a:rPr lang="cs-CZ" sz="1814" dirty="0">
                <a:latin typeface="Calibri" pitchFamily="34" charset="0"/>
              </a:rPr>
              <a:t> body movements</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Deep breathing.</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Positive facial expression and eye contact</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Room is </a:t>
            </a:r>
            <a:r>
              <a:rPr lang="nl-NL" sz="1814" dirty="0" err="1">
                <a:latin typeface="Calibri" pitchFamily="34" charset="0"/>
              </a:rPr>
              <a:t>yours</a:t>
            </a:r>
            <a:r>
              <a:rPr lang="nl-NL" sz="1814" dirty="0">
                <a:latin typeface="Calibri" pitchFamily="34" charset="0"/>
              </a:rPr>
              <a:t>!</a:t>
            </a:r>
            <a:endParaRPr lang="cs-CZ" sz="1814"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Ethos - recap</a:t>
            </a:r>
            <a:endParaRPr lang="cs-CZ" sz="2177"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5943668" y="3167730"/>
            <a:ext cx="2072160" cy="2802240"/>
          </a:xfrm>
          <a:prstGeom prst="rect">
            <a:avLst/>
          </a:prstGeom>
          <a:noFill/>
          <a:ln w="9525" cap="flat">
            <a:noFill/>
            <a:round/>
            <a:headEnd/>
            <a:tailEnd/>
          </a:ln>
          <a:effectLst/>
        </p:spPr>
      </p:pic>
    </p:spTree>
    <p:extLst>
      <p:ext uri="{BB962C8B-B14F-4D97-AF65-F5344CB8AC3E}">
        <p14:creationId xmlns:p14="http://schemas.microsoft.com/office/powerpoint/2010/main" val="4136156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633" dirty="0">
              <a:latin typeface="Calibri" pitchFamily="34" charset="0"/>
            </a:endParaRP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Exercise – </a:t>
            </a:r>
            <a:r>
              <a:rPr lang="nl-NL" sz="2177" b="1" dirty="0">
                <a:latin typeface="Calibri" pitchFamily="34" charset="0"/>
              </a:rPr>
              <a:t>body </a:t>
            </a:r>
            <a:r>
              <a:rPr lang="nl-NL" sz="2177" b="1" dirty="0" err="1">
                <a:latin typeface="Calibri" pitchFamily="34" charset="0"/>
              </a:rPr>
              <a:t>movement</a:t>
            </a:r>
            <a:endParaRPr lang="cs-CZ" sz="2177" b="1" kern="0" dirty="0">
              <a:latin typeface="Calibri" pitchFamily="34" charset="0"/>
              <a:ea typeface="+mj-ea"/>
              <a:cs typeface="+mj-cs"/>
            </a:endParaRPr>
          </a:p>
        </p:txBody>
      </p:sp>
      <p:pic>
        <p:nvPicPr>
          <p:cNvPr id="7" name="Picture 6"/>
          <p:cNvPicPr>
            <a:picLocks noChangeAspect="1" noChangeArrowheads="1"/>
          </p:cNvPicPr>
          <p:nvPr/>
        </p:nvPicPr>
        <p:blipFill>
          <a:blip r:embed="rId3" cstate="print"/>
          <a:srcRect/>
          <a:stretch>
            <a:fillRect/>
          </a:stretch>
        </p:blipFill>
        <p:spPr bwMode="auto">
          <a:xfrm>
            <a:off x="3004380" y="2187968"/>
            <a:ext cx="2873970" cy="3254141"/>
          </a:xfrm>
          <a:prstGeom prst="rect">
            <a:avLst/>
          </a:prstGeom>
          <a:noFill/>
          <a:ln w="9525" cap="flat">
            <a:noFill/>
            <a:round/>
            <a:headEnd/>
            <a:tailEnd/>
          </a:ln>
          <a:effectLst/>
        </p:spPr>
      </p:pic>
    </p:spTree>
    <p:extLst>
      <p:ext uri="{BB962C8B-B14F-4D97-AF65-F5344CB8AC3E}">
        <p14:creationId xmlns:p14="http://schemas.microsoft.com/office/powerpoint/2010/main" val="42276520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Come in front of the class, take a good posture, breath in, and say the beginning:</a:t>
            </a: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lvl="1" indent="-252004">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„I am here to tell you the best story </a:t>
            </a:r>
            <a:r>
              <a:rPr lang="cs-CZ" sz="1814" b="1" i="1" dirty="0">
                <a:latin typeface="Calibri" pitchFamily="34" charset="0"/>
              </a:rPr>
              <a:t>ever.“</a:t>
            </a:r>
          </a:p>
          <a:p>
            <a:pPr lvl="1" indent="-252004">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b="1" i="1" dirty="0">
              <a:latin typeface="Calibri" pitchFamily="34" charset="0"/>
            </a:endParaRPr>
          </a:p>
          <a:p>
            <a:pPr lvl="1" indent="-252004">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And thats it :-) Prepare for next round – think of your own good, creative beginning.</a:t>
            </a: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Exercise – beginning of speech</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1802275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latin typeface="Calibri" pitchFamily="34" charset="0"/>
            </a:endParaRP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Each</a:t>
            </a:r>
            <a:r>
              <a:rPr lang="nl-NL" sz="1814" dirty="0">
                <a:latin typeface="Calibri" pitchFamily="34" charset="0"/>
              </a:rPr>
              <a:t> </a:t>
            </a:r>
            <a:r>
              <a:rPr lang="nl-NL" sz="1814" dirty="0" err="1">
                <a:latin typeface="Calibri" pitchFamily="34" charset="0"/>
              </a:rPr>
              <a:t>person</a:t>
            </a:r>
            <a:r>
              <a:rPr lang="nl-NL" sz="1814" dirty="0">
                <a:latin typeface="Calibri" pitchFamily="34" charset="0"/>
              </a:rPr>
              <a:t> </a:t>
            </a:r>
            <a:r>
              <a:rPr lang="nl-NL" sz="1814" dirty="0" err="1">
                <a:latin typeface="Calibri" pitchFamily="34" charset="0"/>
              </a:rPr>
              <a:t>gets</a:t>
            </a:r>
            <a:r>
              <a:rPr lang="nl-NL" sz="1814" dirty="0">
                <a:latin typeface="Calibri" pitchFamily="34" charset="0"/>
              </a:rPr>
              <a:t> a random object </a:t>
            </a:r>
            <a:r>
              <a:rPr lang="nl-NL" sz="1814" dirty="0" err="1">
                <a:latin typeface="Calibri" pitchFamily="34" charset="0"/>
              </a:rPr>
              <a:t>which</a:t>
            </a:r>
            <a:r>
              <a:rPr lang="nl-NL" sz="1814" dirty="0">
                <a:latin typeface="Calibri" pitchFamily="34" charset="0"/>
              </a:rPr>
              <a:t> </a:t>
            </a:r>
            <a:r>
              <a:rPr lang="nl-NL" sz="1814" dirty="0" err="1">
                <a:latin typeface="Calibri" pitchFamily="34" charset="0"/>
              </a:rPr>
              <a:t>he</a:t>
            </a:r>
            <a:r>
              <a:rPr lang="nl-NL" sz="1814" dirty="0">
                <a:latin typeface="Calibri" pitchFamily="34" charset="0"/>
              </a:rPr>
              <a:t>/</a:t>
            </a:r>
            <a:r>
              <a:rPr lang="nl-NL" sz="1814" dirty="0" err="1">
                <a:latin typeface="Calibri" pitchFamily="34" charset="0"/>
              </a:rPr>
              <a:t>she</a:t>
            </a:r>
            <a:r>
              <a:rPr lang="nl-NL" sz="1814" dirty="0">
                <a:latin typeface="Calibri" pitchFamily="34" charset="0"/>
              </a:rPr>
              <a:t> has to </a:t>
            </a:r>
            <a:r>
              <a:rPr lang="nl-NL" sz="1814" dirty="0" err="1">
                <a:latin typeface="Calibri" pitchFamily="34" charset="0"/>
              </a:rPr>
              <a:t>sell</a:t>
            </a:r>
            <a:r>
              <a:rPr lang="nl-NL" sz="1814" dirty="0">
                <a:latin typeface="Calibri" pitchFamily="34" charset="0"/>
              </a:rPr>
              <a:t> to the </a:t>
            </a:r>
            <a:r>
              <a:rPr lang="nl-NL" sz="1814" dirty="0" err="1">
                <a:latin typeface="Calibri" pitchFamily="34" charset="0"/>
              </a:rPr>
              <a:t>group</a:t>
            </a:r>
            <a:r>
              <a:rPr lang="nl-NL" sz="1814" dirty="0">
                <a:latin typeface="Calibri" pitchFamily="34" charset="0"/>
              </a:rPr>
              <a:t> in </a:t>
            </a:r>
            <a:r>
              <a:rPr lang="nl-NL" sz="1814" dirty="0" err="1">
                <a:latin typeface="Calibri" pitchFamily="34" charset="0"/>
              </a:rPr>
              <a:t>one</a:t>
            </a:r>
            <a:r>
              <a:rPr lang="nl-NL" sz="1814" dirty="0">
                <a:latin typeface="Calibri" pitchFamily="34" charset="0"/>
              </a:rPr>
              <a:t> </a:t>
            </a:r>
            <a:r>
              <a:rPr lang="nl-NL" sz="1814" dirty="0" err="1">
                <a:latin typeface="Calibri" pitchFamily="34" charset="0"/>
              </a:rPr>
              <a:t>minute</a:t>
            </a:r>
            <a:r>
              <a:rPr lang="nl-NL" sz="1814" dirty="0">
                <a:latin typeface="Calibri" pitchFamily="34" charset="0"/>
              </a:rPr>
              <a:t>.</a:t>
            </a: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Content is </a:t>
            </a:r>
            <a:r>
              <a:rPr lang="nl-NL" sz="1814" dirty="0" err="1">
                <a:latin typeface="Calibri" pitchFamily="34" charset="0"/>
              </a:rPr>
              <a:t>not</a:t>
            </a:r>
            <a:r>
              <a:rPr lang="nl-NL" sz="1814" dirty="0">
                <a:latin typeface="Calibri" pitchFamily="34" charset="0"/>
              </a:rPr>
              <a:t> important, </a:t>
            </a:r>
            <a:r>
              <a:rPr lang="nl-NL" sz="1814" dirty="0" err="1">
                <a:latin typeface="Calibri" pitchFamily="34" charset="0"/>
              </a:rPr>
              <a:t>try</a:t>
            </a:r>
            <a:r>
              <a:rPr lang="nl-NL" sz="1814" dirty="0">
                <a:latin typeface="Calibri" pitchFamily="34" charset="0"/>
              </a:rPr>
              <a:t> to </a:t>
            </a:r>
            <a:r>
              <a:rPr lang="nl-NL" sz="1814" dirty="0" err="1">
                <a:latin typeface="Calibri" pitchFamily="34" charset="0"/>
              </a:rPr>
              <a:t>be</a:t>
            </a:r>
            <a:r>
              <a:rPr lang="nl-NL" sz="1814" dirty="0">
                <a:latin typeface="Calibri" pitchFamily="34" charset="0"/>
              </a:rPr>
              <a:t> </a:t>
            </a:r>
            <a:r>
              <a:rPr lang="nl-NL" sz="1814" dirty="0" err="1">
                <a:latin typeface="Calibri" pitchFamily="34" charset="0"/>
              </a:rPr>
              <a:t>expressive</a:t>
            </a:r>
            <a:r>
              <a:rPr lang="nl-NL" sz="1814" dirty="0">
                <a:latin typeface="Calibri" pitchFamily="34" charset="0"/>
              </a:rPr>
              <a:t>.</a:t>
            </a: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latin typeface="Calibri" pitchFamily="34" charset="0"/>
            </a:endParaRP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1"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First group exercise</a:t>
            </a:r>
            <a:endParaRPr lang="cs-CZ" sz="2177" b="1" kern="0" dirty="0">
              <a:latin typeface="Calibri" pitchFamily="34" charset="0"/>
              <a:ea typeface="+mj-ea"/>
              <a:cs typeface="+mj-cs"/>
            </a:endParaRPr>
          </a:p>
        </p:txBody>
      </p:sp>
      <p:pic>
        <p:nvPicPr>
          <p:cNvPr id="9" name="Picture 3"/>
          <p:cNvPicPr>
            <a:picLocks noChangeAspect="1" noChangeArrowheads="1"/>
          </p:cNvPicPr>
          <p:nvPr/>
        </p:nvPicPr>
        <p:blipFill>
          <a:blip r:embed="rId3" cstate="print"/>
          <a:srcRect/>
          <a:stretch>
            <a:fillRect/>
          </a:stretch>
        </p:blipFill>
        <p:spPr bwMode="auto">
          <a:xfrm>
            <a:off x="2481840" y="3755587"/>
            <a:ext cx="3331192" cy="2407000"/>
          </a:xfrm>
          <a:prstGeom prst="rect">
            <a:avLst/>
          </a:prstGeom>
          <a:noFill/>
          <a:ln w="9525" cap="flat">
            <a:noFill/>
            <a:round/>
            <a:headEnd/>
            <a:tailEnd/>
          </a:ln>
          <a:effectLst/>
        </p:spPr>
      </p:pic>
    </p:spTree>
    <p:extLst>
      <p:ext uri="{BB962C8B-B14F-4D97-AF65-F5344CB8AC3E}">
        <p14:creationId xmlns:p14="http://schemas.microsoft.com/office/powerpoint/2010/main" val="3642155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Rule of three</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Pauses in your speech</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Intonation</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Metaphor</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Analogy</a:t>
            </a:r>
            <a:endParaRPr lang="cs-CZ" sz="1814" dirty="0"/>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endParaRPr lang="en-US"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Pathos (</a:t>
            </a:r>
            <a:r>
              <a:rPr lang="nl-NL" sz="2177" b="1" dirty="0" err="1">
                <a:latin typeface="Calibri" pitchFamily="34" charset="0"/>
              </a:rPr>
              <a:t>language</a:t>
            </a:r>
            <a:r>
              <a:rPr lang="nl-NL" sz="2177" b="1" dirty="0">
                <a:latin typeface="Calibri" pitchFamily="34" charset="0"/>
              </a:rPr>
              <a:t> </a:t>
            </a:r>
            <a:r>
              <a:rPr lang="nl-NL" sz="2177" b="1" dirty="0" err="1">
                <a:latin typeface="Calibri" pitchFamily="34" charset="0"/>
              </a:rPr>
              <a:t>techniques</a:t>
            </a:r>
            <a:r>
              <a:rPr lang="cs-CZ" sz="2177" b="1" dirty="0">
                <a:latin typeface="Calibri" pitchFamily="34" charset="0"/>
              </a:rPr>
              <a:t>)</a:t>
            </a:r>
            <a:endParaRPr lang="cs-CZ" sz="2177"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4310730" y="1926697"/>
            <a:ext cx="3984480" cy="4036320"/>
          </a:xfrm>
          <a:prstGeom prst="rect">
            <a:avLst/>
          </a:prstGeom>
          <a:noFill/>
          <a:ln w="9525" cap="flat">
            <a:noFill/>
            <a:round/>
            <a:headEnd/>
            <a:tailEnd/>
          </a:ln>
          <a:effectLst/>
        </p:spPr>
      </p:pic>
    </p:spTree>
    <p:extLst>
      <p:ext uri="{BB962C8B-B14F-4D97-AF65-F5344CB8AC3E}">
        <p14:creationId xmlns:p14="http://schemas.microsoft.com/office/powerpoint/2010/main" val="37341733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177" b="1" dirty="0">
                <a:solidFill>
                  <a:srgbClr val="000000"/>
                </a:solidFill>
                <a:latin typeface="Calibri" pitchFamily="34" charset="0"/>
              </a:rPr>
              <a:t>Time for some inspiration...</a:t>
            </a:r>
            <a:endParaRPr lang="cs-CZ" sz="2177" b="1" kern="0" dirty="0">
              <a:latin typeface="Calibri" pitchFamily="34" charset="0"/>
              <a:ea typeface="+mj-ea"/>
              <a:cs typeface="+mj-cs"/>
            </a:endParaRPr>
          </a:p>
        </p:txBody>
      </p:sp>
      <p:pic>
        <p:nvPicPr>
          <p:cNvPr id="7" name="Picture 3"/>
          <p:cNvPicPr>
            <a:picLocks noChangeAspect="1" noChangeArrowheads="1"/>
          </p:cNvPicPr>
          <p:nvPr/>
        </p:nvPicPr>
        <p:blipFill>
          <a:blip r:embed="rId3" cstate="print"/>
          <a:srcRect/>
          <a:stretch>
            <a:fillRect/>
          </a:stretch>
        </p:blipFill>
        <p:spPr bwMode="auto">
          <a:xfrm>
            <a:off x="2220571" y="2122651"/>
            <a:ext cx="4180320" cy="3948480"/>
          </a:xfrm>
          <a:prstGeom prst="rect">
            <a:avLst/>
          </a:prstGeom>
          <a:noFill/>
          <a:ln w="9525" cap="flat">
            <a:noFill/>
            <a:round/>
            <a:headEnd/>
            <a:tailEnd/>
          </a:ln>
          <a:effectLst/>
        </p:spPr>
      </p:pic>
      <p:sp>
        <p:nvSpPr>
          <p:cNvPr id="2" name="TextBox 1"/>
          <p:cNvSpPr txBox="1"/>
          <p:nvPr/>
        </p:nvSpPr>
        <p:spPr>
          <a:xfrm>
            <a:off x="687560" y="6165304"/>
            <a:ext cx="4196983" cy="261610"/>
          </a:xfrm>
          <a:prstGeom prst="rect">
            <a:avLst/>
          </a:prstGeom>
          <a:noFill/>
        </p:spPr>
        <p:txBody>
          <a:bodyPr wrap="none" rtlCol="0">
            <a:spAutoFit/>
          </a:bodyPr>
          <a:lstStyle/>
          <a:p>
            <a:r>
              <a:rPr lang="cs-CZ" sz="1100" dirty="0">
                <a:hlinkClick r:id="rId4"/>
              </a:rPr>
              <a:t>https://www.youtube.com/watch?v=gevdV4LvipQ</a:t>
            </a:r>
            <a:r>
              <a:rPr lang="cs-CZ" sz="1100" dirty="0"/>
              <a:t>; 1:30</a:t>
            </a:r>
          </a:p>
        </p:txBody>
      </p:sp>
    </p:spTree>
    <p:extLst>
      <p:ext uri="{BB962C8B-B14F-4D97-AF65-F5344CB8AC3E}">
        <p14:creationId xmlns:p14="http://schemas.microsoft.com/office/powerpoint/2010/main" val="4154715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6204714" y="3861047"/>
            <a:ext cx="2592520" cy="2741779"/>
          </a:xfrm>
          <a:prstGeom prst="rect">
            <a:avLst/>
          </a:prstGeom>
          <a:noFill/>
          <a:ln w="9525" cap="flat">
            <a:noFill/>
            <a:round/>
            <a:headEnd/>
            <a:tailEnd/>
          </a:ln>
          <a:effectLst/>
        </p:spPr>
      </p:pic>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Have you noticed how often we put on slides precisely </a:t>
            </a:r>
            <a:r>
              <a:rPr lang="cs-CZ" sz="1814" b="1" i="1" dirty="0">
                <a:latin typeface="Calibri" pitchFamily="34" charset="0"/>
              </a:rPr>
              <a:t>three</a:t>
            </a:r>
            <a:r>
              <a:rPr lang="cs-CZ" sz="1814" i="1" dirty="0">
                <a:latin typeface="Calibri" pitchFamily="34" charset="0"/>
              </a:rPr>
              <a:t> </a:t>
            </a:r>
            <a:r>
              <a:rPr lang="cs-CZ" sz="1814" dirty="0">
                <a:latin typeface="Calibri" pitchFamily="34" charset="0"/>
              </a:rPr>
              <a:t>facts?</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It is a good number. Two is too little. Four is too much, and people forget.</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Good speakers use it often</a:t>
            </a:r>
            <a:r>
              <a:rPr lang="nl-NL" sz="1814" dirty="0">
                <a:latin typeface="Calibri" pitchFamily="34" charset="0"/>
              </a:rPr>
              <a:t>. </a:t>
            </a:r>
            <a:r>
              <a:rPr lang="nl-NL" sz="1814" dirty="0" err="1">
                <a:latin typeface="Calibri" pitchFamily="34" charset="0"/>
              </a:rPr>
              <a:t>But</a:t>
            </a:r>
            <a:r>
              <a:rPr lang="nl-NL" sz="1814" dirty="0">
                <a:latin typeface="Calibri" pitchFamily="34" charset="0"/>
              </a:rPr>
              <a:t> </a:t>
            </a:r>
            <a:r>
              <a:rPr lang="cs-CZ" sz="1814" dirty="0">
                <a:latin typeface="Calibri" pitchFamily="34" charset="0"/>
              </a:rPr>
              <a:t>of course - if you have four things to say, say them!</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The Rule of Three</a:t>
            </a:r>
            <a:endParaRPr lang="cs-CZ" sz="2177" b="1" kern="0" dirty="0">
              <a:latin typeface="Calibri" pitchFamily="34" charset="0"/>
              <a:ea typeface="+mj-ea"/>
              <a:cs typeface="+mj-cs"/>
            </a:endParaRPr>
          </a:p>
        </p:txBody>
      </p:sp>
      <p:pic>
        <p:nvPicPr>
          <p:cNvPr id="10" name="Picture 4"/>
          <p:cNvPicPr>
            <a:picLocks noChangeAspect="1" noChangeArrowheads="1"/>
          </p:cNvPicPr>
          <p:nvPr/>
        </p:nvPicPr>
        <p:blipFill>
          <a:blip r:embed="rId4" cstate="print"/>
          <a:srcRect/>
          <a:stretch>
            <a:fillRect/>
          </a:stretch>
        </p:blipFill>
        <p:spPr bwMode="auto">
          <a:xfrm>
            <a:off x="1959301" y="4343445"/>
            <a:ext cx="2549214" cy="1695105"/>
          </a:xfrm>
          <a:prstGeom prst="rect">
            <a:avLst/>
          </a:prstGeom>
          <a:noFill/>
          <a:ln w="9525" cap="flat">
            <a:noFill/>
            <a:round/>
            <a:headEnd/>
            <a:tailEnd/>
          </a:ln>
          <a:effectLst/>
        </p:spPr>
      </p:pic>
    </p:spTree>
    <p:extLst>
      <p:ext uri="{BB962C8B-B14F-4D97-AF65-F5344CB8AC3E}">
        <p14:creationId xmlns:p14="http://schemas.microsoft.com/office/powerpoint/2010/main" val="25765157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It is ABSOLUTELY NORMAL to have a 3 seconds pause.</a:t>
            </a: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You can organise your thoughts, or use the pause to build tension.</a:t>
            </a: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For experienced – work on your intonation. use your voice to target keypoints.</a:t>
            </a: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Pauses and intonation</a:t>
            </a:r>
            <a:endParaRPr lang="cs-CZ" sz="2177"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2024618" y="4147493"/>
            <a:ext cx="1416960" cy="1408320"/>
          </a:xfrm>
          <a:prstGeom prst="rect">
            <a:avLst/>
          </a:prstGeom>
          <a:noFill/>
          <a:ln w="9525" cap="flat">
            <a:noFill/>
            <a:round/>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5159858" y="4278127"/>
            <a:ext cx="2220480" cy="1386720"/>
          </a:xfrm>
          <a:prstGeom prst="rect">
            <a:avLst/>
          </a:prstGeom>
          <a:noFill/>
          <a:ln w="9525" cap="flat">
            <a:noFill/>
            <a:round/>
            <a:headEnd/>
            <a:tailEnd/>
          </a:ln>
          <a:effectLst/>
        </p:spPr>
      </p:pic>
    </p:spTree>
    <p:extLst>
      <p:ext uri="{BB962C8B-B14F-4D97-AF65-F5344CB8AC3E}">
        <p14:creationId xmlns:p14="http://schemas.microsoft.com/office/powerpoint/2010/main" val="3744972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27653"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sp>
        <p:nvSpPr>
          <p:cNvPr id="27654" name="Text Box 6"/>
          <p:cNvSpPr txBox="1">
            <a:spLocks noChangeArrowheads="1"/>
          </p:cNvSpPr>
          <p:nvPr/>
        </p:nvSpPr>
        <p:spPr bwMode="auto">
          <a:xfrm>
            <a:off x="64801" y="694441"/>
            <a:ext cx="8948160" cy="653760"/>
          </a:xfrm>
          <a:prstGeom prst="rect">
            <a:avLst/>
          </a:prstGeom>
          <a:noFill/>
          <a:ln w="9525" cap="flat">
            <a:noFill/>
            <a:round/>
            <a:headEnd/>
            <a:tailEnd/>
          </a:ln>
          <a:effectLst/>
        </p:spPr>
        <p:txBody>
          <a:bodyPr lIns="0" tIns="0"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3991" dirty="0">
              <a:solidFill>
                <a:srgbClr val="000000"/>
              </a:solidFill>
            </a:endParaRPr>
          </a:p>
        </p:txBody>
      </p:sp>
      <p:sp>
        <p:nvSpPr>
          <p:cNvPr id="27655" name="Text Box 7"/>
          <p:cNvSpPr txBox="1">
            <a:spLocks noChangeArrowheads="1"/>
          </p:cNvSpPr>
          <p:nvPr/>
        </p:nvSpPr>
        <p:spPr bwMode="auto">
          <a:xfrm>
            <a:off x="138241" y="1437481"/>
            <a:ext cx="8808480" cy="344736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2540" dirty="0">
              <a:solidFill>
                <a:srgbClr val="000000"/>
              </a:solidFill>
            </a:endParaRPr>
          </a:p>
        </p:txBody>
      </p:sp>
      <p:pic>
        <p:nvPicPr>
          <p:cNvPr id="27656" name="Picture 8"/>
          <p:cNvPicPr>
            <a:picLocks noChangeAspect="1" noChangeArrowheads="1"/>
          </p:cNvPicPr>
          <p:nvPr/>
        </p:nvPicPr>
        <p:blipFill>
          <a:blip r:embed="rId3" cstate="print"/>
          <a:srcRect/>
          <a:stretch>
            <a:fillRect/>
          </a:stretch>
        </p:blipFill>
        <p:spPr bwMode="auto">
          <a:xfrm>
            <a:off x="4310730" y="3363683"/>
            <a:ext cx="4196306" cy="2918250"/>
          </a:xfrm>
          <a:prstGeom prst="rect">
            <a:avLst/>
          </a:prstGeom>
          <a:noFill/>
          <a:ln w="9525" cap="flat">
            <a:noFill/>
            <a:round/>
            <a:headEnd/>
            <a:tailEnd/>
          </a:ln>
          <a:effectLst/>
        </p:spPr>
      </p:pic>
      <p:sp>
        <p:nvSpPr>
          <p:cNvPr id="16" name="Rectangle 2"/>
          <p:cNvSpPr txBox="1">
            <a:spLocks noChangeArrowheads="1"/>
          </p:cNvSpPr>
          <p:nvPr/>
        </p:nvSpPr>
        <p:spPr>
          <a:xfrm>
            <a:off x="1052460" y="1604520"/>
            <a:ext cx="7438590" cy="2673607"/>
          </a:xfrm>
          <a:prstGeom prst="rect">
            <a:avLst/>
          </a:prstGeom>
          <a:ln/>
        </p:spPr>
        <p:txBody>
          <a:bodyPr/>
          <a:lstStyle/>
          <a:p>
            <a:pPr>
              <a:lnSpc>
                <a:spcPct val="15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Think</a:t>
            </a:r>
            <a:r>
              <a:rPr lang="nl-NL" sz="1814" dirty="0">
                <a:solidFill>
                  <a:srgbClr val="000000"/>
                </a:solidFill>
                <a:latin typeface="Calibri" pitchFamily="34" charset="0"/>
              </a:rPr>
              <a:t> </a:t>
            </a:r>
            <a:r>
              <a:rPr lang="nl-NL" sz="1814" dirty="0" err="1">
                <a:solidFill>
                  <a:srgbClr val="000000"/>
                </a:solidFill>
                <a:latin typeface="Calibri" pitchFamily="34" charset="0"/>
              </a:rPr>
              <a:t>about</a:t>
            </a:r>
            <a:r>
              <a:rPr lang="nl-NL" sz="1814" dirty="0">
                <a:solidFill>
                  <a:srgbClr val="000000"/>
                </a:solidFill>
                <a:latin typeface="Calibri" pitchFamily="34" charset="0"/>
              </a:rPr>
              <a:t> </a:t>
            </a:r>
            <a:r>
              <a:rPr lang="nl-NL" sz="1814" dirty="0" err="1">
                <a:solidFill>
                  <a:srgbClr val="000000"/>
                </a:solidFill>
                <a:latin typeface="Calibri" pitchFamily="34" charset="0"/>
              </a:rPr>
              <a:t>what</a:t>
            </a:r>
            <a:r>
              <a:rPr lang="nl-NL" sz="1814" dirty="0">
                <a:solidFill>
                  <a:srgbClr val="000000"/>
                </a:solidFill>
                <a:latin typeface="Calibri" pitchFamily="34" charset="0"/>
              </a:rPr>
              <a:t> message/feeling </a:t>
            </a:r>
            <a:r>
              <a:rPr lang="nl-NL" sz="1814" dirty="0" err="1">
                <a:solidFill>
                  <a:srgbClr val="000000"/>
                </a:solidFill>
                <a:latin typeface="Calibri" pitchFamily="34" charset="0"/>
              </a:rPr>
              <a:t>should</a:t>
            </a:r>
            <a:r>
              <a:rPr lang="nl-NL" sz="1814" dirty="0">
                <a:solidFill>
                  <a:srgbClr val="000000"/>
                </a:solidFill>
                <a:latin typeface="Calibri" pitchFamily="34" charset="0"/>
              </a:rPr>
              <a:t> stick in </a:t>
            </a:r>
            <a:r>
              <a:rPr lang="nl-NL" sz="1814" dirty="0" err="1">
                <a:solidFill>
                  <a:srgbClr val="000000"/>
                </a:solidFill>
                <a:latin typeface="Calibri" pitchFamily="34" charset="0"/>
              </a:rPr>
              <a:t>people’s</a:t>
            </a:r>
            <a:r>
              <a:rPr lang="nl-NL" sz="1814" dirty="0">
                <a:solidFill>
                  <a:srgbClr val="000000"/>
                </a:solidFill>
                <a:latin typeface="Calibri" pitchFamily="34" charset="0"/>
              </a:rPr>
              <a:t> </a:t>
            </a:r>
            <a:r>
              <a:rPr lang="nl-NL" sz="1814" dirty="0" err="1">
                <a:solidFill>
                  <a:srgbClr val="000000"/>
                </a:solidFill>
                <a:latin typeface="Calibri" pitchFamily="34" charset="0"/>
              </a:rPr>
              <a:t>mind</a:t>
            </a:r>
            <a:r>
              <a:rPr lang="nl-NL" sz="1814" dirty="0">
                <a:solidFill>
                  <a:srgbClr val="000000"/>
                </a:solidFill>
                <a:latin typeface="Calibri" pitchFamily="34" charset="0"/>
              </a:rPr>
              <a:t> </a:t>
            </a:r>
            <a:r>
              <a:rPr lang="nl-NL" sz="1814" dirty="0" err="1">
                <a:solidFill>
                  <a:srgbClr val="000000"/>
                </a:solidFill>
                <a:latin typeface="Calibri" pitchFamily="34" charset="0"/>
              </a:rPr>
              <a:t>after</a:t>
            </a:r>
            <a:r>
              <a:rPr lang="nl-NL" sz="1814" dirty="0">
                <a:solidFill>
                  <a:srgbClr val="000000"/>
                </a:solidFill>
                <a:latin typeface="Calibri" pitchFamily="34" charset="0"/>
              </a:rPr>
              <a:t> the </a:t>
            </a:r>
            <a:r>
              <a:rPr lang="nl-NL" sz="1814" dirty="0" err="1">
                <a:solidFill>
                  <a:srgbClr val="000000"/>
                </a:solidFill>
                <a:latin typeface="Calibri" pitchFamily="34" charset="0"/>
              </a:rPr>
              <a:t>session</a:t>
            </a:r>
            <a:r>
              <a:rPr lang="nl-NL" sz="1814" dirty="0">
                <a:solidFill>
                  <a:srgbClr val="000000"/>
                </a:solidFill>
                <a:latin typeface="Calibri" pitchFamily="34" charset="0"/>
              </a:rPr>
              <a:t>.</a:t>
            </a:r>
          </a:p>
          <a:p>
            <a:pPr>
              <a:lnSpc>
                <a:spcPct val="15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1814" dirty="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cs-CZ" sz="1814" dirty="0">
                <a:solidFill>
                  <a:srgbClr val="000000"/>
                </a:solidFill>
                <a:latin typeface="Calibri" pitchFamily="34" charset="0"/>
              </a:rPr>
              <a:t>Say what you want at the beginning. </a:t>
            </a:r>
            <a:endParaRPr lang="nl-NL" sz="1814" dirty="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cs-CZ" sz="1814" dirty="0">
                <a:solidFill>
                  <a:srgbClr val="000000"/>
                </a:solidFill>
                <a:latin typeface="Calibri" pitchFamily="34" charset="0"/>
              </a:rPr>
              <a:t>Repeat it at the end.</a:t>
            </a: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1814" dirty="0">
              <a:solidFill>
                <a:srgbClr val="000000"/>
              </a:solidFill>
              <a:latin typeface="Calibri" pitchFamily="34" charset="0"/>
            </a:endParaRP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1814" dirty="0">
              <a:solidFill>
                <a:srgbClr val="000000"/>
              </a:solidFill>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solidFill>
                <a:srgbClr val="000000"/>
              </a:solidFill>
              <a:latin typeface="Calibri" pitchFamily="34" charset="0"/>
            </a:endParaRPr>
          </a:p>
        </p:txBody>
      </p:sp>
      <p:sp>
        <p:nvSpPr>
          <p:cNvPr id="17" name="Rectangle 1"/>
          <p:cNvSpPr>
            <a:spLocks noGrp="1" noChangeArrowheads="1"/>
          </p:cNvSpPr>
          <p:nvPr>
            <p:ph type="title"/>
          </p:nvPr>
        </p:nvSpPr>
        <p:spPr>
          <a:xfrm>
            <a:off x="195729" y="526388"/>
            <a:ext cx="6074527"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2177" b="1" dirty="0">
                <a:latin typeface="Calibri" pitchFamily="34" charset="0"/>
              </a:rPr>
              <a:t>Power of </a:t>
            </a:r>
            <a:r>
              <a:rPr lang="nl-NL" sz="2177" b="1" dirty="0" err="1">
                <a:latin typeface="Calibri" pitchFamily="34" charset="0"/>
              </a:rPr>
              <a:t>repeating</a:t>
            </a:r>
            <a:endParaRPr lang="cs-CZ" sz="2177" b="1" dirty="0">
              <a:latin typeface="Calibri" pitchFamily="34" charset="0"/>
            </a:endParaRPr>
          </a:p>
        </p:txBody>
      </p:sp>
    </p:spTree>
    <p:extLst>
      <p:ext uri="{BB962C8B-B14F-4D97-AF65-F5344CB8AC3E}">
        <p14:creationId xmlns:p14="http://schemas.microsoft.com/office/powerpoint/2010/main" val="11250871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6149"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sp>
        <p:nvSpPr>
          <p:cNvPr id="6151" name="Text Box 7"/>
          <p:cNvSpPr txBox="1">
            <a:spLocks noChangeArrowheads="1"/>
          </p:cNvSpPr>
          <p:nvPr/>
        </p:nvSpPr>
        <p:spPr bwMode="auto">
          <a:xfrm>
            <a:off x="47521" y="1437480"/>
            <a:ext cx="8808480" cy="385920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2903" dirty="0">
              <a:solidFill>
                <a:srgbClr val="000000"/>
              </a:solidFill>
            </a:endParaRPr>
          </a:p>
        </p:txBody>
      </p:sp>
      <p:sp>
        <p:nvSpPr>
          <p:cNvPr id="14" name="Rectangle 1"/>
          <p:cNvSpPr>
            <a:spLocks noGrp="1" noChangeArrowheads="1"/>
          </p:cNvSpPr>
          <p:nvPr>
            <p:ph type="title"/>
          </p:nvPr>
        </p:nvSpPr>
        <p:spPr>
          <a:xfrm>
            <a:off x="182881" y="1056365"/>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latin typeface="Calibri" pitchFamily="34" charset="0"/>
              </a:rPr>
              <a:t>Why</a:t>
            </a:r>
            <a:r>
              <a:rPr lang="nl-NL" sz="2177" b="1" dirty="0">
                <a:latin typeface="Calibri" pitchFamily="34" charset="0"/>
              </a:rPr>
              <a:t> </a:t>
            </a:r>
            <a:r>
              <a:rPr lang="nl-NL" sz="2177" b="1" dirty="0" err="1">
                <a:latin typeface="Calibri" pitchFamily="34" charset="0"/>
              </a:rPr>
              <a:t>presentation</a:t>
            </a:r>
            <a:r>
              <a:rPr lang="nl-NL" sz="2177" b="1" dirty="0">
                <a:latin typeface="Calibri" pitchFamily="34" charset="0"/>
              </a:rPr>
              <a:t> </a:t>
            </a:r>
            <a:r>
              <a:rPr lang="nl-NL" sz="2177" b="1" dirty="0" err="1">
                <a:latin typeface="Calibri" pitchFamily="34" charset="0"/>
              </a:rPr>
              <a:t>skills</a:t>
            </a:r>
            <a:r>
              <a:rPr lang="cs-CZ" sz="2177" b="1" dirty="0">
                <a:latin typeface="Calibri" pitchFamily="34" charset="0"/>
              </a:rPr>
              <a:t>?</a:t>
            </a:r>
          </a:p>
        </p:txBody>
      </p:sp>
      <p:sp>
        <p:nvSpPr>
          <p:cNvPr id="19" name="Rectangle 1"/>
          <p:cNvSpPr txBox="1">
            <a:spLocks noChangeArrowheads="1"/>
          </p:cNvSpPr>
          <p:nvPr/>
        </p:nvSpPr>
        <p:spPr bwMode="auto">
          <a:xfrm>
            <a:off x="195728" y="287781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How</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can</a:t>
            </a:r>
            <a:r>
              <a:rPr lang="nl-NL" sz="2177" b="1" dirty="0">
                <a:solidFill>
                  <a:srgbClr val="000000"/>
                </a:solidFill>
                <a:latin typeface="Calibri" pitchFamily="34" charset="0"/>
                <a:ea typeface="+mj-ea"/>
                <a:cs typeface="+mj-cs"/>
              </a:rPr>
              <a:t> we </a:t>
            </a:r>
            <a:r>
              <a:rPr lang="nl-NL" sz="2177" b="1" dirty="0" err="1">
                <a:solidFill>
                  <a:srgbClr val="000000"/>
                </a:solidFill>
                <a:latin typeface="Calibri" pitchFamily="34" charset="0"/>
                <a:ea typeface="+mj-ea"/>
                <a:cs typeface="+mj-cs"/>
              </a:rPr>
              <a:t>learn</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it</a:t>
            </a:r>
            <a:r>
              <a:rPr lang="cs-CZ" sz="2177" b="1" dirty="0">
                <a:solidFill>
                  <a:srgbClr val="000000"/>
                </a:solidFill>
                <a:latin typeface="Calibri" pitchFamily="34" charset="0"/>
                <a:ea typeface="+mj-ea"/>
                <a:cs typeface="+mj-cs"/>
              </a:rPr>
              <a:t>?</a:t>
            </a:r>
            <a:endParaRPr lang="cs-CZ" sz="2177" b="1" dirty="0" err="1">
              <a:solidFill>
                <a:srgbClr val="000000"/>
              </a:solidFill>
              <a:latin typeface="Calibri" pitchFamily="34" charset="0"/>
              <a:ea typeface="+mj-ea"/>
              <a:cs typeface="+mj-cs"/>
            </a:endParaRPr>
          </a:p>
        </p:txBody>
      </p:sp>
      <p:sp>
        <p:nvSpPr>
          <p:cNvPr id="10" name="Rectangle 2"/>
          <p:cNvSpPr txBox="1">
            <a:spLocks noChangeArrowheads="1"/>
          </p:cNvSpPr>
          <p:nvPr/>
        </p:nvSpPr>
        <p:spPr>
          <a:xfrm>
            <a:off x="1044857" y="1404158"/>
            <a:ext cx="7184923" cy="1763572"/>
          </a:xfrm>
          <a:prstGeom prst="rect">
            <a:avLst/>
          </a:prstGeom>
          <a:ln/>
        </p:spPr>
        <p:txBody>
          <a:bodyPr/>
          <a:lstStyle/>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err="1">
                <a:solidFill>
                  <a:srgbClr val="000000"/>
                </a:solidFill>
                <a:latin typeface="Calibri" pitchFamily="34" charset="0"/>
              </a:rPr>
              <a:t>People</a:t>
            </a:r>
            <a:r>
              <a:rPr lang="nl-NL" sz="1814" dirty="0">
                <a:solidFill>
                  <a:srgbClr val="000000"/>
                </a:solidFill>
                <a:latin typeface="Calibri" pitchFamily="34" charset="0"/>
              </a:rPr>
              <a:t> </a:t>
            </a:r>
            <a:r>
              <a:rPr lang="nl-NL" sz="1814" dirty="0" err="1">
                <a:solidFill>
                  <a:srgbClr val="000000"/>
                </a:solidFill>
                <a:latin typeface="Calibri" pitchFamily="34" charset="0"/>
              </a:rPr>
              <a:t>love</a:t>
            </a:r>
            <a:r>
              <a:rPr lang="nl-NL" sz="1814" dirty="0">
                <a:solidFill>
                  <a:srgbClr val="000000"/>
                </a:solidFill>
                <a:latin typeface="Calibri" pitchFamily="34" charset="0"/>
              </a:rPr>
              <a:t> </a:t>
            </a:r>
            <a:r>
              <a:rPr lang="nl-NL" sz="1814" dirty="0" err="1">
                <a:solidFill>
                  <a:srgbClr val="000000"/>
                </a:solidFill>
                <a:latin typeface="Calibri" pitchFamily="34" charset="0"/>
              </a:rPr>
              <a:t>stories</a:t>
            </a:r>
            <a:endParaRPr lang="cs-CZ" sz="1814" dirty="0">
              <a:solidFill>
                <a:srgbClr val="000000"/>
              </a:solidFill>
              <a:latin typeface="Calibri" pitchFamily="34" charset="0"/>
            </a:endParaRPr>
          </a:p>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err="1">
                <a:solidFill>
                  <a:srgbClr val="000000"/>
                </a:solidFill>
                <a:latin typeface="Calibri" pitchFamily="34" charset="0"/>
              </a:rPr>
              <a:t>Transfering</a:t>
            </a:r>
            <a:r>
              <a:rPr lang="nl-NL" sz="1814" dirty="0">
                <a:solidFill>
                  <a:srgbClr val="000000"/>
                </a:solidFill>
                <a:latin typeface="Calibri" pitchFamily="34" charset="0"/>
              </a:rPr>
              <a:t> a message</a:t>
            </a:r>
          </a:p>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err="1">
                <a:solidFill>
                  <a:srgbClr val="000000"/>
                </a:solidFill>
                <a:latin typeface="Calibri" pitchFamily="34" charset="0"/>
              </a:rPr>
              <a:t>Inspiring</a:t>
            </a:r>
            <a:r>
              <a:rPr lang="nl-NL" sz="1814" dirty="0">
                <a:solidFill>
                  <a:srgbClr val="000000"/>
                </a:solidFill>
                <a:latin typeface="Calibri" pitchFamily="34" charset="0"/>
              </a:rPr>
              <a:t> </a:t>
            </a:r>
            <a:r>
              <a:rPr lang="nl-NL" sz="1814" dirty="0" err="1">
                <a:solidFill>
                  <a:srgbClr val="000000"/>
                </a:solidFill>
                <a:latin typeface="Calibri" pitchFamily="34" charset="0"/>
              </a:rPr>
              <a:t>an</a:t>
            </a:r>
            <a:r>
              <a:rPr lang="nl-NL" sz="1814" dirty="0">
                <a:solidFill>
                  <a:srgbClr val="000000"/>
                </a:solidFill>
                <a:latin typeface="Calibri" pitchFamily="34" charset="0"/>
              </a:rPr>
              <a:t> </a:t>
            </a:r>
            <a:r>
              <a:rPr lang="nl-NL" sz="1814" dirty="0" err="1">
                <a:solidFill>
                  <a:srgbClr val="000000"/>
                </a:solidFill>
                <a:latin typeface="Calibri" pitchFamily="34" charset="0"/>
              </a:rPr>
              <a:t>audience</a:t>
            </a:r>
            <a:endParaRPr lang="nl-NL" sz="1814" dirty="0">
              <a:solidFill>
                <a:srgbClr val="000000"/>
              </a:solidFill>
              <a:latin typeface="Calibri" pitchFamily="34" charset="0"/>
            </a:endParaRPr>
          </a:p>
          <a:p>
            <a:pPr marL="414726" indent="-414726">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1814" dirty="0">
              <a:solidFill>
                <a:srgbClr val="000000"/>
              </a:solidFill>
              <a:latin typeface="Calibri" pitchFamily="34" charset="0"/>
            </a:endParaRPr>
          </a:p>
          <a:p>
            <a:pPr marL="414726" indent="-414726">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1814" dirty="0">
              <a:solidFill>
                <a:srgbClr val="000000"/>
              </a:solidFill>
              <a:latin typeface="Calibri" pitchFamily="34" charset="0"/>
            </a:endParaRPr>
          </a:p>
          <a:p>
            <a:pPr marL="414726" indent="-414726"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solidFill>
                <a:srgbClr val="000000"/>
              </a:solidFill>
              <a:latin typeface="Calibri" pitchFamily="34" charset="0"/>
            </a:endParaRPr>
          </a:p>
        </p:txBody>
      </p:sp>
      <p:sp>
        <p:nvSpPr>
          <p:cNvPr id="13" name="Rectangle 2"/>
          <p:cNvSpPr txBox="1">
            <a:spLocks noChangeArrowheads="1"/>
          </p:cNvSpPr>
          <p:nvPr/>
        </p:nvSpPr>
        <p:spPr>
          <a:xfrm>
            <a:off x="1044855" y="3755587"/>
            <a:ext cx="7126510" cy="2482065"/>
          </a:xfrm>
          <a:prstGeom prst="rect">
            <a:avLst/>
          </a:prstGeom>
          <a:ln/>
        </p:spPr>
        <p:txBody>
          <a:bodyPr/>
          <a:lstStyle/>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Practise</a:t>
            </a:r>
            <a:endParaRPr lang="nl-NL" sz="1814" dirty="0">
              <a:solidFill>
                <a:srgbClr val="000000"/>
              </a:solidFill>
              <a:latin typeface="Calibri" pitchFamily="34" charset="0"/>
            </a:endParaRPr>
          </a:p>
          <a:p>
            <a:pPr>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Study</a:t>
            </a:r>
            <a:endParaRPr lang="nl-NL" sz="1814" dirty="0">
              <a:solidFill>
                <a:srgbClr val="000000"/>
              </a:solidFill>
              <a:latin typeface="Calibri" pitchFamily="34" charset="0"/>
            </a:endParaRPr>
          </a:p>
          <a:p>
            <a:pPr>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Observe</a:t>
            </a:r>
            <a:endParaRPr lang="nl-NL" sz="1814" dirty="0">
              <a:solidFill>
                <a:srgbClr val="000000"/>
              </a:solidFill>
              <a:latin typeface="Calibri" pitchFamily="34" charset="0"/>
            </a:endParaRPr>
          </a:p>
          <a:p>
            <a:pPr>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Get</a:t>
            </a:r>
            <a:r>
              <a:rPr lang="nl-NL" sz="1814" dirty="0">
                <a:solidFill>
                  <a:srgbClr val="000000"/>
                </a:solidFill>
                <a:latin typeface="Calibri" pitchFamily="34" charset="0"/>
              </a:rPr>
              <a:t> and </a:t>
            </a:r>
            <a:r>
              <a:rPr lang="nl-NL" sz="1814" dirty="0" err="1">
                <a:solidFill>
                  <a:srgbClr val="000000"/>
                </a:solidFill>
                <a:latin typeface="Calibri" pitchFamily="34" charset="0"/>
              </a:rPr>
              <a:t>use</a:t>
            </a:r>
            <a:r>
              <a:rPr lang="nl-NL" sz="1814" dirty="0">
                <a:solidFill>
                  <a:srgbClr val="000000"/>
                </a:solidFill>
                <a:latin typeface="Calibri" pitchFamily="34" charset="0"/>
              </a:rPr>
              <a:t> feedback</a:t>
            </a:r>
            <a:endParaRPr lang="nl-NL" sz="1814" kern="0" dirty="0">
              <a:solidFill>
                <a:srgbClr val="000000"/>
              </a:solidFill>
              <a:latin typeface="Calibri" pitchFamily="34" charset="0"/>
            </a:endParaRPr>
          </a:p>
        </p:txBody>
      </p:sp>
      <p:pic>
        <p:nvPicPr>
          <p:cNvPr id="93186" name="Picture 2" descr="http://www.talkingfingers.com/educational-reading-software/wp-content/uploads/speech1.jpg"/>
          <p:cNvPicPr>
            <a:picLocks noChangeAspect="1" noChangeArrowheads="1"/>
          </p:cNvPicPr>
          <p:nvPr/>
        </p:nvPicPr>
        <p:blipFill>
          <a:blip r:embed="rId3" cstate="print"/>
          <a:srcRect/>
          <a:stretch>
            <a:fillRect/>
          </a:stretch>
        </p:blipFill>
        <p:spPr bwMode="auto">
          <a:xfrm>
            <a:off x="4114778" y="2187968"/>
            <a:ext cx="4406400" cy="2712960"/>
          </a:xfrm>
          <a:prstGeom prst="rect">
            <a:avLst/>
          </a:prstGeom>
          <a:noFill/>
        </p:spPr>
      </p:pic>
    </p:spTree>
    <p:extLst>
      <p:ext uri="{BB962C8B-B14F-4D97-AF65-F5344CB8AC3E}">
        <p14:creationId xmlns:p14="http://schemas.microsoft.com/office/powerpoint/2010/main" val="327913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6481" y="1604520"/>
            <a:ext cx="8225280" cy="4544640"/>
          </a:xfrm>
          <a:ln/>
        </p:spPr>
        <p:txBody>
          <a:bodyPr/>
          <a:lstStyle/>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451"/>
              <a:t>The dictionary defines a "metaphor" as a figure of speech that uses one thing to mean another and makes a comparison between the two. For example, Shakespeare's line, "All the world's a stage," is a metaphor comparing the whole world to a theater stage. Metaphors can be very simple, and they can function as most any part of speech. "The spy shadowed the woman" is a verb metaphor. The spy doesn't literally cast his shadow on the woman, but he follows her so closely and quietly that he resembles her own shadow.</a:t>
            </a:r>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451"/>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451"/>
              <a:t>A simile, also called an open comparison, is a form of metaphor that compares two different things to create a new meaning. But a simile always uses "like" or "as" within the phrase and is more explicit than a metaphor. For example, Shakespeare's line could be rewritten as a simile to read: "The world is like a stage." Another simile would be: "The spy was close as a shadow." Both metaphor and simile can be used to enhance writing.</a:t>
            </a:r>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451"/>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451"/>
              <a:t>An analogy is a bit more complicated. At the most basic level, an analogy shows similarity between things that might seem different -- much like an extended metaphor or simile. But analogy isn't just a form of speech. It can be a logical argument: if two things are alike in some ways, they are alike in some other ways as well. Analogy is often used to help provide insight by comparing an unknown subject to one that is more familiar. It can also show a relationship between pairs of things. This form of analogy is often used on standardized tests in the form "A is to B as C is to D." </a:t>
            </a:r>
          </a:p>
        </p:txBody>
      </p:sp>
    </p:spTree>
    <p:extLst>
      <p:ext uri="{BB962C8B-B14F-4D97-AF65-F5344CB8AC3E}">
        <p14:creationId xmlns:p14="http://schemas.microsoft.com/office/powerpoint/2010/main" val="603392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6481" y="273961"/>
            <a:ext cx="8212320" cy="1139040"/>
          </a:xfrm>
          <a:ln/>
        </p:spPr>
        <p:txBody>
          <a:bodyPr/>
          <a:lstStyle/>
          <a:p>
            <a:endParaRPr lang="nl-NL"/>
          </a:p>
        </p:txBody>
      </p:sp>
      <p:sp>
        <p:nvSpPr>
          <p:cNvPr id="46082" name="Rectangle 2"/>
          <p:cNvSpPr>
            <a:spLocks noGrp="1" noChangeArrowheads="1"/>
          </p:cNvSpPr>
          <p:nvPr>
            <p:ph idx="4294967295"/>
          </p:nvPr>
        </p:nvSpPr>
        <p:spPr>
          <a:xfrm>
            <a:off x="456481" y="1604520"/>
            <a:ext cx="8212320" cy="4510080"/>
          </a:xfrm>
        </p:spPr>
        <p:txBody>
          <a:bodyPr vert="horz" wrap="square" lIns="0" tIns="47676" rIns="0" bIns="0" numCol="1" anchor="t" anchorCtr="0" compatLnSpc="1">
            <a:prstTxWarp prst="textNoShape">
              <a:avLst/>
            </a:prstTxWarp>
          </a:bodyPr>
          <a:lstStyle/>
          <a:p>
            <a:endParaRPr lang="nl-NL"/>
          </a:p>
        </p:txBody>
      </p:sp>
      <p:pic>
        <p:nvPicPr>
          <p:cNvPr id="46083" name="Picture 3"/>
          <p:cNvPicPr>
            <a:picLocks noChangeAspect="1" noChangeArrowheads="1"/>
          </p:cNvPicPr>
          <p:nvPr/>
        </p:nvPicPr>
        <p:blipFill>
          <a:blip r:embed="rId3" cstate="print"/>
          <a:srcRect/>
          <a:stretch>
            <a:fillRect/>
          </a:stretch>
        </p:blipFill>
        <p:spPr bwMode="auto">
          <a:xfrm>
            <a:off x="456481" y="275401"/>
            <a:ext cx="8229600" cy="5994720"/>
          </a:xfrm>
          <a:prstGeom prst="rect">
            <a:avLst/>
          </a:prstGeom>
          <a:noFill/>
          <a:ln w="9525" cap="flat">
            <a:noFill/>
            <a:round/>
            <a:headEnd/>
            <a:tailEnd/>
          </a:ln>
          <a:effectLst/>
        </p:spPr>
      </p:pic>
    </p:spTree>
    <p:extLst>
      <p:ext uri="{BB962C8B-B14F-4D97-AF65-F5344CB8AC3E}">
        <p14:creationId xmlns:p14="http://schemas.microsoft.com/office/powerpoint/2010/main" val="1081064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solidFill>
                  <a:schemeClr val="tx2"/>
                </a:solidFill>
                <a:latin typeface="Calibri" pitchFamily="34" charset="0"/>
              </a:rPr>
              <a:t> </a:t>
            </a:r>
            <a:r>
              <a:rPr lang="cs-CZ" sz="1814" dirty="0">
                <a:solidFill>
                  <a:schemeClr val="tx2"/>
                </a:solidFill>
                <a:latin typeface="Calibri" pitchFamily="34" charset="0"/>
              </a:rPr>
              <a:t>A </a:t>
            </a:r>
            <a:r>
              <a:rPr lang="cs-CZ" sz="1814" b="1" dirty="0">
                <a:solidFill>
                  <a:schemeClr val="tx2"/>
                </a:solidFill>
                <a:latin typeface="Calibri" pitchFamily="34" charset="0"/>
              </a:rPr>
              <a:t>metaphore</a:t>
            </a:r>
            <a:r>
              <a:rPr lang="cs-CZ" sz="1814" dirty="0">
                <a:solidFill>
                  <a:schemeClr val="tx2"/>
                </a:solidFill>
                <a:latin typeface="Calibri" pitchFamily="34" charset="0"/>
              </a:rPr>
              <a:t> helps many times to describe a concept with different terms.</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solidFill>
                  <a:schemeClr val="tx2"/>
                </a:solidFill>
                <a:latin typeface="Calibri" pitchFamily="34" charset="0"/>
              </a:rPr>
              <a:t> </a:t>
            </a:r>
            <a:r>
              <a:rPr lang="cs-CZ" sz="1814" dirty="0">
                <a:solidFill>
                  <a:schemeClr val="tx2"/>
                </a:solidFill>
                <a:latin typeface="Calibri" pitchFamily="34" charset="0"/>
              </a:rPr>
              <a:t>You can explain an unknown process by making an </a:t>
            </a:r>
            <a:r>
              <a:rPr lang="cs-CZ" sz="1814" b="1" dirty="0">
                <a:solidFill>
                  <a:schemeClr val="tx2"/>
                </a:solidFill>
                <a:latin typeface="Calibri" pitchFamily="34" charset="0"/>
              </a:rPr>
              <a:t>analogy </a:t>
            </a:r>
            <a:r>
              <a:rPr lang="cs-CZ" sz="1814" dirty="0">
                <a:solidFill>
                  <a:schemeClr val="tx2"/>
                </a:solidFill>
                <a:latin typeface="Calibri" pitchFamily="34" charset="0"/>
              </a:rPr>
              <a:t>to a known process.</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solidFill>
                  <a:schemeClr val="tx2"/>
                </a:solidFill>
                <a:latin typeface="Calibri" pitchFamily="34" charset="0"/>
              </a:rPr>
              <a:t> </a:t>
            </a:r>
            <a:r>
              <a:rPr lang="cs-CZ" sz="1814" dirty="0">
                <a:solidFill>
                  <a:schemeClr val="tx2"/>
                </a:solidFill>
                <a:latin typeface="Calibri" pitchFamily="34" charset="0"/>
              </a:rPr>
              <a:t>There are other techniques (simile, allegory, hyperbole). All of these make your speech much more interesting to audience  </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i="1" dirty="0">
                <a:solidFill>
                  <a:srgbClr val="000000"/>
                </a:solidFill>
              </a:rPr>
              <a:t>The spice of speech</a:t>
            </a:r>
            <a:r>
              <a:rPr lang="cs-CZ" sz="2177" i="1" dirty="0"/>
              <a:t> </a:t>
            </a:r>
            <a:endParaRPr lang="cs-CZ" sz="2177" b="1" kern="0" dirty="0">
              <a:latin typeface="Calibri" pitchFamily="34" charset="0"/>
              <a:ea typeface="+mj-ea"/>
              <a:cs typeface="+mj-cs"/>
            </a:endParaRPr>
          </a:p>
        </p:txBody>
      </p:sp>
      <p:pic>
        <p:nvPicPr>
          <p:cNvPr id="15" name="Picture 3"/>
          <p:cNvPicPr>
            <a:picLocks noChangeAspect="1" noChangeArrowheads="1"/>
          </p:cNvPicPr>
          <p:nvPr/>
        </p:nvPicPr>
        <p:blipFill>
          <a:blip r:embed="rId3" cstate="print"/>
          <a:srcRect/>
          <a:stretch>
            <a:fillRect/>
          </a:stretch>
        </p:blipFill>
        <p:spPr bwMode="auto">
          <a:xfrm>
            <a:off x="2416523" y="4931302"/>
            <a:ext cx="4525920" cy="1473120"/>
          </a:xfrm>
          <a:prstGeom prst="rect">
            <a:avLst/>
          </a:prstGeom>
          <a:noFill/>
          <a:ln w="9525" cap="flat">
            <a:noFill/>
            <a:round/>
            <a:headEnd/>
            <a:tailEnd/>
          </a:ln>
          <a:effectLst/>
        </p:spPr>
      </p:pic>
    </p:spTree>
    <p:extLst>
      <p:ext uri="{BB962C8B-B14F-4D97-AF65-F5344CB8AC3E}">
        <p14:creationId xmlns:p14="http://schemas.microsoft.com/office/powerpoint/2010/main" val="1796167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3918825" y="3559635"/>
            <a:ext cx="3069922" cy="2487296"/>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Her hair is blond. – Her hair is the purest gold.</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It was very difficult problem. - It was a </a:t>
            </a:r>
            <a:r>
              <a:rPr lang="cs-CZ" sz="1814" dirty="0" err="1">
                <a:solidFill>
                  <a:srgbClr val="000000"/>
                </a:solidFill>
                <a:latin typeface="Calibri" pitchFamily="34" charset="0"/>
              </a:rPr>
              <a:t>G</a:t>
            </a:r>
            <a:r>
              <a:rPr lang="en-GB" sz="1814" dirty="0" err="1" smtClean="0">
                <a:solidFill>
                  <a:srgbClr val="000000"/>
                </a:solidFill>
                <a:latin typeface="Calibri" pitchFamily="34" charset="0"/>
              </a:rPr>
              <a:t>ordian</a:t>
            </a:r>
            <a:r>
              <a:rPr lang="en-GB" sz="1814" dirty="0" smtClean="0">
                <a:solidFill>
                  <a:srgbClr val="000000"/>
                </a:solidFill>
                <a:latin typeface="Calibri" pitchFamily="34" charset="0"/>
              </a:rPr>
              <a:t> </a:t>
            </a:r>
            <a:r>
              <a:rPr lang="en-GB" sz="1814" dirty="0">
                <a:solidFill>
                  <a:srgbClr val="000000"/>
                </a:solidFill>
                <a:latin typeface="Calibri" pitchFamily="34" charset="0"/>
              </a:rPr>
              <a:t>knot.</a:t>
            </a:r>
            <a:endParaRPr lang="en-GB" sz="1814" i="1" dirty="0">
              <a:solidFill>
                <a:srgbClr val="000000"/>
              </a:solidFill>
              <a:latin typeface="Calibri" pitchFamily="34" charset="0"/>
            </a:endParaRP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“A Porsche is not a car. It is the best engineered executive toy in the world.“</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177" dirty="0" err="1">
                <a:solidFill>
                  <a:srgbClr val="000000"/>
                </a:solidFill>
              </a:rPr>
              <a:t>Metaphores</a:t>
            </a:r>
            <a:r>
              <a:rPr lang="en-GB" sz="2177" dirty="0">
                <a:solidFill>
                  <a:srgbClr val="000000"/>
                </a:solidFill>
              </a:rPr>
              <a:t> - examples</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2611088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chemeClr val="tx2"/>
                </a:solidFill>
                <a:latin typeface="Calibri" pitchFamily="34" charset="0"/>
              </a:rPr>
              <a:t> Analogy is a cousin to the metaphor. </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chemeClr val="tx2"/>
                </a:solidFill>
                <a:latin typeface="Calibri" pitchFamily="34" charset="0"/>
              </a:rPr>
              <a:t> Metaphor describes just one attribute, that is similar. </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chemeClr val="tx2"/>
                </a:solidFill>
                <a:latin typeface="Calibri" pitchFamily="34" charset="0"/>
              </a:rPr>
              <a:t> If you use the similarity to describe another attributes, it becomes an analogy.</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dirty="0">
                <a:solidFill>
                  <a:srgbClr val="000000"/>
                </a:solidFill>
              </a:rPr>
              <a:t>Analogy - definition</a:t>
            </a:r>
            <a:endParaRPr lang="cs-CZ" sz="2177" b="1" kern="0" dirty="0">
              <a:latin typeface="Calibri" pitchFamily="34" charset="0"/>
              <a:ea typeface="+mj-ea"/>
              <a:cs typeface="+mj-cs"/>
            </a:endParaRPr>
          </a:p>
        </p:txBody>
      </p:sp>
      <p:pic>
        <p:nvPicPr>
          <p:cNvPr id="10" name="Picture 3"/>
          <p:cNvPicPr>
            <a:picLocks noChangeAspect="1" noChangeArrowheads="1"/>
          </p:cNvPicPr>
          <p:nvPr/>
        </p:nvPicPr>
        <p:blipFill>
          <a:blip r:embed="rId3" cstate="print"/>
          <a:srcRect/>
          <a:stretch>
            <a:fillRect/>
          </a:stretch>
        </p:blipFill>
        <p:spPr bwMode="auto">
          <a:xfrm>
            <a:off x="1763348" y="3298365"/>
            <a:ext cx="4115002" cy="2905231"/>
          </a:xfrm>
          <a:prstGeom prst="rect">
            <a:avLst/>
          </a:prstGeom>
          <a:noFill/>
          <a:ln w="9525" cap="flat">
            <a:noFill/>
            <a:round/>
            <a:headEnd/>
            <a:tailEnd/>
          </a:ln>
          <a:effectLst/>
        </p:spPr>
      </p:pic>
    </p:spTree>
    <p:extLst>
      <p:ext uri="{BB962C8B-B14F-4D97-AF65-F5344CB8AC3E}">
        <p14:creationId xmlns:p14="http://schemas.microsoft.com/office/powerpoint/2010/main" val="29598099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Traffic system in </a:t>
            </a:r>
            <a:r>
              <a:rPr lang="cs-CZ" sz="1814" dirty="0">
                <a:solidFill>
                  <a:srgbClr val="000000"/>
                </a:solidFill>
                <a:latin typeface="Calibri" pitchFamily="34" charset="0"/>
              </a:rPr>
              <a:t>B</a:t>
            </a:r>
            <a:r>
              <a:rPr lang="cs-CZ" sz="1814" dirty="0" smtClean="0">
                <a:solidFill>
                  <a:srgbClr val="000000"/>
                </a:solidFill>
                <a:latin typeface="Calibri" pitchFamily="34" charset="0"/>
              </a:rPr>
              <a:t>angkok </a:t>
            </a:r>
            <a:r>
              <a:rPr lang="en-GB" sz="1814" dirty="0" smtClean="0">
                <a:solidFill>
                  <a:srgbClr val="000000"/>
                </a:solidFill>
                <a:latin typeface="Calibri" pitchFamily="34" charset="0"/>
              </a:rPr>
              <a:t>and </a:t>
            </a:r>
            <a:r>
              <a:rPr lang="en-GB" sz="1814" dirty="0">
                <a:solidFill>
                  <a:srgbClr val="000000"/>
                </a:solidFill>
                <a:latin typeface="Calibri" pitchFamily="34" charset="0"/>
              </a:rPr>
              <a:t>blood distribution in the body can have similar problems.</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What is the structure of atoms? Just look at the stars and planets.</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Was the bank of justice broken, as Luther said? </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177" dirty="0">
                <a:solidFill>
                  <a:srgbClr val="000000"/>
                </a:solidFill>
              </a:rPr>
              <a:t>Analogy - examples</a:t>
            </a:r>
            <a:endParaRPr lang="cs-CZ" sz="2177" b="1" kern="0" dirty="0">
              <a:latin typeface="Calibri" pitchFamily="34" charset="0"/>
              <a:ea typeface="+mj-ea"/>
              <a:cs typeface="+mj-cs"/>
            </a:endParaRPr>
          </a:p>
        </p:txBody>
      </p:sp>
      <p:pic>
        <p:nvPicPr>
          <p:cNvPr id="15" name="Picture 4"/>
          <p:cNvPicPr>
            <a:picLocks noChangeAspect="1" noChangeArrowheads="1"/>
          </p:cNvPicPr>
          <p:nvPr/>
        </p:nvPicPr>
        <p:blipFill>
          <a:blip r:embed="rId3" cstate="print"/>
          <a:srcRect/>
          <a:stretch>
            <a:fillRect/>
          </a:stretch>
        </p:blipFill>
        <p:spPr bwMode="auto">
          <a:xfrm>
            <a:off x="2743110" y="4082175"/>
            <a:ext cx="2286112" cy="2126404"/>
          </a:xfrm>
          <a:prstGeom prst="rect">
            <a:avLst/>
          </a:prstGeom>
          <a:noFill/>
          <a:ln w="9525" cap="flat">
            <a:noFill/>
            <a:round/>
            <a:headEnd/>
            <a:tailEnd/>
          </a:ln>
          <a:effectLst/>
        </p:spPr>
      </p:pic>
    </p:spTree>
    <p:extLst>
      <p:ext uri="{BB962C8B-B14F-4D97-AF65-F5344CB8AC3E}">
        <p14:creationId xmlns:p14="http://schemas.microsoft.com/office/powerpoint/2010/main" val="18885054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srcRect/>
          <a:stretch>
            <a:fillRect/>
          </a:stretch>
        </p:blipFill>
        <p:spPr bwMode="auto">
          <a:xfrm>
            <a:off x="5551763" y="2514555"/>
            <a:ext cx="2530080" cy="3657600"/>
          </a:xfrm>
          <a:prstGeom prst="rect">
            <a:avLst/>
          </a:prstGeom>
          <a:noFill/>
          <a:ln w="9525" cap="flat">
            <a:noFill/>
            <a:round/>
            <a:headEnd/>
            <a:tailEnd/>
          </a:ln>
          <a:effectLst/>
        </p:spPr>
      </p:pic>
      <p:sp>
        <p:nvSpPr>
          <p:cNvPr id="12" name="Rectangle 2"/>
          <p:cNvSpPr txBox="1">
            <a:spLocks noChangeArrowheads="1"/>
          </p:cNvSpPr>
          <p:nvPr/>
        </p:nvSpPr>
        <p:spPr bwMode="auto">
          <a:xfrm>
            <a:off x="899592" y="1556792"/>
            <a:ext cx="6720098"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Try individually to describe the following with „the spice of speech“. </a:t>
            </a:r>
            <a:endParaRPr lang="cs-CZ" sz="1814" b="1" dirty="0">
              <a:latin typeface="Calibri" pitchFamily="34" charset="0"/>
            </a:endParaRP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Go as a tourist into </a:t>
            </a:r>
            <a:r>
              <a:rPr lang="cs-CZ" sz="1814" i="1" dirty="0" err="1">
                <a:solidFill>
                  <a:srgbClr val="000000"/>
                </a:solidFill>
                <a:latin typeface="Calibri" pitchFamily="34" charset="0"/>
              </a:rPr>
              <a:t>Syria</a:t>
            </a:r>
            <a:r>
              <a:rPr lang="en-GB" sz="1814" i="1" dirty="0" smtClean="0">
                <a:solidFill>
                  <a:srgbClr val="000000"/>
                </a:solidFill>
                <a:latin typeface="Calibri" pitchFamily="34" charset="0"/>
              </a:rPr>
              <a:t>.</a:t>
            </a:r>
            <a:endParaRPr lang="cs-CZ" sz="1814" i="1" dirty="0" smtClean="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i="1" dirty="0" err="1" smtClean="0">
                <a:solidFill>
                  <a:srgbClr val="000000"/>
                </a:solidFill>
                <a:latin typeface="Calibri" pitchFamily="34" charset="0"/>
              </a:rPr>
              <a:t>Our</a:t>
            </a:r>
            <a:r>
              <a:rPr lang="cs-CZ" sz="1814" i="1" dirty="0" smtClean="0">
                <a:solidFill>
                  <a:srgbClr val="000000"/>
                </a:solidFill>
                <a:latin typeface="Calibri" pitchFamily="34" charset="0"/>
              </a:rPr>
              <a:t> </a:t>
            </a:r>
            <a:r>
              <a:rPr lang="cs-CZ" sz="1814" i="1" dirty="0" err="1" smtClean="0">
                <a:solidFill>
                  <a:srgbClr val="000000"/>
                </a:solidFill>
                <a:latin typeface="Calibri" pitchFamily="34" charset="0"/>
              </a:rPr>
              <a:t>attachment</a:t>
            </a:r>
            <a:r>
              <a:rPr lang="cs-CZ" sz="1814" i="1" dirty="0" smtClean="0">
                <a:solidFill>
                  <a:srgbClr val="000000"/>
                </a:solidFill>
                <a:latin typeface="Calibri" pitchFamily="34" charset="0"/>
              </a:rPr>
              <a:t> to </a:t>
            </a:r>
            <a:r>
              <a:rPr lang="cs-CZ" sz="1814" i="1" dirty="0" err="1" smtClean="0">
                <a:solidFill>
                  <a:srgbClr val="000000"/>
                </a:solidFill>
                <a:latin typeface="Calibri" pitchFamily="34" charset="0"/>
              </a:rPr>
              <a:t>the</a:t>
            </a:r>
            <a:r>
              <a:rPr lang="cs-CZ" sz="1814" i="1" dirty="0" smtClean="0">
                <a:solidFill>
                  <a:srgbClr val="000000"/>
                </a:solidFill>
                <a:latin typeface="Calibri" pitchFamily="34" charset="0"/>
              </a:rPr>
              <a:t> internet</a:t>
            </a:r>
            <a:endParaRPr lang="en-GB" sz="1814" i="1" dirty="0">
              <a:solidFill>
                <a:srgbClr val="000000"/>
              </a:solidFill>
              <a:latin typeface="Calibri" pitchFamily="34" charset="0"/>
            </a:endParaRP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Dentist´s work.</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Marriage after 30 years.</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b="1" i="1" dirty="0">
                <a:solidFill>
                  <a:srgbClr val="000000"/>
                </a:solidFill>
                <a:latin typeface="Calibri" pitchFamily="34" charset="0"/>
              </a:rPr>
              <a:t>Your </a:t>
            </a:r>
            <a:r>
              <a:rPr lang="en-GB" sz="1814" i="1" dirty="0">
                <a:solidFill>
                  <a:srgbClr val="000000"/>
                </a:solidFill>
                <a:latin typeface="Calibri" pitchFamily="34" charset="0"/>
              </a:rPr>
              <a:t>area of expertise.</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Something else.</a:t>
            </a: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i="1" dirty="0">
              <a:latin typeface="Calibri" pitchFamily="34" charset="0"/>
            </a:endParaRP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i="1" dirty="0">
              <a:latin typeface="Calibri" pitchFamily="34" charset="0"/>
            </a:endParaRP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Metaphors</a:t>
            </a:r>
            <a:r>
              <a:rPr lang="nl-NL" sz="2177" b="1" dirty="0">
                <a:latin typeface="Calibri" pitchFamily="34" charset="0"/>
              </a:rPr>
              <a:t> and </a:t>
            </a:r>
            <a:r>
              <a:rPr lang="nl-NL" sz="2177" b="1" dirty="0" err="1">
                <a:latin typeface="Calibri" pitchFamily="34" charset="0"/>
              </a:rPr>
              <a:t>analogy</a:t>
            </a:r>
            <a:r>
              <a:rPr lang="cs-CZ" sz="2177" b="1" dirty="0">
                <a:latin typeface="Calibri" pitchFamily="34" charset="0"/>
              </a:rPr>
              <a:t> </a:t>
            </a:r>
            <a:r>
              <a:rPr lang="nl-NL" sz="2177" b="1" dirty="0">
                <a:latin typeface="Calibri" pitchFamily="34" charset="0"/>
              </a:rPr>
              <a:t>- </a:t>
            </a:r>
            <a:r>
              <a:rPr lang="cs-CZ" sz="2177" b="1" dirty="0">
                <a:latin typeface="Calibri" pitchFamily="34" charset="0"/>
              </a:rPr>
              <a:t>exercise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9580991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895813"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Rule of 3 </a:t>
            </a:r>
            <a:r>
              <a:rPr lang="cs-CZ" sz="1814" b="1" i="1" dirty="0">
                <a:latin typeface="Calibri" pitchFamily="34" charset="0"/>
              </a:rPr>
              <a:t>works</a:t>
            </a:r>
            <a:r>
              <a:rPr lang="cs-CZ" sz="1814" i="1" dirty="0">
                <a:latin typeface="Calibri" pitchFamily="34" charset="0"/>
              </a:rPr>
              <a:t>. </a:t>
            </a:r>
            <a:r>
              <a:rPr lang="cs-CZ" sz="1814" dirty="0">
                <a:latin typeface="Calibri" pitchFamily="34" charset="0"/>
              </a:rPr>
              <a:t>Try it.</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Your voice can change with words you say. Do not forget pauses and intonation</a:t>
            </a:r>
            <a:r>
              <a:rPr lang="nl-NL" sz="1814" dirty="0">
                <a:latin typeface="Calibri" pitchFamily="34" charset="0"/>
              </a:rPr>
              <a:t>.</a:t>
            </a: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Analogies and metaphores make complex issues look easy like a piece of cake.</a:t>
            </a: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Pathos - Recap</a:t>
            </a:r>
            <a:endParaRPr lang="cs-CZ" sz="2177" b="1" kern="0" dirty="0">
              <a:latin typeface="Calibri" pitchFamily="34" charset="0"/>
              <a:ea typeface="+mj-ea"/>
              <a:cs typeface="+mj-cs"/>
            </a:endParaRPr>
          </a:p>
        </p:txBody>
      </p:sp>
      <p:pic>
        <p:nvPicPr>
          <p:cNvPr id="10" name="Picture 4"/>
          <p:cNvPicPr>
            <a:picLocks noChangeAspect="1" noChangeArrowheads="1"/>
          </p:cNvPicPr>
          <p:nvPr/>
        </p:nvPicPr>
        <p:blipFill>
          <a:blip r:embed="rId3" cstate="print"/>
          <a:srcRect/>
          <a:stretch>
            <a:fillRect/>
          </a:stretch>
        </p:blipFill>
        <p:spPr bwMode="auto">
          <a:xfrm>
            <a:off x="4310730" y="4343445"/>
            <a:ext cx="2416747" cy="1901333"/>
          </a:xfrm>
          <a:prstGeom prst="rect">
            <a:avLst/>
          </a:prstGeom>
          <a:noFill/>
          <a:ln w="9525" cap="flat">
            <a:noFill/>
            <a:round/>
            <a:headEnd/>
            <a:tailEnd/>
          </a:ln>
          <a:effectLst/>
        </p:spPr>
      </p:pic>
    </p:spTree>
    <p:extLst>
      <p:ext uri="{BB962C8B-B14F-4D97-AF65-F5344CB8AC3E}">
        <p14:creationId xmlns:p14="http://schemas.microsoft.com/office/powerpoint/2010/main" val="267740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Usually, you know much more about the situation than your audience.</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Difficult part is choosing and </a:t>
            </a:r>
            <a:r>
              <a:rPr lang="cs-CZ" sz="1814" i="1" dirty="0">
                <a:latin typeface="Calibri" pitchFamily="34" charset="0"/>
              </a:rPr>
              <a:t>simplifying </a:t>
            </a:r>
            <a:r>
              <a:rPr lang="cs-CZ" sz="1814" dirty="0">
                <a:latin typeface="Calibri" pitchFamily="34" charset="0"/>
              </a:rPr>
              <a:t>the information you want to say.</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Also important is order in which you will present information</a:t>
            </a: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Logos (facts)</a:t>
            </a:r>
            <a:endParaRPr lang="cs-CZ" sz="2177" b="1" kern="0" dirty="0">
              <a:latin typeface="Calibri" pitchFamily="34" charset="0"/>
              <a:ea typeface="+mj-ea"/>
              <a:cs typeface="+mj-cs"/>
            </a:endParaRPr>
          </a:p>
        </p:txBody>
      </p:sp>
      <p:pic>
        <p:nvPicPr>
          <p:cNvPr id="10" name="Picture 4"/>
          <p:cNvPicPr>
            <a:picLocks noChangeAspect="1" noChangeArrowheads="1"/>
          </p:cNvPicPr>
          <p:nvPr/>
        </p:nvPicPr>
        <p:blipFill>
          <a:blip r:embed="rId3" cstate="print"/>
          <a:srcRect/>
          <a:stretch>
            <a:fillRect/>
          </a:stretch>
        </p:blipFill>
        <p:spPr bwMode="auto">
          <a:xfrm>
            <a:off x="2743110" y="4147493"/>
            <a:ext cx="2129760" cy="1604160"/>
          </a:xfrm>
          <a:prstGeom prst="rect">
            <a:avLst/>
          </a:prstGeom>
          <a:noFill/>
          <a:ln w="9525" cap="flat">
            <a:noFill/>
            <a:round/>
            <a:headEnd/>
            <a:tailEnd/>
          </a:ln>
          <a:effectLst/>
        </p:spPr>
      </p:pic>
    </p:spTree>
    <p:extLst>
      <p:ext uri="{BB962C8B-B14F-4D97-AF65-F5344CB8AC3E}">
        <p14:creationId xmlns:p14="http://schemas.microsoft.com/office/powerpoint/2010/main" val="27711467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Structure of Presentation</a:t>
            </a:r>
          </a:p>
        </p:txBody>
      </p:sp>
      <p:sp>
        <p:nvSpPr>
          <p:cNvPr id="3" name="Content Placeholder 2"/>
          <p:cNvSpPr>
            <a:spLocks noGrp="1"/>
          </p:cNvSpPr>
          <p:nvPr>
            <p:ph idx="1"/>
          </p:nvPr>
        </p:nvSpPr>
        <p:spPr/>
        <p:txBody>
          <a:bodyPr/>
          <a:lstStyle/>
          <a:p>
            <a:r>
              <a:rPr lang="cs-CZ" dirty="0"/>
              <a:t>All presentations should have an Introduction, a Main Part, and a Conclusion</a:t>
            </a:r>
          </a:p>
          <a:p>
            <a:endParaRPr lang="cs-CZ" dirty="0"/>
          </a:p>
          <a:p>
            <a:r>
              <a:rPr lang="cs-CZ" dirty="0"/>
              <a:t>There are broadly two ways to structure your powerpoint</a:t>
            </a:r>
          </a:p>
          <a:p>
            <a:endParaRPr lang="cs-CZ" dirty="0"/>
          </a:p>
          <a:p>
            <a:r>
              <a:rPr lang="cs-CZ" dirty="0"/>
              <a:t>Academic (Ted talks audience) and Consulting (for executives)</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3536981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90700" y="1742760"/>
            <a:ext cx="7438590" cy="2673607"/>
          </a:xfrm>
          <a:prstGeom prst="rect">
            <a:avLst/>
          </a:prstGeom>
          <a:ln/>
        </p:spPr>
        <p:txBody>
          <a:bodyPr/>
          <a:lstStyle/>
          <a:p>
            <a:pPr>
              <a:lnSpc>
                <a:spcPct val="100000"/>
              </a:lnSpc>
              <a:buFont typeface="Arial" pitchFamily="34" charset="0"/>
              <a:buChar char="•"/>
            </a:pPr>
            <a:r>
              <a:rPr lang="nl-NL" sz="1814" dirty="0">
                <a:latin typeface="Calibri" pitchFamily="34" charset="0"/>
              </a:rPr>
              <a:t> Aristoteles</a:t>
            </a:r>
          </a:p>
          <a:p>
            <a:pPr lvl="1">
              <a:lnSpc>
                <a:spcPct val="100000"/>
              </a:lnSpc>
              <a:buFont typeface="Arial" pitchFamily="34" charset="0"/>
              <a:buChar char="•"/>
            </a:pPr>
            <a:r>
              <a:rPr lang="nl-NL" sz="1814" dirty="0">
                <a:latin typeface="Calibri" pitchFamily="34" charset="0"/>
              </a:rPr>
              <a:t>Ethos</a:t>
            </a:r>
          </a:p>
          <a:p>
            <a:pPr lvl="1">
              <a:lnSpc>
                <a:spcPct val="100000"/>
              </a:lnSpc>
              <a:buFont typeface="Arial" pitchFamily="34" charset="0"/>
              <a:buChar char="•"/>
            </a:pPr>
            <a:r>
              <a:rPr lang="nl-NL" sz="1814" dirty="0">
                <a:latin typeface="Calibri" pitchFamily="34" charset="0"/>
              </a:rPr>
              <a:t>Pathos</a:t>
            </a:r>
          </a:p>
          <a:p>
            <a:pPr lvl="1">
              <a:lnSpc>
                <a:spcPct val="100000"/>
              </a:lnSpc>
              <a:buFont typeface="Arial" pitchFamily="34" charset="0"/>
              <a:buChar char="•"/>
            </a:pPr>
            <a:r>
              <a:rPr lang="nl-NL" sz="1814" dirty="0">
                <a:latin typeface="Calibri" pitchFamily="34" charset="0"/>
              </a:rPr>
              <a:t>Logos</a:t>
            </a:r>
          </a:p>
          <a:p>
            <a:pPr>
              <a:lnSpc>
                <a:spcPct val="100000"/>
              </a:lnSpc>
            </a:pPr>
            <a:endParaRPr lang="nl-NL" sz="1814" dirty="0">
              <a:latin typeface="Calibri" pitchFamily="34" charset="0"/>
            </a:endParaRPr>
          </a:p>
          <a:p>
            <a:pPr>
              <a:lnSpc>
                <a:spcPct val="100000"/>
              </a:lnSpc>
              <a:buFont typeface="Arial" pitchFamily="34" charset="0"/>
              <a:buChar char="•"/>
            </a:pPr>
            <a:r>
              <a:rPr lang="nl-NL" sz="1814" dirty="0">
                <a:latin typeface="Calibri" pitchFamily="34" charset="0"/>
              </a:rPr>
              <a:t> Feedback</a:t>
            </a:r>
          </a:p>
          <a:p>
            <a:pPr>
              <a:lnSpc>
                <a:spcPct val="100000"/>
              </a:lnSpc>
            </a:pPr>
            <a:endParaRPr lang="nl-NL" sz="1814" dirty="0">
              <a:latin typeface="Calibri" pitchFamily="34" charset="0"/>
            </a:endParaRPr>
          </a:p>
          <a:p>
            <a:pPr>
              <a:lnSpc>
                <a:spcPct val="100000"/>
              </a:lnSpc>
              <a:buFont typeface="Arial" pitchFamily="34" charset="0"/>
              <a:buChar char="•"/>
            </a:pPr>
            <a:r>
              <a:rPr lang="nl-NL" sz="1814" dirty="0">
                <a:latin typeface="Calibri" pitchFamily="34" charset="0"/>
              </a:rPr>
              <a:t> </a:t>
            </a:r>
            <a:r>
              <a:rPr lang="nl-NL" sz="1814" dirty="0" err="1">
                <a:latin typeface="Calibri" pitchFamily="34" charset="0"/>
              </a:rPr>
              <a:t>Lots</a:t>
            </a:r>
            <a:r>
              <a:rPr lang="nl-NL" sz="1814" dirty="0">
                <a:latin typeface="Calibri" pitchFamily="34" charset="0"/>
              </a:rPr>
              <a:t> of </a:t>
            </a:r>
            <a:r>
              <a:rPr lang="nl-NL" sz="1814" dirty="0" err="1">
                <a:latin typeface="Calibri" pitchFamily="34" charset="0"/>
              </a:rPr>
              <a:t>practise</a:t>
            </a:r>
            <a:endParaRPr lang="nl-NL" sz="1814" dirty="0">
              <a:latin typeface="Calibri" pitchFamily="34" charset="0"/>
            </a:endParaRPr>
          </a:p>
          <a:p>
            <a:pPr>
              <a:lnSpc>
                <a:spcPct val="100000"/>
              </a:lnSpc>
            </a:pPr>
            <a:endParaRPr lang="nl-NL" sz="1814" dirty="0">
              <a:latin typeface="Calibri" pitchFamily="34" charset="0"/>
            </a:endParaRPr>
          </a:p>
          <a:p>
            <a:pPr marL="311045" indent="-311045">
              <a:spcAft>
                <a:spcPts val="1282"/>
              </a:spcAft>
              <a:defRPr/>
            </a:pPr>
            <a:endParaRPr lang="nl-NL" sz="1814" kern="0" dirty="0">
              <a:solidFill>
                <a:srgbClr val="000000"/>
              </a:solidFill>
              <a:latin typeface="Calibri" pitchFamily="34" charset="0"/>
            </a:endParaRPr>
          </a:p>
          <a:p>
            <a:pPr marL="311045" indent="-311045" defTabSz="407526" fontAlgn="base" hangingPunct="0">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1"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Overview</a:t>
            </a:r>
            <a:endParaRPr lang="cs-CZ" sz="2177" b="1" dirty="0">
              <a:solidFill>
                <a:srgbClr val="000000"/>
              </a:solidFill>
              <a:latin typeface="Calibri" pitchFamily="34" charset="0"/>
              <a:ea typeface="+mj-ea"/>
              <a:cs typeface="+mj-cs"/>
            </a:endParaRPr>
          </a:p>
        </p:txBody>
      </p:sp>
      <p:pic>
        <p:nvPicPr>
          <p:cNvPr id="9" name="Picture 8"/>
          <p:cNvPicPr>
            <a:picLocks noChangeAspect="1" noChangeArrowheads="1"/>
          </p:cNvPicPr>
          <p:nvPr/>
        </p:nvPicPr>
        <p:blipFill>
          <a:blip r:embed="rId3" cstate="print"/>
          <a:srcRect/>
          <a:stretch>
            <a:fillRect/>
          </a:stretch>
        </p:blipFill>
        <p:spPr bwMode="auto">
          <a:xfrm>
            <a:off x="5159857" y="2122650"/>
            <a:ext cx="3598560" cy="3375360"/>
          </a:xfrm>
          <a:prstGeom prst="rect">
            <a:avLst/>
          </a:prstGeom>
          <a:noFill/>
          <a:ln w="9525" cap="flat">
            <a:noFill/>
            <a:round/>
            <a:headEnd/>
            <a:tailEnd/>
          </a:ln>
          <a:effectLst/>
        </p:spPr>
      </p:pic>
    </p:spTree>
    <p:extLst>
      <p:ext uri="{BB962C8B-B14F-4D97-AF65-F5344CB8AC3E}">
        <p14:creationId xmlns:p14="http://schemas.microsoft.com/office/powerpoint/2010/main" val="297206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Academic presentation</a:t>
            </a:r>
          </a:p>
        </p:txBody>
      </p:sp>
      <p:sp>
        <p:nvSpPr>
          <p:cNvPr id="3" name="Content Placeholder 2"/>
          <p:cNvSpPr>
            <a:spLocks noGrp="1"/>
          </p:cNvSpPr>
          <p:nvPr>
            <p:ph idx="1"/>
          </p:nvPr>
        </p:nvSpPr>
        <p:spPr/>
        <p:txBody>
          <a:bodyPr/>
          <a:lstStyle/>
          <a:p>
            <a:r>
              <a:rPr lang="cs-CZ" dirty="0"/>
              <a:t>Introduction: describes current situation, makes people pay attention;</a:t>
            </a:r>
          </a:p>
          <a:p>
            <a:endParaRPr lang="cs-CZ" dirty="0"/>
          </a:p>
          <a:p>
            <a:r>
              <a:rPr lang="cs-CZ" dirty="0"/>
              <a:t>Main part: systematically provides facts, interprets them, suggests a solution; </a:t>
            </a:r>
          </a:p>
          <a:p>
            <a:endParaRPr lang="cs-CZ" dirty="0"/>
          </a:p>
          <a:p>
            <a:r>
              <a:rPr lang="cs-CZ" dirty="0"/>
              <a:t>Conclusion: a summary or a call to action</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549297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Consulting presentation</a:t>
            </a:r>
          </a:p>
        </p:txBody>
      </p:sp>
      <p:sp>
        <p:nvSpPr>
          <p:cNvPr id="3" name="Content Placeholder 2"/>
          <p:cNvSpPr>
            <a:spLocks noGrp="1"/>
          </p:cNvSpPr>
          <p:nvPr>
            <p:ph idx="1"/>
          </p:nvPr>
        </p:nvSpPr>
        <p:spPr/>
        <p:txBody>
          <a:bodyPr/>
          <a:lstStyle/>
          <a:p>
            <a:r>
              <a:rPr lang="cs-CZ" dirty="0"/>
              <a:t>Introduction: Provides the executive summary including a call to action;</a:t>
            </a:r>
          </a:p>
          <a:p>
            <a:endParaRPr lang="cs-CZ" dirty="0"/>
          </a:p>
          <a:p>
            <a:r>
              <a:rPr lang="cs-CZ" dirty="0"/>
              <a:t>Main part: States all reasons leading you to your conclusion at first, than provides detail for those; </a:t>
            </a:r>
          </a:p>
          <a:p>
            <a:endParaRPr lang="cs-CZ" dirty="0"/>
          </a:p>
          <a:p>
            <a:r>
              <a:rPr lang="cs-CZ" dirty="0"/>
              <a:t>Conclusion: presents alternative, possibly credentials</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748909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Cj02909520000[1]"/>
          <p:cNvPicPr>
            <a:picLocks noChangeAspect="1" noChangeArrowheads="1"/>
          </p:cNvPicPr>
          <p:nvPr/>
        </p:nvPicPr>
        <p:blipFill>
          <a:blip r:embed="rId2" cstate="print"/>
          <a:srcRect/>
          <a:stretch>
            <a:fillRect/>
          </a:stretch>
        </p:blipFill>
        <p:spPr bwMode="auto">
          <a:xfrm rot="20842790">
            <a:off x="4964244" y="2014064"/>
            <a:ext cx="3027521" cy="3925337"/>
          </a:xfrm>
          <a:prstGeom prst="rect">
            <a:avLst/>
          </a:prstGeom>
          <a:noFill/>
          <a:ln w="9525">
            <a:noFill/>
            <a:miter lim="800000"/>
            <a:headEnd/>
            <a:tailEnd/>
          </a:ln>
        </p:spPr>
      </p:pic>
      <p:sp>
        <p:nvSpPr>
          <p:cNvPr id="12"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r>
              <a:rPr lang="nl-NL" sz="1814" dirty="0" err="1">
                <a:latin typeface="Calibri" pitchFamily="34" charset="0"/>
              </a:rPr>
              <a:t>Looking</a:t>
            </a:r>
            <a:r>
              <a:rPr lang="nl-NL" sz="1814" dirty="0">
                <a:latin typeface="Calibri" pitchFamily="34" charset="0"/>
              </a:rPr>
              <a:t> in the mirror in </a:t>
            </a:r>
            <a:r>
              <a:rPr lang="nl-NL" sz="1814" dirty="0" err="1">
                <a:latin typeface="Calibri" pitchFamily="34" charset="0"/>
              </a:rPr>
              <a:t>an</a:t>
            </a:r>
            <a:r>
              <a:rPr lang="nl-NL" sz="1814" dirty="0">
                <a:latin typeface="Calibri" pitchFamily="34" charset="0"/>
              </a:rPr>
              <a:t> </a:t>
            </a:r>
            <a:r>
              <a:rPr lang="nl-NL" sz="1814" dirty="0" err="1">
                <a:latin typeface="Calibri" pitchFamily="34" charset="0"/>
              </a:rPr>
              <a:t>unbiased</a:t>
            </a:r>
            <a:r>
              <a:rPr lang="nl-NL" sz="1814" dirty="0">
                <a:latin typeface="Calibri" pitchFamily="34" charset="0"/>
              </a:rPr>
              <a:t> </a:t>
            </a:r>
            <a:r>
              <a:rPr lang="nl-NL" sz="1814" dirty="0" err="1">
                <a:latin typeface="Calibri" pitchFamily="34" charset="0"/>
              </a:rPr>
              <a:t>way</a:t>
            </a:r>
            <a:endParaRPr lang="nl-NL" sz="1814" dirty="0">
              <a:latin typeface="Calibri" pitchFamily="34" charset="0"/>
            </a:endParaRP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a:solidFill>
                  <a:srgbClr val="000000"/>
                </a:solidFill>
                <a:latin typeface="Calibri" pitchFamily="34" charset="0"/>
                <a:ea typeface="+mj-ea"/>
                <a:cs typeface="+mj-cs"/>
              </a:rPr>
              <a:t>Feedback</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1790854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boog 3"/>
          <p:cNvSpPr/>
          <p:nvPr/>
        </p:nvSpPr>
        <p:spPr>
          <a:xfrm>
            <a:off x="2051720" y="1535353"/>
            <a:ext cx="4608511" cy="4557943"/>
          </a:xfrm>
          <a:prstGeom prst="blockArc">
            <a:avLst>
              <a:gd name="adj1" fmla="val 9000000"/>
              <a:gd name="adj2" fmla="val 16200000"/>
              <a:gd name="adj3" fmla="val 4643"/>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Blokboog 4"/>
          <p:cNvSpPr/>
          <p:nvPr/>
        </p:nvSpPr>
        <p:spPr>
          <a:xfrm>
            <a:off x="2051720" y="1535353"/>
            <a:ext cx="4608511" cy="4557943"/>
          </a:xfrm>
          <a:prstGeom prst="blockArc">
            <a:avLst>
              <a:gd name="adj1" fmla="val 1800000"/>
              <a:gd name="adj2" fmla="val 9000000"/>
              <a:gd name="adj3" fmla="val 4643"/>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Blokboog 5"/>
          <p:cNvSpPr/>
          <p:nvPr/>
        </p:nvSpPr>
        <p:spPr>
          <a:xfrm>
            <a:off x="2051720" y="1535353"/>
            <a:ext cx="4608511" cy="4557943"/>
          </a:xfrm>
          <a:prstGeom prst="blockArc">
            <a:avLst>
              <a:gd name="adj1" fmla="val 16200000"/>
              <a:gd name="adj2" fmla="val 1800000"/>
              <a:gd name="adj3" fmla="val 4643"/>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ep 6"/>
          <p:cNvGrpSpPr/>
          <p:nvPr/>
        </p:nvGrpSpPr>
        <p:grpSpPr>
          <a:xfrm>
            <a:off x="3411211" y="2579871"/>
            <a:ext cx="2122583" cy="2099292"/>
            <a:chOff x="3184120" y="1777691"/>
            <a:chExt cx="1923022" cy="1923022"/>
          </a:xfrm>
        </p:grpSpPr>
        <p:sp>
          <p:nvSpPr>
            <p:cNvPr id="14" name="Ovaal 13"/>
            <p:cNvSpPr/>
            <p:nvPr/>
          </p:nvSpPr>
          <p:spPr>
            <a:xfrm>
              <a:off x="3184120" y="1777691"/>
              <a:ext cx="1923022" cy="1923022"/>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al 7"/>
            <p:cNvSpPr/>
            <p:nvPr/>
          </p:nvSpPr>
          <p:spPr>
            <a:xfrm>
              <a:off x="3353543" y="1961896"/>
              <a:ext cx="1543987" cy="154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888" tIns="21888" rIns="21888" bIns="21888" numCol="1" spcCol="1270" anchor="ctr" anchorCtr="0">
              <a:noAutofit/>
            </a:bodyPr>
            <a:lstStyle/>
            <a:p>
              <a:pPr algn="ctr" defTabSz="766091">
                <a:lnSpc>
                  <a:spcPct val="90000"/>
                </a:lnSpc>
                <a:spcBef>
                  <a:spcPct val="0"/>
                </a:spcBef>
                <a:spcAft>
                  <a:spcPct val="35000"/>
                </a:spcAft>
              </a:pPr>
              <a:r>
                <a:rPr lang="nl-NL" sz="1723" dirty="0" err="1"/>
                <a:t>Development</a:t>
              </a:r>
              <a:endParaRPr lang="nl-NL" sz="1723" dirty="0"/>
            </a:p>
          </p:txBody>
        </p:sp>
      </p:grpSp>
      <p:grpSp>
        <p:nvGrpSpPr>
          <p:cNvPr id="8" name="Groep 7"/>
          <p:cNvGrpSpPr/>
          <p:nvPr/>
        </p:nvGrpSpPr>
        <p:grpSpPr>
          <a:xfrm>
            <a:off x="5684273" y="3814324"/>
            <a:ext cx="1485808" cy="1469504"/>
            <a:chOff x="5238534" y="3060315"/>
            <a:chExt cx="1346115" cy="1346115"/>
          </a:xfrm>
          <a:solidFill>
            <a:srgbClr val="00B050"/>
          </a:solidFill>
        </p:grpSpPr>
        <p:sp>
          <p:nvSpPr>
            <p:cNvPr id="12" name="Ovaal 11"/>
            <p:cNvSpPr/>
            <p:nvPr/>
          </p:nvSpPr>
          <p:spPr>
            <a:xfrm>
              <a:off x="5238534" y="3060315"/>
              <a:ext cx="1346115" cy="134611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al 9"/>
            <p:cNvSpPr/>
            <p:nvPr/>
          </p:nvSpPr>
          <p:spPr>
            <a:xfrm>
              <a:off x="5435668" y="3257449"/>
              <a:ext cx="951847" cy="9518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80" tIns="17280" rIns="17280" bIns="17280" numCol="1" spcCol="1270" anchor="ctr" anchorCtr="0">
              <a:noAutofit/>
            </a:bodyPr>
            <a:lstStyle/>
            <a:p>
              <a:pPr algn="ctr" defTabSz="604809">
                <a:lnSpc>
                  <a:spcPct val="90000"/>
                </a:lnSpc>
                <a:spcBef>
                  <a:spcPct val="0"/>
                </a:spcBef>
                <a:spcAft>
                  <a:spcPct val="35000"/>
                </a:spcAft>
              </a:pPr>
              <a:r>
                <a:rPr lang="nl-NL" sz="1361" dirty="0" err="1"/>
                <a:t>Breaking</a:t>
              </a:r>
              <a:endParaRPr lang="nl-NL" sz="1361" dirty="0"/>
            </a:p>
            <a:p>
              <a:pPr algn="ctr" defTabSz="604809">
                <a:lnSpc>
                  <a:spcPct val="90000"/>
                </a:lnSpc>
                <a:spcBef>
                  <a:spcPct val="0"/>
                </a:spcBef>
                <a:spcAft>
                  <a:spcPct val="35000"/>
                </a:spcAft>
              </a:pPr>
              <a:r>
                <a:rPr lang="nl-NL" sz="1361" dirty="0"/>
                <a:t>a</a:t>
              </a:r>
            </a:p>
            <a:p>
              <a:pPr algn="ctr" defTabSz="604809">
                <a:lnSpc>
                  <a:spcPct val="90000"/>
                </a:lnSpc>
                <a:spcBef>
                  <a:spcPct val="0"/>
                </a:spcBef>
                <a:spcAft>
                  <a:spcPct val="35000"/>
                </a:spcAft>
              </a:pPr>
              <a:r>
                <a:rPr lang="nl-NL" sz="1361" dirty="0" err="1"/>
                <a:t>pattern</a:t>
              </a:r>
              <a:endParaRPr lang="nl-NL" sz="1361" dirty="0"/>
            </a:p>
          </p:txBody>
        </p:sp>
      </p:grpSp>
      <p:grpSp>
        <p:nvGrpSpPr>
          <p:cNvPr id="9" name="Groep 8"/>
          <p:cNvGrpSpPr/>
          <p:nvPr/>
        </p:nvGrpSpPr>
        <p:grpSpPr>
          <a:xfrm>
            <a:off x="1541870" y="3743324"/>
            <a:ext cx="1485808" cy="1469504"/>
            <a:chOff x="1706613" y="3060315"/>
            <a:chExt cx="1346115" cy="1346115"/>
          </a:xfrm>
          <a:solidFill>
            <a:srgbClr val="00B050"/>
          </a:solidFill>
        </p:grpSpPr>
        <p:sp>
          <p:nvSpPr>
            <p:cNvPr id="10" name="Ovaal 9"/>
            <p:cNvSpPr/>
            <p:nvPr/>
          </p:nvSpPr>
          <p:spPr>
            <a:xfrm>
              <a:off x="1706613" y="3060315"/>
              <a:ext cx="1346115" cy="134611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al 11"/>
            <p:cNvSpPr/>
            <p:nvPr/>
          </p:nvSpPr>
          <p:spPr>
            <a:xfrm>
              <a:off x="1903747" y="3257449"/>
              <a:ext cx="951847" cy="9518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80" tIns="17280" rIns="17280" bIns="17280" numCol="1" spcCol="1270" anchor="ctr" anchorCtr="0">
              <a:noAutofit/>
            </a:bodyPr>
            <a:lstStyle/>
            <a:p>
              <a:pPr algn="ctr" defTabSz="604809">
                <a:lnSpc>
                  <a:spcPct val="90000"/>
                </a:lnSpc>
                <a:spcBef>
                  <a:spcPct val="0"/>
                </a:spcBef>
                <a:spcAft>
                  <a:spcPct val="35000"/>
                </a:spcAft>
              </a:pPr>
              <a:r>
                <a:rPr lang="nl-NL" sz="1361" dirty="0" err="1"/>
                <a:t>Learning</a:t>
              </a:r>
              <a:endParaRPr lang="nl-NL" sz="1361" dirty="0"/>
            </a:p>
          </p:txBody>
        </p:sp>
      </p:grpSp>
      <p:grpSp>
        <p:nvGrpSpPr>
          <p:cNvPr id="16" name="Groep 15"/>
          <p:cNvGrpSpPr/>
          <p:nvPr/>
        </p:nvGrpSpPr>
        <p:grpSpPr>
          <a:xfrm>
            <a:off x="3651478" y="946936"/>
            <a:ext cx="1485808" cy="1469504"/>
            <a:chOff x="3472574" y="1582"/>
            <a:chExt cx="1346115" cy="1346115"/>
          </a:xfrm>
          <a:solidFill>
            <a:srgbClr val="00B050"/>
          </a:solidFill>
        </p:grpSpPr>
        <p:sp>
          <p:nvSpPr>
            <p:cNvPr id="17" name="Ovaal 16"/>
            <p:cNvSpPr/>
            <p:nvPr/>
          </p:nvSpPr>
          <p:spPr>
            <a:xfrm>
              <a:off x="3472574" y="1582"/>
              <a:ext cx="1346115" cy="134611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al 4"/>
            <p:cNvSpPr/>
            <p:nvPr/>
          </p:nvSpPr>
          <p:spPr>
            <a:xfrm>
              <a:off x="3597700" y="54700"/>
              <a:ext cx="1099010" cy="11710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80" tIns="17280" rIns="17280" bIns="17280" numCol="1" spcCol="1270" anchor="ctr" anchorCtr="0">
              <a:noAutofit/>
            </a:bodyPr>
            <a:lstStyle/>
            <a:p>
              <a:pPr algn="ctr" defTabSz="604809">
                <a:lnSpc>
                  <a:spcPct val="90000"/>
                </a:lnSpc>
                <a:spcBef>
                  <a:spcPct val="0"/>
                </a:spcBef>
                <a:spcAft>
                  <a:spcPct val="35000"/>
                </a:spcAft>
              </a:pPr>
              <a:r>
                <a:rPr lang="nl-NL" sz="1361" dirty="0" err="1"/>
                <a:t>Self</a:t>
              </a:r>
              <a:endParaRPr lang="nl-NL" sz="1361" dirty="0"/>
            </a:p>
            <a:p>
              <a:pPr algn="ctr" defTabSz="604809">
                <a:lnSpc>
                  <a:spcPct val="90000"/>
                </a:lnSpc>
                <a:spcBef>
                  <a:spcPct val="0"/>
                </a:spcBef>
                <a:spcAft>
                  <a:spcPct val="35000"/>
                </a:spcAft>
              </a:pPr>
              <a:r>
                <a:rPr lang="nl-NL" sz="1361" dirty="0" err="1"/>
                <a:t>awareness</a:t>
              </a:r>
              <a:endParaRPr lang="nl-NL" sz="1361" dirty="0"/>
            </a:p>
          </p:txBody>
        </p:sp>
      </p:grpSp>
    </p:spTree>
    <p:extLst>
      <p:ext uri="{BB962C8B-B14F-4D97-AF65-F5344CB8AC3E}">
        <p14:creationId xmlns:p14="http://schemas.microsoft.com/office/powerpoint/2010/main" val="3602513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p:cNvGrpSpPr/>
          <p:nvPr/>
        </p:nvGrpSpPr>
        <p:grpSpPr>
          <a:xfrm>
            <a:off x="682606" y="2122651"/>
            <a:ext cx="2010375" cy="841525"/>
            <a:chOff x="72007" y="1044115"/>
            <a:chExt cx="2032968" cy="927723"/>
          </a:xfrm>
        </p:grpSpPr>
        <p:sp>
          <p:nvSpPr>
            <p:cNvPr id="26" name="Afgeronde rechthoek 25"/>
            <p:cNvSpPr/>
            <p:nvPr/>
          </p:nvSpPr>
          <p:spPr>
            <a:xfrm>
              <a:off x="199279" y="1107838"/>
              <a:ext cx="1888952" cy="864000"/>
            </a:xfrm>
            <a:prstGeom prst="roundRect">
              <a:avLst>
                <a:gd name="adj" fmla="val 10000"/>
              </a:avLst>
            </a:prstGeom>
            <a:solidFill>
              <a:schemeClr val="tx1">
                <a:lumMod val="75000"/>
                <a:lumOff val="25000"/>
              </a:schemeClr>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Afgeronde rechthoek 4"/>
            <p:cNvSpPr/>
            <p:nvPr/>
          </p:nvSpPr>
          <p:spPr>
            <a:xfrm>
              <a:off x="72007" y="1044115"/>
              <a:ext cx="2032968" cy="5760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9024" tIns="129024" rIns="129024" bIns="69120" numCol="1" spcCol="1270" anchor="t" anchorCtr="0">
              <a:noAutofit/>
            </a:bodyPr>
            <a:lstStyle/>
            <a:p>
              <a:pPr defTabSz="806412">
                <a:lnSpc>
                  <a:spcPct val="90000"/>
                </a:lnSpc>
                <a:spcBef>
                  <a:spcPct val="0"/>
                </a:spcBef>
                <a:spcAft>
                  <a:spcPct val="35000"/>
                </a:spcAft>
              </a:pPr>
              <a:r>
                <a:rPr lang="nl-NL" sz="1814" dirty="0"/>
                <a:t>1</a:t>
              </a:r>
              <a:r>
                <a:rPr lang="nl-NL" sz="1814" b="1" dirty="0"/>
                <a:t>.</a:t>
              </a:r>
              <a:r>
                <a:rPr lang="nl-NL" sz="1814" dirty="0"/>
                <a:t>Observation</a:t>
              </a:r>
            </a:p>
          </p:txBody>
        </p:sp>
      </p:grpSp>
      <p:grpSp>
        <p:nvGrpSpPr>
          <p:cNvPr id="4" name="Groep 3"/>
          <p:cNvGrpSpPr/>
          <p:nvPr/>
        </p:nvGrpSpPr>
        <p:grpSpPr>
          <a:xfrm>
            <a:off x="1138301" y="2702935"/>
            <a:ext cx="1890439" cy="1974614"/>
            <a:chOff x="391048" y="1683838"/>
            <a:chExt cx="1888952" cy="2176875"/>
          </a:xfrm>
        </p:grpSpPr>
        <p:sp>
          <p:nvSpPr>
            <p:cNvPr id="20" name="Afgeronde rechthoek 19"/>
            <p:cNvSpPr/>
            <p:nvPr/>
          </p:nvSpPr>
          <p:spPr>
            <a:xfrm>
              <a:off x="391048" y="1683838"/>
              <a:ext cx="1888952" cy="2176875"/>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Afgeronde rechthoek 4"/>
            <p:cNvSpPr/>
            <p:nvPr/>
          </p:nvSpPr>
          <p:spPr>
            <a:xfrm>
              <a:off x="446374" y="1739164"/>
              <a:ext cx="1778300" cy="20662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024" tIns="129024" rIns="129024" bIns="129024" numCol="1" spcCol="1270" anchor="t" anchorCtr="0">
              <a:noAutofit/>
            </a:bodyPr>
            <a:lstStyle/>
            <a:p>
              <a:pPr marL="207363" lvl="1" indent="-207363" defTabSz="806412">
                <a:lnSpc>
                  <a:spcPct val="90000"/>
                </a:lnSpc>
                <a:spcBef>
                  <a:spcPct val="0"/>
                </a:spcBef>
                <a:spcAft>
                  <a:spcPct val="15000"/>
                </a:spcAft>
                <a:buChar char="••"/>
              </a:pPr>
              <a:r>
                <a:rPr lang="nl-NL" sz="1814" dirty="0" err="1"/>
                <a:t>Behaviour</a:t>
              </a:r>
              <a:r>
                <a:rPr lang="nl-NL" sz="1814" dirty="0"/>
                <a:t>?</a:t>
              </a:r>
            </a:p>
          </p:txBody>
        </p:sp>
      </p:grpSp>
      <p:grpSp>
        <p:nvGrpSpPr>
          <p:cNvPr id="5" name="Groep 4"/>
          <p:cNvGrpSpPr/>
          <p:nvPr/>
        </p:nvGrpSpPr>
        <p:grpSpPr>
          <a:xfrm>
            <a:off x="2760550" y="2228395"/>
            <a:ext cx="550673" cy="426597"/>
            <a:chOff x="2179465" y="1160691"/>
            <a:chExt cx="607079" cy="470294"/>
          </a:xfrm>
          <a:solidFill>
            <a:schemeClr val="tx1">
              <a:lumMod val="85000"/>
              <a:lumOff val="15000"/>
            </a:schemeClr>
          </a:solidFill>
        </p:grpSpPr>
        <p:sp>
          <p:nvSpPr>
            <p:cNvPr id="18" name="PIJL-RECHTS 17"/>
            <p:cNvSpPr/>
            <p:nvPr/>
          </p:nvSpPr>
          <p:spPr>
            <a:xfrm>
              <a:off x="2179465" y="1160691"/>
              <a:ext cx="607079" cy="470294"/>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PIJL-RECHTS 6"/>
            <p:cNvSpPr/>
            <p:nvPr/>
          </p:nvSpPr>
          <p:spPr>
            <a:xfrm>
              <a:off x="2179465" y="1254750"/>
              <a:ext cx="465991" cy="2821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45130">
                <a:lnSpc>
                  <a:spcPct val="90000"/>
                </a:lnSpc>
                <a:spcBef>
                  <a:spcPct val="0"/>
                </a:spcBef>
                <a:spcAft>
                  <a:spcPct val="35000"/>
                </a:spcAft>
              </a:pPr>
              <a:endParaRPr lang="nl-NL" sz="1451"/>
            </a:p>
          </p:txBody>
        </p:sp>
      </p:grpSp>
      <p:grpSp>
        <p:nvGrpSpPr>
          <p:cNvPr id="6" name="Groep 5"/>
          <p:cNvGrpSpPr/>
          <p:nvPr/>
        </p:nvGrpSpPr>
        <p:grpSpPr>
          <a:xfrm>
            <a:off x="3539805" y="2180452"/>
            <a:ext cx="1713443" cy="783723"/>
            <a:chOff x="3038540" y="1107838"/>
            <a:chExt cx="1888952" cy="864000"/>
          </a:xfrm>
          <a:solidFill>
            <a:schemeClr val="tx1">
              <a:lumMod val="65000"/>
              <a:lumOff val="35000"/>
            </a:schemeClr>
          </a:solidFill>
        </p:grpSpPr>
        <p:sp>
          <p:nvSpPr>
            <p:cNvPr id="16" name="Afgeronde rechthoek 15"/>
            <p:cNvSpPr/>
            <p:nvPr/>
          </p:nvSpPr>
          <p:spPr>
            <a:xfrm>
              <a:off x="3038540" y="1107838"/>
              <a:ext cx="1888952" cy="86400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3">
                <a:hueOff val="5625132"/>
                <a:satOff val="-8440"/>
                <a:lumOff val="-1373"/>
                <a:alphaOff val="0"/>
              </a:schemeClr>
            </a:effectRef>
            <a:fontRef idx="minor">
              <a:schemeClr val="lt1"/>
            </a:fontRef>
          </p:style>
        </p:sp>
        <p:sp>
          <p:nvSpPr>
            <p:cNvPr id="17" name="Afgeronde rechthoek 8"/>
            <p:cNvSpPr/>
            <p:nvPr/>
          </p:nvSpPr>
          <p:spPr>
            <a:xfrm>
              <a:off x="3038540" y="1107838"/>
              <a:ext cx="1888952" cy="5760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9024" tIns="129024" rIns="129024" bIns="69120" numCol="1" spcCol="1270" anchor="t" anchorCtr="0">
              <a:noAutofit/>
            </a:bodyPr>
            <a:lstStyle/>
            <a:p>
              <a:pPr defTabSz="806412">
                <a:lnSpc>
                  <a:spcPct val="90000"/>
                </a:lnSpc>
                <a:spcBef>
                  <a:spcPct val="0"/>
                </a:spcBef>
                <a:spcAft>
                  <a:spcPct val="35000"/>
                </a:spcAft>
              </a:pPr>
              <a:r>
                <a:rPr lang="nl-NL" sz="1814" dirty="0"/>
                <a:t>2</a:t>
              </a:r>
              <a:r>
                <a:rPr lang="nl-NL" sz="1814" b="1" dirty="0"/>
                <a:t>.</a:t>
              </a:r>
              <a:r>
                <a:rPr lang="nl-NL" sz="1814" dirty="0"/>
                <a:t> Effect</a:t>
              </a:r>
            </a:p>
          </p:txBody>
        </p:sp>
      </p:grpSp>
      <p:grpSp>
        <p:nvGrpSpPr>
          <p:cNvPr id="7" name="Groep 6"/>
          <p:cNvGrpSpPr/>
          <p:nvPr/>
        </p:nvGrpSpPr>
        <p:grpSpPr>
          <a:xfrm>
            <a:off x="3890752" y="2702935"/>
            <a:ext cx="1713443" cy="3077495"/>
            <a:chOff x="3425434" y="1683838"/>
            <a:chExt cx="1888952" cy="2176875"/>
          </a:xfrm>
        </p:grpSpPr>
        <p:sp>
          <p:nvSpPr>
            <p:cNvPr id="14" name="Afgeronde rechthoek 13"/>
            <p:cNvSpPr/>
            <p:nvPr/>
          </p:nvSpPr>
          <p:spPr>
            <a:xfrm>
              <a:off x="3425434" y="1683838"/>
              <a:ext cx="1888952" cy="2176875"/>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Afgeronde rechthoek 10"/>
            <p:cNvSpPr/>
            <p:nvPr/>
          </p:nvSpPr>
          <p:spPr>
            <a:xfrm>
              <a:off x="3480760" y="1739164"/>
              <a:ext cx="1778300" cy="20662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024" tIns="129024" rIns="129024" bIns="129024" numCol="1" spcCol="1270" anchor="t" anchorCtr="0">
              <a:noAutofit/>
            </a:bodyPr>
            <a:lstStyle/>
            <a:p>
              <a:pPr marL="207363" lvl="1" indent="-207363" defTabSz="806412">
                <a:lnSpc>
                  <a:spcPct val="90000"/>
                </a:lnSpc>
                <a:spcBef>
                  <a:spcPct val="0"/>
                </a:spcBef>
                <a:spcAft>
                  <a:spcPct val="15000"/>
                </a:spcAft>
                <a:buChar char="••"/>
              </a:pPr>
              <a:r>
                <a:rPr lang="nl-NL" sz="1814" dirty="0" err="1"/>
                <a:t>How</a:t>
              </a:r>
              <a:r>
                <a:rPr lang="nl-NL" sz="1814" dirty="0"/>
                <a:t> does </a:t>
              </a:r>
              <a:r>
                <a:rPr lang="nl-NL" sz="1814" dirty="0" err="1"/>
                <a:t>it</a:t>
              </a:r>
              <a:r>
                <a:rPr lang="nl-NL" sz="1814" dirty="0"/>
                <a:t> </a:t>
              </a:r>
              <a:r>
                <a:rPr lang="nl-NL" sz="1814" dirty="0" err="1"/>
                <a:t>come</a:t>
              </a:r>
              <a:r>
                <a:rPr lang="nl-NL" sz="1814" dirty="0"/>
                <a:t> </a:t>
              </a:r>
              <a:r>
                <a:rPr lang="nl-NL" sz="1814" dirty="0" err="1"/>
                <a:t>across</a:t>
              </a:r>
              <a:r>
                <a:rPr lang="nl-NL" sz="1814" dirty="0"/>
                <a:t>?</a:t>
              </a:r>
            </a:p>
            <a:p>
              <a:pPr marL="207363" lvl="1" indent="-207363" defTabSz="806412">
                <a:lnSpc>
                  <a:spcPct val="90000"/>
                </a:lnSpc>
                <a:spcBef>
                  <a:spcPct val="0"/>
                </a:spcBef>
                <a:spcAft>
                  <a:spcPct val="15000"/>
                </a:spcAft>
                <a:buChar char="••"/>
              </a:pPr>
              <a:r>
                <a:rPr lang="nl-NL" sz="1814" dirty="0" err="1"/>
                <a:t>Which</a:t>
              </a:r>
              <a:r>
                <a:rPr lang="nl-NL" sz="1814" dirty="0"/>
                <a:t> effect does </a:t>
              </a:r>
              <a:r>
                <a:rPr lang="nl-NL" sz="1814" dirty="0" err="1"/>
                <a:t>it</a:t>
              </a:r>
              <a:r>
                <a:rPr lang="nl-NL" sz="1814" dirty="0"/>
                <a:t> have?</a:t>
              </a:r>
            </a:p>
            <a:p>
              <a:pPr marL="207363" lvl="1" indent="-207363" defTabSz="806412">
                <a:lnSpc>
                  <a:spcPct val="90000"/>
                </a:lnSpc>
                <a:spcBef>
                  <a:spcPct val="0"/>
                </a:spcBef>
                <a:spcAft>
                  <a:spcPct val="15000"/>
                </a:spcAft>
                <a:buChar char="••"/>
              </a:pPr>
              <a:r>
                <a:rPr lang="nl-NL" sz="1814" dirty="0" err="1"/>
                <a:t>What</a:t>
              </a:r>
              <a:r>
                <a:rPr lang="nl-NL" sz="1814" dirty="0"/>
                <a:t> feeling </a:t>
              </a:r>
              <a:r>
                <a:rPr lang="nl-NL" sz="1814" dirty="0" err="1"/>
                <a:t>did</a:t>
              </a:r>
              <a:r>
                <a:rPr lang="nl-NL" sz="1814" dirty="0"/>
                <a:t> </a:t>
              </a:r>
              <a:r>
                <a:rPr lang="nl-NL" sz="1814" dirty="0" err="1"/>
                <a:t>it</a:t>
              </a:r>
              <a:r>
                <a:rPr lang="nl-NL" sz="1814" dirty="0"/>
                <a:t> </a:t>
              </a:r>
              <a:r>
                <a:rPr lang="nl-NL" sz="1814" dirty="0" err="1"/>
                <a:t>give</a:t>
              </a:r>
              <a:r>
                <a:rPr lang="nl-NL" sz="1814" dirty="0"/>
                <a:t> </a:t>
              </a:r>
              <a:r>
                <a:rPr lang="nl-NL" sz="1814" dirty="0" err="1"/>
                <a:t>you</a:t>
              </a:r>
              <a:r>
                <a:rPr lang="nl-NL" sz="1814" dirty="0"/>
                <a:t>?</a:t>
              </a:r>
            </a:p>
          </p:txBody>
        </p:sp>
      </p:grpSp>
      <p:grpSp>
        <p:nvGrpSpPr>
          <p:cNvPr id="8" name="Groep 7"/>
          <p:cNvGrpSpPr/>
          <p:nvPr/>
        </p:nvGrpSpPr>
        <p:grpSpPr>
          <a:xfrm>
            <a:off x="5513001" y="2228395"/>
            <a:ext cx="550673" cy="426597"/>
            <a:chOff x="5213851" y="1160691"/>
            <a:chExt cx="607079" cy="470294"/>
          </a:xfrm>
          <a:solidFill>
            <a:schemeClr val="tx1">
              <a:lumMod val="85000"/>
              <a:lumOff val="15000"/>
            </a:schemeClr>
          </a:solidFill>
        </p:grpSpPr>
        <p:sp>
          <p:nvSpPr>
            <p:cNvPr id="12" name="PIJL-RECHTS 11"/>
            <p:cNvSpPr/>
            <p:nvPr/>
          </p:nvSpPr>
          <p:spPr>
            <a:xfrm>
              <a:off x="5213851" y="1160691"/>
              <a:ext cx="607079" cy="470294"/>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sp>
        <p:sp>
          <p:nvSpPr>
            <p:cNvPr id="13" name="PIJL-RECHTS 12"/>
            <p:cNvSpPr/>
            <p:nvPr/>
          </p:nvSpPr>
          <p:spPr>
            <a:xfrm>
              <a:off x="5213851" y="1254750"/>
              <a:ext cx="465991" cy="2821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45130">
                <a:lnSpc>
                  <a:spcPct val="90000"/>
                </a:lnSpc>
                <a:spcBef>
                  <a:spcPct val="0"/>
                </a:spcBef>
                <a:spcAft>
                  <a:spcPct val="35000"/>
                </a:spcAft>
              </a:pPr>
              <a:endParaRPr lang="nl-NL" sz="1451"/>
            </a:p>
          </p:txBody>
        </p:sp>
      </p:grpSp>
      <p:grpSp>
        <p:nvGrpSpPr>
          <p:cNvPr id="9" name="Groep 8"/>
          <p:cNvGrpSpPr/>
          <p:nvPr/>
        </p:nvGrpSpPr>
        <p:grpSpPr>
          <a:xfrm>
            <a:off x="6292256" y="2180452"/>
            <a:ext cx="1713443" cy="783723"/>
            <a:chOff x="6072926" y="1107838"/>
            <a:chExt cx="1888952" cy="864000"/>
          </a:xfrm>
          <a:solidFill>
            <a:schemeClr val="tx1">
              <a:lumMod val="50000"/>
              <a:lumOff val="50000"/>
            </a:schemeClr>
          </a:solidFill>
        </p:grpSpPr>
        <p:sp>
          <p:nvSpPr>
            <p:cNvPr id="10" name="Afgeronde rechthoek 9"/>
            <p:cNvSpPr/>
            <p:nvPr/>
          </p:nvSpPr>
          <p:spPr>
            <a:xfrm>
              <a:off x="6072926" y="1107838"/>
              <a:ext cx="1888952" cy="86400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sp>
        <p:sp>
          <p:nvSpPr>
            <p:cNvPr id="11" name="Afgeronde rechthoek 14"/>
            <p:cNvSpPr/>
            <p:nvPr/>
          </p:nvSpPr>
          <p:spPr>
            <a:xfrm>
              <a:off x="6072926" y="1107838"/>
              <a:ext cx="1888952" cy="5760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9024" tIns="129024" rIns="129024" bIns="69120" numCol="1" spcCol="1270" anchor="t" anchorCtr="0">
              <a:noAutofit/>
            </a:bodyPr>
            <a:lstStyle/>
            <a:p>
              <a:pPr defTabSz="806412">
                <a:lnSpc>
                  <a:spcPct val="90000"/>
                </a:lnSpc>
                <a:spcBef>
                  <a:spcPct val="0"/>
                </a:spcBef>
                <a:spcAft>
                  <a:spcPct val="35000"/>
                </a:spcAft>
              </a:pPr>
              <a:r>
                <a:rPr lang="nl-NL" sz="1814" dirty="0"/>
                <a:t>3</a:t>
              </a:r>
              <a:r>
                <a:rPr lang="nl-NL" sz="1814" b="1" dirty="0"/>
                <a:t>.</a:t>
              </a:r>
              <a:r>
                <a:rPr lang="nl-NL" sz="1814" dirty="0"/>
                <a:t> </a:t>
              </a:r>
              <a:r>
                <a:rPr lang="nl-NL" sz="1814" dirty="0" err="1"/>
                <a:t>Reaction</a:t>
              </a:r>
              <a:endParaRPr lang="nl-NL" sz="1814" dirty="0"/>
            </a:p>
          </p:txBody>
        </p:sp>
      </p:grpSp>
      <p:grpSp>
        <p:nvGrpSpPr>
          <p:cNvPr id="23" name="Groep 22"/>
          <p:cNvGrpSpPr/>
          <p:nvPr/>
        </p:nvGrpSpPr>
        <p:grpSpPr>
          <a:xfrm>
            <a:off x="6643203" y="2702935"/>
            <a:ext cx="1713443" cy="1974614"/>
            <a:chOff x="6459820" y="1683838"/>
            <a:chExt cx="1888952" cy="2176875"/>
          </a:xfrm>
        </p:grpSpPr>
        <p:sp>
          <p:nvSpPr>
            <p:cNvPr id="24" name="Afgeronde rechthoek 23"/>
            <p:cNvSpPr/>
            <p:nvPr/>
          </p:nvSpPr>
          <p:spPr>
            <a:xfrm>
              <a:off x="6459820" y="1683838"/>
              <a:ext cx="1888952" cy="2176875"/>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Afgeronde rechthoek 6"/>
            <p:cNvSpPr/>
            <p:nvPr/>
          </p:nvSpPr>
          <p:spPr>
            <a:xfrm>
              <a:off x="6515146" y="1739164"/>
              <a:ext cx="1778300" cy="20662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024" tIns="129024" rIns="129024" bIns="129024" numCol="1" spcCol="1270" anchor="t" anchorCtr="0">
              <a:noAutofit/>
            </a:bodyPr>
            <a:lstStyle/>
            <a:p>
              <a:pPr marL="207363" lvl="1" indent="-207363" defTabSz="806412">
                <a:lnSpc>
                  <a:spcPct val="90000"/>
                </a:lnSpc>
                <a:spcBef>
                  <a:spcPct val="0"/>
                </a:spcBef>
                <a:spcAft>
                  <a:spcPct val="15000"/>
                </a:spcAft>
                <a:buChar char="••"/>
              </a:pPr>
              <a:r>
                <a:rPr lang="nl-NL" sz="1814" dirty="0" err="1"/>
                <a:t>Were</a:t>
              </a:r>
              <a:r>
                <a:rPr lang="nl-NL" sz="1814" dirty="0"/>
                <a:t> </a:t>
              </a:r>
              <a:r>
                <a:rPr lang="nl-NL" sz="1814" dirty="0" err="1"/>
                <a:t>you</a:t>
              </a:r>
              <a:r>
                <a:rPr lang="nl-NL" sz="1814" dirty="0"/>
                <a:t> </a:t>
              </a:r>
              <a:r>
                <a:rPr lang="nl-NL" sz="1814" dirty="0" err="1"/>
                <a:t>aware</a:t>
              </a:r>
              <a:r>
                <a:rPr lang="nl-NL" sz="1814" dirty="0"/>
                <a:t>?</a:t>
              </a:r>
            </a:p>
            <a:p>
              <a:pPr marL="207363" lvl="1" indent="-207363" defTabSz="806412">
                <a:lnSpc>
                  <a:spcPct val="90000"/>
                </a:lnSpc>
                <a:spcBef>
                  <a:spcPct val="0"/>
                </a:spcBef>
                <a:spcAft>
                  <a:spcPct val="15000"/>
                </a:spcAft>
                <a:buChar char="••"/>
              </a:pPr>
              <a:r>
                <a:rPr lang="nl-NL" sz="1814" dirty="0" err="1"/>
                <a:t>What</a:t>
              </a:r>
              <a:r>
                <a:rPr lang="nl-NL" sz="1814" dirty="0"/>
                <a:t> is </a:t>
              </a:r>
              <a:r>
                <a:rPr lang="nl-NL" sz="1814" dirty="0" err="1"/>
                <a:t>your</a:t>
              </a:r>
              <a:r>
                <a:rPr lang="nl-NL" sz="1814" dirty="0"/>
                <a:t> </a:t>
              </a:r>
              <a:r>
                <a:rPr lang="nl-NL" sz="1814" dirty="0" err="1"/>
                <a:t>opinion</a:t>
              </a:r>
              <a:r>
                <a:rPr lang="nl-NL" sz="1814" dirty="0"/>
                <a:t>?</a:t>
              </a:r>
            </a:p>
            <a:p>
              <a:pPr marL="207363" lvl="1" indent="-207363" defTabSz="806412">
                <a:lnSpc>
                  <a:spcPct val="90000"/>
                </a:lnSpc>
                <a:spcBef>
                  <a:spcPct val="0"/>
                </a:spcBef>
                <a:spcAft>
                  <a:spcPct val="15000"/>
                </a:spcAft>
                <a:buChar char="••"/>
              </a:pPr>
              <a:r>
                <a:rPr lang="nl-NL" sz="1814" dirty="0" err="1"/>
                <a:t>Future</a:t>
              </a:r>
              <a:r>
                <a:rPr lang="nl-NL" sz="1814" dirty="0"/>
                <a:t>?</a:t>
              </a:r>
            </a:p>
          </p:txBody>
        </p:sp>
      </p:grpSp>
      <p:sp>
        <p:nvSpPr>
          <p:cNvPr id="2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Feedback structure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683487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718268" y="1338840"/>
            <a:ext cx="3788415" cy="4437179"/>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Giving</a:t>
            </a:r>
            <a:r>
              <a:rPr lang="nl-NL" sz="1814" dirty="0">
                <a:latin typeface="Calibri" pitchFamily="34" charset="0"/>
              </a:rPr>
              <a:t> feedback:</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Stay subjective! What you think is an opinion, not a fact. „I think that...“</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Stay specific! Say what happened and when, so the person can learn.</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Stay positive! Helps best to say, what can be improved instead of what went wrong.</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Show respect</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Like</a:t>
            </a:r>
            <a:r>
              <a:rPr lang="nl-NL" sz="1814" dirty="0">
                <a:latin typeface="Calibri" pitchFamily="34" charset="0"/>
              </a:rPr>
              <a:t> a mirror, </a:t>
            </a:r>
            <a:r>
              <a:rPr lang="nl-NL" sz="1814" dirty="0" err="1">
                <a:latin typeface="Calibri" pitchFamily="34" charset="0"/>
              </a:rPr>
              <a:t>not</a:t>
            </a:r>
            <a:r>
              <a:rPr lang="nl-NL" sz="1814" dirty="0">
                <a:latin typeface="Calibri" pitchFamily="34" charset="0"/>
              </a:rPr>
              <a:t> </a:t>
            </a:r>
            <a:r>
              <a:rPr lang="nl-NL" sz="1814" dirty="0" err="1">
                <a:latin typeface="Calibri" pitchFamily="34" charset="0"/>
              </a:rPr>
              <a:t>an</a:t>
            </a:r>
            <a:r>
              <a:rPr lang="nl-NL" sz="1814" dirty="0">
                <a:latin typeface="Calibri" pitchFamily="34" charset="0"/>
              </a:rPr>
              <a:t> </a:t>
            </a:r>
            <a:r>
              <a:rPr lang="nl-NL" sz="1814" dirty="0" err="1">
                <a:latin typeface="Calibri" pitchFamily="34" charset="0"/>
              </a:rPr>
              <a:t>advisor</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4" name="Rectangle 2"/>
          <p:cNvSpPr txBox="1">
            <a:spLocks noChangeArrowheads="1"/>
          </p:cNvSpPr>
          <p:nvPr/>
        </p:nvSpPr>
        <p:spPr bwMode="auto">
          <a:xfrm>
            <a:off x="4898587" y="1534793"/>
            <a:ext cx="3788415" cy="4437179"/>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err="1">
                <a:solidFill>
                  <a:srgbClr val="000000"/>
                </a:solidFill>
                <a:latin typeface="Calibri" pitchFamily="34" charset="0"/>
              </a:rPr>
              <a:t>Getting</a:t>
            </a:r>
            <a:r>
              <a:rPr lang="nl-NL" sz="1814" kern="0" dirty="0">
                <a:solidFill>
                  <a:srgbClr val="000000"/>
                </a:solidFill>
                <a:latin typeface="Calibri" pitchFamily="34" charset="0"/>
              </a:rPr>
              <a:t> feedback:</a:t>
            </a: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a:solidFill>
                  <a:srgbClr val="000000"/>
                </a:solidFill>
                <a:latin typeface="Calibri" pitchFamily="34" charset="0"/>
              </a:rPr>
              <a:t>Let </a:t>
            </a:r>
            <a:r>
              <a:rPr lang="nl-NL" sz="1814" kern="0" dirty="0" err="1">
                <a:solidFill>
                  <a:srgbClr val="000000"/>
                </a:solidFill>
                <a:latin typeface="Calibri" pitchFamily="34" charset="0"/>
              </a:rPr>
              <a:t>people</a:t>
            </a:r>
            <a:r>
              <a:rPr lang="nl-NL" sz="1814" kern="0" dirty="0">
                <a:solidFill>
                  <a:srgbClr val="000000"/>
                </a:solidFill>
                <a:latin typeface="Calibri" pitchFamily="34" charset="0"/>
              </a:rPr>
              <a:t> finish </a:t>
            </a:r>
            <a:r>
              <a:rPr lang="nl-NL" sz="1814" kern="0" dirty="0" err="1">
                <a:solidFill>
                  <a:srgbClr val="000000"/>
                </a:solidFill>
                <a:latin typeface="Calibri" pitchFamily="34" charset="0"/>
              </a:rPr>
              <a:t>talking</a:t>
            </a:r>
            <a:endParaRPr lang="nl-NL" sz="1814" kern="0" dirty="0">
              <a:solidFill>
                <a:srgbClr val="000000"/>
              </a:solidFill>
              <a:latin typeface="Calibri" pitchFamily="34" charset="0"/>
            </a:endParaRP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err="1">
                <a:solidFill>
                  <a:srgbClr val="000000"/>
                </a:solidFill>
                <a:latin typeface="Calibri" pitchFamily="34" charset="0"/>
              </a:rPr>
              <a:t>Try</a:t>
            </a:r>
            <a:r>
              <a:rPr lang="nl-NL" sz="1814" kern="0" dirty="0">
                <a:solidFill>
                  <a:srgbClr val="000000"/>
                </a:solidFill>
                <a:latin typeface="Calibri" pitchFamily="34" charset="0"/>
              </a:rPr>
              <a:t> to </a:t>
            </a:r>
            <a:r>
              <a:rPr lang="nl-NL" sz="1814" kern="0" dirty="0" err="1">
                <a:solidFill>
                  <a:srgbClr val="000000"/>
                </a:solidFill>
                <a:latin typeface="Calibri" pitchFamily="34" charset="0"/>
              </a:rPr>
              <a:t>understand</a:t>
            </a:r>
            <a:endParaRPr lang="nl-NL" sz="1814" kern="0" dirty="0">
              <a:solidFill>
                <a:srgbClr val="000000"/>
              </a:solidFill>
              <a:latin typeface="Calibri" pitchFamily="34" charset="0"/>
            </a:endParaRP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err="1">
                <a:solidFill>
                  <a:srgbClr val="000000"/>
                </a:solidFill>
                <a:latin typeface="Calibri" pitchFamily="34" charset="0"/>
              </a:rPr>
              <a:t>There</a:t>
            </a:r>
            <a:r>
              <a:rPr lang="nl-NL" sz="1814" kern="0" dirty="0">
                <a:solidFill>
                  <a:srgbClr val="000000"/>
                </a:solidFill>
                <a:latin typeface="Calibri" pitchFamily="34" charset="0"/>
              </a:rPr>
              <a:t> is </a:t>
            </a:r>
            <a:r>
              <a:rPr lang="nl-NL" sz="1814" kern="0" dirty="0" err="1">
                <a:solidFill>
                  <a:srgbClr val="000000"/>
                </a:solidFill>
                <a:latin typeface="Calibri" pitchFamily="34" charset="0"/>
              </a:rPr>
              <a:t>no</a:t>
            </a:r>
            <a:r>
              <a:rPr lang="nl-NL" sz="1814" kern="0" dirty="0">
                <a:solidFill>
                  <a:srgbClr val="000000"/>
                </a:solidFill>
                <a:latin typeface="Calibri" pitchFamily="34" charset="0"/>
              </a:rPr>
              <a:t> </a:t>
            </a:r>
            <a:r>
              <a:rPr lang="nl-NL" sz="1814" kern="0" dirty="0" err="1">
                <a:solidFill>
                  <a:srgbClr val="000000"/>
                </a:solidFill>
                <a:latin typeface="Calibri" pitchFamily="34" charset="0"/>
              </a:rPr>
              <a:t>need</a:t>
            </a:r>
            <a:r>
              <a:rPr lang="nl-NL" sz="1814" kern="0" dirty="0">
                <a:solidFill>
                  <a:srgbClr val="000000"/>
                </a:solidFill>
                <a:latin typeface="Calibri" pitchFamily="34" charset="0"/>
              </a:rPr>
              <a:t> to </a:t>
            </a:r>
            <a:r>
              <a:rPr lang="nl-NL" sz="1814" kern="0" dirty="0" err="1">
                <a:solidFill>
                  <a:srgbClr val="000000"/>
                </a:solidFill>
                <a:latin typeface="Calibri" pitchFamily="34" charset="0"/>
              </a:rPr>
              <a:t>defend</a:t>
            </a:r>
            <a:r>
              <a:rPr lang="nl-NL" sz="1814" kern="0" dirty="0">
                <a:solidFill>
                  <a:srgbClr val="000000"/>
                </a:solidFill>
                <a:latin typeface="Calibri" pitchFamily="34" charset="0"/>
              </a:rPr>
              <a:t> </a:t>
            </a:r>
            <a:r>
              <a:rPr lang="nl-NL" sz="1814" kern="0" dirty="0" err="1">
                <a:solidFill>
                  <a:srgbClr val="000000"/>
                </a:solidFill>
                <a:latin typeface="Calibri" pitchFamily="34" charset="0"/>
              </a:rPr>
              <a:t>yourself</a:t>
            </a:r>
            <a:endParaRPr lang="nl-NL" sz="1814" kern="0" dirty="0">
              <a:solidFill>
                <a:srgbClr val="000000"/>
              </a:solidFill>
              <a:latin typeface="Calibri" pitchFamily="34" charset="0"/>
            </a:endParaRP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nl-NL" sz="1814" kern="0" dirty="0">
              <a:solidFill>
                <a:srgbClr val="000000"/>
              </a:solidFill>
              <a:latin typeface="Calibri" pitchFamily="34" charset="0"/>
            </a:endParaRPr>
          </a:p>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1814" kern="0" dirty="0">
              <a:solidFill>
                <a:srgbClr val="000000"/>
              </a:solidFill>
              <a:latin typeface="Calibri" pitchFamily="34" charset="0"/>
            </a:endParaRPr>
          </a:p>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1814" kern="0" dirty="0">
              <a:solidFill>
                <a:srgbClr val="000000"/>
              </a:solidFill>
              <a:latin typeface="Calibri" pitchFamily="34" charset="0"/>
            </a:endParaRPr>
          </a:p>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1814" kern="0" dirty="0">
              <a:solidFill>
                <a:srgbClr val="000000"/>
              </a:solidFill>
              <a:latin typeface="Calibri" pitchFamily="34" charset="0"/>
            </a:endParaRP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Feedback rules</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31014097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What feeling did you get?</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Intonation, posture?</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What information do you remember?</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Did the speaker look relaxed?</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And be positive! It takes courage and skills to speak in public</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You can give feedback on...</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9277319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Now, give us your story</a:t>
            </a:r>
            <a:r>
              <a:rPr lang="nl-NL" sz="1814" dirty="0">
                <a:latin typeface="Calibri" pitchFamily="34" charset="0"/>
              </a:rPr>
              <a:t> (</a:t>
            </a:r>
            <a:r>
              <a:rPr lang="nl-NL" sz="1814" dirty="0" err="1">
                <a:latin typeface="Calibri" pitchFamily="34" charset="0"/>
              </a:rPr>
              <a:t>two</a:t>
            </a:r>
            <a:r>
              <a:rPr lang="nl-NL" sz="1814" dirty="0">
                <a:latin typeface="Calibri" pitchFamily="34" charset="0"/>
              </a:rPr>
              <a:t> </a:t>
            </a:r>
            <a:r>
              <a:rPr lang="nl-NL" sz="1814" dirty="0" err="1">
                <a:latin typeface="Calibri" pitchFamily="34" charset="0"/>
              </a:rPr>
              <a:t>minutes</a:t>
            </a:r>
            <a:r>
              <a:rPr lang="nl-NL" sz="1814" dirty="0">
                <a:latin typeface="Calibri" pitchFamily="34" charset="0"/>
              </a:rPr>
              <a:t>)</a:t>
            </a:r>
            <a:r>
              <a:rPr lang="cs-CZ" sz="1814" dirty="0">
                <a:latin typeface="Calibri" pitchFamily="34" charset="0"/>
              </a:rPr>
              <a:t>!</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Best story of your life, your dream...or perhaps something you expect to present soon</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Practise in pairs – tell each other your story and work with feedback.</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i="1" dirty="0">
              <a:latin typeface="Calibri" pitchFamily="34" charset="0"/>
            </a:endParaRP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Final exercise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8921523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print"/>
          <a:srcRect/>
          <a:stretch>
            <a:fillRect/>
          </a:stretch>
        </p:blipFill>
        <p:spPr bwMode="auto">
          <a:xfrm>
            <a:off x="3526921" y="4187485"/>
            <a:ext cx="2351430" cy="1658285"/>
          </a:xfrm>
          <a:prstGeom prst="rect">
            <a:avLst/>
          </a:prstGeom>
          <a:noFill/>
          <a:ln w="9525" cap="flat">
            <a:noFill/>
            <a:round/>
            <a:headEnd/>
            <a:tailEnd/>
          </a:ln>
          <a:effectLst/>
        </p:spPr>
      </p:pic>
      <p:sp>
        <p:nvSpPr>
          <p:cNvPr id="9" name="Rectangle 2"/>
          <p:cNvSpPr txBox="1">
            <a:spLocks noChangeArrowheads="1"/>
          </p:cNvSpPr>
          <p:nvPr/>
        </p:nvSpPr>
        <p:spPr bwMode="auto">
          <a:xfrm>
            <a:off x="1052460" y="1604520"/>
            <a:ext cx="717732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Audience LOVES speakers and speeches. Perfection is unnecessary, passion is the key.</a:t>
            </a: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Good posture, gestures and breathing are incredibly helpful.</a:t>
            </a: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Metaphore and analogy are sharp and necessary tools for every speech.</a:t>
            </a: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0"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177" b="1" kern="0" dirty="0">
                <a:solidFill>
                  <a:srgbClr val="000000"/>
                </a:solidFill>
                <a:latin typeface="Calibri" pitchFamily="34" charset="0"/>
                <a:ea typeface="+mj-ea"/>
                <a:cs typeface="+mj-cs"/>
              </a:rPr>
              <a:t>Recap </a:t>
            </a:r>
            <a:r>
              <a:rPr lang="nl-NL" sz="2177" b="1" kern="0" dirty="0" err="1">
                <a:solidFill>
                  <a:srgbClr val="000000"/>
                </a:solidFill>
                <a:latin typeface="Calibri" pitchFamily="34" charset="0"/>
                <a:ea typeface="+mj-ea"/>
                <a:cs typeface="+mj-cs"/>
              </a:rPr>
              <a:t>presentation</a:t>
            </a:r>
            <a:r>
              <a:rPr lang="nl-NL" sz="2177" b="1" kern="0" dirty="0">
                <a:solidFill>
                  <a:srgbClr val="000000"/>
                </a:solidFill>
                <a:latin typeface="Calibri" pitchFamily="34" charset="0"/>
                <a:ea typeface="+mj-ea"/>
                <a:cs typeface="+mj-cs"/>
              </a:rPr>
              <a:t> </a:t>
            </a:r>
            <a:r>
              <a:rPr lang="nl-NL" sz="2177" b="1" kern="0" dirty="0" err="1">
                <a:solidFill>
                  <a:srgbClr val="000000"/>
                </a:solidFill>
                <a:latin typeface="Calibri" pitchFamily="34" charset="0"/>
                <a:ea typeface="+mj-ea"/>
                <a:cs typeface="+mj-cs"/>
              </a:rPr>
              <a:t>skills</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42060246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Thank you for your attention</a:t>
            </a:r>
          </a:p>
        </p:txBody>
      </p:sp>
      <p:pic>
        <p:nvPicPr>
          <p:cNvPr id="2050" name="Picture 2" descr="http://www.mobileapples.com/Assets/Content/Screensavers/Bye%20By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976342"/>
            <a:ext cx="2577572" cy="34367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MPV_COMA Communication and Managerial Skills Training</a:t>
            </a:r>
            <a:endParaRPr lang="cs-CZ" altLang="en-US"/>
          </a:p>
        </p:txBody>
      </p:sp>
    </p:spTree>
    <p:extLst>
      <p:ext uri="{BB962C8B-B14F-4D97-AF65-F5344CB8AC3E}">
        <p14:creationId xmlns:p14="http://schemas.microsoft.com/office/powerpoint/2010/main" val="154596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ublic%20Speaking"/>
          <p:cNvPicPr>
            <a:picLocks noChangeAspect="1" noChangeArrowheads="1"/>
          </p:cNvPicPr>
          <p:nvPr/>
        </p:nvPicPr>
        <p:blipFill>
          <a:blip r:embed="rId3" cstate="print"/>
          <a:srcRect/>
          <a:stretch>
            <a:fillRect/>
          </a:stretch>
        </p:blipFill>
        <p:spPr bwMode="auto">
          <a:xfrm>
            <a:off x="5617080" y="3298365"/>
            <a:ext cx="2551972" cy="2933683"/>
          </a:xfrm>
          <a:prstGeom prst="rect">
            <a:avLst/>
          </a:prstGeom>
          <a:noFill/>
          <a:ln w="9525">
            <a:noFill/>
            <a:miter lim="800000"/>
            <a:headEnd/>
            <a:tailEnd/>
          </a:ln>
        </p:spPr>
      </p:pic>
      <p:sp>
        <p:nvSpPr>
          <p:cNvPr id="11" name="Rectangle 2"/>
          <p:cNvSpPr txBox="1">
            <a:spLocks noChangeArrowheads="1"/>
          </p:cNvSpPr>
          <p:nvPr/>
        </p:nvSpPr>
        <p:spPr>
          <a:xfrm>
            <a:off x="1052460" y="1604520"/>
            <a:ext cx="7438590" cy="2673607"/>
          </a:xfrm>
          <a:prstGeom prst="rect">
            <a:avLst/>
          </a:prstGeom>
          <a:ln/>
        </p:spPr>
        <p:txBody>
          <a:bodyPr/>
          <a:lstStyle/>
          <a:p>
            <a:pPr>
              <a:lnSpc>
                <a:spcPct val="150000"/>
              </a:lnSpc>
              <a:buFont typeface="Arial" pitchFamily="34" charset="0"/>
              <a:buChar char="•"/>
            </a:pPr>
            <a:r>
              <a:rPr lang="nl-NL" sz="1814" dirty="0">
                <a:latin typeface="Calibri" pitchFamily="34" charset="0"/>
              </a:rPr>
              <a:t> </a:t>
            </a:r>
            <a:r>
              <a:rPr lang="nl-NL" sz="1814" dirty="0" err="1">
                <a:latin typeface="Calibri" pitchFamily="34" charset="0"/>
              </a:rPr>
              <a:t>Number</a:t>
            </a:r>
            <a:r>
              <a:rPr lang="nl-NL" sz="1814" dirty="0">
                <a:latin typeface="Calibri" pitchFamily="34" charset="0"/>
              </a:rPr>
              <a:t> 4 </a:t>
            </a:r>
            <a:r>
              <a:rPr lang="nl-NL" sz="1814" dirty="0" err="1">
                <a:latin typeface="Calibri" pitchFamily="34" charset="0"/>
              </a:rPr>
              <a:t>biggest</a:t>
            </a:r>
            <a:r>
              <a:rPr lang="nl-NL" sz="1814" dirty="0">
                <a:latin typeface="Calibri" pitchFamily="34" charset="0"/>
              </a:rPr>
              <a:t> </a:t>
            </a:r>
            <a:r>
              <a:rPr lang="nl-NL" sz="1814" dirty="0" err="1">
                <a:latin typeface="Calibri" pitchFamily="34" charset="0"/>
              </a:rPr>
              <a:t>fear</a:t>
            </a:r>
            <a:r>
              <a:rPr lang="nl-NL" sz="1814" dirty="0">
                <a:latin typeface="Calibri" pitchFamily="34" charset="0"/>
              </a:rPr>
              <a:t> of </a:t>
            </a:r>
            <a:r>
              <a:rPr lang="nl-NL" sz="1814" dirty="0" err="1">
                <a:latin typeface="Calibri" pitchFamily="34" charset="0"/>
              </a:rPr>
              <a:t>people</a:t>
            </a:r>
            <a:endParaRPr lang="nl-NL" sz="1814" dirty="0">
              <a:latin typeface="Calibri" pitchFamily="34" charset="0"/>
            </a:endParaRPr>
          </a:p>
          <a:p>
            <a:pPr>
              <a:lnSpc>
                <a:spcPct val="150000"/>
              </a:lnSpc>
              <a:buFont typeface="Arial" pitchFamily="34" charset="0"/>
              <a:buChar char="•"/>
            </a:pPr>
            <a:r>
              <a:rPr lang="nl-NL" sz="1814" dirty="0">
                <a:latin typeface="Calibri" pitchFamily="34" charset="0"/>
              </a:rPr>
              <a:t> </a:t>
            </a:r>
            <a:r>
              <a:rPr lang="nl-NL" sz="1814" dirty="0" err="1">
                <a:latin typeface="Calibri" pitchFamily="34" charset="0"/>
              </a:rPr>
              <a:t>Every</a:t>
            </a:r>
            <a:r>
              <a:rPr lang="nl-NL" sz="1814" dirty="0">
                <a:latin typeface="Calibri" pitchFamily="34" charset="0"/>
              </a:rPr>
              <a:t> single </a:t>
            </a:r>
            <a:r>
              <a:rPr lang="nl-NL" sz="1814" dirty="0" err="1">
                <a:latin typeface="Calibri" pitchFamily="34" charset="0"/>
              </a:rPr>
              <a:t>person</a:t>
            </a:r>
            <a:r>
              <a:rPr lang="nl-NL" sz="1814" dirty="0">
                <a:latin typeface="Calibri" pitchFamily="34" charset="0"/>
              </a:rPr>
              <a:t> is </a:t>
            </a:r>
            <a:r>
              <a:rPr lang="nl-NL" sz="1814" dirty="0" err="1">
                <a:latin typeface="Calibri" pitchFamily="34" charset="0"/>
              </a:rPr>
              <a:t>nervous</a:t>
            </a:r>
            <a:r>
              <a:rPr lang="nl-NL" sz="1814" dirty="0">
                <a:latin typeface="Calibri" pitchFamily="34" charset="0"/>
              </a:rPr>
              <a:t> </a:t>
            </a:r>
            <a:r>
              <a:rPr lang="nl-NL" sz="1814" dirty="0" err="1">
                <a:latin typeface="Calibri" pitchFamily="34" charset="0"/>
              </a:rPr>
              <a:t>when</a:t>
            </a:r>
            <a:r>
              <a:rPr lang="nl-NL" sz="1814" dirty="0">
                <a:latin typeface="Calibri" pitchFamily="34" charset="0"/>
              </a:rPr>
              <a:t> </a:t>
            </a:r>
            <a:r>
              <a:rPr lang="nl-NL" sz="1814" dirty="0" err="1">
                <a:latin typeface="Calibri" pitchFamily="34" charset="0"/>
              </a:rPr>
              <a:t>he</a:t>
            </a:r>
            <a:r>
              <a:rPr lang="nl-NL" sz="1814" dirty="0">
                <a:latin typeface="Calibri" pitchFamily="34" charset="0"/>
              </a:rPr>
              <a:t>/</a:t>
            </a:r>
            <a:r>
              <a:rPr lang="nl-NL" sz="1814" dirty="0" err="1">
                <a:latin typeface="Calibri" pitchFamily="34" charset="0"/>
              </a:rPr>
              <a:t>she</a:t>
            </a:r>
            <a:r>
              <a:rPr lang="nl-NL" sz="1814" dirty="0">
                <a:latin typeface="Calibri" pitchFamily="34" charset="0"/>
              </a:rPr>
              <a:t> has to talk </a:t>
            </a:r>
            <a:r>
              <a:rPr lang="nl-NL" sz="1814" dirty="0" err="1">
                <a:latin typeface="Calibri" pitchFamily="34" charset="0"/>
              </a:rPr>
              <a:t>for</a:t>
            </a:r>
            <a:r>
              <a:rPr lang="nl-NL" sz="1814" dirty="0">
                <a:latin typeface="Calibri" pitchFamily="34" charset="0"/>
              </a:rPr>
              <a:t> a big </a:t>
            </a:r>
            <a:r>
              <a:rPr lang="nl-NL" sz="1814" dirty="0" err="1">
                <a:latin typeface="Calibri" pitchFamily="34" charset="0"/>
              </a:rPr>
              <a:t>audience</a:t>
            </a:r>
            <a:endParaRPr lang="nl-NL" sz="1814" dirty="0">
              <a:latin typeface="Calibri" pitchFamily="34" charset="0"/>
            </a:endParaRPr>
          </a:p>
          <a:p>
            <a:pPr>
              <a:lnSpc>
                <a:spcPct val="150000"/>
              </a:lnSpc>
              <a:buFont typeface="Arial" pitchFamily="34" charset="0"/>
              <a:buChar char="•"/>
            </a:pPr>
            <a:r>
              <a:rPr lang="nl-NL" sz="1814" dirty="0">
                <a:latin typeface="Calibri" pitchFamily="34" charset="0"/>
              </a:rPr>
              <a:t> Richard </a:t>
            </a:r>
            <a:r>
              <a:rPr lang="nl-NL" sz="1814" dirty="0" err="1">
                <a:latin typeface="Calibri" pitchFamily="34" charset="0"/>
              </a:rPr>
              <a:t>Branson</a:t>
            </a:r>
            <a:r>
              <a:rPr lang="nl-NL" sz="1814" dirty="0">
                <a:latin typeface="Calibri" pitchFamily="34" charset="0"/>
              </a:rPr>
              <a:t> </a:t>
            </a:r>
            <a:r>
              <a:rPr lang="nl-NL" sz="1814" dirty="0" err="1">
                <a:latin typeface="Calibri" pitchFamily="34" charset="0"/>
              </a:rPr>
              <a:t>owns</a:t>
            </a:r>
            <a:r>
              <a:rPr lang="nl-NL" sz="1814" dirty="0">
                <a:latin typeface="Calibri" pitchFamily="34" charset="0"/>
              </a:rPr>
              <a:t> a </a:t>
            </a:r>
            <a:r>
              <a:rPr lang="nl-NL" sz="1814" dirty="0" err="1">
                <a:latin typeface="Calibri" pitchFamily="34" charset="0"/>
              </a:rPr>
              <a:t>multibillion</a:t>
            </a:r>
            <a:r>
              <a:rPr lang="nl-NL" sz="1814" dirty="0">
                <a:latin typeface="Calibri" pitchFamily="34" charset="0"/>
              </a:rPr>
              <a:t> brand… </a:t>
            </a:r>
            <a:r>
              <a:rPr lang="nl-NL" sz="1814" dirty="0" err="1">
                <a:latin typeface="Calibri" pitchFamily="34" charset="0"/>
              </a:rPr>
              <a:t>But</a:t>
            </a:r>
            <a:r>
              <a:rPr lang="nl-NL" sz="1814" dirty="0">
                <a:latin typeface="Calibri" pitchFamily="34" charset="0"/>
              </a:rPr>
              <a:t> is </a:t>
            </a:r>
            <a:r>
              <a:rPr lang="nl-NL" sz="1814" dirty="0" err="1">
                <a:latin typeface="Calibri" pitchFamily="34" charset="0"/>
              </a:rPr>
              <a:t>scared</a:t>
            </a:r>
            <a:r>
              <a:rPr lang="nl-NL" sz="1814" dirty="0">
                <a:latin typeface="Calibri" pitchFamily="34" charset="0"/>
              </a:rPr>
              <a:t> of </a:t>
            </a:r>
            <a:r>
              <a:rPr lang="nl-NL" sz="1814" dirty="0" err="1">
                <a:latin typeface="Calibri" pitchFamily="34" charset="0"/>
              </a:rPr>
              <a:t>talking</a:t>
            </a:r>
            <a:r>
              <a:rPr lang="nl-NL" sz="1814" dirty="0">
                <a:latin typeface="Calibri" pitchFamily="34" charset="0"/>
              </a:rPr>
              <a:t> in public</a:t>
            </a:r>
          </a:p>
          <a:p>
            <a:pPr>
              <a:lnSpc>
                <a:spcPct val="150000"/>
              </a:lnSpc>
              <a:buFontTx/>
              <a:buChar char="-"/>
            </a:pPr>
            <a:endParaRPr lang="nl-NL" sz="1814" dirty="0">
              <a:latin typeface="Calibri" pitchFamily="34" charset="0"/>
            </a:endParaRPr>
          </a:p>
          <a:p>
            <a:pPr>
              <a:lnSpc>
                <a:spcPct val="150000"/>
              </a:lnSpc>
            </a:pPr>
            <a:r>
              <a:rPr lang="nl-NL" sz="1814" dirty="0" err="1">
                <a:latin typeface="Calibri" pitchFamily="34" charset="0"/>
              </a:rPr>
              <a:t>What</a:t>
            </a:r>
            <a:r>
              <a:rPr lang="nl-NL" sz="1814" dirty="0">
                <a:latin typeface="Calibri" pitchFamily="34" charset="0"/>
              </a:rPr>
              <a:t> </a:t>
            </a:r>
            <a:r>
              <a:rPr lang="nl-NL" sz="1814" dirty="0" err="1">
                <a:latin typeface="Calibri" pitchFamily="34" charset="0"/>
              </a:rPr>
              <a:t>about</a:t>
            </a:r>
            <a:r>
              <a:rPr lang="nl-NL" sz="1814" dirty="0">
                <a:latin typeface="Calibri" pitchFamily="34" charset="0"/>
              </a:rPr>
              <a:t> </a:t>
            </a:r>
            <a:r>
              <a:rPr lang="nl-NL" sz="1814" dirty="0" err="1">
                <a:latin typeface="Calibri" pitchFamily="34" charset="0"/>
              </a:rPr>
              <a:t>your</a:t>
            </a:r>
            <a:r>
              <a:rPr lang="nl-NL" sz="1814" dirty="0">
                <a:latin typeface="Calibri" pitchFamily="34" charset="0"/>
              </a:rPr>
              <a:t> </a:t>
            </a:r>
            <a:r>
              <a:rPr lang="nl-NL" sz="1814" dirty="0" err="1">
                <a:latin typeface="Calibri" pitchFamily="34" charset="0"/>
              </a:rPr>
              <a:t>fear</a:t>
            </a:r>
            <a:r>
              <a:rPr lang="nl-NL" sz="1814" dirty="0">
                <a:latin typeface="Calibri" pitchFamily="34" charset="0"/>
              </a:rPr>
              <a:t> of </a:t>
            </a:r>
            <a:r>
              <a:rPr lang="nl-NL" sz="1814" dirty="0" err="1">
                <a:latin typeface="Calibri" pitchFamily="34" charset="0"/>
              </a:rPr>
              <a:t>speaking</a:t>
            </a:r>
            <a:r>
              <a:rPr lang="nl-NL" sz="1814" dirty="0">
                <a:latin typeface="Calibri" pitchFamily="34" charset="0"/>
              </a:rPr>
              <a:t> in public?</a:t>
            </a:r>
          </a:p>
          <a:p>
            <a:pPr>
              <a:lnSpc>
                <a:spcPct val="150000"/>
              </a:lnSpc>
              <a:buFontTx/>
              <a:buChar char="-"/>
            </a:pPr>
            <a:endParaRPr lang="nl-NL" sz="1814"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Fear</a:t>
            </a:r>
            <a:r>
              <a:rPr lang="nl-NL" sz="2177" b="1" dirty="0">
                <a:solidFill>
                  <a:srgbClr val="000000"/>
                </a:solidFill>
                <a:latin typeface="Calibri" pitchFamily="34" charset="0"/>
                <a:ea typeface="+mj-ea"/>
                <a:cs typeface="+mj-cs"/>
              </a:rPr>
              <a:t> of </a:t>
            </a:r>
            <a:r>
              <a:rPr lang="nl-NL" sz="2177" b="1" dirty="0" err="1">
                <a:solidFill>
                  <a:srgbClr val="000000"/>
                </a:solidFill>
                <a:latin typeface="Calibri" pitchFamily="34" charset="0"/>
                <a:ea typeface="+mj-ea"/>
                <a:cs typeface="+mj-cs"/>
              </a:rPr>
              <a:t>speaking</a:t>
            </a:r>
            <a:r>
              <a:rPr lang="nl-NL" sz="2177" b="1" dirty="0">
                <a:solidFill>
                  <a:srgbClr val="000000"/>
                </a:solidFill>
                <a:latin typeface="Calibri" pitchFamily="34" charset="0"/>
                <a:ea typeface="+mj-ea"/>
                <a:cs typeface="+mj-cs"/>
              </a:rPr>
              <a:t> in public</a:t>
            </a:r>
            <a:endParaRPr lang="cs-CZ" sz="2177" b="1" dirty="0">
              <a:solidFill>
                <a:srgbClr val="000000"/>
              </a:solidFill>
              <a:latin typeface="Calibri" pitchFamily="34" charset="0"/>
              <a:ea typeface="+mj-ea"/>
              <a:cs typeface="+mj-cs"/>
            </a:endParaRPr>
          </a:p>
        </p:txBody>
      </p:sp>
      <p:pic>
        <p:nvPicPr>
          <p:cNvPr id="89089" name="Picture 1"/>
          <p:cNvPicPr>
            <a:picLocks noChangeAspect="1" noChangeArrowheads="1"/>
          </p:cNvPicPr>
          <p:nvPr/>
        </p:nvPicPr>
        <p:blipFill>
          <a:blip r:embed="rId4" cstate="print"/>
          <a:srcRect/>
          <a:stretch>
            <a:fillRect/>
          </a:stretch>
        </p:blipFill>
        <p:spPr bwMode="auto">
          <a:xfrm>
            <a:off x="2155253" y="4167420"/>
            <a:ext cx="1763572" cy="2032592"/>
          </a:xfrm>
          <a:prstGeom prst="rect">
            <a:avLst/>
          </a:prstGeom>
          <a:noFill/>
          <a:ln w="9525">
            <a:noFill/>
            <a:miter lim="800000"/>
            <a:headEnd/>
            <a:tailEnd/>
          </a:ln>
        </p:spPr>
      </p:pic>
    </p:spTree>
    <p:extLst>
      <p:ext uri="{BB962C8B-B14F-4D97-AF65-F5344CB8AC3E}">
        <p14:creationId xmlns:p14="http://schemas.microsoft.com/office/powerpoint/2010/main" val="182828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7172" rIns="0" bIns="0" rtlCol="0">
            <a:spAutoFit/>
          </a:bodyPr>
          <a:lstStyle/>
          <a:p>
            <a:pPr marL="12700">
              <a:lnSpc>
                <a:spcPct val="100000"/>
              </a:lnSpc>
            </a:pPr>
            <a:r>
              <a:rPr spc="-10" dirty="0"/>
              <a:t>Dealing with</a:t>
            </a:r>
            <a:r>
              <a:rPr spc="-15" dirty="0"/>
              <a:t> </a:t>
            </a:r>
            <a:r>
              <a:rPr spc="-5" dirty="0"/>
              <a:t>nerves</a:t>
            </a:r>
          </a:p>
        </p:txBody>
      </p:sp>
      <p:sp>
        <p:nvSpPr>
          <p:cNvPr id="3" name="object 3"/>
          <p:cNvSpPr txBox="1"/>
          <p:nvPr/>
        </p:nvSpPr>
        <p:spPr>
          <a:xfrm>
            <a:off x="1190955" y="2297684"/>
            <a:ext cx="6446520" cy="3249608"/>
          </a:xfrm>
          <a:prstGeom prst="rect">
            <a:avLst/>
          </a:prstGeom>
        </p:spPr>
        <p:txBody>
          <a:bodyPr vert="horz" wrap="square" lIns="0" tIns="0" rIns="0" bIns="0" rtlCol="0">
            <a:spAutoFit/>
          </a:bodyPr>
          <a:lstStyle/>
          <a:p>
            <a:pPr marR="2224405" algn="ctr">
              <a:lnSpc>
                <a:spcPts val="2640"/>
              </a:lnSpc>
            </a:pPr>
            <a:r>
              <a:rPr sz="1650" spc="15" dirty="0">
                <a:solidFill>
                  <a:srgbClr val="93C500"/>
                </a:solidFill>
                <a:latin typeface="Wingdings 2"/>
                <a:cs typeface="Wingdings 2"/>
              </a:rPr>
              <a:t></a:t>
            </a:r>
            <a:r>
              <a:rPr sz="1650" spc="15" dirty="0">
                <a:solidFill>
                  <a:srgbClr val="93C500"/>
                </a:solidFill>
                <a:latin typeface="Times New Roman"/>
                <a:cs typeface="Times New Roman"/>
              </a:rPr>
              <a:t>  </a:t>
            </a:r>
            <a:r>
              <a:rPr sz="2200" b="1" spc="-5" dirty="0">
                <a:solidFill>
                  <a:srgbClr val="3D3C2C"/>
                </a:solidFill>
                <a:latin typeface="Century Gothic"/>
                <a:cs typeface="Century Gothic"/>
              </a:rPr>
              <a:t>Calm </a:t>
            </a:r>
            <a:r>
              <a:rPr sz="2200" b="1" spc="-10" dirty="0">
                <a:solidFill>
                  <a:srgbClr val="3D3C2C"/>
                </a:solidFill>
                <a:latin typeface="Century Gothic"/>
                <a:cs typeface="Century Gothic"/>
              </a:rPr>
              <a:t>yourself </a:t>
            </a:r>
            <a:r>
              <a:rPr sz="2200" b="1" spc="-5" dirty="0">
                <a:solidFill>
                  <a:srgbClr val="3D3C2C"/>
                </a:solidFill>
                <a:latin typeface="Century Gothic"/>
                <a:cs typeface="Century Gothic"/>
              </a:rPr>
              <a:t>from the</a:t>
            </a:r>
            <a:r>
              <a:rPr sz="2200" b="1" spc="-175" dirty="0">
                <a:solidFill>
                  <a:srgbClr val="3D3C2C"/>
                </a:solidFill>
                <a:latin typeface="Century Gothic"/>
                <a:cs typeface="Century Gothic"/>
              </a:rPr>
              <a:t> </a:t>
            </a:r>
            <a:r>
              <a:rPr sz="2200" b="1" spc="-5" dirty="0">
                <a:solidFill>
                  <a:srgbClr val="3D3C2C"/>
                </a:solidFill>
                <a:latin typeface="Century Gothic"/>
                <a:cs typeface="Century Gothic"/>
              </a:rPr>
              <a:t>inside</a:t>
            </a:r>
            <a:endParaRPr sz="2200" dirty="0">
              <a:latin typeface="Century Gothic"/>
              <a:cs typeface="Century Gothic"/>
            </a:endParaRPr>
          </a:p>
          <a:p>
            <a:pPr marL="309880">
              <a:lnSpc>
                <a:spcPts val="24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dirty="0">
                <a:solidFill>
                  <a:srgbClr val="3D3C2C"/>
                </a:solidFill>
                <a:latin typeface="Century Gothic"/>
                <a:cs typeface="Century Gothic"/>
              </a:rPr>
              <a:t>Practice deep</a:t>
            </a:r>
            <a:r>
              <a:rPr sz="2000" spc="-114" dirty="0">
                <a:solidFill>
                  <a:srgbClr val="3D3C2C"/>
                </a:solidFill>
                <a:latin typeface="Century Gothic"/>
                <a:cs typeface="Century Gothic"/>
              </a:rPr>
              <a:t> </a:t>
            </a:r>
            <a:r>
              <a:rPr sz="2000" dirty="0">
                <a:solidFill>
                  <a:srgbClr val="3D3C2C"/>
                </a:solidFill>
                <a:latin typeface="Century Gothic"/>
                <a:cs typeface="Century Gothic"/>
              </a:rPr>
              <a:t>breathing</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spc="-5" dirty="0">
                <a:solidFill>
                  <a:srgbClr val="3D3C2C"/>
                </a:solidFill>
                <a:latin typeface="Century Gothic"/>
                <a:cs typeface="Century Gothic"/>
              </a:rPr>
              <a:t>Drink</a:t>
            </a:r>
            <a:r>
              <a:rPr sz="2000" spc="-80" dirty="0">
                <a:solidFill>
                  <a:srgbClr val="3D3C2C"/>
                </a:solidFill>
                <a:latin typeface="Century Gothic"/>
                <a:cs typeface="Century Gothic"/>
              </a:rPr>
              <a:t> </a:t>
            </a:r>
            <a:r>
              <a:rPr sz="2000" dirty="0">
                <a:solidFill>
                  <a:srgbClr val="3D3C2C"/>
                </a:solidFill>
                <a:latin typeface="Century Gothic"/>
                <a:cs typeface="Century Gothic"/>
              </a:rPr>
              <a:t>water</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335" dirty="0">
                <a:solidFill>
                  <a:srgbClr val="93C500"/>
                </a:solidFill>
                <a:latin typeface="Times New Roman"/>
                <a:cs typeface="Times New Roman"/>
              </a:rPr>
              <a:t> </a:t>
            </a:r>
            <a:r>
              <a:rPr sz="2000" dirty="0">
                <a:solidFill>
                  <a:srgbClr val="3D3C2C"/>
                </a:solidFill>
                <a:latin typeface="Century Gothic"/>
                <a:cs typeface="Century Gothic"/>
              </a:rPr>
              <a:t>Smile</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spc="-10" dirty="0">
                <a:solidFill>
                  <a:srgbClr val="3D3C2C"/>
                </a:solidFill>
                <a:latin typeface="Century Gothic"/>
                <a:cs typeface="Century Gothic"/>
              </a:rPr>
              <a:t>Use </a:t>
            </a:r>
            <a:r>
              <a:rPr sz="2000" spc="-5" dirty="0">
                <a:solidFill>
                  <a:srgbClr val="3D3C2C"/>
                </a:solidFill>
                <a:latin typeface="Century Gothic"/>
                <a:cs typeface="Century Gothic"/>
              </a:rPr>
              <a:t>visualization</a:t>
            </a:r>
            <a:r>
              <a:rPr sz="2000" spc="-15" dirty="0">
                <a:solidFill>
                  <a:srgbClr val="3D3C2C"/>
                </a:solidFill>
                <a:latin typeface="Century Gothic"/>
                <a:cs typeface="Century Gothic"/>
              </a:rPr>
              <a:t> </a:t>
            </a:r>
            <a:r>
              <a:rPr sz="2000" dirty="0">
                <a:solidFill>
                  <a:srgbClr val="3D3C2C"/>
                </a:solidFill>
                <a:latin typeface="Century Gothic"/>
                <a:cs typeface="Century Gothic"/>
              </a:rPr>
              <a:t>techniques</a:t>
            </a:r>
            <a:endParaRPr sz="2000" dirty="0">
              <a:latin typeface="Century Gothic"/>
              <a:cs typeface="Century Gothic"/>
            </a:endParaRPr>
          </a:p>
          <a:p>
            <a:pPr marL="995680" marR="5080">
              <a:lnSpc>
                <a:spcPts val="1540"/>
              </a:lnSpc>
              <a:spcBef>
                <a:spcPts val="375"/>
              </a:spcBef>
            </a:pPr>
            <a:r>
              <a:rPr sz="1600" spc="-10" dirty="0">
                <a:solidFill>
                  <a:srgbClr val="3D3C2C"/>
                </a:solidFill>
                <a:latin typeface="Century Gothic"/>
                <a:cs typeface="Century Gothic"/>
              </a:rPr>
              <a:t>imagine </a:t>
            </a:r>
            <a:r>
              <a:rPr sz="1600" spc="-5" dirty="0">
                <a:solidFill>
                  <a:srgbClr val="3D3C2C"/>
                </a:solidFill>
                <a:latin typeface="Century Gothic"/>
                <a:cs typeface="Century Gothic"/>
              </a:rPr>
              <a:t>that </a:t>
            </a:r>
            <a:r>
              <a:rPr sz="1600" dirty="0">
                <a:solidFill>
                  <a:srgbClr val="3D3C2C"/>
                </a:solidFill>
                <a:latin typeface="Century Gothic"/>
                <a:cs typeface="Century Gothic"/>
              </a:rPr>
              <a:t>you </a:t>
            </a:r>
            <a:r>
              <a:rPr sz="1600" spc="-5" dirty="0">
                <a:solidFill>
                  <a:srgbClr val="3D3C2C"/>
                </a:solidFill>
                <a:latin typeface="Century Gothic"/>
                <a:cs typeface="Century Gothic"/>
              </a:rPr>
              <a:t>are </a:t>
            </a:r>
            <a:r>
              <a:rPr sz="1600" dirty="0">
                <a:solidFill>
                  <a:srgbClr val="3D3C2C"/>
                </a:solidFill>
                <a:latin typeface="Century Gothic"/>
                <a:cs typeface="Century Gothic"/>
              </a:rPr>
              <a:t>delivering your </a:t>
            </a:r>
            <a:r>
              <a:rPr sz="1600" spc="-10" dirty="0">
                <a:solidFill>
                  <a:srgbClr val="3D3C2C"/>
                </a:solidFill>
                <a:latin typeface="Century Gothic"/>
                <a:cs typeface="Century Gothic"/>
              </a:rPr>
              <a:t>presentation to an  </a:t>
            </a:r>
            <a:r>
              <a:rPr sz="1600" spc="-5" dirty="0">
                <a:solidFill>
                  <a:srgbClr val="3D3C2C"/>
                </a:solidFill>
                <a:latin typeface="Century Gothic"/>
                <a:cs typeface="Century Gothic"/>
              </a:rPr>
              <a:t>audience </a:t>
            </a:r>
            <a:r>
              <a:rPr sz="1600" spc="-10" dirty="0">
                <a:solidFill>
                  <a:srgbClr val="3D3C2C"/>
                </a:solidFill>
                <a:latin typeface="Century Gothic"/>
                <a:cs typeface="Century Gothic"/>
              </a:rPr>
              <a:t>that </a:t>
            </a:r>
            <a:r>
              <a:rPr sz="1600" spc="-5" dirty="0">
                <a:solidFill>
                  <a:srgbClr val="3D3C2C"/>
                </a:solidFill>
                <a:latin typeface="Century Gothic"/>
                <a:cs typeface="Century Gothic"/>
              </a:rPr>
              <a:t>is </a:t>
            </a:r>
            <a:r>
              <a:rPr sz="1600" spc="-10" dirty="0">
                <a:solidFill>
                  <a:srgbClr val="3D3C2C"/>
                </a:solidFill>
                <a:latin typeface="Century Gothic"/>
                <a:cs typeface="Century Gothic"/>
              </a:rPr>
              <a:t>interested, </a:t>
            </a:r>
            <a:r>
              <a:rPr sz="1600" spc="-5" dirty="0">
                <a:solidFill>
                  <a:srgbClr val="3D3C2C"/>
                </a:solidFill>
                <a:latin typeface="Century Gothic"/>
                <a:cs typeface="Century Gothic"/>
              </a:rPr>
              <a:t>enthused, smiling, </a:t>
            </a:r>
            <a:r>
              <a:rPr sz="1600" spc="-10" dirty="0">
                <a:solidFill>
                  <a:srgbClr val="3D3C2C"/>
                </a:solidFill>
                <a:latin typeface="Century Gothic"/>
                <a:cs typeface="Century Gothic"/>
              </a:rPr>
              <a:t>and  reacting</a:t>
            </a:r>
            <a:r>
              <a:rPr sz="1600" spc="-60" dirty="0">
                <a:solidFill>
                  <a:srgbClr val="3D3C2C"/>
                </a:solidFill>
                <a:latin typeface="Century Gothic"/>
                <a:cs typeface="Century Gothic"/>
              </a:rPr>
              <a:t> </a:t>
            </a:r>
            <a:r>
              <a:rPr sz="1600" dirty="0">
                <a:solidFill>
                  <a:srgbClr val="3D3C2C"/>
                </a:solidFill>
                <a:latin typeface="Century Gothic"/>
                <a:cs typeface="Century Gothic"/>
              </a:rPr>
              <a:t>positively.</a:t>
            </a:r>
            <a:r>
              <a:rPr lang="cs-CZ" sz="1600" dirty="0">
                <a:solidFill>
                  <a:srgbClr val="3D3C2C"/>
                </a:solidFill>
                <a:latin typeface="Century Gothic"/>
                <a:cs typeface="Century Gothic"/>
              </a:rPr>
              <a:t> Alternatively, imagine only one person.</a:t>
            </a:r>
            <a:endParaRPr sz="1600" dirty="0">
              <a:latin typeface="Century Gothic"/>
              <a:cs typeface="Century Gothic"/>
            </a:endParaRPr>
          </a:p>
          <a:p>
            <a:pPr marL="584200" marR="1075690" indent="-274955">
              <a:lnSpc>
                <a:spcPct val="80000"/>
              </a:lnSpc>
              <a:spcBef>
                <a:spcPts val="484"/>
              </a:spcBef>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spc="-5" dirty="0">
                <a:solidFill>
                  <a:srgbClr val="3D3C2C"/>
                </a:solidFill>
                <a:latin typeface="Century Gothic"/>
                <a:cs typeface="Century Gothic"/>
              </a:rPr>
              <a:t>Speak </a:t>
            </a:r>
            <a:r>
              <a:rPr sz="2000" dirty="0">
                <a:solidFill>
                  <a:srgbClr val="3D3C2C"/>
                </a:solidFill>
                <a:latin typeface="Century Gothic"/>
                <a:cs typeface="Century Gothic"/>
              </a:rPr>
              <a:t>more slowly than </a:t>
            </a:r>
            <a:r>
              <a:rPr sz="2000" spc="-5" dirty="0">
                <a:solidFill>
                  <a:srgbClr val="3D3C2C"/>
                </a:solidFill>
                <a:latin typeface="Century Gothic"/>
                <a:cs typeface="Century Gothic"/>
              </a:rPr>
              <a:t>you </a:t>
            </a:r>
            <a:r>
              <a:rPr sz="2000" dirty="0">
                <a:solidFill>
                  <a:srgbClr val="3D3C2C"/>
                </a:solidFill>
                <a:latin typeface="Century Gothic"/>
                <a:cs typeface="Century Gothic"/>
              </a:rPr>
              <a:t>would </a:t>
            </a:r>
            <a:r>
              <a:rPr sz="2000" spc="-5" dirty="0">
                <a:solidFill>
                  <a:srgbClr val="3D3C2C"/>
                </a:solidFill>
                <a:latin typeface="Century Gothic"/>
                <a:cs typeface="Century Gothic"/>
              </a:rPr>
              <a:t>in</a:t>
            </a:r>
            <a:r>
              <a:rPr sz="2000" spc="-120" dirty="0">
                <a:solidFill>
                  <a:srgbClr val="3D3C2C"/>
                </a:solidFill>
                <a:latin typeface="Century Gothic"/>
                <a:cs typeface="Century Gothic"/>
              </a:rPr>
              <a:t> </a:t>
            </a:r>
            <a:r>
              <a:rPr sz="2000" dirty="0">
                <a:solidFill>
                  <a:srgbClr val="3D3C2C"/>
                </a:solidFill>
                <a:latin typeface="Century Gothic"/>
                <a:cs typeface="Century Gothic"/>
              </a:rPr>
              <a:t>a  conversation</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dirty="0">
                <a:solidFill>
                  <a:srgbClr val="3D3C2C"/>
                </a:solidFill>
                <a:latin typeface="Century Gothic"/>
                <a:cs typeface="Century Gothic"/>
              </a:rPr>
              <a:t>Move </a:t>
            </a:r>
            <a:r>
              <a:rPr sz="2000" spc="-5" dirty="0">
                <a:solidFill>
                  <a:srgbClr val="3D3C2C"/>
                </a:solidFill>
                <a:latin typeface="Century Gothic"/>
                <a:cs typeface="Century Gothic"/>
              </a:rPr>
              <a:t>around during your</a:t>
            </a:r>
            <a:r>
              <a:rPr sz="2000" spc="-40" dirty="0">
                <a:solidFill>
                  <a:srgbClr val="3D3C2C"/>
                </a:solidFill>
                <a:latin typeface="Century Gothic"/>
                <a:cs typeface="Century Gothic"/>
              </a:rPr>
              <a:t> </a:t>
            </a:r>
            <a:r>
              <a:rPr sz="2000" dirty="0">
                <a:solidFill>
                  <a:srgbClr val="3D3C2C"/>
                </a:solidFill>
                <a:latin typeface="Century Gothic"/>
                <a:cs typeface="Century Gothic"/>
              </a:rPr>
              <a:t>presentation</a:t>
            </a:r>
            <a:endParaRPr sz="2000" dirty="0">
              <a:latin typeface="Century Gothic"/>
              <a:cs typeface="Century Gothic"/>
            </a:endParaRPr>
          </a:p>
        </p:txBody>
      </p:sp>
    </p:spTree>
    <p:extLst>
      <p:ext uri="{BB962C8B-B14F-4D97-AF65-F5344CB8AC3E}">
        <p14:creationId xmlns:p14="http://schemas.microsoft.com/office/powerpoint/2010/main" val="3087573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Guidelines</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for</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this</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session</a:t>
            </a:r>
            <a:endParaRPr lang="cs-CZ" sz="2177" b="1" dirty="0">
              <a:solidFill>
                <a:srgbClr val="000000"/>
              </a:solidFill>
              <a:latin typeface="Calibri" pitchFamily="34" charset="0"/>
              <a:ea typeface="+mj-ea"/>
              <a:cs typeface="+mj-cs"/>
            </a:endParaRPr>
          </a:p>
        </p:txBody>
      </p:sp>
      <p:pic>
        <p:nvPicPr>
          <p:cNvPr id="11" name="Picture 2" descr="http://tacticstime.com/wp-content/uploads/2012/06/comfort-zone.jpg"/>
          <p:cNvPicPr>
            <a:picLocks noChangeAspect="1" noChangeArrowheads="1"/>
          </p:cNvPicPr>
          <p:nvPr/>
        </p:nvPicPr>
        <p:blipFill>
          <a:blip r:embed="rId3" cstate="print"/>
          <a:srcRect/>
          <a:stretch>
            <a:fillRect/>
          </a:stretch>
        </p:blipFill>
        <p:spPr bwMode="auto">
          <a:xfrm>
            <a:off x="391680" y="1730745"/>
            <a:ext cx="4310955" cy="4310956"/>
          </a:xfrm>
          <a:prstGeom prst="rect">
            <a:avLst/>
          </a:prstGeom>
          <a:noFill/>
        </p:spPr>
      </p:pic>
      <p:pic>
        <p:nvPicPr>
          <p:cNvPr id="12" name="Picture 4" descr="https://encrypted-tbn3.google.com/images?q=tbn:ANd9GcRtOR73SMotqAdRDgTl1yQC1hXTph7z5CxsT_u4QfvNjYtvBa7jHw"/>
          <p:cNvPicPr>
            <a:picLocks noChangeAspect="1" noChangeArrowheads="1"/>
          </p:cNvPicPr>
          <p:nvPr/>
        </p:nvPicPr>
        <p:blipFill>
          <a:blip r:embed="rId4" cstate="print"/>
          <a:srcRect/>
          <a:stretch>
            <a:fillRect/>
          </a:stretch>
        </p:blipFill>
        <p:spPr bwMode="auto">
          <a:xfrm>
            <a:off x="4898588" y="2579873"/>
            <a:ext cx="4044628" cy="2691518"/>
          </a:xfrm>
          <a:prstGeom prst="rect">
            <a:avLst/>
          </a:prstGeom>
          <a:noFill/>
        </p:spPr>
      </p:pic>
    </p:spTree>
    <p:extLst>
      <p:ext uri="{BB962C8B-B14F-4D97-AF65-F5344CB8AC3E}">
        <p14:creationId xmlns:p14="http://schemas.microsoft.com/office/powerpoint/2010/main" val="1152081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6481" y="1604521"/>
            <a:ext cx="8222400" cy="4520160"/>
          </a:xfrm>
          <a:ln/>
        </p:spPr>
        <p:txBody>
          <a:bodyPr/>
          <a:lstStyle/>
          <a:p>
            <a:pPr indent="-30528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Let’s</a:t>
            </a:r>
            <a:r>
              <a:rPr lang="nl-NL" sz="1814" dirty="0">
                <a:latin typeface="Calibri" pitchFamily="34" charset="0"/>
              </a:rPr>
              <a:t> </a:t>
            </a:r>
            <a:r>
              <a:rPr lang="nl-NL" sz="1814" dirty="0" err="1">
                <a:latin typeface="Calibri" pitchFamily="34" charset="0"/>
              </a:rPr>
              <a:t>make</a:t>
            </a:r>
            <a:r>
              <a:rPr lang="nl-NL" sz="1814" dirty="0">
                <a:latin typeface="Calibri" pitchFamily="34" charset="0"/>
              </a:rPr>
              <a:t> a crazy story:</a:t>
            </a:r>
          </a:p>
        </p:txBody>
      </p:sp>
      <p:sp>
        <p:nvSpPr>
          <p:cNvPr id="10"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Warm-up</a:t>
            </a:r>
            <a:r>
              <a:rPr lang="cs-CZ" sz="2177" b="1" dirty="0">
                <a:solidFill>
                  <a:srgbClr val="000000"/>
                </a:solidFill>
                <a:latin typeface="Calibri" pitchFamily="34" charset="0"/>
                <a:ea typeface="+mj-ea"/>
                <a:cs typeface="+mj-cs"/>
              </a:rPr>
              <a:t> exercise!</a:t>
            </a:r>
          </a:p>
        </p:txBody>
      </p:sp>
      <p:pic>
        <p:nvPicPr>
          <p:cNvPr id="84994" name="Picture 2" descr="http://zef.me/wp-content/uploads/2008/02/funny-cat.jpg"/>
          <p:cNvPicPr>
            <a:picLocks noChangeAspect="1" noChangeArrowheads="1"/>
          </p:cNvPicPr>
          <p:nvPr/>
        </p:nvPicPr>
        <p:blipFill>
          <a:blip r:embed="rId3" cstate="print"/>
          <a:srcRect/>
          <a:stretch>
            <a:fillRect/>
          </a:stretch>
        </p:blipFill>
        <p:spPr bwMode="auto">
          <a:xfrm>
            <a:off x="3200333" y="1600110"/>
            <a:ext cx="4963936" cy="4238079"/>
          </a:xfrm>
          <a:prstGeom prst="rect">
            <a:avLst/>
          </a:prstGeom>
          <a:noFill/>
        </p:spPr>
      </p:pic>
    </p:spTree>
    <p:extLst>
      <p:ext uri="{BB962C8B-B14F-4D97-AF65-F5344CB8AC3E}">
        <p14:creationId xmlns:p14="http://schemas.microsoft.com/office/powerpoint/2010/main" val="11973582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7585" y="1604521"/>
            <a:ext cx="8216640" cy="3457417"/>
          </a:xfrm>
        </p:spPr>
        <p:txBody>
          <a:bodyPr/>
          <a:lstStyle/>
          <a:p>
            <a:pPr>
              <a:lnSpc>
                <a:spcPct val="150000"/>
              </a:lnSpc>
            </a:pPr>
            <a:r>
              <a:rPr lang="nl-NL" sz="1814" dirty="0" err="1">
                <a:latin typeface="Calibri" pitchFamily="34" charset="0"/>
              </a:rPr>
              <a:t>Inspiring</a:t>
            </a:r>
            <a:r>
              <a:rPr lang="nl-NL" sz="1814" dirty="0">
                <a:latin typeface="Calibri" pitchFamily="34" charset="0"/>
              </a:rPr>
              <a:t>? </a:t>
            </a:r>
          </a:p>
          <a:p>
            <a:pPr>
              <a:lnSpc>
                <a:spcPct val="150000"/>
              </a:lnSpc>
            </a:pPr>
            <a:r>
              <a:rPr lang="nl-NL" sz="1814" dirty="0" err="1">
                <a:latin typeface="Calibri" pitchFamily="34" charset="0"/>
              </a:rPr>
              <a:t>Expressive</a:t>
            </a:r>
            <a:r>
              <a:rPr lang="nl-NL" sz="1814" dirty="0">
                <a:latin typeface="Calibri" pitchFamily="34" charset="0"/>
              </a:rPr>
              <a:t>? </a:t>
            </a:r>
          </a:p>
          <a:p>
            <a:pPr>
              <a:lnSpc>
                <a:spcPct val="150000"/>
              </a:lnSpc>
            </a:pPr>
            <a:r>
              <a:rPr lang="nl-NL" sz="1814" dirty="0" err="1">
                <a:latin typeface="Calibri" pitchFamily="34" charset="0"/>
              </a:rPr>
              <a:t>Good</a:t>
            </a:r>
            <a:r>
              <a:rPr lang="nl-NL" sz="1814" dirty="0">
                <a:latin typeface="Calibri" pitchFamily="34" charset="0"/>
              </a:rPr>
              <a:t> content? </a:t>
            </a:r>
          </a:p>
          <a:p>
            <a:pPr>
              <a:lnSpc>
                <a:spcPct val="150000"/>
              </a:lnSpc>
            </a:pPr>
            <a:r>
              <a:rPr lang="nl-NL" sz="1814" dirty="0" err="1">
                <a:latin typeface="Calibri" pitchFamily="34" charset="0"/>
              </a:rPr>
              <a:t>Enthousiastic</a:t>
            </a:r>
            <a:r>
              <a:rPr lang="nl-NL" sz="1814" dirty="0">
                <a:latin typeface="Calibri" pitchFamily="34" charset="0"/>
              </a:rPr>
              <a:t>? </a:t>
            </a:r>
          </a:p>
          <a:p>
            <a:pPr>
              <a:lnSpc>
                <a:spcPct val="150000"/>
              </a:lnSpc>
            </a:pPr>
            <a:r>
              <a:rPr lang="nl-NL" sz="1814" dirty="0" err="1">
                <a:latin typeface="Calibri" pitchFamily="34" charset="0"/>
              </a:rPr>
              <a:t>Clear</a:t>
            </a:r>
            <a:r>
              <a:rPr lang="nl-NL" sz="1814" dirty="0">
                <a:latin typeface="Calibri" pitchFamily="34" charset="0"/>
              </a:rPr>
              <a:t>? </a:t>
            </a:r>
          </a:p>
          <a:p>
            <a:pPr>
              <a:lnSpc>
                <a:spcPct val="150000"/>
              </a:lnSpc>
            </a:pPr>
            <a:r>
              <a:rPr lang="nl-NL" sz="1814" dirty="0" err="1">
                <a:latin typeface="Calibri" pitchFamily="34" charset="0"/>
              </a:rPr>
              <a:t>Good</a:t>
            </a:r>
            <a:r>
              <a:rPr lang="nl-NL" sz="1814" dirty="0">
                <a:latin typeface="Calibri" pitchFamily="34" charset="0"/>
              </a:rPr>
              <a:t> feeling?</a:t>
            </a:r>
          </a:p>
          <a:p>
            <a:pPr>
              <a:lnSpc>
                <a:spcPct val="150000"/>
              </a:lnSpc>
            </a:pPr>
            <a:endParaRPr lang="nl-NL" sz="1814" dirty="0"/>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What</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makes</a:t>
            </a:r>
            <a:r>
              <a:rPr lang="nl-NL" sz="2177" b="1" dirty="0">
                <a:solidFill>
                  <a:srgbClr val="000000"/>
                </a:solidFill>
                <a:latin typeface="Calibri" pitchFamily="34" charset="0"/>
                <a:ea typeface="+mj-ea"/>
                <a:cs typeface="+mj-cs"/>
              </a:rPr>
              <a:t> a </a:t>
            </a:r>
            <a:r>
              <a:rPr lang="nl-NL" sz="2177" b="1" dirty="0" err="1">
                <a:solidFill>
                  <a:srgbClr val="000000"/>
                </a:solidFill>
                <a:latin typeface="Calibri" pitchFamily="34" charset="0"/>
                <a:ea typeface="+mj-ea"/>
                <a:cs typeface="+mj-cs"/>
              </a:rPr>
              <a:t>presentation</a:t>
            </a:r>
            <a:r>
              <a:rPr lang="nl-NL" sz="2177" b="1" dirty="0">
                <a:solidFill>
                  <a:srgbClr val="000000"/>
                </a:solidFill>
                <a:latin typeface="Calibri" pitchFamily="34" charset="0"/>
                <a:ea typeface="+mj-ea"/>
                <a:cs typeface="+mj-cs"/>
              </a:rPr>
              <a:t> a </a:t>
            </a:r>
            <a:r>
              <a:rPr lang="nl-NL" sz="2177" b="1" dirty="0" err="1">
                <a:solidFill>
                  <a:srgbClr val="000000"/>
                </a:solidFill>
                <a:latin typeface="Calibri" pitchFamily="34" charset="0"/>
                <a:ea typeface="+mj-ea"/>
                <a:cs typeface="+mj-cs"/>
              </a:rPr>
              <a:t>good</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presentation</a:t>
            </a:r>
            <a:r>
              <a:rPr lang="nl-NL" sz="2177" b="1" dirty="0">
                <a:solidFill>
                  <a:srgbClr val="000000"/>
                </a:solidFill>
                <a:latin typeface="Calibri" pitchFamily="34" charset="0"/>
                <a:ea typeface="+mj-ea"/>
                <a:cs typeface="+mj-cs"/>
              </a:rPr>
              <a:t>?</a:t>
            </a:r>
            <a:endParaRPr lang="cs-CZ" sz="2177" b="1" dirty="0">
              <a:solidFill>
                <a:srgbClr val="000000"/>
              </a:solidFill>
              <a:latin typeface="Calibri" pitchFamily="34" charset="0"/>
              <a:ea typeface="+mj-ea"/>
              <a:cs typeface="+mj-cs"/>
            </a:endParaRPr>
          </a:p>
        </p:txBody>
      </p:sp>
      <p:pic>
        <p:nvPicPr>
          <p:cNvPr id="82946" name="Picture 2" descr="https://encrypted-tbn2.google.com/images?q=tbn:ANd9GcQBa-GSFVusTQrTT9NqxevWzvB38Vh1CLq_qHcgD56DySG1DDMM"/>
          <p:cNvPicPr>
            <a:picLocks noChangeAspect="1" noChangeArrowheads="1"/>
          </p:cNvPicPr>
          <p:nvPr/>
        </p:nvPicPr>
        <p:blipFill>
          <a:blip r:embed="rId3" cstate="print"/>
          <a:srcRect/>
          <a:stretch>
            <a:fillRect/>
          </a:stretch>
        </p:blipFill>
        <p:spPr bwMode="auto">
          <a:xfrm>
            <a:off x="4441365" y="1600111"/>
            <a:ext cx="3069922" cy="2299480"/>
          </a:xfrm>
          <a:prstGeom prst="rect">
            <a:avLst/>
          </a:prstGeom>
          <a:noFill/>
        </p:spPr>
      </p:pic>
      <p:pic>
        <p:nvPicPr>
          <p:cNvPr id="82948" name="Picture 4" descr="https://encrypted-tbn2.google.com/images?q=tbn:ANd9GcTo2-JtPU3N2ebx7BeMSR8oLMwJx1eDAv_JEHwGrMCDcCDlMYTVkA"/>
          <p:cNvPicPr>
            <a:picLocks noChangeAspect="1" noChangeArrowheads="1"/>
          </p:cNvPicPr>
          <p:nvPr/>
        </p:nvPicPr>
        <p:blipFill>
          <a:blip r:embed="rId4" cstate="print"/>
          <a:srcRect/>
          <a:stretch>
            <a:fillRect/>
          </a:stretch>
        </p:blipFill>
        <p:spPr bwMode="auto">
          <a:xfrm>
            <a:off x="4506682" y="4212810"/>
            <a:ext cx="3004605" cy="2036088"/>
          </a:xfrm>
          <a:prstGeom prst="rect">
            <a:avLst/>
          </a:prstGeom>
          <a:noFill/>
        </p:spPr>
      </p:pic>
    </p:spTree>
    <p:extLst>
      <p:ext uri="{BB962C8B-B14F-4D97-AF65-F5344CB8AC3E}">
        <p14:creationId xmlns:p14="http://schemas.microsoft.com/office/powerpoint/2010/main" val="23058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F_EN">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Verdan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ESF_EN</Template>
  <TotalTime>2127</TotalTime>
  <Words>3189</Words>
  <Application>Microsoft Office PowerPoint</Application>
  <PresentationFormat>Předvádění na obrazovce (4:3)</PresentationFormat>
  <Paragraphs>433</Paragraphs>
  <Slides>49</Slides>
  <Notes>40</Notes>
  <HiddenSlides>5</HiddenSlides>
  <MMClips>0</MMClips>
  <ScaleCrop>false</ScaleCrop>
  <HeadingPairs>
    <vt:vector size="4" baseType="variant">
      <vt:variant>
        <vt:lpstr>Motiv</vt:lpstr>
      </vt:variant>
      <vt:variant>
        <vt:i4>2</vt:i4>
      </vt:variant>
      <vt:variant>
        <vt:lpstr>Nadpisy snímků</vt:lpstr>
      </vt:variant>
      <vt:variant>
        <vt:i4>49</vt:i4>
      </vt:variant>
    </vt:vector>
  </HeadingPairs>
  <TitlesOfParts>
    <vt:vector size="51" baseType="lpstr">
      <vt:lpstr>ESF_EN</vt:lpstr>
      <vt:lpstr>BÉŽOVÁ TITL</vt:lpstr>
      <vt:lpstr>Presentation Skills </vt:lpstr>
      <vt:lpstr>Presentation and storytelling </vt:lpstr>
      <vt:lpstr>Why presentation skills?</vt:lpstr>
      <vt:lpstr>Prezentace aplikace PowerPoint</vt:lpstr>
      <vt:lpstr>Prezentace aplikace PowerPoint</vt:lpstr>
      <vt:lpstr>Dealing with nerves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Posture (how we hold our bodies)</vt:lpstr>
      <vt:lpstr>Prezentace aplikace PowerPoint</vt:lpstr>
      <vt:lpstr>Prezentace aplikace PowerPoint</vt:lpstr>
      <vt:lpstr>Breathing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Power of repeating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Structure of Presentation</vt:lpstr>
      <vt:lpstr>Academic presentation</vt:lpstr>
      <vt:lpstr>Consulting presentation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attention</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Choice Theory lecture in BPV_APEC Public Economics</dc:title>
  <dc:creator>Fišar Miloš</dc:creator>
  <cp:lastModifiedBy>ucitel</cp:lastModifiedBy>
  <cp:revision>77</cp:revision>
  <cp:lastPrinted>2013-10-22T13:36:38Z</cp:lastPrinted>
  <dcterms:created xsi:type="dcterms:W3CDTF">2013-10-14T12:12:15Z</dcterms:created>
  <dcterms:modified xsi:type="dcterms:W3CDTF">2016-04-04T15:56:37Z</dcterms:modified>
</cp:coreProperties>
</file>