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3" r:id="rId2"/>
    <p:sldId id="279" r:id="rId3"/>
    <p:sldId id="277" r:id="rId4"/>
    <p:sldId id="278" r:id="rId5"/>
    <p:sldId id="274" r:id="rId6"/>
    <p:sldId id="27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79" autoAdjust="0"/>
  </p:normalViewPr>
  <p:slideViewPr>
    <p:cSldViewPr>
      <p:cViewPr varScale="1">
        <p:scale>
          <a:sx n="104" d="100"/>
          <a:sy n="104" d="100"/>
        </p:scale>
        <p:origin x="-18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89002-3533-4E71-AEF4-E77DBCE4F35E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F047-AC6B-4B43-A3E1-A00A54531B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7CAF0-C292-4E82-9644-20EDDF8A68BD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5418E-EE6E-4620-961A-8CEA2C7E31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 návrhu a později při provedení výzkumu a při přípravě zprávy o našem výzkum se pohybujeme nahoru a dolů mezi různými úrovněmi abstrakce a obecnosti. To znamená, že potřebujeme  logické propojení mezi těmito úrovněmi. Při plánování výzkumu nám může být velmi užitečná hierarchie zobrazená v tabulce 3.1. Jako typ výzkumu, kvantitativní šetření  hezky odpovídá této hierarchii, což ilustruje příklad v tabulce, kterým se budeme zabývat v kapitole 6. Není nutné se řídit touto hierarchií do všech podrobností. Může nám však pomoci při uspořádávání a systematizaci našich myšlenek. Tím, že formulujeme výzkumné otázky nejdříve obecně, pak pomocí specifických pojmů a vzápětí použijeme empirické kritérium k identifikaci datových indikátorů, dokážeme vytvořit logická spojení mezi abstraktními koncepty a empirickými datovými indikátor. Poslední rozlišení v hierarchii, rozdíl mezi  specifickými výzkumnými otázkami a otázkami kladenými při sběru dat, je velmi důležitý  a přivádí nás k empirickému kritériu, které budeme diskutovat v dalším odstavci.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5418E-EE6E-4620-961A-8CEA2C7E311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09600"/>
            <a:ext cx="4572000" cy="34290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38600"/>
            <a:ext cx="6858000" cy="510540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8C21-788E-48E9-B3AB-99FA8DD61B41}" type="datetimeFigureOut">
              <a:rPr lang="cs-CZ" smtClean="0"/>
              <a:pPr/>
              <a:t>30.3.2016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Příprava výzkumu</a:t>
            </a:r>
          </a:p>
          <a:p>
            <a:pPr algn="ctr">
              <a:buNone/>
            </a:pPr>
            <a:endParaRPr lang="cs-CZ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cs-CZ" dirty="0" smtClean="0"/>
              <a:t>30.3.2016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Kroky po vymezení oblasti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Navrhněte jasné vymezení </a:t>
            </a:r>
            <a:r>
              <a:rPr lang="cs-CZ" u="sng" dirty="0" smtClean="0"/>
              <a:t>cíle výzkumu</a:t>
            </a:r>
            <a:r>
              <a:rPr lang="cs-CZ" dirty="0" smtClean="0"/>
              <a:t>.</a:t>
            </a:r>
          </a:p>
          <a:p>
            <a:r>
              <a:rPr lang="cs-CZ" dirty="0" smtClean="0"/>
              <a:t>2. Navrhněte na základě cílů obecné </a:t>
            </a:r>
            <a:r>
              <a:rPr lang="cs-CZ" u="sng" dirty="0" smtClean="0"/>
              <a:t>výzkumné otázky</a:t>
            </a:r>
            <a:r>
              <a:rPr lang="cs-CZ" dirty="0" smtClean="0"/>
              <a:t>.</a:t>
            </a:r>
          </a:p>
          <a:p>
            <a:r>
              <a:rPr lang="cs-CZ" dirty="0" smtClean="0"/>
              <a:t>3. Navrhněte </a:t>
            </a:r>
            <a:r>
              <a:rPr lang="cs-CZ" u="sng" dirty="0" smtClean="0"/>
              <a:t>dílčí výzkumné otázky</a:t>
            </a:r>
            <a:r>
              <a:rPr lang="cs-CZ" dirty="0" smtClean="0"/>
              <a:t>.</a:t>
            </a:r>
          </a:p>
          <a:p>
            <a:r>
              <a:rPr lang="cs-CZ" dirty="0" smtClean="0"/>
              <a:t>4. Zajistěte, aby výzkumné otázky vyhovovali </a:t>
            </a:r>
            <a:r>
              <a:rPr lang="cs-CZ" u="sng" dirty="0" smtClean="0"/>
              <a:t>empirickému kritériu</a:t>
            </a:r>
            <a:r>
              <a:rPr lang="cs-CZ" dirty="0" smtClean="0"/>
              <a:t>.</a:t>
            </a:r>
          </a:p>
          <a:p>
            <a:r>
              <a:rPr lang="cs-CZ" dirty="0" smtClean="0"/>
              <a:t>5. Zpracujte </a:t>
            </a:r>
            <a:r>
              <a:rPr lang="cs-CZ" u="sng" dirty="0" smtClean="0"/>
              <a:t>konceptuální schéma</a:t>
            </a:r>
            <a:r>
              <a:rPr lang="cs-CZ" dirty="0" smtClean="0"/>
              <a:t> šetření.</a:t>
            </a:r>
          </a:p>
          <a:p>
            <a:r>
              <a:rPr lang="cs-CZ" dirty="0" smtClean="0"/>
              <a:t>6. Co budou </a:t>
            </a:r>
            <a:r>
              <a:rPr lang="cs-CZ" u="sng" dirty="0" smtClean="0"/>
              <a:t>data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940152" y="6381328"/>
            <a:ext cx="3070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Na základě:  </a:t>
            </a:r>
            <a:r>
              <a:rPr lang="cs-CZ" i="1" dirty="0" err="1" smtClean="0"/>
              <a:t>Punch</a:t>
            </a:r>
            <a:r>
              <a:rPr lang="cs-CZ" i="1" dirty="0" smtClean="0"/>
              <a:t>, K. F.,  2008</a:t>
            </a:r>
            <a:endParaRPr lang="cs-C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dirty="0" smtClean="0"/>
              <a:t>Význam</a:t>
            </a:r>
            <a:r>
              <a:rPr lang="cs-CZ" sz="3600" dirty="0" smtClean="0"/>
              <a:t> výzkumné otázky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Slouží jako základ celého návrhu resp.  samotného výzkumu. </a:t>
            </a:r>
            <a:endParaRPr lang="en-US" dirty="0" smtClean="0"/>
          </a:p>
          <a:p>
            <a:pPr eaLnBrk="1" hangingPunct="1"/>
            <a:r>
              <a:rPr lang="cs-CZ" dirty="0" smtClean="0"/>
              <a:t>Je-li správně formulovaná, vyzdvihne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cs-CZ" dirty="0" smtClean="0"/>
              <a:t>Rozsah výzkumu</a:t>
            </a:r>
            <a:endParaRPr lang="en-US" dirty="0" smtClean="0"/>
          </a:p>
          <a:p>
            <a:pPr lvl="1" eaLnBrk="1" hangingPunct="1"/>
            <a:r>
              <a:rPr lang="cs-CZ" dirty="0" smtClean="0"/>
              <a:t>Proměnné (závisle, nezávisle, intervenující)</a:t>
            </a:r>
            <a:endParaRPr lang="en-US" dirty="0" smtClean="0"/>
          </a:p>
          <a:p>
            <a:pPr lvl="1" eaLnBrk="1" hangingPunct="1"/>
            <a:r>
              <a:rPr lang="cs-CZ" dirty="0" smtClean="0"/>
              <a:t>Cílový soubor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výzkumu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624770" cy="50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120000"/>
            </a:camera>
            <a:lightRig rig="threePt" dir="t"/>
          </a:scene3d>
        </p:spPr>
      </p:pic>
      <p:sp>
        <p:nvSpPr>
          <p:cNvPr id="5" name="TextovéPole 4"/>
          <p:cNvSpPr txBox="1"/>
          <p:nvPr/>
        </p:nvSpPr>
        <p:spPr>
          <a:xfrm>
            <a:off x="4878024" y="6550223"/>
            <a:ext cx="42659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 err="1" smtClean="0"/>
              <a:t>Punch</a:t>
            </a:r>
            <a:r>
              <a:rPr lang="cs-CZ" sz="1400" i="1" dirty="0" smtClean="0"/>
              <a:t>, K. F. Základy kvantitativního šetření. 2008, str. 43</a:t>
            </a:r>
            <a:endParaRPr lang="cs-CZ" sz="1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6632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4000" dirty="0" smtClean="0"/>
              <a:t>K</a:t>
            </a:r>
            <a:r>
              <a:rPr lang="en-US" sz="4000" dirty="0" err="1" smtClean="0"/>
              <a:t>lasifi</a:t>
            </a:r>
            <a:r>
              <a:rPr lang="cs-CZ" sz="4000" dirty="0" smtClean="0"/>
              <a:t>k</a:t>
            </a:r>
            <a:r>
              <a:rPr lang="en-US" sz="4000" dirty="0" smtClean="0"/>
              <a:t>a</a:t>
            </a:r>
            <a:r>
              <a:rPr lang="cs-CZ" sz="4000" dirty="0" err="1" smtClean="0"/>
              <a:t>ce</a:t>
            </a:r>
            <a:r>
              <a:rPr lang="en-US" sz="4000" dirty="0" smtClean="0"/>
              <a:t> </a:t>
            </a:r>
            <a:r>
              <a:rPr lang="cs-CZ" sz="4000" dirty="0" err="1" smtClean="0"/>
              <a:t>výzk</a:t>
            </a:r>
            <a:r>
              <a:rPr lang="cs-CZ" sz="4000" dirty="0" smtClean="0"/>
              <a:t>. strategií</a:t>
            </a:r>
            <a:endParaRPr lang="en-US" sz="40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001000" cy="504056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spcBef>
                <a:spcPct val="40000"/>
              </a:spcBef>
            </a:pPr>
            <a:r>
              <a:rPr lang="cs-CZ" u="sng" dirty="0" smtClean="0"/>
              <a:t>Z hlediska cíle výzkumu</a:t>
            </a:r>
            <a:endParaRPr lang="en-US" u="sng" dirty="0" smtClean="0"/>
          </a:p>
          <a:p>
            <a:pPr lvl="1" eaLnBrk="1" hangingPunct="1">
              <a:spcBef>
                <a:spcPct val="40000"/>
              </a:spcBef>
            </a:pPr>
            <a:r>
              <a:rPr lang="cs-CZ" dirty="0" smtClean="0"/>
              <a:t>D</a:t>
            </a:r>
            <a:r>
              <a:rPr lang="en-US" dirty="0" err="1" smtClean="0"/>
              <a:t>es</a:t>
            </a:r>
            <a:r>
              <a:rPr lang="cs-CZ" dirty="0" smtClean="0"/>
              <a:t>k</a:t>
            </a:r>
            <a:r>
              <a:rPr lang="en-US" dirty="0" err="1" smtClean="0"/>
              <a:t>riptiv</a:t>
            </a:r>
            <a:r>
              <a:rPr lang="cs-CZ" dirty="0" smtClean="0"/>
              <a:t>ní (sledujeme rozložení proměnných)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dirty="0" smtClean="0"/>
              <a:t>K</a:t>
            </a:r>
            <a:r>
              <a:rPr lang="en-US" dirty="0" smtClean="0"/>
              <a:t>au</a:t>
            </a:r>
            <a:r>
              <a:rPr lang="cs-CZ" dirty="0" err="1" smtClean="0"/>
              <a:t>zá</a:t>
            </a:r>
            <a:r>
              <a:rPr lang="en-US" dirty="0" smtClean="0"/>
              <a:t>l</a:t>
            </a:r>
            <a:r>
              <a:rPr lang="cs-CZ" dirty="0" smtClean="0"/>
              <a:t>ní (sledujeme vztahy mezi proměnnými)</a:t>
            </a:r>
            <a:endParaRPr lang="en-US" dirty="0" smtClean="0"/>
          </a:p>
          <a:p>
            <a:pPr eaLnBrk="1" hangingPunct="1">
              <a:spcBef>
                <a:spcPct val="40000"/>
              </a:spcBef>
            </a:pPr>
            <a:r>
              <a:rPr lang="cs-CZ" u="sng" dirty="0" smtClean="0"/>
              <a:t>Z hlediska časové </a:t>
            </a:r>
            <a:r>
              <a:rPr lang="en-US" u="sng" dirty="0" err="1" smtClean="0"/>
              <a:t>dimen</a:t>
            </a:r>
            <a:r>
              <a:rPr lang="cs-CZ" u="sng" dirty="0" smtClean="0"/>
              <a:t>ze</a:t>
            </a:r>
            <a:endParaRPr lang="en-US" u="sng" dirty="0" smtClean="0"/>
          </a:p>
          <a:p>
            <a:pPr lvl="1" eaLnBrk="1" hangingPunct="1">
              <a:spcBef>
                <a:spcPct val="40000"/>
              </a:spcBef>
            </a:pPr>
            <a:r>
              <a:rPr lang="cs-CZ" dirty="0" smtClean="0"/>
              <a:t>Jednorázová průřezová studie (mapuje pouze existující rozdíly, nikoli změny působené intervencí</a:t>
            </a:r>
            <a:r>
              <a:rPr lang="cs-CZ" dirty="0" smtClean="0"/>
              <a:t>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dirty="0" smtClean="0"/>
              <a:t>Retrospektivní metoda studia</a:t>
            </a:r>
            <a:endParaRPr lang="en-US" dirty="0" smtClean="0"/>
          </a:p>
          <a:p>
            <a:pPr lvl="1" eaLnBrk="1" hangingPunct="1">
              <a:spcBef>
                <a:spcPct val="40000"/>
              </a:spcBef>
            </a:pPr>
            <a:r>
              <a:rPr lang="en-US" dirty="0" err="1" smtClean="0"/>
              <a:t>Longitudin</a:t>
            </a:r>
            <a:r>
              <a:rPr lang="cs-CZ" dirty="0" smtClean="0"/>
              <a:t>á</a:t>
            </a:r>
            <a:r>
              <a:rPr lang="en-US" dirty="0" smtClean="0"/>
              <a:t>l</a:t>
            </a:r>
            <a:r>
              <a:rPr lang="cs-CZ" dirty="0" smtClean="0"/>
              <a:t>ní výzkumy:  </a:t>
            </a:r>
          </a:p>
          <a:p>
            <a:pPr lvl="2">
              <a:spcBef>
                <a:spcPct val="40000"/>
              </a:spcBef>
            </a:pPr>
            <a:r>
              <a:rPr lang="cs-CZ" dirty="0" smtClean="0"/>
              <a:t>Panel (Panel design)</a:t>
            </a:r>
          </a:p>
          <a:p>
            <a:pPr lvl="2">
              <a:spcBef>
                <a:spcPct val="40000"/>
              </a:spcBef>
            </a:pPr>
            <a:r>
              <a:rPr lang="cs-CZ" dirty="0" err="1" smtClean="0"/>
              <a:t>Kohortová</a:t>
            </a:r>
            <a:r>
              <a:rPr lang="cs-CZ" dirty="0" smtClean="0"/>
              <a:t> analýza (</a:t>
            </a:r>
            <a:r>
              <a:rPr lang="cs-CZ" dirty="0" err="1" smtClean="0"/>
              <a:t>Cohort</a:t>
            </a:r>
            <a:r>
              <a:rPr lang="cs-CZ" dirty="0" smtClean="0"/>
              <a:t> Study)</a:t>
            </a:r>
          </a:p>
          <a:p>
            <a:pPr lvl="2">
              <a:spcBef>
                <a:spcPct val="40000"/>
              </a:spcBef>
            </a:pPr>
            <a:r>
              <a:rPr lang="cs-CZ" dirty="0" smtClean="0"/>
              <a:t>Analýza trendů (Trend Study)</a:t>
            </a:r>
          </a:p>
          <a:p>
            <a:pPr eaLnBrk="1" hangingPunct="1">
              <a:spcBef>
                <a:spcPct val="40000"/>
              </a:spcBef>
            </a:pPr>
            <a:r>
              <a:rPr lang="cs-CZ" u="sng" dirty="0" smtClean="0"/>
              <a:t>Z hlediska tematického rozsahu</a:t>
            </a:r>
            <a:endParaRPr lang="en-US" u="sng" dirty="0" smtClean="0"/>
          </a:p>
          <a:p>
            <a:pPr lvl="1" eaLnBrk="1" hangingPunct="1">
              <a:spcBef>
                <a:spcPct val="40000"/>
              </a:spcBef>
            </a:pPr>
            <a:r>
              <a:rPr lang="en-US" dirty="0" smtClean="0"/>
              <a:t>Statistic</a:t>
            </a:r>
            <a:r>
              <a:rPr lang="cs-CZ" dirty="0" err="1" smtClean="0"/>
              <a:t>ké</a:t>
            </a:r>
            <a:r>
              <a:rPr lang="en-US" dirty="0" smtClean="0"/>
              <a:t> </a:t>
            </a:r>
            <a:r>
              <a:rPr lang="cs-CZ" dirty="0" smtClean="0"/>
              <a:t>studie</a:t>
            </a:r>
            <a:endParaRPr lang="en-US" dirty="0" smtClean="0"/>
          </a:p>
          <a:p>
            <a:pPr lvl="1" eaLnBrk="1" hangingPunct="1"/>
            <a:r>
              <a:rPr lang="cs-CZ" dirty="0" smtClean="0"/>
              <a:t>Případová studie (</a:t>
            </a:r>
            <a:r>
              <a:rPr lang="en-US" dirty="0" smtClean="0"/>
              <a:t>Case study</a:t>
            </a:r>
            <a:r>
              <a:rPr lang="cs-CZ" dirty="0" smtClean="0"/>
              <a:t>), např. studie organizace</a:t>
            </a:r>
            <a:endParaRPr lang="en-US" dirty="0" smtClean="0"/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5148064" y="6613525"/>
            <a:ext cx="3825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743200" algn="ctr"/>
                <a:tab pos="5486400" algn="r"/>
              </a:tabLst>
            </a:pPr>
            <a:r>
              <a:rPr lang="en-US" sz="1000" dirty="0">
                <a:latin typeface="Arial" charset="0"/>
              </a:rPr>
              <a:t>Copyright © 2000 - 2009 by Michael J. Miller. 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 smtClean="0"/>
              <a:t>Jak má vypadat výzkumná otázka</a:t>
            </a:r>
            <a:endParaRPr lang="en-US" sz="36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</a:t>
            </a:r>
            <a:r>
              <a:rPr lang="cs-CZ" dirty="0" smtClean="0"/>
              <a:t>Liší se </a:t>
            </a:r>
            <a:r>
              <a:rPr lang="cs-CZ" dirty="0" smtClean="0"/>
              <a:t>struktura zdrojů NNO </a:t>
            </a:r>
            <a:r>
              <a:rPr lang="cs-CZ" dirty="0" smtClean="0"/>
              <a:t>dle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smtClean="0"/>
              <a:t>oblasti </a:t>
            </a:r>
            <a:r>
              <a:rPr lang="cs-CZ" dirty="0" smtClean="0"/>
              <a:t>působení?</a:t>
            </a:r>
            <a:r>
              <a:rPr lang="en-US" dirty="0" smtClean="0"/>
              <a:t>”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323528" y="2780928"/>
            <a:ext cx="86106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200" b="1" dirty="0" smtClean="0">
                <a:latin typeface="Arial" charset="0"/>
              </a:rPr>
              <a:t>Určete rozsah studie!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304800" y="3861048"/>
            <a:ext cx="8610600" cy="1296144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200" b="1" dirty="0" smtClean="0">
                <a:latin typeface="Arial" charset="0"/>
              </a:rPr>
              <a:t>Určete hlavní proměnné</a:t>
            </a:r>
            <a:r>
              <a:rPr lang="en-US" sz="2200" dirty="0" smtClean="0">
                <a:latin typeface="Arial" charset="0"/>
              </a:rPr>
              <a:t>: </a:t>
            </a:r>
            <a:endParaRPr lang="cs-CZ" sz="2200" dirty="0" smtClean="0">
              <a:latin typeface="Arial" charset="0"/>
            </a:endParaRPr>
          </a:p>
          <a:p>
            <a:r>
              <a:rPr lang="cs-CZ" sz="2200" dirty="0" smtClean="0">
                <a:latin typeface="Arial" charset="0"/>
              </a:rPr>
              <a:t>	      nezávisle proměnné: ???</a:t>
            </a:r>
            <a:r>
              <a:rPr lang="en-US" sz="2200" dirty="0" smtClean="0">
                <a:latin typeface="Arial" charset="0"/>
              </a:rPr>
              <a:t> </a:t>
            </a:r>
            <a:endParaRPr lang="en-US" sz="2200" dirty="0">
              <a:latin typeface="Arial" charset="0"/>
            </a:endParaRPr>
          </a:p>
          <a:p>
            <a:r>
              <a:rPr lang="en-US" sz="2200" dirty="0">
                <a:latin typeface="Arial" charset="0"/>
              </a:rPr>
              <a:t>                  </a:t>
            </a:r>
            <a:r>
              <a:rPr lang="cs-CZ" sz="2200" dirty="0" smtClean="0">
                <a:latin typeface="Arial" charset="0"/>
              </a:rPr>
              <a:t>závisle proměnné: ???</a:t>
            </a:r>
            <a:r>
              <a:rPr lang="en-US" sz="2200" dirty="0" smtClean="0">
                <a:latin typeface="Arial" charset="0"/>
              </a:rPr>
              <a:t> </a:t>
            </a:r>
            <a:endParaRPr lang="en-US" sz="2200" dirty="0">
              <a:latin typeface="Arial" charset="0"/>
            </a:endParaRPr>
          </a:p>
          <a:p>
            <a:r>
              <a:rPr lang="en-US" sz="2200" dirty="0">
                <a:latin typeface="Arial" charset="0"/>
              </a:rPr>
              <a:t>                  </a:t>
            </a:r>
            <a:r>
              <a:rPr lang="cs-CZ" sz="2200" dirty="0" smtClean="0">
                <a:latin typeface="Arial" charset="0"/>
              </a:rPr>
              <a:t>intervenující proměnné: ???</a:t>
            </a:r>
            <a:endParaRPr lang="en-US" sz="2200" dirty="0">
              <a:latin typeface="Arial" charset="0"/>
            </a:endParaRP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251520" y="5301208"/>
            <a:ext cx="8610600" cy="1066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200" b="1" dirty="0" smtClean="0">
                <a:latin typeface="Arial" charset="0"/>
              </a:rPr>
              <a:t>Určete cílový soubor!</a:t>
            </a:r>
            <a:endParaRPr lang="en-US" sz="2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nimBg="1"/>
      <p:bldP spid="151557" grpId="0" animBg="1"/>
      <p:bldP spid="151558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281</Words>
  <Application>Microsoft Office PowerPoint</Application>
  <PresentationFormat>Předvádění na obrazovce (4:3)</PresentationFormat>
  <Paragraphs>46</Paragraphs>
  <Slides>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Kroky po vymezení oblasti výzkumu</vt:lpstr>
      <vt:lpstr>Význam výzkumné otázky  </vt:lpstr>
      <vt:lpstr>Příprava výzkumu</vt:lpstr>
      <vt:lpstr>Klasifikace výzk. strategií</vt:lpstr>
      <vt:lpstr>Jak má vypadat výzkumná otázka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laura</dc:creator>
  <cp:lastModifiedBy>aaaa</cp:lastModifiedBy>
  <cp:revision>69</cp:revision>
  <dcterms:created xsi:type="dcterms:W3CDTF">2011-10-13T07:29:46Z</dcterms:created>
  <dcterms:modified xsi:type="dcterms:W3CDTF">2016-03-30T10:47:32Z</dcterms:modified>
</cp:coreProperties>
</file>