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73" r:id="rId2"/>
    <p:sldId id="279" r:id="rId3"/>
    <p:sldId id="277" r:id="rId4"/>
    <p:sldId id="278" r:id="rId5"/>
    <p:sldId id="274" r:id="rId6"/>
    <p:sldId id="276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2979" autoAdjust="0"/>
  </p:normalViewPr>
  <p:slideViewPr>
    <p:cSldViewPr>
      <p:cViewPr varScale="1">
        <p:scale>
          <a:sx n="104" d="100"/>
          <a:sy n="104" d="100"/>
        </p:scale>
        <p:origin x="-182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989002-3533-4E71-AEF4-E77DBCE4F35E}" type="datetimeFigureOut">
              <a:rPr lang="cs-CZ" smtClean="0"/>
              <a:pPr/>
              <a:t>30.3.2016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C2F047-AC6B-4B43-A3E1-A00A54531B2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D7CAF0-C292-4E82-9644-20EDDF8A68BD}" type="datetimeFigureOut">
              <a:rPr lang="cs-CZ" smtClean="0"/>
              <a:pPr/>
              <a:t>30.3.2016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15418E-EE6E-4620-961A-8CEA2C7E311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Při návrhu a později při provedení výzkumu a při přípravě zprávy o našem výzkum se pohybujeme nahoru a dolů mezi různými úrovněmi abstrakce a obecnosti. To znamená, že potřebujeme  logické propojení mezi těmito úrovněmi. Při plánování výzkumu nám může být velmi užitečná hierarchie zobrazená v tabulce 3.1. Jako typ výzkumu, kvantitativní šetření  hezky odpovídá této hierarchii, což ilustruje příklad v tabulce, kterým se budeme zabývat v kapitole 6. Není nutné se řídit touto hierarchií do všech podrobností. Může nám však pomoci při uspořádávání a systematizaci našich myšlenek. Tím, že formulujeme výzkumné otázky nejdříve obecně, pak pomocí specifických pojmů a vzápětí použijeme empirické kritérium k identifikaci datových indikátorů, dokážeme vytvořit logická spojení mezi abstraktními koncepty a empirickými datovými indikátor. Poslední rozlišení v hierarchii, rozdíl mezi  specifickými výzkumnými otázkami a otázkami kladenými při sběru dat, je velmi důležitý  a přivádí nás k empirickému kritériu, které budeme diskutovat v dalším odstavci.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15418E-EE6E-4620-961A-8CEA2C7E311F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09600"/>
            <a:ext cx="4572000" cy="3429000"/>
          </a:xfrm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4038600"/>
            <a:ext cx="6858000" cy="5105400"/>
          </a:xfrm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8C21-788E-48E9-B3AB-99FA8DD61B41}" type="datetimeFigureOut">
              <a:rPr lang="cs-CZ" smtClean="0"/>
              <a:pPr/>
              <a:t>30.3.2016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C4448-772F-4FCD-9C4A-7E3B8620C9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8C21-788E-48E9-B3AB-99FA8DD61B41}" type="datetimeFigureOut">
              <a:rPr lang="cs-CZ" smtClean="0"/>
              <a:pPr/>
              <a:t>30.3.2016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C4448-772F-4FCD-9C4A-7E3B8620C9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8C21-788E-48E9-B3AB-99FA8DD61B41}" type="datetimeFigureOut">
              <a:rPr lang="cs-CZ" smtClean="0"/>
              <a:pPr/>
              <a:t>30.3.2016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C4448-772F-4FCD-9C4A-7E3B8620C9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8C21-788E-48E9-B3AB-99FA8DD61B41}" type="datetimeFigureOut">
              <a:rPr lang="cs-CZ" smtClean="0"/>
              <a:pPr/>
              <a:t>30.3.2016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C4448-772F-4FCD-9C4A-7E3B8620C9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8C21-788E-48E9-B3AB-99FA8DD61B41}" type="datetimeFigureOut">
              <a:rPr lang="cs-CZ" smtClean="0"/>
              <a:pPr/>
              <a:t>30.3.2016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C4448-772F-4FCD-9C4A-7E3B8620C9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8C21-788E-48E9-B3AB-99FA8DD61B41}" type="datetimeFigureOut">
              <a:rPr lang="cs-CZ" smtClean="0"/>
              <a:pPr/>
              <a:t>30.3.2016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C4448-772F-4FCD-9C4A-7E3B8620C9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8C21-788E-48E9-B3AB-99FA8DD61B41}" type="datetimeFigureOut">
              <a:rPr lang="cs-CZ" smtClean="0"/>
              <a:pPr/>
              <a:t>30.3.2016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C4448-772F-4FCD-9C4A-7E3B8620C9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8C21-788E-48E9-B3AB-99FA8DD61B41}" type="datetimeFigureOut">
              <a:rPr lang="cs-CZ" smtClean="0"/>
              <a:pPr/>
              <a:t>30.3.2016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C4448-772F-4FCD-9C4A-7E3B8620C9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8C21-788E-48E9-B3AB-99FA8DD61B41}" type="datetimeFigureOut">
              <a:rPr lang="cs-CZ" smtClean="0"/>
              <a:pPr/>
              <a:t>30.3.2016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C4448-772F-4FCD-9C4A-7E3B8620C9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8C21-788E-48E9-B3AB-99FA8DD61B41}" type="datetimeFigureOut">
              <a:rPr lang="cs-CZ" smtClean="0"/>
              <a:pPr/>
              <a:t>30.3.2016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C4448-772F-4FCD-9C4A-7E3B8620C9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8C21-788E-48E9-B3AB-99FA8DD61B41}" type="datetimeFigureOut">
              <a:rPr lang="cs-CZ" smtClean="0"/>
              <a:pPr/>
              <a:t>30.3.2016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C4448-772F-4FCD-9C4A-7E3B8620C97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728C21-788E-48E9-B3AB-99FA8DD61B41}" type="datetimeFigureOut">
              <a:rPr lang="cs-CZ" smtClean="0"/>
              <a:pPr/>
              <a:t>30.3.2016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DC4448-772F-4FCD-9C4A-7E3B8620C97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cs-CZ" dirty="0" smtClean="0">
              <a:solidFill>
                <a:srgbClr val="0070C0"/>
              </a:solidFill>
            </a:endParaRPr>
          </a:p>
          <a:p>
            <a:pPr algn="ctr">
              <a:buNone/>
            </a:pPr>
            <a:endParaRPr lang="cs-CZ" dirty="0" smtClean="0">
              <a:solidFill>
                <a:srgbClr val="0070C0"/>
              </a:solidFill>
            </a:endParaRPr>
          </a:p>
          <a:p>
            <a:pPr algn="ctr">
              <a:buNone/>
            </a:pPr>
            <a:r>
              <a:rPr lang="cs-CZ" sz="3600" b="1" dirty="0" smtClean="0">
                <a:solidFill>
                  <a:srgbClr val="0070C0"/>
                </a:solidFill>
              </a:rPr>
              <a:t>Příprava výzkumu</a:t>
            </a:r>
          </a:p>
          <a:p>
            <a:pPr algn="ctr">
              <a:buNone/>
            </a:pPr>
            <a:endParaRPr lang="cs-CZ" b="1" dirty="0" smtClean="0">
              <a:solidFill>
                <a:srgbClr val="0070C0"/>
              </a:solidFill>
            </a:endParaRPr>
          </a:p>
          <a:p>
            <a:pPr algn="ctr">
              <a:buNone/>
            </a:pPr>
            <a:r>
              <a:rPr lang="cs-CZ" dirty="0" smtClean="0"/>
              <a:t>30.3.2016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Kroky po vymezení oblasti výzkumu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1. Navrhněte jasné vymezení </a:t>
            </a:r>
            <a:r>
              <a:rPr lang="cs-CZ" u="sng" dirty="0" smtClean="0"/>
              <a:t>cíle výzkumu</a:t>
            </a:r>
            <a:r>
              <a:rPr lang="cs-CZ" dirty="0" smtClean="0"/>
              <a:t>.</a:t>
            </a:r>
          </a:p>
          <a:p>
            <a:r>
              <a:rPr lang="cs-CZ" dirty="0" smtClean="0"/>
              <a:t>2. Navrhněte na základě cílů obecné </a:t>
            </a:r>
            <a:r>
              <a:rPr lang="cs-CZ" u="sng" dirty="0" smtClean="0"/>
              <a:t>výzkumné otázky</a:t>
            </a:r>
            <a:r>
              <a:rPr lang="cs-CZ" dirty="0" smtClean="0"/>
              <a:t>.</a:t>
            </a:r>
          </a:p>
          <a:p>
            <a:r>
              <a:rPr lang="cs-CZ" dirty="0" smtClean="0"/>
              <a:t>3. Navrhněte </a:t>
            </a:r>
            <a:r>
              <a:rPr lang="cs-CZ" u="sng" dirty="0" smtClean="0"/>
              <a:t>dílčí výzkumné otázky</a:t>
            </a:r>
            <a:r>
              <a:rPr lang="cs-CZ" dirty="0" smtClean="0"/>
              <a:t>.</a:t>
            </a:r>
          </a:p>
          <a:p>
            <a:r>
              <a:rPr lang="cs-CZ" dirty="0" smtClean="0"/>
              <a:t>4. Zajistěte, aby výzkumné otázky vyhovovali </a:t>
            </a:r>
            <a:r>
              <a:rPr lang="cs-CZ" u="sng" dirty="0" smtClean="0"/>
              <a:t>empirickému kritériu</a:t>
            </a:r>
            <a:r>
              <a:rPr lang="cs-CZ" dirty="0" smtClean="0"/>
              <a:t>.</a:t>
            </a:r>
          </a:p>
          <a:p>
            <a:r>
              <a:rPr lang="cs-CZ" dirty="0" smtClean="0"/>
              <a:t>5. Zpracujte </a:t>
            </a:r>
            <a:r>
              <a:rPr lang="cs-CZ" u="sng" dirty="0" smtClean="0"/>
              <a:t>konceptuální schéma</a:t>
            </a:r>
            <a:r>
              <a:rPr lang="cs-CZ" dirty="0" smtClean="0"/>
              <a:t> šetření.</a:t>
            </a:r>
          </a:p>
          <a:p>
            <a:r>
              <a:rPr lang="cs-CZ" dirty="0" smtClean="0"/>
              <a:t>6. Co budou </a:t>
            </a:r>
            <a:r>
              <a:rPr lang="cs-CZ" u="sng" dirty="0" smtClean="0"/>
              <a:t>data</a:t>
            </a:r>
            <a:r>
              <a:rPr lang="cs-CZ" dirty="0" smtClean="0"/>
              <a:t>.</a:t>
            </a:r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940152" y="6381328"/>
            <a:ext cx="30703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i="1" dirty="0" smtClean="0"/>
              <a:t>Na základě:  </a:t>
            </a:r>
            <a:r>
              <a:rPr lang="cs-CZ" i="1" dirty="0" err="1" smtClean="0"/>
              <a:t>Punch</a:t>
            </a:r>
            <a:r>
              <a:rPr lang="cs-CZ" i="1" dirty="0" smtClean="0"/>
              <a:t>, K. F.,  2008</a:t>
            </a:r>
            <a:endParaRPr lang="cs-CZ" i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sz="4000" dirty="0" smtClean="0"/>
              <a:t>Význam</a:t>
            </a:r>
            <a:r>
              <a:rPr lang="cs-CZ" sz="3600" dirty="0" smtClean="0"/>
              <a:t> výzkumné otázky</a:t>
            </a:r>
            <a:r>
              <a:rPr lang="en-US" sz="3600" dirty="0" smtClean="0"/>
              <a:t> </a:t>
            </a:r>
            <a:br>
              <a:rPr lang="en-US" sz="3600" dirty="0" smtClean="0"/>
            </a:br>
            <a:endParaRPr lang="en-US" sz="3600" dirty="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Slouží jako základ celého návrhu resp.  samotného výzkumu. </a:t>
            </a:r>
            <a:endParaRPr lang="en-US" dirty="0" smtClean="0"/>
          </a:p>
          <a:p>
            <a:pPr eaLnBrk="1" hangingPunct="1"/>
            <a:r>
              <a:rPr lang="cs-CZ" dirty="0" smtClean="0"/>
              <a:t>Je-li správně formulovaná, vyzdvihne</a:t>
            </a:r>
            <a:r>
              <a:rPr lang="en-US" dirty="0" smtClean="0"/>
              <a:t>:</a:t>
            </a:r>
          </a:p>
          <a:p>
            <a:pPr lvl="1" eaLnBrk="1" hangingPunct="1"/>
            <a:r>
              <a:rPr lang="cs-CZ" dirty="0" smtClean="0"/>
              <a:t>Rozsah výzkumu</a:t>
            </a:r>
            <a:endParaRPr lang="en-US" dirty="0" smtClean="0"/>
          </a:p>
          <a:p>
            <a:pPr lvl="1" eaLnBrk="1" hangingPunct="1"/>
            <a:r>
              <a:rPr lang="cs-CZ" dirty="0" smtClean="0"/>
              <a:t>Proměnné (závisle, nezávisle, intervenující)</a:t>
            </a:r>
            <a:endParaRPr lang="en-US" dirty="0" smtClean="0"/>
          </a:p>
          <a:p>
            <a:pPr lvl="1" eaLnBrk="1" hangingPunct="1"/>
            <a:r>
              <a:rPr lang="cs-CZ" dirty="0" smtClean="0"/>
              <a:t>Cílový soubor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Příprava výzkumu</a:t>
            </a:r>
            <a:endParaRPr 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1484784"/>
            <a:ext cx="5624770" cy="5069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>
              <a:rot lat="0" lon="0" rev="120000"/>
            </a:camera>
            <a:lightRig rig="threePt" dir="t"/>
          </a:scene3d>
        </p:spPr>
      </p:pic>
      <p:sp>
        <p:nvSpPr>
          <p:cNvPr id="5" name="TextovéPole 4"/>
          <p:cNvSpPr txBox="1"/>
          <p:nvPr/>
        </p:nvSpPr>
        <p:spPr>
          <a:xfrm>
            <a:off x="4878024" y="6550223"/>
            <a:ext cx="42659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i="1" dirty="0" err="1" smtClean="0"/>
              <a:t>Punch</a:t>
            </a:r>
            <a:r>
              <a:rPr lang="cs-CZ" sz="1400" i="1" dirty="0" smtClean="0"/>
              <a:t>, K. F. Základy kvantitativního šetření. 2008, str. 43</a:t>
            </a:r>
            <a:endParaRPr lang="cs-CZ" sz="1400" i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16632"/>
            <a:ext cx="87630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cs-CZ" sz="4000" dirty="0" smtClean="0"/>
              <a:t>K</a:t>
            </a:r>
            <a:r>
              <a:rPr lang="en-US" sz="4000" dirty="0" err="1" smtClean="0"/>
              <a:t>lasifi</a:t>
            </a:r>
            <a:r>
              <a:rPr lang="cs-CZ" sz="4000" dirty="0" smtClean="0"/>
              <a:t>k</a:t>
            </a:r>
            <a:r>
              <a:rPr lang="en-US" sz="4000" dirty="0" smtClean="0"/>
              <a:t>a</a:t>
            </a:r>
            <a:r>
              <a:rPr lang="cs-CZ" sz="4000" dirty="0" err="1" smtClean="0"/>
              <a:t>ce</a:t>
            </a:r>
            <a:r>
              <a:rPr lang="en-US" sz="4000" dirty="0" smtClean="0"/>
              <a:t> </a:t>
            </a:r>
            <a:r>
              <a:rPr lang="cs-CZ" sz="4000" dirty="0" err="1" smtClean="0"/>
              <a:t>výzk</a:t>
            </a:r>
            <a:r>
              <a:rPr lang="cs-CZ" sz="4000" dirty="0" smtClean="0"/>
              <a:t>. strategií</a:t>
            </a:r>
            <a:endParaRPr lang="en-US" sz="4000" dirty="0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124744"/>
            <a:ext cx="8001000" cy="5040560"/>
          </a:xfrm>
        </p:spPr>
        <p:txBody>
          <a:bodyPr>
            <a:normAutofit fontScale="70000" lnSpcReduction="20000"/>
          </a:bodyPr>
          <a:lstStyle/>
          <a:p>
            <a:pPr eaLnBrk="1" hangingPunct="1">
              <a:spcBef>
                <a:spcPct val="40000"/>
              </a:spcBef>
            </a:pPr>
            <a:r>
              <a:rPr lang="cs-CZ" u="sng" dirty="0" smtClean="0"/>
              <a:t>Z hlediska cíle výzkumu</a:t>
            </a:r>
            <a:endParaRPr lang="en-US" u="sng" dirty="0" smtClean="0"/>
          </a:p>
          <a:p>
            <a:pPr lvl="1" eaLnBrk="1" hangingPunct="1">
              <a:spcBef>
                <a:spcPct val="40000"/>
              </a:spcBef>
            </a:pPr>
            <a:r>
              <a:rPr lang="cs-CZ" dirty="0" smtClean="0"/>
              <a:t>D</a:t>
            </a:r>
            <a:r>
              <a:rPr lang="en-US" dirty="0" err="1" smtClean="0"/>
              <a:t>es</a:t>
            </a:r>
            <a:r>
              <a:rPr lang="cs-CZ" dirty="0" smtClean="0"/>
              <a:t>k</a:t>
            </a:r>
            <a:r>
              <a:rPr lang="en-US" dirty="0" err="1" smtClean="0"/>
              <a:t>riptiv</a:t>
            </a:r>
            <a:r>
              <a:rPr lang="cs-CZ" dirty="0" smtClean="0"/>
              <a:t>ní (sledujeme rozložení proměnných)</a:t>
            </a:r>
          </a:p>
          <a:p>
            <a:pPr lvl="1" eaLnBrk="1" hangingPunct="1">
              <a:spcBef>
                <a:spcPct val="40000"/>
              </a:spcBef>
            </a:pPr>
            <a:r>
              <a:rPr lang="cs-CZ" dirty="0" smtClean="0"/>
              <a:t>K</a:t>
            </a:r>
            <a:r>
              <a:rPr lang="en-US" dirty="0" smtClean="0"/>
              <a:t>au</a:t>
            </a:r>
            <a:r>
              <a:rPr lang="cs-CZ" dirty="0" err="1" smtClean="0"/>
              <a:t>zá</a:t>
            </a:r>
            <a:r>
              <a:rPr lang="en-US" dirty="0" smtClean="0"/>
              <a:t>l</a:t>
            </a:r>
            <a:r>
              <a:rPr lang="cs-CZ" dirty="0" smtClean="0"/>
              <a:t>ní (sledujeme vztahy mezi proměnnými)</a:t>
            </a:r>
            <a:endParaRPr lang="en-US" dirty="0" smtClean="0"/>
          </a:p>
          <a:p>
            <a:pPr eaLnBrk="1" hangingPunct="1">
              <a:spcBef>
                <a:spcPct val="40000"/>
              </a:spcBef>
            </a:pPr>
            <a:r>
              <a:rPr lang="cs-CZ" u="sng" dirty="0" smtClean="0"/>
              <a:t>Z hlediska časové </a:t>
            </a:r>
            <a:r>
              <a:rPr lang="en-US" u="sng" dirty="0" err="1" smtClean="0"/>
              <a:t>dimen</a:t>
            </a:r>
            <a:r>
              <a:rPr lang="cs-CZ" u="sng" dirty="0" smtClean="0"/>
              <a:t>ze</a:t>
            </a:r>
            <a:endParaRPr lang="en-US" u="sng" dirty="0" smtClean="0"/>
          </a:p>
          <a:p>
            <a:pPr lvl="1" eaLnBrk="1" hangingPunct="1">
              <a:spcBef>
                <a:spcPct val="40000"/>
              </a:spcBef>
            </a:pPr>
            <a:r>
              <a:rPr lang="cs-CZ" dirty="0" smtClean="0"/>
              <a:t>Jednorázová průřezová studie (mapuje pouze existující rozdíly, nikoli změny působené intervencí</a:t>
            </a:r>
            <a:r>
              <a:rPr lang="cs-CZ" dirty="0" smtClean="0"/>
              <a:t>)</a:t>
            </a:r>
          </a:p>
          <a:p>
            <a:pPr lvl="1" eaLnBrk="1" hangingPunct="1">
              <a:spcBef>
                <a:spcPct val="40000"/>
              </a:spcBef>
            </a:pPr>
            <a:r>
              <a:rPr lang="cs-CZ" dirty="0" smtClean="0"/>
              <a:t>Retrospektivní metoda studia</a:t>
            </a:r>
            <a:endParaRPr lang="en-US" dirty="0" smtClean="0"/>
          </a:p>
          <a:p>
            <a:pPr lvl="1" eaLnBrk="1" hangingPunct="1">
              <a:spcBef>
                <a:spcPct val="40000"/>
              </a:spcBef>
            </a:pPr>
            <a:r>
              <a:rPr lang="en-US" dirty="0" err="1" smtClean="0"/>
              <a:t>Longitudin</a:t>
            </a:r>
            <a:r>
              <a:rPr lang="cs-CZ" dirty="0" smtClean="0"/>
              <a:t>á</a:t>
            </a:r>
            <a:r>
              <a:rPr lang="en-US" dirty="0" smtClean="0"/>
              <a:t>l</a:t>
            </a:r>
            <a:r>
              <a:rPr lang="cs-CZ" dirty="0" smtClean="0"/>
              <a:t>ní výzkumy:  </a:t>
            </a:r>
          </a:p>
          <a:p>
            <a:pPr lvl="2">
              <a:spcBef>
                <a:spcPct val="40000"/>
              </a:spcBef>
            </a:pPr>
            <a:r>
              <a:rPr lang="cs-CZ" dirty="0" smtClean="0"/>
              <a:t>Panel (Panel design)</a:t>
            </a:r>
          </a:p>
          <a:p>
            <a:pPr lvl="2">
              <a:spcBef>
                <a:spcPct val="40000"/>
              </a:spcBef>
            </a:pPr>
            <a:r>
              <a:rPr lang="cs-CZ" dirty="0" err="1" smtClean="0"/>
              <a:t>Kohortová</a:t>
            </a:r>
            <a:r>
              <a:rPr lang="cs-CZ" dirty="0" smtClean="0"/>
              <a:t> analýza (</a:t>
            </a:r>
            <a:r>
              <a:rPr lang="cs-CZ" dirty="0" err="1" smtClean="0"/>
              <a:t>Cohort</a:t>
            </a:r>
            <a:r>
              <a:rPr lang="cs-CZ" dirty="0" smtClean="0"/>
              <a:t> Study)</a:t>
            </a:r>
          </a:p>
          <a:p>
            <a:pPr lvl="2">
              <a:spcBef>
                <a:spcPct val="40000"/>
              </a:spcBef>
            </a:pPr>
            <a:r>
              <a:rPr lang="cs-CZ" dirty="0" smtClean="0"/>
              <a:t>Analýza trendů (Trend Study)</a:t>
            </a:r>
          </a:p>
          <a:p>
            <a:pPr eaLnBrk="1" hangingPunct="1">
              <a:spcBef>
                <a:spcPct val="40000"/>
              </a:spcBef>
            </a:pPr>
            <a:r>
              <a:rPr lang="cs-CZ" u="sng" dirty="0" smtClean="0"/>
              <a:t>Z hlediska tematického rozsahu</a:t>
            </a:r>
            <a:endParaRPr lang="en-US" u="sng" dirty="0" smtClean="0"/>
          </a:p>
          <a:p>
            <a:pPr lvl="1" eaLnBrk="1" hangingPunct="1">
              <a:spcBef>
                <a:spcPct val="40000"/>
              </a:spcBef>
            </a:pPr>
            <a:r>
              <a:rPr lang="en-US" dirty="0" smtClean="0"/>
              <a:t>Statistic</a:t>
            </a:r>
            <a:r>
              <a:rPr lang="cs-CZ" dirty="0" err="1" smtClean="0"/>
              <a:t>ké</a:t>
            </a:r>
            <a:r>
              <a:rPr lang="en-US" dirty="0" smtClean="0"/>
              <a:t> </a:t>
            </a:r>
            <a:r>
              <a:rPr lang="cs-CZ" dirty="0" smtClean="0"/>
              <a:t>studie</a:t>
            </a:r>
            <a:endParaRPr lang="en-US" dirty="0" smtClean="0"/>
          </a:p>
          <a:p>
            <a:pPr lvl="1" eaLnBrk="1" hangingPunct="1"/>
            <a:r>
              <a:rPr lang="cs-CZ" dirty="0" smtClean="0"/>
              <a:t>Případová studie (</a:t>
            </a:r>
            <a:r>
              <a:rPr lang="en-US" dirty="0" smtClean="0"/>
              <a:t>Case study</a:t>
            </a:r>
            <a:r>
              <a:rPr lang="cs-CZ" dirty="0" smtClean="0"/>
              <a:t>), např. studie organizace</a:t>
            </a:r>
            <a:endParaRPr lang="en-US" dirty="0" smtClean="0"/>
          </a:p>
        </p:txBody>
      </p:sp>
      <p:sp>
        <p:nvSpPr>
          <p:cNvPr id="11268" name="Rectangle 11"/>
          <p:cNvSpPr>
            <a:spLocks noChangeArrowheads="1"/>
          </p:cNvSpPr>
          <p:nvPr/>
        </p:nvSpPr>
        <p:spPr bwMode="auto">
          <a:xfrm>
            <a:off x="5148064" y="6613525"/>
            <a:ext cx="38258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tabLst>
                <a:tab pos="2743200" algn="ctr"/>
                <a:tab pos="5486400" algn="r"/>
              </a:tabLst>
            </a:pPr>
            <a:r>
              <a:rPr lang="en-US" sz="1000" dirty="0">
                <a:latin typeface="Arial" charset="0"/>
              </a:rPr>
              <a:t>Copyright © 2000 - 2009 by Michael J. Miller.  All rights reserved.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z="3600" dirty="0" smtClean="0"/>
              <a:t>Jak má vypadat výzkumná otázka</a:t>
            </a:r>
            <a:endParaRPr lang="en-US" sz="3600" dirty="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“</a:t>
            </a:r>
            <a:r>
              <a:rPr lang="cs-CZ" dirty="0" smtClean="0"/>
              <a:t>Liší se </a:t>
            </a:r>
            <a:r>
              <a:rPr lang="cs-CZ" dirty="0" smtClean="0"/>
              <a:t>struktura zdrojů NNO </a:t>
            </a:r>
            <a:r>
              <a:rPr lang="cs-CZ" dirty="0" smtClean="0"/>
              <a:t>dle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 </a:t>
            </a:r>
            <a:r>
              <a:rPr lang="cs-CZ" dirty="0" smtClean="0"/>
              <a:t>oblasti </a:t>
            </a:r>
            <a:r>
              <a:rPr lang="cs-CZ" dirty="0" smtClean="0"/>
              <a:t>působení?</a:t>
            </a:r>
            <a:r>
              <a:rPr lang="en-US" dirty="0" smtClean="0"/>
              <a:t>”</a:t>
            </a:r>
          </a:p>
        </p:txBody>
      </p:sp>
      <p:sp>
        <p:nvSpPr>
          <p:cNvPr id="151556" name="Rectangle 4"/>
          <p:cNvSpPr>
            <a:spLocks noChangeArrowheads="1"/>
          </p:cNvSpPr>
          <p:nvPr/>
        </p:nvSpPr>
        <p:spPr bwMode="auto">
          <a:xfrm>
            <a:off x="323528" y="2780928"/>
            <a:ext cx="8610600" cy="9144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cs-CZ" sz="2200" b="1" dirty="0" smtClean="0">
                <a:latin typeface="Arial" charset="0"/>
              </a:rPr>
              <a:t>Určete rozsah studie!</a:t>
            </a:r>
            <a:endParaRPr lang="en-US" sz="2200" b="1" dirty="0">
              <a:latin typeface="Arial" charset="0"/>
            </a:endParaRPr>
          </a:p>
        </p:txBody>
      </p:sp>
      <p:sp>
        <p:nvSpPr>
          <p:cNvPr id="151557" name="Rectangle 5"/>
          <p:cNvSpPr>
            <a:spLocks noChangeArrowheads="1"/>
          </p:cNvSpPr>
          <p:nvPr/>
        </p:nvSpPr>
        <p:spPr bwMode="auto">
          <a:xfrm>
            <a:off x="304800" y="3861048"/>
            <a:ext cx="8610600" cy="1296144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cs-CZ" sz="2200" b="1" dirty="0" smtClean="0">
                <a:latin typeface="Arial" charset="0"/>
              </a:rPr>
              <a:t>Určete hlavní proměnné</a:t>
            </a:r>
            <a:r>
              <a:rPr lang="en-US" sz="2200" dirty="0" smtClean="0">
                <a:latin typeface="Arial" charset="0"/>
              </a:rPr>
              <a:t>: </a:t>
            </a:r>
            <a:endParaRPr lang="cs-CZ" sz="2200" dirty="0" smtClean="0">
              <a:latin typeface="Arial" charset="0"/>
            </a:endParaRPr>
          </a:p>
          <a:p>
            <a:r>
              <a:rPr lang="cs-CZ" sz="2200" dirty="0" smtClean="0">
                <a:latin typeface="Arial" charset="0"/>
              </a:rPr>
              <a:t>	      nezávisle proměnné: ???</a:t>
            </a:r>
            <a:r>
              <a:rPr lang="en-US" sz="2200" dirty="0" smtClean="0">
                <a:latin typeface="Arial" charset="0"/>
              </a:rPr>
              <a:t> </a:t>
            </a:r>
            <a:endParaRPr lang="en-US" sz="2200" dirty="0">
              <a:latin typeface="Arial" charset="0"/>
            </a:endParaRPr>
          </a:p>
          <a:p>
            <a:r>
              <a:rPr lang="en-US" sz="2200" dirty="0">
                <a:latin typeface="Arial" charset="0"/>
              </a:rPr>
              <a:t>                  </a:t>
            </a:r>
            <a:r>
              <a:rPr lang="cs-CZ" sz="2200" dirty="0" smtClean="0">
                <a:latin typeface="Arial" charset="0"/>
              </a:rPr>
              <a:t>závisle proměnné: ???</a:t>
            </a:r>
            <a:r>
              <a:rPr lang="en-US" sz="2200" dirty="0" smtClean="0">
                <a:latin typeface="Arial" charset="0"/>
              </a:rPr>
              <a:t> </a:t>
            </a:r>
            <a:endParaRPr lang="en-US" sz="2200" dirty="0">
              <a:latin typeface="Arial" charset="0"/>
            </a:endParaRPr>
          </a:p>
          <a:p>
            <a:r>
              <a:rPr lang="en-US" sz="2200" dirty="0">
                <a:latin typeface="Arial" charset="0"/>
              </a:rPr>
              <a:t>                  </a:t>
            </a:r>
            <a:r>
              <a:rPr lang="cs-CZ" sz="2200" dirty="0" smtClean="0">
                <a:latin typeface="Arial" charset="0"/>
              </a:rPr>
              <a:t>intervenující proměnné: ???</a:t>
            </a:r>
            <a:endParaRPr lang="en-US" sz="2200" dirty="0">
              <a:latin typeface="Arial" charset="0"/>
            </a:endParaRPr>
          </a:p>
        </p:txBody>
      </p:sp>
      <p:sp>
        <p:nvSpPr>
          <p:cNvPr id="151558" name="Rectangle 6"/>
          <p:cNvSpPr>
            <a:spLocks noChangeArrowheads="1"/>
          </p:cNvSpPr>
          <p:nvPr/>
        </p:nvSpPr>
        <p:spPr bwMode="auto">
          <a:xfrm>
            <a:off x="251520" y="5301208"/>
            <a:ext cx="8610600" cy="10668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cs-CZ" sz="2200" b="1" dirty="0" smtClean="0">
                <a:latin typeface="Arial" charset="0"/>
              </a:rPr>
              <a:t>Určete cílový soubor!</a:t>
            </a:r>
            <a:endParaRPr lang="en-US" sz="2200" b="1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1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1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15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15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15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15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556" grpId="0" animBg="1"/>
      <p:bldP spid="151557" grpId="0" animBg="1"/>
      <p:bldP spid="151558" grpId="0" animBg="1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686</TotalTime>
  <Words>281</Words>
  <Application>Microsoft Office PowerPoint</Application>
  <PresentationFormat>Předvádění na obrazovce (4:3)</PresentationFormat>
  <Paragraphs>46</Paragraphs>
  <Slides>6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sady Office</vt:lpstr>
      <vt:lpstr>Snímek 1</vt:lpstr>
      <vt:lpstr>Kroky po vymezení oblasti výzkumu</vt:lpstr>
      <vt:lpstr>Význam výzkumné otázky  </vt:lpstr>
      <vt:lpstr>Příprava výzkumu</vt:lpstr>
      <vt:lpstr>Klasifikace výzk. strategií</vt:lpstr>
      <vt:lpstr>Jak má vypadat výzkumná otázka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laura</dc:creator>
  <cp:lastModifiedBy>aaaa</cp:lastModifiedBy>
  <cp:revision>69</cp:revision>
  <dcterms:created xsi:type="dcterms:W3CDTF">2011-10-13T07:29:46Z</dcterms:created>
  <dcterms:modified xsi:type="dcterms:W3CDTF">2016-03-30T10:47:32Z</dcterms:modified>
</cp:coreProperties>
</file>