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8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21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3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9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6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37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7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96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6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0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CA238-810B-4A70-B28D-16CE8363227C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3C00-4A93-4795-AC6F-CFAAA93C8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28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 smtClean="0">
                <a:solidFill>
                  <a:schemeClr val="tx1"/>
                </a:solidFill>
              </a:rPr>
              <a:t>7. Investice a financování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990600" y="2209800"/>
            <a:ext cx="7696200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Podniková činnost = zásobování + výroba + prodej výkonů </a:t>
            </a:r>
            <a:r>
              <a:rPr lang="cs-CZ" altLang="cs-CZ">
                <a:sym typeface="Symbol" pitchFamily="18" charset="2"/>
              </a:rPr>
              <a:t> financování</a:t>
            </a:r>
          </a:p>
          <a:p>
            <a:pPr eaLnBrk="1" hangingPunct="1">
              <a:spcBef>
                <a:spcPct val="50000"/>
              </a:spcBef>
            </a:pPr>
            <a:endParaRPr lang="cs-CZ" altLang="cs-CZ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>
                <a:sym typeface="Symbol" pitchFamily="18" charset="2"/>
              </a:rPr>
              <a:t>Tok statků = věcně hospodářský proces (výkony)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>
                <a:sym typeface="Symbol" pitchFamily="18" charset="2"/>
              </a:rPr>
              <a:t>Tok plateb = finančně hospodářský proces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®"/>
            </a:pPr>
            <a:r>
              <a:rPr lang="cs-CZ" altLang="cs-CZ">
                <a:sym typeface="Symbol" pitchFamily="18" charset="2"/>
              </a:rPr>
              <a:t> oba toky ve vzájemném vztahu  vzájemně se ovlivňují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®"/>
            </a:pPr>
            <a:endParaRPr lang="cs-CZ" altLang="cs-CZ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cs-CZ" altLang="cs-CZ">
                <a:sym typeface="Symbol" pitchFamily="18" charset="2"/>
              </a:rPr>
              <a:t>Financování = obstarávání finančních prostředků (kapitálu) – pasiva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>
                <a:sym typeface="Symbol" pitchFamily="18" charset="2"/>
              </a:rPr>
              <a:t> v užším smyslu = obstarávání kapitálu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>
                <a:sym typeface="Symbol" pitchFamily="18" charset="2"/>
              </a:rPr>
              <a:t> </a:t>
            </a:r>
            <a:r>
              <a:rPr lang="cs-CZ" altLang="cs-CZ">
                <a:solidFill>
                  <a:schemeClr val="hlink"/>
                </a:solidFill>
                <a:sym typeface="Symbol" pitchFamily="18" charset="2"/>
              </a:rPr>
              <a:t>v širším smyslu = všechna opatření v kapitálové oblasti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None/>
            </a:pPr>
            <a:r>
              <a:rPr lang="cs-CZ" altLang="cs-CZ">
                <a:sym typeface="Symbol" pitchFamily="18" charset="2"/>
              </a:rPr>
              <a:t>Investice = použití finančních prostředků k obstarání majetku - aktiva</a:t>
            </a:r>
          </a:p>
        </p:txBody>
      </p:sp>
    </p:spTree>
    <p:extLst>
      <p:ext uri="{BB962C8B-B14F-4D97-AF65-F5344CB8AC3E}">
        <p14:creationId xmlns:p14="http://schemas.microsoft.com/office/powerpoint/2010/main" val="73965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 smtClean="0">
                <a:solidFill>
                  <a:schemeClr val="tx1"/>
                </a:solidFill>
              </a:rPr>
              <a:t>8. Investiční plánování a propočty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77724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Posuzují výhodnost investičního projektu nebo několik investičních variant.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Investiční propočty nemusí být vždy propočty hospodárnosti.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Investiční propočty připravují investiční rozhodování.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Bude realizována jen taková investice, která zajistí návratnost peněžních výdajů spojených s jejím pořízením a dostatečné zúročení vloženého kapitálu.</a:t>
            </a:r>
          </a:p>
        </p:txBody>
      </p:sp>
    </p:spTree>
    <p:extLst>
      <p:ext uri="{BB962C8B-B14F-4D97-AF65-F5344CB8AC3E}">
        <p14:creationId xmlns:p14="http://schemas.microsoft.com/office/powerpoint/2010/main" val="240857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43000" y="2209800"/>
            <a:ext cx="76962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Při výpočtu výhodnosti investic se může jednat o: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Izolované posouzení jednotlivého investičního projektu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Srovnání dvou nebo více investičních projektů stejného použití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Sestavení optimálního rozpočtu investic</a:t>
            </a:r>
          </a:p>
        </p:txBody>
      </p:sp>
    </p:spTree>
    <p:extLst>
      <p:ext uri="{BB962C8B-B14F-4D97-AF65-F5344CB8AC3E}">
        <p14:creationId xmlns:p14="http://schemas.microsoft.com/office/powerpoint/2010/main" val="192614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investičních propočtů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143000" y="2133600"/>
            <a:ext cx="76200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Existují tři základní skupiny: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Pomocné praktické postupy (statické)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Finančně matematické postupy (dynamické)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cs-CZ" altLang="cs-CZ"/>
              <a:t>Simultánní metody</a:t>
            </a:r>
          </a:p>
        </p:txBody>
      </p:sp>
    </p:spTree>
    <p:extLst>
      <p:ext uri="{BB962C8B-B14F-4D97-AF65-F5344CB8AC3E}">
        <p14:creationId xmlns:p14="http://schemas.microsoft.com/office/powerpoint/2010/main" val="1897650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chemeClr val="folHlink"/>
                </a:solidFill>
              </a:rPr>
              <a:t>Pomocné praktické postupy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838200" y="2209800"/>
            <a:ext cx="800100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/>
              <a:t>Vycházejí z nákladů, zisku a porovnávání rentability – neberou v úvahu čas.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>
                <a:solidFill>
                  <a:schemeClr val="hlink"/>
                </a:solidFill>
              </a:rPr>
              <a:t>Výpočet porovnávající náklady</a:t>
            </a:r>
          </a:p>
          <a:p>
            <a:pPr eaLnBrk="1" hangingPunct="1">
              <a:buFontTx/>
              <a:buChar char="-"/>
            </a:pPr>
            <a:r>
              <a:rPr lang="cs-CZ" altLang="cs-CZ"/>
              <a:t> Kritériem výhodnosti: rozdíl v nákladech (při stejné kapacitě), rozdíl v nákladech na jednotku (při různé kapacitě)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>
                <a:solidFill>
                  <a:schemeClr val="hlink"/>
                </a:solidFill>
              </a:rPr>
              <a:t>Výpočet porovnávající zisky</a:t>
            </a:r>
          </a:p>
          <a:p>
            <a:pPr eaLnBrk="1" hangingPunct="1">
              <a:buFontTx/>
              <a:buChar char="-"/>
            </a:pPr>
            <a:r>
              <a:rPr lang="cs-CZ" altLang="cs-CZ"/>
              <a:t> Kritériem výhodnosti: rozdíl v zisku (při stejné kapacitě), rozdíl v zisku na jednotku (při různé kapacitě)</a:t>
            </a:r>
          </a:p>
          <a:p>
            <a:pPr eaLnBrk="1" hangingPunct="1">
              <a:buFontTx/>
              <a:buChar char="-"/>
            </a:pPr>
            <a:endParaRPr lang="cs-CZ" altLang="cs-CZ"/>
          </a:p>
          <a:p>
            <a:pPr eaLnBrk="1" hangingPunct="1"/>
            <a:r>
              <a:rPr lang="cs-CZ" altLang="cs-CZ" b="1">
                <a:solidFill>
                  <a:schemeClr val="hlink"/>
                </a:solidFill>
              </a:rPr>
              <a:t>Výpočty rentability</a:t>
            </a:r>
          </a:p>
          <a:p>
            <a:pPr eaLnBrk="1" hangingPunct="1"/>
            <a:r>
              <a:rPr lang="cs-CZ" altLang="cs-CZ"/>
              <a:t>- ROI, ROS, ROA, ROE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b="1">
                <a:solidFill>
                  <a:schemeClr val="hlink"/>
                </a:solidFill>
              </a:rPr>
              <a:t>Výpočet doby návratnosti</a:t>
            </a:r>
          </a:p>
          <a:p>
            <a:pPr eaLnBrk="1" hangingPunct="1"/>
            <a:r>
              <a:rPr lang="cs-CZ" altLang="cs-CZ"/>
              <a:t>= doby, za kterou je možno získat zpět peněžní výdaje spojené se zařízením</a:t>
            </a:r>
          </a:p>
        </p:txBody>
      </p:sp>
    </p:spTree>
    <p:extLst>
      <p:ext uri="{BB962C8B-B14F-4D97-AF65-F5344CB8AC3E}">
        <p14:creationId xmlns:p14="http://schemas.microsoft.com/office/powerpoint/2010/main" val="272152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62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>
                <a:solidFill>
                  <a:schemeClr val="folHlink"/>
                </a:solidFill>
              </a:rPr>
              <a:t>Finančně matematické postupy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990600" y="2209800"/>
            <a:ext cx="777240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Zkoumají výhodnost investiční varianty za celou ekonomickou životnost + berou v úvahu faktor času.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Čistá současná hodnota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/>
            <a:r>
              <a:rPr lang="cs-CZ" altLang="cs-CZ"/>
              <a:t>K = hodnota kapitálu</a:t>
            </a:r>
          </a:p>
          <a:p>
            <a:pPr eaLnBrk="1" hangingPunct="1"/>
            <a:r>
              <a:rPr lang="cs-CZ" altLang="cs-CZ"/>
              <a:t>E</a:t>
            </a:r>
            <a:r>
              <a:rPr lang="cs-CZ" altLang="cs-CZ" baseline="-25000"/>
              <a:t>t</a:t>
            </a:r>
            <a:r>
              <a:rPr lang="cs-CZ" altLang="cs-CZ"/>
              <a:t> = peněžní příjmy na konci období t </a:t>
            </a:r>
          </a:p>
          <a:p>
            <a:pPr eaLnBrk="1" hangingPunct="1"/>
            <a:r>
              <a:rPr lang="cs-CZ" altLang="cs-CZ"/>
              <a:t>A</a:t>
            </a:r>
            <a:r>
              <a:rPr lang="cs-CZ" altLang="cs-CZ" baseline="-25000"/>
              <a:t>t</a:t>
            </a:r>
            <a:r>
              <a:rPr lang="cs-CZ" altLang="cs-CZ"/>
              <a:t> = peněžní výdaje na konci období t </a:t>
            </a:r>
          </a:p>
          <a:p>
            <a:pPr eaLnBrk="1" hangingPunct="1"/>
            <a:r>
              <a:rPr lang="cs-CZ" altLang="cs-CZ"/>
              <a:t>i = kalkulační úroková míra</a:t>
            </a:r>
          </a:p>
          <a:p>
            <a:pPr eaLnBrk="1" hangingPunct="1"/>
            <a:r>
              <a:rPr lang="cs-CZ" altLang="cs-CZ"/>
              <a:t>t</a:t>
            </a:r>
            <a:r>
              <a:rPr lang="de-DE" altLang="cs-CZ"/>
              <a:t> </a:t>
            </a:r>
            <a:r>
              <a:rPr lang="cs-CZ" altLang="cs-CZ"/>
              <a:t>= období </a:t>
            </a:r>
            <a:r>
              <a:rPr lang="de-DE" altLang="cs-CZ"/>
              <a:t>(t=0,1,2,...,n)</a:t>
            </a:r>
            <a:endParaRPr lang="en-US" altLang="cs-CZ"/>
          </a:p>
          <a:p>
            <a:pPr eaLnBrk="1" hangingPunct="1"/>
            <a:r>
              <a:rPr lang="en-US" altLang="cs-CZ"/>
              <a:t>n </a:t>
            </a:r>
            <a:r>
              <a:rPr lang="cs-CZ" altLang="cs-CZ"/>
              <a:t>= ekonomická životnost investičního objektu</a:t>
            </a:r>
          </a:p>
        </p:txBody>
      </p:sp>
      <p:graphicFrame>
        <p:nvGraphicFramePr>
          <p:cNvPr id="7173" name="Object 7"/>
          <p:cNvGraphicFramePr>
            <a:graphicFrameLocks noChangeAspect="1"/>
          </p:cNvGraphicFramePr>
          <p:nvPr>
            <p:ph idx="1"/>
          </p:nvPr>
        </p:nvGraphicFramePr>
        <p:xfrm>
          <a:off x="1143000" y="3581400"/>
          <a:ext cx="21939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ovnice" r:id="rId3" imgW="1459866" imgH="431613" progId="Equation.3">
                  <p:embed/>
                </p:oleObj>
              </mc:Choice>
              <mc:Fallback>
                <p:oleObj name="Rovnice" r:id="rId3" imgW="145986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81400"/>
                        <a:ext cx="21939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67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7724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chemeClr val="hlink"/>
                </a:solidFill>
              </a:rPr>
              <a:t>Vnitřní výnosové procento</a:t>
            </a:r>
          </a:p>
          <a:p>
            <a:pPr eaLnBrk="1" hangingPunct="1"/>
            <a:endParaRPr lang="cs-CZ" altLang="cs-CZ"/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Kritika finančně matematických postupů: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/>
              <a:t> Dokonalá předběžná informace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/>
              <a:t> Odhad kalkulační úrokové míry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/>
              <a:t> Přiřazení příjmů a plateb jednotlivé investici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/>
              <a:t> Odchylky ve využití kapitálu, struktuře toků plateb a příjmů nebo doby  ekonomické životnosti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143000" y="2667000"/>
          <a:ext cx="216693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e" r:id="rId3" imgW="1435100" imgH="431800" progId="Equation.3">
                  <p:embed/>
                </p:oleObj>
              </mc:Choice>
              <mc:Fallback>
                <p:oleObj name="Rovnice" r:id="rId3" imgW="1435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67000"/>
                        <a:ext cx="2166938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49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Oceňování podniku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ocenění likvidovaného podniku – stanovení, tzv. likvidační hodnoty (</a:t>
            </a:r>
            <a:r>
              <a:rPr lang="cs-CZ" altLang="cs-CZ" sz="2000" dirty="0" err="1"/>
              <a:t>liquidation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value</a:t>
            </a:r>
            <a:r>
              <a:rPr lang="cs-CZ" altLang="cs-CZ" sz="20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ocenění podniku pokračujícího ve své činnosti (</a:t>
            </a:r>
            <a:r>
              <a:rPr lang="cs-CZ" altLang="cs-CZ" sz="2000" dirty="0" err="1"/>
              <a:t>going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concern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value</a:t>
            </a:r>
            <a:r>
              <a:rPr lang="cs-CZ" altLang="cs-CZ" sz="20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Postupy využívané pro oceňování podniku v hospodářské praxi členíme do dvou základních skupin(</a:t>
            </a:r>
            <a:r>
              <a:rPr lang="cs-CZ" altLang="cs-CZ" sz="2000" dirty="0" err="1"/>
              <a:t>Wohe</a:t>
            </a:r>
            <a:r>
              <a:rPr lang="cs-CZ" altLang="cs-CZ" sz="2000" dirty="0"/>
              <a:t>, 2007):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postupy, které vedou bezprostředně k ocenění podniku jako celku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postup ohodnocení podle výnosů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ocenění podstaty podniku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ohodnocení podle průměrných hodnot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postupy nejprve zjišťující hodnotu firmy (goodwill, dobrá pověst, renomé) a poté vypočtou celkovou hodnotu podniku (přičítají firemní hodnotu k reprodukční ceně)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postup podle kapitalizace vyšších zisků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metoda zkrácené lhůty přínosu goodwillu</a:t>
            </a:r>
          </a:p>
        </p:txBody>
      </p:sp>
    </p:spTree>
    <p:extLst>
      <p:ext uri="{BB962C8B-B14F-4D97-AF65-F5344CB8AC3E}">
        <p14:creationId xmlns:p14="http://schemas.microsoft.com/office/powerpoint/2010/main" val="71284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772400" cy="394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Ne každé použití finančních prostředků je investice (např. úvěr na zaplacení závazků).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Ne každé financování je obstarávaní peněz (např. věcné vklady).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Z hlediska rozvahy sledujeme jaké součásti kapitálu má podnik k dispozici a v jaké podobě (pasiva – vlastní a cizí kapitál) a jaké druhy majetku má podnik k dispozici (aktiva – dlouhodobý a oběžný majetek).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Dezinvestice = uvolnění finančních částek investovaných ve věcném nebo finančním majetku prostřednictvím trhu do likvidní podoby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Úbytek kapitálu = např. splácení kapitálových vkladů, výběr zisku apod.</a:t>
            </a:r>
          </a:p>
        </p:txBody>
      </p:sp>
    </p:spTree>
    <p:extLst>
      <p:ext uri="{BB962C8B-B14F-4D97-AF65-F5344CB8AC3E}">
        <p14:creationId xmlns:p14="http://schemas.microsoft.com/office/powerpoint/2010/main" val="204857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Podnikový obrat</a:t>
            </a:r>
          </a:p>
        </p:txBody>
      </p:sp>
      <p:pic>
        <p:nvPicPr>
          <p:cNvPr id="512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2133600"/>
            <a:ext cx="4918075" cy="4246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48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Likvidita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914400" y="2209800"/>
            <a:ext cx="784860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Likvidita</a:t>
            </a:r>
            <a:r>
              <a:rPr lang="cs-CZ" altLang="cs-CZ"/>
              <a:t> = schopnost podniku dostát v příslušných lhůtách svým splatným závazkům aniž je ohrožen bezporuchový proces vzniku a prodeje výkonů. </a:t>
            </a:r>
            <a:r>
              <a:rPr lang="cs-CZ" altLang="cs-CZ" b="1">
                <a:sym typeface="Symbol" pitchFamily="18" charset="2"/>
              </a:rPr>
              <a:t> relativní likvidita  solventnost</a:t>
            </a:r>
            <a:endParaRPr lang="cs-CZ" altLang="cs-CZ"/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/>
              <a:t>Likvidita </a:t>
            </a:r>
            <a:r>
              <a:rPr lang="cs-CZ" altLang="cs-CZ" b="1">
                <a:sym typeface="Symbol" pitchFamily="18" charset="2"/>
              </a:rPr>
              <a:t> likvidnost  absolutní likvidita</a:t>
            </a:r>
            <a:r>
              <a:rPr lang="cs-CZ" altLang="cs-CZ">
                <a:sym typeface="Symbol" pitchFamily="18" charset="2"/>
              </a:rPr>
              <a:t> = schopnost (rychlost)  majetkových složek podniku přeměnit se na platební prostředky.</a:t>
            </a:r>
          </a:p>
          <a:p>
            <a:pPr eaLnBrk="1" hangingPunct="1">
              <a:spcBef>
                <a:spcPct val="50000"/>
              </a:spcBef>
            </a:pPr>
            <a:endParaRPr lang="cs-CZ" altLang="cs-CZ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ym typeface="Symbol" pitchFamily="18" charset="2"/>
              </a:rPr>
              <a:t>Finanční rovnováha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b="1">
                <a:sym typeface="Symbol" pitchFamily="18" charset="2"/>
              </a:rPr>
              <a:t> Úzké pojetí </a:t>
            </a:r>
            <a:r>
              <a:rPr lang="cs-CZ" altLang="cs-CZ">
                <a:sym typeface="Symbol" pitchFamily="18" charset="2"/>
              </a:rPr>
              <a:t>= v každém okamžiku je krytí platebních prostředků vyšší nebo rovno jejich potřebě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cs-CZ" altLang="cs-CZ" b="1">
                <a:sym typeface="Symbol" pitchFamily="18" charset="2"/>
              </a:rPr>
              <a:t> Širší pojetí </a:t>
            </a:r>
            <a:r>
              <a:rPr lang="cs-CZ" altLang="cs-CZ">
                <a:sym typeface="Symbol" pitchFamily="18" charset="2"/>
              </a:rPr>
              <a:t>= platební toky jsou v optimálním poměru s ohledem na systém podnikových cílů  vedlejší podmínka maximalizace zisku</a:t>
            </a:r>
          </a:p>
        </p:txBody>
      </p:sp>
    </p:spTree>
    <p:extLst>
      <p:ext uri="{BB962C8B-B14F-4D97-AF65-F5344CB8AC3E}">
        <p14:creationId xmlns:p14="http://schemas.microsoft.com/office/powerpoint/2010/main" val="344987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8486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Podlikvidita</a:t>
            </a:r>
            <a:r>
              <a:rPr lang="cs-CZ" altLang="cs-CZ"/>
              <a:t> = podnik nemůže </a:t>
            </a:r>
            <a:r>
              <a:rPr lang="cs-CZ" altLang="cs-CZ" b="1"/>
              <a:t>přechodně</a:t>
            </a:r>
            <a:r>
              <a:rPr lang="cs-CZ" altLang="cs-CZ"/>
              <a:t> dostát svým závazkům (např. druhotná platební neschopnost)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Ilikvidita</a:t>
            </a:r>
            <a:r>
              <a:rPr lang="cs-CZ" altLang="cs-CZ"/>
              <a:t> = podnik nemůže </a:t>
            </a:r>
            <a:r>
              <a:rPr lang="cs-CZ" altLang="cs-CZ" b="1"/>
              <a:t>trvale</a:t>
            </a:r>
            <a:r>
              <a:rPr lang="cs-CZ" altLang="cs-CZ"/>
              <a:t> dostát svým závazkům (zpravidla vede ke konkurzu)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Předlužení</a:t>
            </a:r>
            <a:r>
              <a:rPr lang="cs-CZ" altLang="cs-CZ"/>
              <a:t> = majetek podniku je menší než cizí kapitál (důvod konkurzu u kapitálových společností)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Nadbytečná likvidita</a:t>
            </a:r>
            <a:r>
              <a:rPr lang="cs-CZ" altLang="cs-CZ"/>
              <a:t> </a:t>
            </a:r>
            <a:r>
              <a:rPr lang="cs-CZ" altLang="cs-CZ">
                <a:sym typeface="Symbol" pitchFamily="18" charset="2"/>
              </a:rPr>
              <a:t></a:t>
            </a:r>
            <a:r>
              <a:rPr lang="cs-CZ" altLang="cs-CZ"/>
              <a:t> problémy s rentabilitou</a:t>
            </a:r>
          </a:p>
        </p:txBody>
      </p:sp>
    </p:spTree>
    <p:extLst>
      <p:ext uri="{BB962C8B-B14F-4D97-AF65-F5344CB8AC3E}">
        <p14:creationId xmlns:p14="http://schemas.microsoft.com/office/powerpoint/2010/main" val="32378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Druhy financování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143000" y="2133600"/>
            <a:ext cx="769620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/>
              <a:t>Změna financování = nemá vliv na stav majetku, ale jen na jeho strukturu </a:t>
            </a:r>
            <a:r>
              <a:rPr lang="cs-CZ" altLang="cs-CZ">
                <a:sym typeface="Symbol" pitchFamily="18" charset="2"/>
              </a:rPr>
              <a:t>	přeměna cizího ve vlastní kapitál</a:t>
            </a:r>
          </a:p>
          <a:p>
            <a:pPr eaLnBrk="1" hangingPunct="1"/>
            <a:r>
              <a:rPr lang="cs-CZ" altLang="cs-CZ">
                <a:sym typeface="Symbol" pitchFamily="18" charset="2"/>
              </a:rPr>
              <a:t>	přeměna vlastního v cizí kapitál</a:t>
            </a:r>
          </a:p>
          <a:p>
            <a:pPr eaLnBrk="1" hangingPunct="1"/>
            <a:r>
              <a:rPr lang="cs-CZ" altLang="cs-CZ">
                <a:sym typeface="Symbol" pitchFamily="18" charset="2"/>
              </a:rPr>
              <a:t>	přeměna jednoho druhu cizího kapitálu v jiný</a:t>
            </a:r>
          </a:p>
          <a:p>
            <a:pPr eaLnBrk="1" hangingPunct="1"/>
            <a:r>
              <a:rPr lang="cs-CZ" altLang="cs-CZ">
                <a:sym typeface="Symbol" pitchFamily="18" charset="2"/>
              </a:rPr>
              <a:t>	přeměna jednoho druhu vlastního kapitálu v jiný</a:t>
            </a:r>
          </a:p>
          <a:p>
            <a:pPr eaLnBrk="1" hangingPunct="1"/>
            <a:endParaRPr lang="cs-CZ" altLang="cs-CZ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ym typeface="Symbol" pitchFamily="18" charset="2"/>
              </a:rPr>
              <a:t>Kritéria druhů financování: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cs-CZ" altLang="cs-CZ">
                <a:sym typeface="Symbol" pitchFamily="18" charset="2"/>
              </a:rPr>
              <a:t>Původ kapitálu – vnější x vnitřní financování</a:t>
            </a:r>
          </a:p>
          <a:p>
            <a:pPr eaLnBrk="1" hangingPunct="1">
              <a:spcBef>
                <a:spcPct val="10000"/>
              </a:spcBef>
              <a:buFontTx/>
              <a:buAutoNum type="alphaLcParenR"/>
            </a:pPr>
            <a:r>
              <a:rPr lang="cs-CZ" altLang="cs-CZ">
                <a:sym typeface="Symbol" pitchFamily="18" charset="2"/>
              </a:rPr>
              <a:t>Právní postavení původce kapitálu – vlastní x cizí</a:t>
            </a:r>
          </a:p>
          <a:p>
            <a:pPr eaLnBrk="1" hangingPunct="1">
              <a:spcBef>
                <a:spcPct val="10000"/>
              </a:spcBef>
              <a:buFontTx/>
              <a:buAutoNum type="alphaLcParenR"/>
            </a:pPr>
            <a:r>
              <a:rPr lang="cs-CZ" altLang="cs-CZ">
                <a:sym typeface="Symbol" pitchFamily="18" charset="2"/>
              </a:rPr>
              <a:t>Vliv na majetkovou a kapitálovou strukturu – změna bilanční sumy x změna v aktivech, resp. pasivech</a:t>
            </a:r>
          </a:p>
          <a:p>
            <a:pPr eaLnBrk="1" hangingPunct="1">
              <a:spcBef>
                <a:spcPct val="10000"/>
              </a:spcBef>
              <a:buFontTx/>
              <a:buAutoNum type="alphaLcParenR"/>
            </a:pPr>
            <a:r>
              <a:rPr lang="cs-CZ" altLang="cs-CZ">
                <a:sym typeface="Symbol" pitchFamily="18" charset="2"/>
              </a:rPr>
              <a:t>Dispoziční lhůta pro daný kapitál – neomezený x dlouhodobý x střednědobý x krátkodobý</a:t>
            </a:r>
          </a:p>
          <a:p>
            <a:pPr eaLnBrk="1" hangingPunct="1">
              <a:spcBef>
                <a:spcPct val="10000"/>
              </a:spcBef>
              <a:buFontTx/>
              <a:buAutoNum type="alphaLcParenR"/>
            </a:pPr>
            <a:r>
              <a:rPr lang="cs-CZ" altLang="cs-CZ">
                <a:sym typeface="Symbol" pitchFamily="18" charset="2"/>
              </a:rPr>
              <a:t>Příčina financování – založení podniku x fúze x sanace x …</a:t>
            </a:r>
          </a:p>
        </p:txBody>
      </p:sp>
    </p:spTree>
    <p:extLst>
      <p:ext uri="{BB962C8B-B14F-4D97-AF65-F5344CB8AC3E}">
        <p14:creationId xmlns:p14="http://schemas.microsoft.com/office/powerpoint/2010/main" val="410612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Druhy investic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7620000" cy="445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Dle druhu majetkových složek, pro jejichž získání byly použity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/>
              <a:t>- věcné investice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finanční investice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nehmotné investice</a:t>
            </a:r>
          </a:p>
          <a:p>
            <a:pPr eaLnBrk="1" hangingPunct="1"/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/>
              <a:t>Dle hodnoty investic v příslušném období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/>
              <a:t>brutto investice = reinvestice (obnovovací investice) + netto investice (rozšiřovací investice)</a:t>
            </a:r>
          </a:p>
          <a:p>
            <a:pPr eaLnBrk="1" hangingPunct="1"/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Modernizační investice = technicky vylepšené zařízení, které zvyšuje kapacitu podniku</a:t>
            </a:r>
          </a:p>
          <a:p>
            <a:pPr eaLnBrk="1" hangingPunct="1"/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Racionalizační investice = zařízení produkuje beze změny kapacity, ale s nižšími náklady</a:t>
            </a:r>
          </a:p>
        </p:txBody>
      </p:sp>
    </p:spTree>
    <p:extLst>
      <p:ext uri="{BB962C8B-B14F-4D97-AF65-F5344CB8AC3E}">
        <p14:creationId xmlns:p14="http://schemas.microsoft.com/office/powerpoint/2010/main" val="366287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4000" smtClean="0">
                <a:solidFill>
                  <a:schemeClr val="folHlink"/>
                </a:solidFill>
              </a:rPr>
              <a:t>Určení ekonomické životnosti a optimálního momentu využití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143000" y="22098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1143000" y="2209800"/>
            <a:ext cx="7772400" cy="404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Technická x ekonomická životnost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Ekonomická životnost je dána: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Krytím běžných provozních výdajů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Krytím nižší tržby při prodeji zařízení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Krytím úroky z tržeb za zůstatkovou cenu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Krytím daně z příjmu</a:t>
            </a:r>
          </a:p>
          <a:p>
            <a:pPr eaLnBrk="1" hangingPunct="1">
              <a:spcBef>
                <a:spcPct val="50000"/>
              </a:spcBef>
            </a:pPr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/>
              <a:t>Nutno rozlišovat jednorázové a opakované investice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cs-CZ" altLang="cs-CZ">
                <a:sym typeface="Symbol" pitchFamily="18" charset="2"/>
              </a:rPr>
              <a:t> Identické x neidentické investiční řetězce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cs-CZ" altLang="cs-CZ">
                <a:sym typeface="Symbol" pitchFamily="18" charset="2"/>
              </a:rPr>
              <a:t> Konečné x nekonečné plánovací horizonty</a:t>
            </a:r>
          </a:p>
        </p:txBody>
      </p:sp>
    </p:spTree>
    <p:extLst>
      <p:ext uri="{BB962C8B-B14F-4D97-AF65-F5344CB8AC3E}">
        <p14:creationId xmlns:p14="http://schemas.microsoft.com/office/powerpoint/2010/main" val="3936997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 financování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76962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Pravidlo vertikální kapitálové struktury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/>
              <a:t>= vztah vlastního a cizího kapitálu by měl být 1:1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/>
              <a:t>- Různá cena vlastního a cizího kapitálu </a:t>
            </a:r>
            <a:r>
              <a:rPr lang="cs-CZ" altLang="cs-CZ">
                <a:sym typeface="Symbol" pitchFamily="18" charset="2"/>
              </a:rPr>
              <a:t> pákový efekt (</a:t>
            </a:r>
            <a:r>
              <a:rPr lang="cs-CZ" altLang="cs-CZ">
                <a:solidFill>
                  <a:schemeClr val="hlink"/>
                </a:solidFill>
                <a:sym typeface="Symbol" pitchFamily="18" charset="2"/>
              </a:rPr>
              <a:t>finanční páka</a:t>
            </a:r>
            <a:r>
              <a:rPr lang="cs-CZ" altLang="cs-CZ">
                <a:sym typeface="Symbol" pitchFamily="18" charset="2"/>
              </a:rPr>
              <a:t>)</a:t>
            </a:r>
          </a:p>
          <a:p>
            <a:pPr eaLnBrk="1" hangingPunct="1"/>
            <a:endParaRPr lang="cs-CZ" altLang="cs-CZ"/>
          </a:p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chemeClr val="hlink"/>
                </a:solidFill>
              </a:rPr>
              <a:t>Pravidlo horizontální kapitálové struktury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</a:rPr>
              <a:t>Zlaté pravidlo financování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/>
              <a:t>= Musí být shoda mezi dobou po kterou jsou peněžní prostředky vázány v majetku a dobou během níž je kapitál potřebný pro jejich krytí k dispozici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</a:rPr>
              <a:t>Zlaté bilanční pravidlo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nejužší pojetí: DM je nutno financovat vlastním kapitálem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cs-CZ" altLang="cs-CZ"/>
              <a:t> širší pojetí: DM musí být financován dlouhodobým kapitálem</a:t>
            </a:r>
          </a:p>
          <a:p>
            <a:pPr eaLnBrk="1" hangingPunct="1">
              <a:spcBef>
                <a:spcPct val="10000"/>
              </a:spcBef>
            </a:pPr>
            <a:r>
              <a:rPr lang="cs-CZ" altLang="cs-CZ"/>
              <a:t>- nejširší pojetí: dlouhodobě vázaný majetek má být financován dlouhodobým kapitálem</a:t>
            </a:r>
          </a:p>
        </p:txBody>
      </p:sp>
    </p:spTree>
    <p:extLst>
      <p:ext uri="{BB962C8B-B14F-4D97-AF65-F5344CB8AC3E}">
        <p14:creationId xmlns:p14="http://schemas.microsoft.com/office/powerpoint/2010/main" val="2706812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876</Words>
  <Application>Microsoft Office PowerPoint</Application>
  <PresentationFormat>Předvádění na obrazovce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Editor rovnic 3.0</vt:lpstr>
      <vt:lpstr>7. Investice a financování</vt:lpstr>
      <vt:lpstr>Prezentace aplikace PowerPoint</vt:lpstr>
      <vt:lpstr>Podnikový obrat</vt:lpstr>
      <vt:lpstr>Likvidita</vt:lpstr>
      <vt:lpstr>Prezentace aplikace PowerPoint</vt:lpstr>
      <vt:lpstr>Druhy financování</vt:lpstr>
      <vt:lpstr>Druhy investic</vt:lpstr>
      <vt:lpstr>Určení ekonomické životnosti a optimálního momentu využití</vt:lpstr>
      <vt:lpstr>Pravidla financování</vt:lpstr>
      <vt:lpstr>8. Investiční plánování a propočty</vt:lpstr>
      <vt:lpstr>Prezentace aplikace PowerPoint</vt:lpstr>
      <vt:lpstr>Metody investičních propočtů</vt:lpstr>
      <vt:lpstr>Pomocné praktické postupy</vt:lpstr>
      <vt:lpstr>Finančně matematické postupy</vt:lpstr>
      <vt:lpstr>Prezentace aplikace PowerPoint</vt:lpstr>
      <vt:lpstr>Oceňování podniku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Investice a financování</dc:title>
  <dc:creator>Odehnalova Pavla</dc:creator>
  <cp:lastModifiedBy>Odehnalova Pavla</cp:lastModifiedBy>
  <cp:revision>4</cp:revision>
  <dcterms:created xsi:type="dcterms:W3CDTF">2017-02-08T08:00:14Z</dcterms:created>
  <dcterms:modified xsi:type="dcterms:W3CDTF">2017-02-09T08:06:00Z</dcterms:modified>
</cp:coreProperties>
</file>