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5" r:id="rId2"/>
  </p:sldMasterIdLst>
  <p:notesMasterIdLst>
    <p:notesMasterId r:id="rId64"/>
  </p:notesMasterIdLst>
  <p:handoutMasterIdLst>
    <p:handoutMasterId r:id="rId65"/>
  </p:handoutMasterIdLst>
  <p:sldIdLst>
    <p:sldId id="261" r:id="rId3"/>
    <p:sldId id="302" r:id="rId4"/>
    <p:sldId id="307" r:id="rId5"/>
    <p:sldId id="310" r:id="rId6"/>
    <p:sldId id="322" r:id="rId7"/>
    <p:sldId id="334" r:id="rId8"/>
    <p:sldId id="308" r:id="rId9"/>
    <p:sldId id="316" r:id="rId10"/>
    <p:sldId id="321" r:id="rId11"/>
    <p:sldId id="319" r:id="rId12"/>
    <p:sldId id="273" r:id="rId13"/>
    <p:sldId id="276" r:id="rId14"/>
    <p:sldId id="275" r:id="rId15"/>
    <p:sldId id="323" r:id="rId16"/>
    <p:sldId id="324" r:id="rId17"/>
    <p:sldId id="311" r:id="rId18"/>
    <p:sldId id="336" r:id="rId19"/>
    <p:sldId id="313" r:id="rId20"/>
    <p:sldId id="314" r:id="rId21"/>
    <p:sldId id="304" r:id="rId22"/>
    <p:sldId id="270" r:id="rId23"/>
    <p:sldId id="305" r:id="rId24"/>
    <p:sldId id="271" r:id="rId25"/>
    <p:sldId id="306" r:id="rId26"/>
    <p:sldId id="326" r:id="rId27"/>
    <p:sldId id="272" r:id="rId28"/>
    <p:sldId id="335" r:id="rId29"/>
    <p:sldId id="278" r:id="rId30"/>
    <p:sldId id="279" r:id="rId31"/>
    <p:sldId id="328" r:id="rId32"/>
    <p:sldId id="280" r:id="rId33"/>
    <p:sldId id="281" r:id="rId34"/>
    <p:sldId id="327" r:id="rId35"/>
    <p:sldId id="282" r:id="rId36"/>
    <p:sldId id="283" r:id="rId37"/>
    <p:sldId id="284" r:id="rId38"/>
    <p:sldId id="329" r:id="rId39"/>
    <p:sldId id="286" r:id="rId40"/>
    <p:sldId id="287" r:id="rId41"/>
    <p:sldId id="309" r:id="rId42"/>
    <p:sldId id="288" r:id="rId43"/>
    <p:sldId id="289" r:id="rId44"/>
    <p:sldId id="330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301" r:id="rId55"/>
    <p:sldId id="299" r:id="rId56"/>
    <p:sldId id="300" r:id="rId57"/>
    <p:sldId id="312" r:id="rId58"/>
    <p:sldId id="320" r:id="rId59"/>
    <p:sldId id="325" r:id="rId60"/>
    <p:sldId id="333" r:id="rId61"/>
    <p:sldId id="332" r:id="rId62"/>
    <p:sldId id="331" r:id="rId63"/>
  </p:sldIdLst>
  <p:sldSz cx="9144000" cy="6858000" type="screen4x3"/>
  <p:notesSz cx="6662738" cy="9926638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6835" autoAdjust="0"/>
  </p:normalViewPr>
  <p:slideViewPr>
    <p:cSldViewPr>
      <p:cViewPr>
        <p:scale>
          <a:sx n="80" d="100"/>
          <a:sy n="80" d="100"/>
        </p:scale>
        <p:origin x="-18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082694190400-9674.tmp:Insert%20Figure%2012-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082694190400-25983.tmp:Insert%20Figure%2012-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private:var:folders:-P:-PA8sTegEnyL0uf2Gsatw++++TM:-Tmp-:Acr60826941904003511.tmp:Insert%20Figure%2012-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LIBOR\__MAKRO\DATA_MAKRO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6082694190400-28092.tmp:Insert%20Figure%2012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65869582777"/>
          <c:y val="7.7220004430346934E-2"/>
          <c:w val="0.81063766624600064"/>
          <c:h val="0.741312042531329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'[Insert Figure 12-3.xlsx]Figure 12-3'!$B$1</c:f>
              <c:strCache>
                <c:ptCount val="1"/>
                <c:pt idx="0">
                  <c:v>Job Losers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12-3'!$B$2:$B$45</c:f>
              <c:numCache>
                <c:formatCode>General</c:formatCode>
                <c:ptCount val="44"/>
                <c:pt idx="0">
                  <c:v>41.3</c:v>
                </c:pt>
                <c:pt idx="1">
                  <c:v>38</c:v>
                </c:pt>
                <c:pt idx="2">
                  <c:v>35.9</c:v>
                </c:pt>
                <c:pt idx="3">
                  <c:v>44.3</c:v>
                </c:pt>
                <c:pt idx="4">
                  <c:v>46.3</c:v>
                </c:pt>
                <c:pt idx="5">
                  <c:v>43.2</c:v>
                </c:pt>
                <c:pt idx="6">
                  <c:v>38.800000000000004</c:v>
                </c:pt>
                <c:pt idx="7">
                  <c:v>43.5</c:v>
                </c:pt>
                <c:pt idx="8">
                  <c:v>55.3</c:v>
                </c:pt>
                <c:pt idx="9">
                  <c:v>49.7</c:v>
                </c:pt>
                <c:pt idx="10">
                  <c:v>45.3</c:v>
                </c:pt>
                <c:pt idx="11">
                  <c:v>41.7</c:v>
                </c:pt>
                <c:pt idx="12">
                  <c:v>42.9</c:v>
                </c:pt>
                <c:pt idx="13">
                  <c:v>51.7</c:v>
                </c:pt>
                <c:pt idx="14">
                  <c:v>51.6</c:v>
                </c:pt>
                <c:pt idx="15">
                  <c:v>58.7</c:v>
                </c:pt>
                <c:pt idx="16">
                  <c:v>58.4</c:v>
                </c:pt>
                <c:pt idx="17">
                  <c:v>51.8</c:v>
                </c:pt>
                <c:pt idx="18">
                  <c:v>49.8</c:v>
                </c:pt>
                <c:pt idx="19">
                  <c:v>48.9</c:v>
                </c:pt>
                <c:pt idx="20">
                  <c:v>48</c:v>
                </c:pt>
                <c:pt idx="21">
                  <c:v>46.1</c:v>
                </c:pt>
                <c:pt idx="22">
                  <c:v>45.7</c:v>
                </c:pt>
                <c:pt idx="23">
                  <c:v>48.1</c:v>
                </c:pt>
                <c:pt idx="24">
                  <c:v>54.4</c:v>
                </c:pt>
                <c:pt idx="25">
                  <c:v>56.1</c:v>
                </c:pt>
                <c:pt idx="26">
                  <c:v>54.2</c:v>
                </c:pt>
                <c:pt idx="27">
                  <c:v>47.7</c:v>
                </c:pt>
                <c:pt idx="28">
                  <c:v>46.9</c:v>
                </c:pt>
                <c:pt idx="29">
                  <c:v>46.6</c:v>
                </c:pt>
                <c:pt idx="30">
                  <c:v>45.1</c:v>
                </c:pt>
                <c:pt idx="31">
                  <c:v>45.5</c:v>
                </c:pt>
                <c:pt idx="32">
                  <c:v>44.6</c:v>
                </c:pt>
                <c:pt idx="33">
                  <c:v>44.2</c:v>
                </c:pt>
                <c:pt idx="34">
                  <c:v>51.1</c:v>
                </c:pt>
                <c:pt idx="35">
                  <c:v>55</c:v>
                </c:pt>
                <c:pt idx="36">
                  <c:v>55.1</c:v>
                </c:pt>
                <c:pt idx="37">
                  <c:v>51.5</c:v>
                </c:pt>
                <c:pt idx="38">
                  <c:v>48.3</c:v>
                </c:pt>
                <c:pt idx="39">
                  <c:v>47.4</c:v>
                </c:pt>
                <c:pt idx="40">
                  <c:v>49.7</c:v>
                </c:pt>
                <c:pt idx="41">
                  <c:v>53.7</c:v>
                </c:pt>
                <c:pt idx="42">
                  <c:v>64.2</c:v>
                </c:pt>
                <c:pt idx="43">
                  <c:v>62.4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12-3.xlsx]Figure 12-3'!$C$1</c:f>
              <c:strCache>
                <c:ptCount val="1"/>
                <c:pt idx="0">
                  <c:v>Job Leavers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ysDash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12-3'!$C$2:$C$45</c:f>
              <c:numCache>
                <c:formatCode>General</c:formatCode>
                <c:ptCount val="44"/>
                <c:pt idx="0">
                  <c:v>14.7</c:v>
                </c:pt>
                <c:pt idx="1">
                  <c:v>15.3</c:v>
                </c:pt>
                <c:pt idx="2">
                  <c:v>15.4</c:v>
                </c:pt>
                <c:pt idx="3">
                  <c:v>13.4</c:v>
                </c:pt>
                <c:pt idx="4">
                  <c:v>11.8</c:v>
                </c:pt>
                <c:pt idx="5">
                  <c:v>13.1</c:v>
                </c:pt>
                <c:pt idx="6">
                  <c:v>15.6</c:v>
                </c:pt>
                <c:pt idx="7">
                  <c:v>14.9</c:v>
                </c:pt>
                <c:pt idx="8">
                  <c:v>10.4</c:v>
                </c:pt>
                <c:pt idx="9">
                  <c:v>12.2</c:v>
                </c:pt>
                <c:pt idx="10">
                  <c:v>13</c:v>
                </c:pt>
                <c:pt idx="11">
                  <c:v>14.1</c:v>
                </c:pt>
                <c:pt idx="12">
                  <c:v>14.3</c:v>
                </c:pt>
                <c:pt idx="13">
                  <c:v>11.7</c:v>
                </c:pt>
                <c:pt idx="14">
                  <c:v>11.2</c:v>
                </c:pt>
                <c:pt idx="15">
                  <c:v>7.9</c:v>
                </c:pt>
                <c:pt idx="16">
                  <c:v>7.7</c:v>
                </c:pt>
                <c:pt idx="17">
                  <c:v>9.6</c:v>
                </c:pt>
                <c:pt idx="18">
                  <c:v>10.6</c:v>
                </c:pt>
                <c:pt idx="19">
                  <c:v>12.3</c:v>
                </c:pt>
                <c:pt idx="20">
                  <c:v>13</c:v>
                </c:pt>
                <c:pt idx="21">
                  <c:v>14.7</c:v>
                </c:pt>
                <c:pt idx="22">
                  <c:v>15.7</c:v>
                </c:pt>
                <c:pt idx="23">
                  <c:v>14.8</c:v>
                </c:pt>
                <c:pt idx="24">
                  <c:v>11.6</c:v>
                </c:pt>
                <c:pt idx="25">
                  <c:v>10.4</c:v>
                </c:pt>
                <c:pt idx="26">
                  <c:v>10.9</c:v>
                </c:pt>
                <c:pt idx="27">
                  <c:v>9.9</c:v>
                </c:pt>
                <c:pt idx="28">
                  <c:v>11.1</c:v>
                </c:pt>
                <c:pt idx="29">
                  <c:v>10.7</c:v>
                </c:pt>
                <c:pt idx="30">
                  <c:v>11.8</c:v>
                </c:pt>
                <c:pt idx="31">
                  <c:v>11.8</c:v>
                </c:pt>
                <c:pt idx="32">
                  <c:v>13.3</c:v>
                </c:pt>
                <c:pt idx="33">
                  <c:v>13.7</c:v>
                </c:pt>
                <c:pt idx="34">
                  <c:v>12.3</c:v>
                </c:pt>
                <c:pt idx="35">
                  <c:v>10.3</c:v>
                </c:pt>
                <c:pt idx="36">
                  <c:v>9.3000000000000007</c:v>
                </c:pt>
                <c:pt idx="37">
                  <c:v>10.5</c:v>
                </c:pt>
                <c:pt idx="38">
                  <c:v>11.5</c:v>
                </c:pt>
                <c:pt idx="39">
                  <c:v>11.8</c:v>
                </c:pt>
                <c:pt idx="40">
                  <c:v>11.2</c:v>
                </c:pt>
                <c:pt idx="41">
                  <c:v>10</c:v>
                </c:pt>
                <c:pt idx="42">
                  <c:v>6.2</c:v>
                </c:pt>
                <c:pt idx="43">
                  <c:v>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12-3.xlsx]Figure 12-3'!$D$1</c:f>
              <c:strCache>
                <c:ptCount val="1"/>
                <c:pt idx="0">
                  <c:v>Reentrants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12-3'!$D$2:$D$45</c:f>
              <c:numCache>
                <c:formatCode>General</c:formatCode>
                <c:ptCount val="44"/>
                <c:pt idx="0">
                  <c:v>31.8</c:v>
                </c:pt>
                <c:pt idx="1">
                  <c:v>32.300000000000004</c:v>
                </c:pt>
                <c:pt idx="2">
                  <c:v>34.1</c:v>
                </c:pt>
                <c:pt idx="3">
                  <c:v>30</c:v>
                </c:pt>
                <c:pt idx="4">
                  <c:v>29.4</c:v>
                </c:pt>
                <c:pt idx="5">
                  <c:v>29.8</c:v>
                </c:pt>
                <c:pt idx="6">
                  <c:v>30.7</c:v>
                </c:pt>
                <c:pt idx="7">
                  <c:v>28.4</c:v>
                </c:pt>
                <c:pt idx="8">
                  <c:v>23.9</c:v>
                </c:pt>
                <c:pt idx="9">
                  <c:v>26</c:v>
                </c:pt>
                <c:pt idx="10">
                  <c:v>28.1</c:v>
                </c:pt>
                <c:pt idx="11">
                  <c:v>29.9</c:v>
                </c:pt>
                <c:pt idx="12">
                  <c:v>29.4</c:v>
                </c:pt>
                <c:pt idx="13">
                  <c:v>25.2</c:v>
                </c:pt>
                <c:pt idx="14">
                  <c:v>25.4</c:v>
                </c:pt>
                <c:pt idx="15">
                  <c:v>22.3</c:v>
                </c:pt>
                <c:pt idx="16">
                  <c:v>22.5</c:v>
                </c:pt>
                <c:pt idx="17">
                  <c:v>25.6</c:v>
                </c:pt>
                <c:pt idx="18">
                  <c:v>27.1</c:v>
                </c:pt>
                <c:pt idx="19">
                  <c:v>26.2</c:v>
                </c:pt>
                <c:pt idx="20">
                  <c:v>26.6</c:v>
                </c:pt>
                <c:pt idx="21">
                  <c:v>27</c:v>
                </c:pt>
                <c:pt idx="22">
                  <c:v>28.2</c:v>
                </c:pt>
                <c:pt idx="23">
                  <c:v>27.4</c:v>
                </c:pt>
                <c:pt idx="24">
                  <c:v>24.8</c:v>
                </c:pt>
                <c:pt idx="25">
                  <c:v>23.8</c:v>
                </c:pt>
                <c:pt idx="26">
                  <c:v>24.6</c:v>
                </c:pt>
                <c:pt idx="27">
                  <c:v>34.800000000000004</c:v>
                </c:pt>
                <c:pt idx="28">
                  <c:v>34.1</c:v>
                </c:pt>
                <c:pt idx="29">
                  <c:v>34.700000000000003</c:v>
                </c:pt>
                <c:pt idx="30">
                  <c:v>34.700000000000003</c:v>
                </c:pt>
                <c:pt idx="31">
                  <c:v>34.300000000000004</c:v>
                </c:pt>
                <c:pt idx="32">
                  <c:v>34.1</c:v>
                </c:pt>
                <c:pt idx="33">
                  <c:v>34.5</c:v>
                </c:pt>
                <c:pt idx="34">
                  <c:v>29.9</c:v>
                </c:pt>
                <c:pt idx="35">
                  <c:v>28.3</c:v>
                </c:pt>
                <c:pt idx="36">
                  <c:v>28.2</c:v>
                </c:pt>
                <c:pt idx="37">
                  <c:v>29.5</c:v>
                </c:pt>
                <c:pt idx="38">
                  <c:v>31.4</c:v>
                </c:pt>
                <c:pt idx="39">
                  <c:v>32</c:v>
                </c:pt>
                <c:pt idx="40">
                  <c:v>30.3</c:v>
                </c:pt>
                <c:pt idx="41">
                  <c:v>27.7</c:v>
                </c:pt>
                <c:pt idx="42">
                  <c:v>22.3</c:v>
                </c:pt>
                <c:pt idx="43">
                  <c:v>23.4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'[Insert Figure 12-3.xlsx]Figure 12-3'!$E$1</c:f>
              <c:strCache>
                <c:ptCount val="1"/>
                <c:pt idx="0">
                  <c:v>New Entrants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12-3'!$E$2:$E$45</c:f>
              <c:numCache>
                <c:formatCode>General</c:formatCode>
                <c:ptCount val="44"/>
                <c:pt idx="0">
                  <c:v>13.3</c:v>
                </c:pt>
                <c:pt idx="1">
                  <c:v>14.4</c:v>
                </c:pt>
                <c:pt idx="2">
                  <c:v>14.6</c:v>
                </c:pt>
                <c:pt idx="3">
                  <c:v>12.3</c:v>
                </c:pt>
                <c:pt idx="4">
                  <c:v>12.6</c:v>
                </c:pt>
                <c:pt idx="5">
                  <c:v>13.9</c:v>
                </c:pt>
                <c:pt idx="6">
                  <c:v>14.9</c:v>
                </c:pt>
                <c:pt idx="7">
                  <c:v>13.2</c:v>
                </c:pt>
                <c:pt idx="8">
                  <c:v>10.4</c:v>
                </c:pt>
                <c:pt idx="9">
                  <c:v>12.1</c:v>
                </c:pt>
                <c:pt idx="10">
                  <c:v>13.6</c:v>
                </c:pt>
                <c:pt idx="11">
                  <c:v>14.3</c:v>
                </c:pt>
                <c:pt idx="12">
                  <c:v>13.3</c:v>
                </c:pt>
                <c:pt idx="13">
                  <c:v>11.4</c:v>
                </c:pt>
                <c:pt idx="14">
                  <c:v>11.9</c:v>
                </c:pt>
                <c:pt idx="15">
                  <c:v>11.1</c:v>
                </c:pt>
                <c:pt idx="16">
                  <c:v>11.3</c:v>
                </c:pt>
                <c:pt idx="17">
                  <c:v>13</c:v>
                </c:pt>
                <c:pt idx="18">
                  <c:v>12.5</c:v>
                </c:pt>
                <c:pt idx="19">
                  <c:v>12.5</c:v>
                </c:pt>
                <c:pt idx="20">
                  <c:v>12.4</c:v>
                </c:pt>
                <c:pt idx="21">
                  <c:v>12.2</c:v>
                </c:pt>
                <c:pt idx="22">
                  <c:v>10.4</c:v>
                </c:pt>
                <c:pt idx="23">
                  <c:v>9.8000000000000007</c:v>
                </c:pt>
                <c:pt idx="24">
                  <c:v>9.2000000000000011</c:v>
                </c:pt>
                <c:pt idx="25">
                  <c:v>9.7000000000000011</c:v>
                </c:pt>
                <c:pt idx="26">
                  <c:v>10.3</c:v>
                </c:pt>
                <c:pt idx="27">
                  <c:v>7.6</c:v>
                </c:pt>
                <c:pt idx="28">
                  <c:v>7.8</c:v>
                </c:pt>
                <c:pt idx="29">
                  <c:v>8</c:v>
                </c:pt>
                <c:pt idx="30">
                  <c:v>8.4</c:v>
                </c:pt>
                <c:pt idx="31">
                  <c:v>8.4</c:v>
                </c:pt>
                <c:pt idx="32">
                  <c:v>8</c:v>
                </c:pt>
                <c:pt idx="33">
                  <c:v>7.6</c:v>
                </c:pt>
                <c:pt idx="34">
                  <c:v>6.8</c:v>
                </c:pt>
                <c:pt idx="35">
                  <c:v>6.4</c:v>
                </c:pt>
                <c:pt idx="36">
                  <c:v>7.3</c:v>
                </c:pt>
                <c:pt idx="37">
                  <c:v>8.4</c:v>
                </c:pt>
                <c:pt idx="38">
                  <c:v>8.8000000000000007</c:v>
                </c:pt>
                <c:pt idx="39">
                  <c:v>8.8000000000000007</c:v>
                </c:pt>
                <c:pt idx="40">
                  <c:v>8.9</c:v>
                </c:pt>
                <c:pt idx="41">
                  <c:v>8.6</c:v>
                </c:pt>
                <c:pt idx="42">
                  <c:v>7.3</c:v>
                </c:pt>
                <c:pt idx="43">
                  <c:v>8.2000000000000011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350144"/>
        <c:axId val="71364608"/>
      </c:scatterChart>
      <c:valAx>
        <c:axId val="71350144"/>
        <c:scaling>
          <c:orientation val="minMax"/>
          <c:min val="1965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723370748869199"/>
              <c:y val="0.903473991426746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1364608"/>
        <c:crosses val="autoZero"/>
        <c:crossBetween val="midCat"/>
      </c:valAx>
      <c:valAx>
        <c:axId val="71364608"/>
        <c:scaling>
          <c:orientation val="minMax"/>
          <c:max val="70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978723404255321E-2"/>
              <c:y val="0.3629340589183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135014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4873949579791"/>
          <c:y val="8.9068869929817079E-2"/>
          <c:w val="0.82352941176470662"/>
          <c:h val="0.66801652447362703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12-5'!$B$2:$B$19</c:f>
              <c:numCache>
                <c:formatCode>General</c:formatCode>
                <c:ptCount val="18"/>
                <c:pt idx="0">
                  <c:v>6.9</c:v>
                </c:pt>
                <c:pt idx="1">
                  <c:v>6.1</c:v>
                </c:pt>
                <c:pt idx="2">
                  <c:v>5.6</c:v>
                </c:pt>
                <c:pt idx="3">
                  <c:v>5.4</c:v>
                </c:pt>
                <c:pt idx="4">
                  <c:v>4.9000000000000004</c:v>
                </c:pt>
                <c:pt idx="5">
                  <c:v>4.5</c:v>
                </c:pt>
                <c:pt idx="6">
                  <c:v>4.2</c:v>
                </c:pt>
                <c:pt idx="7">
                  <c:v>4</c:v>
                </c:pt>
                <c:pt idx="8">
                  <c:v>4.7</c:v>
                </c:pt>
                <c:pt idx="9">
                  <c:v>5.8</c:v>
                </c:pt>
                <c:pt idx="10">
                  <c:v>6</c:v>
                </c:pt>
                <c:pt idx="11">
                  <c:v>5.5</c:v>
                </c:pt>
                <c:pt idx="12">
                  <c:v>5.0999999999999996</c:v>
                </c:pt>
                <c:pt idx="13">
                  <c:v>4.5999999999999996</c:v>
                </c:pt>
                <c:pt idx="14">
                  <c:v>4.5999999999999996</c:v>
                </c:pt>
                <c:pt idx="15">
                  <c:v>5.8</c:v>
                </c:pt>
                <c:pt idx="16">
                  <c:v>9.3000000000000007</c:v>
                </c:pt>
                <c:pt idx="17">
                  <c:v>9.6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12-5'!$C$2:$C$19</c:f>
              <c:numCache>
                <c:formatCode>General</c:formatCode>
                <c:ptCount val="18"/>
                <c:pt idx="0">
                  <c:v>#N/A</c:v>
                </c:pt>
                <c:pt idx="1">
                  <c:v>7.4</c:v>
                </c:pt>
                <c:pt idx="2">
                  <c:v>6.7</c:v>
                </c:pt>
                <c:pt idx="3">
                  <c:v>6.5</c:v>
                </c:pt>
                <c:pt idx="4">
                  <c:v>5.9</c:v>
                </c:pt>
                <c:pt idx="5">
                  <c:v>5.4</c:v>
                </c:pt>
                <c:pt idx="6">
                  <c:v>5</c:v>
                </c:pt>
                <c:pt idx="7">
                  <c:v>4.8</c:v>
                </c:pt>
                <c:pt idx="8">
                  <c:v>5.6</c:v>
                </c:pt>
                <c:pt idx="9">
                  <c:v>6.7</c:v>
                </c:pt>
                <c:pt idx="10">
                  <c:v>7</c:v>
                </c:pt>
                <c:pt idx="11">
                  <c:v>6.5</c:v>
                </c:pt>
                <c:pt idx="12">
                  <c:v>6.1</c:v>
                </c:pt>
                <c:pt idx="13">
                  <c:v>5.5</c:v>
                </c:pt>
                <c:pt idx="14">
                  <c:v>5.5</c:v>
                </c:pt>
                <c:pt idx="15">
                  <c:v>6.8</c:v>
                </c:pt>
                <c:pt idx="16">
                  <c:v>10.5</c:v>
                </c:pt>
                <c:pt idx="17">
                  <c:v>11.1</c:v>
                </c:pt>
              </c:numCache>
            </c:numRef>
          </c:yVal>
          <c:smooth val="0"/>
        </c:ser>
        <c:ser>
          <c:idx val="2"/>
          <c:order val="2"/>
          <c:spPr>
            <a:ln w="38100">
              <a:solidFill>
                <a:srgbClr val="3333CC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12-5'!$D$2:$D$19</c:f>
              <c:numCache>
                <c:formatCode>General</c:formatCode>
                <c:ptCount val="18"/>
                <c:pt idx="0">
                  <c:v>#N/A</c:v>
                </c:pt>
                <c:pt idx="1">
                  <c:v>10.9</c:v>
                </c:pt>
                <c:pt idx="2">
                  <c:v>10.1</c:v>
                </c:pt>
                <c:pt idx="3">
                  <c:v>9.7000000000000011</c:v>
                </c:pt>
                <c:pt idx="4">
                  <c:v>8.9</c:v>
                </c:pt>
                <c:pt idx="5">
                  <c:v>8</c:v>
                </c:pt>
                <c:pt idx="6">
                  <c:v>7.4</c:v>
                </c:pt>
                <c:pt idx="7">
                  <c:v>7</c:v>
                </c:pt>
                <c:pt idx="8">
                  <c:v>8.1</c:v>
                </c:pt>
                <c:pt idx="9">
                  <c:v>9.6</c:v>
                </c:pt>
                <c:pt idx="10">
                  <c:v>10.1</c:v>
                </c:pt>
                <c:pt idx="11">
                  <c:v>9.6000000000000014</c:v>
                </c:pt>
                <c:pt idx="12">
                  <c:v>8.9</c:v>
                </c:pt>
                <c:pt idx="13">
                  <c:v>8.2000000000000011</c:v>
                </c:pt>
                <c:pt idx="14">
                  <c:v>8.3000000000000007</c:v>
                </c:pt>
                <c:pt idx="15">
                  <c:v>10.5</c:v>
                </c:pt>
                <c:pt idx="16">
                  <c:v>16.2</c:v>
                </c:pt>
                <c:pt idx="17">
                  <c:v>16.7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479296"/>
        <c:axId val="71481216"/>
      </c:scatterChart>
      <c:valAx>
        <c:axId val="71479296"/>
        <c:scaling>
          <c:orientation val="minMax"/>
          <c:max val="2015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2100840336134"/>
              <c:y val="0.866397236059779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1481216"/>
        <c:crosses val="autoZero"/>
        <c:crossBetween val="midCat"/>
        <c:majorUnit val="5"/>
      </c:valAx>
      <c:valAx>
        <c:axId val="71481216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Unemployment Rate</a:t>
                </a:r>
              </a:p>
            </c:rich>
          </c:tx>
          <c:layout>
            <c:manualLayout>
              <c:xMode val="edge"/>
              <c:yMode val="edge"/>
              <c:x val="2.7310924369747903E-2"/>
              <c:y val="0.178137875622690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1479296"/>
        <c:crossesAt val="1990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0647587524712"/>
          <c:y val="8.0971699936197211E-2"/>
          <c:w val="0.80532726450890901"/>
          <c:h val="0.748988224409824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12-4'!$B$1</c:f>
              <c:strCache>
                <c:ptCount val="1"/>
                <c:pt idx="0">
                  <c:v>Less Than 5 Weeks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12-4'!$B$2:$B$64</c:f>
              <c:numCache>
                <c:formatCode>General</c:formatCode>
                <c:ptCount val="63"/>
                <c:pt idx="0">
                  <c:v>57.1</c:v>
                </c:pt>
                <c:pt idx="1">
                  <c:v>48.3</c:v>
                </c:pt>
                <c:pt idx="2">
                  <c:v>44.1</c:v>
                </c:pt>
                <c:pt idx="3">
                  <c:v>57.3</c:v>
                </c:pt>
                <c:pt idx="4">
                  <c:v>60.3</c:v>
                </c:pt>
                <c:pt idx="5">
                  <c:v>62.3</c:v>
                </c:pt>
                <c:pt idx="6">
                  <c:v>45.4</c:v>
                </c:pt>
                <c:pt idx="7">
                  <c:v>46.8</c:v>
                </c:pt>
                <c:pt idx="8">
                  <c:v>51.3</c:v>
                </c:pt>
                <c:pt idx="9">
                  <c:v>49.2</c:v>
                </c:pt>
                <c:pt idx="10">
                  <c:v>38.1</c:v>
                </c:pt>
                <c:pt idx="11">
                  <c:v>42.4</c:v>
                </c:pt>
                <c:pt idx="12">
                  <c:v>44.6</c:v>
                </c:pt>
                <c:pt idx="13">
                  <c:v>38.300000000000004</c:v>
                </c:pt>
                <c:pt idx="14">
                  <c:v>42.5</c:v>
                </c:pt>
                <c:pt idx="15">
                  <c:v>43</c:v>
                </c:pt>
                <c:pt idx="16">
                  <c:v>44.8</c:v>
                </c:pt>
                <c:pt idx="17">
                  <c:v>48.4</c:v>
                </c:pt>
                <c:pt idx="18">
                  <c:v>54.7</c:v>
                </c:pt>
                <c:pt idx="19">
                  <c:v>54.9</c:v>
                </c:pt>
                <c:pt idx="20">
                  <c:v>56.6</c:v>
                </c:pt>
                <c:pt idx="21">
                  <c:v>57.5</c:v>
                </c:pt>
                <c:pt idx="22">
                  <c:v>52.3</c:v>
                </c:pt>
                <c:pt idx="23">
                  <c:v>44.8</c:v>
                </c:pt>
                <c:pt idx="24">
                  <c:v>45.9</c:v>
                </c:pt>
                <c:pt idx="25">
                  <c:v>51</c:v>
                </c:pt>
                <c:pt idx="26">
                  <c:v>50.5</c:v>
                </c:pt>
                <c:pt idx="27">
                  <c:v>37.1</c:v>
                </c:pt>
                <c:pt idx="28">
                  <c:v>38.4</c:v>
                </c:pt>
                <c:pt idx="29">
                  <c:v>41.8</c:v>
                </c:pt>
                <c:pt idx="30">
                  <c:v>46.2</c:v>
                </c:pt>
                <c:pt idx="31">
                  <c:v>48.1</c:v>
                </c:pt>
                <c:pt idx="32">
                  <c:v>43.2</c:v>
                </c:pt>
                <c:pt idx="33">
                  <c:v>41.7</c:v>
                </c:pt>
                <c:pt idx="34">
                  <c:v>36.4</c:v>
                </c:pt>
                <c:pt idx="35">
                  <c:v>33.300000000000004</c:v>
                </c:pt>
                <c:pt idx="36">
                  <c:v>39.200000000000003</c:v>
                </c:pt>
                <c:pt idx="37">
                  <c:v>42.1</c:v>
                </c:pt>
                <c:pt idx="38">
                  <c:v>41.9</c:v>
                </c:pt>
                <c:pt idx="39">
                  <c:v>43.7</c:v>
                </c:pt>
                <c:pt idx="40">
                  <c:v>46</c:v>
                </c:pt>
                <c:pt idx="41">
                  <c:v>48.6</c:v>
                </c:pt>
                <c:pt idx="42">
                  <c:v>46.3</c:v>
                </c:pt>
                <c:pt idx="43">
                  <c:v>40.300000000000004</c:v>
                </c:pt>
                <c:pt idx="44">
                  <c:v>35.1</c:v>
                </c:pt>
                <c:pt idx="45">
                  <c:v>36.5</c:v>
                </c:pt>
                <c:pt idx="46">
                  <c:v>34.1</c:v>
                </c:pt>
                <c:pt idx="47">
                  <c:v>36.5</c:v>
                </c:pt>
                <c:pt idx="48">
                  <c:v>36.4</c:v>
                </c:pt>
                <c:pt idx="49">
                  <c:v>37.700000000000003</c:v>
                </c:pt>
                <c:pt idx="50">
                  <c:v>42.2</c:v>
                </c:pt>
                <c:pt idx="51">
                  <c:v>43.7</c:v>
                </c:pt>
                <c:pt idx="52">
                  <c:v>44.9</c:v>
                </c:pt>
                <c:pt idx="53">
                  <c:v>42</c:v>
                </c:pt>
                <c:pt idx="54">
                  <c:v>34.5</c:v>
                </c:pt>
                <c:pt idx="55">
                  <c:v>31.7</c:v>
                </c:pt>
                <c:pt idx="56">
                  <c:v>33.1</c:v>
                </c:pt>
                <c:pt idx="57">
                  <c:v>35.1</c:v>
                </c:pt>
                <c:pt idx="58">
                  <c:v>37.300000000000004</c:v>
                </c:pt>
                <c:pt idx="59">
                  <c:v>35.9</c:v>
                </c:pt>
                <c:pt idx="60">
                  <c:v>32.800000000000004</c:v>
                </c:pt>
                <c:pt idx="61">
                  <c:v>22.2</c:v>
                </c:pt>
                <c:pt idx="62">
                  <c:v>18.7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12-4'!$C$1</c:f>
              <c:strCache>
                <c:ptCount val="1"/>
                <c:pt idx="0">
                  <c:v>5-14 Weeks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12-4'!$C$2:$C$64</c:f>
              <c:numCache>
                <c:formatCode>General</c:formatCode>
                <c:ptCount val="63"/>
                <c:pt idx="0">
                  <c:v>29.4</c:v>
                </c:pt>
                <c:pt idx="1">
                  <c:v>32.800000000000004</c:v>
                </c:pt>
                <c:pt idx="2">
                  <c:v>32.1</c:v>
                </c:pt>
                <c:pt idx="3">
                  <c:v>27.9</c:v>
                </c:pt>
                <c:pt idx="4">
                  <c:v>27.4</c:v>
                </c:pt>
                <c:pt idx="5">
                  <c:v>26.3</c:v>
                </c:pt>
                <c:pt idx="6">
                  <c:v>31.6</c:v>
                </c:pt>
                <c:pt idx="7">
                  <c:v>28.6</c:v>
                </c:pt>
                <c:pt idx="8">
                  <c:v>29.3</c:v>
                </c:pt>
                <c:pt idx="9">
                  <c:v>31.2</c:v>
                </c:pt>
                <c:pt idx="10">
                  <c:v>30.3</c:v>
                </c:pt>
                <c:pt idx="11">
                  <c:v>29.8</c:v>
                </c:pt>
                <c:pt idx="12">
                  <c:v>30.5</c:v>
                </c:pt>
                <c:pt idx="13">
                  <c:v>29.2</c:v>
                </c:pt>
                <c:pt idx="14">
                  <c:v>29</c:v>
                </c:pt>
                <c:pt idx="15">
                  <c:v>30.2</c:v>
                </c:pt>
                <c:pt idx="16">
                  <c:v>29.5</c:v>
                </c:pt>
                <c:pt idx="17">
                  <c:v>29.2</c:v>
                </c:pt>
                <c:pt idx="18">
                  <c:v>27.1</c:v>
                </c:pt>
                <c:pt idx="19">
                  <c:v>30</c:v>
                </c:pt>
                <c:pt idx="20">
                  <c:v>28.8</c:v>
                </c:pt>
                <c:pt idx="21">
                  <c:v>29.2</c:v>
                </c:pt>
                <c:pt idx="22">
                  <c:v>31.5</c:v>
                </c:pt>
                <c:pt idx="23">
                  <c:v>31.6</c:v>
                </c:pt>
                <c:pt idx="24">
                  <c:v>30.2</c:v>
                </c:pt>
                <c:pt idx="25">
                  <c:v>30.1</c:v>
                </c:pt>
                <c:pt idx="26">
                  <c:v>31</c:v>
                </c:pt>
                <c:pt idx="27">
                  <c:v>31.3</c:v>
                </c:pt>
                <c:pt idx="28">
                  <c:v>29.6</c:v>
                </c:pt>
                <c:pt idx="29">
                  <c:v>30.5</c:v>
                </c:pt>
                <c:pt idx="30">
                  <c:v>31</c:v>
                </c:pt>
                <c:pt idx="31">
                  <c:v>31.7</c:v>
                </c:pt>
                <c:pt idx="32">
                  <c:v>32.300000000000004</c:v>
                </c:pt>
                <c:pt idx="33">
                  <c:v>30.7</c:v>
                </c:pt>
                <c:pt idx="34">
                  <c:v>31</c:v>
                </c:pt>
                <c:pt idx="35">
                  <c:v>27.4</c:v>
                </c:pt>
                <c:pt idx="36">
                  <c:v>28.7</c:v>
                </c:pt>
                <c:pt idx="37">
                  <c:v>30.2</c:v>
                </c:pt>
                <c:pt idx="38">
                  <c:v>31</c:v>
                </c:pt>
                <c:pt idx="39">
                  <c:v>29.6</c:v>
                </c:pt>
                <c:pt idx="40">
                  <c:v>30</c:v>
                </c:pt>
                <c:pt idx="41">
                  <c:v>30.3</c:v>
                </c:pt>
                <c:pt idx="42">
                  <c:v>32</c:v>
                </c:pt>
                <c:pt idx="43">
                  <c:v>32.4</c:v>
                </c:pt>
                <c:pt idx="44">
                  <c:v>29.4</c:v>
                </c:pt>
                <c:pt idx="45">
                  <c:v>28.9</c:v>
                </c:pt>
                <c:pt idx="46">
                  <c:v>30.1</c:v>
                </c:pt>
                <c:pt idx="47">
                  <c:v>31.6</c:v>
                </c:pt>
                <c:pt idx="48">
                  <c:v>31.6</c:v>
                </c:pt>
                <c:pt idx="49">
                  <c:v>31.7</c:v>
                </c:pt>
                <c:pt idx="50">
                  <c:v>31.4</c:v>
                </c:pt>
                <c:pt idx="51">
                  <c:v>31.2</c:v>
                </c:pt>
                <c:pt idx="52">
                  <c:v>31.9</c:v>
                </c:pt>
                <c:pt idx="53">
                  <c:v>32.300000000000004</c:v>
                </c:pt>
                <c:pt idx="54">
                  <c:v>30.8</c:v>
                </c:pt>
                <c:pt idx="55">
                  <c:v>29.8</c:v>
                </c:pt>
                <c:pt idx="56">
                  <c:v>29.2</c:v>
                </c:pt>
                <c:pt idx="57">
                  <c:v>30.4</c:v>
                </c:pt>
                <c:pt idx="58">
                  <c:v>30.3</c:v>
                </c:pt>
                <c:pt idx="59">
                  <c:v>31.5</c:v>
                </c:pt>
                <c:pt idx="60">
                  <c:v>31.4</c:v>
                </c:pt>
                <c:pt idx="61">
                  <c:v>26.8</c:v>
                </c:pt>
                <c:pt idx="62">
                  <c:v>22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12-4'!$D$1</c:f>
              <c:strCache>
                <c:ptCount val="1"/>
                <c:pt idx="0">
                  <c:v>15-26 Weeks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ysDash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12-4'!$D$2:$D$64</c:f>
              <c:numCache>
                <c:formatCode>General</c:formatCode>
                <c:ptCount val="63"/>
                <c:pt idx="0">
                  <c:v>8.5</c:v>
                </c:pt>
                <c:pt idx="1">
                  <c:v>11.8</c:v>
                </c:pt>
                <c:pt idx="2">
                  <c:v>12.9</c:v>
                </c:pt>
                <c:pt idx="3">
                  <c:v>8.1</c:v>
                </c:pt>
                <c:pt idx="4">
                  <c:v>7.9</c:v>
                </c:pt>
                <c:pt idx="5">
                  <c:v>7.2</c:v>
                </c:pt>
                <c:pt idx="6">
                  <c:v>14</c:v>
                </c:pt>
                <c:pt idx="7">
                  <c:v>12.8</c:v>
                </c:pt>
                <c:pt idx="8">
                  <c:v>10.9</c:v>
                </c:pt>
                <c:pt idx="9">
                  <c:v>11.2</c:v>
                </c:pt>
                <c:pt idx="10">
                  <c:v>17.100000000000001</c:v>
                </c:pt>
                <c:pt idx="11">
                  <c:v>12.5</c:v>
                </c:pt>
                <c:pt idx="12">
                  <c:v>13.1</c:v>
                </c:pt>
                <c:pt idx="13">
                  <c:v>15.4</c:v>
                </c:pt>
                <c:pt idx="14">
                  <c:v>13.7</c:v>
                </c:pt>
                <c:pt idx="15">
                  <c:v>13.1</c:v>
                </c:pt>
                <c:pt idx="16">
                  <c:v>13</c:v>
                </c:pt>
                <c:pt idx="17">
                  <c:v>12</c:v>
                </c:pt>
                <c:pt idx="18">
                  <c:v>10</c:v>
                </c:pt>
                <c:pt idx="19">
                  <c:v>9.1</c:v>
                </c:pt>
                <c:pt idx="20">
                  <c:v>9.1</c:v>
                </c:pt>
                <c:pt idx="21">
                  <c:v>8.5</c:v>
                </c:pt>
                <c:pt idx="22">
                  <c:v>10.4</c:v>
                </c:pt>
                <c:pt idx="23">
                  <c:v>13.3</c:v>
                </c:pt>
                <c:pt idx="24">
                  <c:v>12.3</c:v>
                </c:pt>
                <c:pt idx="25">
                  <c:v>11.1</c:v>
                </c:pt>
                <c:pt idx="26">
                  <c:v>11.1</c:v>
                </c:pt>
                <c:pt idx="27">
                  <c:v>16.399999999999999</c:v>
                </c:pt>
                <c:pt idx="28">
                  <c:v>13.8</c:v>
                </c:pt>
                <c:pt idx="29">
                  <c:v>13.1</c:v>
                </c:pt>
                <c:pt idx="30">
                  <c:v>12.3</c:v>
                </c:pt>
                <c:pt idx="31">
                  <c:v>11.5</c:v>
                </c:pt>
                <c:pt idx="32">
                  <c:v>13.8</c:v>
                </c:pt>
                <c:pt idx="33">
                  <c:v>13.6</c:v>
                </c:pt>
                <c:pt idx="34">
                  <c:v>16</c:v>
                </c:pt>
                <c:pt idx="35">
                  <c:v>15.4</c:v>
                </c:pt>
                <c:pt idx="36">
                  <c:v>12.9</c:v>
                </c:pt>
                <c:pt idx="37">
                  <c:v>12.3</c:v>
                </c:pt>
                <c:pt idx="38">
                  <c:v>12.7</c:v>
                </c:pt>
                <c:pt idx="39">
                  <c:v>12.7</c:v>
                </c:pt>
                <c:pt idx="40">
                  <c:v>12</c:v>
                </c:pt>
                <c:pt idx="41">
                  <c:v>11.2</c:v>
                </c:pt>
                <c:pt idx="42">
                  <c:v>11.7</c:v>
                </c:pt>
                <c:pt idx="43">
                  <c:v>14.4</c:v>
                </c:pt>
                <c:pt idx="44">
                  <c:v>15.1</c:v>
                </c:pt>
                <c:pt idx="45">
                  <c:v>14.5</c:v>
                </c:pt>
                <c:pt idx="46">
                  <c:v>15.5</c:v>
                </c:pt>
                <c:pt idx="47">
                  <c:v>14.6</c:v>
                </c:pt>
                <c:pt idx="48">
                  <c:v>14.6</c:v>
                </c:pt>
                <c:pt idx="49">
                  <c:v>14.8</c:v>
                </c:pt>
                <c:pt idx="50">
                  <c:v>12.3</c:v>
                </c:pt>
                <c:pt idx="51">
                  <c:v>12.8</c:v>
                </c:pt>
                <c:pt idx="52">
                  <c:v>11.8</c:v>
                </c:pt>
                <c:pt idx="53">
                  <c:v>14</c:v>
                </c:pt>
                <c:pt idx="54">
                  <c:v>16.3</c:v>
                </c:pt>
                <c:pt idx="55">
                  <c:v>16.399999999999999</c:v>
                </c:pt>
                <c:pt idx="56">
                  <c:v>15.9</c:v>
                </c:pt>
                <c:pt idx="57">
                  <c:v>14.9</c:v>
                </c:pt>
                <c:pt idx="58">
                  <c:v>14.7</c:v>
                </c:pt>
                <c:pt idx="59">
                  <c:v>15</c:v>
                </c:pt>
                <c:pt idx="60">
                  <c:v>16</c:v>
                </c:pt>
                <c:pt idx="61">
                  <c:v>19.5</c:v>
                </c:pt>
                <c:pt idx="62">
                  <c:v>16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'Figure 12-4'!$E$1</c:f>
              <c:strCache>
                <c:ptCount val="1"/>
                <c:pt idx="0">
                  <c:v>More than 26 Weeks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12-4'!$E$2:$E$64</c:f>
              <c:numCache>
                <c:formatCode>General</c:formatCode>
                <c:ptCount val="63"/>
                <c:pt idx="0">
                  <c:v>5.0999999999999996</c:v>
                </c:pt>
                <c:pt idx="1">
                  <c:v>7</c:v>
                </c:pt>
                <c:pt idx="2">
                  <c:v>10.9</c:v>
                </c:pt>
                <c:pt idx="3">
                  <c:v>6.7</c:v>
                </c:pt>
                <c:pt idx="4">
                  <c:v>4.5</c:v>
                </c:pt>
                <c:pt idx="5">
                  <c:v>4.3</c:v>
                </c:pt>
                <c:pt idx="6">
                  <c:v>9</c:v>
                </c:pt>
                <c:pt idx="7">
                  <c:v>11.8</c:v>
                </c:pt>
                <c:pt idx="8">
                  <c:v>8.4</c:v>
                </c:pt>
                <c:pt idx="9">
                  <c:v>8.4</c:v>
                </c:pt>
                <c:pt idx="10">
                  <c:v>14.5</c:v>
                </c:pt>
                <c:pt idx="11">
                  <c:v>15.3</c:v>
                </c:pt>
                <c:pt idx="12">
                  <c:v>11.8</c:v>
                </c:pt>
                <c:pt idx="13">
                  <c:v>17.100000000000001</c:v>
                </c:pt>
                <c:pt idx="14">
                  <c:v>15</c:v>
                </c:pt>
                <c:pt idx="15">
                  <c:v>13.6</c:v>
                </c:pt>
                <c:pt idx="16">
                  <c:v>12.7</c:v>
                </c:pt>
                <c:pt idx="17">
                  <c:v>10.4</c:v>
                </c:pt>
                <c:pt idx="18">
                  <c:v>8.3000000000000007</c:v>
                </c:pt>
                <c:pt idx="19">
                  <c:v>5.9</c:v>
                </c:pt>
                <c:pt idx="20">
                  <c:v>5.5</c:v>
                </c:pt>
                <c:pt idx="21">
                  <c:v>4.7</c:v>
                </c:pt>
                <c:pt idx="22">
                  <c:v>5.8</c:v>
                </c:pt>
                <c:pt idx="23">
                  <c:v>10.4</c:v>
                </c:pt>
                <c:pt idx="24">
                  <c:v>11.6</c:v>
                </c:pt>
                <c:pt idx="25">
                  <c:v>7.9</c:v>
                </c:pt>
                <c:pt idx="26">
                  <c:v>7.4</c:v>
                </c:pt>
                <c:pt idx="27">
                  <c:v>15.2</c:v>
                </c:pt>
                <c:pt idx="28">
                  <c:v>18.2</c:v>
                </c:pt>
                <c:pt idx="29">
                  <c:v>14.7</c:v>
                </c:pt>
                <c:pt idx="30">
                  <c:v>10.5</c:v>
                </c:pt>
                <c:pt idx="31">
                  <c:v>8.7000000000000011</c:v>
                </c:pt>
                <c:pt idx="32">
                  <c:v>10.7</c:v>
                </c:pt>
                <c:pt idx="33">
                  <c:v>14</c:v>
                </c:pt>
                <c:pt idx="34">
                  <c:v>16.600000000000001</c:v>
                </c:pt>
                <c:pt idx="35">
                  <c:v>23.9</c:v>
                </c:pt>
                <c:pt idx="36">
                  <c:v>19.100000000000001</c:v>
                </c:pt>
                <c:pt idx="37">
                  <c:v>15.4</c:v>
                </c:pt>
                <c:pt idx="38">
                  <c:v>14.4</c:v>
                </c:pt>
                <c:pt idx="39">
                  <c:v>14</c:v>
                </c:pt>
                <c:pt idx="40">
                  <c:v>12.1</c:v>
                </c:pt>
                <c:pt idx="41">
                  <c:v>9.9</c:v>
                </c:pt>
                <c:pt idx="42">
                  <c:v>10</c:v>
                </c:pt>
                <c:pt idx="43">
                  <c:v>12.9</c:v>
                </c:pt>
                <c:pt idx="44">
                  <c:v>20.3</c:v>
                </c:pt>
                <c:pt idx="45">
                  <c:v>20.100000000000001</c:v>
                </c:pt>
                <c:pt idx="46">
                  <c:v>20.3</c:v>
                </c:pt>
                <c:pt idx="47">
                  <c:v>17.3</c:v>
                </c:pt>
                <c:pt idx="48">
                  <c:v>17.399999999999999</c:v>
                </c:pt>
                <c:pt idx="49">
                  <c:v>15.8</c:v>
                </c:pt>
                <c:pt idx="50">
                  <c:v>14.1</c:v>
                </c:pt>
                <c:pt idx="51">
                  <c:v>12.3</c:v>
                </c:pt>
                <c:pt idx="52">
                  <c:v>11.4</c:v>
                </c:pt>
                <c:pt idx="53">
                  <c:v>11.8</c:v>
                </c:pt>
                <c:pt idx="54">
                  <c:v>18.3</c:v>
                </c:pt>
                <c:pt idx="55">
                  <c:v>22.1</c:v>
                </c:pt>
                <c:pt idx="56">
                  <c:v>21.8</c:v>
                </c:pt>
                <c:pt idx="57">
                  <c:v>19.600000000000001</c:v>
                </c:pt>
                <c:pt idx="58">
                  <c:v>17.600000000000001</c:v>
                </c:pt>
                <c:pt idx="59">
                  <c:v>17.600000000000001</c:v>
                </c:pt>
                <c:pt idx="60">
                  <c:v>19.7</c:v>
                </c:pt>
                <c:pt idx="61">
                  <c:v>31.5</c:v>
                </c:pt>
                <c:pt idx="62">
                  <c:v>43.3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796992"/>
        <c:axId val="71803264"/>
      </c:scatterChart>
      <c:valAx>
        <c:axId val="71796992"/>
        <c:scaling>
          <c:orientation val="minMax"/>
          <c:max val="2020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155705434361701"/>
              <c:y val="0.9190286588670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1803264"/>
        <c:crosses val="autoZero"/>
        <c:crossBetween val="midCat"/>
      </c:valAx>
      <c:valAx>
        <c:axId val="71803264"/>
        <c:scaling>
          <c:orientation val="minMax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8688524590163911E-2"/>
              <c:y val="0.364372788421690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1796992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U!$A$103</c:f>
              <c:strCache>
                <c:ptCount val="1"/>
                <c:pt idx="0">
                  <c:v>% nezaměstnaných déle než 6 měsíců z celku</c:v>
                </c:pt>
              </c:strCache>
            </c:strRef>
          </c:tx>
          <c:marker>
            <c:symbol val="none"/>
          </c:marker>
          <c:cat>
            <c:numRef>
              <c:f>U!$B$102:$Q$102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U!$B$103:$Q$103</c:f>
              <c:numCache>
                <c:formatCode>General</c:formatCode>
                <c:ptCount val="16"/>
                <c:pt idx="0">
                  <c:v>36.860638250227574</c:v>
                </c:pt>
                <c:pt idx="1">
                  <c:v>41.838246155934144</c:v>
                </c:pt>
                <c:pt idx="2">
                  <c:v>52.894609665067073</c:v>
                </c:pt>
                <c:pt idx="3">
                  <c:v>52.340419373940144</c:v>
                </c:pt>
                <c:pt idx="4">
                  <c:v>52.993682246718365</c:v>
                </c:pt>
                <c:pt idx="5">
                  <c:v>54.585923744302541</c:v>
                </c:pt>
                <c:pt idx="6">
                  <c:v>61.945648294169963</c:v>
                </c:pt>
                <c:pt idx="7">
                  <c:v>69.901947470616165</c:v>
                </c:pt>
                <c:pt idx="8">
                  <c:v>71.27501816116731</c:v>
                </c:pt>
                <c:pt idx="9">
                  <c:v>71.198958495210036</c:v>
                </c:pt>
                <c:pt idx="10">
                  <c:v>70.434335209600675</c:v>
                </c:pt>
                <c:pt idx="11">
                  <c:v>72.379769376910915</c:v>
                </c:pt>
                <c:pt idx="12">
                  <c:v>73.801277895595788</c:v>
                </c:pt>
                <c:pt idx="13">
                  <c:v>76.06352308999449</c:v>
                </c:pt>
                <c:pt idx="14">
                  <c:v>72.522989978166649</c:v>
                </c:pt>
                <c:pt idx="15">
                  <c:v>70.625365327192128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U!$A$104</c:f>
              <c:strCache>
                <c:ptCount val="1"/>
                <c:pt idx="0">
                  <c:v>% nezaměstnaných déle než 12 měsíců z celku</c:v>
                </c:pt>
              </c:strCache>
            </c:strRef>
          </c:tx>
          <c:marker>
            <c:symbol val="none"/>
          </c:marker>
          <c:cat>
            <c:numRef>
              <c:f>U!$B$102:$Q$102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U!$B$104:$Q$104</c:f>
              <c:numCache>
                <c:formatCode>General</c:formatCode>
                <c:ptCount val="16"/>
                <c:pt idx="0">
                  <c:v>18.491990000876701</c:v>
                </c:pt>
                <c:pt idx="1">
                  <c:v>22.288776636507684</c:v>
                </c:pt>
                <c:pt idx="2">
                  <c:v>31.165207811215229</c:v>
                </c:pt>
                <c:pt idx="3">
                  <c:v>31.250960752989354</c:v>
                </c:pt>
                <c:pt idx="4">
                  <c:v>30.512101702966063</c:v>
                </c:pt>
                <c:pt idx="5">
                  <c:v>31.233901311041535</c:v>
                </c:pt>
                <c:pt idx="6">
                  <c:v>37.097459704613144</c:v>
                </c:pt>
                <c:pt idx="7">
                  <c:v>48.768109707167319</c:v>
                </c:pt>
                <c:pt idx="8">
                  <c:v>52.679595961066006</c:v>
                </c:pt>
                <c:pt idx="9">
                  <c:v>51.698143888782582</c:v>
                </c:pt>
                <c:pt idx="10">
                  <c:v>50.596030378741439</c:v>
                </c:pt>
                <c:pt idx="11">
                  <c:v>52.678041572023375</c:v>
                </c:pt>
                <c:pt idx="12">
                  <c:v>54.739736241422143</c:v>
                </c:pt>
                <c:pt idx="13">
                  <c:v>56.335800196022007</c:v>
                </c:pt>
                <c:pt idx="14">
                  <c:v>54.319170419984246</c:v>
                </c:pt>
                <c:pt idx="15">
                  <c:v>51.503051174257145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64704"/>
        <c:axId val="71866240"/>
      </c:lineChart>
      <c:catAx>
        <c:axId val="7186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866240"/>
        <c:crosses val="autoZero"/>
        <c:auto val="1"/>
        <c:lblAlgn val="ctr"/>
        <c:lblOffset val="100"/>
        <c:noMultiLvlLbl val="0"/>
      </c:catAx>
      <c:valAx>
        <c:axId val="7186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64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Unemployment</c:v>
                </c:pt>
              </c:strCache>
            </c:strRef>
          </c:tx>
          <c:spPr>
            <a:ln w="44450">
              <a:solidFill>
                <a:srgbClr val="006666"/>
              </a:solidFill>
            </a:ln>
            <a:effectLst/>
          </c:spPr>
          <c:marker>
            <c:symbol val="none"/>
          </c:marker>
          <c:xVal>
            <c:numRef>
              <c:f>Sheet1!$A$8:$A$224</c:f>
              <c:numCache>
                <c:formatCode>0.00</c:formatCode>
                <c:ptCount val="217"/>
                <c:pt idx="0">
                  <c:v>1960</c:v>
                </c:pt>
                <c:pt idx="1">
                  <c:v>1960.25</c:v>
                </c:pt>
                <c:pt idx="2">
                  <c:v>1960.5</c:v>
                </c:pt>
                <c:pt idx="3">
                  <c:v>1960.75</c:v>
                </c:pt>
                <c:pt idx="4">
                  <c:v>1961</c:v>
                </c:pt>
                <c:pt idx="5">
                  <c:v>1961.25</c:v>
                </c:pt>
                <c:pt idx="6">
                  <c:v>1961.5</c:v>
                </c:pt>
                <c:pt idx="7">
                  <c:v>1961.75</c:v>
                </c:pt>
                <c:pt idx="8">
                  <c:v>1962</c:v>
                </c:pt>
                <c:pt idx="9">
                  <c:v>1962.25</c:v>
                </c:pt>
                <c:pt idx="10">
                  <c:v>1962.5</c:v>
                </c:pt>
                <c:pt idx="11">
                  <c:v>1962.75</c:v>
                </c:pt>
                <c:pt idx="12">
                  <c:v>1963</c:v>
                </c:pt>
                <c:pt idx="13">
                  <c:v>1963.25</c:v>
                </c:pt>
                <c:pt idx="14">
                  <c:v>1963.5</c:v>
                </c:pt>
                <c:pt idx="15">
                  <c:v>1963.75</c:v>
                </c:pt>
                <c:pt idx="16">
                  <c:v>1964</c:v>
                </c:pt>
                <c:pt idx="17">
                  <c:v>1964.25</c:v>
                </c:pt>
                <c:pt idx="18">
                  <c:v>1964.5</c:v>
                </c:pt>
                <c:pt idx="19">
                  <c:v>1964.75</c:v>
                </c:pt>
                <c:pt idx="20">
                  <c:v>1965</c:v>
                </c:pt>
                <c:pt idx="21">
                  <c:v>1965.25</c:v>
                </c:pt>
                <c:pt idx="22">
                  <c:v>1965.5</c:v>
                </c:pt>
                <c:pt idx="23">
                  <c:v>1965.75</c:v>
                </c:pt>
                <c:pt idx="24">
                  <c:v>1966</c:v>
                </c:pt>
                <c:pt idx="25">
                  <c:v>1966.25</c:v>
                </c:pt>
                <c:pt idx="26">
                  <c:v>1966.5</c:v>
                </c:pt>
                <c:pt idx="27">
                  <c:v>1966.75</c:v>
                </c:pt>
                <c:pt idx="28">
                  <c:v>1967</c:v>
                </c:pt>
                <c:pt idx="29">
                  <c:v>1967.25</c:v>
                </c:pt>
                <c:pt idx="30">
                  <c:v>1967.5</c:v>
                </c:pt>
                <c:pt idx="31">
                  <c:v>1967.75</c:v>
                </c:pt>
                <c:pt idx="32">
                  <c:v>1968</c:v>
                </c:pt>
                <c:pt idx="33">
                  <c:v>1968.25</c:v>
                </c:pt>
                <c:pt idx="34">
                  <c:v>1968.5</c:v>
                </c:pt>
                <c:pt idx="35">
                  <c:v>1968.75</c:v>
                </c:pt>
                <c:pt idx="36">
                  <c:v>1969</c:v>
                </c:pt>
                <c:pt idx="37">
                  <c:v>1969.25</c:v>
                </c:pt>
                <c:pt idx="38">
                  <c:v>1969.5</c:v>
                </c:pt>
                <c:pt idx="39">
                  <c:v>1969.75</c:v>
                </c:pt>
                <c:pt idx="40">
                  <c:v>1970</c:v>
                </c:pt>
                <c:pt idx="41">
                  <c:v>1970.25</c:v>
                </c:pt>
                <c:pt idx="42">
                  <c:v>1970.5</c:v>
                </c:pt>
                <c:pt idx="43">
                  <c:v>1970.75</c:v>
                </c:pt>
                <c:pt idx="44">
                  <c:v>1971</c:v>
                </c:pt>
                <c:pt idx="45">
                  <c:v>1971.25</c:v>
                </c:pt>
                <c:pt idx="46">
                  <c:v>1971.5</c:v>
                </c:pt>
                <c:pt idx="47">
                  <c:v>1971.75</c:v>
                </c:pt>
                <c:pt idx="48">
                  <c:v>1972</c:v>
                </c:pt>
                <c:pt idx="49">
                  <c:v>1972.25</c:v>
                </c:pt>
                <c:pt idx="50">
                  <c:v>1972.5</c:v>
                </c:pt>
                <c:pt idx="51">
                  <c:v>1972.75</c:v>
                </c:pt>
                <c:pt idx="52">
                  <c:v>1973</c:v>
                </c:pt>
                <c:pt idx="53">
                  <c:v>1973.25</c:v>
                </c:pt>
                <c:pt idx="54">
                  <c:v>1973.5</c:v>
                </c:pt>
                <c:pt idx="55">
                  <c:v>1973.75</c:v>
                </c:pt>
                <c:pt idx="56">
                  <c:v>1974</c:v>
                </c:pt>
                <c:pt idx="57">
                  <c:v>1974.25</c:v>
                </c:pt>
                <c:pt idx="58">
                  <c:v>1974.5</c:v>
                </c:pt>
                <c:pt idx="59">
                  <c:v>1974.75</c:v>
                </c:pt>
                <c:pt idx="60">
                  <c:v>1975</c:v>
                </c:pt>
                <c:pt idx="61">
                  <c:v>1975.25</c:v>
                </c:pt>
                <c:pt idx="62">
                  <c:v>1975.5</c:v>
                </c:pt>
                <c:pt idx="63">
                  <c:v>1975.75</c:v>
                </c:pt>
                <c:pt idx="64">
                  <c:v>1976</c:v>
                </c:pt>
                <c:pt idx="65">
                  <c:v>1976.25</c:v>
                </c:pt>
                <c:pt idx="66">
                  <c:v>1976.5</c:v>
                </c:pt>
                <c:pt idx="67">
                  <c:v>1976.75</c:v>
                </c:pt>
                <c:pt idx="68">
                  <c:v>1977</c:v>
                </c:pt>
                <c:pt idx="69">
                  <c:v>1977.25</c:v>
                </c:pt>
                <c:pt idx="70">
                  <c:v>1977.5</c:v>
                </c:pt>
                <c:pt idx="71">
                  <c:v>1977.75</c:v>
                </c:pt>
                <c:pt idx="72">
                  <c:v>1978</c:v>
                </c:pt>
                <c:pt idx="73">
                  <c:v>1978.25</c:v>
                </c:pt>
                <c:pt idx="74">
                  <c:v>1978.5</c:v>
                </c:pt>
                <c:pt idx="75">
                  <c:v>1978.75</c:v>
                </c:pt>
                <c:pt idx="76">
                  <c:v>1979</c:v>
                </c:pt>
                <c:pt idx="77">
                  <c:v>1979.25</c:v>
                </c:pt>
                <c:pt idx="78">
                  <c:v>1979.5</c:v>
                </c:pt>
                <c:pt idx="79">
                  <c:v>1979.75</c:v>
                </c:pt>
                <c:pt idx="80">
                  <c:v>1980</c:v>
                </c:pt>
                <c:pt idx="81">
                  <c:v>1980.25</c:v>
                </c:pt>
                <c:pt idx="82">
                  <c:v>1980.5</c:v>
                </c:pt>
                <c:pt idx="83">
                  <c:v>1980.75</c:v>
                </c:pt>
                <c:pt idx="84">
                  <c:v>1981</c:v>
                </c:pt>
                <c:pt idx="85">
                  <c:v>1981.25</c:v>
                </c:pt>
                <c:pt idx="86">
                  <c:v>1981.5</c:v>
                </c:pt>
                <c:pt idx="87">
                  <c:v>1981.75</c:v>
                </c:pt>
                <c:pt idx="88">
                  <c:v>1982</c:v>
                </c:pt>
                <c:pt idx="89">
                  <c:v>1982.25</c:v>
                </c:pt>
                <c:pt idx="90">
                  <c:v>1982.5</c:v>
                </c:pt>
                <c:pt idx="91">
                  <c:v>1982.75</c:v>
                </c:pt>
                <c:pt idx="92">
                  <c:v>1983</c:v>
                </c:pt>
                <c:pt idx="93">
                  <c:v>1983.25</c:v>
                </c:pt>
                <c:pt idx="94">
                  <c:v>1983.5</c:v>
                </c:pt>
                <c:pt idx="95">
                  <c:v>1983.75</c:v>
                </c:pt>
                <c:pt idx="96">
                  <c:v>1984</c:v>
                </c:pt>
                <c:pt idx="97">
                  <c:v>1984.25</c:v>
                </c:pt>
                <c:pt idx="98">
                  <c:v>1984.5</c:v>
                </c:pt>
                <c:pt idx="99">
                  <c:v>1984.75</c:v>
                </c:pt>
                <c:pt idx="100">
                  <c:v>1985</c:v>
                </c:pt>
                <c:pt idx="101">
                  <c:v>1985.25</c:v>
                </c:pt>
                <c:pt idx="102">
                  <c:v>1985.5</c:v>
                </c:pt>
                <c:pt idx="103">
                  <c:v>1985.75</c:v>
                </c:pt>
                <c:pt idx="104">
                  <c:v>1986</c:v>
                </c:pt>
                <c:pt idx="105">
                  <c:v>1986.25</c:v>
                </c:pt>
                <c:pt idx="106">
                  <c:v>1986.5</c:v>
                </c:pt>
                <c:pt idx="107">
                  <c:v>1986.75</c:v>
                </c:pt>
                <c:pt idx="108">
                  <c:v>1987</c:v>
                </c:pt>
                <c:pt idx="109">
                  <c:v>1987.25</c:v>
                </c:pt>
                <c:pt idx="110">
                  <c:v>1987.5</c:v>
                </c:pt>
                <c:pt idx="111">
                  <c:v>1987.75</c:v>
                </c:pt>
                <c:pt idx="112">
                  <c:v>1988</c:v>
                </c:pt>
                <c:pt idx="113">
                  <c:v>1988.25</c:v>
                </c:pt>
                <c:pt idx="114">
                  <c:v>1988.5</c:v>
                </c:pt>
                <c:pt idx="115">
                  <c:v>1988.75</c:v>
                </c:pt>
                <c:pt idx="116">
                  <c:v>1989</c:v>
                </c:pt>
                <c:pt idx="117">
                  <c:v>1989.25</c:v>
                </c:pt>
                <c:pt idx="118">
                  <c:v>1989.5</c:v>
                </c:pt>
                <c:pt idx="119">
                  <c:v>1989.75</c:v>
                </c:pt>
                <c:pt idx="120">
                  <c:v>1990</c:v>
                </c:pt>
                <c:pt idx="121">
                  <c:v>1990.25</c:v>
                </c:pt>
                <c:pt idx="122">
                  <c:v>1990.5</c:v>
                </c:pt>
                <c:pt idx="123">
                  <c:v>1990.75</c:v>
                </c:pt>
                <c:pt idx="124">
                  <c:v>1991</c:v>
                </c:pt>
                <c:pt idx="125">
                  <c:v>1991.25</c:v>
                </c:pt>
                <c:pt idx="126">
                  <c:v>1991.5</c:v>
                </c:pt>
                <c:pt idx="127">
                  <c:v>1991.75</c:v>
                </c:pt>
                <c:pt idx="128">
                  <c:v>1992</c:v>
                </c:pt>
                <c:pt idx="129">
                  <c:v>1992.25</c:v>
                </c:pt>
                <c:pt idx="130">
                  <c:v>1992.5</c:v>
                </c:pt>
                <c:pt idx="131">
                  <c:v>1992.75</c:v>
                </c:pt>
                <c:pt idx="132">
                  <c:v>1993</c:v>
                </c:pt>
                <c:pt idx="133">
                  <c:v>1993.25</c:v>
                </c:pt>
                <c:pt idx="134">
                  <c:v>1993.5</c:v>
                </c:pt>
                <c:pt idx="135">
                  <c:v>1993.75</c:v>
                </c:pt>
                <c:pt idx="136">
                  <c:v>1994</c:v>
                </c:pt>
                <c:pt idx="137">
                  <c:v>1994.25</c:v>
                </c:pt>
                <c:pt idx="138">
                  <c:v>1994.5</c:v>
                </c:pt>
                <c:pt idx="139">
                  <c:v>1994.75</c:v>
                </c:pt>
                <c:pt idx="140">
                  <c:v>1995</c:v>
                </c:pt>
                <c:pt idx="141">
                  <c:v>1995.25</c:v>
                </c:pt>
                <c:pt idx="142">
                  <c:v>1995.5</c:v>
                </c:pt>
                <c:pt idx="143">
                  <c:v>1995.75</c:v>
                </c:pt>
                <c:pt idx="144">
                  <c:v>1996</c:v>
                </c:pt>
                <c:pt idx="145">
                  <c:v>1996.25</c:v>
                </c:pt>
                <c:pt idx="146">
                  <c:v>1996.5</c:v>
                </c:pt>
                <c:pt idx="147">
                  <c:v>1996.75</c:v>
                </c:pt>
                <c:pt idx="148">
                  <c:v>1997</c:v>
                </c:pt>
                <c:pt idx="149">
                  <c:v>1997.25</c:v>
                </c:pt>
                <c:pt idx="150">
                  <c:v>1997.5</c:v>
                </c:pt>
                <c:pt idx="151">
                  <c:v>1997.75</c:v>
                </c:pt>
                <c:pt idx="152">
                  <c:v>1998</c:v>
                </c:pt>
                <c:pt idx="153">
                  <c:v>1998.25</c:v>
                </c:pt>
                <c:pt idx="154">
                  <c:v>1998.5</c:v>
                </c:pt>
                <c:pt idx="155">
                  <c:v>1998.75</c:v>
                </c:pt>
                <c:pt idx="156">
                  <c:v>1999</c:v>
                </c:pt>
                <c:pt idx="157">
                  <c:v>1999.25</c:v>
                </c:pt>
                <c:pt idx="158">
                  <c:v>1999.5</c:v>
                </c:pt>
                <c:pt idx="159">
                  <c:v>1999.75</c:v>
                </c:pt>
                <c:pt idx="160">
                  <c:v>2000</c:v>
                </c:pt>
                <c:pt idx="161">
                  <c:v>2000.25</c:v>
                </c:pt>
                <c:pt idx="162">
                  <c:v>2000.5</c:v>
                </c:pt>
                <c:pt idx="163">
                  <c:v>2000.75</c:v>
                </c:pt>
                <c:pt idx="164">
                  <c:v>2001</c:v>
                </c:pt>
                <c:pt idx="165">
                  <c:v>2001.25</c:v>
                </c:pt>
                <c:pt idx="166">
                  <c:v>2001.5</c:v>
                </c:pt>
                <c:pt idx="167">
                  <c:v>2001.75</c:v>
                </c:pt>
                <c:pt idx="168">
                  <c:v>2002</c:v>
                </c:pt>
                <c:pt idx="169">
                  <c:v>2002.25</c:v>
                </c:pt>
                <c:pt idx="170">
                  <c:v>2002.5</c:v>
                </c:pt>
                <c:pt idx="171">
                  <c:v>2002.75</c:v>
                </c:pt>
                <c:pt idx="172">
                  <c:v>2003</c:v>
                </c:pt>
                <c:pt idx="173">
                  <c:v>2003.25</c:v>
                </c:pt>
                <c:pt idx="174">
                  <c:v>2003.5</c:v>
                </c:pt>
                <c:pt idx="175">
                  <c:v>2003.75</c:v>
                </c:pt>
                <c:pt idx="176">
                  <c:v>2004</c:v>
                </c:pt>
                <c:pt idx="177">
                  <c:v>2004.25</c:v>
                </c:pt>
                <c:pt idx="178">
                  <c:v>2004.5</c:v>
                </c:pt>
                <c:pt idx="179">
                  <c:v>2004.75</c:v>
                </c:pt>
                <c:pt idx="180">
                  <c:v>2005</c:v>
                </c:pt>
                <c:pt idx="181">
                  <c:v>2005.25</c:v>
                </c:pt>
                <c:pt idx="182">
                  <c:v>2005.5</c:v>
                </c:pt>
                <c:pt idx="183">
                  <c:v>2005.75</c:v>
                </c:pt>
                <c:pt idx="184">
                  <c:v>2006</c:v>
                </c:pt>
                <c:pt idx="185">
                  <c:v>2006.25</c:v>
                </c:pt>
                <c:pt idx="186">
                  <c:v>2006.5</c:v>
                </c:pt>
                <c:pt idx="187">
                  <c:v>2006.75</c:v>
                </c:pt>
                <c:pt idx="188">
                  <c:v>2007</c:v>
                </c:pt>
                <c:pt idx="189">
                  <c:v>2007.25</c:v>
                </c:pt>
                <c:pt idx="190">
                  <c:v>2007.5</c:v>
                </c:pt>
                <c:pt idx="191">
                  <c:v>2007.75</c:v>
                </c:pt>
                <c:pt idx="192">
                  <c:v>2008</c:v>
                </c:pt>
                <c:pt idx="193">
                  <c:v>2008.25</c:v>
                </c:pt>
                <c:pt idx="194">
                  <c:v>2008.5</c:v>
                </c:pt>
                <c:pt idx="195">
                  <c:v>2008.75</c:v>
                </c:pt>
                <c:pt idx="196">
                  <c:v>2009</c:v>
                </c:pt>
                <c:pt idx="197">
                  <c:v>2009.25</c:v>
                </c:pt>
                <c:pt idx="198">
                  <c:v>2009.5</c:v>
                </c:pt>
                <c:pt idx="199">
                  <c:v>2009.75</c:v>
                </c:pt>
                <c:pt idx="200">
                  <c:v>2010</c:v>
                </c:pt>
                <c:pt idx="201">
                  <c:v>2010.25</c:v>
                </c:pt>
                <c:pt idx="202">
                  <c:v>2010.5</c:v>
                </c:pt>
                <c:pt idx="203">
                  <c:v>2010.75</c:v>
                </c:pt>
                <c:pt idx="204">
                  <c:v>2011</c:v>
                </c:pt>
                <c:pt idx="205">
                  <c:v>2011.25</c:v>
                </c:pt>
                <c:pt idx="206">
                  <c:v>2011.5</c:v>
                </c:pt>
                <c:pt idx="207">
                  <c:v>2011.75</c:v>
                </c:pt>
                <c:pt idx="208">
                  <c:v>2012</c:v>
                </c:pt>
                <c:pt idx="209">
                  <c:v>2012.25</c:v>
                </c:pt>
                <c:pt idx="210">
                  <c:v>2012.5</c:v>
                </c:pt>
                <c:pt idx="211">
                  <c:v>2012.75</c:v>
                </c:pt>
                <c:pt idx="212">
                  <c:v>2013</c:v>
                </c:pt>
                <c:pt idx="213">
                  <c:v>2013.25</c:v>
                </c:pt>
                <c:pt idx="214">
                  <c:v>2013.5</c:v>
                </c:pt>
                <c:pt idx="215">
                  <c:v>2013.75</c:v>
                </c:pt>
                <c:pt idx="216">
                  <c:v>2014</c:v>
                </c:pt>
              </c:numCache>
            </c:numRef>
          </c:xVal>
          <c:yVal>
            <c:numRef>
              <c:f>Sheet1!$B$8:$B$224</c:f>
              <c:numCache>
                <c:formatCode>0.0</c:formatCode>
                <c:ptCount val="217"/>
                <c:pt idx="0">
                  <c:v>5.0999999999999996</c:v>
                </c:pt>
                <c:pt idx="1">
                  <c:v>5.2</c:v>
                </c:pt>
                <c:pt idx="2">
                  <c:v>5.5</c:v>
                </c:pt>
                <c:pt idx="3">
                  <c:v>6.3</c:v>
                </c:pt>
                <c:pt idx="4">
                  <c:v>6.8</c:v>
                </c:pt>
                <c:pt idx="5">
                  <c:v>7</c:v>
                </c:pt>
                <c:pt idx="6">
                  <c:v>6.8</c:v>
                </c:pt>
                <c:pt idx="7">
                  <c:v>6.2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5.5</c:v>
                </c:pt>
                <c:pt idx="12">
                  <c:v>5.8</c:v>
                </c:pt>
                <c:pt idx="13">
                  <c:v>5.7</c:v>
                </c:pt>
                <c:pt idx="14">
                  <c:v>5.5</c:v>
                </c:pt>
                <c:pt idx="15">
                  <c:v>5.6</c:v>
                </c:pt>
                <c:pt idx="16">
                  <c:v>5.5</c:v>
                </c:pt>
                <c:pt idx="17">
                  <c:v>5.2</c:v>
                </c:pt>
                <c:pt idx="18">
                  <c:v>5</c:v>
                </c:pt>
                <c:pt idx="19">
                  <c:v>5</c:v>
                </c:pt>
                <c:pt idx="20">
                  <c:v>4.9000000000000004</c:v>
                </c:pt>
                <c:pt idx="21">
                  <c:v>4.7</c:v>
                </c:pt>
                <c:pt idx="22">
                  <c:v>4.4000000000000004</c:v>
                </c:pt>
                <c:pt idx="23">
                  <c:v>4.0999999999999996</c:v>
                </c:pt>
                <c:pt idx="24">
                  <c:v>3.9</c:v>
                </c:pt>
                <c:pt idx="25">
                  <c:v>3.8</c:v>
                </c:pt>
                <c:pt idx="26">
                  <c:v>3.8</c:v>
                </c:pt>
                <c:pt idx="27">
                  <c:v>3.7</c:v>
                </c:pt>
                <c:pt idx="28">
                  <c:v>3.8</c:v>
                </c:pt>
                <c:pt idx="29">
                  <c:v>3.8</c:v>
                </c:pt>
                <c:pt idx="30">
                  <c:v>3.8</c:v>
                </c:pt>
                <c:pt idx="31">
                  <c:v>3.9</c:v>
                </c:pt>
                <c:pt idx="32">
                  <c:v>3.7</c:v>
                </c:pt>
                <c:pt idx="33">
                  <c:v>3.6</c:v>
                </c:pt>
                <c:pt idx="34">
                  <c:v>3.5</c:v>
                </c:pt>
                <c:pt idx="35">
                  <c:v>3.4</c:v>
                </c:pt>
                <c:pt idx="36">
                  <c:v>3.4</c:v>
                </c:pt>
                <c:pt idx="37">
                  <c:v>3.4</c:v>
                </c:pt>
                <c:pt idx="38">
                  <c:v>3.6</c:v>
                </c:pt>
                <c:pt idx="39">
                  <c:v>3.6</c:v>
                </c:pt>
                <c:pt idx="40">
                  <c:v>4.2</c:v>
                </c:pt>
                <c:pt idx="41">
                  <c:v>4.8</c:v>
                </c:pt>
                <c:pt idx="42">
                  <c:v>5.2</c:v>
                </c:pt>
                <c:pt idx="43">
                  <c:v>5.8</c:v>
                </c:pt>
                <c:pt idx="44">
                  <c:v>5.9</c:v>
                </c:pt>
                <c:pt idx="45">
                  <c:v>5.9</c:v>
                </c:pt>
                <c:pt idx="46">
                  <c:v>6</c:v>
                </c:pt>
                <c:pt idx="47">
                  <c:v>5.9</c:v>
                </c:pt>
                <c:pt idx="48">
                  <c:v>5.8</c:v>
                </c:pt>
                <c:pt idx="49">
                  <c:v>5.7</c:v>
                </c:pt>
                <c:pt idx="50">
                  <c:v>5.6</c:v>
                </c:pt>
                <c:pt idx="51">
                  <c:v>5.4</c:v>
                </c:pt>
                <c:pt idx="52">
                  <c:v>4.9000000000000004</c:v>
                </c:pt>
                <c:pt idx="53">
                  <c:v>4.9000000000000004</c:v>
                </c:pt>
                <c:pt idx="54">
                  <c:v>4.8</c:v>
                </c:pt>
                <c:pt idx="55">
                  <c:v>4.8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5.6</c:v>
                </c:pt>
                <c:pt idx="59">
                  <c:v>6.6</c:v>
                </c:pt>
                <c:pt idx="60">
                  <c:v>8.3000000000000007</c:v>
                </c:pt>
                <c:pt idx="61">
                  <c:v>8.9</c:v>
                </c:pt>
                <c:pt idx="62">
                  <c:v>8.5</c:v>
                </c:pt>
                <c:pt idx="63">
                  <c:v>8.3000000000000007</c:v>
                </c:pt>
                <c:pt idx="64">
                  <c:v>7.7</c:v>
                </c:pt>
                <c:pt idx="65">
                  <c:v>7.6</c:v>
                </c:pt>
                <c:pt idx="66">
                  <c:v>7.7</c:v>
                </c:pt>
                <c:pt idx="67">
                  <c:v>7.8</c:v>
                </c:pt>
                <c:pt idx="68">
                  <c:v>7.5</c:v>
                </c:pt>
                <c:pt idx="69">
                  <c:v>7.1</c:v>
                </c:pt>
                <c:pt idx="70">
                  <c:v>6.9</c:v>
                </c:pt>
                <c:pt idx="71">
                  <c:v>6.7</c:v>
                </c:pt>
                <c:pt idx="72">
                  <c:v>6.3</c:v>
                </c:pt>
                <c:pt idx="73">
                  <c:v>6</c:v>
                </c:pt>
                <c:pt idx="74">
                  <c:v>6</c:v>
                </c:pt>
                <c:pt idx="75">
                  <c:v>5.9</c:v>
                </c:pt>
                <c:pt idx="76">
                  <c:v>5.9</c:v>
                </c:pt>
                <c:pt idx="77">
                  <c:v>5.7</c:v>
                </c:pt>
                <c:pt idx="78">
                  <c:v>5.9</c:v>
                </c:pt>
                <c:pt idx="79">
                  <c:v>6</c:v>
                </c:pt>
                <c:pt idx="80">
                  <c:v>6.3</c:v>
                </c:pt>
                <c:pt idx="81">
                  <c:v>7.3</c:v>
                </c:pt>
                <c:pt idx="82">
                  <c:v>7.7</c:v>
                </c:pt>
                <c:pt idx="83">
                  <c:v>7.4</c:v>
                </c:pt>
                <c:pt idx="84">
                  <c:v>7.4</c:v>
                </c:pt>
                <c:pt idx="85">
                  <c:v>7.4</c:v>
                </c:pt>
                <c:pt idx="86">
                  <c:v>7.4</c:v>
                </c:pt>
                <c:pt idx="87">
                  <c:v>8.2000000000000011</c:v>
                </c:pt>
                <c:pt idx="88">
                  <c:v>8.8000000000000007</c:v>
                </c:pt>
                <c:pt idx="89">
                  <c:v>9.4</c:v>
                </c:pt>
                <c:pt idx="90">
                  <c:v>9.9</c:v>
                </c:pt>
                <c:pt idx="91">
                  <c:v>10.7</c:v>
                </c:pt>
                <c:pt idx="92">
                  <c:v>10.4</c:v>
                </c:pt>
                <c:pt idx="93">
                  <c:v>10.1</c:v>
                </c:pt>
                <c:pt idx="94">
                  <c:v>9.4</c:v>
                </c:pt>
                <c:pt idx="95">
                  <c:v>8.5</c:v>
                </c:pt>
                <c:pt idx="96">
                  <c:v>7.9</c:v>
                </c:pt>
                <c:pt idx="97">
                  <c:v>7.4</c:v>
                </c:pt>
                <c:pt idx="98">
                  <c:v>7.4</c:v>
                </c:pt>
                <c:pt idx="99">
                  <c:v>7.3</c:v>
                </c:pt>
                <c:pt idx="100">
                  <c:v>7.2</c:v>
                </c:pt>
                <c:pt idx="101">
                  <c:v>7.3</c:v>
                </c:pt>
                <c:pt idx="102">
                  <c:v>7.2</c:v>
                </c:pt>
                <c:pt idx="103">
                  <c:v>7</c:v>
                </c:pt>
                <c:pt idx="104">
                  <c:v>7</c:v>
                </c:pt>
                <c:pt idx="105">
                  <c:v>7.2</c:v>
                </c:pt>
                <c:pt idx="106">
                  <c:v>7</c:v>
                </c:pt>
                <c:pt idx="107">
                  <c:v>6.8</c:v>
                </c:pt>
                <c:pt idx="108">
                  <c:v>6.6</c:v>
                </c:pt>
                <c:pt idx="109">
                  <c:v>6.3</c:v>
                </c:pt>
                <c:pt idx="110">
                  <c:v>6</c:v>
                </c:pt>
                <c:pt idx="111">
                  <c:v>5.8</c:v>
                </c:pt>
                <c:pt idx="112">
                  <c:v>5.7</c:v>
                </c:pt>
                <c:pt idx="113">
                  <c:v>5.5</c:v>
                </c:pt>
                <c:pt idx="114">
                  <c:v>5.5</c:v>
                </c:pt>
                <c:pt idx="115">
                  <c:v>5.3</c:v>
                </c:pt>
                <c:pt idx="116">
                  <c:v>5.2</c:v>
                </c:pt>
                <c:pt idx="117">
                  <c:v>5.2</c:v>
                </c:pt>
                <c:pt idx="118">
                  <c:v>5.2</c:v>
                </c:pt>
                <c:pt idx="119">
                  <c:v>5.4</c:v>
                </c:pt>
                <c:pt idx="120">
                  <c:v>5.3</c:v>
                </c:pt>
                <c:pt idx="121">
                  <c:v>5.3</c:v>
                </c:pt>
                <c:pt idx="122">
                  <c:v>5.7</c:v>
                </c:pt>
                <c:pt idx="123">
                  <c:v>6.1</c:v>
                </c:pt>
                <c:pt idx="124">
                  <c:v>6.6</c:v>
                </c:pt>
                <c:pt idx="125">
                  <c:v>6.8</c:v>
                </c:pt>
                <c:pt idx="126">
                  <c:v>6.9</c:v>
                </c:pt>
                <c:pt idx="127">
                  <c:v>7.1</c:v>
                </c:pt>
                <c:pt idx="128">
                  <c:v>7.4</c:v>
                </c:pt>
                <c:pt idx="129">
                  <c:v>7.6</c:v>
                </c:pt>
                <c:pt idx="130">
                  <c:v>7.6</c:v>
                </c:pt>
                <c:pt idx="131">
                  <c:v>7.4</c:v>
                </c:pt>
                <c:pt idx="132">
                  <c:v>7.1</c:v>
                </c:pt>
                <c:pt idx="133">
                  <c:v>7.1</c:v>
                </c:pt>
                <c:pt idx="134">
                  <c:v>6.8</c:v>
                </c:pt>
                <c:pt idx="135">
                  <c:v>6.6</c:v>
                </c:pt>
                <c:pt idx="136">
                  <c:v>6.6</c:v>
                </c:pt>
                <c:pt idx="137">
                  <c:v>6.2</c:v>
                </c:pt>
                <c:pt idx="138">
                  <c:v>6</c:v>
                </c:pt>
                <c:pt idx="139">
                  <c:v>5.6</c:v>
                </c:pt>
                <c:pt idx="140">
                  <c:v>5.5</c:v>
                </c:pt>
                <c:pt idx="141">
                  <c:v>5.7</c:v>
                </c:pt>
                <c:pt idx="142">
                  <c:v>5.7</c:v>
                </c:pt>
                <c:pt idx="143">
                  <c:v>5.6</c:v>
                </c:pt>
                <c:pt idx="144">
                  <c:v>5.5</c:v>
                </c:pt>
                <c:pt idx="145">
                  <c:v>5.5</c:v>
                </c:pt>
                <c:pt idx="146">
                  <c:v>5.3</c:v>
                </c:pt>
                <c:pt idx="147">
                  <c:v>5.3</c:v>
                </c:pt>
                <c:pt idx="148">
                  <c:v>5.2</c:v>
                </c:pt>
                <c:pt idx="149">
                  <c:v>5</c:v>
                </c:pt>
                <c:pt idx="150">
                  <c:v>4.9000000000000004</c:v>
                </c:pt>
                <c:pt idx="151">
                  <c:v>4.7</c:v>
                </c:pt>
                <c:pt idx="152">
                  <c:v>4.5999999999999996</c:v>
                </c:pt>
                <c:pt idx="153">
                  <c:v>4.4000000000000004</c:v>
                </c:pt>
                <c:pt idx="154">
                  <c:v>4.5</c:v>
                </c:pt>
                <c:pt idx="155">
                  <c:v>4.4000000000000004</c:v>
                </c:pt>
                <c:pt idx="156">
                  <c:v>4.3</c:v>
                </c:pt>
                <c:pt idx="157">
                  <c:v>4.3</c:v>
                </c:pt>
                <c:pt idx="158">
                  <c:v>4.2</c:v>
                </c:pt>
                <c:pt idx="159">
                  <c:v>4.0999999999999996</c:v>
                </c:pt>
                <c:pt idx="160">
                  <c:v>4</c:v>
                </c:pt>
                <c:pt idx="161">
                  <c:v>3.9</c:v>
                </c:pt>
                <c:pt idx="162">
                  <c:v>4</c:v>
                </c:pt>
                <c:pt idx="163">
                  <c:v>3.9</c:v>
                </c:pt>
                <c:pt idx="164">
                  <c:v>4.2</c:v>
                </c:pt>
                <c:pt idx="165">
                  <c:v>4.4000000000000004</c:v>
                </c:pt>
                <c:pt idx="166">
                  <c:v>4.8</c:v>
                </c:pt>
                <c:pt idx="167">
                  <c:v>5.5</c:v>
                </c:pt>
                <c:pt idx="168">
                  <c:v>5.7</c:v>
                </c:pt>
                <c:pt idx="169">
                  <c:v>5.8</c:v>
                </c:pt>
                <c:pt idx="170">
                  <c:v>5.7</c:v>
                </c:pt>
                <c:pt idx="171">
                  <c:v>5.9</c:v>
                </c:pt>
                <c:pt idx="172">
                  <c:v>5.9</c:v>
                </c:pt>
                <c:pt idx="173">
                  <c:v>6.1</c:v>
                </c:pt>
                <c:pt idx="174">
                  <c:v>6.1</c:v>
                </c:pt>
                <c:pt idx="175">
                  <c:v>5.8</c:v>
                </c:pt>
                <c:pt idx="176">
                  <c:v>5.7</c:v>
                </c:pt>
                <c:pt idx="177">
                  <c:v>5.6</c:v>
                </c:pt>
                <c:pt idx="178">
                  <c:v>5.4</c:v>
                </c:pt>
                <c:pt idx="179">
                  <c:v>5.4</c:v>
                </c:pt>
                <c:pt idx="180">
                  <c:v>5.3</c:v>
                </c:pt>
                <c:pt idx="181">
                  <c:v>5.0999999999999996</c:v>
                </c:pt>
                <c:pt idx="182">
                  <c:v>5</c:v>
                </c:pt>
                <c:pt idx="183">
                  <c:v>5</c:v>
                </c:pt>
                <c:pt idx="184">
                  <c:v>4.7</c:v>
                </c:pt>
                <c:pt idx="185">
                  <c:v>4.5999999999999996</c:v>
                </c:pt>
                <c:pt idx="186">
                  <c:v>4.5999999999999996</c:v>
                </c:pt>
                <c:pt idx="187">
                  <c:v>4.4000000000000004</c:v>
                </c:pt>
                <c:pt idx="188">
                  <c:v>4.5</c:v>
                </c:pt>
                <c:pt idx="189">
                  <c:v>4.5</c:v>
                </c:pt>
                <c:pt idx="190">
                  <c:v>4.7</c:v>
                </c:pt>
                <c:pt idx="191">
                  <c:v>4.8</c:v>
                </c:pt>
                <c:pt idx="192">
                  <c:v>5</c:v>
                </c:pt>
                <c:pt idx="193">
                  <c:v>5.3</c:v>
                </c:pt>
                <c:pt idx="194">
                  <c:v>6</c:v>
                </c:pt>
                <c:pt idx="195">
                  <c:v>6.9</c:v>
                </c:pt>
                <c:pt idx="196">
                  <c:v>8.3000000000000007</c:v>
                </c:pt>
                <c:pt idx="197">
                  <c:v>9.3000000000000007</c:v>
                </c:pt>
                <c:pt idx="198">
                  <c:v>9.6</c:v>
                </c:pt>
                <c:pt idx="199">
                  <c:v>9.9</c:v>
                </c:pt>
                <c:pt idx="200">
                  <c:v>9.8000000000000007</c:v>
                </c:pt>
                <c:pt idx="201">
                  <c:v>9.6</c:v>
                </c:pt>
                <c:pt idx="202">
                  <c:v>9.5</c:v>
                </c:pt>
                <c:pt idx="203">
                  <c:v>9.6</c:v>
                </c:pt>
                <c:pt idx="204">
                  <c:v>9</c:v>
                </c:pt>
                <c:pt idx="205">
                  <c:v>9.1</c:v>
                </c:pt>
                <c:pt idx="206">
                  <c:v>9</c:v>
                </c:pt>
                <c:pt idx="207">
                  <c:v>8.6</c:v>
                </c:pt>
                <c:pt idx="208">
                  <c:v>8.2000000000000011</c:v>
                </c:pt>
                <c:pt idx="209">
                  <c:v>8.2000000000000011</c:v>
                </c:pt>
                <c:pt idx="210">
                  <c:v>8</c:v>
                </c:pt>
                <c:pt idx="211">
                  <c:v>7.8</c:v>
                </c:pt>
                <c:pt idx="212">
                  <c:v>7.7</c:v>
                </c:pt>
                <c:pt idx="213">
                  <c:v>7.5</c:v>
                </c:pt>
                <c:pt idx="214">
                  <c:v>7.2</c:v>
                </c:pt>
                <c:pt idx="215">
                  <c:v>7</c:v>
                </c:pt>
                <c:pt idx="216">
                  <c:v>6.7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N. Unemployment</c:v>
                </c:pt>
              </c:strCache>
            </c:strRef>
          </c:tx>
          <c:spPr>
            <a:ln w="44450">
              <a:solidFill>
                <a:srgbClr val="996633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xVal>
            <c:numRef>
              <c:f>Sheet1!$A$8:$A$224</c:f>
              <c:numCache>
                <c:formatCode>0.00</c:formatCode>
                <c:ptCount val="217"/>
                <c:pt idx="0">
                  <c:v>1960</c:v>
                </c:pt>
                <c:pt idx="1">
                  <c:v>1960.25</c:v>
                </c:pt>
                <c:pt idx="2">
                  <c:v>1960.5</c:v>
                </c:pt>
                <c:pt idx="3">
                  <c:v>1960.75</c:v>
                </c:pt>
                <c:pt idx="4">
                  <c:v>1961</c:v>
                </c:pt>
                <c:pt idx="5">
                  <c:v>1961.25</c:v>
                </c:pt>
                <c:pt idx="6">
                  <c:v>1961.5</c:v>
                </c:pt>
                <c:pt idx="7">
                  <c:v>1961.75</c:v>
                </c:pt>
                <c:pt idx="8">
                  <c:v>1962</c:v>
                </c:pt>
                <c:pt idx="9">
                  <c:v>1962.25</c:v>
                </c:pt>
                <c:pt idx="10">
                  <c:v>1962.5</c:v>
                </c:pt>
                <c:pt idx="11">
                  <c:v>1962.75</c:v>
                </c:pt>
                <c:pt idx="12">
                  <c:v>1963</c:v>
                </c:pt>
                <c:pt idx="13">
                  <c:v>1963.25</c:v>
                </c:pt>
                <c:pt idx="14">
                  <c:v>1963.5</c:v>
                </c:pt>
                <c:pt idx="15">
                  <c:v>1963.75</c:v>
                </c:pt>
                <c:pt idx="16">
                  <c:v>1964</c:v>
                </c:pt>
                <c:pt idx="17">
                  <c:v>1964.25</c:v>
                </c:pt>
                <c:pt idx="18">
                  <c:v>1964.5</c:v>
                </c:pt>
                <c:pt idx="19">
                  <c:v>1964.75</c:v>
                </c:pt>
                <c:pt idx="20">
                  <c:v>1965</c:v>
                </c:pt>
                <c:pt idx="21">
                  <c:v>1965.25</c:v>
                </c:pt>
                <c:pt idx="22">
                  <c:v>1965.5</c:v>
                </c:pt>
                <c:pt idx="23">
                  <c:v>1965.75</c:v>
                </c:pt>
                <c:pt idx="24">
                  <c:v>1966</c:v>
                </c:pt>
                <c:pt idx="25">
                  <c:v>1966.25</c:v>
                </c:pt>
                <c:pt idx="26">
                  <c:v>1966.5</c:v>
                </c:pt>
                <c:pt idx="27">
                  <c:v>1966.75</c:v>
                </c:pt>
                <c:pt idx="28">
                  <c:v>1967</c:v>
                </c:pt>
                <c:pt idx="29">
                  <c:v>1967.25</c:v>
                </c:pt>
                <c:pt idx="30">
                  <c:v>1967.5</c:v>
                </c:pt>
                <c:pt idx="31">
                  <c:v>1967.75</c:v>
                </c:pt>
                <c:pt idx="32">
                  <c:v>1968</c:v>
                </c:pt>
                <c:pt idx="33">
                  <c:v>1968.25</c:v>
                </c:pt>
                <c:pt idx="34">
                  <c:v>1968.5</c:v>
                </c:pt>
                <c:pt idx="35">
                  <c:v>1968.75</c:v>
                </c:pt>
                <c:pt idx="36">
                  <c:v>1969</c:v>
                </c:pt>
                <c:pt idx="37">
                  <c:v>1969.25</c:v>
                </c:pt>
                <c:pt idx="38">
                  <c:v>1969.5</c:v>
                </c:pt>
                <c:pt idx="39">
                  <c:v>1969.75</c:v>
                </c:pt>
                <c:pt idx="40">
                  <c:v>1970</c:v>
                </c:pt>
                <c:pt idx="41">
                  <c:v>1970.25</c:v>
                </c:pt>
                <c:pt idx="42">
                  <c:v>1970.5</c:v>
                </c:pt>
                <c:pt idx="43">
                  <c:v>1970.75</c:v>
                </c:pt>
                <c:pt idx="44">
                  <c:v>1971</c:v>
                </c:pt>
                <c:pt idx="45">
                  <c:v>1971.25</c:v>
                </c:pt>
                <c:pt idx="46">
                  <c:v>1971.5</c:v>
                </c:pt>
                <c:pt idx="47">
                  <c:v>1971.75</c:v>
                </c:pt>
                <c:pt idx="48">
                  <c:v>1972</c:v>
                </c:pt>
                <c:pt idx="49">
                  <c:v>1972.25</c:v>
                </c:pt>
                <c:pt idx="50">
                  <c:v>1972.5</c:v>
                </c:pt>
                <c:pt idx="51">
                  <c:v>1972.75</c:v>
                </c:pt>
                <c:pt idx="52">
                  <c:v>1973</c:v>
                </c:pt>
                <c:pt idx="53">
                  <c:v>1973.25</c:v>
                </c:pt>
                <c:pt idx="54">
                  <c:v>1973.5</c:v>
                </c:pt>
                <c:pt idx="55">
                  <c:v>1973.75</c:v>
                </c:pt>
                <c:pt idx="56">
                  <c:v>1974</c:v>
                </c:pt>
                <c:pt idx="57">
                  <c:v>1974.25</c:v>
                </c:pt>
                <c:pt idx="58">
                  <c:v>1974.5</c:v>
                </c:pt>
                <c:pt idx="59">
                  <c:v>1974.75</c:v>
                </c:pt>
                <c:pt idx="60">
                  <c:v>1975</c:v>
                </c:pt>
                <c:pt idx="61">
                  <c:v>1975.25</c:v>
                </c:pt>
                <c:pt idx="62">
                  <c:v>1975.5</c:v>
                </c:pt>
                <c:pt idx="63">
                  <c:v>1975.75</c:v>
                </c:pt>
                <c:pt idx="64">
                  <c:v>1976</c:v>
                </c:pt>
                <c:pt idx="65">
                  <c:v>1976.25</c:v>
                </c:pt>
                <c:pt idx="66">
                  <c:v>1976.5</c:v>
                </c:pt>
                <c:pt idx="67">
                  <c:v>1976.75</c:v>
                </c:pt>
                <c:pt idx="68">
                  <c:v>1977</c:v>
                </c:pt>
                <c:pt idx="69">
                  <c:v>1977.25</c:v>
                </c:pt>
                <c:pt idx="70">
                  <c:v>1977.5</c:v>
                </c:pt>
                <c:pt idx="71">
                  <c:v>1977.75</c:v>
                </c:pt>
                <c:pt idx="72">
                  <c:v>1978</c:v>
                </c:pt>
                <c:pt idx="73">
                  <c:v>1978.25</c:v>
                </c:pt>
                <c:pt idx="74">
                  <c:v>1978.5</c:v>
                </c:pt>
                <c:pt idx="75">
                  <c:v>1978.75</c:v>
                </c:pt>
                <c:pt idx="76">
                  <c:v>1979</c:v>
                </c:pt>
                <c:pt idx="77">
                  <c:v>1979.25</c:v>
                </c:pt>
                <c:pt idx="78">
                  <c:v>1979.5</c:v>
                </c:pt>
                <c:pt idx="79">
                  <c:v>1979.75</c:v>
                </c:pt>
                <c:pt idx="80">
                  <c:v>1980</c:v>
                </c:pt>
                <c:pt idx="81">
                  <c:v>1980.25</c:v>
                </c:pt>
                <c:pt idx="82">
                  <c:v>1980.5</c:v>
                </c:pt>
                <c:pt idx="83">
                  <c:v>1980.75</c:v>
                </c:pt>
                <c:pt idx="84">
                  <c:v>1981</c:v>
                </c:pt>
                <c:pt idx="85">
                  <c:v>1981.25</c:v>
                </c:pt>
                <c:pt idx="86">
                  <c:v>1981.5</c:v>
                </c:pt>
                <c:pt idx="87">
                  <c:v>1981.75</c:v>
                </c:pt>
                <c:pt idx="88">
                  <c:v>1982</c:v>
                </c:pt>
                <c:pt idx="89">
                  <c:v>1982.25</c:v>
                </c:pt>
                <c:pt idx="90">
                  <c:v>1982.5</c:v>
                </c:pt>
                <c:pt idx="91">
                  <c:v>1982.75</c:v>
                </c:pt>
                <c:pt idx="92">
                  <c:v>1983</c:v>
                </c:pt>
                <c:pt idx="93">
                  <c:v>1983.25</c:v>
                </c:pt>
                <c:pt idx="94">
                  <c:v>1983.5</c:v>
                </c:pt>
                <c:pt idx="95">
                  <c:v>1983.75</c:v>
                </c:pt>
                <c:pt idx="96">
                  <c:v>1984</c:v>
                </c:pt>
                <c:pt idx="97">
                  <c:v>1984.25</c:v>
                </c:pt>
                <c:pt idx="98">
                  <c:v>1984.5</c:v>
                </c:pt>
                <c:pt idx="99">
                  <c:v>1984.75</c:v>
                </c:pt>
                <c:pt idx="100">
                  <c:v>1985</c:v>
                </c:pt>
                <c:pt idx="101">
                  <c:v>1985.25</c:v>
                </c:pt>
                <c:pt idx="102">
                  <c:v>1985.5</c:v>
                </c:pt>
                <c:pt idx="103">
                  <c:v>1985.75</c:v>
                </c:pt>
                <c:pt idx="104">
                  <c:v>1986</c:v>
                </c:pt>
                <c:pt idx="105">
                  <c:v>1986.25</c:v>
                </c:pt>
                <c:pt idx="106">
                  <c:v>1986.5</c:v>
                </c:pt>
                <c:pt idx="107">
                  <c:v>1986.75</c:v>
                </c:pt>
                <c:pt idx="108">
                  <c:v>1987</c:v>
                </c:pt>
                <c:pt idx="109">
                  <c:v>1987.25</c:v>
                </c:pt>
                <c:pt idx="110">
                  <c:v>1987.5</c:v>
                </c:pt>
                <c:pt idx="111">
                  <c:v>1987.75</c:v>
                </c:pt>
                <c:pt idx="112">
                  <c:v>1988</c:v>
                </c:pt>
                <c:pt idx="113">
                  <c:v>1988.25</c:v>
                </c:pt>
                <c:pt idx="114">
                  <c:v>1988.5</c:v>
                </c:pt>
                <c:pt idx="115">
                  <c:v>1988.75</c:v>
                </c:pt>
                <c:pt idx="116">
                  <c:v>1989</c:v>
                </c:pt>
                <c:pt idx="117">
                  <c:v>1989.25</c:v>
                </c:pt>
                <c:pt idx="118">
                  <c:v>1989.5</c:v>
                </c:pt>
                <c:pt idx="119">
                  <c:v>1989.75</c:v>
                </c:pt>
                <c:pt idx="120">
                  <c:v>1990</c:v>
                </c:pt>
                <c:pt idx="121">
                  <c:v>1990.25</c:v>
                </c:pt>
                <c:pt idx="122">
                  <c:v>1990.5</c:v>
                </c:pt>
                <c:pt idx="123">
                  <c:v>1990.75</c:v>
                </c:pt>
                <c:pt idx="124">
                  <c:v>1991</c:v>
                </c:pt>
                <c:pt idx="125">
                  <c:v>1991.25</c:v>
                </c:pt>
                <c:pt idx="126">
                  <c:v>1991.5</c:v>
                </c:pt>
                <c:pt idx="127">
                  <c:v>1991.75</c:v>
                </c:pt>
                <c:pt idx="128">
                  <c:v>1992</c:v>
                </c:pt>
                <c:pt idx="129">
                  <c:v>1992.25</c:v>
                </c:pt>
                <c:pt idx="130">
                  <c:v>1992.5</c:v>
                </c:pt>
                <c:pt idx="131">
                  <c:v>1992.75</c:v>
                </c:pt>
                <c:pt idx="132">
                  <c:v>1993</c:v>
                </c:pt>
                <c:pt idx="133">
                  <c:v>1993.25</c:v>
                </c:pt>
                <c:pt idx="134">
                  <c:v>1993.5</c:v>
                </c:pt>
                <c:pt idx="135">
                  <c:v>1993.75</c:v>
                </c:pt>
                <c:pt idx="136">
                  <c:v>1994</c:v>
                </c:pt>
                <c:pt idx="137">
                  <c:v>1994.25</c:v>
                </c:pt>
                <c:pt idx="138">
                  <c:v>1994.5</c:v>
                </c:pt>
                <c:pt idx="139">
                  <c:v>1994.75</c:v>
                </c:pt>
                <c:pt idx="140">
                  <c:v>1995</c:v>
                </c:pt>
                <c:pt idx="141">
                  <c:v>1995.25</c:v>
                </c:pt>
                <c:pt idx="142">
                  <c:v>1995.5</c:v>
                </c:pt>
                <c:pt idx="143">
                  <c:v>1995.75</c:v>
                </c:pt>
                <c:pt idx="144">
                  <c:v>1996</c:v>
                </c:pt>
                <c:pt idx="145">
                  <c:v>1996.25</c:v>
                </c:pt>
                <c:pt idx="146">
                  <c:v>1996.5</c:v>
                </c:pt>
                <c:pt idx="147">
                  <c:v>1996.75</c:v>
                </c:pt>
                <c:pt idx="148">
                  <c:v>1997</c:v>
                </c:pt>
                <c:pt idx="149">
                  <c:v>1997.25</c:v>
                </c:pt>
                <c:pt idx="150">
                  <c:v>1997.5</c:v>
                </c:pt>
                <c:pt idx="151">
                  <c:v>1997.75</c:v>
                </c:pt>
                <c:pt idx="152">
                  <c:v>1998</c:v>
                </c:pt>
                <c:pt idx="153">
                  <c:v>1998.25</c:v>
                </c:pt>
                <c:pt idx="154">
                  <c:v>1998.5</c:v>
                </c:pt>
                <c:pt idx="155">
                  <c:v>1998.75</c:v>
                </c:pt>
                <c:pt idx="156">
                  <c:v>1999</c:v>
                </c:pt>
                <c:pt idx="157">
                  <c:v>1999.25</c:v>
                </c:pt>
                <c:pt idx="158">
                  <c:v>1999.5</c:v>
                </c:pt>
                <c:pt idx="159">
                  <c:v>1999.75</c:v>
                </c:pt>
                <c:pt idx="160">
                  <c:v>2000</c:v>
                </c:pt>
                <c:pt idx="161">
                  <c:v>2000.25</c:v>
                </c:pt>
                <c:pt idx="162">
                  <c:v>2000.5</c:v>
                </c:pt>
                <c:pt idx="163">
                  <c:v>2000.75</c:v>
                </c:pt>
                <c:pt idx="164">
                  <c:v>2001</c:v>
                </c:pt>
                <c:pt idx="165">
                  <c:v>2001.25</c:v>
                </c:pt>
                <c:pt idx="166">
                  <c:v>2001.5</c:v>
                </c:pt>
                <c:pt idx="167">
                  <c:v>2001.75</c:v>
                </c:pt>
                <c:pt idx="168">
                  <c:v>2002</c:v>
                </c:pt>
                <c:pt idx="169">
                  <c:v>2002.25</c:v>
                </c:pt>
                <c:pt idx="170">
                  <c:v>2002.5</c:v>
                </c:pt>
                <c:pt idx="171">
                  <c:v>2002.75</c:v>
                </c:pt>
                <c:pt idx="172">
                  <c:v>2003</c:v>
                </c:pt>
                <c:pt idx="173">
                  <c:v>2003.25</c:v>
                </c:pt>
                <c:pt idx="174">
                  <c:v>2003.5</c:v>
                </c:pt>
                <c:pt idx="175">
                  <c:v>2003.75</c:v>
                </c:pt>
                <c:pt idx="176">
                  <c:v>2004</c:v>
                </c:pt>
                <c:pt idx="177">
                  <c:v>2004.25</c:v>
                </c:pt>
                <c:pt idx="178">
                  <c:v>2004.5</c:v>
                </c:pt>
                <c:pt idx="179">
                  <c:v>2004.75</c:v>
                </c:pt>
                <c:pt idx="180">
                  <c:v>2005</c:v>
                </c:pt>
                <c:pt idx="181">
                  <c:v>2005.25</c:v>
                </c:pt>
                <c:pt idx="182">
                  <c:v>2005.5</c:v>
                </c:pt>
                <c:pt idx="183">
                  <c:v>2005.75</c:v>
                </c:pt>
                <c:pt idx="184">
                  <c:v>2006</c:v>
                </c:pt>
                <c:pt idx="185">
                  <c:v>2006.25</c:v>
                </c:pt>
                <c:pt idx="186">
                  <c:v>2006.5</c:v>
                </c:pt>
                <c:pt idx="187">
                  <c:v>2006.75</c:v>
                </c:pt>
                <c:pt idx="188">
                  <c:v>2007</c:v>
                </c:pt>
                <c:pt idx="189">
                  <c:v>2007.25</c:v>
                </c:pt>
                <c:pt idx="190">
                  <c:v>2007.5</c:v>
                </c:pt>
                <c:pt idx="191">
                  <c:v>2007.75</c:v>
                </c:pt>
                <c:pt idx="192">
                  <c:v>2008</c:v>
                </c:pt>
                <c:pt idx="193">
                  <c:v>2008.25</c:v>
                </c:pt>
                <c:pt idx="194">
                  <c:v>2008.5</c:v>
                </c:pt>
                <c:pt idx="195">
                  <c:v>2008.75</c:v>
                </c:pt>
                <c:pt idx="196">
                  <c:v>2009</c:v>
                </c:pt>
                <c:pt idx="197">
                  <c:v>2009.25</c:v>
                </c:pt>
                <c:pt idx="198">
                  <c:v>2009.5</c:v>
                </c:pt>
                <c:pt idx="199">
                  <c:v>2009.75</c:v>
                </c:pt>
                <c:pt idx="200">
                  <c:v>2010</c:v>
                </c:pt>
                <c:pt idx="201">
                  <c:v>2010.25</c:v>
                </c:pt>
                <c:pt idx="202">
                  <c:v>2010.5</c:v>
                </c:pt>
                <c:pt idx="203">
                  <c:v>2010.75</c:v>
                </c:pt>
                <c:pt idx="204">
                  <c:v>2011</c:v>
                </c:pt>
                <c:pt idx="205">
                  <c:v>2011.25</c:v>
                </c:pt>
                <c:pt idx="206">
                  <c:v>2011.5</c:v>
                </c:pt>
                <c:pt idx="207">
                  <c:v>2011.75</c:v>
                </c:pt>
                <c:pt idx="208">
                  <c:v>2012</c:v>
                </c:pt>
                <c:pt idx="209">
                  <c:v>2012.25</c:v>
                </c:pt>
                <c:pt idx="210">
                  <c:v>2012.5</c:v>
                </c:pt>
                <c:pt idx="211">
                  <c:v>2012.75</c:v>
                </c:pt>
                <c:pt idx="212">
                  <c:v>2013</c:v>
                </c:pt>
                <c:pt idx="213">
                  <c:v>2013.25</c:v>
                </c:pt>
                <c:pt idx="214">
                  <c:v>2013.5</c:v>
                </c:pt>
                <c:pt idx="215">
                  <c:v>2013.75</c:v>
                </c:pt>
                <c:pt idx="216">
                  <c:v>2014</c:v>
                </c:pt>
              </c:numCache>
            </c:numRef>
          </c:xVal>
          <c:yVal>
            <c:numRef>
              <c:f>Sheet1!$C$8:$C$224</c:f>
              <c:numCache>
                <c:formatCode>0.0</c:formatCode>
                <c:ptCount val="217"/>
                <c:pt idx="0">
                  <c:v>4.6437499999999998</c:v>
                </c:pt>
                <c:pt idx="1">
                  <c:v>4.61625</c:v>
                </c:pt>
                <c:pt idx="2">
                  <c:v>4.6062500000000002</c:v>
                </c:pt>
                <c:pt idx="3">
                  <c:v>4.6137499999999987</c:v>
                </c:pt>
                <c:pt idx="4">
                  <c:v>4.63375</c:v>
                </c:pt>
                <c:pt idx="5">
                  <c:v>4.6637499999999976</c:v>
                </c:pt>
                <c:pt idx="6">
                  <c:v>4.6987499999999986</c:v>
                </c:pt>
                <c:pt idx="7">
                  <c:v>4.7337499999999997</c:v>
                </c:pt>
                <c:pt idx="8">
                  <c:v>4.7649999999999952</c:v>
                </c:pt>
                <c:pt idx="9">
                  <c:v>4.7987500000000001</c:v>
                </c:pt>
                <c:pt idx="10">
                  <c:v>4.8324999999999987</c:v>
                </c:pt>
                <c:pt idx="11">
                  <c:v>4.8624999999999954</c:v>
                </c:pt>
                <c:pt idx="12">
                  <c:v>4.8949999999999951</c:v>
                </c:pt>
                <c:pt idx="13">
                  <c:v>4.9224999999999994</c:v>
                </c:pt>
                <c:pt idx="14">
                  <c:v>4.9512499999999999</c:v>
                </c:pt>
                <c:pt idx="15">
                  <c:v>4.9774999999999983</c:v>
                </c:pt>
                <c:pt idx="16">
                  <c:v>4.99125</c:v>
                </c:pt>
                <c:pt idx="17">
                  <c:v>4.9887499999999996</c:v>
                </c:pt>
                <c:pt idx="18">
                  <c:v>4.9812500000000002</c:v>
                </c:pt>
                <c:pt idx="19">
                  <c:v>4.9762500000000003</c:v>
                </c:pt>
                <c:pt idx="20">
                  <c:v>4.9924999999999988</c:v>
                </c:pt>
                <c:pt idx="21">
                  <c:v>5.0374999999999996</c:v>
                </c:pt>
                <c:pt idx="22">
                  <c:v>5.09375</c:v>
                </c:pt>
                <c:pt idx="23">
                  <c:v>5.1487499999999988</c:v>
                </c:pt>
                <c:pt idx="24">
                  <c:v>5.1999999999999966</c:v>
                </c:pt>
                <c:pt idx="25">
                  <c:v>5.2462499999999999</c:v>
                </c:pt>
                <c:pt idx="26">
                  <c:v>5.2887500000000003</c:v>
                </c:pt>
                <c:pt idx="27">
                  <c:v>5.3337500000000002</c:v>
                </c:pt>
                <c:pt idx="28">
                  <c:v>5.38</c:v>
                </c:pt>
                <c:pt idx="29">
                  <c:v>5.4249999999999963</c:v>
                </c:pt>
                <c:pt idx="30">
                  <c:v>5.4624999999999986</c:v>
                </c:pt>
                <c:pt idx="31">
                  <c:v>5.4962499999999999</c:v>
                </c:pt>
                <c:pt idx="32">
                  <c:v>5.5187499999999989</c:v>
                </c:pt>
                <c:pt idx="33">
                  <c:v>5.5187499999999998</c:v>
                </c:pt>
                <c:pt idx="34">
                  <c:v>5.5012500000000006</c:v>
                </c:pt>
                <c:pt idx="35">
                  <c:v>5.4850000000000012</c:v>
                </c:pt>
                <c:pt idx="36">
                  <c:v>5.4787500000000007</c:v>
                </c:pt>
                <c:pt idx="37">
                  <c:v>5.48</c:v>
                </c:pt>
                <c:pt idx="38">
                  <c:v>5.4875000000000007</c:v>
                </c:pt>
                <c:pt idx="39">
                  <c:v>5.4950000000000001</c:v>
                </c:pt>
                <c:pt idx="40">
                  <c:v>5.5</c:v>
                </c:pt>
                <c:pt idx="41">
                  <c:v>5.5150000000000006</c:v>
                </c:pt>
                <c:pt idx="42">
                  <c:v>5.5412500000000016</c:v>
                </c:pt>
                <c:pt idx="43">
                  <c:v>5.5687500000000014</c:v>
                </c:pt>
                <c:pt idx="44">
                  <c:v>5.5824999999999996</c:v>
                </c:pt>
                <c:pt idx="45">
                  <c:v>5.59</c:v>
                </c:pt>
                <c:pt idx="46">
                  <c:v>5.5949999999999962</c:v>
                </c:pt>
                <c:pt idx="47">
                  <c:v>5.6024999999999956</c:v>
                </c:pt>
                <c:pt idx="48">
                  <c:v>5.6274999999999951</c:v>
                </c:pt>
                <c:pt idx="49">
                  <c:v>5.6674999999999951</c:v>
                </c:pt>
                <c:pt idx="50">
                  <c:v>5.7162499999999996</c:v>
                </c:pt>
                <c:pt idx="51">
                  <c:v>5.7699999999999987</c:v>
                </c:pt>
                <c:pt idx="52">
                  <c:v>5.8349999999999946</c:v>
                </c:pt>
                <c:pt idx="53">
                  <c:v>5.8924999999999956</c:v>
                </c:pt>
                <c:pt idx="54">
                  <c:v>5.947499999999998</c:v>
                </c:pt>
                <c:pt idx="55">
                  <c:v>5.9962499999999981</c:v>
                </c:pt>
                <c:pt idx="56">
                  <c:v>6.0324999999999971</c:v>
                </c:pt>
                <c:pt idx="57">
                  <c:v>6.0624999999999956</c:v>
                </c:pt>
                <c:pt idx="58">
                  <c:v>6.0899999999999963</c:v>
                </c:pt>
                <c:pt idx="59">
                  <c:v>6.1199999999999974</c:v>
                </c:pt>
                <c:pt idx="60">
                  <c:v>6.1487499999999971</c:v>
                </c:pt>
                <c:pt idx="61">
                  <c:v>6.1774999999999967</c:v>
                </c:pt>
                <c:pt idx="62">
                  <c:v>6.2099999999999964</c:v>
                </c:pt>
                <c:pt idx="63">
                  <c:v>6.2449999999999957</c:v>
                </c:pt>
                <c:pt idx="64">
                  <c:v>6.28125</c:v>
                </c:pt>
                <c:pt idx="65">
                  <c:v>6.3199999999999958</c:v>
                </c:pt>
                <c:pt idx="66">
                  <c:v>6.3624999999999936</c:v>
                </c:pt>
                <c:pt idx="67">
                  <c:v>6.4024999999999963</c:v>
                </c:pt>
                <c:pt idx="68">
                  <c:v>6.4412500000000001</c:v>
                </c:pt>
                <c:pt idx="69">
                  <c:v>6.4762500000000003</c:v>
                </c:pt>
                <c:pt idx="70">
                  <c:v>6.5074999999999958</c:v>
                </c:pt>
                <c:pt idx="71">
                  <c:v>6.5349999999999966</c:v>
                </c:pt>
                <c:pt idx="72">
                  <c:v>6.5587499999999963</c:v>
                </c:pt>
                <c:pt idx="73">
                  <c:v>6.5837499999999984</c:v>
                </c:pt>
                <c:pt idx="74">
                  <c:v>6.6074999999999946</c:v>
                </c:pt>
                <c:pt idx="75">
                  <c:v>6.6324999999999976</c:v>
                </c:pt>
                <c:pt idx="76">
                  <c:v>6.6562499999999973</c:v>
                </c:pt>
                <c:pt idx="77">
                  <c:v>6.6787499999999982</c:v>
                </c:pt>
                <c:pt idx="78">
                  <c:v>6.7012499999999999</c:v>
                </c:pt>
                <c:pt idx="79">
                  <c:v>6.7212499999999977</c:v>
                </c:pt>
                <c:pt idx="80">
                  <c:v>6.7437500000000004</c:v>
                </c:pt>
                <c:pt idx="81">
                  <c:v>6.7574999999999976</c:v>
                </c:pt>
                <c:pt idx="82">
                  <c:v>6.7637499999999973</c:v>
                </c:pt>
                <c:pt idx="83">
                  <c:v>6.7699999999999978</c:v>
                </c:pt>
                <c:pt idx="84">
                  <c:v>6.7737499999999971</c:v>
                </c:pt>
                <c:pt idx="85">
                  <c:v>6.7824999999999971</c:v>
                </c:pt>
                <c:pt idx="86">
                  <c:v>6.7937499999999984</c:v>
                </c:pt>
                <c:pt idx="87">
                  <c:v>6.8049999999999944</c:v>
                </c:pt>
                <c:pt idx="88">
                  <c:v>6.8199999999999976</c:v>
                </c:pt>
                <c:pt idx="89">
                  <c:v>6.8399999999999981</c:v>
                </c:pt>
                <c:pt idx="90">
                  <c:v>6.8637499999999987</c:v>
                </c:pt>
                <c:pt idx="91">
                  <c:v>6.888749999999999</c:v>
                </c:pt>
                <c:pt idx="92">
                  <c:v>6.9137500000000003</c:v>
                </c:pt>
                <c:pt idx="93">
                  <c:v>6.9412500000000001</c:v>
                </c:pt>
                <c:pt idx="94">
                  <c:v>6.96875</c:v>
                </c:pt>
                <c:pt idx="95">
                  <c:v>6.9937500000000004</c:v>
                </c:pt>
                <c:pt idx="96">
                  <c:v>7.0162500000000012</c:v>
                </c:pt>
                <c:pt idx="97">
                  <c:v>7.035000000000001</c:v>
                </c:pt>
                <c:pt idx="98">
                  <c:v>7.0474999999999994</c:v>
                </c:pt>
                <c:pt idx="99">
                  <c:v>7.0524999999999984</c:v>
                </c:pt>
                <c:pt idx="100">
                  <c:v>7.0400000000000018</c:v>
                </c:pt>
                <c:pt idx="101">
                  <c:v>7.0050000000000008</c:v>
                </c:pt>
                <c:pt idx="102">
                  <c:v>6.9650000000000016</c:v>
                </c:pt>
                <c:pt idx="103">
                  <c:v>6.930000000000005</c:v>
                </c:pt>
                <c:pt idx="104">
                  <c:v>6.8962500000000038</c:v>
                </c:pt>
                <c:pt idx="105">
                  <c:v>6.8687500000000004</c:v>
                </c:pt>
                <c:pt idx="106">
                  <c:v>6.8425000000000002</c:v>
                </c:pt>
                <c:pt idx="107">
                  <c:v>6.8124999999999991</c:v>
                </c:pt>
                <c:pt idx="108">
                  <c:v>6.7812500000000018</c:v>
                </c:pt>
                <c:pt idx="109">
                  <c:v>6.7524999999999986</c:v>
                </c:pt>
                <c:pt idx="110">
                  <c:v>6.7262500000000021</c:v>
                </c:pt>
                <c:pt idx="111">
                  <c:v>6.7012500000000017</c:v>
                </c:pt>
                <c:pt idx="112">
                  <c:v>6.6762500000000031</c:v>
                </c:pt>
                <c:pt idx="113">
                  <c:v>6.6550000000000002</c:v>
                </c:pt>
                <c:pt idx="114">
                  <c:v>6.6350000000000007</c:v>
                </c:pt>
                <c:pt idx="115">
                  <c:v>6.6162500000000026</c:v>
                </c:pt>
                <c:pt idx="116">
                  <c:v>6.5974999999999966</c:v>
                </c:pt>
                <c:pt idx="117">
                  <c:v>6.5775000000000006</c:v>
                </c:pt>
                <c:pt idx="118">
                  <c:v>6.56</c:v>
                </c:pt>
                <c:pt idx="119">
                  <c:v>6.5387500000000021</c:v>
                </c:pt>
                <c:pt idx="120">
                  <c:v>6.5150000000000006</c:v>
                </c:pt>
                <c:pt idx="121">
                  <c:v>6.486250000000001</c:v>
                </c:pt>
                <c:pt idx="122">
                  <c:v>6.4437500000000014</c:v>
                </c:pt>
                <c:pt idx="123">
                  <c:v>6.3974999999999982</c:v>
                </c:pt>
                <c:pt idx="124">
                  <c:v>6.3537500000000016</c:v>
                </c:pt>
                <c:pt idx="125">
                  <c:v>6.3137500000000006</c:v>
                </c:pt>
                <c:pt idx="126">
                  <c:v>6.276250000000001</c:v>
                </c:pt>
                <c:pt idx="127">
                  <c:v>6.2437500000000012</c:v>
                </c:pt>
                <c:pt idx="128">
                  <c:v>6.2100000000000009</c:v>
                </c:pt>
                <c:pt idx="129">
                  <c:v>6.1712500000000006</c:v>
                </c:pt>
                <c:pt idx="130">
                  <c:v>6.1262500000000006</c:v>
                </c:pt>
                <c:pt idx="131">
                  <c:v>6.0737500000000004</c:v>
                </c:pt>
                <c:pt idx="132">
                  <c:v>6.0137499999999999</c:v>
                </c:pt>
                <c:pt idx="133">
                  <c:v>5.9574999999999987</c:v>
                </c:pt>
                <c:pt idx="134">
                  <c:v>5.9074999999999998</c:v>
                </c:pt>
                <c:pt idx="135">
                  <c:v>5.86625</c:v>
                </c:pt>
                <c:pt idx="136">
                  <c:v>5.8324999999999996</c:v>
                </c:pt>
                <c:pt idx="137">
                  <c:v>5.8049999999999953</c:v>
                </c:pt>
                <c:pt idx="138">
                  <c:v>5.7824999999999989</c:v>
                </c:pt>
                <c:pt idx="139">
                  <c:v>5.7574999999999976</c:v>
                </c:pt>
                <c:pt idx="140">
                  <c:v>5.7337499999999997</c:v>
                </c:pt>
                <c:pt idx="141">
                  <c:v>5.71</c:v>
                </c:pt>
                <c:pt idx="142">
                  <c:v>5.6824999999999957</c:v>
                </c:pt>
                <c:pt idx="143">
                  <c:v>5.654999999999994</c:v>
                </c:pt>
                <c:pt idx="144">
                  <c:v>5.6299999999999937</c:v>
                </c:pt>
                <c:pt idx="145">
                  <c:v>5.6012500000000003</c:v>
                </c:pt>
                <c:pt idx="146">
                  <c:v>5.5687499999999988</c:v>
                </c:pt>
                <c:pt idx="147">
                  <c:v>5.5387500000000003</c:v>
                </c:pt>
                <c:pt idx="148">
                  <c:v>5.5087499999999983</c:v>
                </c:pt>
                <c:pt idx="149">
                  <c:v>5.4824999999999999</c:v>
                </c:pt>
                <c:pt idx="150">
                  <c:v>5.46</c:v>
                </c:pt>
                <c:pt idx="151">
                  <c:v>5.4437499999999979</c:v>
                </c:pt>
                <c:pt idx="152">
                  <c:v>5.4312500000000004</c:v>
                </c:pt>
                <c:pt idx="153">
                  <c:v>5.4224999999999994</c:v>
                </c:pt>
                <c:pt idx="154">
                  <c:v>5.42</c:v>
                </c:pt>
                <c:pt idx="155">
                  <c:v>5.4262499999999996</c:v>
                </c:pt>
                <c:pt idx="156">
                  <c:v>5.44625</c:v>
                </c:pt>
                <c:pt idx="157">
                  <c:v>5.4849999999999994</c:v>
                </c:pt>
                <c:pt idx="158">
                  <c:v>5.5362499999999999</c:v>
                </c:pt>
                <c:pt idx="159">
                  <c:v>5.5912500000000014</c:v>
                </c:pt>
                <c:pt idx="160">
                  <c:v>5.6474999999999964</c:v>
                </c:pt>
                <c:pt idx="161">
                  <c:v>5.7037500000000003</c:v>
                </c:pt>
                <c:pt idx="162">
                  <c:v>5.7574999999999976</c:v>
                </c:pt>
                <c:pt idx="163">
                  <c:v>5.8050000000000006</c:v>
                </c:pt>
                <c:pt idx="164">
                  <c:v>5.8474999999999966</c:v>
                </c:pt>
                <c:pt idx="165">
                  <c:v>5.8774999999999986</c:v>
                </c:pt>
                <c:pt idx="166">
                  <c:v>5.905000000000002</c:v>
                </c:pt>
                <c:pt idx="167">
                  <c:v>5.9312500000000021</c:v>
                </c:pt>
                <c:pt idx="168">
                  <c:v>5.9512500000000008</c:v>
                </c:pt>
                <c:pt idx="169">
                  <c:v>5.9624999999999986</c:v>
                </c:pt>
                <c:pt idx="170">
                  <c:v>5.9700000000000006</c:v>
                </c:pt>
                <c:pt idx="171">
                  <c:v>5.9750000000000014</c:v>
                </c:pt>
                <c:pt idx="172">
                  <c:v>5.9800000000000013</c:v>
                </c:pt>
                <c:pt idx="173">
                  <c:v>5.9875000000000016</c:v>
                </c:pt>
                <c:pt idx="174">
                  <c:v>5.9925000000000006</c:v>
                </c:pt>
                <c:pt idx="175">
                  <c:v>5.9974999999999996</c:v>
                </c:pt>
                <c:pt idx="176">
                  <c:v>6.0025000000000004</c:v>
                </c:pt>
                <c:pt idx="177">
                  <c:v>6.003750000000001</c:v>
                </c:pt>
                <c:pt idx="178">
                  <c:v>6.001265822784811</c:v>
                </c:pt>
                <c:pt idx="179">
                  <c:v>6.0012820512820522</c:v>
                </c:pt>
                <c:pt idx="180">
                  <c:v>6.0064935064935074</c:v>
                </c:pt>
                <c:pt idx="181">
                  <c:v>6.0131578947368416</c:v>
                </c:pt>
                <c:pt idx="182">
                  <c:v>6.0173333333333341</c:v>
                </c:pt>
                <c:pt idx="183">
                  <c:v>6.0216216216216258</c:v>
                </c:pt>
                <c:pt idx="184">
                  <c:v>6.0273972602739736</c:v>
                </c:pt>
                <c:pt idx="185">
                  <c:v>6.0347222222222232</c:v>
                </c:pt>
                <c:pt idx="186">
                  <c:v>6.042253521126761</c:v>
                </c:pt>
                <c:pt idx="187">
                  <c:v>6.0528571428571443</c:v>
                </c:pt>
                <c:pt idx="188">
                  <c:v>6.063768115942036</c:v>
                </c:pt>
                <c:pt idx="189">
                  <c:v>6.0764705882352956</c:v>
                </c:pt>
                <c:pt idx="190">
                  <c:v>6.0925373134328371</c:v>
                </c:pt>
                <c:pt idx="191">
                  <c:v>6.1106060606060568</c:v>
                </c:pt>
                <c:pt idx="192">
                  <c:v>6.1323076923076938</c:v>
                </c:pt>
                <c:pt idx="193">
                  <c:v>6.1562500000000009</c:v>
                </c:pt>
                <c:pt idx="194">
                  <c:v>6.1841269841269808</c:v>
                </c:pt>
                <c:pt idx="195">
                  <c:v>6.2112903225806502</c:v>
                </c:pt>
                <c:pt idx="196">
                  <c:v>6.2409836065573776</c:v>
                </c:pt>
                <c:pt idx="197">
                  <c:v>6.2733333333333396</c:v>
                </c:pt>
                <c:pt idx="198">
                  <c:v>6.3067796610169466</c:v>
                </c:pt>
                <c:pt idx="199">
                  <c:v>6.3431034482758628</c:v>
                </c:pt>
                <c:pt idx="200">
                  <c:v>6.382456140350877</c:v>
                </c:pt>
                <c:pt idx="201">
                  <c:v>6.4250000000000016</c:v>
                </c:pt>
                <c:pt idx="202">
                  <c:v>6.4709090909090916</c:v>
                </c:pt>
                <c:pt idx="203">
                  <c:v>6.5166666666666684</c:v>
                </c:pt>
                <c:pt idx="204">
                  <c:v>6.5660377358490569</c:v>
                </c:pt>
                <c:pt idx="205">
                  <c:v>6.6115384615384567</c:v>
                </c:pt>
                <c:pt idx="206">
                  <c:v>6.6549019607843078</c:v>
                </c:pt>
                <c:pt idx="207">
                  <c:v>6.6919999999999966</c:v>
                </c:pt>
                <c:pt idx="208">
                  <c:v>6.7163265306122453</c:v>
                </c:pt>
                <c:pt idx="209">
                  <c:v>6.7374999999999998</c:v>
                </c:pt>
                <c:pt idx="210">
                  <c:v>6.7574468085106378</c:v>
                </c:pt>
                <c:pt idx="211">
                  <c:v>6.7804347826086948</c:v>
                </c:pt>
                <c:pt idx="212">
                  <c:v>6.8</c:v>
                </c:pt>
                <c:pt idx="213">
                  <c:v>6.82045454545454</c:v>
                </c:pt>
                <c:pt idx="214">
                  <c:v>6.8372093023255802</c:v>
                </c:pt>
                <c:pt idx="215">
                  <c:v>6.8547619047619044</c:v>
                </c:pt>
                <c:pt idx="216">
                  <c:v>6.8804878048780456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99840"/>
        <c:axId val="33305728"/>
      </c:scatterChart>
      <c:valAx>
        <c:axId val="33299840"/>
        <c:scaling>
          <c:orientation val="minMax"/>
          <c:max val="2015"/>
          <c:min val="196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3305728"/>
        <c:crosses val="autoZero"/>
        <c:crossBetween val="midCat"/>
        <c:majorUnit val="5"/>
        <c:minorUnit val="2"/>
      </c:valAx>
      <c:valAx>
        <c:axId val="33305728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2200" dirty="0" smtClean="0">
                    <a:latin typeface="Arial" pitchFamily="34" charset="0"/>
                    <a:cs typeface="Arial" pitchFamily="34" charset="0"/>
                  </a:rPr>
                  <a:t>Procento pracovní síly</a:t>
                </a:r>
                <a:endParaRPr lang="en-US" sz="2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2500000000000001E-2"/>
              <c:y val="0.21161982680274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3299840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46943814103425E-2"/>
          <c:y val="6.024096385542177E-2"/>
          <c:w val="0.77469164989769179"/>
          <c:h val="0.786144578313253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'[Insert Figure 12-19.xlsx]Figure 12-19'!$B$1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3333CC"/>
              </a:solidFill>
              <a:prstDash val="solid"/>
            </a:ln>
          </c:spPr>
          <c:marker>
            <c:symbol val="none"/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12-19'!$B$2:$B$52</c:f>
              <c:numCache>
                <c:formatCode>General</c:formatCode>
                <c:ptCount val="51"/>
                <c:pt idx="0">
                  <c:v>5.5</c:v>
                </c:pt>
                <c:pt idx="1">
                  <c:v>6.7</c:v>
                </c:pt>
                <c:pt idx="2">
                  <c:v>5.5</c:v>
                </c:pt>
                <c:pt idx="3">
                  <c:v>5.7</c:v>
                </c:pt>
                <c:pt idx="4">
                  <c:v>5.2</c:v>
                </c:pt>
                <c:pt idx="5">
                  <c:v>4.5</c:v>
                </c:pt>
                <c:pt idx="6">
                  <c:v>3.8</c:v>
                </c:pt>
                <c:pt idx="7">
                  <c:v>3.8</c:v>
                </c:pt>
                <c:pt idx="8">
                  <c:v>3.6</c:v>
                </c:pt>
                <c:pt idx="9">
                  <c:v>3.5</c:v>
                </c:pt>
                <c:pt idx="10">
                  <c:v>4.9000000000000004</c:v>
                </c:pt>
                <c:pt idx="11">
                  <c:v>5.9</c:v>
                </c:pt>
                <c:pt idx="12">
                  <c:v>5.6</c:v>
                </c:pt>
                <c:pt idx="13">
                  <c:v>4.9000000000000004</c:v>
                </c:pt>
                <c:pt idx="14">
                  <c:v>5.6</c:v>
                </c:pt>
                <c:pt idx="15">
                  <c:v>8.5</c:v>
                </c:pt>
                <c:pt idx="16">
                  <c:v>7.7</c:v>
                </c:pt>
                <c:pt idx="17">
                  <c:v>7.1</c:v>
                </c:pt>
                <c:pt idx="18">
                  <c:v>6.1</c:v>
                </c:pt>
                <c:pt idx="19">
                  <c:v>5.8</c:v>
                </c:pt>
                <c:pt idx="20">
                  <c:v>7.1</c:v>
                </c:pt>
                <c:pt idx="21">
                  <c:v>7.6</c:v>
                </c:pt>
                <c:pt idx="22">
                  <c:v>9.7000000000000011</c:v>
                </c:pt>
                <c:pt idx="23">
                  <c:v>9.6</c:v>
                </c:pt>
                <c:pt idx="24">
                  <c:v>7.5</c:v>
                </c:pt>
                <c:pt idx="25">
                  <c:v>7.2</c:v>
                </c:pt>
                <c:pt idx="26">
                  <c:v>7</c:v>
                </c:pt>
                <c:pt idx="27">
                  <c:v>6.2</c:v>
                </c:pt>
                <c:pt idx="28">
                  <c:v>5.5</c:v>
                </c:pt>
                <c:pt idx="29">
                  <c:v>5.3</c:v>
                </c:pt>
                <c:pt idx="30">
                  <c:v>5.6</c:v>
                </c:pt>
                <c:pt idx="31">
                  <c:v>6.8</c:v>
                </c:pt>
                <c:pt idx="32">
                  <c:v>7.5</c:v>
                </c:pt>
                <c:pt idx="33">
                  <c:v>6.9</c:v>
                </c:pt>
                <c:pt idx="34">
                  <c:v>6.1</c:v>
                </c:pt>
                <c:pt idx="35">
                  <c:v>5.6</c:v>
                </c:pt>
                <c:pt idx="36">
                  <c:v>5.4</c:v>
                </c:pt>
                <c:pt idx="37">
                  <c:v>4.9000000000000004</c:v>
                </c:pt>
                <c:pt idx="38">
                  <c:v>4.5</c:v>
                </c:pt>
                <c:pt idx="39">
                  <c:v>4.2</c:v>
                </c:pt>
                <c:pt idx="40">
                  <c:v>4</c:v>
                </c:pt>
                <c:pt idx="41">
                  <c:v>4.7</c:v>
                </c:pt>
                <c:pt idx="42">
                  <c:v>5.8</c:v>
                </c:pt>
                <c:pt idx="43">
                  <c:v>6</c:v>
                </c:pt>
                <c:pt idx="44">
                  <c:v>5.5</c:v>
                </c:pt>
                <c:pt idx="45">
                  <c:v>5.0999999999999996</c:v>
                </c:pt>
                <c:pt idx="46">
                  <c:v>4.5999999999999996</c:v>
                </c:pt>
                <c:pt idx="47">
                  <c:v>4.5999999999999996</c:v>
                </c:pt>
                <c:pt idx="48">
                  <c:v>5.8</c:v>
                </c:pt>
                <c:pt idx="49">
                  <c:v>9.3000000000000007</c:v>
                </c:pt>
                <c:pt idx="50">
                  <c:v>9.6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12-19.xlsx]Figure 12-19'!$F$1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12-19'!$F$2:$F$52</c:f>
              <c:numCache>
                <c:formatCode>General</c:formatCode>
                <c:ptCount val="51"/>
                <c:pt idx="0">
                  <c:v>1.5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1.2</c:v>
                </c:pt>
                <c:pt idx="5">
                  <c:v>1.6</c:v>
                </c:pt>
                <c:pt idx="6">
                  <c:v>1.6</c:v>
                </c:pt>
                <c:pt idx="7">
                  <c:v>2.1</c:v>
                </c:pt>
                <c:pt idx="8">
                  <c:v>2.7</c:v>
                </c:pt>
                <c:pt idx="9">
                  <c:v>2.2999999999999998</c:v>
                </c:pt>
                <c:pt idx="10">
                  <c:v>2.5</c:v>
                </c:pt>
                <c:pt idx="11">
                  <c:v>2.8</c:v>
                </c:pt>
                <c:pt idx="12">
                  <c:v>2.9</c:v>
                </c:pt>
                <c:pt idx="13">
                  <c:v>2.8</c:v>
                </c:pt>
                <c:pt idx="14">
                  <c:v>2.9</c:v>
                </c:pt>
                <c:pt idx="15">
                  <c:v>4.2</c:v>
                </c:pt>
                <c:pt idx="16">
                  <c:v>4.5999999999999996</c:v>
                </c:pt>
                <c:pt idx="17">
                  <c:v>5.2</c:v>
                </c:pt>
                <c:pt idx="18">
                  <c:v>5.4</c:v>
                </c:pt>
                <c:pt idx="19">
                  <c:v>6.1</c:v>
                </c:pt>
                <c:pt idx="20">
                  <c:v>6.5</c:v>
                </c:pt>
                <c:pt idx="21">
                  <c:v>7.6</c:v>
                </c:pt>
                <c:pt idx="22">
                  <c:v>8.3000000000000007</c:v>
                </c:pt>
                <c:pt idx="23">
                  <c:v>8.6</c:v>
                </c:pt>
                <c:pt idx="24">
                  <c:v>10</c:v>
                </c:pt>
                <c:pt idx="25">
                  <c:v>10.5</c:v>
                </c:pt>
                <c:pt idx="26">
                  <c:v>10.6</c:v>
                </c:pt>
                <c:pt idx="27">
                  <c:v>10.8</c:v>
                </c:pt>
                <c:pt idx="28">
                  <c:v>10.3</c:v>
                </c:pt>
                <c:pt idx="29">
                  <c:v>9.6</c:v>
                </c:pt>
                <c:pt idx="30">
                  <c:v>8.6</c:v>
                </c:pt>
                <c:pt idx="31">
                  <c:v>9.1</c:v>
                </c:pt>
                <c:pt idx="32">
                  <c:v>10</c:v>
                </c:pt>
                <c:pt idx="33">
                  <c:v>11.3</c:v>
                </c:pt>
                <c:pt idx="34">
                  <c:v>11.9</c:v>
                </c:pt>
                <c:pt idx="35">
                  <c:v>11.3</c:v>
                </c:pt>
                <c:pt idx="36">
                  <c:v>11.8</c:v>
                </c:pt>
                <c:pt idx="37">
                  <c:v>11.7</c:v>
                </c:pt>
                <c:pt idx="38">
                  <c:v>11.2</c:v>
                </c:pt>
                <c:pt idx="39">
                  <c:v>10.5</c:v>
                </c:pt>
                <c:pt idx="40">
                  <c:v>9.1</c:v>
                </c:pt>
                <c:pt idx="41">
                  <c:v>8.4</c:v>
                </c:pt>
                <c:pt idx="42">
                  <c:v>9</c:v>
                </c:pt>
                <c:pt idx="43">
                  <c:v>9.6</c:v>
                </c:pt>
                <c:pt idx="44">
                  <c:v>9.8000000000000007</c:v>
                </c:pt>
                <c:pt idx="45">
                  <c:v>9.9</c:v>
                </c:pt>
                <c:pt idx="46">
                  <c:v>8.9</c:v>
                </c:pt>
                <c:pt idx="47">
                  <c:v>8.1</c:v>
                </c:pt>
                <c:pt idx="48">
                  <c:v>7.5</c:v>
                </c:pt>
                <c:pt idx="49">
                  <c:v>9.2000000000000011</c:v>
                </c:pt>
                <c:pt idx="50">
                  <c:v>9.4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12-19.xlsx]Figure 12-19'!$G$1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12-19'!$G$2:$G$52</c:f>
              <c:numCache>
                <c:formatCode>General</c:formatCode>
                <c:ptCount val="51"/>
                <c:pt idx="0">
                  <c:v>1.1000000000000001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0.5</c:v>
                </c:pt>
                <c:pt idx="4">
                  <c:v>0.4</c:v>
                </c:pt>
                <c:pt idx="5">
                  <c:v>0.30000000000000032</c:v>
                </c:pt>
                <c:pt idx="6">
                  <c:v>0.30000000000000032</c:v>
                </c:pt>
                <c:pt idx="7">
                  <c:v>1.3</c:v>
                </c:pt>
                <c:pt idx="8">
                  <c:v>1.1000000000000001</c:v>
                </c:pt>
                <c:pt idx="9">
                  <c:v>0.60000000000000064</c:v>
                </c:pt>
                <c:pt idx="10">
                  <c:v>0.5</c:v>
                </c:pt>
                <c:pt idx="11">
                  <c:v>0.60000000000000064</c:v>
                </c:pt>
                <c:pt idx="12">
                  <c:v>0.70000000000000062</c:v>
                </c:pt>
                <c:pt idx="13">
                  <c:v>0.70000000000000062</c:v>
                </c:pt>
                <c:pt idx="14">
                  <c:v>1.6</c:v>
                </c:pt>
                <c:pt idx="15">
                  <c:v>3.4</c:v>
                </c:pt>
                <c:pt idx="16">
                  <c:v>3.4</c:v>
                </c:pt>
                <c:pt idx="17">
                  <c:v>3.4</c:v>
                </c:pt>
                <c:pt idx="18">
                  <c:v>3.3</c:v>
                </c:pt>
                <c:pt idx="19">
                  <c:v>2.9</c:v>
                </c:pt>
                <c:pt idx="20">
                  <c:v>2.8</c:v>
                </c:pt>
                <c:pt idx="21">
                  <c:v>4</c:v>
                </c:pt>
                <c:pt idx="22">
                  <c:v>5.6</c:v>
                </c:pt>
                <c:pt idx="23">
                  <c:v>6.9</c:v>
                </c:pt>
                <c:pt idx="24">
                  <c:v>7.1</c:v>
                </c:pt>
                <c:pt idx="25">
                  <c:v>7.2</c:v>
                </c:pt>
                <c:pt idx="26">
                  <c:v>6.6</c:v>
                </c:pt>
                <c:pt idx="27">
                  <c:v>6.3</c:v>
                </c:pt>
                <c:pt idx="28">
                  <c:v>6.3</c:v>
                </c:pt>
                <c:pt idx="29">
                  <c:v>5.7</c:v>
                </c:pt>
                <c:pt idx="30">
                  <c:v>5</c:v>
                </c:pt>
                <c:pt idx="31">
                  <c:v>5.6</c:v>
                </c:pt>
                <c:pt idx="32">
                  <c:v>6.7</c:v>
                </c:pt>
                <c:pt idx="33">
                  <c:v>8</c:v>
                </c:pt>
                <c:pt idx="34">
                  <c:v>8.5</c:v>
                </c:pt>
                <c:pt idx="35">
                  <c:v>8.2000000000000011</c:v>
                </c:pt>
                <c:pt idx="36">
                  <c:v>9</c:v>
                </c:pt>
                <c:pt idx="37">
                  <c:v>9.9</c:v>
                </c:pt>
                <c:pt idx="38">
                  <c:v>9.3000000000000007</c:v>
                </c:pt>
                <c:pt idx="39">
                  <c:v>8.5</c:v>
                </c:pt>
                <c:pt idx="40">
                  <c:v>7.8</c:v>
                </c:pt>
                <c:pt idx="41">
                  <c:v>7.9</c:v>
                </c:pt>
                <c:pt idx="42">
                  <c:v>8.6</c:v>
                </c:pt>
                <c:pt idx="43">
                  <c:v>9.3000000000000007</c:v>
                </c:pt>
                <c:pt idx="44">
                  <c:v>9.9</c:v>
                </c:pt>
                <c:pt idx="45">
                  <c:v>11.2</c:v>
                </c:pt>
                <c:pt idx="46">
                  <c:v>10.3</c:v>
                </c:pt>
                <c:pt idx="47">
                  <c:v>8.7000000000000011</c:v>
                </c:pt>
                <c:pt idx="48">
                  <c:v>7.6</c:v>
                </c:pt>
                <c:pt idx="49">
                  <c:v>7.8</c:v>
                </c:pt>
                <c:pt idx="50">
                  <c:v>7.2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'[Insert Figure 12-19.xlsx]Figure 12-19'!$H$1</c:f>
              <c:strCache>
                <c:ptCount val="1"/>
                <c:pt idx="0">
                  <c:v>Italy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12-19'!$H$2:$H$52</c:f>
              <c:numCache>
                <c:formatCode>General</c:formatCode>
                <c:ptCount val="51"/>
                <c:pt idx="0">
                  <c:v>3.7</c:v>
                </c:pt>
                <c:pt idx="1">
                  <c:v>3.2</c:v>
                </c:pt>
                <c:pt idx="2">
                  <c:v>2.8</c:v>
                </c:pt>
                <c:pt idx="3">
                  <c:v>2.4</c:v>
                </c:pt>
                <c:pt idx="4">
                  <c:v>2.7</c:v>
                </c:pt>
                <c:pt idx="5">
                  <c:v>3.5</c:v>
                </c:pt>
                <c:pt idx="6">
                  <c:v>3.7</c:v>
                </c:pt>
                <c:pt idx="7">
                  <c:v>3.4</c:v>
                </c:pt>
                <c:pt idx="8">
                  <c:v>3.5</c:v>
                </c:pt>
                <c:pt idx="9">
                  <c:v>3.5</c:v>
                </c:pt>
                <c:pt idx="10">
                  <c:v>3.2</c:v>
                </c:pt>
                <c:pt idx="11">
                  <c:v>3.3</c:v>
                </c:pt>
                <c:pt idx="12">
                  <c:v>3.8</c:v>
                </c:pt>
                <c:pt idx="13">
                  <c:v>3.7</c:v>
                </c:pt>
                <c:pt idx="14">
                  <c:v>3.1</c:v>
                </c:pt>
                <c:pt idx="15">
                  <c:v>3.4</c:v>
                </c:pt>
                <c:pt idx="16">
                  <c:v>3.9</c:v>
                </c:pt>
                <c:pt idx="17">
                  <c:v>4.0999999999999996</c:v>
                </c:pt>
                <c:pt idx="18">
                  <c:v>4.0999999999999996</c:v>
                </c:pt>
                <c:pt idx="19">
                  <c:v>4.4000000000000004</c:v>
                </c:pt>
                <c:pt idx="20">
                  <c:v>4.4000000000000004</c:v>
                </c:pt>
                <c:pt idx="21">
                  <c:v>4.9000000000000004</c:v>
                </c:pt>
                <c:pt idx="22">
                  <c:v>5.4</c:v>
                </c:pt>
                <c:pt idx="23">
                  <c:v>5.9</c:v>
                </c:pt>
                <c:pt idx="24">
                  <c:v>5.9</c:v>
                </c:pt>
                <c:pt idx="25">
                  <c:v>6</c:v>
                </c:pt>
                <c:pt idx="26">
                  <c:v>7.5</c:v>
                </c:pt>
                <c:pt idx="27">
                  <c:v>7.9</c:v>
                </c:pt>
                <c:pt idx="28">
                  <c:v>7.9</c:v>
                </c:pt>
                <c:pt idx="29">
                  <c:v>7.8</c:v>
                </c:pt>
                <c:pt idx="30">
                  <c:v>7</c:v>
                </c:pt>
                <c:pt idx="31">
                  <c:v>6.9</c:v>
                </c:pt>
                <c:pt idx="32">
                  <c:v>7.3</c:v>
                </c:pt>
                <c:pt idx="33">
                  <c:v>9.8000000000000007</c:v>
                </c:pt>
                <c:pt idx="34">
                  <c:v>10.7</c:v>
                </c:pt>
                <c:pt idx="35">
                  <c:v>11.3</c:v>
                </c:pt>
                <c:pt idx="36">
                  <c:v>11.3</c:v>
                </c:pt>
                <c:pt idx="37">
                  <c:v>11.4</c:v>
                </c:pt>
                <c:pt idx="38">
                  <c:v>11.5</c:v>
                </c:pt>
                <c:pt idx="39">
                  <c:v>11</c:v>
                </c:pt>
                <c:pt idx="40">
                  <c:v>10.200000000000001</c:v>
                </c:pt>
                <c:pt idx="41">
                  <c:v>9.2000000000000011</c:v>
                </c:pt>
                <c:pt idx="42">
                  <c:v>8.7000000000000011</c:v>
                </c:pt>
                <c:pt idx="43">
                  <c:v>8.5</c:v>
                </c:pt>
                <c:pt idx="44">
                  <c:v>8.1</c:v>
                </c:pt>
                <c:pt idx="45">
                  <c:v>7.8</c:v>
                </c:pt>
                <c:pt idx="46">
                  <c:v>6.9</c:v>
                </c:pt>
                <c:pt idx="47">
                  <c:v>6.2</c:v>
                </c:pt>
                <c:pt idx="48">
                  <c:v>6.8</c:v>
                </c:pt>
                <c:pt idx="49">
                  <c:v>7.9</c:v>
                </c:pt>
                <c:pt idx="50">
                  <c:v>8.6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'[Insert Figure 12-19.xlsx]Figure 12-19'!$K$1</c:f>
              <c:strCache>
                <c:ptCount val="1"/>
                <c:pt idx="0">
                  <c:v>UK</c:v>
                </c:pt>
              </c:strCache>
            </c:strRef>
          </c:tx>
          <c:spPr>
            <a:ln w="12700">
              <a:solidFill>
                <a:srgbClr val="6633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996666"/>
              </a:solidFill>
              <a:ln>
                <a:solidFill>
                  <a:srgbClr val="996666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12-19'!$K$2:$K$52</c:f>
              <c:numCache>
                <c:formatCode>General</c:formatCode>
                <c:ptCount val="51"/>
                <c:pt idx="0">
                  <c:v>2.2000000000000002</c:v>
                </c:pt>
                <c:pt idx="1">
                  <c:v>2</c:v>
                </c:pt>
                <c:pt idx="2">
                  <c:v>2.7</c:v>
                </c:pt>
                <c:pt idx="3">
                  <c:v>3.3</c:v>
                </c:pt>
                <c:pt idx="4">
                  <c:v>2.5</c:v>
                </c:pt>
                <c:pt idx="5">
                  <c:v>2.1</c:v>
                </c:pt>
                <c:pt idx="6">
                  <c:v>2.2999999999999998</c:v>
                </c:pt>
                <c:pt idx="7">
                  <c:v>3.3</c:v>
                </c:pt>
                <c:pt idx="8">
                  <c:v>3.2</c:v>
                </c:pt>
                <c:pt idx="9">
                  <c:v>3.1</c:v>
                </c:pt>
                <c:pt idx="10">
                  <c:v>3.1</c:v>
                </c:pt>
                <c:pt idx="11">
                  <c:v>4.2</c:v>
                </c:pt>
                <c:pt idx="12">
                  <c:v>4.4000000000000004</c:v>
                </c:pt>
                <c:pt idx="13">
                  <c:v>3.7</c:v>
                </c:pt>
                <c:pt idx="14">
                  <c:v>3.7</c:v>
                </c:pt>
                <c:pt idx="15">
                  <c:v>4.5</c:v>
                </c:pt>
                <c:pt idx="16">
                  <c:v>5.4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6.9</c:v>
                </c:pt>
                <c:pt idx="21">
                  <c:v>9.7000000000000011</c:v>
                </c:pt>
                <c:pt idx="22">
                  <c:v>10.8</c:v>
                </c:pt>
                <c:pt idx="23">
                  <c:v>11.5</c:v>
                </c:pt>
                <c:pt idx="24">
                  <c:v>11.8</c:v>
                </c:pt>
                <c:pt idx="25">
                  <c:v>11.4</c:v>
                </c:pt>
                <c:pt idx="26">
                  <c:v>11.4</c:v>
                </c:pt>
                <c:pt idx="27">
                  <c:v>10.5</c:v>
                </c:pt>
                <c:pt idx="28">
                  <c:v>8.6</c:v>
                </c:pt>
                <c:pt idx="29">
                  <c:v>7.3</c:v>
                </c:pt>
                <c:pt idx="30">
                  <c:v>7.1</c:v>
                </c:pt>
                <c:pt idx="31">
                  <c:v>8.9</c:v>
                </c:pt>
                <c:pt idx="32">
                  <c:v>10</c:v>
                </c:pt>
                <c:pt idx="33">
                  <c:v>10.4</c:v>
                </c:pt>
                <c:pt idx="34">
                  <c:v>8.7000000000000011</c:v>
                </c:pt>
                <c:pt idx="35">
                  <c:v>8.7000000000000011</c:v>
                </c:pt>
                <c:pt idx="36">
                  <c:v>8.1</c:v>
                </c:pt>
                <c:pt idx="37">
                  <c:v>7</c:v>
                </c:pt>
                <c:pt idx="38">
                  <c:v>6.3</c:v>
                </c:pt>
                <c:pt idx="39">
                  <c:v>6</c:v>
                </c:pt>
                <c:pt idx="40">
                  <c:v>5.5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</c:v>
                </c:pt>
                <c:pt idx="44">
                  <c:v>4.8</c:v>
                </c:pt>
                <c:pt idx="45">
                  <c:v>4.8</c:v>
                </c:pt>
                <c:pt idx="46">
                  <c:v>5.5</c:v>
                </c:pt>
                <c:pt idx="47">
                  <c:v>5.4</c:v>
                </c:pt>
                <c:pt idx="48">
                  <c:v>5.7</c:v>
                </c:pt>
                <c:pt idx="49">
                  <c:v>7.7</c:v>
                </c:pt>
                <c:pt idx="50">
                  <c:v>7.9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56544"/>
        <c:axId val="74558848"/>
      </c:scatterChart>
      <c:valAx>
        <c:axId val="74556544"/>
        <c:scaling>
          <c:orientation val="minMax"/>
          <c:max val="2015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598777583357646"/>
              <c:y val="0.912650602409639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4558848"/>
        <c:crosses val="autoZero"/>
        <c:crossBetween val="midCat"/>
        <c:majorUnit val="10"/>
      </c:valAx>
      <c:valAx>
        <c:axId val="74558848"/>
        <c:scaling>
          <c:orientation val="minMax"/>
          <c:max val="15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Unemployment Rate</a:t>
                </a:r>
              </a:p>
            </c:rich>
          </c:tx>
          <c:layout>
            <c:manualLayout>
              <c:xMode val="edge"/>
              <c:yMode val="edge"/>
              <c:x val="2.0061728395061703E-2"/>
              <c:y val="0.283132530120482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4556544"/>
        <c:crosses val="autoZero"/>
        <c:crossBetween val="midCat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818747985449262"/>
          <c:y val="0.33884692379554293"/>
          <c:w val="0.13101038357047537"/>
          <c:h val="0.206333911650874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0.71565</cdr:x>
      <cdr:y>0.10788</cdr:y>
    </cdr:from>
    <cdr:to>
      <cdr:x>0.87072</cdr:x>
      <cdr:y>0.16943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98984" y="354857"/>
          <a:ext cx="931521" cy="202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Job losers</a:t>
          </a:r>
        </a:p>
      </cdr:txBody>
    </cdr:sp>
  </cdr:relSizeAnchor>
  <cdr:relSizeAnchor xmlns:cdr="http://schemas.openxmlformats.org/drawingml/2006/chartDrawing">
    <cdr:from>
      <cdr:x>0.67337</cdr:x>
      <cdr:y>0.40279</cdr:y>
    </cdr:from>
    <cdr:to>
      <cdr:x>0.82844</cdr:x>
      <cdr:y>0.46434</cdr:y>
    </cdr:to>
    <cdr:sp macro="" textlink="">
      <cdr:nvSpPr>
        <cdr:cNvPr id="102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4984" y="1324890"/>
          <a:ext cx="931521" cy="202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Job leavers</a:t>
          </a:r>
        </a:p>
      </cdr:txBody>
    </cdr:sp>
  </cdr:relSizeAnchor>
  <cdr:relSizeAnchor xmlns:cdr="http://schemas.openxmlformats.org/drawingml/2006/chartDrawing">
    <cdr:from>
      <cdr:x>0.65754</cdr:x>
      <cdr:y>0.61091</cdr:y>
    </cdr:from>
    <cdr:to>
      <cdr:x>0.81261</cdr:x>
      <cdr:y>0.67245</cdr:y>
    </cdr:to>
    <cdr:sp macro="" textlink="">
      <cdr:nvSpPr>
        <cdr:cNvPr id="102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49915" y="2009480"/>
          <a:ext cx="931521" cy="202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Reentrants</a:t>
          </a:r>
        </a:p>
      </cdr:txBody>
    </cdr:sp>
  </cdr:relSizeAnchor>
  <cdr:relSizeAnchor xmlns:cdr="http://schemas.openxmlformats.org/drawingml/2006/chartDrawing">
    <cdr:from>
      <cdr:x>0.66914</cdr:x>
      <cdr:y>0.74494</cdr:y>
    </cdr:from>
    <cdr:to>
      <cdr:x>0.82421</cdr:x>
      <cdr:y>0.80648</cdr:y>
    </cdr:to>
    <cdr:sp macro="" textlink="">
      <cdr:nvSpPr>
        <cdr:cNvPr id="102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9585" y="2450338"/>
          <a:ext cx="931521" cy="202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New entrants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0.19909</cdr:x>
      <cdr:y>0.60921</cdr:y>
    </cdr:from>
    <cdr:to>
      <cdr:x>0.41923</cdr:x>
      <cdr:y>0.72893</cdr:y>
    </cdr:to>
    <cdr:sp macro="" textlink="">
      <cdr:nvSpPr>
        <cdr:cNvPr id="307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77434" y="2969684"/>
          <a:ext cx="1633666" cy="583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50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Official </a:t>
          </a:r>
          <a:r>
            <a:rPr lang="fr-FR" sz="1050" b="0" i="0" u="none" strike="noStrike" baseline="0" dirty="0" err="1">
              <a:solidFill>
                <a:srgbClr val="000000"/>
              </a:solidFill>
              <a:latin typeface="Arial"/>
              <a:ea typeface="Arial"/>
              <a:cs typeface="Arial"/>
            </a:rPr>
            <a:t>unemployment</a:t>
          </a:r>
          <a:endParaRPr lang="fr-FR" sz="1050" b="0" i="0" u="none" strike="noStrike" baseline="0" dirty="0">
            <a:solidFill>
              <a:srgbClr val="000000"/>
            </a:solidFill>
            <a:latin typeface="Arial"/>
            <a:ea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fr-FR" sz="1050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 rate</a:t>
          </a:r>
        </a:p>
      </cdr:txBody>
    </cdr:sp>
  </cdr:relSizeAnchor>
  <cdr:relSizeAnchor xmlns:cdr="http://schemas.openxmlformats.org/drawingml/2006/chartDrawing">
    <cdr:from>
      <cdr:x>0.52671</cdr:x>
      <cdr:y>0.68485</cdr:y>
    </cdr:from>
    <cdr:to>
      <cdr:x>0.86172</cdr:x>
      <cdr:y>0.75306</cdr:y>
    </cdr:to>
    <cdr:sp macro="" textlink="">
      <cdr:nvSpPr>
        <cdr:cNvPr id="307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82858" y="2606393"/>
          <a:ext cx="2215210" cy="25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Official + marginally attached workers</a:t>
          </a:r>
        </a:p>
      </cdr:txBody>
    </cdr:sp>
  </cdr:relSizeAnchor>
  <cdr:relSizeAnchor xmlns:cdr="http://schemas.openxmlformats.org/drawingml/2006/chartDrawing">
    <cdr:from>
      <cdr:x>0.33375</cdr:x>
      <cdr:y>0.30675</cdr:y>
    </cdr:from>
    <cdr:to>
      <cdr:x>0.70166</cdr:x>
      <cdr:y>0.4327</cdr:y>
    </cdr:to>
    <cdr:sp macro="" textlink="">
      <cdr:nvSpPr>
        <cdr:cNvPr id="307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06883" y="1167427"/>
          <a:ext cx="2432851" cy="479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Official + marginally attached workers +  part-time workers available for full-time work</a:t>
          </a:r>
        </a:p>
      </cdr:txBody>
    </cdr:sp>
  </cdr:relSizeAnchor>
  <cdr:relSizeAnchor xmlns:cdr="http://schemas.openxmlformats.org/drawingml/2006/chartDrawing">
    <cdr:from>
      <cdr:x>0.57234</cdr:x>
      <cdr:y>0.51947</cdr:y>
    </cdr:from>
    <cdr:to>
      <cdr:x>0.59881</cdr:x>
      <cdr:y>0.68679</cdr:y>
    </cdr:to>
    <cdr:sp macro="" textlink="">
      <cdr:nvSpPr>
        <cdr:cNvPr id="30724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3784600" y="1976967"/>
          <a:ext cx="175010" cy="6367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0.40415</cdr:x>
      <cdr:y>0.20052</cdr:y>
    </cdr:from>
    <cdr:to>
      <cdr:x>0.55957</cdr:x>
      <cdr:y>0.261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0159" y="645134"/>
          <a:ext cx="969153" cy="1945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Less than 5 weeks</a:t>
          </a:r>
        </a:p>
      </cdr:txBody>
    </cdr:sp>
  </cdr:relSizeAnchor>
  <cdr:relSizeAnchor xmlns:cdr="http://schemas.openxmlformats.org/drawingml/2006/chartDrawing">
    <cdr:from>
      <cdr:x>0.36377</cdr:x>
      <cdr:y>0.44242</cdr:y>
    </cdr:from>
    <cdr:to>
      <cdr:x>0.51918</cdr:x>
      <cdr:y>0.5029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095" y="1393444"/>
          <a:ext cx="9651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5-14 weeks</a:t>
          </a:r>
        </a:p>
      </cdr:txBody>
    </cdr:sp>
  </cdr:relSizeAnchor>
  <cdr:relSizeAnchor xmlns:cdr="http://schemas.openxmlformats.org/drawingml/2006/chartDrawing">
    <cdr:from>
      <cdr:x>0.74389</cdr:x>
      <cdr:y>0.30129</cdr:y>
    </cdr:from>
    <cdr:to>
      <cdr:x>0.92586</cdr:x>
      <cdr:y>0.36177</cdr:y>
    </cdr:to>
    <cdr:sp macro="" textlink="">
      <cdr:nvSpPr>
        <cdr:cNvPr id="1843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8681" y="969351"/>
          <a:ext cx="1134710" cy="1945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More than 26 weeks</a:t>
          </a:r>
        </a:p>
      </cdr:txBody>
    </cdr:sp>
  </cdr:relSizeAnchor>
  <cdr:relSizeAnchor xmlns:cdr="http://schemas.openxmlformats.org/drawingml/2006/chartDrawing">
    <cdr:from>
      <cdr:x>0.69574</cdr:x>
      <cdr:y>0.7521</cdr:y>
    </cdr:from>
    <cdr:to>
      <cdr:x>0.85116</cdr:x>
      <cdr:y>0.81258</cdr:y>
    </cdr:to>
    <cdr:sp macro="" textlink="">
      <cdr:nvSpPr>
        <cdr:cNvPr id="1843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781" y="2368804"/>
          <a:ext cx="9651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15-26 weeks</a:t>
          </a:r>
        </a:p>
      </cdr:txBody>
    </cdr:sp>
  </cdr:relSizeAnchor>
  <cdr:relSizeAnchor xmlns:cdr="http://schemas.openxmlformats.org/drawingml/2006/chartDrawing">
    <cdr:from>
      <cdr:x>0.74468</cdr:x>
      <cdr:y>0.68194</cdr:y>
    </cdr:from>
    <cdr:to>
      <cdr:x>0.74468</cdr:x>
      <cdr:y>0.7521</cdr:y>
    </cdr:to>
    <cdr:sp macro="" textlink="">
      <cdr:nvSpPr>
        <cdr:cNvPr id="18437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624689" y="2147824"/>
          <a:ext cx="0" cy="2209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0.76411</cdr:x>
      <cdr:y>0.59315</cdr:y>
    </cdr:from>
    <cdr:to>
      <cdr:x>0.7914</cdr:x>
      <cdr:y>0.63427</cdr:y>
    </cdr:to>
    <cdr:sp macro="" textlink="">
      <cdr:nvSpPr>
        <cdr:cNvPr id="18438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745336" y="1868170"/>
          <a:ext cx="169516" cy="1295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9B6A4F-ADA4-4F0F-9F0C-A8521027F4C0}" type="datetimeFigureOut">
              <a:rPr lang="en-US"/>
              <a:pPr>
                <a:defRPr/>
              </a:pPr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0949AA-E06F-4348-8417-5C3A7E9AA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0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CBFB17-B713-4B05-A3E0-6CD8483C8693}" type="datetimeFigureOut">
              <a:rPr lang="en-US"/>
              <a:pPr>
                <a:defRPr/>
              </a:pPr>
              <a:t>5/15/2017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8C1A3B-537E-4322-9478-E6AEE4F0A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7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7F269-14BD-4626-90E4-2ED2876E85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D3687-4EA5-4F65-92DA-E795FCFB8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D3687-4EA5-4F65-92DA-E795FCFB8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CB31E7FA-6749-46AE-9003-1B5C37CB96F3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3957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12-</a:t>
            </a:r>
            <a:fld id="{987C1F83-A874-4685-959B-AAF1479B90C7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18" r:id="rId12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34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12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609600" y="1905000"/>
            <a:ext cx="3581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“Now joblessness isn’t just for philosophy majors.”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-Kent Brockman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4282648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4800" dirty="0" smtClean="0">
                <a:solidFill>
                  <a:srgbClr val="275093"/>
                </a:solidFill>
              </a:rPr>
              <a:t>Nezaměstnanost</a:t>
            </a:r>
            <a:endParaRPr lang="en-US" altLang="cs-CZ" sz="48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artin\Výuka\Ekonomie práce\obrazky a tabulky\Chapter_12_Image_Library\Table_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" y="2133600"/>
            <a:ext cx="914931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Nezaměstnanost podle demografických skupin a odvětví, USA 2009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748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371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Nezaměstnanost podle důvodů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cs-CZ" sz="4400" dirty="0" smtClean="0">
                <a:cs typeface="Times New Roman" pitchFamily="18" charset="0"/>
              </a:rPr>
              <a:t>USA </a:t>
            </a:r>
            <a:r>
              <a:rPr lang="en-US" sz="4400" dirty="0" smtClean="0">
                <a:cs typeface="Times New Roman" pitchFamily="18" charset="0"/>
              </a:rPr>
              <a:t>1967-2010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5842" name="Rectangle 1029"/>
          <p:cNvSpPr>
            <a:spLocks noChangeArrowheads="1"/>
          </p:cNvSpPr>
          <p:nvPr/>
        </p:nvSpPr>
        <p:spPr bwMode="auto">
          <a:xfrm>
            <a:off x="1862138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4550" y="2136775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950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/>
              <a:t>Trend</a:t>
            </a:r>
            <a:r>
              <a:rPr lang="cs-CZ" sz="3600" dirty="0" smtClean="0"/>
              <a:t>y</a:t>
            </a:r>
            <a:r>
              <a:rPr lang="en-US" sz="3600" dirty="0" smtClean="0"/>
              <a:t> </a:t>
            </a:r>
            <a:r>
              <a:rPr lang="cs-CZ" sz="3600" dirty="0" smtClean="0"/>
              <a:t>v</a:t>
            </a:r>
            <a:r>
              <a:rPr lang="en-US" sz="3600" dirty="0" smtClean="0"/>
              <a:t> </a:t>
            </a:r>
            <a:r>
              <a:rPr lang="cs-CZ" sz="3600" dirty="0"/>
              <a:t>a</a:t>
            </a:r>
            <a:r>
              <a:rPr lang="en-US" sz="3600" dirty="0" err="1" smtClean="0"/>
              <a:t>lternativ</a:t>
            </a:r>
            <a:r>
              <a:rPr lang="cs-CZ" sz="3600" dirty="0" smtClean="0"/>
              <a:t>ním</a:t>
            </a:r>
            <a:r>
              <a:rPr lang="en-US" sz="3600" dirty="0" smtClean="0"/>
              <a:t> </a:t>
            </a:r>
            <a:r>
              <a:rPr lang="cs-CZ" sz="3600" dirty="0" smtClean="0"/>
              <a:t>měření míry nezaměstnanosti</a:t>
            </a:r>
            <a:r>
              <a:rPr lang="en-US" sz="3600" dirty="0" smtClean="0"/>
              <a:t>,</a:t>
            </a:r>
            <a:r>
              <a:rPr lang="cs-CZ" sz="3600" dirty="0" smtClean="0"/>
              <a:t> USA</a:t>
            </a:r>
            <a:r>
              <a:rPr lang="en-US" sz="3600" dirty="0" smtClean="0"/>
              <a:t> </a:t>
            </a:r>
            <a:r>
              <a:rPr lang="en-US" sz="3600" dirty="0"/>
              <a:t>1994-2007</a:t>
            </a:r>
          </a:p>
        </p:txBody>
      </p:sp>
      <p:graphicFrame>
        <p:nvGraphicFramePr>
          <p:cNvPr id="51" name="Chart 50"/>
          <p:cNvGraphicFramePr>
            <a:graphicFrameLocks/>
          </p:cNvGraphicFramePr>
          <p:nvPr/>
        </p:nvGraphicFramePr>
        <p:xfrm>
          <a:off x="613303" y="1837266"/>
          <a:ext cx="7421035" cy="4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9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4140"/>
            <a:ext cx="9144000" cy="151073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dirty="0" smtClean="0">
                <a:cs typeface="Times New Roman" pitchFamily="18" charset="0"/>
              </a:rPr>
              <a:t>Nezaměstnanost podle doby trvání</a:t>
            </a:r>
            <a:r>
              <a:rPr lang="en-US" sz="4000" dirty="0" smtClean="0">
                <a:cs typeface="Times New Roman" pitchFamily="18" charset="0"/>
              </a:rPr>
              <a:t>, </a:t>
            </a:r>
            <a:r>
              <a:rPr lang="cs-CZ" sz="4000" dirty="0" smtClean="0">
                <a:cs typeface="Times New Roman" pitchFamily="18" charset="0"/>
              </a:rPr>
              <a:t>USA </a:t>
            </a:r>
            <a:r>
              <a:rPr lang="en-US" sz="4000" dirty="0" smtClean="0">
                <a:cs typeface="Times New Roman" pitchFamily="18" charset="0"/>
              </a:rPr>
              <a:t>1948-2010</a:t>
            </a:r>
            <a:endParaRPr lang="en-US" sz="1200" dirty="0"/>
          </a:p>
        </p:txBody>
      </p:sp>
      <p:sp>
        <p:nvSpPr>
          <p:cNvPr id="37890" name="Rectangle 1031"/>
          <p:cNvSpPr>
            <a:spLocks noChangeArrowheads="1"/>
          </p:cNvSpPr>
          <p:nvPr/>
        </p:nvSpPr>
        <p:spPr bwMode="auto">
          <a:xfrm>
            <a:off x="1762125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1375" y="206375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09800"/>
            <a:ext cx="72199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126" y="1046642"/>
            <a:ext cx="91440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Nezaměstnanost </a:t>
            </a:r>
            <a:r>
              <a:rPr lang="cs-CZ" sz="4000" dirty="0"/>
              <a:t>v ČR dle délky trvání v tis</a:t>
            </a:r>
            <a:r>
              <a:rPr lang="cs-CZ" sz="4000" dirty="0" smtClean="0"/>
              <a:t>., 2008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42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000" dirty="0"/>
              <a:t>Dlouhodobá nezaměstnanost </a:t>
            </a:r>
            <a:r>
              <a:rPr lang="cs-CZ" altLang="cs-CZ" sz="4000" dirty="0" smtClean="0"/>
              <a:t>v ČR jako </a:t>
            </a:r>
            <a:r>
              <a:rPr lang="cs-CZ" altLang="cs-CZ" sz="4000" dirty="0"/>
              <a:t>% </a:t>
            </a:r>
            <a:r>
              <a:rPr lang="cs-CZ" altLang="cs-CZ" sz="4000" dirty="0" smtClean="0"/>
              <a:t>celkové nezaměstnanosti</a:t>
            </a:r>
            <a:endParaRPr lang="cs-CZ" sz="4000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02348809"/>
              </p:ext>
            </p:extLst>
          </p:nvPr>
        </p:nvGraphicFramePr>
        <p:xfrm>
          <a:off x="838200" y="2209800"/>
          <a:ext cx="7232073" cy="441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3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Dlouhodobá nezaměstnanost ve vybraných </a:t>
            </a:r>
            <a:r>
              <a:rPr lang="cs-CZ" sz="4000" dirty="0" smtClean="0"/>
              <a:t>zemích, 2006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25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Podíl dlouhodobě nezaměstnaných v zemích OECD, 2010</a:t>
            </a:r>
            <a:endParaRPr lang="cs-CZ" sz="4400" dirty="0"/>
          </a:p>
        </p:txBody>
      </p:sp>
      <p:pic>
        <p:nvPicPr>
          <p:cNvPr id="18434" name="Picture 2" descr="C:\Martin\Výuka\Ekonomie práce (2016)\obrazky a tabulky\Chapter_12_Image_Library\Table_1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2181042"/>
            <a:ext cx="9144000" cy="46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2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Dlouhodobá nezaměstnanost ve vybraných zemích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8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Podíl dlouhodobé </a:t>
            </a:r>
            <a:r>
              <a:rPr lang="cs-CZ" sz="4000" dirty="0" smtClean="0"/>
              <a:t>nezaměstnanosti </a:t>
            </a:r>
            <a:r>
              <a:rPr lang="cs-CZ" sz="4000" dirty="0"/>
              <a:t>na </a:t>
            </a:r>
            <a:r>
              <a:rPr lang="cs-CZ" sz="4000" dirty="0" smtClean="0"/>
              <a:t>celkové</a:t>
            </a:r>
            <a:r>
              <a:rPr lang="cs-CZ" sz="4000" dirty="0"/>
              <a:t> </a:t>
            </a:r>
            <a:r>
              <a:rPr lang="cs-CZ" sz="4000" dirty="0" smtClean="0"/>
              <a:t>nezaměstnanosti </a:t>
            </a:r>
            <a:r>
              <a:rPr lang="cs-CZ" sz="4000" dirty="0"/>
              <a:t>(v %)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025"/>
            <a:ext cx="91440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Základní pojmy a stylizovaná fakta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Druhy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Rovnovážná úroveň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Teorie hledání práce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Dopad podpory v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Hypotéza </a:t>
            </a:r>
            <a:r>
              <a:rPr lang="cs-CZ" dirty="0" err="1" smtClean="0"/>
              <a:t>mezičasové</a:t>
            </a:r>
            <a:r>
              <a:rPr lang="cs-CZ" dirty="0" smtClean="0"/>
              <a:t> substituce a sektorových změn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a implicitní kontrakty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Phillipsova</a:t>
            </a:r>
            <a:r>
              <a:rPr lang="cs-CZ" dirty="0" smtClean="0"/>
              <a:t> křivka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Nezaměstnanost v Evropě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cs-CZ" dirty="0" smtClean="0"/>
              <a:t>Druhy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3200" dirty="0" smtClean="0"/>
              <a:t>Frikční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Sezónní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Strukturální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Cyklická nezaměstnanost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924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2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Fri</a:t>
            </a:r>
            <a:r>
              <a:rPr lang="cs-CZ" dirty="0" err="1" smtClean="0">
                <a:cs typeface="Times New Roman" pitchFamily="18" charset="0"/>
              </a:rPr>
              <a:t>kční</a:t>
            </a:r>
            <a:r>
              <a:rPr lang="cs-CZ" dirty="0" smtClean="0">
                <a:cs typeface="Times New Roman" pitchFamily="18" charset="0"/>
              </a:rPr>
              <a:t> nezaměstnanost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9916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 smtClean="0">
                <a:cs typeface="Times New Roman" pitchFamily="18" charset="0"/>
              </a:rPr>
              <a:t>Fri</a:t>
            </a:r>
            <a:r>
              <a:rPr lang="cs-CZ" b="1" dirty="0" err="1" smtClean="0">
                <a:cs typeface="Times New Roman" pitchFamily="18" charset="0"/>
              </a:rPr>
              <a:t>kční</a:t>
            </a:r>
            <a:r>
              <a:rPr lang="cs-CZ" b="1" dirty="0" smtClean="0">
                <a:cs typeface="Times New Roman" pitchFamily="18" charset="0"/>
              </a:rPr>
              <a:t> nezaměstnanost</a:t>
            </a:r>
            <a:r>
              <a:rPr lang="cs-CZ" dirty="0" smtClean="0">
                <a:cs typeface="Times New Roman" pitchFamily="18" charset="0"/>
              </a:rPr>
              <a:t> vzniká v důsledku toho, že firmy i zaměstnanci potřebují určitý čas na to, aby se vzájemně našli, sdělili si informace a domluvili se na podmínkách kontraktu.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I</a:t>
            </a:r>
            <a:r>
              <a:rPr lang="cs-CZ" dirty="0" smtClean="0">
                <a:cs typeface="Times New Roman" pitchFamily="18" charset="0"/>
              </a:rPr>
              <a:t> dobře fungující konkurenční ekonomika má určitou úroveň frikční nezaměstnanosti, někteří pracovníci jsou nevyhnutelně ve stavu hledání nového pracovního místa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Frikční nezaměstnanost nepředstavuje pro ekonomiku problém, trvání této nezaměstnanosti je většinou krátkodobé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Vláda může snižovat frikční nezaměstnanost tím, že bude zprostředkovávat pracovníkům informace o volných pracovních místech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Sezónní 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Vývoj </a:t>
            </a:r>
            <a:r>
              <a:rPr lang="cs-CZ" b="1" dirty="0" smtClean="0"/>
              <a:t>sezónní nezaměstnanosti</a:t>
            </a:r>
            <a:r>
              <a:rPr lang="cs-CZ" dirty="0" smtClean="0"/>
              <a:t> </a:t>
            </a:r>
            <a:r>
              <a:rPr lang="cs-CZ" dirty="0"/>
              <a:t>je dobře </a:t>
            </a:r>
            <a:r>
              <a:rPr lang="cs-CZ" dirty="0" err="1" smtClean="0"/>
              <a:t>predikovatelný</a:t>
            </a:r>
            <a:endParaRPr lang="cs-CZ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Souvisí s tím, že některé druhy práce se vykonávají pouze v určitých ročních obdobích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zemědělství, stavební průmysl, zahradnictví, cestovním ruch, 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Nemusí to ale záviset pouze na počasí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některých odvětvích se každý rok přichází s novým modelem výrobku, stroje se musí přenastavit na nový model a firma se na určité období </a:t>
            </a:r>
            <a:r>
              <a:rPr lang="en-US" sz="2000" dirty="0" smtClean="0"/>
              <a:t>“</a:t>
            </a:r>
            <a:r>
              <a:rPr lang="cs-CZ" sz="2000" dirty="0" smtClean="0"/>
              <a:t>zbavuje</a:t>
            </a:r>
            <a:r>
              <a:rPr lang="en-US" sz="2000" dirty="0" smtClean="0"/>
              <a:t>” </a:t>
            </a:r>
            <a:r>
              <a:rPr lang="cs-CZ" sz="2000" dirty="0" smtClean="0"/>
              <a:t>nepotřebných běžných pracovníků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Sezónní výkyv daný vánočním běsněním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Podobně jako frikční nezaměstnanost nepředstavuje zásadní problém pro hospodářskou politiku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Stru</a:t>
            </a:r>
            <a:r>
              <a:rPr lang="cs-CZ" dirty="0" err="1" smtClean="0">
                <a:cs typeface="Times New Roman" pitchFamily="18" charset="0"/>
              </a:rPr>
              <a:t>kturální</a:t>
            </a:r>
            <a:r>
              <a:rPr lang="cs-CZ" dirty="0" smtClean="0">
                <a:cs typeface="Times New Roman" pitchFamily="18" charset="0"/>
              </a:rPr>
              <a:t> nezaměstnanost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err="1" smtClean="0">
                <a:cs typeface="Times New Roman" pitchFamily="18" charset="0"/>
              </a:rPr>
              <a:t>Stru</a:t>
            </a:r>
            <a:r>
              <a:rPr lang="cs-CZ" b="1" dirty="0" smtClean="0">
                <a:cs typeface="Times New Roman" pitchFamily="18" charset="0"/>
              </a:rPr>
              <a:t>k</a:t>
            </a:r>
            <a:r>
              <a:rPr lang="en-US" b="1" dirty="0" smtClean="0">
                <a:cs typeface="Times New Roman" pitchFamily="18" charset="0"/>
              </a:rPr>
              <a:t>tur</a:t>
            </a:r>
            <a:r>
              <a:rPr lang="cs-CZ" b="1" dirty="0" err="1" smtClean="0">
                <a:cs typeface="Times New Roman" pitchFamily="18" charset="0"/>
              </a:rPr>
              <a:t>ální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cs-CZ" b="1" dirty="0" smtClean="0">
                <a:cs typeface="Times New Roman" pitchFamily="18" charset="0"/>
              </a:rPr>
              <a:t>nezaměstnanost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vzniká pokud existuje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nesoulad mezi nabídkou pracovníků a poptávkou po nich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nesoulad mezi dovednostmi pracovníků a dovednostmi poptávanými firmami </a:t>
            </a:r>
          </a:p>
          <a:p>
            <a:pPr>
              <a:spcBef>
                <a:spcPts val="1200"/>
              </a:spcBef>
            </a:pPr>
            <a:r>
              <a:rPr lang="en-US" dirty="0" err="1">
                <a:cs typeface="Times New Roman" pitchFamily="18" charset="0"/>
              </a:rPr>
              <a:t>Stru</a:t>
            </a:r>
            <a:r>
              <a:rPr lang="cs-CZ" dirty="0">
                <a:cs typeface="Times New Roman" pitchFamily="18" charset="0"/>
              </a:rPr>
              <a:t>k</a:t>
            </a:r>
            <a:r>
              <a:rPr lang="en-US" dirty="0">
                <a:cs typeface="Times New Roman" pitchFamily="18" charset="0"/>
              </a:rPr>
              <a:t>tur</a:t>
            </a:r>
            <a:r>
              <a:rPr lang="cs-CZ" dirty="0" err="1">
                <a:cs typeface="Times New Roman" pitchFamily="18" charset="0"/>
              </a:rPr>
              <a:t>ální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nezaměstnanost </a:t>
            </a:r>
            <a:r>
              <a:rPr lang="cs-CZ" dirty="0" smtClean="0">
                <a:cs typeface="Times New Roman" pitchFamily="18" charset="0"/>
              </a:rPr>
              <a:t>je tím nejvíce znepokojujícím typem nezaměstnanosti. 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S</a:t>
            </a:r>
            <a:r>
              <a:rPr lang="cs-CZ" sz="2000" dirty="0" smtClean="0">
                <a:cs typeface="Times New Roman" pitchFamily="18" charset="0"/>
              </a:rPr>
              <a:t>távající dovednosti pracovníků už nebudou použitelné na pracovním trhu.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Tento typ nezaměstnanosti bývá většinou dlouhodobější povahy 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Aktivní politika nezaměstnanosti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r</a:t>
            </a:r>
            <a:r>
              <a:rPr lang="cs-CZ" sz="2000" dirty="0" smtClean="0">
                <a:cs typeface="Times New Roman" pitchFamily="18" charset="0"/>
              </a:rPr>
              <a:t>ekvalifikační kurzy, …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Cyklická nezaměstnanost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/>
              <a:t>Cyklická nezaměstnanost</a:t>
            </a:r>
            <a:r>
              <a:rPr lang="cs-CZ" dirty="0" smtClean="0"/>
              <a:t> je výsledkem výkyvů hospodářského cyklu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Pokud jde ekonomika do recese, zaměstnavatelé v reakci na nižší tržby omezují zaměstnanost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Existuje přebytek nabídky pracovníků, ale mzdy jsou strnulé a z různých důvodů nemohou klesnout.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odbory, dlouhodobé mzdové kontrakty, minimální mzda, …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Trh práce se potom </a:t>
            </a:r>
            <a:r>
              <a:rPr lang="en-US" sz="2000" dirty="0" smtClean="0"/>
              <a:t>“</a:t>
            </a:r>
            <a:r>
              <a:rPr lang="cs-CZ" sz="2000" dirty="0" smtClean="0"/>
              <a:t>nečistí</a:t>
            </a:r>
            <a:r>
              <a:rPr lang="en-US" sz="2000" dirty="0" smtClean="0"/>
              <a:t>”</a:t>
            </a:r>
            <a:r>
              <a:rPr lang="cs-CZ" sz="2000" dirty="0" smtClean="0"/>
              <a:t> a vzniká nesoulad mezi nabízeným a poptávaným množstvím =</a:t>
            </a:r>
            <a:r>
              <a:rPr lang="en-US" sz="2000" dirty="0" smtClean="0"/>
              <a:t>&gt; </a:t>
            </a:r>
            <a:r>
              <a:rPr lang="en-US" sz="2000" dirty="0" err="1" smtClean="0"/>
              <a:t>nezam</a:t>
            </a:r>
            <a:r>
              <a:rPr lang="cs-CZ" sz="2000" dirty="0" smtClean="0"/>
              <a:t>ě</a:t>
            </a:r>
            <a:r>
              <a:rPr lang="en-US" sz="2000" dirty="0" err="1" smtClean="0"/>
              <a:t>stnanost</a:t>
            </a:r>
            <a:endParaRPr lang="cs-CZ" sz="2000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Řešením je stabilizační monetární a fiskální politika, která ovlivňuje agregátní poptávku v ekonomice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expanze v recesi, restrikce v konjunktuře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4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4" y="838200"/>
            <a:ext cx="91440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USA: </a:t>
            </a:r>
            <a:r>
              <a:rPr lang="cs-CZ" sz="3600" dirty="0" smtClean="0"/>
              <a:t>Skutečná U, přirozená </a:t>
            </a:r>
            <a:r>
              <a:rPr lang="cs-CZ" sz="3600" dirty="0"/>
              <a:t>míra </a:t>
            </a:r>
            <a:r>
              <a:rPr lang="cs-CZ" sz="3600" dirty="0" smtClean="0"/>
              <a:t>U a cyklická U</a:t>
            </a:r>
            <a:r>
              <a:rPr lang="en-US" sz="3600" dirty="0" smtClean="0"/>
              <a:t>, </a:t>
            </a:r>
            <a:r>
              <a:rPr lang="en-US" sz="3600" dirty="0"/>
              <a:t>1960</a:t>
            </a:r>
            <a:r>
              <a:rPr lang="en-US" sz="3600" dirty="0">
                <a:cs typeface="Arial"/>
              </a:rPr>
              <a:t>–</a:t>
            </a:r>
            <a:r>
              <a:rPr lang="en-US" sz="3600" dirty="0"/>
              <a:t>2014</a:t>
            </a:r>
            <a:endParaRPr lang="cs-CZ" sz="3600" dirty="0"/>
          </a:p>
        </p:txBody>
      </p:sp>
      <p:graphicFrame>
        <p:nvGraphicFramePr>
          <p:cNvPr id="4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0588"/>
              </p:ext>
            </p:extLst>
          </p:nvPr>
        </p:nvGraphicFramePr>
        <p:xfrm>
          <a:off x="152400" y="1655064"/>
          <a:ext cx="8763000" cy="520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1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19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Rovnovážná úroveň nezaměstnanosti</a:t>
            </a:r>
            <a:endParaRPr lang="en-US" sz="40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Rovnovážná úroveň nezaměstnanosti</a:t>
            </a:r>
            <a:r>
              <a:rPr lang="cs-CZ" dirty="0" smtClean="0">
                <a:cs typeface="Times New Roman" pitchFamily="18" charset="0"/>
              </a:rPr>
              <a:t> závisí na pravděpodobnostech přechodu mezi zaměstnaností, nezaměstnaností a netržním sektorem.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Nechť</a:t>
            </a:r>
            <a:r>
              <a:rPr lang="en-US" dirty="0" smtClean="0">
                <a:latin typeface="Edwardian Script ITC" pitchFamily="66" charset="0"/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l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značí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podíl zaměstnaných </a:t>
            </a:r>
            <a:r>
              <a:rPr lang="cs-CZ" b="1" i="1" dirty="0" smtClean="0">
                <a:cs typeface="Times New Roman" pitchFamily="18" charset="0"/>
              </a:rPr>
              <a:t>E</a:t>
            </a:r>
            <a:r>
              <a:rPr lang="cs-CZ" dirty="0" smtClean="0">
                <a:cs typeface="Times New Roman" pitchFamily="18" charset="0"/>
              </a:rPr>
              <a:t>, kteří ztratí svou práci a stanou se nezaměstnanými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Nechť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značí podíl nezaměstnaných </a:t>
            </a:r>
            <a:r>
              <a:rPr lang="cs-CZ" b="1" i="1" dirty="0" smtClean="0">
                <a:cs typeface="Times New Roman" pitchFamily="18" charset="0"/>
              </a:rPr>
              <a:t>U</a:t>
            </a:r>
            <a:r>
              <a:rPr lang="cs-CZ" dirty="0" smtClean="0">
                <a:cs typeface="Times New Roman" pitchFamily="18" charset="0"/>
              </a:rPr>
              <a:t>, kteří naleznou práci a stanou se zaměstnanými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cs-CZ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rovnováze platí, že </a:t>
            </a:r>
            <a:r>
              <a:rPr lang="en-US" b="1" i="1" dirty="0" err="1" smtClean="0">
                <a:cs typeface="Times New Roman" pitchFamily="18" charset="0"/>
              </a:rPr>
              <a:t>lE</a:t>
            </a:r>
            <a:r>
              <a:rPr lang="en-US" b="1" i="1" dirty="0" smtClean="0">
                <a:cs typeface="Times New Roman" pitchFamily="18" charset="0"/>
              </a:rPr>
              <a:t> = </a:t>
            </a:r>
            <a:r>
              <a:rPr lang="en-US" b="1" i="1" dirty="0" err="1" smtClean="0">
                <a:cs typeface="Times New Roman" pitchFamily="18" charset="0"/>
              </a:rPr>
              <a:t>hU</a:t>
            </a:r>
            <a:r>
              <a:rPr lang="en-US" dirty="0" smtClean="0">
                <a:cs typeface="Times New Roman" pitchFamily="18" charset="0"/>
              </a:rPr>
              <a:t>, a </a:t>
            </a:r>
            <a:r>
              <a:rPr lang="cs-CZ" dirty="0" smtClean="0">
                <a:cs typeface="Times New Roman" pitchFamily="18" charset="0"/>
              </a:rPr>
              <a:t>jelikož pro pracovní sílu </a:t>
            </a:r>
            <a:r>
              <a:rPr lang="cs-CZ" b="1" i="1" dirty="0" smtClean="0">
                <a:cs typeface="Times New Roman" pitchFamily="18" charset="0"/>
              </a:rPr>
              <a:t>LF</a:t>
            </a:r>
            <a:r>
              <a:rPr lang="cs-CZ" dirty="0" smtClean="0">
                <a:cs typeface="Times New Roman" pitchFamily="18" charset="0"/>
              </a:rPr>
              <a:t> platí, že </a:t>
            </a:r>
            <a:r>
              <a:rPr lang="en-US" b="1" i="1" dirty="0" smtClean="0">
                <a:cs typeface="Times New Roman" pitchFamily="18" charset="0"/>
              </a:rPr>
              <a:t>LF = E + U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cs-CZ" dirty="0" smtClean="0">
                <a:cs typeface="Times New Roman" pitchFamily="18" charset="0"/>
              </a:rPr>
              <a:t>pak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r</a:t>
            </a:r>
            <a:r>
              <a:rPr lang="cs-CZ" dirty="0" smtClean="0">
                <a:cs typeface="Times New Roman" pitchFamily="18" charset="0"/>
              </a:rPr>
              <a:t>ovnovážná míra nezaměstnanosti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UR = U/LF = l/(l + h)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Martin\Výuka\Ekonomie práce (2016)\obrazky a tabulky\Chapter_12_Image_Library\Figure_1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000" kern="0" dirty="0" smtClean="0"/>
              <a:t>Rovnovážná úroveň nezaměstnanosti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802526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800" dirty="0" smtClean="0">
                <a:cs typeface="Times New Roman" pitchFamily="18" charset="0"/>
              </a:rPr>
              <a:t>Dynamic</a:t>
            </a:r>
            <a:r>
              <a:rPr lang="cs-CZ" sz="3800" dirty="0" err="1" smtClean="0">
                <a:cs typeface="Times New Roman" pitchFamily="18" charset="0"/>
              </a:rPr>
              <a:t>ké</a:t>
            </a:r>
            <a:r>
              <a:rPr lang="cs-CZ" sz="3800" dirty="0" smtClean="0">
                <a:cs typeface="Times New Roman" pitchFamily="18" charset="0"/>
              </a:rPr>
              <a:t> toky na trhu práce v USA</a:t>
            </a:r>
            <a:endParaRPr lang="en-US" sz="3800" dirty="0">
              <a:cs typeface="Times New Roman" pitchFamily="18" charset="0"/>
            </a:endParaRPr>
          </a:p>
        </p:txBody>
      </p:sp>
      <p:grpSp>
        <p:nvGrpSpPr>
          <p:cNvPr id="40962" name="Group 1028"/>
          <p:cNvGrpSpPr>
            <a:grpSpLocks/>
          </p:cNvGrpSpPr>
          <p:nvPr/>
        </p:nvGrpSpPr>
        <p:grpSpPr bwMode="auto">
          <a:xfrm>
            <a:off x="1828800" y="1600200"/>
            <a:ext cx="5791200" cy="4953000"/>
            <a:chOff x="2850" y="1708"/>
            <a:chExt cx="6070" cy="4887"/>
          </a:xfrm>
        </p:grpSpPr>
        <p:sp>
          <p:nvSpPr>
            <p:cNvPr id="370693" name="Oval 1029"/>
            <p:cNvSpPr>
              <a:spLocks noChangeArrowheads="1"/>
            </p:cNvSpPr>
            <p:nvPr/>
          </p:nvSpPr>
          <p:spPr bwMode="auto">
            <a:xfrm>
              <a:off x="2850" y="1708"/>
              <a:ext cx="2448" cy="22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0694" name="Oval 1030"/>
            <p:cNvSpPr>
              <a:spLocks noChangeArrowheads="1"/>
            </p:cNvSpPr>
            <p:nvPr/>
          </p:nvSpPr>
          <p:spPr bwMode="auto">
            <a:xfrm>
              <a:off x="7462" y="2147"/>
              <a:ext cx="1426" cy="13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0695" name="Oval 1031"/>
            <p:cNvSpPr>
              <a:spLocks noChangeArrowheads="1"/>
            </p:cNvSpPr>
            <p:nvPr/>
          </p:nvSpPr>
          <p:spPr bwMode="auto">
            <a:xfrm>
              <a:off x="5356" y="4798"/>
              <a:ext cx="1797" cy="179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968" name="Rectangle 1032"/>
            <p:cNvSpPr>
              <a:spLocks noChangeArrowheads="1"/>
            </p:cNvSpPr>
            <p:nvPr/>
          </p:nvSpPr>
          <p:spPr bwMode="auto">
            <a:xfrm>
              <a:off x="3344" y="2589"/>
              <a:ext cx="136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Zaměstnaní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130.0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69" name="Rectangle 1033"/>
            <p:cNvSpPr>
              <a:spLocks noChangeArrowheads="1"/>
            </p:cNvSpPr>
            <p:nvPr/>
          </p:nvSpPr>
          <p:spPr bwMode="auto">
            <a:xfrm>
              <a:off x="7479" y="2588"/>
              <a:ext cx="1441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Nezaměstnaní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7.4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0" name="Rectangle 1034"/>
            <p:cNvSpPr>
              <a:spLocks noChangeArrowheads="1"/>
            </p:cNvSpPr>
            <p:nvPr/>
          </p:nvSpPr>
          <p:spPr bwMode="auto">
            <a:xfrm>
              <a:off x="5590" y="5254"/>
              <a:ext cx="1332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Mimo pracovní sílu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69.3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1" name="Line 1035"/>
            <p:cNvSpPr>
              <a:spLocks noChangeShapeType="1"/>
            </p:cNvSpPr>
            <p:nvPr/>
          </p:nvSpPr>
          <p:spPr bwMode="auto">
            <a:xfrm>
              <a:off x="5419" y="2540"/>
              <a:ext cx="19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036"/>
            <p:cNvSpPr>
              <a:spLocks noChangeShapeType="1"/>
            </p:cNvSpPr>
            <p:nvPr/>
          </p:nvSpPr>
          <p:spPr bwMode="auto">
            <a:xfrm flipH="1">
              <a:off x="7231" y="3716"/>
              <a:ext cx="992" cy="1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037"/>
            <p:cNvSpPr>
              <a:spLocks noChangeShapeType="1"/>
            </p:cNvSpPr>
            <p:nvPr/>
          </p:nvSpPr>
          <p:spPr bwMode="auto">
            <a:xfrm flipH="1" flipV="1">
              <a:off x="4490" y="3949"/>
              <a:ext cx="853" cy="1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038"/>
            <p:cNvSpPr>
              <a:spLocks noChangeShapeType="1"/>
            </p:cNvSpPr>
            <p:nvPr/>
          </p:nvSpPr>
          <p:spPr bwMode="auto">
            <a:xfrm flipH="1">
              <a:off x="5450" y="3098"/>
              <a:ext cx="17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039"/>
            <p:cNvSpPr>
              <a:spLocks noChangeShapeType="1"/>
            </p:cNvSpPr>
            <p:nvPr/>
          </p:nvSpPr>
          <p:spPr bwMode="auto">
            <a:xfrm>
              <a:off x="4939" y="3856"/>
              <a:ext cx="713" cy="10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040"/>
            <p:cNvSpPr>
              <a:spLocks noChangeShapeType="1"/>
            </p:cNvSpPr>
            <p:nvPr/>
          </p:nvSpPr>
          <p:spPr bwMode="auto">
            <a:xfrm flipV="1">
              <a:off x="6969" y="3671"/>
              <a:ext cx="822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1041"/>
            <p:cNvSpPr>
              <a:spLocks noChangeArrowheads="1"/>
            </p:cNvSpPr>
            <p:nvPr/>
          </p:nvSpPr>
          <p:spPr bwMode="auto">
            <a:xfrm>
              <a:off x="5806" y="2028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1.8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8" name="Rectangle 1042"/>
            <p:cNvSpPr>
              <a:spLocks noChangeArrowheads="1"/>
            </p:cNvSpPr>
            <p:nvPr/>
          </p:nvSpPr>
          <p:spPr bwMode="auto">
            <a:xfrm>
              <a:off x="5760" y="3094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2.0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9" name="Rectangle 1043"/>
            <p:cNvSpPr>
              <a:spLocks noChangeArrowheads="1"/>
            </p:cNvSpPr>
            <p:nvPr/>
          </p:nvSpPr>
          <p:spPr bwMode="auto">
            <a:xfrm>
              <a:off x="7757" y="4550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1.6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0" name="Rectangle 1044"/>
            <p:cNvSpPr>
              <a:spLocks noChangeArrowheads="1"/>
            </p:cNvSpPr>
            <p:nvPr/>
          </p:nvSpPr>
          <p:spPr bwMode="auto">
            <a:xfrm>
              <a:off x="6178" y="4116"/>
              <a:ext cx="116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1.8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1" name="Rectangle 1045"/>
            <p:cNvSpPr>
              <a:spLocks noChangeArrowheads="1"/>
            </p:cNvSpPr>
            <p:nvPr/>
          </p:nvSpPr>
          <p:spPr bwMode="auto">
            <a:xfrm>
              <a:off x="5141" y="3748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3.6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2" name="Rectangle 1046"/>
            <p:cNvSpPr>
              <a:spLocks noChangeArrowheads="1"/>
            </p:cNvSpPr>
            <p:nvPr/>
          </p:nvSpPr>
          <p:spPr bwMode="auto">
            <a:xfrm>
              <a:off x="3918" y="4690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3.4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Teorie hledání práce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při zvažování aktuální pracovní nabídky berou v potaz náklady a přínosy dalšího hledání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Přínos hledání: Pokud bude pracovník dál hledat, je šance, že najde lepší pracovní nabídku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Náklad hledání</a:t>
            </a:r>
            <a:r>
              <a:rPr lang="cs-CZ" dirty="0">
                <a:cs typeface="Times New Roman" pitchFamily="18" charset="0"/>
              </a:rPr>
              <a:t>: Pokud bude pracovník dál hledat, </a:t>
            </a:r>
            <a:r>
              <a:rPr lang="cs-CZ" dirty="0" smtClean="0">
                <a:cs typeface="Times New Roman" pitchFamily="18" charset="0"/>
              </a:rPr>
              <a:t>bude mít nějaké explicitní náklady tohoto hledání plus náklady příležitosti ve výši ušlého příjmu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 smtClean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cs-CZ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610600" cy="495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b="1" dirty="0"/>
              <a:t>Pracovní síla</a:t>
            </a:r>
            <a:r>
              <a:rPr lang="cs-CZ" altLang="cs-CZ" sz="2400" dirty="0"/>
              <a:t> </a:t>
            </a:r>
            <a:r>
              <a:rPr lang="en-US" altLang="cs-CZ" sz="2400" dirty="0"/>
              <a:t>= </a:t>
            </a:r>
            <a:r>
              <a:rPr lang="cs-CZ" altLang="cs-CZ" sz="2400" dirty="0"/>
              <a:t>zaměstnaní</a:t>
            </a:r>
            <a:r>
              <a:rPr lang="en-US" altLang="cs-CZ" sz="2400" dirty="0"/>
              <a:t> + </a:t>
            </a:r>
            <a:r>
              <a:rPr lang="cs-CZ" altLang="cs-CZ" sz="2400" dirty="0"/>
              <a:t>nezaměstnaní</a:t>
            </a:r>
            <a:endParaRPr lang="en-US" altLang="cs-CZ" sz="2400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LF = E + U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 smtClean="0"/>
              <a:t>Míra </a:t>
            </a:r>
            <a:r>
              <a:rPr lang="cs-CZ" altLang="cs-CZ" sz="2400" b="1" dirty="0"/>
              <a:t>pracovní participace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LFPR = LF/P</a:t>
            </a:r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P = </a:t>
            </a:r>
            <a:r>
              <a:rPr lang="cs-CZ" altLang="cs-CZ" sz="2000" dirty="0"/>
              <a:t>dospělá populace starší</a:t>
            </a:r>
            <a:r>
              <a:rPr lang="en-US" altLang="cs-CZ" sz="2000" dirty="0"/>
              <a:t> 1</a:t>
            </a:r>
            <a:r>
              <a:rPr lang="cs-CZ" altLang="cs-CZ" sz="2000" dirty="0"/>
              <a:t>5</a:t>
            </a:r>
            <a:r>
              <a:rPr lang="en-US" altLang="cs-CZ" sz="2000" dirty="0"/>
              <a:t> </a:t>
            </a:r>
            <a:r>
              <a:rPr lang="cs-CZ" altLang="cs-CZ" sz="2000" dirty="0"/>
              <a:t>let</a:t>
            </a:r>
            <a:r>
              <a:rPr lang="en-US" altLang="cs-CZ" sz="2000" dirty="0"/>
              <a:t> </a:t>
            </a:r>
            <a:r>
              <a:rPr lang="cs-CZ" altLang="cs-CZ" sz="2000" dirty="0"/>
              <a:t>(resp. 16 let) (resp. 15-64 let</a:t>
            </a:r>
            <a:r>
              <a:rPr lang="cs-CZ" altLang="cs-CZ" sz="2000" dirty="0" smtClean="0"/>
              <a:t>)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r>
              <a:rPr lang="cs-CZ" altLang="cs-CZ" sz="2400" b="1" dirty="0"/>
              <a:t>Míra zaměstnanosti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ER = </a:t>
            </a:r>
            <a:r>
              <a:rPr lang="en-US" altLang="cs-CZ" sz="2000" dirty="0" smtClean="0"/>
              <a:t>E/P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r>
              <a:rPr lang="cs-CZ" altLang="cs-CZ" sz="2400" b="1" dirty="0"/>
              <a:t>Míra nezaměstnanosti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UR = U/LF</a:t>
            </a: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800"/>
              </a:lnSpc>
              <a:defRPr/>
            </a:pPr>
            <a:r>
              <a:rPr lang="cs-CZ" altLang="cs-CZ" sz="4800" dirty="0">
                <a:solidFill>
                  <a:srgbClr val="275093"/>
                </a:solidFill>
              </a:rPr>
              <a:t>Základní </a:t>
            </a:r>
            <a:r>
              <a:rPr lang="cs-CZ" altLang="cs-CZ" sz="4800" dirty="0" smtClean="0">
                <a:solidFill>
                  <a:srgbClr val="275093"/>
                </a:solidFill>
              </a:rPr>
              <a:t>pojmy</a:t>
            </a:r>
            <a:endParaRPr lang="en-US" sz="48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422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Přátelé a pracovní nabídky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Různé způsoby hledání práce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Holzer</a:t>
            </a:r>
            <a:r>
              <a:rPr lang="cs-CZ" dirty="0" smtClean="0"/>
              <a:t>(1988) - výzkum mezi mladými nezaměstnanými v USA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85 </a:t>
            </a:r>
            <a:r>
              <a:rPr lang="en-US" sz="2000" dirty="0" smtClean="0"/>
              <a:t>%</a:t>
            </a:r>
            <a:r>
              <a:rPr lang="cs-CZ" sz="2000" dirty="0" smtClean="0"/>
              <a:t> využívá doporučení od příbuzných či přátel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80 </a:t>
            </a:r>
            <a:r>
              <a:rPr lang="en-US" sz="2000" dirty="0" smtClean="0"/>
              <a:t>%</a:t>
            </a:r>
            <a:r>
              <a:rPr lang="cs-CZ" sz="2000" dirty="0" smtClean="0"/>
              <a:t> žádá o práci přímo u zaměstnavatele (bez doporučení)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50 </a:t>
            </a:r>
            <a:r>
              <a:rPr lang="en-US" sz="2000" dirty="0" smtClean="0"/>
              <a:t>%</a:t>
            </a:r>
            <a:r>
              <a:rPr lang="cs-CZ" sz="2000" dirty="0" smtClean="0"/>
              <a:t> využívá úřady práce a inzeráty v novinách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U doporučení nebo přímé žádosti byla nabídka práce učiněna v 18 </a:t>
            </a:r>
            <a:r>
              <a:rPr lang="en-US" dirty="0" smtClean="0"/>
              <a:t>%</a:t>
            </a:r>
            <a:r>
              <a:rPr lang="cs-CZ" dirty="0" smtClean="0"/>
              <a:t> případů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U kontaktu přes úřad práce nebo inzerát </a:t>
            </a:r>
            <a:r>
              <a:rPr lang="cs-CZ" dirty="0"/>
              <a:t>byla nabídka práce učiněna v </a:t>
            </a:r>
            <a:r>
              <a:rPr lang="cs-CZ" dirty="0" smtClean="0"/>
              <a:t>10 </a:t>
            </a:r>
            <a:r>
              <a:rPr lang="en-US" dirty="0" smtClean="0"/>
              <a:t>%</a:t>
            </a:r>
            <a:r>
              <a:rPr lang="cs-CZ" dirty="0" smtClean="0"/>
              <a:t> případů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Kon</a:t>
            </a:r>
            <a:r>
              <a:rPr lang="cs-CZ" dirty="0" smtClean="0"/>
              <a:t>takt přes doporučení vedl i k častějšímu přijetí pracovní nabídky</a:t>
            </a:r>
            <a:endParaRPr lang="cs-CZ" dirty="0"/>
          </a:p>
          <a:p>
            <a:pPr>
              <a:spcBef>
                <a:spcPts val="1200"/>
              </a:spcBef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20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9787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Rozložení mzdových nabídek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15388" name="Line 1029"/>
          <p:cNvSpPr>
            <a:spLocks noChangeShapeType="1"/>
          </p:cNvSpPr>
          <p:nvPr/>
        </p:nvSpPr>
        <p:spPr bwMode="auto">
          <a:xfrm>
            <a:off x="2200275" y="4478338"/>
            <a:ext cx="5014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Rectangle 1030"/>
          <p:cNvSpPr>
            <a:spLocks noChangeArrowheads="1"/>
          </p:cNvSpPr>
          <p:nvPr/>
        </p:nvSpPr>
        <p:spPr bwMode="auto">
          <a:xfrm>
            <a:off x="2524125" y="4479925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$5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0" name="Rectangle 1031"/>
          <p:cNvSpPr>
            <a:spLocks noChangeArrowheads="1"/>
          </p:cNvSpPr>
          <p:nvPr/>
        </p:nvSpPr>
        <p:spPr bwMode="auto">
          <a:xfrm>
            <a:off x="3154363" y="4479925"/>
            <a:ext cx="234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$8</a:t>
            </a:r>
          </a:p>
        </p:txBody>
      </p:sp>
      <p:sp>
        <p:nvSpPr>
          <p:cNvPr id="15391" name="Rectangle 1032"/>
          <p:cNvSpPr>
            <a:spLocks noChangeArrowheads="1"/>
          </p:cNvSpPr>
          <p:nvPr/>
        </p:nvSpPr>
        <p:spPr bwMode="auto">
          <a:xfrm>
            <a:off x="5719763" y="4479925"/>
            <a:ext cx="30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$22</a:t>
            </a:r>
          </a:p>
        </p:txBody>
      </p:sp>
      <p:sp>
        <p:nvSpPr>
          <p:cNvPr id="15392" name="Rectangle 1033"/>
          <p:cNvSpPr>
            <a:spLocks noChangeArrowheads="1"/>
          </p:cNvSpPr>
          <p:nvPr/>
        </p:nvSpPr>
        <p:spPr bwMode="auto">
          <a:xfrm>
            <a:off x="6446838" y="4489449"/>
            <a:ext cx="3349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$25</a:t>
            </a:r>
          </a:p>
        </p:txBody>
      </p:sp>
      <p:sp>
        <p:nvSpPr>
          <p:cNvPr id="15393" name="Line 1034"/>
          <p:cNvSpPr>
            <a:spLocks noChangeShapeType="1"/>
          </p:cNvSpPr>
          <p:nvPr/>
        </p:nvSpPr>
        <p:spPr bwMode="auto">
          <a:xfrm flipV="1">
            <a:off x="3252788" y="3209925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1035"/>
          <p:cNvSpPr>
            <a:spLocks noChangeShapeType="1"/>
          </p:cNvSpPr>
          <p:nvPr/>
        </p:nvSpPr>
        <p:spPr bwMode="auto">
          <a:xfrm flipV="1">
            <a:off x="5857875" y="3849688"/>
            <a:ext cx="0" cy="63023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1036"/>
          <p:cNvSpPr>
            <a:spLocks noChangeShapeType="1"/>
          </p:cNvSpPr>
          <p:nvPr/>
        </p:nvSpPr>
        <p:spPr bwMode="auto">
          <a:xfrm flipV="1">
            <a:off x="2200275" y="2197100"/>
            <a:ext cx="1588" cy="2282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Rectangle 1037"/>
          <p:cNvSpPr>
            <a:spLocks noChangeArrowheads="1"/>
          </p:cNvSpPr>
          <p:nvPr/>
        </p:nvSpPr>
        <p:spPr bwMode="auto">
          <a:xfrm>
            <a:off x="1904999" y="1971675"/>
            <a:ext cx="8858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</a:rPr>
              <a:t>Fre</a:t>
            </a:r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</a:rPr>
              <a:t>kvence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7" name="Rectangle 1038"/>
          <p:cNvSpPr>
            <a:spLocks noChangeArrowheads="1"/>
          </p:cNvSpPr>
          <p:nvPr/>
        </p:nvSpPr>
        <p:spPr bwMode="auto">
          <a:xfrm>
            <a:off x="6996113" y="4484688"/>
            <a:ext cx="4445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8" name="Rectangle 1040"/>
          <p:cNvSpPr>
            <a:spLocks noChangeArrowheads="1"/>
          </p:cNvSpPr>
          <p:nvPr/>
        </p:nvSpPr>
        <p:spPr bwMode="auto">
          <a:xfrm>
            <a:off x="2566988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2592388" y="1293813"/>
          <a:ext cx="4005262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1" name="Picture" r:id="rId3" imgW="4004280" imgH="3190680" progId="Word.Picture.8">
                  <p:embed/>
                </p:oleObj>
              </mc:Choice>
              <mc:Fallback>
                <p:oleObj name="Picture" r:id="rId3" imgW="4004280" imgH="3190680" progId="Word.Picture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93813"/>
                        <a:ext cx="4005262" cy="320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9" name="Rectangle 1041"/>
          <p:cNvSpPr>
            <a:spLocks noChangeArrowheads="1"/>
          </p:cNvSpPr>
          <p:nvPr/>
        </p:nvSpPr>
        <p:spPr bwMode="auto">
          <a:xfrm>
            <a:off x="533400" y="51816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Rozložení mzdových nabídek udává rozložení frekvencí potenciálních pracovních nabídek. Tento pracovník může získat práci se mzdou mezi 5 a 25 dolary za hodinu.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Určení požadované (rezervační) mzdy</a:t>
            </a:r>
            <a:endParaRPr lang="en-US" sz="4000" dirty="0"/>
          </a:p>
        </p:txBody>
      </p:sp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76201" y="1989464"/>
            <a:ext cx="4876800" cy="4051300"/>
            <a:chOff x="3576" y="1861"/>
            <a:chExt cx="6983" cy="5060"/>
          </a:xfrm>
        </p:grpSpPr>
        <p:sp>
          <p:nvSpPr>
            <p:cNvPr id="45062" name="Line 5"/>
            <p:cNvSpPr>
              <a:spLocks noChangeShapeType="1"/>
            </p:cNvSpPr>
            <p:nvPr/>
          </p:nvSpPr>
          <p:spPr bwMode="auto">
            <a:xfrm>
              <a:off x="3840" y="2207"/>
              <a:ext cx="1" cy="4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6"/>
            <p:cNvSpPr>
              <a:spLocks noChangeShapeType="1"/>
            </p:cNvSpPr>
            <p:nvPr/>
          </p:nvSpPr>
          <p:spPr bwMode="auto">
            <a:xfrm>
              <a:off x="3870" y="6528"/>
              <a:ext cx="50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7"/>
            <p:cNvSpPr>
              <a:spLocks noChangeShapeType="1"/>
            </p:cNvSpPr>
            <p:nvPr/>
          </p:nvSpPr>
          <p:spPr bwMode="auto">
            <a:xfrm flipV="1">
              <a:off x="4366" y="2532"/>
              <a:ext cx="4058" cy="32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8"/>
            <p:cNvSpPr>
              <a:spLocks noChangeShapeType="1"/>
            </p:cNvSpPr>
            <p:nvPr/>
          </p:nvSpPr>
          <p:spPr bwMode="auto">
            <a:xfrm>
              <a:off x="4366" y="2967"/>
              <a:ext cx="4043" cy="35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Rectangle 9"/>
            <p:cNvSpPr>
              <a:spLocks noChangeArrowheads="1"/>
            </p:cNvSpPr>
            <p:nvPr/>
          </p:nvSpPr>
          <p:spPr bwMode="auto">
            <a:xfrm>
              <a:off x="4289" y="6545"/>
              <a:ext cx="38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$5</a:t>
              </a:r>
            </a:p>
          </p:txBody>
        </p:sp>
        <p:sp>
          <p:nvSpPr>
            <p:cNvPr id="45067" name="Rectangle 10"/>
            <p:cNvSpPr>
              <a:spLocks noChangeArrowheads="1"/>
            </p:cNvSpPr>
            <p:nvPr/>
          </p:nvSpPr>
          <p:spPr bwMode="auto">
            <a:xfrm>
              <a:off x="8191" y="6524"/>
              <a:ext cx="55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$25</a:t>
              </a:r>
            </a:p>
          </p:txBody>
        </p:sp>
        <p:sp>
          <p:nvSpPr>
            <p:cNvPr id="45068" name="Rectangle 11"/>
            <p:cNvSpPr>
              <a:spLocks noChangeArrowheads="1"/>
            </p:cNvSpPr>
            <p:nvPr/>
          </p:nvSpPr>
          <p:spPr bwMode="auto">
            <a:xfrm>
              <a:off x="9011" y="6274"/>
              <a:ext cx="1548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69" name="Rectangle 12"/>
            <p:cNvSpPr>
              <a:spLocks noChangeArrowheads="1"/>
            </p:cNvSpPr>
            <p:nvPr/>
          </p:nvSpPr>
          <p:spPr bwMode="auto">
            <a:xfrm>
              <a:off x="3576" y="1861"/>
              <a:ext cx="90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Verdana" pitchFamily="34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0" name="Rectangle 13"/>
            <p:cNvSpPr>
              <a:spLocks noChangeArrowheads="1"/>
            </p:cNvSpPr>
            <p:nvPr/>
          </p:nvSpPr>
          <p:spPr bwMode="auto">
            <a:xfrm>
              <a:off x="5977" y="6518"/>
              <a:ext cx="4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chemeClr val="bg1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45071" name="Line 14"/>
            <p:cNvSpPr>
              <a:spLocks noChangeShapeType="1"/>
            </p:cNvSpPr>
            <p:nvPr/>
          </p:nvSpPr>
          <p:spPr bwMode="auto">
            <a:xfrm>
              <a:off x="6039" y="4443"/>
              <a:ext cx="1" cy="2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Rectangle 15"/>
            <p:cNvSpPr>
              <a:spLocks noChangeArrowheads="1"/>
            </p:cNvSpPr>
            <p:nvPr/>
          </p:nvSpPr>
          <p:spPr bwMode="auto">
            <a:xfrm>
              <a:off x="8128" y="2832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MC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3" name="Rectangle 16"/>
            <p:cNvSpPr>
              <a:spLocks noChangeArrowheads="1"/>
            </p:cNvSpPr>
            <p:nvPr/>
          </p:nvSpPr>
          <p:spPr bwMode="auto">
            <a:xfrm>
              <a:off x="7415" y="5238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4" name="Line 17"/>
            <p:cNvSpPr>
              <a:spLocks noChangeShapeType="1"/>
            </p:cNvSpPr>
            <p:nvPr/>
          </p:nvSpPr>
          <p:spPr bwMode="auto">
            <a:xfrm>
              <a:off x="5187" y="3716"/>
              <a:ext cx="1" cy="28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8"/>
            <p:cNvSpPr>
              <a:spLocks noChangeShapeType="1"/>
            </p:cNvSpPr>
            <p:nvPr/>
          </p:nvSpPr>
          <p:spPr bwMode="auto">
            <a:xfrm>
              <a:off x="7324" y="5589"/>
              <a:ext cx="1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19"/>
            <p:cNvSpPr>
              <a:spLocks noChangeArrowheads="1"/>
            </p:cNvSpPr>
            <p:nvPr/>
          </p:nvSpPr>
          <p:spPr bwMode="auto">
            <a:xfrm>
              <a:off x="5017" y="6544"/>
              <a:ext cx="54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$10</a:t>
              </a:r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7153" y="6538"/>
              <a:ext cx="54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$20</a:t>
              </a:r>
            </a:p>
          </p:txBody>
        </p:sp>
        <p:sp>
          <p:nvSpPr>
            <p:cNvPr id="45078" name="Rectangle 21"/>
            <p:cNvSpPr>
              <a:spLocks noChangeArrowheads="1"/>
            </p:cNvSpPr>
            <p:nvPr/>
          </p:nvSpPr>
          <p:spPr bwMode="auto">
            <a:xfrm>
              <a:off x="3608" y="6342"/>
              <a:ext cx="233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0</a:t>
              </a:r>
            </a:p>
          </p:txBody>
        </p:sp>
        <p:sp>
          <p:nvSpPr>
            <p:cNvPr id="45079" name="Oval 22"/>
            <p:cNvSpPr>
              <a:spLocks noChangeArrowheads="1"/>
            </p:cNvSpPr>
            <p:nvPr/>
          </p:nvSpPr>
          <p:spPr bwMode="auto">
            <a:xfrm>
              <a:off x="5992" y="4398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5059" name="Text Box 23"/>
          <p:cNvSpPr txBox="1">
            <a:spLocks noChangeArrowheads="1"/>
          </p:cNvSpPr>
          <p:nvPr/>
        </p:nvSpPr>
        <p:spPr bwMode="auto">
          <a:xfrm>
            <a:off x="5029200" y="1644119"/>
            <a:ext cx="3886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Křivka mezního příjmu udává přínos z dalšího hledání. Je klesající, protože čím lepší je aktuální mzdová nabídka, tím méně člověk může získat dalším hledání. </a:t>
            </a:r>
          </a:p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Křivka mezního nákladu udává náklady dalšího hledání. Je rostoucí, protože čím lepší je aktuální mzdová nabídka, tím větší jsou náklady příležitosti dalšího hledání.  </a:t>
            </a:r>
          </a:p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Požadovaná (rezervační) mzda pak vyrovnává mezní přínos a mezní náklad dalšího hledání. </a:t>
            </a:r>
            <a:endParaRPr lang="en-US" sz="19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Teorie hledání práce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Požadovaná (rezervační) mzda</a:t>
            </a:r>
            <a:r>
              <a:rPr lang="cs-CZ" dirty="0" smtClean="0">
                <a:cs typeface="Times New Roman" pitchFamily="18" charset="0"/>
              </a:rPr>
              <a:t> činí pracovníka indiferentního mezi pokračováním ve hledání práce a přijmutím aktuální mzdové nabídky. </a:t>
            </a: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Zvýšení přínosů hledání zvyšuje požadovanou (rezervační) mzdu a prodlužuje dobu trvání nezaměstnanosti.</a:t>
            </a: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Zvýšení </a:t>
            </a:r>
            <a:r>
              <a:rPr lang="cs-CZ" dirty="0" smtClean="0">
                <a:cs typeface="Times New Roman" pitchFamily="18" charset="0"/>
              </a:rPr>
              <a:t>nákladů </a:t>
            </a:r>
            <a:r>
              <a:rPr lang="cs-CZ" dirty="0">
                <a:cs typeface="Times New Roman" pitchFamily="18" charset="0"/>
              </a:rPr>
              <a:t>hledání </a:t>
            </a:r>
            <a:r>
              <a:rPr lang="cs-CZ" smtClean="0">
                <a:cs typeface="Times New Roman" pitchFamily="18" charset="0"/>
              </a:rPr>
              <a:t>snižuje požadovanou (rezervační) </a:t>
            </a:r>
            <a:r>
              <a:rPr lang="cs-CZ" dirty="0">
                <a:cs typeface="Times New Roman" pitchFamily="18" charset="0"/>
              </a:rPr>
              <a:t>mzdu a </a:t>
            </a:r>
            <a:r>
              <a:rPr lang="cs-CZ" dirty="0" smtClean="0">
                <a:cs typeface="Times New Roman" pitchFamily="18" charset="0"/>
              </a:rPr>
              <a:t>zkracuje </a:t>
            </a:r>
            <a:r>
              <a:rPr lang="cs-CZ" dirty="0">
                <a:cs typeface="Times New Roman" pitchFamily="18" charset="0"/>
              </a:rPr>
              <a:t>dobu trvání nezaměstnanosti.</a:t>
            </a:r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01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dirty="0" smtClean="0"/>
              <a:t>Dis</a:t>
            </a:r>
            <a:r>
              <a:rPr lang="cs-CZ" sz="4000" dirty="0" err="1" smtClean="0"/>
              <a:t>kontní</a:t>
            </a:r>
            <a:r>
              <a:rPr lang="en-US" sz="4000" dirty="0" smtClean="0"/>
              <a:t> </a:t>
            </a:r>
            <a:r>
              <a:rPr lang="cs-CZ" sz="4000" dirty="0" smtClean="0"/>
              <a:t>míra</a:t>
            </a:r>
            <a:r>
              <a:rPr lang="en-US" sz="4000" dirty="0" smtClean="0"/>
              <a:t>, </a:t>
            </a:r>
            <a:r>
              <a:rPr lang="cs-CZ" sz="4000" dirty="0" smtClean="0"/>
              <a:t>podpora v nezaměstnanosti a rezervační mzda </a:t>
            </a:r>
            <a:endParaRPr lang="en-US" sz="4000" dirty="0"/>
          </a:p>
        </p:txBody>
      </p:sp>
      <p:grpSp>
        <p:nvGrpSpPr>
          <p:cNvPr id="46082" name="Group 4"/>
          <p:cNvGrpSpPr>
            <a:grpSpLocks/>
          </p:cNvGrpSpPr>
          <p:nvPr/>
        </p:nvGrpSpPr>
        <p:grpSpPr bwMode="auto">
          <a:xfrm>
            <a:off x="838200" y="2225675"/>
            <a:ext cx="8179454" cy="4259746"/>
            <a:chOff x="1826" y="2544"/>
            <a:chExt cx="9345" cy="4493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5594" y="5643"/>
              <a:ext cx="1001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826" y="2544"/>
              <a:ext cx="79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Dolar</a:t>
              </a:r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y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7716" y="5863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4201" y="5861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8351" y="5849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3551" y="5861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4999" y="3250"/>
              <a:ext cx="54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5355" y="4510"/>
              <a:ext cx="54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4519" y="4961"/>
              <a:ext cx="54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10147" y="5643"/>
              <a:ext cx="90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9381" y="2640"/>
              <a:ext cx="49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9645" y="3633"/>
              <a:ext cx="49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9072" y="4971"/>
              <a:ext cx="48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2262" y="6601"/>
              <a:ext cx="336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) </a:t>
              </a:r>
              <a:r>
                <a:rPr lang="cs-CZ" sz="1600" dirty="0" smtClean="0">
                  <a:solidFill>
                    <a:srgbClr val="000000"/>
                  </a:solidFill>
                  <a:latin typeface="Verdana" pitchFamily="34" charset="0"/>
                </a:rPr>
                <a:t>Zvýšení diskontní míry</a:t>
              </a: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6451" y="6611"/>
              <a:ext cx="472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) </a:t>
              </a:r>
              <a:r>
                <a:rPr lang="cs-CZ" sz="1600" dirty="0" smtClean="0">
                  <a:solidFill>
                    <a:srgbClr val="000000"/>
                  </a:solidFill>
                  <a:latin typeface="Verdana" pitchFamily="34" charset="0"/>
                </a:rPr>
                <a:t>Zvýšení podpory v nezaměstnanosti</a:t>
              </a: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46100" name="Group 20"/>
            <p:cNvGrpSpPr>
              <a:grpSpLocks/>
            </p:cNvGrpSpPr>
            <p:nvPr/>
          </p:nvGrpSpPr>
          <p:grpSpPr bwMode="auto">
            <a:xfrm>
              <a:off x="2113" y="2830"/>
              <a:ext cx="7982" cy="3064"/>
              <a:chOff x="2113" y="2830"/>
              <a:chExt cx="7982" cy="3064"/>
            </a:xfrm>
          </p:grpSpPr>
          <p:sp>
            <p:nvSpPr>
              <p:cNvPr id="46101" name="Line 21"/>
              <p:cNvSpPr>
                <a:spLocks noChangeShapeType="1"/>
              </p:cNvSpPr>
              <p:nvPr/>
            </p:nvSpPr>
            <p:spPr bwMode="auto">
              <a:xfrm>
                <a:off x="2113" y="2869"/>
                <a:ext cx="1" cy="3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Line 22"/>
              <p:cNvSpPr>
                <a:spLocks noChangeShapeType="1"/>
              </p:cNvSpPr>
              <p:nvPr/>
            </p:nvSpPr>
            <p:spPr bwMode="auto">
              <a:xfrm>
                <a:off x="2133" y="5857"/>
                <a:ext cx="34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 flipV="1">
                <a:off x="2467" y="3034"/>
                <a:ext cx="2732" cy="23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4" name="Line 24"/>
              <p:cNvSpPr>
                <a:spLocks noChangeShapeType="1"/>
              </p:cNvSpPr>
              <p:nvPr/>
            </p:nvSpPr>
            <p:spPr bwMode="auto">
              <a:xfrm>
                <a:off x="3256" y="2880"/>
                <a:ext cx="2178" cy="2024"/>
              </a:xfrm>
              <a:prstGeom prst="line">
                <a:avLst/>
              </a:prstGeom>
              <a:noFill/>
              <a:ln w="1587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05" name="Line 25"/>
              <p:cNvSpPr>
                <a:spLocks noChangeShapeType="1"/>
              </p:cNvSpPr>
              <p:nvPr/>
            </p:nvSpPr>
            <p:spPr bwMode="auto">
              <a:xfrm>
                <a:off x="3603" y="4375"/>
                <a:ext cx="1" cy="1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>
                <a:off x="6666" y="2885"/>
                <a:ext cx="1" cy="30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>
                <a:off x="6686" y="5868"/>
                <a:ext cx="34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8" name="Line 28"/>
              <p:cNvSpPr>
                <a:spLocks noChangeShapeType="1"/>
              </p:cNvSpPr>
              <p:nvPr/>
            </p:nvSpPr>
            <p:spPr bwMode="auto">
              <a:xfrm flipV="1">
                <a:off x="7313" y="3497"/>
                <a:ext cx="2474" cy="2088"/>
              </a:xfrm>
              <a:prstGeom prst="line">
                <a:avLst/>
              </a:prstGeom>
              <a:noFill/>
              <a:ln w="2222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09" name="Line 29"/>
              <p:cNvSpPr>
                <a:spLocks noChangeShapeType="1"/>
              </p:cNvSpPr>
              <p:nvPr/>
            </p:nvSpPr>
            <p:spPr bwMode="auto">
              <a:xfrm>
                <a:off x="7020" y="3355"/>
                <a:ext cx="2209" cy="205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0" name="Line 30"/>
              <p:cNvSpPr>
                <a:spLocks noChangeShapeType="1"/>
              </p:cNvSpPr>
              <p:nvPr/>
            </p:nvSpPr>
            <p:spPr bwMode="auto">
              <a:xfrm>
                <a:off x="2545" y="3391"/>
                <a:ext cx="2179" cy="2024"/>
              </a:xfrm>
              <a:prstGeom prst="line">
                <a:avLst/>
              </a:prstGeom>
              <a:noFill/>
              <a:ln w="2222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11" name="Line 31"/>
              <p:cNvSpPr>
                <a:spLocks noChangeShapeType="1"/>
              </p:cNvSpPr>
              <p:nvPr/>
            </p:nvSpPr>
            <p:spPr bwMode="auto">
              <a:xfrm>
                <a:off x="4284" y="3816"/>
                <a:ext cx="1" cy="20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2" name="Line 32"/>
              <p:cNvSpPr>
                <a:spLocks noChangeShapeType="1"/>
              </p:cNvSpPr>
              <p:nvPr/>
            </p:nvSpPr>
            <p:spPr bwMode="auto">
              <a:xfrm flipV="1">
                <a:off x="6942" y="2830"/>
                <a:ext cx="2379" cy="2010"/>
              </a:xfrm>
              <a:prstGeom prst="line">
                <a:avLst/>
              </a:prstGeom>
              <a:noFill/>
              <a:ln w="1587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13" name="Line 33"/>
              <p:cNvSpPr>
                <a:spLocks noChangeShapeType="1"/>
              </p:cNvSpPr>
              <p:nvPr/>
            </p:nvSpPr>
            <p:spPr bwMode="auto">
              <a:xfrm>
                <a:off x="7819" y="4096"/>
                <a:ext cx="1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Line 34"/>
              <p:cNvSpPr>
                <a:spLocks noChangeShapeType="1"/>
              </p:cNvSpPr>
              <p:nvPr/>
            </p:nvSpPr>
            <p:spPr bwMode="auto">
              <a:xfrm>
                <a:off x="8423" y="4670"/>
                <a:ext cx="1" cy="12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Oval 35"/>
              <p:cNvSpPr>
                <a:spLocks noChangeArrowheads="1"/>
              </p:cNvSpPr>
              <p:nvPr/>
            </p:nvSpPr>
            <p:spPr bwMode="auto">
              <a:xfrm>
                <a:off x="3561" y="4336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6" name="Oval 36"/>
              <p:cNvSpPr>
                <a:spLocks noChangeArrowheads="1"/>
              </p:cNvSpPr>
              <p:nvPr/>
            </p:nvSpPr>
            <p:spPr bwMode="auto">
              <a:xfrm>
                <a:off x="7777" y="4045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7" name="Oval 37"/>
              <p:cNvSpPr>
                <a:spLocks noChangeArrowheads="1"/>
              </p:cNvSpPr>
              <p:nvPr/>
            </p:nvSpPr>
            <p:spPr bwMode="auto">
              <a:xfrm>
                <a:off x="8374" y="4608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8" name="Oval 38"/>
              <p:cNvSpPr>
                <a:spLocks noChangeArrowheads="1"/>
              </p:cNvSpPr>
              <p:nvPr/>
            </p:nvSpPr>
            <p:spPr bwMode="auto">
              <a:xfrm>
                <a:off x="4239" y="3783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 flipV="1">
                <a:off x="3345" y="3569"/>
                <a:ext cx="511" cy="43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arrow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>
                <a:off x="8377" y="3784"/>
                <a:ext cx="434" cy="40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lg" len="sm"/>
                <a:tailEnd type="arrow" w="lg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666219" y="2293937"/>
            <a:ext cx="692343" cy="2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dirty="0" err="1" smtClean="0">
                <a:solidFill>
                  <a:srgbClr val="000000"/>
                </a:solidFill>
                <a:latin typeface="Verdana" pitchFamily="34" charset="0"/>
              </a:rPr>
              <a:t>Dolar</a:t>
            </a:r>
            <a:r>
              <a:rPr lang="cs-CZ" sz="1400" dirty="0" smtClean="0">
                <a:solidFill>
                  <a:srgbClr val="000000"/>
                </a:solidFill>
                <a:latin typeface="Verdana" pitchFamily="34" charset="0"/>
              </a:rPr>
              <a:t>y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Podpora v nezaměstnanosti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Výše podpory v nezaměstnanosti může záviset na předchozích </a:t>
            </a:r>
            <a:r>
              <a:rPr lang="cs-CZ" dirty="0" smtClean="0">
                <a:cs typeface="Times New Roman" pitchFamily="18" charset="0"/>
              </a:rPr>
              <a:t>příjmech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(udává se náhradový poměr) </a:t>
            </a:r>
            <a:r>
              <a:rPr lang="cs-CZ" dirty="0">
                <a:cs typeface="Times New Roman" pitchFamily="18" charset="0"/>
              </a:rPr>
              <a:t>a často </a:t>
            </a:r>
            <a:r>
              <a:rPr lang="cs-CZ" dirty="0" smtClean="0">
                <a:cs typeface="Times New Roman" pitchFamily="18" charset="0"/>
              </a:rPr>
              <a:t>bývá výplata této podpory </a:t>
            </a:r>
            <a:r>
              <a:rPr lang="cs-CZ" dirty="0">
                <a:cs typeface="Times New Roman" pitchFamily="18" charset="0"/>
              </a:rPr>
              <a:t>časově omezená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Podpora v nezaměstnanosti prodlužuje dobu trvání nezaměstnanosti</a:t>
            </a:r>
            <a:endParaRPr lang="cs-CZ" dirty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Zvýšení náhradového poměru o 25 </a:t>
            </a:r>
            <a:r>
              <a:rPr lang="en-US" sz="2000" dirty="0" smtClean="0">
                <a:cs typeface="Times New Roman" pitchFamily="18" charset="0"/>
              </a:rPr>
              <a:t>% </a:t>
            </a:r>
            <a:r>
              <a:rPr lang="cs-CZ" sz="2000" dirty="0" smtClean="0">
                <a:cs typeface="Times New Roman" pitchFamily="18" charset="0"/>
              </a:rPr>
              <a:t>prodlužuje dobu hledání práce o 15 až 25 </a:t>
            </a:r>
            <a:r>
              <a:rPr lang="en-US" sz="2000" dirty="0" smtClean="0">
                <a:cs typeface="Times New Roman" pitchFamily="18" charset="0"/>
              </a:rPr>
              <a:t>%.</a:t>
            </a:r>
            <a:endParaRPr lang="cs-CZ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Podpora v nezaměstnanosti </a:t>
            </a:r>
            <a:r>
              <a:rPr lang="cs-CZ" dirty="0" smtClean="0">
                <a:cs typeface="Times New Roman" pitchFamily="18" charset="0"/>
              </a:rPr>
              <a:t>zvyšuje </a:t>
            </a:r>
            <a:r>
              <a:rPr lang="cs-CZ" dirty="0">
                <a:cs typeface="Times New Roman" pitchFamily="18" charset="0"/>
              </a:rPr>
              <a:t>pravděpodobnost dočasného propuštění z práce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souvislosti s podporou v nezaměstnanosti se pozoruje </a:t>
            </a:r>
            <a:r>
              <a:rPr lang="cs-CZ" dirty="0" err="1" smtClean="0">
                <a:cs typeface="Times New Roman" pitchFamily="18" charset="0"/>
              </a:rPr>
              <a:t>sniping</a:t>
            </a:r>
            <a:r>
              <a:rPr lang="cs-CZ" dirty="0" smtClean="0">
                <a:cs typeface="Times New Roman" pitchFamily="18" charset="0"/>
              </a:rPr>
              <a:t> efekt při hledání práce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008"/>
            <a:ext cx="9144000" cy="1155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err="1" smtClean="0">
                <a:cs typeface="Times New Roman" pitchFamily="18" charset="0"/>
              </a:rPr>
              <a:t>Pr</a:t>
            </a:r>
            <a:r>
              <a:rPr lang="cs-CZ" sz="3600" dirty="0" err="1" smtClean="0">
                <a:cs typeface="Times New Roman" pitchFamily="18" charset="0"/>
              </a:rPr>
              <a:t>avděpodobnost</a:t>
            </a:r>
            <a:r>
              <a:rPr lang="cs-CZ" sz="3600" dirty="0" smtClean="0">
                <a:cs typeface="Times New Roman" pitchFamily="18" charset="0"/>
              </a:rPr>
              <a:t> nalezení nového zaměstnání a podpora v nezaměstnanosti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48130" name="Rectangle 1029"/>
          <p:cNvSpPr>
            <a:spLocks noChangeArrowheads="1"/>
          </p:cNvSpPr>
          <p:nvPr/>
        </p:nvSpPr>
        <p:spPr bwMode="auto">
          <a:xfrm>
            <a:off x="180975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1" name="Picture 1" descr="bor23208_1211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71199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Podpora v nezaměstnanosti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Podpora v nezaměstnanosti </a:t>
            </a:r>
            <a:r>
              <a:rPr lang="cs-CZ" dirty="0" smtClean="0">
                <a:cs typeface="Times New Roman" pitchFamily="18" charset="0"/>
              </a:rPr>
              <a:t>přispívá k lepšímu spárování firem a pracovníků a vede následně k vyšším mzdám.</a:t>
            </a:r>
            <a:endParaRPr lang="cs-CZ" dirty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Zvýšení náhradového poměru o </a:t>
            </a:r>
            <a:r>
              <a:rPr lang="cs-CZ" sz="2000" dirty="0" smtClean="0">
                <a:cs typeface="Times New Roman" pitchFamily="18" charset="0"/>
              </a:rPr>
              <a:t>10 </a:t>
            </a:r>
            <a:r>
              <a:rPr lang="en-US" sz="2000" dirty="0">
                <a:cs typeface="Times New Roman" pitchFamily="18" charset="0"/>
              </a:rPr>
              <a:t>% </a:t>
            </a:r>
            <a:r>
              <a:rPr lang="cs-CZ" sz="2000" dirty="0" smtClean="0">
                <a:cs typeface="Times New Roman" pitchFamily="18" charset="0"/>
              </a:rPr>
              <a:t>zvyšuje následnou mzdu o 7 </a:t>
            </a:r>
            <a:r>
              <a:rPr lang="en-US" sz="2000" dirty="0" smtClean="0">
                <a:cs typeface="Times New Roman" pitchFamily="18" charset="0"/>
              </a:rPr>
              <a:t>% u mu</a:t>
            </a:r>
            <a:r>
              <a:rPr lang="cs-CZ" sz="2000" dirty="0" err="1" smtClean="0">
                <a:cs typeface="Times New Roman" pitchFamily="18" charset="0"/>
              </a:rPr>
              <a:t>žů</a:t>
            </a:r>
            <a:r>
              <a:rPr lang="cs-CZ" sz="2000" dirty="0" smtClean="0">
                <a:cs typeface="Times New Roman" pitchFamily="18" charset="0"/>
              </a:rPr>
              <a:t> a o 1.5 </a:t>
            </a:r>
            <a:r>
              <a:rPr lang="en-US" sz="2000" dirty="0" smtClean="0">
                <a:cs typeface="Times New Roman" pitchFamily="18" charset="0"/>
              </a:rPr>
              <a:t>%</a:t>
            </a:r>
            <a:r>
              <a:rPr lang="cs-CZ" sz="2000" dirty="0" smtClean="0">
                <a:cs typeface="Times New Roman" pitchFamily="18" charset="0"/>
              </a:rPr>
              <a:t> u žen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cs-CZ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Experiment v USA: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Podpora v nezaměstnanosti standardně trvá 26 týdnů (</a:t>
            </a:r>
            <a:r>
              <a:rPr lang="cs-CZ" sz="2000" dirty="0" err="1" smtClean="0">
                <a:cs typeface="Times New Roman" pitchFamily="18" charset="0"/>
              </a:rPr>
              <a:t>control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group</a:t>
            </a:r>
            <a:r>
              <a:rPr lang="cs-CZ" sz="2000" dirty="0" smtClean="0">
                <a:cs typeface="Times New Roman" pitchFamily="18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některým pracovníkům byl nabídnut bonus za rychlé nalezení práce (</a:t>
            </a:r>
            <a:r>
              <a:rPr lang="cs-CZ" sz="2000" dirty="0" err="1" smtClean="0">
                <a:cs typeface="Times New Roman" pitchFamily="18" charset="0"/>
              </a:rPr>
              <a:t>treatment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group</a:t>
            </a:r>
            <a:r>
              <a:rPr lang="cs-CZ" sz="2000" dirty="0" smtClean="0">
                <a:cs typeface="Times New Roman" pitchFamily="18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Illiniois</a:t>
            </a:r>
            <a:r>
              <a:rPr lang="cs-CZ" sz="2000" dirty="0" smtClean="0">
                <a:cs typeface="Times New Roman" pitchFamily="18" charset="0"/>
              </a:rPr>
              <a:t>: </a:t>
            </a:r>
            <a:r>
              <a:rPr lang="cs-CZ" sz="2000" dirty="0">
                <a:cs typeface="Times New Roman" pitchFamily="18" charset="0"/>
              </a:rPr>
              <a:t>pokud do 11 </a:t>
            </a:r>
            <a:r>
              <a:rPr lang="cs-CZ" sz="2000" dirty="0" smtClean="0">
                <a:cs typeface="Times New Roman" pitchFamily="18" charset="0"/>
              </a:rPr>
              <a:t>týdnů, bonus 500 dolarů (4-týdenní podpora); </a:t>
            </a:r>
            <a:r>
              <a:rPr lang="cs-CZ" sz="2000" dirty="0" err="1" smtClean="0">
                <a:cs typeface="Times New Roman" pitchFamily="18" charset="0"/>
              </a:rPr>
              <a:t>Pennsylvania</a:t>
            </a:r>
            <a:r>
              <a:rPr lang="cs-CZ" sz="2000" dirty="0" smtClean="0">
                <a:cs typeface="Times New Roman" pitchFamily="18" charset="0"/>
              </a:rPr>
              <a:t>: pokud do 6 týdnů, bonus ve výši 6-týdenní podpory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Oproti kontrolní skupině se průměrná doba trvání nezaměstnanosti snížila o týden, bez negativního efektu na následnou mzdu!</a:t>
            </a:r>
            <a:endParaRPr lang="cs-CZ" sz="2000" dirty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67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err="1" smtClean="0">
                <a:cs typeface="Times New Roman" pitchFamily="18" charset="0"/>
              </a:rPr>
              <a:t>Hypot</a:t>
            </a:r>
            <a:r>
              <a:rPr lang="cs-CZ" sz="4800" dirty="0" err="1" smtClean="0">
                <a:cs typeface="Times New Roman" pitchFamily="18" charset="0"/>
              </a:rPr>
              <a:t>éza</a:t>
            </a:r>
            <a:r>
              <a:rPr lang="cs-CZ" sz="4800" dirty="0" smtClean="0">
                <a:cs typeface="Times New Roman" pitchFamily="18" charset="0"/>
              </a:rPr>
              <a:t> </a:t>
            </a:r>
            <a:r>
              <a:rPr lang="cs-CZ" sz="4800" dirty="0" err="1" smtClean="0">
                <a:cs typeface="Times New Roman" pitchFamily="18" charset="0"/>
              </a:rPr>
              <a:t>mezičasové</a:t>
            </a:r>
            <a:r>
              <a:rPr lang="cs-CZ" sz="4800" dirty="0" smtClean="0">
                <a:cs typeface="Times New Roman" pitchFamily="18" charset="0"/>
              </a:rPr>
              <a:t> substituce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V</a:t>
            </a:r>
            <a:r>
              <a:rPr lang="cs-CZ" dirty="0" smtClean="0">
                <a:cs typeface="Times New Roman" pitchFamily="18" charset="0"/>
              </a:rPr>
              <a:t>elké změny v nabídce práce pozorované během BC mohou být výsledkem dobrovolného rozhodnutí pracovníků užívat si více volného času v recesích, kdy je relativně levnější.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Předpoklady: reálná mzda je </a:t>
            </a:r>
            <a:r>
              <a:rPr lang="cs-CZ" dirty="0" err="1" smtClean="0">
                <a:cs typeface="Times New Roman" pitchFamily="18" charset="0"/>
              </a:rPr>
              <a:t>procyklická</a:t>
            </a:r>
            <a:r>
              <a:rPr lang="cs-CZ" dirty="0" smtClean="0">
                <a:cs typeface="Times New Roman" pitchFamily="18" charset="0"/>
              </a:rPr>
              <a:t> a nabídka práce reaguje na pohyby reálné mzdy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Obtížné určit pohyby reálné mzdy, protože se během BC mění skladba zaměstnanců – recese postihuje více nízkopříjmové skupiny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Současné studie, které zohledňují tento kompoziční </a:t>
            </a:r>
            <a:r>
              <a:rPr lang="cs-CZ" sz="2000" dirty="0" err="1" smtClean="0">
                <a:cs typeface="Times New Roman" pitchFamily="18" charset="0"/>
              </a:rPr>
              <a:t>bias</a:t>
            </a:r>
            <a:r>
              <a:rPr lang="cs-CZ" sz="2000" dirty="0" smtClean="0">
                <a:cs typeface="Times New Roman" pitchFamily="18" charset="0"/>
              </a:rPr>
              <a:t>, dochází k tomu, že reálná mzda je mírně </a:t>
            </a:r>
            <a:r>
              <a:rPr lang="cs-CZ" sz="2000" dirty="0" err="1" smtClean="0">
                <a:cs typeface="Times New Roman" pitchFamily="18" charset="0"/>
              </a:rPr>
              <a:t>procyklická</a:t>
            </a:r>
            <a:r>
              <a:rPr lang="cs-CZ" sz="2000" dirty="0" smtClean="0">
                <a:cs typeface="Times New Roman" pitchFamily="18" charset="0"/>
              </a:rPr>
              <a:t> během BC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by tato hypotéza o dobrovolné nezaměstnanosti měla vysvětlit výkyvy v nezaměstnanosti během BC, elasticita nabídky práce by musela být 10 krát větší než konsenzuální odhad.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Hypot</a:t>
            </a:r>
            <a:r>
              <a:rPr lang="cs-CZ" dirty="0" err="1" smtClean="0">
                <a:cs typeface="Times New Roman" pitchFamily="18" charset="0"/>
              </a:rPr>
              <a:t>éza</a:t>
            </a:r>
            <a:r>
              <a:rPr lang="cs-CZ" dirty="0" smtClean="0">
                <a:cs typeface="Times New Roman" pitchFamily="18" charset="0"/>
              </a:rPr>
              <a:t> sektorových změn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3810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Hypotéza sektorových změn </a:t>
            </a:r>
            <a:r>
              <a:rPr lang="cs-CZ" dirty="0" smtClean="0">
                <a:cs typeface="Times New Roman" pitchFamily="18" charset="0"/>
              </a:rPr>
              <a:t>tvrdí, že strukturální nezaměstnanost vzniká díky tomu, že schopnosti pracovníků nejsou jednoduše přenositelné mezi sektory ekonomiky.</a:t>
            </a:r>
            <a:endParaRPr lang="en-US" sz="12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Pracovníci, kteří ztratili práci v upadajícím sektoru, se musí přeškolit, aby mohli najít práci v expandujícím sektoru.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Vysvětlení dlouhodobé nezaměstnanosti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/>
              <a:t>Rozdělení populace v ČR 2008</a:t>
            </a:r>
            <a:br>
              <a:rPr lang="cs-CZ" altLang="cs-CZ" sz="3600" dirty="0"/>
            </a:br>
            <a:r>
              <a:rPr lang="cs-CZ" altLang="cs-CZ" sz="3600" dirty="0"/>
              <a:t>(dospělá populace – starší 15 let)</a:t>
            </a:r>
            <a:endParaRPr lang="cs-CZ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" y="1828800"/>
            <a:ext cx="85296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287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" y="1397072"/>
            <a:ext cx="7961313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5021"/>
            <a:ext cx="44291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Strukturální změny v USA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dirty="0" err="1" smtClean="0">
                <a:cs typeface="Times New Roman" pitchFamily="18" charset="0"/>
              </a:rPr>
              <a:t>Ef</a:t>
            </a:r>
            <a:r>
              <a:rPr lang="cs-CZ" sz="4400" dirty="0" err="1" smtClean="0">
                <a:cs typeface="Times New Roman" pitchFamily="18" charset="0"/>
              </a:rPr>
              <a:t>ektivnostní</a:t>
            </a:r>
            <a:r>
              <a:rPr lang="cs-CZ" sz="4400" dirty="0" smtClean="0">
                <a:cs typeface="Times New Roman" pitchFamily="18" charset="0"/>
              </a:rPr>
              <a:t> mzdy a nezaměstnanost</a:t>
            </a:r>
            <a:r>
              <a:rPr lang="en-US" sz="4400" dirty="0" smtClean="0">
                <a:cs typeface="Times New Roman" pitchFamily="18" charset="0"/>
              </a:rPr>
              <a:t> (</a:t>
            </a:r>
            <a:r>
              <a:rPr lang="cs-CZ" sz="4400" dirty="0" smtClean="0">
                <a:cs typeface="Times New Roman" pitchFamily="18" charset="0"/>
              </a:rPr>
              <a:t>opakování</a:t>
            </a:r>
            <a:r>
              <a:rPr lang="en-US" sz="4400" dirty="0" smtClean="0">
                <a:cs typeface="Times New Roman" pitchFamily="18" charset="0"/>
              </a:rPr>
              <a:t>)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14600"/>
            <a:ext cx="8229600" cy="3276600"/>
          </a:xfrm>
        </p:spPr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Ef</a:t>
            </a:r>
            <a:r>
              <a:rPr lang="cs-CZ" dirty="0" err="1" smtClean="0">
                <a:cs typeface="Times New Roman" pitchFamily="18" charset="0"/>
              </a:rPr>
              <a:t>ektivnostní</a:t>
            </a:r>
            <a:r>
              <a:rPr lang="cs-CZ" dirty="0" smtClean="0">
                <a:cs typeface="Times New Roman" pitchFamily="18" charset="0"/>
              </a:rPr>
              <a:t> mzda vzniká, pokud je obtížné monitorovat úsilí (produkci) pracovníků.</a:t>
            </a:r>
            <a:endParaRPr lang="en-US" dirty="0" smtClean="0">
              <a:cs typeface="Times New Roman" pitchFamily="18" charset="0"/>
            </a:endParaRPr>
          </a:p>
          <a:p>
            <a:endParaRPr lang="en-US" sz="1200" dirty="0" smtClean="0">
              <a:cs typeface="Times New Roman" pitchFamily="18" charset="0"/>
            </a:endParaRPr>
          </a:p>
          <a:p>
            <a:r>
              <a:rPr lang="cs-CZ" dirty="0" err="1" smtClean="0">
                <a:cs typeface="Times New Roman" pitchFamily="18" charset="0"/>
              </a:rPr>
              <a:t>Efektivnostní</a:t>
            </a:r>
            <a:r>
              <a:rPr lang="cs-CZ" dirty="0" smtClean="0">
                <a:cs typeface="Times New Roman" pitchFamily="18" charset="0"/>
              </a:rPr>
              <a:t> mzda vyšší než rovnovážná vytváří nedobrovolnou nezaměstnanost.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Určení </a:t>
            </a:r>
            <a:r>
              <a:rPr lang="cs-CZ" sz="4800" dirty="0">
                <a:cs typeface="Times New Roman" pitchFamily="18" charset="0"/>
              </a:rPr>
              <a:t>e</a:t>
            </a:r>
            <a:r>
              <a:rPr lang="en-US" sz="4800" dirty="0" smtClean="0">
                <a:cs typeface="Times New Roman" pitchFamily="18" charset="0"/>
              </a:rPr>
              <a:t>f</a:t>
            </a:r>
            <a:r>
              <a:rPr lang="cs-CZ" sz="4800" dirty="0" err="1" smtClean="0">
                <a:cs typeface="Times New Roman" pitchFamily="18" charset="0"/>
              </a:rPr>
              <a:t>ektivnostní</a:t>
            </a:r>
            <a:r>
              <a:rPr lang="cs-CZ" sz="4800" dirty="0" smtClean="0">
                <a:cs typeface="Times New Roman" pitchFamily="18" charset="0"/>
              </a:rPr>
              <a:t> mzdy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3250" name="Line 5"/>
          <p:cNvSpPr>
            <a:spLocks noChangeShapeType="1"/>
          </p:cNvSpPr>
          <p:nvPr/>
        </p:nvSpPr>
        <p:spPr bwMode="auto">
          <a:xfrm>
            <a:off x="466726" y="2606676"/>
            <a:ext cx="0" cy="275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465138" y="5357813"/>
            <a:ext cx="3040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3081338" y="2506663"/>
            <a:ext cx="0" cy="281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711201" y="2803526"/>
            <a:ext cx="2803525" cy="2192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230188" y="2341563"/>
            <a:ext cx="531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2989263" y="5590098"/>
            <a:ext cx="1130299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Zaměstnanost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3127375" y="2844210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2705618" y="2604204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NS</a:t>
            </a:r>
          </a:p>
        </p:txBody>
      </p:sp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2640013" y="3187701"/>
            <a:ext cx="1762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3259" name="Rectangle 14"/>
          <p:cNvSpPr>
            <a:spLocks noChangeArrowheads="1"/>
          </p:cNvSpPr>
          <p:nvPr/>
        </p:nvSpPr>
        <p:spPr bwMode="auto">
          <a:xfrm>
            <a:off x="2191544" y="3680970"/>
            <a:ext cx="2365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1163638" y="4157535"/>
            <a:ext cx="177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3157538" y="4487863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3554413" y="4857751"/>
            <a:ext cx="168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3263" name="Line 18"/>
          <p:cNvSpPr>
            <a:spLocks noChangeShapeType="1"/>
          </p:cNvSpPr>
          <p:nvPr/>
        </p:nvSpPr>
        <p:spPr bwMode="auto">
          <a:xfrm flipH="1" flipV="1">
            <a:off x="455613" y="4017963"/>
            <a:ext cx="183038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9"/>
          <p:cNvSpPr>
            <a:spLocks noChangeShapeType="1"/>
          </p:cNvSpPr>
          <p:nvPr/>
        </p:nvSpPr>
        <p:spPr bwMode="auto">
          <a:xfrm>
            <a:off x="2276476" y="4024313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Rectangle 20"/>
          <p:cNvSpPr>
            <a:spLocks noChangeArrowheads="1"/>
          </p:cNvSpPr>
          <p:nvPr/>
        </p:nvSpPr>
        <p:spPr bwMode="auto">
          <a:xfrm>
            <a:off x="3052762" y="5357813"/>
            <a:ext cx="2714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cs-CZ" sz="1400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2112963" y="5362576"/>
            <a:ext cx="3794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400" i="1" baseline="-25000" dirty="0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7" name="Rectangle 22"/>
          <p:cNvSpPr>
            <a:spLocks noChangeArrowheads="1"/>
          </p:cNvSpPr>
          <p:nvPr/>
        </p:nvSpPr>
        <p:spPr bwMode="auto">
          <a:xfrm>
            <a:off x="180976" y="4552951"/>
            <a:ext cx="257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30000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8" name="Rectangle 23"/>
          <p:cNvSpPr>
            <a:spLocks noChangeArrowheads="1"/>
          </p:cNvSpPr>
          <p:nvPr/>
        </p:nvSpPr>
        <p:spPr bwMode="auto">
          <a:xfrm>
            <a:off x="180976" y="3887788"/>
            <a:ext cx="295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err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-25000" dirty="0" err="1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9" name="Oval 24"/>
          <p:cNvSpPr>
            <a:spLocks noChangeArrowheads="1"/>
          </p:cNvSpPr>
          <p:nvPr/>
        </p:nvSpPr>
        <p:spPr bwMode="auto">
          <a:xfrm>
            <a:off x="2249488" y="3997326"/>
            <a:ext cx="60325" cy="603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0" name="Line 27"/>
          <p:cNvSpPr>
            <a:spLocks noChangeShapeType="1"/>
          </p:cNvSpPr>
          <p:nvPr/>
        </p:nvSpPr>
        <p:spPr bwMode="auto">
          <a:xfrm flipH="1">
            <a:off x="449263" y="4645026"/>
            <a:ext cx="26066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Arc 28"/>
          <p:cNvSpPr>
            <a:spLocks/>
          </p:cNvSpPr>
          <p:nvPr/>
        </p:nvSpPr>
        <p:spPr bwMode="auto">
          <a:xfrm flipV="1">
            <a:off x="871538" y="2506663"/>
            <a:ext cx="2209800" cy="1981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Rectangle 29"/>
          <p:cNvSpPr>
            <a:spLocks noChangeArrowheads="1"/>
          </p:cNvSpPr>
          <p:nvPr/>
        </p:nvSpPr>
        <p:spPr bwMode="auto">
          <a:xfrm>
            <a:off x="4572000" y="1703017"/>
            <a:ext cx="4297326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není problémem (nedochází k němu, protože firmy dokáží monitorovat  pracovní úsilí), trh se vyčistí při mzdě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200" i="1" dirty="0" smtClean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, kde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nabídka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protíná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poptávku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monitorování nákladné, hrozba nezaměstnanosti dokáže odradit zaměstnance od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nezaměstnanost vysoká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bod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F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),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firmy dokáží zajistit, aby se pracovníci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neulejvali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pomocí relativně nižší mzdy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nezaměstnanost nízká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bod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G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),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firm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y musí platit relativně vyšší mzdy, aby zajistili, že se pracovníci nebudou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ulejvat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 flipH="1">
            <a:off x="2776538" y="3421063"/>
            <a:ext cx="76200" cy="762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252538" y="4411663"/>
            <a:ext cx="58738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Určení </a:t>
            </a:r>
            <a:r>
              <a:rPr lang="cs-CZ" sz="4800" dirty="0">
                <a:cs typeface="Times New Roman" pitchFamily="18" charset="0"/>
              </a:rPr>
              <a:t>e</a:t>
            </a:r>
            <a:r>
              <a:rPr lang="en-US" sz="4800" dirty="0" smtClean="0">
                <a:cs typeface="Times New Roman" pitchFamily="18" charset="0"/>
              </a:rPr>
              <a:t>f</a:t>
            </a:r>
            <a:r>
              <a:rPr lang="cs-CZ" sz="4800" dirty="0" err="1" smtClean="0">
                <a:cs typeface="Times New Roman" pitchFamily="18" charset="0"/>
              </a:rPr>
              <a:t>ektivnostní</a:t>
            </a:r>
            <a:r>
              <a:rPr lang="cs-CZ" sz="4800" dirty="0" smtClean="0">
                <a:cs typeface="Times New Roman" pitchFamily="18" charset="0"/>
              </a:rPr>
              <a:t> mzdy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3250" name="Line 5"/>
          <p:cNvSpPr>
            <a:spLocks noChangeShapeType="1"/>
          </p:cNvSpPr>
          <p:nvPr/>
        </p:nvSpPr>
        <p:spPr bwMode="auto">
          <a:xfrm>
            <a:off x="466726" y="2606676"/>
            <a:ext cx="0" cy="275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465138" y="5357813"/>
            <a:ext cx="3040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3081338" y="2506663"/>
            <a:ext cx="0" cy="281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711201" y="2803526"/>
            <a:ext cx="2803525" cy="2192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230188" y="2341563"/>
            <a:ext cx="531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2989263" y="5590098"/>
            <a:ext cx="1130299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Zaměstnanost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3127375" y="2844210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2705618" y="2604204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NS</a:t>
            </a:r>
          </a:p>
        </p:txBody>
      </p:sp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2640013" y="3187701"/>
            <a:ext cx="1762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3259" name="Rectangle 14"/>
          <p:cNvSpPr>
            <a:spLocks noChangeArrowheads="1"/>
          </p:cNvSpPr>
          <p:nvPr/>
        </p:nvSpPr>
        <p:spPr bwMode="auto">
          <a:xfrm>
            <a:off x="2191544" y="3680970"/>
            <a:ext cx="2365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1163638" y="4157535"/>
            <a:ext cx="177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3157538" y="4487863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3554413" y="4857751"/>
            <a:ext cx="168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3263" name="Line 18"/>
          <p:cNvSpPr>
            <a:spLocks noChangeShapeType="1"/>
          </p:cNvSpPr>
          <p:nvPr/>
        </p:nvSpPr>
        <p:spPr bwMode="auto">
          <a:xfrm flipH="1" flipV="1">
            <a:off x="455613" y="4017963"/>
            <a:ext cx="183038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9"/>
          <p:cNvSpPr>
            <a:spLocks noChangeShapeType="1"/>
          </p:cNvSpPr>
          <p:nvPr/>
        </p:nvSpPr>
        <p:spPr bwMode="auto">
          <a:xfrm>
            <a:off x="2276476" y="4024313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Rectangle 20"/>
          <p:cNvSpPr>
            <a:spLocks noChangeArrowheads="1"/>
          </p:cNvSpPr>
          <p:nvPr/>
        </p:nvSpPr>
        <p:spPr bwMode="auto">
          <a:xfrm>
            <a:off x="3052762" y="5357813"/>
            <a:ext cx="2714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cs-CZ" sz="1400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2112963" y="5362576"/>
            <a:ext cx="3794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400" i="1" baseline="-25000" dirty="0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7" name="Rectangle 22"/>
          <p:cNvSpPr>
            <a:spLocks noChangeArrowheads="1"/>
          </p:cNvSpPr>
          <p:nvPr/>
        </p:nvSpPr>
        <p:spPr bwMode="auto">
          <a:xfrm>
            <a:off x="180976" y="4552951"/>
            <a:ext cx="257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30000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8" name="Rectangle 23"/>
          <p:cNvSpPr>
            <a:spLocks noChangeArrowheads="1"/>
          </p:cNvSpPr>
          <p:nvPr/>
        </p:nvSpPr>
        <p:spPr bwMode="auto">
          <a:xfrm>
            <a:off x="180976" y="3887788"/>
            <a:ext cx="295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err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-25000" dirty="0" err="1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9" name="Oval 24"/>
          <p:cNvSpPr>
            <a:spLocks noChangeArrowheads="1"/>
          </p:cNvSpPr>
          <p:nvPr/>
        </p:nvSpPr>
        <p:spPr bwMode="auto">
          <a:xfrm>
            <a:off x="2249488" y="3997326"/>
            <a:ext cx="60325" cy="603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0" name="Line 27"/>
          <p:cNvSpPr>
            <a:spLocks noChangeShapeType="1"/>
          </p:cNvSpPr>
          <p:nvPr/>
        </p:nvSpPr>
        <p:spPr bwMode="auto">
          <a:xfrm flipH="1">
            <a:off x="449263" y="4645026"/>
            <a:ext cx="26066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Arc 28"/>
          <p:cNvSpPr>
            <a:spLocks/>
          </p:cNvSpPr>
          <p:nvPr/>
        </p:nvSpPr>
        <p:spPr bwMode="auto">
          <a:xfrm flipV="1">
            <a:off x="871538" y="2506663"/>
            <a:ext cx="2209800" cy="1981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Rectangle 29"/>
          <p:cNvSpPr>
            <a:spLocks noChangeArrowheads="1"/>
          </p:cNvSpPr>
          <p:nvPr/>
        </p:nvSpPr>
        <p:spPr bwMode="auto">
          <a:xfrm>
            <a:off x="4267200" y="1764204"/>
            <a:ext cx="4795838" cy="44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mzda </a:t>
            </a:r>
            <a:r>
              <a:rPr lang="en-US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je dána průsečíkem </a:t>
            </a:r>
            <a:r>
              <a:rPr lang="cs-CZ" b="1" dirty="0" err="1" smtClean="0">
                <a:solidFill>
                  <a:srgbClr val="275093"/>
                </a:solidFill>
                <a:cs typeface="Times New Roman" pitchFamily="18" charset="0"/>
              </a:rPr>
              <a:t>neulejvající</a:t>
            </a:r>
            <a:r>
              <a:rPr lang="cs-CZ" b="1" dirty="0" smtClean="0">
                <a:solidFill>
                  <a:srgbClr val="275093"/>
                </a:solidFill>
                <a:cs typeface="Times New Roman" pitchFamily="18" charset="0"/>
              </a:rPr>
              <a:t> se nabídkové křivky </a:t>
            </a:r>
            <a:r>
              <a:rPr lang="en-US" b="1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275093"/>
                </a:solidFill>
                <a:cs typeface="Times New Roman" pitchFamily="18" charset="0"/>
              </a:rPr>
              <a:t>NS)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a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poptávkové křivky</a:t>
            </a:r>
            <a:r>
              <a:rPr lang="en-US" dirty="0" smtClean="0">
                <a:solidFill>
                  <a:srgbClr val="275093"/>
                </a:solidFill>
              </a:rPr>
              <a:t>.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</a:rPr>
              <a:t>Neexistuje žádná tržní síla, která by snižovala mzdu směrem ke konkurenční mzdě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ts val="1000"/>
              </a:spcBef>
            </a:pPr>
            <a:r>
              <a:rPr lang="cs-CZ" dirty="0" err="1" smtClean="0">
                <a:solidFill>
                  <a:srgbClr val="275093"/>
                </a:solidFill>
              </a:rPr>
              <a:t>Efektivnostní</a:t>
            </a:r>
            <a:r>
              <a:rPr lang="cs-CZ" dirty="0" smtClean="0">
                <a:solidFill>
                  <a:srgbClr val="275093"/>
                </a:solidFill>
              </a:rPr>
              <a:t> mzda </a:t>
            </a:r>
            <a:r>
              <a:rPr lang="en-US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zaručuje, že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i="1" baseline="-25000" dirty="0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pracovníků se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neulejvá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Vzniká nedobrovolná nezaměstnanost ve výši (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E*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- </a:t>
            </a:r>
            <a:r>
              <a:rPr lang="cs-CZ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i="1" baseline="-25000" dirty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) pracovníků, kteří by při této mzdě rádi pracovali, ale nemohou najít práci.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Firmy tyto pracovníky ovšem nechtějí najmout, protože plná zaměstnanost při mzdě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w*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motivuje pracovníky k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i="1" dirty="0">
              <a:solidFill>
                <a:srgbClr val="275093"/>
              </a:solidFill>
            </a:endParaRP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 flipH="1">
            <a:off x="2776538" y="3421063"/>
            <a:ext cx="76200" cy="762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252538" y="4411663"/>
            <a:ext cx="58738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68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41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Dopad recese na </a:t>
            </a:r>
            <a:r>
              <a:rPr lang="cs-CZ" sz="4000" dirty="0" err="1" smtClean="0"/>
              <a:t>efektivnostní</a:t>
            </a:r>
            <a:r>
              <a:rPr lang="cs-CZ" sz="4000" dirty="0" smtClean="0"/>
              <a:t> mzdy</a:t>
            </a:r>
            <a:endParaRPr lang="en-US" sz="4000" dirty="0"/>
          </a:p>
        </p:txBody>
      </p:sp>
      <p:grpSp>
        <p:nvGrpSpPr>
          <p:cNvPr id="55298" name="Group 65"/>
          <p:cNvGrpSpPr>
            <a:grpSpLocks/>
          </p:cNvGrpSpPr>
          <p:nvPr/>
        </p:nvGrpSpPr>
        <p:grpSpPr bwMode="auto">
          <a:xfrm>
            <a:off x="231973" y="2062725"/>
            <a:ext cx="5525770" cy="4114718"/>
            <a:chOff x="3129" y="1902"/>
            <a:chExt cx="5979" cy="5480"/>
          </a:xfrm>
        </p:grpSpPr>
        <p:sp>
          <p:nvSpPr>
            <p:cNvPr id="55303" name="Rectangle 66"/>
            <p:cNvSpPr>
              <a:spLocks noChangeArrowheads="1"/>
            </p:cNvSpPr>
            <p:nvPr/>
          </p:nvSpPr>
          <p:spPr bwMode="auto">
            <a:xfrm>
              <a:off x="3175" y="4502"/>
              <a:ext cx="46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4" name="Rectangle 67"/>
            <p:cNvSpPr>
              <a:spLocks noChangeArrowheads="1"/>
            </p:cNvSpPr>
            <p:nvPr/>
          </p:nvSpPr>
          <p:spPr bwMode="auto">
            <a:xfrm>
              <a:off x="3129" y="4044"/>
              <a:ext cx="527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i="1" baseline="30000" dirty="0" err="1">
                  <a:solidFill>
                    <a:schemeClr val="bg1"/>
                  </a:solidFill>
                  <a:latin typeface="Verdana" pitchFamily="34" charset="0"/>
                </a:rPr>
                <a:t>NS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55305" name="Group 68"/>
            <p:cNvGrpSpPr>
              <a:grpSpLocks/>
            </p:cNvGrpSpPr>
            <p:nvPr/>
          </p:nvGrpSpPr>
          <p:grpSpPr bwMode="auto">
            <a:xfrm>
              <a:off x="3130" y="1902"/>
              <a:ext cx="5978" cy="5480"/>
              <a:chOff x="3130" y="1902"/>
              <a:chExt cx="5978" cy="5480"/>
            </a:xfrm>
          </p:grpSpPr>
          <p:sp>
            <p:nvSpPr>
              <p:cNvPr id="55306" name="Line 69"/>
              <p:cNvSpPr>
                <a:spLocks noChangeShapeType="1"/>
              </p:cNvSpPr>
              <p:nvPr/>
            </p:nvSpPr>
            <p:spPr bwMode="auto">
              <a:xfrm>
                <a:off x="3562" y="2318"/>
                <a:ext cx="1" cy="43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70"/>
              <p:cNvSpPr>
                <a:spLocks noChangeShapeType="1"/>
              </p:cNvSpPr>
              <p:nvPr/>
            </p:nvSpPr>
            <p:spPr bwMode="auto">
              <a:xfrm>
                <a:off x="3561" y="6654"/>
                <a:ext cx="478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308" name="Group 71"/>
              <p:cNvGrpSpPr>
                <a:grpSpLocks/>
              </p:cNvGrpSpPr>
              <p:nvPr/>
            </p:nvGrpSpPr>
            <p:grpSpPr bwMode="auto">
              <a:xfrm>
                <a:off x="3130" y="1902"/>
                <a:ext cx="5978" cy="5480"/>
                <a:chOff x="3130" y="1902"/>
                <a:chExt cx="5978" cy="5480"/>
              </a:xfrm>
            </p:grpSpPr>
            <p:sp>
              <p:nvSpPr>
                <p:cNvPr id="55309" name="Rectangle 72"/>
                <p:cNvSpPr>
                  <a:spLocks noChangeArrowheads="1"/>
                </p:cNvSpPr>
                <p:nvPr/>
              </p:nvSpPr>
              <p:spPr bwMode="auto">
                <a:xfrm>
                  <a:off x="3361" y="1902"/>
                  <a:ext cx="667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Mzda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0" name="Rectangle 73"/>
                <p:cNvSpPr>
                  <a:spLocks noChangeArrowheads="1"/>
                </p:cNvSpPr>
                <p:nvPr/>
              </p:nvSpPr>
              <p:spPr bwMode="auto">
                <a:xfrm>
                  <a:off x="7656" y="7026"/>
                  <a:ext cx="1452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Zaměstnanost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1" name="Rectangle 74"/>
                <p:cNvSpPr>
                  <a:spLocks noChangeArrowheads="1"/>
                </p:cNvSpPr>
                <p:nvPr/>
              </p:nvSpPr>
              <p:spPr bwMode="auto">
                <a:xfrm>
                  <a:off x="6907" y="3387"/>
                  <a:ext cx="434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NS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2" name="Rectangle 75"/>
                <p:cNvSpPr>
                  <a:spLocks noChangeArrowheads="1"/>
                </p:cNvSpPr>
                <p:nvPr/>
              </p:nvSpPr>
              <p:spPr bwMode="auto">
                <a:xfrm>
                  <a:off x="8253" y="4915"/>
                  <a:ext cx="356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D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3" name="Rectangle 76"/>
                <p:cNvSpPr>
                  <a:spLocks noChangeArrowheads="1"/>
                </p:cNvSpPr>
                <p:nvPr/>
              </p:nvSpPr>
              <p:spPr bwMode="auto">
                <a:xfrm>
                  <a:off x="8207" y="6049"/>
                  <a:ext cx="356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D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1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4" name="Rectangle 77"/>
                <p:cNvSpPr>
                  <a:spLocks noChangeArrowheads="1"/>
                </p:cNvSpPr>
                <p:nvPr/>
              </p:nvSpPr>
              <p:spPr bwMode="auto">
                <a:xfrm>
                  <a:off x="7634" y="6654"/>
                  <a:ext cx="280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cs-CZ" sz="1400" i="1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5" name="Rectangle 78"/>
                <p:cNvSpPr>
                  <a:spLocks noChangeArrowheads="1"/>
                </p:cNvSpPr>
                <p:nvPr/>
              </p:nvSpPr>
              <p:spPr bwMode="auto">
                <a:xfrm>
                  <a:off x="6300" y="6686"/>
                  <a:ext cx="419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1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6" name="Rectangle 79"/>
                <p:cNvSpPr>
                  <a:spLocks noChangeArrowheads="1"/>
                </p:cNvSpPr>
                <p:nvPr/>
              </p:nvSpPr>
              <p:spPr bwMode="auto">
                <a:xfrm>
                  <a:off x="3206" y="5726"/>
                  <a:ext cx="311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w</a:t>
                  </a:r>
                  <a:r>
                    <a:rPr lang="en-US" sz="1400" i="1" baseline="30000" dirty="0">
                      <a:solidFill>
                        <a:schemeClr val="bg1"/>
                      </a:solidFill>
                      <a:latin typeface="Verdana" pitchFamily="34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7" name="Rectangle 80"/>
                <p:cNvSpPr>
                  <a:spLocks noChangeArrowheads="1"/>
                </p:cNvSpPr>
                <p:nvPr/>
              </p:nvSpPr>
              <p:spPr bwMode="auto">
                <a:xfrm>
                  <a:off x="6922" y="6686"/>
                  <a:ext cx="419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8" name="Rectangle 81"/>
                <p:cNvSpPr>
                  <a:spLocks noChangeArrowheads="1"/>
                </p:cNvSpPr>
                <p:nvPr/>
              </p:nvSpPr>
              <p:spPr bwMode="auto">
                <a:xfrm>
                  <a:off x="3361" y="4646"/>
                  <a:ext cx="233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90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55319" name="Rectangle 82"/>
                <p:cNvSpPr>
                  <a:spLocks noChangeArrowheads="1"/>
                </p:cNvSpPr>
                <p:nvPr/>
              </p:nvSpPr>
              <p:spPr bwMode="auto">
                <a:xfrm>
                  <a:off x="3299" y="4207"/>
                  <a:ext cx="279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55320" name="Rectangle 83"/>
                <p:cNvSpPr>
                  <a:spLocks noChangeArrowheads="1"/>
                </p:cNvSpPr>
                <p:nvPr/>
              </p:nvSpPr>
              <p:spPr bwMode="auto">
                <a:xfrm>
                  <a:off x="3130" y="4933"/>
                  <a:ext cx="557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 err="1">
                      <a:solidFill>
                        <a:schemeClr val="bg1"/>
                      </a:solidFill>
                      <a:latin typeface="Verdana" pitchFamily="34" charset="0"/>
                    </a:rPr>
                    <a:t>w</a:t>
                  </a:r>
                  <a:r>
                    <a:rPr lang="en-US" sz="1400" i="1" baseline="30000" dirty="0" err="1">
                      <a:solidFill>
                        <a:schemeClr val="bg1"/>
                      </a:solidFill>
                      <a:latin typeface="Verdana" pitchFamily="34" charset="0"/>
                    </a:rPr>
                    <a:t>NS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grpSp>
              <p:nvGrpSpPr>
                <p:cNvPr id="55321" name="Group 84"/>
                <p:cNvGrpSpPr>
                  <a:grpSpLocks/>
                </p:cNvGrpSpPr>
                <p:nvPr/>
              </p:nvGrpSpPr>
              <p:grpSpPr bwMode="auto">
                <a:xfrm>
                  <a:off x="3546" y="2214"/>
                  <a:ext cx="4755" cy="4458"/>
                  <a:chOff x="3546" y="2214"/>
                  <a:chExt cx="4755" cy="4458"/>
                </a:xfrm>
              </p:grpSpPr>
              <p:sp>
                <p:nvSpPr>
                  <p:cNvPr id="5532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7665" y="2334"/>
                    <a:ext cx="1" cy="43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856" y="2954"/>
                    <a:ext cx="4414" cy="34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4" name="Arc 87"/>
                  <p:cNvSpPr>
                    <a:spLocks/>
                  </p:cNvSpPr>
                  <p:nvPr/>
                </p:nvSpPr>
                <p:spPr bwMode="auto">
                  <a:xfrm flipV="1">
                    <a:off x="4165" y="2398"/>
                    <a:ext cx="3377" cy="342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83 w 21600"/>
                      <a:gd name="T3" fmla="*/ 86 h 21600"/>
                      <a:gd name="T4" fmla="*/ 0 w 21600"/>
                      <a:gd name="T5" fmla="*/ 8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5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6" y="5941"/>
                    <a:ext cx="41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6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2214"/>
                    <a:ext cx="3899" cy="30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7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0" y="4768"/>
                    <a:ext cx="41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8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6411" y="4980"/>
                    <a:ext cx="1" cy="16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015" y="4251"/>
                    <a:ext cx="1" cy="24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0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2" y="4251"/>
                    <a:ext cx="345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1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7" y="4969"/>
                    <a:ext cx="2819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6364" y="4922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7623" y="5903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4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7626" y="4718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6959" y="4201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6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7" y="2962"/>
                    <a:ext cx="512" cy="5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 type="none" w="lg" len="sm"/>
                    <a:tailEnd type="arrow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5299" name="Rectangle 100"/>
          <p:cNvSpPr>
            <a:spLocks noChangeArrowheads="1"/>
          </p:cNvSpPr>
          <p:nvPr/>
        </p:nvSpPr>
        <p:spPr bwMode="auto">
          <a:xfrm>
            <a:off x="4495800" y="2362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 dirty="0">
                <a:solidFill>
                  <a:srgbClr val="000000"/>
                </a:solidFill>
                <a:latin typeface="Verdana" pitchFamily="34" charset="0"/>
              </a:rPr>
              <a:t>S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300" name="Text Box 106"/>
          <p:cNvSpPr txBox="1">
            <a:spLocks noChangeArrowheads="1"/>
          </p:cNvSpPr>
          <p:nvPr/>
        </p:nvSpPr>
        <p:spPr bwMode="auto">
          <a:xfrm>
            <a:off x="5867400" y="1560983"/>
            <a:ext cx="3124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Pokles poptávky po produkci posune křivku poptávky po práci z </a:t>
            </a:r>
            <a:r>
              <a:rPr lang="en-US" sz="2000" i="1" dirty="0" smtClean="0">
                <a:solidFill>
                  <a:srgbClr val="275093"/>
                </a:solidFill>
              </a:rPr>
              <a:t>D</a:t>
            </a:r>
            <a:r>
              <a:rPr lang="en-US" sz="2000" baseline="-25000" dirty="0" smtClean="0">
                <a:solidFill>
                  <a:srgbClr val="275093"/>
                </a:solidFill>
              </a:rPr>
              <a:t>0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na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D</a:t>
            </a:r>
            <a:r>
              <a:rPr lang="en-US" sz="2000" baseline="-25000" dirty="0">
                <a:solidFill>
                  <a:srgbClr val="275093"/>
                </a:solidFill>
              </a:rPr>
              <a:t>1</a:t>
            </a:r>
            <a:r>
              <a:rPr lang="en-US" sz="2000" dirty="0">
                <a:solidFill>
                  <a:srgbClr val="275093"/>
                </a:solidFill>
              </a:rPr>
              <a:t>. </a:t>
            </a:r>
            <a:r>
              <a:rPr lang="cs-CZ" sz="2000" dirty="0" smtClean="0">
                <a:solidFill>
                  <a:srgbClr val="275093"/>
                </a:solidFill>
              </a:rPr>
              <a:t>Konkurenční mzda klesá z </a:t>
            </a:r>
            <a:r>
              <a:rPr lang="en-US" sz="2000" dirty="0" smtClean="0">
                <a:solidFill>
                  <a:srgbClr val="275093"/>
                </a:solidFill>
              </a:rPr>
              <a:t>w*</a:t>
            </a:r>
            <a:r>
              <a:rPr lang="en-US" sz="2000" baseline="-25000" dirty="0" smtClean="0">
                <a:solidFill>
                  <a:srgbClr val="275093"/>
                </a:solidFill>
              </a:rPr>
              <a:t>0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na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>
                <a:solidFill>
                  <a:srgbClr val="275093"/>
                </a:solidFill>
              </a:rPr>
              <a:t>w*. 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Pokud firma platí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mzdu, pokles poptávky snižuje také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mzdu, ale o méně než v případě </a:t>
            </a:r>
            <a:r>
              <a:rPr lang="cs-CZ" sz="2000" dirty="0" err="1" smtClean="0">
                <a:solidFill>
                  <a:srgbClr val="275093"/>
                </a:solidFill>
              </a:rPr>
              <a:t>konkureční</a:t>
            </a:r>
            <a:r>
              <a:rPr lang="cs-CZ" sz="2000" dirty="0" smtClean="0">
                <a:solidFill>
                  <a:srgbClr val="275093"/>
                </a:solidFill>
              </a:rPr>
              <a:t> mzdy</a:t>
            </a:r>
            <a:r>
              <a:rPr lang="en-US" sz="2000" dirty="0" smtClean="0">
                <a:solidFill>
                  <a:srgbClr val="275093"/>
                </a:solidFill>
              </a:rPr>
              <a:t>.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Nezaměstnanost v takovém případě roste z (</a:t>
            </a:r>
            <a:r>
              <a:rPr lang="cs-CZ" sz="2000" i="1" dirty="0" smtClean="0">
                <a:solidFill>
                  <a:srgbClr val="275093"/>
                </a:solidFill>
              </a:rPr>
              <a:t>E*-E</a:t>
            </a:r>
            <a:r>
              <a:rPr lang="cs-CZ" sz="2000" i="1" baseline="-25000" dirty="0" smtClean="0">
                <a:solidFill>
                  <a:srgbClr val="275093"/>
                </a:solidFill>
              </a:rPr>
              <a:t>0</a:t>
            </a:r>
            <a:r>
              <a:rPr lang="cs-CZ" sz="2000" dirty="0" smtClean="0">
                <a:solidFill>
                  <a:srgbClr val="275093"/>
                </a:solidFill>
              </a:rPr>
              <a:t>) na (</a:t>
            </a:r>
            <a:r>
              <a:rPr lang="cs-CZ" sz="2000" i="1" dirty="0" smtClean="0">
                <a:solidFill>
                  <a:srgbClr val="275093"/>
                </a:solidFill>
              </a:rPr>
              <a:t>E*-E</a:t>
            </a:r>
            <a:r>
              <a:rPr lang="cs-CZ" sz="2000" i="1" baseline="-25000" dirty="0" smtClean="0">
                <a:solidFill>
                  <a:srgbClr val="275093"/>
                </a:solidFill>
              </a:rPr>
              <a:t>1</a:t>
            </a:r>
            <a:r>
              <a:rPr lang="cs-CZ" sz="2000" dirty="0" smtClean="0">
                <a:solidFill>
                  <a:srgbClr val="275093"/>
                </a:solidFill>
              </a:rPr>
              <a:t>).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7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Vztah mezi úrovní mezd a nezaměstnaností mezi regiony</a:t>
            </a:r>
            <a:endParaRPr lang="en-US" sz="4000" dirty="0"/>
          </a:p>
        </p:txBody>
      </p: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0944" y="2366184"/>
            <a:ext cx="4734459" cy="3961199"/>
            <a:chOff x="3476" y="2258"/>
            <a:chExt cx="5234" cy="5121"/>
          </a:xfrm>
        </p:grpSpPr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>
              <a:off x="4002" y="6565"/>
              <a:ext cx="41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Arc 6"/>
            <p:cNvSpPr>
              <a:spLocks/>
            </p:cNvSpPr>
            <p:nvPr/>
          </p:nvSpPr>
          <p:spPr bwMode="auto">
            <a:xfrm flipH="1" flipV="1">
              <a:off x="4389" y="2864"/>
              <a:ext cx="3392" cy="3284"/>
            </a:xfrm>
            <a:custGeom>
              <a:avLst/>
              <a:gdLst>
                <a:gd name="T0" fmla="*/ 0 w 21600"/>
                <a:gd name="T1" fmla="*/ 0 h 21600"/>
                <a:gd name="T2" fmla="*/ 84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>
              <a:off x="7098" y="6757"/>
              <a:ext cx="161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Míra nezaměstnanosti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>
              <a:off x="3476" y="2258"/>
              <a:ext cx="96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0" name="Oval 9"/>
            <p:cNvSpPr>
              <a:spLocks noChangeArrowheads="1"/>
            </p:cNvSpPr>
            <p:nvPr/>
          </p:nvSpPr>
          <p:spPr bwMode="auto">
            <a:xfrm>
              <a:off x="5303" y="510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331" name="Oval 10"/>
            <p:cNvSpPr>
              <a:spLocks noChangeArrowheads="1"/>
            </p:cNvSpPr>
            <p:nvPr/>
          </p:nvSpPr>
          <p:spPr bwMode="auto">
            <a:xfrm>
              <a:off x="6603" y="592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332" name="Rectangle 11"/>
            <p:cNvSpPr>
              <a:spLocks noChangeArrowheads="1"/>
            </p:cNvSpPr>
            <p:nvPr/>
          </p:nvSpPr>
          <p:spPr bwMode="auto">
            <a:xfrm>
              <a:off x="5427" y="4865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B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3" name="Rectangle 12"/>
            <p:cNvSpPr>
              <a:spLocks noChangeArrowheads="1"/>
            </p:cNvSpPr>
            <p:nvPr/>
          </p:nvSpPr>
          <p:spPr bwMode="auto">
            <a:xfrm>
              <a:off x="6681" y="5587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A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4" name="Line 13"/>
            <p:cNvSpPr>
              <a:spLocks noChangeShapeType="1"/>
            </p:cNvSpPr>
            <p:nvPr/>
          </p:nvSpPr>
          <p:spPr bwMode="auto">
            <a:xfrm flipV="1">
              <a:off x="3979" y="2638"/>
              <a:ext cx="0" cy="39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3" name="Text Box 14"/>
          <p:cNvSpPr txBox="1">
            <a:spLocks noChangeArrowheads="1"/>
          </p:cNvSpPr>
          <p:nvPr/>
        </p:nvSpPr>
        <p:spPr bwMode="auto">
          <a:xfrm>
            <a:off x="5410200" y="2289176"/>
            <a:ext cx="33528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>
                <a:solidFill>
                  <a:srgbClr val="275093"/>
                </a:solidFill>
              </a:rPr>
              <a:t>Geogra</a:t>
            </a:r>
            <a:r>
              <a:rPr lang="cs-CZ" sz="2000" dirty="0" err="1" smtClean="0">
                <a:solidFill>
                  <a:srgbClr val="275093"/>
                </a:solidFill>
              </a:rPr>
              <a:t>fický</a:t>
            </a:r>
            <a:r>
              <a:rPr lang="en-US" sz="2000" dirty="0" smtClean="0">
                <a:solidFill>
                  <a:srgbClr val="275093"/>
                </a:solidFill>
              </a:rPr>
              <a:t> region </a:t>
            </a:r>
            <a:r>
              <a:rPr lang="en-US" sz="2000" i="1" dirty="0" smtClean="0">
                <a:solidFill>
                  <a:srgbClr val="275093"/>
                </a:solidFill>
              </a:rPr>
              <a:t>B</a:t>
            </a:r>
            <a:r>
              <a:rPr lang="cs-CZ" sz="2000" i="1" dirty="0" smtClean="0">
                <a:solidFill>
                  <a:srgbClr val="275093"/>
                </a:solidFill>
              </a:rPr>
              <a:t>,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kde se nabízí vysoké </a:t>
            </a:r>
            <a:r>
              <a:rPr lang="cs-CZ" sz="2000" dirty="0" smtClean="0">
                <a:solidFill>
                  <a:srgbClr val="275093"/>
                </a:solidFill>
              </a:rPr>
              <a:t>mzdy, </a:t>
            </a:r>
            <a:r>
              <a:rPr lang="cs-CZ" sz="2000" dirty="0" smtClean="0">
                <a:solidFill>
                  <a:srgbClr val="275093"/>
                </a:solidFill>
              </a:rPr>
              <a:t>bude mít také nízkou míru nezaměstnanosti.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Modely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efektivnostních</a:t>
            </a:r>
            <a:r>
              <a:rPr lang="cs-CZ" sz="2000" dirty="0" smtClean="0">
                <a:solidFill>
                  <a:srgbClr val="275093"/>
                </a:solidFill>
              </a:rPr>
              <a:t> mezd pomáhají vysvětlit tento jev: </a:t>
            </a:r>
            <a:r>
              <a:rPr lang="en-US" sz="2000" dirty="0" smtClean="0">
                <a:solidFill>
                  <a:srgbClr val="275093"/>
                </a:solidFill>
              </a:rPr>
              <a:t>firm</a:t>
            </a:r>
            <a:r>
              <a:rPr lang="cs-CZ" sz="2000" dirty="0" smtClean="0">
                <a:solidFill>
                  <a:srgbClr val="275093"/>
                </a:solidFill>
              </a:rPr>
              <a:t>y v regionech s vysokou nezaměstnaností nemusí nabízet vysoké mzdy, aby odradili své pracovníky od </a:t>
            </a:r>
            <a:r>
              <a:rPr lang="cs-CZ" sz="2000" dirty="0" err="1" smtClean="0">
                <a:solidFill>
                  <a:srgbClr val="275093"/>
                </a:solidFill>
              </a:rPr>
              <a:t>ulejvání</a:t>
            </a:r>
            <a:r>
              <a:rPr lang="cs-CZ" sz="2000" dirty="0" smtClean="0">
                <a:solidFill>
                  <a:srgbClr val="275093"/>
                </a:solidFill>
              </a:rPr>
              <a:t> se.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8229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Implicit</a:t>
            </a:r>
            <a:r>
              <a:rPr lang="cs-CZ" dirty="0" smtClean="0">
                <a:cs typeface="Times New Roman" pitchFamily="18" charset="0"/>
              </a:rPr>
              <a:t>ní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k</a:t>
            </a:r>
            <a:r>
              <a:rPr lang="en-US" dirty="0" err="1" smtClean="0">
                <a:cs typeface="Times New Roman" pitchFamily="18" charset="0"/>
              </a:rPr>
              <a:t>ontra</a:t>
            </a:r>
            <a:r>
              <a:rPr lang="cs-CZ" dirty="0" smtClean="0">
                <a:cs typeface="Times New Roman" pitchFamily="18" charset="0"/>
              </a:rPr>
              <a:t>k</a:t>
            </a:r>
            <a:r>
              <a:rPr lang="en-US" dirty="0" smtClean="0">
                <a:cs typeface="Times New Roman" pitchFamily="18" charset="0"/>
              </a:rPr>
              <a:t>t</a:t>
            </a:r>
            <a:r>
              <a:rPr lang="cs-CZ" dirty="0">
                <a:cs typeface="Times New Roman" pitchFamily="18" charset="0"/>
              </a:rPr>
              <a:t>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Teorie implicitních kontraktů </a:t>
            </a:r>
            <a:r>
              <a:rPr lang="cs-CZ" dirty="0" smtClean="0">
                <a:cs typeface="Times New Roman" pitchFamily="18" charset="0"/>
              </a:rPr>
              <a:t>tvrdí, že pracovníci preferují zaměstnanecký kontrakt, kde je mzda relativně stabilní během hospodářského cyklu</a:t>
            </a:r>
            <a:r>
              <a:rPr lang="en-US" dirty="0" smtClean="0">
                <a:cs typeface="Times New Roman" pitchFamily="18" charset="0"/>
              </a:rPr>
              <a:t>,</a:t>
            </a:r>
            <a:r>
              <a:rPr lang="cs-CZ" dirty="0" smtClean="0">
                <a:cs typeface="Times New Roman" pitchFamily="18" charset="0"/>
              </a:rPr>
              <a:t> a to i v případě, že to způsobuje pokles odpracovaných hodin v recesi.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Předpoklad: pracovníci jsou averzní k riziku (mzdovým výkyvům) a firma jim v podstatě nabízí </a:t>
            </a:r>
            <a:r>
              <a:rPr lang="en-US" dirty="0" smtClean="0">
                <a:cs typeface="Times New Roman" pitchFamily="18" charset="0"/>
              </a:rPr>
              <a:t>“</a:t>
            </a:r>
            <a:r>
              <a:rPr lang="en-US" dirty="0" err="1" smtClean="0">
                <a:cs typeface="Times New Roman" pitchFamily="18" charset="0"/>
              </a:rPr>
              <a:t>poji</a:t>
            </a:r>
            <a:r>
              <a:rPr lang="cs-CZ" dirty="0" err="1" smtClean="0">
                <a:cs typeface="Times New Roman" pitchFamily="18" charset="0"/>
              </a:rPr>
              <a:t>štění</a:t>
            </a:r>
            <a:r>
              <a:rPr lang="en-US" dirty="0" smtClean="0">
                <a:cs typeface="Times New Roman" pitchFamily="18" charset="0"/>
              </a:rPr>
              <a:t>”</a:t>
            </a:r>
            <a:r>
              <a:rPr lang="cs-CZ" dirty="0" smtClean="0">
                <a:cs typeface="Times New Roman" pitchFamily="18" charset="0"/>
              </a:rPr>
              <a:t> proti těmto výkyvům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Firma díky tomu dokáže přitáhnout rizikově averzní pracovníky při nižších průměrných mzdách, než v případě </a:t>
            </a:r>
            <a:r>
              <a:rPr lang="cs-CZ" dirty="0" err="1" smtClean="0">
                <a:cs typeface="Times New Roman" pitchFamily="18" charset="0"/>
              </a:rPr>
              <a:t>volatilních</a:t>
            </a:r>
            <a:r>
              <a:rPr lang="cs-CZ" dirty="0" smtClean="0">
                <a:cs typeface="Times New Roman" pitchFamily="18" charset="0"/>
              </a:rPr>
              <a:t> mezd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Vytváří to nezaměstnanost dobrovolné povahy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Phillips</a:t>
            </a:r>
            <a:r>
              <a:rPr lang="cs-CZ" dirty="0" smtClean="0">
                <a:cs typeface="Times New Roman" pitchFamily="18" charset="0"/>
              </a:rPr>
              <a:t>ova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křivka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44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Klesající </a:t>
            </a:r>
            <a:r>
              <a:rPr lang="cs-CZ" b="1" dirty="0" err="1" smtClean="0">
                <a:cs typeface="Times New Roman" pitchFamily="18" charset="0"/>
              </a:rPr>
              <a:t>Phillipsova</a:t>
            </a:r>
            <a:r>
              <a:rPr lang="cs-CZ" b="1" dirty="0" smtClean="0">
                <a:cs typeface="Times New Roman" pitchFamily="18" charset="0"/>
              </a:rPr>
              <a:t> křivka </a:t>
            </a:r>
            <a:r>
              <a:rPr lang="cs-CZ" dirty="0" smtClean="0">
                <a:cs typeface="Times New Roman" pitchFamily="18" charset="0"/>
              </a:rPr>
              <a:t>existuje pouze v krátkém období. </a:t>
            </a:r>
            <a:endParaRPr lang="en-US" sz="12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dlouhém období neexistuje žádná zaměnitelnost mezi inflací a nezaměstnaností.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4"/>
          <p:cNvGrpSpPr>
            <a:grpSpLocks/>
          </p:cNvGrpSpPr>
          <p:nvPr/>
        </p:nvGrpSpPr>
        <p:grpSpPr bwMode="auto">
          <a:xfrm>
            <a:off x="601659" y="2103912"/>
            <a:ext cx="3649333" cy="3953602"/>
            <a:chOff x="3360" y="1551"/>
            <a:chExt cx="4944" cy="5328"/>
          </a:xfrm>
        </p:grpSpPr>
        <p:sp>
          <p:nvSpPr>
            <p:cNvPr id="59398" name="Line 5"/>
            <p:cNvSpPr>
              <a:spLocks noChangeShapeType="1"/>
            </p:cNvSpPr>
            <p:nvPr/>
          </p:nvSpPr>
          <p:spPr bwMode="auto">
            <a:xfrm>
              <a:off x="3762" y="2139"/>
              <a:ext cx="1" cy="4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Line 6"/>
            <p:cNvSpPr>
              <a:spLocks noChangeShapeType="1"/>
            </p:cNvSpPr>
            <p:nvPr/>
          </p:nvSpPr>
          <p:spPr bwMode="auto">
            <a:xfrm>
              <a:off x="3762" y="6243"/>
              <a:ext cx="41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Arc 7"/>
            <p:cNvSpPr>
              <a:spLocks/>
            </p:cNvSpPr>
            <p:nvPr/>
          </p:nvSpPr>
          <p:spPr bwMode="auto">
            <a:xfrm flipH="1" flipV="1">
              <a:off x="4149" y="2526"/>
              <a:ext cx="3392" cy="3284"/>
            </a:xfrm>
            <a:custGeom>
              <a:avLst/>
              <a:gdLst>
                <a:gd name="T0" fmla="*/ 0 w 21600"/>
                <a:gd name="T1" fmla="*/ 0 h 21600"/>
                <a:gd name="T2" fmla="*/ 84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Rectangle 8"/>
            <p:cNvSpPr>
              <a:spLocks noChangeArrowheads="1"/>
            </p:cNvSpPr>
            <p:nvPr/>
          </p:nvSpPr>
          <p:spPr bwMode="auto">
            <a:xfrm>
              <a:off x="6589" y="6257"/>
              <a:ext cx="1715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Míra nezaměstnanosti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402" name="Rectangle 9"/>
            <p:cNvSpPr>
              <a:spLocks noChangeArrowheads="1"/>
            </p:cNvSpPr>
            <p:nvPr/>
          </p:nvSpPr>
          <p:spPr bwMode="auto">
            <a:xfrm>
              <a:off x="3360" y="1551"/>
              <a:ext cx="961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Míra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nfla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ce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403" name="Rectangle 10"/>
            <p:cNvSpPr>
              <a:spLocks noChangeArrowheads="1"/>
            </p:cNvSpPr>
            <p:nvPr/>
          </p:nvSpPr>
          <p:spPr bwMode="auto">
            <a:xfrm>
              <a:off x="3513" y="5461"/>
              <a:ext cx="32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9404" name="Rectangle 11"/>
            <p:cNvSpPr>
              <a:spLocks noChangeArrowheads="1"/>
            </p:cNvSpPr>
            <p:nvPr/>
          </p:nvSpPr>
          <p:spPr bwMode="auto">
            <a:xfrm>
              <a:off x="3529" y="4676"/>
              <a:ext cx="32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9405" name="Oval 12"/>
            <p:cNvSpPr>
              <a:spLocks noChangeArrowheads="1"/>
            </p:cNvSpPr>
            <p:nvPr/>
          </p:nvSpPr>
          <p:spPr bwMode="auto">
            <a:xfrm>
              <a:off x="5063" y="4756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406" name="Oval 13"/>
            <p:cNvSpPr>
              <a:spLocks noChangeArrowheads="1"/>
            </p:cNvSpPr>
            <p:nvPr/>
          </p:nvSpPr>
          <p:spPr bwMode="auto">
            <a:xfrm>
              <a:off x="6393" y="559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407" name="Line 14"/>
            <p:cNvSpPr>
              <a:spLocks noChangeShapeType="1"/>
            </p:cNvSpPr>
            <p:nvPr/>
          </p:nvSpPr>
          <p:spPr bwMode="auto">
            <a:xfrm>
              <a:off x="5109" y="4818"/>
              <a:ext cx="1" cy="1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15"/>
            <p:cNvSpPr>
              <a:spLocks noChangeShapeType="1"/>
            </p:cNvSpPr>
            <p:nvPr/>
          </p:nvSpPr>
          <p:spPr bwMode="auto">
            <a:xfrm>
              <a:off x="6440" y="5608"/>
              <a:ext cx="1" cy="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Rectangle 16"/>
            <p:cNvSpPr>
              <a:spLocks noChangeArrowheads="1"/>
            </p:cNvSpPr>
            <p:nvPr/>
          </p:nvSpPr>
          <p:spPr bwMode="auto">
            <a:xfrm>
              <a:off x="5187" y="4528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9410" name="Rectangle 17"/>
            <p:cNvSpPr>
              <a:spLocks noChangeArrowheads="1"/>
            </p:cNvSpPr>
            <p:nvPr/>
          </p:nvSpPr>
          <p:spPr bwMode="auto">
            <a:xfrm>
              <a:off x="6441" y="5241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9411" name="Line 18"/>
            <p:cNvSpPr>
              <a:spLocks noChangeShapeType="1"/>
            </p:cNvSpPr>
            <p:nvPr/>
          </p:nvSpPr>
          <p:spPr bwMode="auto">
            <a:xfrm flipH="1">
              <a:off x="3685" y="5631"/>
              <a:ext cx="271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19"/>
            <p:cNvSpPr>
              <a:spLocks noChangeShapeType="1"/>
            </p:cNvSpPr>
            <p:nvPr/>
          </p:nvSpPr>
          <p:spPr bwMode="auto">
            <a:xfrm flipH="1">
              <a:off x="3773" y="4802"/>
              <a:ext cx="131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4572000" y="2438400"/>
            <a:ext cx="3962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Krátkodobá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Phillips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ova křivka popisuje negativní korelaci mezi mírou inflace a mírou nezaměstnanosti.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implikuje, že ekonomika krátkodobě čelí volbě mezi inflací a nezaměstnaností. </a:t>
            </a:r>
            <a:endParaRPr lang="en-US" sz="4400" dirty="0">
              <a:solidFill>
                <a:srgbClr val="275093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1066800"/>
            <a:ext cx="91440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Krátkodobá </a:t>
            </a:r>
            <a:r>
              <a:rPr lang="en-US" sz="4800" dirty="0" smtClean="0">
                <a:cs typeface="Times New Roman" pitchFamily="18" charset="0"/>
              </a:rPr>
              <a:t>Phillips</a:t>
            </a:r>
            <a:r>
              <a:rPr lang="cs-CZ" sz="4800" dirty="0">
                <a:cs typeface="Times New Roman" pitchFamily="18" charset="0"/>
              </a:rPr>
              <a:t>ova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cs-CZ" sz="4800" dirty="0">
                <a:cs typeface="Times New Roman" pitchFamily="18" charset="0"/>
              </a:rPr>
              <a:t>křivka</a:t>
            </a:r>
            <a:endParaRPr lang="en-US" sz="4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dirty="0" err="1" smtClean="0"/>
              <a:t>Infla</a:t>
            </a:r>
            <a:r>
              <a:rPr lang="cs-CZ" sz="4400" dirty="0" err="1" smtClean="0"/>
              <a:t>ce</a:t>
            </a:r>
            <a:r>
              <a:rPr lang="en-US" sz="4400" dirty="0" smtClean="0"/>
              <a:t> a </a:t>
            </a:r>
            <a:r>
              <a:rPr lang="cs-CZ" sz="4400" dirty="0" smtClean="0"/>
              <a:t>nezaměstnanost v USA</a:t>
            </a:r>
            <a:r>
              <a:rPr lang="en-US" sz="4400" dirty="0" smtClean="0"/>
              <a:t>, </a:t>
            </a:r>
            <a:r>
              <a:rPr lang="en-US" sz="4400" dirty="0"/>
              <a:t>1961-2005</a:t>
            </a:r>
          </a:p>
        </p:txBody>
      </p:sp>
      <p:pic>
        <p:nvPicPr>
          <p:cNvPr id="60418" name="Picture 2" descr="bor23208_121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3246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000" dirty="0"/>
              <a:t>Důvody ekonomické neaktivity dospělé populace v ČR v roce 2008 v tis.</a:t>
            </a:r>
            <a:endParaRPr lang="cs-CZ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6" y="2133600"/>
            <a:ext cx="7389813" cy="4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5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6887"/>
            <a:ext cx="9144000" cy="1560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/>
              <a:t>Krátkodobá</a:t>
            </a:r>
            <a:r>
              <a:rPr lang="en-US" sz="4400" dirty="0" smtClean="0"/>
              <a:t> a</a:t>
            </a:r>
            <a:r>
              <a:rPr lang="cs-CZ" sz="4400" dirty="0" smtClean="0"/>
              <a:t> dlouhodobá</a:t>
            </a:r>
            <a:r>
              <a:rPr lang="en-US" sz="4400" dirty="0" smtClean="0"/>
              <a:t> Phillips</a:t>
            </a:r>
            <a:r>
              <a:rPr lang="cs-CZ" sz="4400" dirty="0" smtClean="0"/>
              <a:t>ova</a:t>
            </a:r>
            <a:r>
              <a:rPr lang="en-US" sz="4400" dirty="0" smtClean="0"/>
              <a:t> </a:t>
            </a:r>
            <a:r>
              <a:rPr lang="cs-CZ" sz="4400" dirty="0" smtClean="0"/>
              <a:t>křivka</a:t>
            </a:r>
            <a:endParaRPr lang="en-US" sz="4400" dirty="0"/>
          </a:p>
        </p:txBody>
      </p:sp>
      <p:grpSp>
        <p:nvGrpSpPr>
          <p:cNvPr id="61442" name="Group 27"/>
          <p:cNvGrpSpPr>
            <a:grpSpLocks/>
          </p:cNvGrpSpPr>
          <p:nvPr/>
        </p:nvGrpSpPr>
        <p:grpSpPr bwMode="auto">
          <a:xfrm>
            <a:off x="1447800" y="2248812"/>
            <a:ext cx="5306266" cy="4661326"/>
            <a:chOff x="561" y="1125"/>
            <a:chExt cx="2914" cy="2557"/>
          </a:xfrm>
        </p:grpSpPr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1891" y="1443"/>
              <a:ext cx="1" cy="1924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773" y="1339"/>
              <a:ext cx="0" cy="20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773" y="3369"/>
              <a:ext cx="2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Arc 8"/>
            <p:cNvSpPr>
              <a:spLocks/>
            </p:cNvSpPr>
            <p:nvPr/>
          </p:nvSpPr>
          <p:spPr bwMode="auto">
            <a:xfrm flipH="1" flipV="1">
              <a:off x="977" y="1530"/>
              <a:ext cx="1787" cy="1625"/>
            </a:xfrm>
            <a:custGeom>
              <a:avLst/>
              <a:gdLst>
                <a:gd name="T0" fmla="*/ 0 w 21600"/>
                <a:gd name="T1" fmla="*/ 0 h 21600"/>
                <a:gd name="T2" fmla="*/ 12 w 21600"/>
                <a:gd name="T3" fmla="*/ 9 h 21600"/>
                <a:gd name="T4" fmla="*/ 0 w 21600"/>
                <a:gd name="T5" fmla="*/ 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1058" y="3374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849" y="3374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642" y="2864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1072" y="2085"/>
              <a:ext cx="50" cy="4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866" y="2928"/>
              <a:ext cx="49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866" y="2088"/>
              <a:ext cx="50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1940" y="2783"/>
              <a:ext cx="1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1132" y="1938"/>
              <a:ext cx="1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 dirty="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642" y="2036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7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H="1">
              <a:off x="781" y="2949"/>
              <a:ext cx="1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2250" y="2925"/>
              <a:ext cx="66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Krátkodobá PC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1965" y="1552"/>
              <a:ext cx="66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Dlouhodobá PC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561" y="1125"/>
              <a:ext cx="58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Míra i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nfla</a:t>
              </a:r>
              <a:r>
                <a:rPr lang="cs-CZ" sz="1400" dirty="0" err="1" smtClean="0">
                  <a:solidFill>
                    <a:srgbClr val="000000"/>
                  </a:solidFill>
                  <a:latin typeface="Verdana" pitchFamily="34" charset="0"/>
                </a:rPr>
                <a:t>ce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2626" y="3374"/>
              <a:ext cx="8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Míra nezaměstnanosti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1092" y="2109"/>
              <a:ext cx="0" cy="1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>
              <a:off x="765" y="2114"/>
              <a:ext cx="11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000780" y="3883284"/>
            <a:ext cx="311383" cy="2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200" i="1" dirty="0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4477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800" dirty="0"/>
              <a:t>Krátkodobá</a:t>
            </a:r>
            <a:r>
              <a:rPr lang="en-US" sz="4800" dirty="0"/>
              <a:t> a</a:t>
            </a:r>
            <a:r>
              <a:rPr lang="cs-CZ" sz="4800" dirty="0"/>
              <a:t> dlouhodobá</a:t>
            </a:r>
            <a:r>
              <a:rPr lang="en-US" sz="4800" dirty="0"/>
              <a:t> Phillips</a:t>
            </a:r>
            <a:r>
              <a:rPr lang="cs-CZ" sz="4800" dirty="0"/>
              <a:t>ova</a:t>
            </a:r>
            <a:r>
              <a:rPr lang="en-US" sz="4800" dirty="0"/>
              <a:t> </a:t>
            </a:r>
            <a:r>
              <a:rPr lang="cs-CZ" sz="4800" dirty="0"/>
              <a:t>křivka</a:t>
            </a:r>
            <a:endParaRPr lang="en-US" sz="48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3733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Ekonomika je na začátku v bodě </a:t>
            </a:r>
            <a:r>
              <a:rPr lang="en-US" i="1" dirty="0" smtClean="0"/>
              <a:t>A </a:t>
            </a:r>
            <a:r>
              <a:rPr lang="en-US" dirty="0" smtClean="0"/>
              <a:t>(</a:t>
            </a:r>
            <a:r>
              <a:rPr lang="cs-CZ" dirty="0" smtClean="0"/>
              <a:t>na předchozím</a:t>
            </a:r>
            <a:r>
              <a:rPr lang="en-US" dirty="0" smtClean="0"/>
              <a:t> </a:t>
            </a:r>
            <a:r>
              <a:rPr lang="en-US" dirty="0" err="1" smtClean="0"/>
              <a:t>gra</a:t>
            </a:r>
            <a:r>
              <a:rPr lang="cs-CZ" dirty="0" err="1" smtClean="0"/>
              <a:t>fu</a:t>
            </a:r>
            <a:r>
              <a:rPr lang="en-US" dirty="0" smtClean="0"/>
              <a:t>);</a:t>
            </a:r>
            <a:r>
              <a:rPr lang="cs-CZ" dirty="0" smtClean="0"/>
              <a:t> není žádná inflace a míra nezaměstnanosti je 5 procent</a:t>
            </a:r>
            <a:r>
              <a:rPr lang="en-US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monetární politika zvýší míru inflace na 7 procent, hledači práce začnou najednou nacházet hodně pracovních příležitostí, které budou v souladu s jejich rezervační mzdou a míra nezaměstnanosti krátkodobě klesne, čímž se ekonomika posune do bodu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38400"/>
            <a:ext cx="9144000" cy="3581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Během času pracovníci zjistí, že míra inflace je vyšší a přizpůsobí svou rezervační mzdu směrem nahoru, čímž se ekonomika dostane do bodu </a:t>
            </a:r>
            <a:r>
              <a:rPr lang="cs-CZ" i="1" dirty="0" smtClean="0"/>
              <a:t>C</a:t>
            </a:r>
            <a:r>
              <a:rPr lang="en-US" i="1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dlouhém období je míra nezaměstnanosti stále </a:t>
            </a:r>
            <a:r>
              <a:rPr lang="en-US" dirty="0" smtClean="0"/>
              <a:t>5 </a:t>
            </a:r>
            <a:r>
              <a:rPr lang="en-US" dirty="0" err="1" smtClean="0"/>
              <a:t>pr</a:t>
            </a:r>
            <a:r>
              <a:rPr lang="cs-CZ" dirty="0" smtClean="0"/>
              <a:t>o</a:t>
            </a:r>
            <a:r>
              <a:rPr lang="en-US" dirty="0" smtClean="0"/>
              <a:t>cent,</a:t>
            </a:r>
            <a:r>
              <a:rPr lang="cs-CZ" dirty="0" smtClean="0"/>
              <a:t> ale nyní je míra inflace vyšší.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dlouhém období neexistuje žádná zaměnitelnost mezi inflací a nezaměstnaností. </a:t>
            </a: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258887"/>
            <a:ext cx="8229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800" dirty="0"/>
              <a:t>Krátkodobá</a:t>
            </a:r>
            <a:r>
              <a:rPr lang="en-US" sz="4800" dirty="0"/>
              <a:t> a</a:t>
            </a:r>
            <a:r>
              <a:rPr lang="cs-CZ" sz="4800" dirty="0"/>
              <a:t> dlouhodobá</a:t>
            </a:r>
            <a:r>
              <a:rPr lang="en-US" sz="4800" dirty="0"/>
              <a:t> Phillips</a:t>
            </a:r>
            <a:r>
              <a:rPr lang="cs-CZ" sz="4800" dirty="0"/>
              <a:t>ova</a:t>
            </a:r>
            <a:r>
              <a:rPr lang="en-US" sz="4800" dirty="0"/>
              <a:t> </a:t>
            </a:r>
            <a:r>
              <a:rPr lang="cs-CZ" sz="4800" dirty="0"/>
              <a:t>křivka</a:t>
            </a:r>
            <a:endParaRPr lang="en-US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1430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Nezaměstnanost v západní Evropě</a:t>
            </a:r>
            <a:r>
              <a:rPr lang="en-US" sz="4800" dirty="0" smtClean="0"/>
              <a:t>, </a:t>
            </a:r>
            <a:r>
              <a:rPr lang="en-US" sz="4800" dirty="0"/>
              <a:t>1960-2010</a:t>
            </a:r>
          </a:p>
        </p:txBody>
      </p:sp>
      <p:graphicFrame>
        <p:nvGraphicFramePr>
          <p:cNvPr id="296" name="Chart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90376"/>
              </p:ext>
            </p:extLst>
          </p:nvPr>
        </p:nvGraphicFramePr>
        <p:xfrm>
          <a:off x="304800" y="19812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87" name="Rectangle 23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600" dirty="0" smtClean="0">
                <a:cs typeface="Times New Roman" pitchFamily="18" charset="0"/>
              </a:rPr>
              <a:t>Procento nezaměstnaných, kteří jsou nezaměstnaní déle než 12 měsíců</a:t>
            </a:r>
            <a:endParaRPr lang="en-US" sz="3600" dirty="0">
              <a:cs typeface="Times New Roman" pitchFamily="18" charset="0"/>
            </a:endParaRPr>
          </a:p>
        </p:txBody>
      </p:sp>
      <p:graphicFrame>
        <p:nvGraphicFramePr>
          <p:cNvPr id="54337" name="Group 65"/>
          <p:cNvGraphicFramePr>
            <a:graphicFrameLocks noGrp="1"/>
          </p:cNvGraphicFramePr>
          <p:nvPr/>
        </p:nvGraphicFramePr>
        <p:xfrm>
          <a:off x="1524000" y="2133600"/>
          <a:ext cx="6400800" cy="4163060"/>
        </p:xfrm>
        <a:graphic>
          <a:graphicData uri="http://schemas.openxmlformats.org/drawingml/2006/table">
            <a:tbl>
              <a:tblPr/>
              <a:tblGrid>
                <a:gridCol w="2052638"/>
                <a:gridCol w="1449387"/>
                <a:gridCol w="1449388"/>
                <a:gridCol w="144938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Country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1990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Belgium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68.7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56.6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Denmark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Germany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France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Ireland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66.0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Italy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52.9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Netherlands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Spain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United Kingdom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United States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Nezaměstnanost v Evropě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49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Kombinace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  <a:buFontTx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900" dirty="0" smtClean="0">
                <a:cs typeface="Times New Roman" pitchFamily="18" charset="0"/>
              </a:rPr>
              <a:t>vysokých podpor v nezaměstnanosti</a:t>
            </a:r>
          </a:p>
          <a:p>
            <a:pPr lvl="1">
              <a:spcBef>
                <a:spcPts val="1200"/>
              </a:spcBef>
            </a:pPr>
            <a:r>
              <a:rPr lang="cs-CZ" sz="2900" dirty="0">
                <a:cs typeface="Times New Roman" pitchFamily="18" charset="0"/>
              </a:rPr>
              <a:t>o</a:t>
            </a:r>
            <a:r>
              <a:rPr lang="cs-CZ" sz="2900" dirty="0" smtClean="0">
                <a:cs typeface="Times New Roman" pitchFamily="18" charset="0"/>
              </a:rPr>
              <a:t>chrany pracovních míst</a:t>
            </a:r>
            <a:endParaRPr lang="en-US" sz="29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900" dirty="0" smtClean="0">
                <a:cs typeface="Times New Roman" pitchFamily="18" charset="0"/>
              </a:rPr>
              <a:t>mzdových</a:t>
            </a:r>
            <a:r>
              <a:rPr lang="en-US" sz="2900" dirty="0" smtClean="0">
                <a:cs typeface="Times New Roman" pitchFamily="18" charset="0"/>
              </a:rPr>
              <a:t> rig</a:t>
            </a:r>
            <a:r>
              <a:rPr lang="cs-CZ" sz="2900" dirty="0" err="1" smtClean="0">
                <a:cs typeface="Times New Roman" pitchFamily="18" charset="0"/>
              </a:rPr>
              <a:t>idit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9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smtClean="0">
                <a:cs typeface="Times New Roman" pitchFamily="18" charset="0"/>
              </a:rPr>
              <a:t>je p</a:t>
            </a:r>
            <a:r>
              <a:rPr lang="en-US" dirty="0" smtClean="0">
                <a:cs typeface="Times New Roman" pitchFamily="18" charset="0"/>
              </a:rPr>
              <a:t>r</a:t>
            </a:r>
            <a:r>
              <a:rPr lang="cs-CZ" dirty="0" err="1" smtClean="0">
                <a:cs typeface="Times New Roman" pitchFamily="18" charset="0"/>
              </a:rPr>
              <a:t>avděpodobně</a:t>
            </a:r>
            <a:r>
              <a:rPr lang="cs-CZ" dirty="0" smtClean="0">
                <a:cs typeface="Times New Roman" pitchFamily="18" charset="0"/>
              </a:rPr>
              <a:t> zodpovědná za vysokou nezaměstnanost pozorovanou v Evropě od 80-tých a 90-tých let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/>
              <a:t>Štědrost podpor v nezaměstnanosti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600200"/>
            <a:ext cx="7000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8416"/>
            <a:ext cx="7315200" cy="48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Ochrana zaměstnanců ze strany státu v mezinárodním srovnání</a:t>
            </a:r>
          </a:p>
        </p:txBody>
      </p:sp>
    </p:spTree>
    <p:extLst>
      <p:ext uri="{BB962C8B-B14F-4D97-AF65-F5344CB8AC3E}">
        <p14:creationId xmlns:p14="http://schemas.microsoft.com/office/powerpoint/2010/main" val="23453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_Z\EC_2012_05_26_Employee_protection_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18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Daňové zatížení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Rozdíl mezi celkovými mzdovými náklady a vyplácenou mzdou (</a:t>
            </a:r>
            <a:r>
              <a:rPr lang="cs-CZ" dirty="0" err="1" smtClean="0"/>
              <a:t>Nickell</a:t>
            </a:r>
            <a:r>
              <a:rPr lang="cs-CZ" dirty="0" smtClean="0"/>
              <a:t>, 1997)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Francie 63.8 </a:t>
            </a:r>
            <a:r>
              <a:rPr lang="en-US" dirty="0" smtClean="0"/>
              <a:t>%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N</a:t>
            </a:r>
            <a:r>
              <a:rPr lang="cs-CZ" dirty="0" smtClean="0"/>
              <a:t>ě</a:t>
            </a:r>
            <a:r>
              <a:rPr lang="en-US" dirty="0" err="1" smtClean="0"/>
              <a:t>mecko</a:t>
            </a:r>
            <a:r>
              <a:rPr lang="cs-CZ" dirty="0" smtClean="0"/>
              <a:t> 53 </a:t>
            </a:r>
            <a:r>
              <a:rPr lang="en-US" dirty="0"/>
              <a:t>%</a:t>
            </a:r>
            <a:r>
              <a:rPr lang="cs-CZ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Itálie 62.9 </a:t>
            </a:r>
            <a:r>
              <a:rPr lang="en-US" dirty="0"/>
              <a:t>%</a:t>
            </a:r>
            <a:r>
              <a:rPr lang="cs-CZ" dirty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USA 43.8 </a:t>
            </a:r>
            <a:r>
              <a:rPr lang="en-US" dirty="0"/>
              <a:t>%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68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Nezaměstnanost v USA</a:t>
            </a:r>
            <a:endParaRPr lang="cs-CZ" dirty="0"/>
          </a:p>
        </p:txBody>
      </p:sp>
      <p:pic>
        <p:nvPicPr>
          <p:cNvPr id="16386" name="Picture 2" descr="C:\Martin\Výuka\Ekonomie práce (2016)\obrazky a tabulky\Chapter_12_Image_Library\Figure_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52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336699"/>
                </a:solidFill>
              </a:rPr>
              <a:t>P</a:t>
            </a:r>
            <a:r>
              <a:rPr lang="cs-CZ" sz="4000" dirty="0" err="1">
                <a:solidFill>
                  <a:srgbClr val="336699"/>
                </a:solidFill>
              </a:rPr>
              <a:t>rocento</a:t>
            </a:r>
            <a:r>
              <a:rPr lang="cs-CZ" sz="4000" dirty="0">
                <a:solidFill>
                  <a:srgbClr val="336699"/>
                </a:solidFill>
              </a:rPr>
              <a:t> pracovníků, na které se vztahuje kolektivní vyjednávání</a:t>
            </a:r>
            <a:endParaRPr lang="cs-CZ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133600"/>
            <a:ext cx="436140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Nezaměstnanost v Evropě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Technologický pokrok a globalizace posunují </a:t>
            </a:r>
            <a:r>
              <a:rPr lang="cs-CZ" dirty="0"/>
              <a:t>poptávku po práci od nekvalifikované ke kvalifikované pracovní síle</a:t>
            </a:r>
            <a:r>
              <a:rPr lang="cs-CZ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Data naznačují, že existuje </a:t>
            </a:r>
            <a:r>
              <a:rPr lang="cs-CZ" dirty="0" err="1"/>
              <a:t>trade-off</a:t>
            </a:r>
            <a:r>
              <a:rPr lang="cs-CZ" dirty="0"/>
              <a:t> mezi příjmovou nerovností a </a:t>
            </a:r>
            <a:r>
              <a:rPr lang="cs-CZ" dirty="0" smtClean="0"/>
              <a:t>nezaměstnaností </a:t>
            </a:r>
            <a:endParaRPr lang="cs-CZ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Důsledek v </a:t>
            </a:r>
            <a:r>
              <a:rPr lang="cs-CZ" dirty="0" smtClean="0"/>
              <a:t>USA:</a:t>
            </a:r>
            <a:r>
              <a:rPr lang="cs-CZ" dirty="0"/>
              <a:t> </a:t>
            </a:r>
            <a:r>
              <a:rPr lang="cs-CZ" dirty="0" smtClean="0"/>
              <a:t>Zvýšení mzdového </a:t>
            </a:r>
            <a:r>
              <a:rPr lang="cs-CZ" dirty="0"/>
              <a:t>diferenciálu mezi kvalifikovanými a nekvalifikovanými </a:t>
            </a:r>
            <a:r>
              <a:rPr lang="cs-CZ" dirty="0" smtClean="0"/>
              <a:t>pracovníky =</a:t>
            </a:r>
            <a:r>
              <a:rPr lang="en-US" dirty="0" smtClean="0"/>
              <a:t>&gt; </a:t>
            </a:r>
            <a:r>
              <a:rPr lang="en-US" dirty="0" err="1" smtClean="0"/>
              <a:t>vy</a:t>
            </a:r>
            <a:r>
              <a:rPr lang="cs-CZ" dirty="0" err="1" smtClean="0"/>
              <a:t>šší</a:t>
            </a:r>
            <a:r>
              <a:rPr lang="cs-CZ" dirty="0" smtClean="0"/>
              <a:t> příjmová nerovnost. </a:t>
            </a:r>
            <a:endParaRPr lang="cs-CZ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Důsledek v </a:t>
            </a:r>
            <a:r>
              <a:rPr lang="cs-CZ" dirty="0" smtClean="0"/>
              <a:t>Evropě:</a:t>
            </a:r>
            <a:r>
              <a:rPr lang="cs-CZ" dirty="0"/>
              <a:t> </a:t>
            </a:r>
            <a:r>
              <a:rPr lang="cs-CZ" dirty="0" smtClean="0"/>
              <a:t>Vyšší </a:t>
            </a:r>
            <a:r>
              <a:rPr lang="cs-CZ" dirty="0"/>
              <a:t>nezaměstnanost v důsledku vysokých </a:t>
            </a:r>
            <a:r>
              <a:rPr lang="cs-CZ" dirty="0" smtClean="0"/>
              <a:t>sociálních dávek </a:t>
            </a:r>
            <a:r>
              <a:rPr lang="cs-CZ" dirty="0"/>
              <a:t>pro </a:t>
            </a:r>
            <a:r>
              <a:rPr lang="cs-CZ" dirty="0" smtClean="0"/>
              <a:t>nezaměstnané, ochrany pracovních míst, vyššího zdanění práce </a:t>
            </a:r>
            <a:r>
              <a:rPr lang="cs-CZ" dirty="0"/>
              <a:t>a silného vlivu odborů.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010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1143000"/>
          </a:xfrm>
        </p:spPr>
        <p:txBody>
          <a:bodyPr/>
          <a:lstStyle/>
          <a:p>
            <a:pPr algn="ctr"/>
            <a:r>
              <a:rPr lang="cs-CZ" dirty="0" smtClean="0"/>
              <a:t>Nezaměstnanost v ČR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1752600"/>
            <a:ext cx="85407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21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artin\Výuka\Ekonomie práce\obrazky a tabulky\Chapter_12_Image_Library\Figure_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Míra nezaměstnanosti podle vzdělání, USA 1970-2010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829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r>
              <a:rPr lang="cs-CZ" sz="4000" dirty="0"/>
              <a:t>Míra nezaměstnanosti podle vzdělání, </a:t>
            </a:r>
            <a:r>
              <a:rPr lang="cs-CZ" sz="4000" dirty="0" smtClean="0"/>
              <a:t>ČR 2008</a:t>
            </a:r>
            <a:endParaRPr lang="cs-CZ" sz="4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67000"/>
            <a:ext cx="8251825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0"/>
  <p:tag name="MMPROD_UIDATA" val="&lt;database version=&quot;7.0&quot;&gt;&lt;object type=&quot;1&quot; unique_id=&quot;10001&quot;&gt;&lt;object type=&quot;8&quot; unique_id=&quot;12308&quot;&gt;&lt;/object&gt;&lt;object type=&quot;2&quot; unique_id=&quot;12309&quot;&gt;&lt;object type=&quot;3&quot; unique_id=&quot;12310&quot;&gt;&lt;property id=&quot;20148&quot; value=&quot;5&quot;/&gt;&lt;property id=&quot;20300&quot; value=&quot;Slide 1 - &amp;quot;CHAPTER 12&amp;quot;&quot;/&gt;&lt;property id=&quot;20307&quot; value=&quot;261&quot;/&gt;&lt;/object&gt;&lt;object type=&quot;3&quot; unique_id=&quot;12311&quot;&gt;&lt;property id=&quot;20148&quot; value=&quot;5&quot;/&gt;&lt;property id=&quot;20300&quot; value=&quot;Slide 2 - &amp;quot;History of Unemployment In&amp;#x0D;&amp;#x0A;the United States&amp;quot;&quot;/&gt;&lt;property id=&quot;20307&quot; value=&quot;267&quot;/&gt;&lt;/object&gt;&lt;object type=&quot;3&quot; unique_id=&quot;12312&quot;&gt;&lt;property id=&quot;20148&quot; value=&quot;5&quot;/&gt;&lt;property id=&quot;20300&quot; value=&quot;Slide 3 - &amp;quot;Unemployment in the U.S. from &amp;#x0D;&amp;#x0A;1900 to 2010&amp;quot;&quot;/&gt;&lt;property id=&quot;20307&quot; value=&quot;268&quot;/&gt;&lt;/object&gt;&lt;object type=&quot;3&quot; unique_id=&quot;12313&quot;&gt;&lt;property id=&quot;20148&quot; value=&quot;5&quot;/&gt;&lt;property id=&quot;20300&quot; value=&quot;Slide 4 - &amp;quot;Unemployment Rates by Education Attainment, 1970-2010&amp;quot;&quot;/&gt;&lt;property id=&quot;20307&quot; value=&quot;269&quot;/&gt;&lt;/object&gt;&lt;object type=&quot;3&quot; unique_id=&quot;12314&quot;&gt;&lt;property id=&quot;20148&quot; value=&quot;5&quot;/&gt;&lt;property id=&quot;20300&quot; value=&quot;Slide 5 - &amp;quot;Frictional Unemployment&amp;quot;&quot;/&gt;&lt;property id=&quot;20307&quot; value=&quot;270&quot;/&gt;&lt;/object&gt;&lt;object type=&quot;3&quot; unique_id=&quot;12315&quot;&gt;&lt;property id=&quot;20148&quot; value=&quot;5&quot;/&gt;&lt;property id=&quot;20300&quot; value=&quot;Slide 6 - &amp;quot;Structural Unemployment&amp;quot;&quot;/&gt;&lt;property id=&quot;20307&quot; value=&quot;271&quot;/&gt;&lt;/object&gt;&lt;object type=&quot;3&quot; unique_id=&quot;12316&quot;&gt;&lt;property id=&quot;20148&quot; value=&quot;5&quot;/&gt;&lt;property id=&quot;20300&quot; value=&quot;Slide 7 - &amp;quot;The Rate of Unemployment&amp;quot;&quot;/&gt;&lt;property id=&quot;20307&quot; value=&quot;272&quot;/&gt;&lt;/object&gt;&lt;object type=&quot;3&quot; unique_id=&quot;12317&quot;&gt;&lt;property id=&quot;20148&quot; value=&quot;5&quot;/&gt;&lt;property id=&quot;20300&quot; value=&quot;Slide 8 - &amp;quot;Unemployed Persons by Reason for Unemployment, 1967-2010&amp;quot;&quot;/&gt;&lt;property id=&quot;20307&quot; value=&quot;273&quot;/&gt;&lt;/object&gt;&lt;object type=&quot;3&quot; unique_id=&quot;12318&quot;&gt;&lt;property id=&quot;20148&quot; value=&quot;5&quot;/&gt;&lt;property id=&quot;20300&quot; value=&quot;Slide 9 - &amp;quot;Unemployment Duration&amp;quot;&quot;/&gt;&lt;property id=&quot;20307&quot; value=&quot;274&quot;/&gt;&lt;/object&gt;&lt;object type=&quot;3&quot; unique_id=&quot;12319&quot;&gt;&lt;property id=&quot;20148&quot; value=&quot;5&quot;/&gt;&lt;property id=&quot;20300&quot; value=&quot;Slide 10 - &amp;quot;Unemployed Persons by Duration of Unemployment, 1948-2010&amp;quot;&quot;/&gt;&lt;property id=&quot;20307&quot; value=&quot;275&quot;/&gt;&lt;/object&gt;&lt;object type=&quot;3&quot; unique_id=&quot;12320&quot;&gt;&lt;property id=&quot;20148&quot; value=&quot;5&quot;/&gt;&lt;property id=&quot;20300&quot; value=&quot;Slide 11 - &amp;quot;Trends in Alternative Measures of the Unemployment Rate, 1994-2007&amp;quot;&quot;/&gt;&lt;property id=&quot;20307&quot; value=&quot;276&quot;/&gt;&lt;/object&gt;&lt;object type=&quot;3&quot; unique_id=&quot;12321&quot;&gt;&lt;property id=&quot;20148&quot; value=&quot;5&quot;/&gt;&lt;property id=&quot;20300&quot; value=&quot;Slide 12 - &amp;quot;Flows Between Employment and Unemployment&amp;quot;&quot;/&gt;&lt;property id=&quot;20307&quot; value=&quot;277&quot;/&gt;&lt;/object&gt;&lt;object type=&quot;3&quot; unique_id=&quot;12322&quot;&gt;&lt;property id=&quot;20148&quot; value=&quot;5&quot;/&gt;&lt;property id=&quot;20300&quot; value=&quot;Slide 13 - &amp;quot;Dynamic Flows in the U.S. Labor Market&amp;quot;&quot;/&gt;&lt;property id=&quot;20307&quot; value=&quot;278&quot;/&gt;&lt;/object&gt;&lt;object type=&quot;3&quot; unique_id=&quot;12323&quot;&gt;&lt;property id=&quot;20148&quot; value=&quot;5&quot;/&gt;&lt;property id=&quot;20300&quot; value=&quot;Slide 14 - &amp;quot;Job Search&amp;quot;&quot;/&gt;&lt;property id=&quot;20307&quot; value=&quot;279&quot;/&gt;&lt;/object&gt;&lt;object type=&quot;3&quot; unique_id=&quot;12324&quot;&gt;&lt;property id=&quot;20148&quot; value=&quot;5&quot;/&gt;&lt;property id=&quot;20300&quot; value=&quot;Slide 15 - &amp;quot;The Wage Offer Distribution&amp;quot;&quot;/&gt;&lt;property id=&quot;20307&quot; value=&quot;280&quot;/&gt;&lt;/object&gt;&lt;object type=&quot;3&quot; unique_id=&quot;12325&quot;&gt;&lt;property id=&quot;20148&quot; value=&quot;5&quot;/&gt;&lt;property id=&quot;20300&quot; value=&quot;Slide 16 - &amp;quot;Determination of the Asking Wage&amp;quot;&quot;/&gt;&lt;property id=&quot;20307&quot; value=&quot;281&quot;/&gt;&lt;/object&gt;&lt;object type=&quot;3&quot; unique_id=&quot;12326&quot;&gt;&lt;property id=&quot;20148&quot; value=&quot;5&quot;/&gt;&lt;property id=&quot;20300&quot; value=&quot;Slide 17 - &amp;quot;Discount Rates, Unemployment Insurance, and the Asking Wage&amp;quot;&quot;/&gt;&lt;property id=&quot;20307&quot; value=&quot;282&quot;/&gt;&lt;/object&gt;&lt;object type=&quot;3&quot; unique_id=&quot;12327&quot;&gt;&lt;property id=&quot;20148&quot; value=&quot;5&quot;/&gt;&lt;property id=&quot;20300&quot; value=&quot;Slide 18 - &amp;quot;Unemployment Insurance&amp;quot;&quot;/&gt;&lt;property id=&quot;20307&quot; value=&quot;283&quot;/&gt;&lt;/object&gt;&lt;object type=&quot;3&quot; unique_id=&quot;12328&quot;&gt;&lt;property id=&quot;20148&quot; value=&quot;5&quot;/&gt;&lt;property id=&quot;20300&quot; value=&quot;Slide 19 - &amp;quot;The Probability of Finding a New Job and UI Benefits&amp;quot;&quot;/&gt;&lt;property id=&quot;20307&quot; value=&quot;284&quot;/&gt;&lt;/object&gt;&lt;object type=&quot;3&quot; unique_id=&quot;12329&quot;&gt;&lt;property id=&quot;20148&quot; value=&quot;5&quot;/&gt;&lt;property id=&quot;20300&quot; value=&quot;Slide 20 - &amp;quot;Funding the UI System: Imperfect Experience Rating&amp;quot;&quot;/&gt;&lt;property id=&quot;20307&quot; value=&quot;285&quot;/&gt;&lt;/object&gt;&lt;object type=&quot;3&quot; unique_id=&quot;12330&quot;&gt;&lt;property id=&quot;20148&quot; value=&quot;5&quot;/&gt;&lt;property id=&quot;20300&quot; value=&quot;Slide 21 - &amp;quot;The Intertemporal Substitution Hypothesis&amp;quot;&quot;/&gt;&lt;property id=&quot;20307&quot; value=&quot;286&quot;/&gt;&lt;/object&gt;&lt;object type=&quot;3&quot; unique_id=&quot;12331&quot;&gt;&lt;property id=&quot;20148&quot; value=&quot;5&quot;/&gt;&lt;property id=&quot;20300&quot; value=&quot;Slide 22 - &amp;quot;The Sectoral Shifts Hypothesis&amp;quot;&quot;/&gt;&lt;property id=&quot;20307&quot; value=&quot;287&quot;/&gt;&lt;/object&gt;&lt;object type=&quot;3&quot; unique_id=&quot;12332&quot;&gt;&lt;property id=&quot;20148&quot; value=&quot;5&quot;/&gt;&lt;property id=&quot;20300&quot; value=&quot;Slide 23 - &amp;quot;Efficiency Wages and Unemployment (Revisited)&amp;quot;&quot;/&gt;&lt;property id=&quot;20307&quot; value=&quot;288&quot;/&gt;&lt;/object&gt;&lt;object type=&quot;3&quot; unique_id=&quot;12333&quot;&gt;&lt;property id=&quot;20148&quot; value=&quot;5&quot;/&gt;&lt;property id=&quot;20300&quot; value=&quot;Slide 24 - &amp;quot;The Determination of&amp;#x0D;&amp;#x0A;the Efficiency Wage&amp;quot;&quot;/&gt;&lt;property id=&quot;20307&quot; value=&quot;289&quot;/&gt;&lt;/object&gt;&lt;object type=&quot;3&quot; unique_id=&quot;12334&quot;&gt;&lt;property id=&quot;20148&quot; value=&quot;5&quot;/&gt;&lt;property id=&quot;20300&quot; value=&quot;Slide 25 - &amp;quot;The Impact of an Economic Contraction on the Efficiency Wage&amp;quot;&quot;/&gt;&lt;property id=&quot;20307&quot; value=&quot;290&quot;/&gt;&lt;/object&gt;&lt;object type=&quot;3&quot; unique_id=&quot;12335&quot;&gt;&lt;property id=&quot;20148&quot; value=&quot;5&quot;/&gt;&lt;property id=&quot;20300&quot; value=&quot;Slide 26 - &amp;quot;The Relation Between Wage Levels and Unemployment Across Regions&amp;quot;&quot;/&gt;&lt;property id=&quot;20307&quot; value=&quot;291&quot;/&gt;&lt;/object&gt;&lt;object type=&quot;3&quot; unique_id=&quot;12336&quot;&gt;&lt;property id=&quot;20148&quot; value=&quot;5&quot;/&gt;&lt;property id=&quot;20300&quot; value=&quot;Slide 27 - &amp;quot;Implicit Contracts&amp;quot;&quot;/&gt;&lt;property id=&quot;20307&quot; value=&quot;292&quot;/&gt;&lt;/object&gt;&lt;object type=&quot;3&quot; unique_id=&quot;12337&quot;&gt;&lt;property id=&quot;20148&quot; value=&quot;5&quot;/&gt;&lt;property id=&quot;20300&quot; value=&quot;Slide 28 - &amp;quot;The Phillips Curve&amp;quot;&quot;/&gt;&lt;property id=&quot;20307&quot; value=&quot;293&quot;/&gt;&lt;/object&gt;&lt;object type=&quot;3&quot; unique_id=&quot;12338&quot;&gt;&lt;property id=&quot;20148&quot; value=&quot;5&quot;/&gt;&lt;property id=&quot;20300&quot; value=&quot;Slide 29&quot;/&gt;&lt;property id=&quot;20307&quot; value=&quot;294&quot;/&gt;&lt;/object&gt;&lt;object type=&quot;3&quot; unique_id=&quot;12339&quot;&gt;&lt;property id=&quot;20148&quot; value=&quot;5&quot;/&gt;&lt;property id=&quot;20300&quot; value=&quot;Slide 30 - &amp;quot;Inflation and Unemployment in the United States, 1961-2005&amp;quot;&quot;/&gt;&lt;property id=&quot;20307&quot; value=&quot;295&quot;/&gt;&lt;/object&gt;&lt;object type=&quot;3&quot; unique_id=&quot;12340&quot;&gt;&lt;property id=&quot;20148&quot; value=&quot;5&quot;/&gt;&lt;property id=&quot;20300&quot; value=&quot;Slide 31 - &amp;quot;The Short-Run and Long-Run Phillips Curves&amp;quot;&quot;/&gt;&lt;property id=&quot;20307&quot; value=&quot;296&quot;/&gt;&lt;/object&gt;&lt;object type=&quot;3&quot; unique_id=&quot;12341&quot;&gt;&lt;property id=&quot;20148&quot; value=&quot;5&quot;/&gt;&lt;property id=&quot;20300&quot; value=&quot;Slide 32 - &amp;quot;The Short-Run and Long-Run Phillips Curves&amp;quot;&quot;/&gt;&lt;property id=&quot;20307&quot; value=&quot;297&quot;/&gt;&lt;/object&gt;&lt;object type=&quot;3&quot; unique_id=&quot;12342&quot;&gt;&lt;property id=&quot;20148&quot; value=&quot;5&quot;/&gt;&lt;property id=&quot;20300&quot; value=&quot;Slide 33&quot;/&gt;&lt;property id=&quot;20307&quot; value=&quot;298&quot;/&gt;&lt;/object&gt;&lt;object type=&quot;3&quot; unique_id=&quot;12343&quot;&gt;&lt;property id=&quot;20148&quot; value=&quot;5&quot;/&gt;&lt;property id=&quot;20300&quot; value=&quot;Slide 34 - &amp;quot;Percent of Unemployed in Spells of Unemployment Lasting at Least 12 Months&amp;quot;&quot;/&gt;&lt;property id=&quot;20307&quot; value=&quot;299&quot;/&gt;&lt;/object&gt;&lt;object type=&quot;3&quot; unique_id=&quot;12344&quot;&gt;&lt;property id=&quot;20148&quot; value=&quot;5&quot;/&gt;&lt;property id=&quot;20300&quot; value=&quot;Slide 35 - &amp;quot;Unemployment in Europe&amp;quot;&quot;/&gt;&lt;property id=&quot;20307&quot; value=&quot;300&quot;/&gt;&lt;/object&gt;&lt;object type=&quot;3&quot; unique_id=&quot;12345&quot;&gt;&lt;property id=&quot;20148&quot; value=&quot;5&quot;/&gt;&lt;property id=&quot;20300&quot; value=&quot;Slide 36 - &amp;quot;Unemployment in Western Europe, 1960-2010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ahoma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2487</Words>
  <Application>Microsoft Office PowerPoint</Application>
  <PresentationFormat>Předvádění na obrazovce (4:3)</PresentationFormat>
  <Paragraphs>380</Paragraphs>
  <Slides>61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4" baseType="lpstr">
      <vt:lpstr>1_BORJAS6E</vt:lpstr>
      <vt:lpstr>2_BORJAS6E</vt:lpstr>
      <vt:lpstr>Picture</vt:lpstr>
      <vt:lpstr>Kapitola 12</vt:lpstr>
      <vt:lpstr>Co se dnes dozvíte</vt:lpstr>
      <vt:lpstr>Prezentace aplikace PowerPoint</vt:lpstr>
      <vt:lpstr>Rozdělení populace v ČR 2008 (dospělá populace – starší 15 let)</vt:lpstr>
      <vt:lpstr>Důvody ekonomické neaktivity dospělé populace v ČR v roce 2008 v tis.</vt:lpstr>
      <vt:lpstr>Nezaměstnanost v USA</vt:lpstr>
      <vt:lpstr>Nezaměstnanost v ČR</vt:lpstr>
      <vt:lpstr>Míra nezaměstnanosti podle vzdělání, USA 1970-2010</vt:lpstr>
      <vt:lpstr>Míra nezaměstnanosti podle vzdělání, ČR 2008</vt:lpstr>
      <vt:lpstr>Nezaměstnanost podle demografických skupin a odvětví, USA 2009</vt:lpstr>
      <vt:lpstr>Nezaměstnanost podle důvodů, USA 1967-2010</vt:lpstr>
      <vt:lpstr>Trendy v alternativním měření míry nezaměstnanosti, USA 1994-2007</vt:lpstr>
      <vt:lpstr>Nezaměstnanost podle doby trvání, USA 1948-2010</vt:lpstr>
      <vt:lpstr>Nezaměstnanost v ČR dle délky trvání v tis., 2008</vt:lpstr>
      <vt:lpstr>Dlouhodobá nezaměstnanost v ČR jako % celkové nezaměstnanosti</vt:lpstr>
      <vt:lpstr>Dlouhodobá nezaměstnanost ve vybraných zemích, 2006</vt:lpstr>
      <vt:lpstr>Podíl dlouhodobě nezaměstnaných v zemích OECD, 2010</vt:lpstr>
      <vt:lpstr>Dlouhodobá nezaměstnanost ve vybraných zemích</vt:lpstr>
      <vt:lpstr>Podíl dlouhodobé nezaměstnanosti na celkové nezaměstnanosti (v %)</vt:lpstr>
      <vt:lpstr>Druhy nezaměstnanosti</vt:lpstr>
      <vt:lpstr>Frikční nezaměstnanost</vt:lpstr>
      <vt:lpstr>Sezónní nezaměstnanost</vt:lpstr>
      <vt:lpstr>Strukturální nezaměstnanost</vt:lpstr>
      <vt:lpstr>Cyklická nezaměstnanost</vt:lpstr>
      <vt:lpstr>USA: Skutečná U, přirozená míra U a cyklická U, 1960–2014</vt:lpstr>
      <vt:lpstr>Rovnovážná úroveň nezaměstnanosti</vt:lpstr>
      <vt:lpstr>Prezentace aplikace PowerPoint</vt:lpstr>
      <vt:lpstr>Dynamické toky na trhu práce v USA</vt:lpstr>
      <vt:lpstr>Teorie hledání práce</vt:lpstr>
      <vt:lpstr>Přátelé a pracovní nabídky</vt:lpstr>
      <vt:lpstr>Rozložení mzdových nabídek</vt:lpstr>
      <vt:lpstr>Určení požadované (rezervační) mzdy</vt:lpstr>
      <vt:lpstr>Teorie hledání práce</vt:lpstr>
      <vt:lpstr>Diskontní míra, podpora v nezaměstnanosti a rezervační mzda </vt:lpstr>
      <vt:lpstr>Podpora v nezaměstnanosti</vt:lpstr>
      <vt:lpstr>Pravděpodobnost nalezení nového zaměstnání a podpora v nezaměstnanosti</vt:lpstr>
      <vt:lpstr>Podpora v nezaměstnanosti</vt:lpstr>
      <vt:lpstr>Hypotéza mezičasové substituce</vt:lpstr>
      <vt:lpstr>Hypotéza sektorových změn</vt:lpstr>
      <vt:lpstr>Strukturální změny v USA</vt:lpstr>
      <vt:lpstr>Efektivnostní mzdy a nezaměstnanost (opakování)</vt:lpstr>
      <vt:lpstr>Určení efektivnostní mzdy</vt:lpstr>
      <vt:lpstr>Určení efektivnostní mzdy</vt:lpstr>
      <vt:lpstr>Dopad recese na efektivnostní mzdy</vt:lpstr>
      <vt:lpstr>Vztah mezi úrovní mezd a nezaměstnaností mezi regiony</vt:lpstr>
      <vt:lpstr>Implicitní kontrakty</vt:lpstr>
      <vt:lpstr>Phillipsova křivka</vt:lpstr>
      <vt:lpstr>Prezentace aplikace PowerPoint</vt:lpstr>
      <vt:lpstr>Inflace a nezaměstnanost v USA, 1961-2005</vt:lpstr>
      <vt:lpstr>Krátkodobá a dlouhodobá Phillipsova křivka</vt:lpstr>
      <vt:lpstr>Krátkodobá a dlouhodobá Phillipsova křivka</vt:lpstr>
      <vt:lpstr>Prezentace aplikace PowerPoint</vt:lpstr>
      <vt:lpstr>Nezaměstnanost v západní Evropě, 1960-2010</vt:lpstr>
      <vt:lpstr>Procento nezaměstnaných, kteří jsou nezaměstnaní déle než 12 měsíců</vt:lpstr>
      <vt:lpstr>Nezaměstnanost v Evropě</vt:lpstr>
      <vt:lpstr>Štědrost podpor v nezaměstnanosti</vt:lpstr>
      <vt:lpstr>Ochrana zaměstnanců ze strany státu v mezinárodním srovnání</vt:lpstr>
      <vt:lpstr>Prezentace aplikace PowerPoint</vt:lpstr>
      <vt:lpstr>Daňové zatížení práce</vt:lpstr>
      <vt:lpstr>Procento pracovníků, na které se vztahuje kolektivní vyjednávání</vt:lpstr>
      <vt:lpstr>Nezaměstnanost v Evropě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/>
  <cp:lastModifiedBy/>
  <cp:revision>3</cp:revision>
  <dcterms:created xsi:type="dcterms:W3CDTF">2010-02-01T21:33:28Z</dcterms:created>
  <dcterms:modified xsi:type="dcterms:W3CDTF">2017-05-15T10:56:15Z</dcterms:modified>
</cp:coreProperties>
</file>