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3"/>
  </p:notesMasterIdLst>
  <p:handoutMasterIdLst>
    <p:handoutMasterId r:id="rId24"/>
  </p:handoutMasterIdLst>
  <p:sldIdLst>
    <p:sldId id="256" r:id="rId2"/>
    <p:sldId id="257" r:id="rId3"/>
    <p:sldId id="258" r:id="rId4"/>
    <p:sldId id="259" r:id="rId5"/>
    <p:sldId id="262" r:id="rId6"/>
    <p:sldId id="260" r:id="rId7"/>
    <p:sldId id="261" r:id="rId8"/>
    <p:sldId id="263" r:id="rId9"/>
    <p:sldId id="273" r:id="rId10"/>
    <p:sldId id="274" r:id="rId11"/>
    <p:sldId id="275" r:id="rId12"/>
    <p:sldId id="264" r:id="rId13"/>
    <p:sldId id="265" r:id="rId14"/>
    <p:sldId id="266" r:id="rId15"/>
    <p:sldId id="276" r:id="rId16"/>
    <p:sldId id="269" r:id="rId17"/>
    <p:sldId id="267" r:id="rId18"/>
    <p:sldId id="270" r:id="rId19"/>
    <p:sldId id="268" r:id="rId20"/>
    <p:sldId id="271" r:id="rId21"/>
    <p:sldId id="272" r:id="rId22"/>
  </p:sldIdLst>
  <p:sldSz cx="9144000" cy="6858000" type="screen4x3"/>
  <p:notesSz cx="6784975" cy="9906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287D"/>
    <a:srgbClr val="969696"/>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p:scale>
          <a:sx n="106" d="100"/>
          <a:sy n="106" d="100"/>
        </p:scale>
        <p:origin x="-600" y="18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100355" name="Rectangle 3"/>
          <p:cNvSpPr>
            <a:spLocks noGrp="1" noChangeArrowheads="1"/>
          </p:cNvSpPr>
          <p:nvPr>
            <p:ph type="dt" sz="quarter" idx="1"/>
          </p:nvPr>
        </p:nvSpPr>
        <p:spPr bwMode="auto">
          <a:xfrm>
            <a:off x="3844925" y="0"/>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00356" name="Rectangle 4"/>
          <p:cNvSpPr>
            <a:spLocks noGrp="1" noChangeArrowheads="1"/>
          </p:cNvSpPr>
          <p:nvPr>
            <p:ph type="ftr" sz="quarter" idx="2"/>
          </p:nvPr>
        </p:nvSpPr>
        <p:spPr bwMode="auto">
          <a:xfrm>
            <a:off x="0" y="9410700"/>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100357" name="Rectangle 5"/>
          <p:cNvSpPr>
            <a:spLocks noGrp="1" noChangeArrowheads="1"/>
          </p:cNvSpPr>
          <p:nvPr>
            <p:ph type="sldNum" sz="quarter" idx="3"/>
          </p:nvPr>
        </p:nvSpPr>
        <p:spPr bwMode="auto">
          <a:xfrm>
            <a:off x="3844925" y="9410700"/>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FCC19755-63D9-485D-A3B2-9E11BD547AB6}"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ltLang="cs-CZ"/>
          </a:p>
        </p:txBody>
      </p:sp>
      <p:sp>
        <p:nvSpPr>
          <p:cNvPr id="102403" name="Rectangle 3"/>
          <p:cNvSpPr>
            <a:spLocks noGrp="1" noChangeArrowheads="1"/>
          </p:cNvSpPr>
          <p:nvPr>
            <p:ph type="dt" idx="1"/>
          </p:nvPr>
        </p:nvSpPr>
        <p:spPr bwMode="auto">
          <a:xfrm>
            <a:off x="3843338" y="0"/>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915988" y="742950"/>
            <a:ext cx="4953000" cy="371475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677863" y="4705350"/>
            <a:ext cx="5429250" cy="44577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102406" name="Rectangle 6"/>
          <p:cNvSpPr>
            <a:spLocks noGrp="1" noChangeArrowheads="1"/>
          </p:cNvSpPr>
          <p:nvPr>
            <p:ph type="ftr" sz="quarter" idx="4"/>
          </p:nvPr>
        </p:nvSpPr>
        <p:spPr bwMode="auto">
          <a:xfrm>
            <a:off x="0" y="9409113"/>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ltLang="cs-CZ"/>
          </a:p>
        </p:txBody>
      </p:sp>
      <p:sp>
        <p:nvSpPr>
          <p:cNvPr id="102407" name="Rectangle 7"/>
          <p:cNvSpPr>
            <a:spLocks noGrp="1" noChangeArrowheads="1"/>
          </p:cNvSpPr>
          <p:nvPr>
            <p:ph type="sldNum" sz="quarter" idx="5"/>
          </p:nvPr>
        </p:nvSpPr>
        <p:spPr bwMode="auto">
          <a:xfrm>
            <a:off x="3843338" y="9409113"/>
            <a:ext cx="2940050" cy="495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69DC456-C433-4E5B-950B-09663A52D15B}"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3" name="Rectangle 17"/>
          <p:cNvSpPr>
            <a:spLocks noGrp="1" noChangeArrowheads="1"/>
          </p:cNvSpPr>
          <p:nvPr>
            <p:ph type="ftr" sz="quarter" idx="10"/>
          </p:nvPr>
        </p:nvSpPr>
        <p:spPr/>
        <p:txBody>
          <a:bodyPr/>
          <a:lstStyle>
            <a:lvl1pPr>
              <a:defRPr sz="1200">
                <a:solidFill>
                  <a:srgbClr val="969696"/>
                </a:solidFill>
              </a:defRPr>
            </a:lvl1pPr>
          </a:lstStyle>
          <a:p>
            <a:pPr>
              <a:defRPr/>
            </a:pPr>
            <a:r>
              <a:rPr lang="cs-CZ" altLang="cs-CZ"/>
              <a:t>Definujte zápatí - název prezentace / pracoviště</a:t>
            </a:r>
          </a:p>
        </p:txBody>
      </p:sp>
      <p:sp>
        <p:nvSpPr>
          <p:cNvPr id="4" name="Rectangle 18"/>
          <p:cNvSpPr>
            <a:spLocks noGrp="1" noChangeArrowheads="1"/>
          </p:cNvSpPr>
          <p:nvPr>
            <p:ph type="sldNum" sz="quarter" idx="11"/>
          </p:nvPr>
        </p:nvSpPr>
        <p:spPr/>
        <p:txBody>
          <a:bodyPr/>
          <a:lstStyle>
            <a:lvl1pPr algn="r">
              <a:defRPr sz="1200">
                <a:solidFill>
                  <a:srgbClr val="969696"/>
                </a:solidFill>
              </a:defRPr>
            </a:lvl1pPr>
          </a:lstStyle>
          <a:p>
            <a:pPr>
              <a:defRPr/>
            </a:pPr>
            <a:fld id="{B97065A8-AE12-4581-9162-0DC39C1C8C71}" type="slidenum">
              <a:rPr lang="cs-CZ" altLang="cs-CZ"/>
              <a:pPr>
                <a:defRPr/>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0CFD5DB5-80B4-4EA6-8B4F-6A2AF1DD8B96}" type="slidenum">
              <a:rPr lang="cs-CZ" altLang="cs-CZ"/>
              <a:pPr>
                <a:defRPr/>
              </a:pPr>
              <a:t>‹#›</a:t>
            </a:fld>
            <a:endParaRPr lang="cs-CZ" alt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E512674E-F467-463B-BFB6-1A1113CA9EDA}" type="slidenum">
              <a:rPr lang="cs-CZ" altLang="cs-CZ"/>
              <a:pPr>
                <a:defRPr/>
              </a:pPr>
              <a:t>‹#›</a:t>
            </a:fld>
            <a:endParaRPr lang="cs-CZ" alt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B1D75EDC-FC12-4E27-899A-368435B00F64}" type="slidenum">
              <a:rPr lang="cs-CZ" altLang="cs-CZ"/>
              <a:pPr>
                <a:defRPr/>
              </a:pPr>
              <a:t>‹#›</a:t>
            </a:fld>
            <a:endParaRPr lang="cs-CZ" alt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DD0121CC-E57F-4541-8908-D84FA010DFAB}" type="slidenum">
              <a:rPr lang="cs-CZ" altLang="cs-CZ"/>
              <a:pPr>
                <a:defRPr/>
              </a:pPr>
              <a:t>‹#›</a:t>
            </a:fld>
            <a:endParaRPr lang="cs-CZ" alt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C0131224-D44A-44C4-8C1B-A03B04BAAC96}" type="slidenum">
              <a:rPr lang="cs-CZ" altLang="cs-CZ"/>
              <a:pPr>
                <a:defRPr/>
              </a:pPr>
              <a:t>‹#›</a:t>
            </a:fld>
            <a:endParaRPr lang="cs-CZ" alt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4AF1A8F9-504F-4D2A-9237-C916471D26A6}" type="slidenum">
              <a:rPr lang="cs-CZ" altLang="cs-CZ"/>
              <a:pPr>
                <a:defRPr/>
              </a:pPr>
              <a:t>‹#›</a:t>
            </a:fld>
            <a:endParaRPr lang="cs-CZ" alt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8660C387-772B-43FD-A987-D9DC1C28CD27}" type="slidenum">
              <a:rPr lang="cs-CZ" altLang="cs-CZ"/>
              <a:pPr>
                <a:defRPr/>
              </a:pPr>
              <a:t>‹#›</a:t>
            </a:fld>
            <a:endParaRPr lang="cs-CZ" alt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8EBF8B47-2022-4754-92A9-E4F5C2787FD5}" type="slidenum">
              <a:rPr lang="cs-CZ" altLang="cs-CZ"/>
              <a:pPr>
                <a:defRPr/>
              </a:pPr>
              <a:t>‹#›</a:t>
            </a:fld>
            <a:endParaRPr lang="cs-CZ" alt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2C776459-E7B8-46C1-B9EB-0230A0580E4B}" type="slidenum">
              <a:rPr lang="cs-CZ" altLang="cs-CZ"/>
              <a:pPr>
                <a:defRPr/>
              </a:pPr>
              <a:t>‹#›</a:t>
            </a:fld>
            <a:endParaRPr lang="cs-CZ" alt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cs-CZ" noProof="0"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FEB44D7F-C5B9-4450-BEB5-CA43D8BE73F2}" type="slidenum">
              <a:rPr lang="cs-CZ" altLang="cs-CZ"/>
              <a:pPr>
                <a:defRPr/>
              </a:pPr>
              <a:t>‹#›</a:t>
            </a:fld>
            <a:endParaRPr lang="cs-CZ" alt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509588" y="1125538"/>
            <a:ext cx="8086725"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altLang="cs-CZ" smtClean="0"/>
              <a:t>Klepnutím lze upravit styl předlohy nadpisů.</a:t>
            </a:r>
          </a:p>
        </p:txBody>
      </p:sp>
      <p:sp>
        <p:nvSpPr>
          <p:cNvPr id="1027" name="Rectangle 10"/>
          <p:cNvSpPr>
            <a:spLocks noGrp="1" noChangeArrowheads="1"/>
          </p:cNvSpPr>
          <p:nvPr>
            <p:ph type="body" idx="1"/>
          </p:nvPr>
        </p:nvSpPr>
        <p:spPr bwMode="auto">
          <a:xfrm>
            <a:off x="509588" y="2017713"/>
            <a:ext cx="8081962"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p:txBody>
      </p:sp>
      <p:sp>
        <p:nvSpPr>
          <p:cNvPr id="64529" name="Rectangle 17"/>
          <p:cNvSpPr>
            <a:spLocks noGrp="1" noChangeArrowheads="1"/>
          </p:cNvSpPr>
          <p:nvPr>
            <p:ph type="ftr" sz="quarter" idx="3"/>
          </p:nvPr>
        </p:nvSpPr>
        <p:spPr bwMode="auto">
          <a:xfrm>
            <a:off x="422275" y="6248400"/>
            <a:ext cx="630555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pPr>
              <a:defRPr/>
            </a:pPr>
            <a:r>
              <a:rPr lang="cs-CZ" alt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5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pPr>
              <a:defRPr/>
            </a:pPr>
            <a:fld id="{D3BFC4AE-A99C-4F3B-89A2-728C80113E3D}"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669" r:id="rId1"/>
    <p:sldLayoutId id="2147483668" r:id="rId2"/>
    <p:sldLayoutId id="2147483667" r:id="rId3"/>
    <p:sldLayoutId id="2147483666" r:id="rId4"/>
    <p:sldLayoutId id="2147483665" r:id="rId5"/>
    <p:sldLayoutId id="2147483664" r:id="rId6"/>
    <p:sldLayoutId id="2147483663" r:id="rId7"/>
    <p:sldLayoutId id="2147483662" r:id="rId8"/>
    <p:sldLayoutId id="2147483661" r:id="rId9"/>
    <p:sldLayoutId id="2147483660" r:id="rId10"/>
    <p:sldLayoutId id="2147483659" r:id="rId11"/>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Arial" charset="0"/>
        </a:defRPr>
      </a:lvl2pPr>
      <a:lvl3pPr algn="l" rtl="0" eaLnBrk="0" fontAlgn="base" hangingPunct="0">
        <a:spcBef>
          <a:spcPct val="0"/>
        </a:spcBef>
        <a:spcAft>
          <a:spcPct val="0"/>
        </a:spcAft>
        <a:defRPr sz="2400" b="1">
          <a:solidFill>
            <a:srgbClr val="00287D"/>
          </a:solidFill>
          <a:latin typeface="Arial" charset="0"/>
        </a:defRPr>
      </a:lvl3pPr>
      <a:lvl4pPr algn="l" rtl="0" eaLnBrk="0" fontAlgn="base" hangingPunct="0">
        <a:spcBef>
          <a:spcPct val="0"/>
        </a:spcBef>
        <a:spcAft>
          <a:spcPct val="0"/>
        </a:spcAft>
        <a:defRPr sz="2400" b="1">
          <a:solidFill>
            <a:srgbClr val="00287D"/>
          </a:solidFill>
          <a:latin typeface="Arial" charset="0"/>
        </a:defRPr>
      </a:lvl4pPr>
      <a:lvl5pPr algn="l" rtl="0" eaLnBrk="0" fontAlgn="base" hangingPunct="0">
        <a:spcBef>
          <a:spcPct val="0"/>
        </a:spcBef>
        <a:spcAft>
          <a:spcPct val="0"/>
        </a:spcAft>
        <a:defRPr sz="2400" b="1">
          <a:solidFill>
            <a:srgbClr val="00287D"/>
          </a:solidFill>
          <a:latin typeface="Arial"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10"/>
          </p:nvPr>
        </p:nvSpPr>
        <p:spPr>
          <a:xfrm>
            <a:off x="414338" y="6248400"/>
            <a:ext cx="6313487" cy="457200"/>
          </a:xfrm>
        </p:spPr>
        <p:txBody>
          <a:bodyPr/>
          <a:lstStyle/>
          <a:p>
            <a:pPr>
              <a:defRPr/>
            </a:pPr>
            <a:r>
              <a:rPr lang="cs-CZ" altLang="cs-CZ" smtClean="0"/>
              <a:t>4.4.2017 Martina </a:t>
            </a:r>
            <a:r>
              <a:rPr lang="cs-CZ" altLang="cs-CZ" err="1" smtClean="0"/>
              <a:t>Sponerová</a:t>
            </a:r>
            <a:endParaRPr lang="cs-CZ" altLang="cs-CZ"/>
          </a:p>
        </p:txBody>
      </p:sp>
      <p:sp>
        <p:nvSpPr>
          <p:cNvPr id="4" name="Rectangle 16"/>
          <p:cNvSpPr>
            <a:spLocks noGrp="1" noChangeArrowheads="1"/>
          </p:cNvSpPr>
          <p:nvPr>
            <p:ph type="sldNum" sz="quarter" idx="11"/>
          </p:nvPr>
        </p:nvSpPr>
        <p:spPr>
          <a:xfrm>
            <a:off x="6858000" y="6248400"/>
            <a:ext cx="1833563" cy="457200"/>
          </a:xfrm>
        </p:spPr>
        <p:txBody>
          <a:bodyPr/>
          <a:lstStyle/>
          <a:p>
            <a:pPr>
              <a:defRPr/>
            </a:pPr>
            <a:fld id="{67463BF8-5C84-423B-9548-4D053BE79984}" type="slidenum">
              <a:rPr lang="cs-CZ" altLang="cs-CZ"/>
              <a:pPr>
                <a:defRPr/>
              </a:pPr>
              <a:t>1</a:t>
            </a:fld>
            <a:endParaRPr lang="cs-CZ" altLang="cs-CZ" dirty="0"/>
          </a:p>
        </p:txBody>
      </p:sp>
      <p:sp>
        <p:nvSpPr>
          <p:cNvPr id="15363" name="Rectangle 2"/>
          <p:cNvSpPr>
            <a:spLocks noGrp="1" noChangeArrowheads="1"/>
          </p:cNvSpPr>
          <p:nvPr>
            <p:ph type="ctrTitle"/>
          </p:nvPr>
        </p:nvSpPr>
        <p:spPr>
          <a:xfrm>
            <a:off x="1082675" y="2565400"/>
            <a:ext cx="7518400" cy="2663825"/>
          </a:xfrm>
        </p:spPr>
        <p:txBody>
          <a:bodyPr/>
          <a:lstStyle/>
          <a:p>
            <a:pPr eaLnBrk="1" hangingPunct="1"/>
            <a:r>
              <a:rPr lang="cs-CZ" altLang="cs-CZ" smtClean="0"/>
              <a:t>REALIZACE ÚVĚROVÉHO OBCHODU</a:t>
            </a:r>
            <a:br>
              <a:rPr lang="cs-CZ" altLang="cs-CZ" smtClean="0"/>
            </a:br>
            <a:r>
              <a:rPr lang="cs-CZ" altLang="cs-CZ" smtClean="0"/>
              <a:t/>
            </a:r>
            <a:br>
              <a:rPr lang="cs-CZ" altLang="cs-CZ" smtClean="0"/>
            </a:br>
            <a:r>
              <a:rPr lang="cs-CZ" altLang="cs-CZ" sz="1400" smtClean="0"/>
              <a:t>ing. Martina Sponerová, ESF, KF</a:t>
            </a:r>
            <a:endParaRPr lang="cs-CZ" altLang="cs-CZ"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p:txBody>
          <a:bodyPr/>
          <a:lstStyle/>
          <a:p>
            <a:pPr eaLnBrk="1" hangingPunct="1"/>
            <a:r>
              <a:rPr lang="cs-CZ" smtClean="0"/>
              <a:t>Výkaz zisku a ztrát</a:t>
            </a:r>
          </a:p>
        </p:txBody>
      </p:sp>
      <p:sp>
        <p:nvSpPr>
          <p:cNvPr id="24578" name="Zástupný symbol pro obsah 2"/>
          <p:cNvSpPr>
            <a:spLocks noGrp="1"/>
          </p:cNvSpPr>
          <p:nvPr>
            <p:ph idx="1"/>
          </p:nvPr>
        </p:nvSpPr>
        <p:spPr/>
        <p:txBody>
          <a:bodyPr/>
          <a:lstStyle/>
          <a:p>
            <a:pPr eaLnBrk="1" hangingPunct="1"/>
            <a:r>
              <a:rPr lang="cs-CZ" smtClean="0"/>
              <a:t>Uspořádání tzv. stupňovitým způsobem, kdy se poměřují výnosy a náklady za činnost:</a:t>
            </a:r>
          </a:p>
          <a:p>
            <a:pPr lvl="1" eaLnBrk="1" hangingPunct="1"/>
            <a:r>
              <a:rPr lang="cs-CZ" smtClean="0"/>
              <a:t>Provozní</a:t>
            </a:r>
          </a:p>
          <a:p>
            <a:pPr lvl="1" eaLnBrk="1" hangingPunct="1"/>
            <a:r>
              <a:rPr lang="cs-CZ" smtClean="0"/>
              <a:t>Finanční</a:t>
            </a:r>
          </a:p>
        </p:txBody>
      </p:sp>
      <p:sp>
        <p:nvSpPr>
          <p:cNvPr id="5" name="Zástupný symbol pro číslo snímku 4"/>
          <p:cNvSpPr>
            <a:spLocks noGrp="1"/>
          </p:cNvSpPr>
          <p:nvPr>
            <p:ph type="sldNum" sz="quarter" idx="11"/>
          </p:nvPr>
        </p:nvSpPr>
        <p:spPr/>
        <p:txBody>
          <a:bodyPr/>
          <a:lstStyle/>
          <a:p>
            <a:pPr>
              <a:defRPr/>
            </a:pPr>
            <a:fld id="{27364CB3-35E3-4581-B613-62EAEAD0E010}" type="slidenum">
              <a:rPr lang="cs-CZ" altLang="cs-CZ" smtClean="0"/>
              <a:pPr>
                <a:defRPr/>
              </a:pPr>
              <a:t>10</a:t>
            </a:fld>
            <a:endParaRPr lang="cs-CZ" alt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p:nvPr>
        </p:nvSpPr>
        <p:spPr/>
        <p:txBody>
          <a:bodyPr/>
          <a:lstStyle/>
          <a:p>
            <a:pPr eaLnBrk="1" hangingPunct="1"/>
            <a:r>
              <a:rPr lang="cs-CZ" smtClean="0"/>
              <a:t>Výkaz Cash Flow</a:t>
            </a:r>
          </a:p>
        </p:txBody>
      </p:sp>
      <p:sp>
        <p:nvSpPr>
          <p:cNvPr id="25602" name="Zástupný symbol pro obsah 2"/>
          <p:cNvSpPr>
            <a:spLocks noGrp="1"/>
          </p:cNvSpPr>
          <p:nvPr>
            <p:ph idx="1"/>
          </p:nvPr>
        </p:nvSpPr>
        <p:spPr/>
        <p:txBody>
          <a:bodyPr/>
          <a:lstStyle/>
          <a:p>
            <a:pPr eaLnBrk="1" hangingPunct="1"/>
            <a:r>
              <a:rPr lang="cs-CZ" smtClean="0"/>
              <a:t>Rozdíl mezi ziskem a cash flow</a:t>
            </a:r>
          </a:p>
          <a:p>
            <a:pPr lvl="1" eaLnBrk="1" hangingPunct="1"/>
            <a:r>
              <a:rPr lang="cs-CZ" smtClean="0"/>
              <a:t>Zisk se počítá jako rozdíl mezi náklady a výnosy</a:t>
            </a:r>
          </a:p>
          <a:p>
            <a:pPr lvl="1" eaLnBrk="1" hangingPunct="1"/>
            <a:r>
              <a:rPr lang="cs-CZ" smtClean="0"/>
              <a:t>Cash flow se počítá jako rozdíl mezi příjmy a výdaji</a:t>
            </a:r>
          </a:p>
          <a:p>
            <a:pPr eaLnBrk="1" hangingPunct="1"/>
            <a:r>
              <a:rPr lang="cs-CZ" smtClean="0"/>
              <a:t>Přímá a nepřímá metoda výpočtu</a:t>
            </a:r>
          </a:p>
          <a:p>
            <a:pPr eaLnBrk="1" hangingPunct="1"/>
            <a:r>
              <a:rPr lang="cs-CZ" smtClean="0"/>
              <a:t>Struktura</a:t>
            </a:r>
          </a:p>
          <a:p>
            <a:pPr lvl="1" eaLnBrk="1" hangingPunct="1"/>
            <a:r>
              <a:rPr lang="cs-CZ" smtClean="0"/>
              <a:t>CF z provozní činnosti</a:t>
            </a:r>
          </a:p>
          <a:p>
            <a:pPr lvl="1" eaLnBrk="1" hangingPunct="1"/>
            <a:r>
              <a:rPr lang="cs-CZ" smtClean="0"/>
              <a:t>CF z investiční činnosti</a:t>
            </a:r>
          </a:p>
          <a:p>
            <a:pPr lvl="1" eaLnBrk="1" hangingPunct="1"/>
            <a:r>
              <a:rPr lang="cs-CZ" smtClean="0"/>
              <a:t>CF z finanční činnosti</a:t>
            </a:r>
          </a:p>
        </p:txBody>
      </p:sp>
      <p:sp>
        <p:nvSpPr>
          <p:cNvPr id="5" name="Zástupný symbol pro číslo snímku 4"/>
          <p:cNvSpPr>
            <a:spLocks noGrp="1"/>
          </p:cNvSpPr>
          <p:nvPr>
            <p:ph type="sldNum" sz="quarter" idx="11"/>
          </p:nvPr>
        </p:nvSpPr>
        <p:spPr/>
        <p:txBody>
          <a:bodyPr/>
          <a:lstStyle/>
          <a:p>
            <a:pPr>
              <a:defRPr/>
            </a:pPr>
            <a:fld id="{9D00EA17-F580-4BA7-98F0-78DE3F246EDB}" type="slidenum">
              <a:rPr lang="cs-CZ" altLang="cs-CZ" smtClean="0"/>
              <a:pPr>
                <a:defRPr/>
              </a:pPr>
              <a:t>11</a:t>
            </a:fld>
            <a:endParaRPr lang="cs-CZ" alt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pPr eaLnBrk="1" hangingPunct="1"/>
            <a:r>
              <a:rPr lang="cs-CZ" smtClean="0"/>
              <a:t>Analýza ziskovosti</a:t>
            </a:r>
          </a:p>
        </p:txBody>
      </p:sp>
      <p:sp>
        <p:nvSpPr>
          <p:cNvPr id="3" name="Zástupný symbol pro obsah 2"/>
          <p:cNvSpPr>
            <a:spLocks noGrp="1"/>
          </p:cNvSpPr>
          <p:nvPr>
            <p:ph idx="1"/>
          </p:nvPr>
        </p:nvSpPr>
        <p:spPr/>
        <p:txBody>
          <a:bodyPr/>
          <a:lstStyle/>
          <a:p>
            <a:pPr eaLnBrk="1" hangingPunct="1">
              <a:defRPr/>
            </a:pPr>
            <a:r>
              <a:rPr lang="cs-CZ" dirty="0" smtClean="0"/>
              <a:t>Čistý zisk – EAT </a:t>
            </a:r>
          </a:p>
          <a:p>
            <a:pPr marL="0" indent="0" eaLnBrk="1" hangingPunct="1">
              <a:buFont typeface="Wingdings" panose="05000000000000000000" pitchFamily="2" charset="2"/>
              <a:buNone/>
              <a:defRPr/>
            </a:pPr>
            <a:r>
              <a:rPr lang="cs-CZ" sz="2000" dirty="0" smtClean="0"/>
              <a:t>    (</a:t>
            </a:r>
            <a:r>
              <a:rPr lang="cs-CZ" sz="2000" dirty="0" err="1" smtClean="0"/>
              <a:t>Earning</a:t>
            </a:r>
            <a:r>
              <a:rPr lang="cs-CZ" sz="2000" dirty="0" smtClean="0"/>
              <a:t> </a:t>
            </a:r>
            <a:r>
              <a:rPr lang="cs-CZ" sz="2000" dirty="0" err="1" smtClean="0"/>
              <a:t>After</a:t>
            </a:r>
            <a:r>
              <a:rPr lang="cs-CZ" sz="2000" dirty="0" smtClean="0"/>
              <a:t> </a:t>
            </a:r>
            <a:r>
              <a:rPr lang="cs-CZ" sz="2000" dirty="0" err="1" smtClean="0"/>
              <a:t>Taxes</a:t>
            </a:r>
            <a:r>
              <a:rPr lang="cs-CZ" sz="2000" dirty="0" smtClean="0"/>
              <a:t>)</a:t>
            </a:r>
          </a:p>
          <a:p>
            <a:pPr eaLnBrk="1" hangingPunct="1">
              <a:defRPr/>
            </a:pPr>
            <a:r>
              <a:rPr lang="cs-CZ" dirty="0" smtClean="0"/>
              <a:t>Zisk před zdaněním – EBT </a:t>
            </a:r>
          </a:p>
          <a:p>
            <a:pPr marL="0" indent="0" eaLnBrk="1" hangingPunct="1">
              <a:buFont typeface="Wingdings" panose="05000000000000000000" pitchFamily="2" charset="2"/>
              <a:buNone/>
              <a:defRPr/>
            </a:pPr>
            <a:r>
              <a:rPr lang="cs-CZ" dirty="0"/>
              <a:t> </a:t>
            </a:r>
            <a:r>
              <a:rPr lang="cs-CZ" dirty="0" smtClean="0"/>
              <a:t>   </a:t>
            </a:r>
            <a:r>
              <a:rPr lang="cs-CZ" sz="2000" dirty="0" smtClean="0"/>
              <a:t>(</a:t>
            </a:r>
            <a:r>
              <a:rPr lang="cs-CZ" sz="2000" dirty="0" err="1" smtClean="0"/>
              <a:t>Earning</a:t>
            </a:r>
            <a:r>
              <a:rPr lang="cs-CZ" sz="2000" dirty="0" smtClean="0"/>
              <a:t> </a:t>
            </a:r>
            <a:r>
              <a:rPr lang="cs-CZ" sz="2000" dirty="0" err="1" smtClean="0"/>
              <a:t>Before</a:t>
            </a:r>
            <a:r>
              <a:rPr lang="cs-CZ" sz="2000" dirty="0" smtClean="0"/>
              <a:t> </a:t>
            </a:r>
            <a:r>
              <a:rPr lang="cs-CZ" sz="2000" dirty="0" err="1" smtClean="0"/>
              <a:t>Taxes</a:t>
            </a:r>
            <a:r>
              <a:rPr lang="cs-CZ" sz="2000" dirty="0" smtClean="0"/>
              <a:t>)</a:t>
            </a:r>
          </a:p>
          <a:p>
            <a:pPr eaLnBrk="1" hangingPunct="1">
              <a:defRPr/>
            </a:pPr>
            <a:r>
              <a:rPr lang="cs-CZ" dirty="0" smtClean="0"/>
              <a:t>Zisk před úroky a zdaněním – EBIT </a:t>
            </a:r>
          </a:p>
          <a:p>
            <a:pPr marL="0" indent="0" eaLnBrk="1" hangingPunct="1">
              <a:buFont typeface="Wingdings" panose="05000000000000000000" pitchFamily="2" charset="2"/>
              <a:buNone/>
              <a:defRPr/>
            </a:pPr>
            <a:r>
              <a:rPr lang="cs-CZ" sz="2000" dirty="0"/>
              <a:t> </a:t>
            </a:r>
            <a:r>
              <a:rPr lang="cs-CZ" sz="2000" dirty="0" smtClean="0"/>
              <a:t>   (</a:t>
            </a:r>
            <a:r>
              <a:rPr lang="cs-CZ" sz="2000" dirty="0" err="1" smtClean="0"/>
              <a:t>Earning</a:t>
            </a:r>
            <a:r>
              <a:rPr lang="cs-CZ" sz="2000" dirty="0" smtClean="0"/>
              <a:t> </a:t>
            </a:r>
            <a:r>
              <a:rPr lang="cs-CZ" sz="2000" dirty="0" err="1" smtClean="0"/>
              <a:t>Before</a:t>
            </a:r>
            <a:r>
              <a:rPr lang="cs-CZ" sz="2000" dirty="0" smtClean="0"/>
              <a:t> </a:t>
            </a:r>
            <a:r>
              <a:rPr lang="cs-CZ" sz="2000" dirty="0" err="1" smtClean="0"/>
              <a:t>Interests</a:t>
            </a:r>
            <a:r>
              <a:rPr lang="cs-CZ" sz="2000" dirty="0" smtClean="0"/>
              <a:t> and </a:t>
            </a:r>
            <a:r>
              <a:rPr lang="cs-CZ" sz="2000" dirty="0" err="1" smtClean="0"/>
              <a:t>Taxes</a:t>
            </a:r>
            <a:r>
              <a:rPr lang="cs-CZ" sz="2000" dirty="0" smtClean="0"/>
              <a:t>)</a:t>
            </a:r>
          </a:p>
          <a:p>
            <a:pPr eaLnBrk="1" hangingPunct="1">
              <a:defRPr/>
            </a:pPr>
            <a:r>
              <a:rPr lang="cs-CZ" dirty="0" smtClean="0"/>
              <a:t>Zisk před úroky, zdaněním a odpisy – EBITDA </a:t>
            </a:r>
          </a:p>
          <a:p>
            <a:pPr marL="0" indent="0" eaLnBrk="1" hangingPunct="1">
              <a:buFont typeface="Wingdings" panose="05000000000000000000" pitchFamily="2" charset="2"/>
              <a:buNone/>
              <a:defRPr/>
            </a:pPr>
            <a:r>
              <a:rPr lang="cs-CZ" dirty="0"/>
              <a:t> </a:t>
            </a:r>
            <a:r>
              <a:rPr lang="cs-CZ" dirty="0" smtClean="0"/>
              <a:t>   </a:t>
            </a:r>
            <a:r>
              <a:rPr lang="cs-CZ" sz="2000" dirty="0" smtClean="0"/>
              <a:t>(</a:t>
            </a:r>
            <a:r>
              <a:rPr lang="cs-CZ" sz="2000" dirty="0" err="1" smtClean="0"/>
              <a:t>Earning</a:t>
            </a:r>
            <a:r>
              <a:rPr lang="cs-CZ" sz="2000" dirty="0" smtClean="0"/>
              <a:t> </a:t>
            </a:r>
            <a:r>
              <a:rPr lang="cs-CZ" sz="2000" dirty="0" err="1" smtClean="0"/>
              <a:t>Before</a:t>
            </a:r>
            <a:r>
              <a:rPr lang="cs-CZ" sz="2000" dirty="0" smtClean="0"/>
              <a:t> </a:t>
            </a:r>
            <a:r>
              <a:rPr lang="cs-CZ" sz="2000" dirty="0" err="1" smtClean="0"/>
              <a:t>Interests</a:t>
            </a:r>
            <a:r>
              <a:rPr lang="cs-CZ" sz="2000" dirty="0" smtClean="0"/>
              <a:t>, </a:t>
            </a:r>
            <a:r>
              <a:rPr lang="cs-CZ" sz="2000" dirty="0" err="1" smtClean="0"/>
              <a:t>Taxes</a:t>
            </a:r>
            <a:r>
              <a:rPr lang="cs-CZ" sz="2000" dirty="0" smtClean="0"/>
              <a:t>, </a:t>
            </a:r>
            <a:r>
              <a:rPr lang="cs-CZ" sz="2000" dirty="0" err="1" smtClean="0"/>
              <a:t>Depreciation</a:t>
            </a:r>
            <a:r>
              <a:rPr lang="cs-CZ" sz="2000" dirty="0" smtClean="0"/>
              <a:t> and </a:t>
            </a:r>
            <a:r>
              <a:rPr lang="cs-CZ" sz="2000" dirty="0" err="1" smtClean="0"/>
              <a:t>Amortization</a:t>
            </a:r>
            <a:r>
              <a:rPr lang="cs-CZ" sz="2000" dirty="0" smtClean="0"/>
              <a:t>)</a:t>
            </a:r>
          </a:p>
          <a:p>
            <a:pPr eaLnBrk="1" hangingPunct="1">
              <a:defRPr/>
            </a:pPr>
            <a:endParaRPr lang="cs-CZ" dirty="0"/>
          </a:p>
        </p:txBody>
      </p:sp>
      <p:sp>
        <p:nvSpPr>
          <p:cNvPr id="5" name="Zástupný symbol pro číslo snímku 4"/>
          <p:cNvSpPr>
            <a:spLocks noGrp="1"/>
          </p:cNvSpPr>
          <p:nvPr>
            <p:ph type="sldNum" sz="quarter" idx="11"/>
          </p:nvPr>
        </p:nvSpPr>
        <p:spPr/>
        <p:txBody>
          <a:bodyPr/>
          <a:lstStyle/>
          <a:p>
            <a:pPr>
              <a:defRPr/>
            </a:pPr>
            <a:fld id="{DD6491EA-6851-48E0-BE19-141E0FB5B0D9}" type="slidenum">
              <a:rPr lang="cs-CZ" altLang="cs-CZ" smtClean="0"/>
              <a:pPr>
                <a:defRPr/>
              </a:pPr>
              <a:t>12</a:t>
            </a:fld>
            <a:endParaRPr lang="cs-CZ" alt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pPr eaLnBrk="1" hangingPunct="1"/>
            <a:r>
              <a:rPr lang="cs-CZ" smtClean="0"/>
              <a:t>Analýza rentability</a:t>
            </a:r>
          </a:p>
        </p:txBody>
      </p:sp>
      <p:sp>
        <p:nvSpPr>
          <p:cNvPr id="3" name="Zástupný symbol pro obsah 2"/>
          <p:cNvSpPr>
            <a:spLocks noGrp="1"/>
          </p:cNvSpPr>
          <p:nvPr>
            <p:ph idx="1"/>
          </p:nvPr>
        </p:nvSpPr>
        <p:spPr/>
        <p:txBody>
          <a:bodyPr/>
          <a:lstStyle/>
          <a:p>
            <a:pPr eaLnBrk="1" hangingPunct="1">
              <a:defRPr/>
            </a:pPr>
            <a:r>
              <a:rPr lang="cs-CZ" dirty="0" smtClean="0"/>
              <a:t>Rentabilita tržeb</a:t>
            </a:r>
          </a:p>
          <a:p>
            <a:pPr marL="0" indent="0" eaLnBrk="1" hangingPunct="1">
              <a:buFont typeface="Wingdings" panose="05000000000000000000" pitchFamily="2" charset="2"/>
              <a:buNone/>
              <a:defRPr/>
            </a:pPr>
            <a:r>
              <a:rPr lang="cs-CZ" dirty="0" smtClean="0"/>
              <a:t>	= Výsledek hospodaření/ Tržby</a:t>
            </a:r>
          </a:p>
          <a:p>
            <a:pPr lvl="1" eaLnBrk="1" hangingPunct="1">
              <a:defRPr/>
            </a:pPr>
            <a:r>
              <a:rPr lang="cs-CZ" sz="1800" dirty="0" smtClean="0"/>
              <a:t>Nejčastěji se používá EAT nebo EBIT</a:t>
            </a:r>
          </a:p>
          <a:p>
            <a:pPr lvl="1" eaLnBrk="1" hangingPunct="1">
              <a:defRPr/>
            </a:pPr>
            <a:r>
              <a:rPr lang="cs-CZ" sz="1800" dirty="0" smtClean="0"/>
              <a:t>Kolik dokáže podnik vyprodukovat „efektu“ na 1 Kč tržeb</a:t>
            </a:r>
          </a:p>
          <a:p>
            <a:pPr eaLnBrk="1" hangingPunct="1">
              <a:defRPr/>
            </a:pPr>
            <a:r>
              <a:rPr lang="cs-CZ" dirty="0" smtClean="0"/>
              <a:t>Rentabilita celkového kapitálu – ROA </a:t>
            </a:r>
            <a:r>
              <a:rPr lang="cs-CZ" sz="2000" dirty="0" smtClean="0"/>
              <a:t>(Return On </a:t>
            </a:r>
            <a:r>
              <a:rPr lang="cs-CZ" sz="2000" dirty="0" err="1" smtClean="0"/>
              <a:t>Assets</a:t>
            </a:r>
            <a:r>
              <a:rPr lang="cs-CZ" sz="2000" dirty="0" smtClean="0"/>
              <a:t>)</a:t>
            </a:r>
          </a:p>
          <a:p>
            <a:pPr marL="0" indent="0" eaLnBrk="1" hangingPunct="1">
              <a:buFont typeface="Wingdings" panose="05000000000000000000" pitchFamily="2" charset="2"/>
              <a:buNone/>
              <a:defRPr/>
            </a:pPr>
            <a:r>
              <a:rPr lang="cs-CZ" sz="2000" dirty="0"/>
              <a:t>	</a:t>
            </a:r>
            <a:r>
              <a:rPr lang="cs-CZ" dirty="0" smtClean="0"/>
              <a:t>= EBIT/AKTIVA</a:t>
            </a:r>
          </a:p>
          <a:p>
            <a:pPr lvl="1" eaLnBrk="1" hangingPunct="1">
              <a:defRPr/>
            </a:pPr>
            <a:r>
              <a:rPr lang="cs-CZ" sz="2000" dirty="0" smtClean="0"/>
              <a:t>Celková efektivita podniku tzv. produkční síla</a:t>
            </a:r>
          </a:p>
          <a:p>
            <a:pPr eaLnBrk="1" hangingPunct="1">
              <a:defRPr/>
            </a:pPr>
            <a:r>
              <a:rPr lang="cs-CZ" dirty="0" smtClean="0"/>
              <a:t>Rentabilita vlastního kapitálu – ROE </a:t>
            </a:r>
            <a:r>
              <a:rPr lang="cs-CZ" sz="2000" dirty="0" smtClean="0"/>
              <a:t>(Return On </a:t>
            </a:r>
            <a:r>
              <a:rPr lang="cs-CZ" sz="2000" dirty="0" err="1" smtClean="0"/>
              <a:t>Equity</a:t>
            </a:r>
            <a:r>
              <a:rPr lang="cs-CZ" sz="2000" dirty="0" smtClean="0"/>
              <a:t>)</a:t>
            </a:r>
          </a:p>
          <a:p>
            <a:pPr marL="0" indent="0" eaLnBrk="1" hangingPunct="1">
              <a:buFont typeface="Wingdings" panose="05000000000000000000" pitchFamily="2" charset="2"/>
              <a:buNone/>
              <a:defRPr/>
            </a:pPr>
            <a:r>
              <a:rPr lang="cs-CZ" sz="2000" dirty="0"/>
              <a:t>	</a:t>
            </a:r>
            <a:r>
              <a:rPr lang="cs-CZ" dirty="0" smtClean="0"/>
              <a:t>= EAT/VLASTNÍ KAPITÁL</a:t>
            </a:r>
          </a:p>
          <a:p>
            <a:pPr lvl="1" eaLnBrk="1" hangingPunct="1">
              <a:defRPr/>
            </a:pPr>
            <a:r>
              <a:rPr lang="cs-CZ" sz="2000" dirty="0" smtClean="0"/>
              <a:t>Výnosnost kapitálu</a:t>
            </a:r>
            <a:endParaRPr lang="cs-CZ" sz="2000" dirty="0"/>
          </a:p>
        </p:txBody>
      </p:sp>
      <p:sp>
        <p:nvSpPr>
          <p:cNvPr id="5" name="Zástupný symbol pro číslo snímku 4"/>
          <p:cNvSpPr>
            <a:spLocks noGrp="1"/>
          </p:cNvSpPr>
          <p:nvPr>
            <p:ph type="sldNum" sz="quarter" idx="11"/>
          </p:nvPr>
        </p:nvSpPr>
        <p:spPr/>
        <p:txBody>
          <a:bodyPr/>
          <a:lstStyle/>
          <a:p>
            <a:pPr>
              <a:defRPr/>
            </a:pPr>
            <a:fld id="{3F5AF82F-54CA-4210-B9C2-2FABDB36D1C5}" type="slidenum">
              <a:rPr lang="cs-CZ" altLang="cs-CZ" smtClean="0"/>
              <a:pPr>
                <a:defRPr/>
              </a:pPr>
              <a:t>13</a:t>
            </a:fld>
            <a:endParaRPr lang="cs-CZ" alt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pPr eaLnBrk="1" hangingPunct="1"/>
            <a:r>
              <a:rPr lang="cs-CZ" smtClean="0"/>
              <a:t>Analýza aktivity</a:t>
            </a:r>
          </a:p>
        </p:txBody>
      </p:sp>
      <p:sp>
        <p:nvSpPr>
          <p:cNvPr id="28674" name="Zástupný symbol pro obsah 2"/>
          <p:cNvSpPr>
            <a:spLocks noGrp="1"/>
          </p:cNvSpPr>
          <p:nvPr>
            <p:ph idx="1"/>
          </p:nvPr>
        </p:nvSpPr>
        <p:spPr/>
        <p:txBody>
          <a:bodyPr/>
          <a:lstStyle/>
          <a:p>
            <a:pPr eaLnBrk="1" hangingPunct="1"/>
            <a:r>
              <a:rPr lang="cs-CZ" smtClean="0"/>
              <a:t>Rychlost obratu zásob = Tržby/Zásoby</a:t>
            </a:r>
          </a:p>
          <a:p>
            <a:pPr lvl="1" eaLnBrk="1" hangingPunct="1"/>
            <a:r>
              <a:rPr lang="cs-CZ" sz="2000" smtClean="0"/>
              <a:t>Počet obrátek</a:t>
            </a:r>
          </a:p>
          <a:p>
            <a:pPr eaLnBrk="1" hangingPunct="1"/>
            <a:r>
              <a:rPr lang="cs-CZ" smtClean="0"/>
              <a:t>Doba obratu zásob = Zásoby/Tržby * 360</a:t>
            </a:r>
          </a:p>
          <a:p>
            <a:pPr lvl="1" eaLnBrk="1" hangingPunct="1"/>
            <a:r>
              <a:rPr lang="cs-CZ" sz="2000" smtClean="0"/>
              <a:t>Jak dlouho trvá jeden obrat</a:t>
            </a:r>
          </a:p>
          <a:p>
            <a:pPr eaLnBrk="1" hangingPunct="1"/>
            <a:r>
              <a:rPr lang="cs-CZ" smtClean="0"/>
              <a:t>Rychlost obratu pohledávek = Tržby/Pohledávky</a:t>
            </a:r>
          </a:p>
          <a:p>
            <a:pPr lvl="1" eaLnBrk="1" hangingPunct="1"/>
            <a:r>
              <a:rPr lang="cs-CZ" sz="2000" smtClean="0"/>
              <a:t>Jak rychle jsou pohledávky přeměňovány v peněžní prostředky</a:t>
            </a:r>
          </a:p>
          <a:p>
            <a:pPr eaLnBrk="1" hangingPunct="1"/>
            <a:r>
              <a:rPr lang="cs-CZ" smtClean="0"/>
              <a:t>Doba obratu pohledávek = Pohledávky/Tržby * 360</a:t>
            </a:r>
          </a:p>
          <a:p>
            <a:pPr lvl="1" eaLnBrk="1" hangingPunct="1"/>
            <a:r>
              <a:rPr lang="cs-CZ" sz="2000" smtClean="0"/>
              <a:t>Za jak dlouhé období jsou pohledávky průměrně spláceny</a:t>
            </a:r>
          </a:p>
          <a:p>
            <a:pPr eaLnBrk="1" hangingPunct="1"/>
            <a:r>
              <a:rPr lang="cs-CZ" smtClean="0"/>
              <a:t>Doba obratu závazků = KTD závazky/Tržby * 360</a:t>
            </a:r>
          </a:p>
          <a:p>
            <a:pPr lvl="1" eaLnBrk="1" hangingPunct="1"/>
            <a:r>
              <a:rPr lang="cs-CZ" sz="2000" smtClean="0"/>
              <a:t>Vyjadřuje dobu vzniku závazků do doby jejich úhrady</a:t>
            </a:r>
          </a:p>
        </p:txBody>
      </p:sp>
      <p:sp>
        <p:nvSpPr>
          <p:cNvPr id="5" name="Zástupný symbol pro číslo snímku 4"/>
          <p:cNvSpPr>
            <a:spLocks noGrp="1"/>
          </p:cNvSpPr>
          <p:nvPr>
            <p:ph type="sldNum" sz="quarter" idx="11"/>
          </p:nvPr>
        </p:nvSpPr>
        <p:spPr/>
        <p:txBody>
          <a:bodyPr/>
          <a:lstStyle/>
          <a:p>
            <a:pPr>
              <a:defRPr/>
            </a:pPr>
            <a:fld id="{0582C448-3FB7-489C-A69D-BFCEA0EA791C}" type="slidenum">
              <a:rPr lang="cs-CZ" altLang="cs-CZ" smtClean="0"/>
              <a:pPr>
                <a:defRPr/>
              </a:pPr>
              <a:t>14</a:t>
            </a:fld>
            <a:endParaRPr lang="cs-CZ" alt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pPr eaLnBrk="1" hangingPunct="1"/>
            <a:r>
              <a:rPr lang="cs-CZ" smtClean="0"/>
              <a:t>Příklad:</a:t>
            </a:r>
          </a:p>
        </p:txBody>
      </p:sp>
      <p:sp>
        <p:nvSpPr>
          <p:cNvPr id="29698" name="Zástupný symbol pro obsah 2"/>
          <p:cNvSpPr>
            <a:spLocks noGrp="1"/>
          </p:cNvSpPr>
          <p:nvPr>
            <p:ph idx="1"/>
          </p:nvPr>
        </p:nvSpPr>
        <p:spPr/>
        <p:txBody>
          <a:bodyPr/>
          <a:lstStyle/>
          <a:p>
            <a:pPr algn="just" eaLnBrk="1" hangingPunct="1"/>
            <a:r>
              <a:rPr lang="cs-CZ" smtClean="0"/>
              <a:t>Podnik má začít vyrábět nový výrobek. Na výrobu 1 ks potřebuje 1000 Kč (materiál a práce). Každý den bude vyrábět 200 ks, předpokládané roční tržby jsou 30 mil. Kč, průměrná zásoba byla vypočtena ve výši 400 tis. Kč, průměrná výše pohledávek 1,5 mil. Kč, dodavatelské faktury podnik platí v průměru za 15 dní. Vypočítejte dobu obratu zásob, pohledávek a potřebu finančních prostředků. (4,8 dní, 18 dní, 1,6 mil. Kč)</a:t>
            </a:r>
          </a:p>
        </p:txBody>
      </p:sp>
      <p:sp>
        <p:nvSpPr>
          <p:cNvPr id="5" name="Zástupný symbol pro číslo snímku 4"/>
          <p:cNvSpPr>
            <a:spLocks noGrp="1"/>
          </p:cNvSpPr>
          <p:nvPr>
            <p:ph type="sldNum" sz="quarter" idx="11"/>
          </p:nvPr>
        </p:nvSpPr>
        <p:spPr/>
        <p:txBody>
          <a:bodyPr/>
          <a:lstStyle/>
          <a:p>
            <a:pPr>
              <a:defRPr/>
            </a:pPr>
            <a:fld id="{7CFDD6CC-45E9-4943-8051-14D028697F96}" type="slidenum">
              <a:rPr lang="cs-CZ" altLang="cs-CZ" smtClean="0"/>
              <a:pPr>
                <a:defRPr/>
              </a:pPr>
              <a:t>15</a:t>
            </a:fld>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pPr eaLnBrk="1" hangingPunct="1"/>
            <a:r>
              <a:rPr lang="cs-CZ" smtClean="0"/>
              <a:t>Analýza likvidity</a:t>
            </a:r>
          </a:p>
        </p:txBody>
      </p:sp>
      <p:sp>
        <p:nvSpPr>
          <p:cNvPr id="30722" name="Zástupný symbol pro obsah 2"/>
          <p:cNvSpPr>
            <a:spLocks noGrp="1"/>
          </p:cNvSpPr>
          <p:nvPr>
            <p:ph idx="1"/>
          </p:nvPr>
        </p:nvSpPr>
        <p:spPr/>
        <p:txBody>
          <a:bodyPr/>
          <a:lstStyle/>
          <a:p>
            <a:pPr eaLnBrk="1" hangingPunct="1"/>
            <a:r>
              <a:rPr lang="cs-CZ" sz="2200" smtClean="0"/>
              <a:t>Běžná likvidita = Oběžná aktiva/KTD závazky</a:t>
            </a:r>
          </a:p>
          <a:p>
            <a:pPr lvl="1" eaLnBrk="1" hangingPunct="1"/>
            <a:r>
              <a:rPr lang="cs-CZ" sz="2000" smtClean="0"/>
              <a:t>Kolikrát je schopen klient uspokojit své věřitele, kdyby proměnil veškerá OA v hotovost</a:t>
            </a:r>
          </a:p>
          <a:p>
            <a:pPr lvl="1" eaLnBrk="1" hangingPunct="1"/>
            <a:r>
              <a:rPr lang="cs-CZ" sz="2000" smtClean="0"/>
              <a:t>Doporučené hodnoty 1,5 – 2,5</a:t>
            </a:r>
          </a:p>
          <a:p>
            <a:pPr eaLnBrk="1" hangingPunct="1"/>
            <a:r>
              <a:rPr lang="cs-CZ" sz="2200" smtClean="0"/>
              <a:t>Pohotová likvidita = (Oběžná aktiva – Zásoby)/KTD závazky</a:t>
            </a:r>
          </a:p>
          <a:p>
            <a:pPr lvl="1" eaLnBrk="1" hangingPunct="1"/>
            <a:r>
              <a:rPr lang="cs-CZ" sz="2000" smtClean="0"/>
              <a:t>Podstatně nižší hodnota pohotové likvidity ukazuje nadměrnou váhu zásob ve struktuře aktiv</a:t>
            </a:r>
          </a:p>
          <a:p>
            <a:pPr lvl="1" eaLnBrk="1" hangingPunct="1"/>
            <a:r>
              <a:rPr lang="cs-CZ" sz="2000" smtClean="0"/>
              <a:t>Doporučené hodnoty 1 – 1,5</a:t>
            </a:r>
          </a:p>
          <a:p>
            <a:pPr eaLnBrk="1" hangingPunct="1"/>
            <a:r>
              <a:rPr lang="cs-CZ" sz="2200" smtClean="0"/>
              <a:t>Peněžní likvidita = Peněžní prostředky/KTD závazky</a:t>
            </a:r>
          </a:p>
          <a:p>
            <a:pPr lvl="1" eaLnBrk="1" hangingPunct="1"/>
            <a:r>
              <a:rPr lang="cs-CZ" sz="2000" smtClean="0"/>
              <a:t>Vyjadřuje okamžitou schopnost klienta uhradit určitou výši běžných závazků</a:t>
            </a:r>
          </a:p>
        </p:txBody>
      </p:sp>
      <p:sp>
        <p:nvSpPr>
          <p:cNvPr id="5" name="Zástupný symbol pro číslo snímku 4"/>
          <p:cNvSpPr>
            <a:spLocks noGrp="1"/>
          </p:cNvSpPr>
          <p:nvPr>
            <p:ph type="sldNum" sz="quarter" idx="11"/>
          </p:nvPr>
        </p:nvSpPr>
        <p:spPr/>
        <p:txBody>
          <a:bodyPr/>
          <a:lstStyle/>
          <a:p>
            <a:pPr>
              <a:defRPr/>
            </a:pPr>
            <a:fld id="{3B285626-FFC8-4B25-BC51-F2BD1AFEB872}" type="slidenum">
              <a:rPr lang="cs-CZ" altLang="cs-CZ" smtClean="0"/>
              <a:pPr>
                <a:defRPr/>
              </a:pPr>
              <a:t>16</a:t>
            </a:fld>
            <a:endParaRPr lang="cs-CZ" alt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a:spLocks noGrp="1"/>
          </p:cNvSpPr>
          <p:nvPr>
            <p:ph type="title"/>
          </p:nvPr>
        </p:nvSpPr>
        <p:spPr/>
        <p:txBody>
          <a:bodyPr/>
          <a:lstStyle/>
          <a:p>
            <a:pPr eaLnBrk="1" hangingPunct="1"/>
            <a:r>
              <a:rPr lang="cs-CZ" smtClean="0"/>
              <a:t>Analýza zadluženosti</a:t>
            </a:r>
          </a:p>
        </p:txBody>
      </p:sp>
      <p:sp>
        <p:nvSpPr>
          <p:cNvPr id="31746" name="Zástupný symbol pro obsah 2"/>
          <p:cNvSpPr>
            <a:spLocks noGrp="1"/>
          </p:cNvSpPr>
          <p:nvPr>
            <p:ph idx="1"/>
          </p:nvPr>
        </p:nvSpPr>
        <p:spPr/>
        <p:txBody>
          <a:bodyPr/>
          <a:lstStyle/>
          <a:p>
            <a:pPr eaLnBrk="1" hangingPunct="1"/>
            <a:r>
              <a:rPr lang="cs-CZ" smtClean="0"/>
              <a:t>Celková zadluženost = Cizí zdroje/Aktiva</a:t>
            </a:r>
          </a:p>
          <a:p>
            <a:pPr lvl="1" eaLnBrk="1" hangingPunct="1"/>
            <a:r>
              <a:rPr lang="cs-CZ" sz="2000" smtClean="0"/>
              <a:t>Uvádí se v %, doporučené hodnoty 50 – 75% v závislosti na odvětví</a:t>
            </a:r>
          </a:p>
          <a:p>
            <a:pPr lvl="1" eaLnBrk="1" hangingPunct="1"/>
            <a:r>
              <a:rPr lang="cs-CZ" sz="2000" smtClean="0"/>
              <a:t>Pro banku nepřijatelné pokud převyšuje 90%</a:t>
            </a:r>
          </a:p>
          <a:p>
            <a:pPr eaLnBrk="1" hangingPunct="1"/>
            <a:r>
              <a:rPr lang="cs-CZ" smtClean="0"/>
              <a:t>Míra zadluženosti = Cizí zdroje/Vlastní kapitál</a:t>
            </a:r>
          </a:p>
          <a:p>
            <a:pPr lvl="1" eaLnBrk="1" hangingPunct="1"/>
            <a:r>
              <a:rPr lang="cs-CZ" sz="2000" smtClean="0"/>
              <a:t>Také nazývána finanční pákou</a:t>
            </a:r>
          </a:p>
          <a:p>
            <a:pPr eaLnBrk="1" hangingPunct="1"/>
            <a:r>
              <a:rPr lang="cs-CZ" smtClean="0"/>
              <a:t>Úrokové krytí = EBIT/Nákladové úroky</a:t>
            </a:r>
          </a:p>
          <a:p>
            <a:pPr lvl="1" eaLnBrk="1" hangingPunct="1"/>
            <a:r>
              <a:rPr lang="cs-CZ" sz="2000" smtClean="0"/>
              <a:t>Schopnost podniku splácet úroky</a:t>
            </a:r>
          </a:p>
          <a:p>
            <a:pPr eaLnBrk="1" hangingPunct="1"/>
            <a:endParaRPr lang="cs-CZ" smtClean="0"/>
          </a:p>
        </p:txBody>
      </p:sp>
      <p:sp>
        <p:nvSpPr>
          <p:cNvPr id="5" name="Zástupný symbol pro číslo snímku 4"/>
          <p:cNvSpPr>
            <a:spLocks noGrp="1"/>
          </p:cNvSpPr>
          <p:nvPr>
            <p:ph type="sldNum" sz="quarter" idx="11"/>
          </p:nvPr>
        </p:nvSpPr>
        <p:spPr/>
        <p:txBody>
          <a:bodyPr/>
          <a:lstStyle/>
          <a:p>
            <a:pPr>
              <a:defRPr/>
            </a:pPr>
            <a:fld id="{EB6DCD62-4336-4C3F-B69F-E5BBC2DDE971}" type="slidenum">
              <a:rPr lang="cs-CZ" altLang="cs-CZ" smtClean="0"/>
              <a:pPr>
                <a:defRPr/>
              </a:pPr>
              <a:t>17</a:t>
            </a:fld>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1"/>
          <p:cNvSpPr>
            <a:spLocks noGrp="1"/>
          </p:cNvSpPr>
          <p:nvPr>
            <p:ph type="title"/>
          </p:nvPr>
        </p:nvSpPr>
        <p:spPr/>
        <p:txBody>
          <a:bodyPr/>
          <a:lstStyle/>
          <a:p>
            <a:pPr eaLnBrk="1" hangingPunct="1"/>
            <a:r>
              <a:rPr lang="cs-CZ" smtClean="0"/>
              <a:t>Ostatní ukazatele</a:t>
            </a:r>
          </a:p>
        </p:txBody>
      </p:sp>
      <p:sp>
        <p:nvSpPr>
          <p:cNvPr id="3" name="Zástupný symbol pro obsah 2"/>
          <p:cNvSpPr>
            <a:spLocks noGrp="1"/>
          </p:cNvSpPr>
          <p:nvPr>
            <p:ph idx="1"/>
          </p:nvPr>
        </p:nvSpPr>
        <p:spPr/>
        <p:txBody>
          <a:bodyPr/>
          <a:lstStyle/>
          <a:p>
            <a:pPr eaLnBrk="1" hangingPunct="1">
              <a:defRPr/>
            </a:pPr>
            <a:r>
              <a:rPr lang="cs-CZ" dirty="0" smtClean="0"/>
              <a:t>Doba návratnosti úvěru </a:t>
            </a:r>
          </a:p>
          <a:p>
            <a:pPr marL="0" indent="0" eaLnBrk="1" hangingPunct="1">
              <a:buFont typeface="Wingdings" panose="05000000000000000000" pitchFamily="2" charset="2"/>
              <a:buNone/>
              <a:defRPr/>
            </a:pPr>
            <a:r>
              <a:rPr lang="cs-CZ" dirty="0"/>
              <a:t>	</a:t>
            </a:r>
            <a:r>
              <a:rPr lang="cs-CZ" dirty="0" smtClean="0"/>
              <a:t>= Výše úvěru/Cash </a:t>
            </a:r>
            <a:r>
              <a:rPr lang="cs-CZ" dirty="0" err="1" smtClean="0"/>
              <a:t>flow</a:t>
            </a:r>
            <a:r>
              <a:rPr lang="cs-CZ" dirty="0" smtClean="0"/>
              <a:t> z provozní činnosti</a:t>
            </a:r>
          </a:p>
          <a:p>
            <a:pPr lvl="1" eaLnBrk="1" hangingPunct="1">
              <a:defRPr/>
            </a:pPr>
            <a:r>
              <a:rPr lang="cs-CZ" sz="2000" dirty="0" smtClean="0"/>
              <a:t>Za jaké období je klient schopen splatit úvěr</a:t>
            </a:r>
          </a:p>
          <a:p>
            <a:pPr eaLnBrk="1" hangingPunct="1">
              <a:defRPr/>
            </a:pPr>
            <a:r>
              <a:rPr lang="cs-CZ" dirty="0" smtClean="0"/>
              <a:t>Čistý pracovní kapitál – NWC </a:t>
            </a:r>
            <a:r>
              <a:rPr lang="cs-CZ" sz="2000" dirty="0" smtClean="0"/>
              <a:t>(Net </a:t>
            </a:r>
            <a:r>
              <a:rPr lang="cs-CZ" sz="2000" dirty="0" err="1" smtClean="0"/>
              <a:t>Working</a:t>
            </a:r>
            <a:r>
              <a:rPr lang="cs-CZ" sz="2000" dirty="0" smtClean="0"/>
              <a:t> </a:t>
            </a:r>
            <a:r>
              <a:rPr lang="cs-CZ" sz="2000" dirty="0" err="1" smtClean="0"/>
              <a:t>Capital</a:t>
            </a:r>
            <a:r>
              <a:rPr lang="cs-CZ" sz="2000" dirty="0" smtClean="0"/>
              <a:t>)</a:t>
            </a:r>
          </a:p>
          <a:p>
            <a:pPr marL="0" indent="0" eaLnBrk="1" hangingPunct="1">
              <a:buFont typeface="Wingdings" panose="05000000000000000000" pitchFamily="2" charset="2"/>
              <a:buNone/>
              <a:defRPr/>
            </a:pPr>
            <a:r>
              <a:rPr lang="cs-CZ" sz="2000" dirty="0"/>
              <a:t>	</a:t>
            </a:r>
            <a:r>
              <a:rPr lang="cs-CZ" dirty="0" smtClean="0"/>
              <a:t>= Oběžná aktiva – KTD cizí zdroje</a:t>
            </a:r>
          </a:p>
          <a:p>
            <a:pPr lvl="1" eaLnBrk="1" hangingPunct="1">
              <a:defRPr/>
            </a:pPr>
            <a:r>
              <a:rPr lang="cs-CZ" sz="2000" dirty="0" smtClean="0"/>
              <a:t>Má-li být podnik likvidní, musí mít potřebnou výši relativně volného kapitálu tzn. přebytek KTD likvidních aktiv nad KTD cizími zdroji</a:t>
            </a:r>
            <a:endParaRPr lang="cs-CZ" sz="2000" dirty="0"/>
          </a:p>
        </p:txBody>
      </p:sp>
      <p:sp>
        <p:nvSpPr>
          <p:cNvPr id="5" name="Zástupný symbol pro číslo snímku 4"/>
          <p:cNvSpPr>
            <a:spLocks noGrp="1"/>
          </p:cNvSpPr>
          <p:nvPr>
            <p:ph type="sldNum" sz="quarter" idx="11"/>
          </p:nvPr>
        </p:nvSpPr>
        <p:spPr/>
        <p:txBody>
          <a:bodyPr/>
          <a:lstStyle/>
          <a:p>
            <a:pPr>
              <a:defRPr/>
            </a:pPr>
            <a:fld id="{8F2A4CBF-E8DB-475F-9327-9ED9BF636719}" type="slidenum">
              <a:rPr lang="cs-CZ" altLang="cs-CZ" smtClean="0"/>
              <a:pPr>
                <a:defRPr/>
              </a:pPr>
              <a:t>18</a:t>
            </a:fld>
            <a:endParaRPr lang="cs-CZ" alt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dpis 1"/>
          <p:cNvSpPr>
            <a:spLocks noGrp="1"/>
          </p:cNvSpPr>
          <p:nvPr>
            <p:ph type="title"/>
          </p:nvPr>
        </p:nvSpPr>
        <p:spPr/>
        <p:txBody>
          <a:bodyPr/>
          <a:lstStyle/>
          <a:p>
            <a:pPr eaLnBrk="1" hangingPunct="1"/>
            <a:r>
              <a:rPr lang="cs-CZ" smtClean="0"/>
              <a:t>Stanovení úvěrových podmínek – zajištění úvěru</a:t>
            </a:r>
          </a:p>
        </p:txBody>
      </p:sp>
      <p:sp>
        <p:nvSpPr>
          <p:cNvPr id="3" name="Zástupný symbol pro obsah 2"/>
          <p:cNvSpPr>
            <a:spLocks noGrp="1"/>
          </p:cNvSpPr>
          <p:nvPr>
            <p:ph idx="1"/>
          </p:nvPr>
        </p:nvSpPr>
        <p:spPr/>
        <p:txBody>
          <a:bodyPr/>
          <a:lstStyle/>
          <a:p>
            <a:pPr lvl="1" eaLnBrk="1" hangingPunct="1">
              <a:defRPr/>
            </a:pPr>
            <a:r>
              <a:rPr lang="cs-CZ" dirty="0" smtClean="0"/>
              <a:t>Úvěry na přechodný nedostatek finančních prostředků (kontokorentní úvěr, směnečný úvěr, revolvingový úvěr)</a:t>
            </a:r>
          </a:p>
          <a:p>
            <a:pPr marL="1257300" lvl="2" indent="-342900" eaLnBrk="1" hangingPunct="1">
              <a:buFont typeface="Arial" panose="020B0604020202020204" pitchFamily="34" charset="0"/>
              <a:buChar char="•"/>
              <a:defRPr/>
            </a:pPr>
            <a:r>
              <a:rPr lang="cs-CZ" dirty="0" smtClean="0"/>
              <a:t>Pohledávky, směnka, skladištní listy, záruka</a:t>
            </a:r>
          </a:p>
          <a:p>
            <a:pPr marL="685800" eaLnBrk="1" hangingPunct="1">
              <a:buFont typeface="Arial" panose="020B0604020202020204" pitchFamily="34" charset="0"/>
              <a:buChar char="•"/>
              <a:defRPr/>
            </a:pPr>
            <a:r>
              <a:rPr lang="cs-CZ" dirty="0" smtClean="0"/>
              <a:t>Investiční úvěr, hypotéční úvěr</a:t>
            </a:r>
          </a:p>
          <a:p>
            <a:pPr marL="1085850" lvl="1" eaLnBrk="1" hangingPunct="1">
              <a:buFont typeface="Arial" panose="020B0604020202020204" pitchFamily="34" charset="0"/>
              <a:buChar char="•"/>
              <a:defRPr/>
            </a:pPr>
            <a:r>
              <a:rPr lang="cs-CZ" dirty="0" smtClean="0"/>
              <a:t>Nemovitost, zástava věcí movitých, záruka</a:t>
            </a:r>
          </a:p>
        </p:txBody>
      </p:sp>
      <p:sp>
        <p:nvSpPr>
          <p:cNvPr id="5" name="Zástupný symbol pro číslo snímku 4"/>
          <p:cNvSpPr>
            <a:spLocks noGrp="1"/>
          </p:cNvSpPr>
          <p:nvPr>
            <p:ph type="sldNum" sz="quarter" idx="11"/>
          </p:nvPr>
        </p:nvSpPr>
        <p:spPr/>
        <p:txBody>
          <a:bodyPr/>
          <a:lstStyle/>
          <a:p>
            <a:pPr>
              <a:defRPr/>
            </a:pPr>
            <a:fld id="{517E3190-76F5-4935-9471-03A5B3B54978}" type="slidenum">
              <a:rPr lang="cs-CZ" altLang="cs-CZ" smtClean="0"/>
              <a:pPr>
                <a:defRPr/>
              </a:pPr>
              <a:t>19</a:t>
            </a:fld>
            <a:endParaRPr lang="cs-CZ" alt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pPr>
              <a:defRPr/>
            </a:pPr>
            <a:fld id="{6A49F5ED-F3BF-416B-969E-F3D1FE7D9B91}" type="slidenum">
              <a:rPr lang="cs-CZ" altLang="cs-CZ"/>
              <a:pPr>
                <a:defRPr/>
              </a:pPr>
              <a:t>2</a:t>
            </a:fld>
            <a:endParaRPr lang="cs-CZ" altLang="cs-CZ"/>
          </a:p>
        </p:txBody>
      </p:sp>
      <p:sp>
        <p:nvSpPr>
          <p:cNvPr id="16386" name="Rectangle 2"/>
          <p:cNvSpPr>
            <a:spLocks noGrp="1" noChangeArrowheads="1"/>
          </p:cNvSpPr>
          <p:nvPr>
            <p:ph type="title"/>
          </p:nvPr>
        </p:nvSpPr>
        <p:spPr/>
        <p:txBody>
          <a:bodyPr/>
          <a:lstStyle/>
          <a:p>
            <a:pPr eaLnBrk="1" hangingPunct="1"/>
            <a:r>
              <a:rPr lang="cs-CZ" altLang="cs-CZ" smtClean="0"/>
              <a:t>Nabídka úvěrových produktů</a:t>
            </a:r>
          </a:p>
        </p:txBody>
      </p:sp>
      <p:sp>
        <p:nvSpPr>
          <p:cNvPr id="16387" name="Rectangle 3"/>
          <p:cNvSpPr>
            <a:spLocks noGrp="1" noChangeArrowheads="1"/>
          </p:cNvSpPr>
          <p:nvPr>
            <p:ph type="body" idx="1"/>
          </p:nvPr>
        </p:nvSpPr>
        <p:spPr/>
        <p:txBody>
          <a:bodyPr/>
          <a:lstStyle/>
          <a:p>
            <a:pPr eaLnBrk="1" hangingPunct="1"/>
            <a:r>
              <a:rPr lang="cs-CZ" altLang="cs-CZ" smtClean="0"/>
              <a:t>Financování provozních potřeb</a:t>
            </a:r>
          </a:p>
          <a:p>
            <a:pPr lvl="1" eaLnBrk="1" hangingPunct="1"/>
            <a:r>
              <a:rPr lang="cs-CZ" altLang="cs-CZ" sz="2000" smtClean="0"/>
              <a:t>Kontokorentní úvěr</a:t>
            </a:r>
          </a:p>
          <a:p>
            <a:pPr lvl="1" eaLnBrk="1" hangingPunct="1"/>
            <a:r>
              <a:rPr lang="cs-CZ" altLang="cs-CZ" sz="2000" smtClean="0"/>
              <a:t>Revolvingový úvěr</a:t>
            </a:r>
          </a:p>
          <a:p>
            <a:pPr lvl="1" eaLnBrk="1" hangingPunct="1"/>
            <a:r>
              <a:rPr lang="cs-CZ" altLang="cs-CZ" sz="2000" smtClean="0"/>
              <a:t>Eskontní úvěr</a:t>
            </a:r>
          </a:p>
          <a:p>
            <a:pPr eaLnBrk="1" hangingPunct="1"/>
            <a:r>
              <a:rPr lang="cs-CZ" altLang="cs-CZ" smtClean="0"/>
              <a:t>Financování investičních potřeb</a:t>
            </a:r>
          </a:p>
          <a:p>
            <a:pPr lvl="1" eaLnBrk="1" hangingPunct="1"/>
            <a:r>
              <a:rPr lang="cs-CZ" altLang="cs-CZ" sz="2000" smtClean="0"/>
              <a:t>Investiční úvěr</a:t>
            </a:r>
          </a:p>
          <a:p>
            <a:pPr lvl="1" eaLnBrk="1" hangingPunct="1"/>
            <a:r>
              <a:rPr lang="cs-CZ" altLang="cs-CZ" sz="2000" smtClean="0"/>
              <a:t>Hypotéční úvěr</a:t>
            </a:r>
          </a:p>
          <a:p>
            <a:pPr eaLnBrk="1" hangingPunct="1"/>
            <a:r>
              <a:rPr lang="cs-CZ" altLang="cs-CZ" smtClean="0"/>
              <a:t>Ostatní finančně úvěrové produkty</a:t>
            </a:r>
          </a:p>
          <a:p>
            <a:pPr lvl="1" eaLnBrk="1" hangingPunct="1"/>
            <a:r>
              <a:rPr lang="cs-CZ" altLang="cs-CZ" sz="2000" smtClean="0"/>
              <a:t>Bankovní záruka</a:t>
            </a:r>
          </a:p>
          <a:p>
            <a:pPr lvl="1" eaLnBrk="1" hangingPunct="1"/>
            <a:r>
              <a:rPr lang="cs-CZ" altLang="cs-CZ" sz="2000" smtClean="0"/>
              <a:t>Dokumentární akreditiv</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1"/>
          <p:cNvSpPr>
            <a:spLocks noGrp="1"/>
          </p:cNvSpPr>
          <p:nvPr>
            <p:ph type="title"/>
          </p:nvPr>
        </p:nvSpPr>
        <p:spPr/>
        <p:txBody>
          <a:bodyPr/>
          <a:lstStyle/>
          <a:p>
            <a:pPr eaLnBrk="1" hangingPunct="1"/>
            <a:r>
              <a:rPr lang="cs-CZ" smtClean="0"/>
              <a:t>Stanovení úvěrových podmínek – úroková sazba</a:t>
            </a:r>
          </a:p>
        </p:txBody>
      </p:sp>
      <p:sp>
        <p:nvSpPr>
          <p:cNvPr id="34818" name="Zástupný symbol pro obsah 2"/>
          <p:cNvSpPr>
            <a:spLocks noGrp="1"/>
          </p:cNvSpPr>
          <p:nvPr>
            <p:ph idx="1"/>
          </p:nvPr>
        </p:nvSpPr>
        <p:spPr/>
        <p:txBody>
          <a:bodyPr/>
          <a:lstStyle/>
          <a:p>
            <a:pPr eaLnBrk="1" hangingPunct="1"/>
            <a:r>
              <a:rPr lang="cs-CZ" smtClean="0"/>
              <a:t>Pohyblivá úroková sazba</a:t>
            </a:r>
          </a:p>
          <a:p>
            <a:pPr lvl="1" eaLnBrk="1" hangingPunct="1"/>
            <a:r>
              <a:rPr lang="cs-CZ" smtClean="0"/>
              <a:t>Typická pro krátkodobé úvěry – kontokorentní úvěr, směnečný úvěr, revolvingový úvěr</a:t>
            </a:r>
          </a:p>
          <a:p>
            <a:pPr eaLnBrk="1" hangingPunct="1"/>
            <a:r>
              <a:rPr lang="cs-CZ" smtClean="0"/>
              <a:t>Pevná úroková sazba</a:t>
            </a:r>
          </a:p>
          <a:p>
            <a:pPr lvl="1" eaLnBrk="1" hangingPunct="1"/>
            <a:r>
              <a:rPr lang="cs-CZ" smtClean="0"/>
              <a:t>Typická pro dlouhodobé úvěry – investiční a hypotéční úvěr</a:t>
            </a:r>
          </a:p>
          <a:p>
            <a:pPr eaLnBrk="1" hangingPunct="1"/>
            <a:r>
              <a:rPr lang="cs-CZ" smtClean="0"/>
              <a:t>KONSTRUKCE</a:t>
            </a:r>
          </a:p>
          <a:p>
            <a:pPr lvl="1" eaLnBrk="1" hangingPunct="1"/>
            <a:r>
              <a:rPr lang="cs-CZ" smtClean="0"/>
              <a:t>PRIBOR (1M, 3M) + odchylka podle rizikovosti klienta</a:t>
            </a:r>
          </a:p>
        </p:txBody>
      </p:sp>
      <p:sp>
        <p:nvSpPr>
          <p:cNvPr id="5" name="Zástupný symbol pro číslo snímku 4"/>
          <p:cNvSpPr>
            <a:spLocks noGrp="1"/>
          </p:cNvSpPr>
          <p:nvPr>
            <p:ph type="sldNum" sz="quarter" idx="11"/>
          </p:nvPr>
        </p:nvSpPr>
        <p:spPr/>
        <p:txBody>
          <a:bodyPr/>
          <a:lstStyle/>
          <a:p>
            <a:pPr>
              <a:defRPr/>
            </a:pPr>
            <a:fld id="{0508C112-CCE5-476A-95BF-40184ECE27D9}" type="slidenum">
              <a:rPr lang="cs-CZ" altLang="cs-CZ" smtClean="0"/>
              <a:pPr>
                <a:defRPr/>
              </a:pPr>
              <a:t>20</a:t>
            </a:fld>
            <a:endParaRPr lang="cs-CZ" alt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Nadpis 1"/>
          <p:cNvSpPr>
            <a:spLocks noGrp="1"/>
          </p:cNvSpPr>
          <p:nvPr>
            <p:ph type="title"/>
          </p:nvPr>
        </p:nvSpPr>
        <p:spPr/>
        <p:txBody>
          <a:bodyPr/>
          <a:lstStyle/>
          <a:p>
            <a:pPr eaLnBrk="1" hangingPunct="1"/>
            <a:r>
              <a:rPr lang="cs-CZ" smtClean="0"/>
              <a:t>Kontrola plnění úvěrových podmínek</a:t>
            </a:r>
          </a:p>
        </p:txBody>
      </p:sp>
      <p:sp>
        <p:nvSpPr>
          <p:cNvPr id="35842" name="Zástupný symbol pro obsah 2"/>
          <p:cNvSpPr>
            <a:spLocks noGrp="1"/>
          </p:cNvSpPr>
          <p:nvPr>
            <p:ph idx="1"/>
          </p:nvPr>
        </p:nvSpPr>
        <p:spPr/>
        <p:txBody>
          <a:bodyPr/>
          <a:lstStyle/>
          <a:p>
            <a:pPr eaLnBrk="1" hangingPunct="1"/>
            <a:r>
              <a:rPr lang="cs-CZ" smtClean="0"/>
              <a:t>Podle bonity klienta - jedenkrát za půl roku, čtvrtletně, měsíčně</a:t>
            </a:r>
          </a:p>
          <a:p>
            <a:pPr lvl="1" eaLnBrk="1" hangingPunct="1"/>
            <a:r>
              <a:rPr lang="cs-CZ" sz="2000" smtClean="0"/>
              <a:t>Předložení podkladů – finančních výkazů, přehled pohledávek a závazků</a:t>
            </a:r>
          </a:p>
          <a:p>
            <a:pPr eaLnBrk="1" hangingPunct="1"/>
            <a:r>
              <a:rPr lang="cs-CZ" smtClean="0"/>
              <a:t>Členění pohledávek za klienty</a:t>
            </a:r>
          </a:p>
          <a:p>
            <a:pPr lvl="1" eaLnBrk="1" hangingPunct="1"/>
            <a:r>
              <a:rPr lang="cs-CZ" sz="2000" smtClean="0"/>
              <a:t>Standardní – žádná z pohledávek není po splatnosti déle než 30 dní</a:t>
            </a:r>
          </a:p>
          <a:p>
            <a:pPr lvl="1" eaLnBrk="1" hangingPunct="1"/>
            <a:r>
              <a:rPr lang="cs-CZ" sz="2000" smtClean="0"/>
              <a:t>Sledované – splátky po splatnosti do 90 dní</a:t>
            </a:r>
          </a:p>
          <a:p>
            <a:pPr lvl="1" eaLnBrk="1" hangingPunct="1"/>
            <a:r>
              <a:rPr lang="cs-CZ" sz="2000" smtClean="0"/>
              <a:t>Nestandardní – splátky po splatnosti do 180 dní</a:t>
            </a:r>
          </a:p>
          <a:p>
            <a:pPr lvl="1" eaLnBrk="1" hangingPunct="1"/>
            <a:r>
              <a:rPr lang="cs-CZ" sz="2000" smtClean="0"/>
              <a:t>Pochybné – splátky po splatnosti do 360 dní</a:t>
            </a:r>
          </a:p>
          <a:p>
            <a:pPr lvl="1" eaLnBrk="1" hangingPunct="1"/>
            <a:r>
              <a:rPr lang="cs-CZ" sz="2000" smtClean="0"/>
              <a:t>Ztrátové – splátky po splatnosti nad 360 dní</a:t>
            </a:r>
          </a:p>
        </p:txBody>
      </p:sp>
      <p:sp>
        <p:nvSpPr>
          <p:cNvPr id="5" name="Zástupný symbol pro číslo snímku 4"/>
          <p:cNvSpPr>
            <a:spLocks noGrp="1"/>
          </p:cNvSpPr>
          <p:nvPr>
            <p:ph type="sldNum" sz="quarter" idx="11"/>
          </p:nvPr>
        </p:nvSpPr>
        <p:spPr/>
        <p:txBody>
          <a:bodyPr/>
          <a:lstStyle/>
          <a:p>
            <a:pPr>
              <a:defRPr/>
            </a:pPr>
            <a:fld id="{1D65DEED-AC29-407F-B77B-020747FC4922}" type="slidenum">
              <a:rPr lang="cs-CZ" altLang="cs-CZ" smtClean="0"/>
              <a:pPr>
                <a:defRPr/>
              </a:pPr>
              <a:t>21</a:t>
            </a:fld>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lstStyle/>
          <a:p>
            <a:pPr eaLnBrk="1" hangingPunct="1"/>
            <a:r>
              <a:rPr lang="cs-CZ" smtClean="0"/>
              <a:t>Vyhodnocení bonity klienta</a:t>
            </a:r>
          </a:p>
        </p:txBody>
      </p:sp>
      <p:sp>
        <p:nvSpPr>
          <p:cNvPr id="5" name="Zástupný symbol pro obsah 4"/>
          <p:cNvSpPr>
            <a:spLocks noGrp="1"/>
          </p:cNvSpPr>
          <p:nvPr>
            <p:ph idx="1"/>
          </p:nvPr>
        </p:nvSpPr>
        <p:spPr/>
        <p:txBody>
          <a:bodyPr/>
          <a:lstStyle/>
          <a:p>
            <a:pPr eaLnBrk="1" hangingPunct="1">
              <a:defRPr/>
            </a:pPr>
            <a:r>
              <a:rPr lang="cs-CZ" dirty="0" smtClean="0"/>
              <a:t>Vyhodnocení právních poměrů klienta a jeho důvěryhodnost</a:t>
            </a:r>
          </a:p>
          <a:p>
            <a:pPr eaLnBrk="1" hangingPunct="1">
              <a:defRPr/>
            </a:pPr>
            <a:r>
              <a:rPr lang="cs-CZ" dirty="0" smtClean="0"/>
              <a:t>Analýza hospodářské situace klienta</a:t>
            </a:r>
          </a:p>
          <a:p>
            <a:pPr lvl="1" eaLnBrk="1" hangingPunct="1">
              <a:defRPr/>
            </a:pPr>
            <a:r>
              <a:rPr lang="cs-CZ" sz="2200" dirty="0" smtClean="0"/>
              <a:t>Obchodní </a:t>
            </a:r>
          </a:p>
          <a:p>
            <a:pPr marL="457200" lvl="1" indent="0" eaLnBrk="1" hangingPunct="1">
              <a:buFont typeface="Wingdings" panose="05000000000000000000" pitchFamily="2" charset="2"/>
              <a:buNone/>
              <a:defRPr/>
            </a:pPr>
            <a:r>
              <a:rPr lang="cs-CZ" sz="2000" dirty="0" smtClean="0"/>
              <a:t>(analýza odvětví a oboru podnikatelské činnosti, postavení výrobce a obchodníka na trhu) </a:t>
            </a:r>
          </a:p>
          <a:p>
            <a:pPr lvl="1" eaLnBrk="1" hangingPunct="1">
              <a:defRPr/>
            </a:pPr>
            <a:r>
              <a:rPr lang="cs-CZ" sz="2200" dirty="0" smtClean="0"/>
              <a:t>Finanční </a:t>
            </a:r>
          </a:p>
          <a:p>
            <a:pPr marL="457200" lvl="1" indent="0" eaLnBrk="1" hangingPunct="1">
              <a:buFont typeface="Wingdings" panose="05000000000000000000" pitchFamily="2" charset="2"/>
              <a:buNone/>
              <a:defRPr/>
            </a:pPr>
            <a:r>
              <a:rPr lang="cs-CZ" sz="2000" dirty="0" smtClean="0"/>
              <a:t>(analýza finančních výkazů, cash </a:t>
            </a:r>
            <a:r>
              <a:rPr lang="cs-CZ" sz="2000" dirty="0" err="1" smtClean="0"/>
              <a:t>flow</a:t>
            </a:r>
            <a:r>
              <a:rPr lang="cs-CZ" sz="2000" dirty="0" smtClean="0"/>
              <a:t>, analýza finančních ukazatelů atd.)</a:t>
            </a:r>
          </a:p>
          <a:p>
            <a:pPr lvl="1" eaLnBrk="1" hangingPunct="1">
              <a:defRPr/>
            </a:pPr>
            <a:endParaRPr lang="cs-CZ" dirty="0" smtClean="0"/>
          </a:p>
          <a:p>
            <a:pPr lvl="1" eaLnBrk="1" hangingPunct="1">
              <a:defRPr/>
            </a:pPr>
            <a:endParaRPr lang="cs-CZ" dirty="0"/>
          </a:p>
        </p:txBody>
      </p:sp>
      <p:sp>
        <p:nvSpPr>
          <p:cNvPr id="4" name="Zástupný symbol pro číslo snímku 4"/>
          <p:cNvSpPr>
            <a:spLocks noGrp="1"/>
          </p:cNvSpPr>
          <p:nvPr>
            <p:ph type="sldNum" sz="quarter" idx="11"/>
          </p:nvPr>
        </p:nvSpPr>
        <p:spPr/>
        <p:txBody>
          <a:bodyPr/>
          <a:lstStyle/>
          <a:p>
            <a:pPr>
              <a:defRPr/>
            </a:pPr>
            <a:fld id="{EFC9EFEC-648D-4F2E-8DF9-98F349F51FBE}" type="slidenum">
              <a:rPr lang="cs-CZ" altLang="cs-CZ"/>
              <a:pPr>
                <a:defRPr/>
              </a:pPr>
              <a:t>3</a:t>
            </a:fld>
            <a:endParaRPr lang="cs-CZ" alt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pPr eaLnBrk="1" hangingPunct="1"/>
            <a:r>
              <a:rPr lang="cs-CZ" smtClean="0"/>
              <a:t>Základní vyhodnocení finanční situace klienta</a:t>
            </a:r>
          </a:p>
        </p:txBody>
      </p:sp>
      <p:sp>
        <p:nvSpPr>
          <p:cNvPr id="18434" name="Zástupný symbol pro obsah 2"/>
          <p:cNvSpPr>
            <a:spLocks noGrp="1"/>
          </p:cNvSpPr>
          <p:nvPr>
            <p:ph idx="1"/>
          </p:nvPr>
        </p:nvSpPr>
        <p:spPr/>
        <p:txBody>
          <a:bodyPr/>
          <a:lstStyle/>
          <a:p>
            <a:pPr eaLnBrk="1" hangingPunct="1"/>
            <a:r>
              <a:rPr lang="cs-CZ" sz="2000" smtClean="0"/>
              <a:t>Záporné položky ve výkazech</a:t>
            </a:r>
          </a:p>
          <a:p>
            <a:pPr eaLnBrk="1" hangingPunct="1"/>
            <a:r>
              <a:rPr lang="cs-CZ" sz="2000" smtClean="0"/>
              <a:t>Čím jsou kryta oběžná aktiva a stálá aktiva</a:t>
            </a:r>
          </a:p>
          <a:p>
            <a:pPr eaLnBrk="1" hangingPunct="1"/>
            <a:r>
              <a:rPr lang="cs-CZ" sz="2000" smtClean="0"/>
              <a:t>Pohledávky z obchodního by měly být vyšší než závazky z obchodního styku</a:t>
            </a:r>
          </a:p>
          <a:p>
            <a:pPr eaLnBrk="1" hangingPunct="1"/>
            <a:r>
              <a:rPr lang="cs-CZ" sz="2000" smtClean="0"/>
              <a:t>Výše bankovních úvěrů</a:t>
            </a:r>
          </a:p>
          <a:p>
            <a:pPr eaLnBrk="1" hangingPunct="1"/>
            <a:r>
              <a:rPr lang="cs-CZ" sz="2000" smtClean="0"/>
              <a:t>Celková výše cizích zdrojů vzhledem k vlastnímu kapitálu</a:t>
            </a:r>
          </a:p>
          <a:p>
            <a:pPr eaLnBrk="1" hangingPunct="1"/>
            <a:r>
              <a:rPr lang="cs-CZ" sz="2000" smtClean="0"/>
              <a:t>Výše hospodářského výsledku za účetní období a čím je tvořen</a:t>
            </a:r>
          </a:p>
          <a:p>
            <a:pPr eaLnBrk="1" hangingPunct="1"/>
            <a:r>
              <a:rPr lang="cs-CZ" sz="2000" smtClean="0"/>
              <a:t>Finanční potřeba</a:t>
            </a:r>
          </a:p>
        </p:txBody>
      </p:sp>
      <p:sp>
        <p:nvSpPr>
          <p:cNvPr id="5" name="Zástupný symbol pro číslo snímku 4"/>
          <p:cNvSpPr>
            <a:spLocks noGrp="1"/>
          </p:cNvSpPr>
          <p:nvPr>
            <p:ph type="sldNum" sz="quarter" idx="11"/>
          </p:nvPr>
        </p:nvSpPr>
        <p:spPr/>
        <p:txBody>
          <a:bodyPr/>
          <a:lstStyle/>
          <a:p>
            <a:pPr>
              <a:defRPr/>
            </a:pPr>
            <a:fld id="{46759FCB-7103-47B0-91AD-863C8AE8EE1C}" type="slidenum">
              <a:rPr lang="cs-CZ" altLang="cs-CZ" smtClean="0"/>
              <a:pPr>
                <a:defRPr/>
              </a:pPr>
              <a:t>4</a:t>
            </a:fld>
            <a:endParaRPr lang="cs-CZ" alt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p:nvPr>
        </p:nvSpPr>
        <p:spPr/>
        <p:txBody>
          <a:bodyPr/>
          <a:lstStyle/>
          <a:p>
            <a:pPr eaLnBrk="1" hangingPunct="1"/>
            <a:r>
              <a:rPr lang="cs-CZ" smtClean="0"/>
              <a:t>ZÁKLADNÍ PRINCIPY</a:t>
            </a:r>
          </a:p>
        </p:txBody>
      </p:sp>
      <p:graphicFrame>
        <p:nvGraphicFramePr>
          <p:cNvPr id="6" name="Zástupný symbol pro obsah 5"/>
          <p:cNvGraphicFramePr>
            <a:graphicFrameLocks noGrp="1"/>
          </p:cNvGraphicFramePr>
          <p:nvPr>
            <p:ph idx="1"/>
          </p:nvPr>
        </p:nvGraphicFramePr>
        <p:xfrm>
          <a:off x="958850" y="2017713"/>
          <a:ext cx="7226300" cy="2027237"/>
        </p:xfrm>
        <a:graphic>
          <a:graphicData uri="http://schemas.openxmlformats.org/drawingml/2006/table">
            <a:tbl>
              <a:tblPr>
                <a:tableStyleId>{073A0DAA-6AF3-43AB-8588-CEC1D06C72B9}</a:tableStyleId>
              </a:tblPr>
              <a:tblGrid>
                <a:gridCol w="3329201">
                  <a:extLst>
                    <a:ext uri="{9D8B030D-6E8A-4147-A177-3AD203B41FA5}"/>
                  </a:extLst>
                </a:gridCol>
                <a:gridCol w="316504">
                  <a:extLst>
                    <a:ext uri="{9D8B030D-6E8A-4147-A177-3AD203B41FA5}"/>
                  </a:extLst>
                </a:gridCol>
                <a:gridCol w="3581004">
                  <a:extLst>
                    <a:ext uri="{9D8B030D-6E8A-4147-A177-3AD203B41FA5}"/>
                  </a:extLst>
                </a:gridCol>
              </a:tblGrid>
              <a:tr h="622248">
                <a:tc>
                  <a:txBody>
                    <a:bodyPr/>
                    <a:lstStyle/>
                    <a:p>
                      <a:pPr algn="ctr"/>
                      <a:r>
                        <a:rPr lang="cs-CZ" dirty="0" smtClean="0"/>
                        <a:t>Stálá</a:t>
                      </a:r>
                      <a:r>
                        <a:rPr lang="cs-CZ" baseline="0" dirty="0" smtClean="0"/>
                        <a:t> aktiva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dirty="0" smtClean="0"/>
                        <a:t>Vlastní kapitál</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663678">
                <a:tc>
                  <a:txBody>
                    <a:bodyPr/>
                    <a:lstStyle/>
                    <a:p>
                      <a:pPr algn="ctr"/>
                      <a:r>
                        <a:rPr lang="cs-CZ" dirty="0" smtClean="0"/>
                        <a:t>Zásoby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dirty="0" smtClean="0"/>
                        <a:t>Dlouhodobé závazky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r h="370840">
                <a:tc>
                  <a:txBody>
                    <a:bodyPr/>
                    <a:lstStyle/>
                    <a:p>
                      <a:pPr algn="ctr"/>
                      <a:r>
                        <a:rPr lang="cs-CZ" dirty="0" smtClean="0"/>
                        <a:t>Pohledávky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cs-CZ" dirty="0" smtClean="0"/>
                        <a:t>Krátkodobé závazky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extLst>
              </a:tr>
              <a:tr h="370840">
                <a:tc>
                  <a:txBody>
                    <a:bodyPr/>
                    <a:lstStyle/>
                    <a:p>
                      <a:pPr algn="ctr"/>
                      <a:r>
                        <a:rPr lang="cs-CZ" dirty="0" smtClean="0"/>
                        <a:t>AKTIVA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dirty="0" smtClean="0"/>
                        <a:t>=</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cs-CZ" dirty="0" smtClean="0"/>
                        <a:t>PASIVA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extLst>
              </a:tr>
            </a:tbl>
          </a:graphicData>
        </a:graphic>
      </p:graphicFrame>
      <p:sp>
        <p:nvSpPr>
          <p:cNvPr id="5" name="Zástupný symbol pro číslo snímku 4"/>
          <p:cNvSpPr>
            <a:spLocks noGrp="1"/>
          </p:cNvSpPr>
          <p:nvPr>
            <p:ph type="sldNum" sz="quarter" idx="11"/>
          </p:nvPr>
        </p:nvSpPr>
        <p:spPr/>
        <p:txBody>
          <a:bodyPr/>
          <a:lstStyle/>
          <a:p>
            <a:pPr>
              <a:defRPr/>
            </a:pPr>
            <a:fld id="{46802972-7172-47DD-8AC5-CCAC93C953F1}" type="slidenum">
              <a:rPr lang="cs-CZ" altLang="cs-CZ" smtClean="0"/>
              <a:pPr>
                <a:defRPr/>
              </a:pPr>
              <a:t>5</a:t>
            </a:fld>
            <a:endParaRPr lang="cs-CZ" altLang="cs-CZ" dirty="0"/>
          </a:p>
        </p:txBody>
      </p:sp>
      <p:sp>
        <p:nvSpPr>
          <p:cNvPr id="19481" name="Levá složená závorka 7"/>
          <p:cNvSpPr>
            <a:spLocks/>
          </p:cNvSpPr>
          <p:nvPr/>
        </p:nvSpPr>
        <p:spPr bwMode="auto">
          <a:xfrm>
            <a:off x="649288" y="2670175"/>
            <a:ext cx="192087" cy="1238250"/>
          </a:xfrm>
          <a:prstGeom prst="leftBrace">
            <a:avLst>
              <a:gd name="adj1" fmla="val 8326"/>
              <a:gd name="adj2" fmla="val 50000"/>
            </a:avLst>
          </a:prstGeom>
          <a:noFill/>
          <a:ln w="9525" algn="ctr">
            <a:solidFill>
              <a:schemeClr val="tx1"/>
            </a:solidFill>
            <a:miter lim="800000"/>
            <a:headEnd/>
            <a:tailEnd/>
          </a:ln>
        </p:spPr>
        <p:txBody>
          <a:bodyPr wrap="none"/>
          <a:lstStyle/>
          <a:p>
            <a:endParaRPr lang="cs-CZ"/>
          </a:p>
        </p:txBody>
      </p:sp>
      <p:sp>
        <p:nvSpPr>
          <p:cNvPr id="19482" name="Pravá složená závorka 8"/>
          <p:cNvSpPr>
            <a:spLocks/>
          </p:cNvSpPr>
          <p:nvPr/>
        </p:nvSpPr>
        <p:spPr bwMode="auto">
          <a:xfrm>
            <a:off x="8302625" y="2670175"/>
            <a:ext cx="163513" cy="633413"/>
          </a:xfrm>
          <a:prstGeom prst="rightBrace">
            <a:avLst>
              <a:gd name="adj1" fmla="val 8250"/>
              <a:gd name="adj2" fmla="val 50000"/>
            </a:avLst>
          </a:prstGeom>
          <a:noFill/>
          <a:ln w="9525" algn="ctr">
            <a:solidFill>
              <a:schemeClr val="tx1"/>
            </a:solidFill>
            <a:miter lim="800000"/>
            <a:headEnd/>
            <a:tailEnd/>
          </a:ln>
        </p:spPr>
        <p:txBody>
          <a:bodyPr wrap="none"/>
          <a:lstStyle/>
          <a:p>
            <a:endParaRPr lang="cs-CZ"/>
          </a:p>
        </p:txBody>
      </p:sp>
      <p:sp>
        <p:nvSpPr>
          <p:cNvPr id="19483" name="TextovéPole 9"/>
          <p:cNvSpPr txBox="1">
            <a:spLocks noChangeArrowheads="1"/>
          </p:cNvSpPr>
          <p:nvPr/>
        </p:nvSpPr>
        <p:spPr bwMode="auto">
          <a:xfrm>
            <a:off x="-44450" y="3076575"/>
            <a:ext cx="811213" cy="461963"/>
          </a:xfrm>
          <a:prstGeom prst="rect">
            <a:avLst/>
          </a:prstGeom>
          <a:noFill/>
          <a:ln w="9525">
            <a:noFill/>
            <a:miter lim="800000"/>
            <a:headEnd/>
            <a:tailEnd/>
          </a:ln>
        </p:spPr>
        <p:txBody>
          <a:bodyPr>
            <a:spAutoFit/>
          </a:bodyPr>
          <a:lstStyle/>
          <a:p>
            <a:r>
              <a:rPr lang="cs-CZ"/>
              <a:t>PPK</a:t>
            </a:r>
          </a:p>
        </p:txBody>
      </p:sp>
      <p:sp>
        <p:nvSpPr>
          <p:cNvPr id="19484" name="TextovéPole 10"/>
          <p:cNvSpPr txBox="1">
            <a:spLocks noChangeArrowheads="1"/>
          </p:cNvSpPr>
          <p:nvPr/>
        </p:nvSpPr>
        <p:spPr bwMode="auto">
          <a:xfrm>
            <a:off x="8551863" y="2773363"/>
            <a:ext cx="547687" cy="460375"/>
          </a:xfrm>
          <a:prstGeom prst="rect">
            <a:avLst/>
          </a:prstGeom>
          <a:noFill/>
          <a:ln w="9525">
            <a:noFill/>
            <a:miter lim="800000"/>
            <a:headEnd/>
            <a:tailEnd/>
          </a:ln>
        </p:spPr>
        <p:txBody>
          <a:bodyPr>
            <a:spAutoFit/>
          </a:bodyPr>
          <a:lstStyle/>
          <a:p>
            <a:r>
              <a:rPr lang="cs-CZ"/>
              <a:t>PK</a:t>
            </a:r>
          </a:p>
        </p:txBody>
      </p:sp>
      <p:sp>
        <p:nvSpPr>
          <p:cNvPr id="12" name="TextovéPole 11"/>
          <p:cNvSpPr txBox="1"/>
          <p:nvPr/>
        </p:nvSpPr>
        <p:spPr>
          <a:xfrm>
            <a:off x="0" y="5884863"/>
            <a:ext cx="9099550" cy="368300"/>
          </a:xfrm>
          <a:prstGeom prst="rect">
            <a:avLst/>
          </a:prstGeom>
          <a:noFill/>
        </p:spPr>
        <p:txBody>
          <a:bodyPr>
            <a:spAutoFit/>
          </a:bodyPr>
          <a:lstStyle/>
          <a:p>
            <a:pPr algn="ctr">
              <a:defRPr/>
            </a:pPr>
            <a:r>
              <a:rPr lang="cs-CZ" sz="1800" dirty="0">
                <a:latin typeface="+mn-lt"/>
              </a:rPr>
              <a:t>POTŘEBA PRACOVNÍHO KAPITÁLU – PRACOVNÍ KAPITÁL = FINANČNÍ POTŘEBA</a:t>
            </a:r>
          </a:p>
        </p:txBody>
      </p:sp>
      <p:sp>
        <p:nvSpPr>
          <p:cNvPr id="13" name="TextovéPole 12"/>
          <p:cNvSpPr txBox="1"/>
          <p:nvPr/>
        </p:nvSpPr>
        <p:spPr>
          <a:xfrm>
            <a:off x="509588" y="4852988"/>
            <a:ext cx="8042275" cy="460375"/>
          </a:xfrm>
          <a:prstGeom prst="rect">
            <a:avLst/>
          </a:prstGeom>
          <a:noFill/>
        </p:spPr>
        <p:txBody>
          <a:bodyPr>
            <a:spAutoFit/>
          </a:bodyPr>
          <a:lstStyle/>
          <a:p>
            <a:pPr algn="ctr">
              <a:defRPr/>
            </a:pPr>
            <a:r>
              <a:rPr lang="cs-CZ" dirty="0">
                <a:latin typeface="+mn-lt"/>
              </a:rPr>
              <a:t>PPK – PK = FINANČNÍ POTŘEBA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pPr eaLnBrk="1" hangingPunct="1"/>
            <a:endParaRPr lang="cs-CZ" smtClean="0"/>
          </a:p>
        </p:txBody>
      </p:sp>
      <p:sp>
        <p:nvSpPr>
          <p:cNvPr id="5" name="Zástupný symbol pro číslo snímku 4"/>
          <p:cNvSpPr>
            <a:spLocks noGrp="1"/>
          </p:cNvSpPr>
          <p:nvPr>
            <p:ph type="sldNum" sz="quarter" idx="11"/>
          </p:nvPr>
        </p:nvSpPr>
        <p:spPr/>
        <p:txBody>
          <a:bodyPr/>
          <a:lstStyle/>
          <a:p>
            <a:pPr>
              <a:defRPr/>
            </a:pPr>
            <a:fld id="{6BA6FEFC-1063-48FB-867B-0D6DE46BBDA0}" type="slidenum">
              <a:rPr lang="cs-CZ" altLang="cs-CZ" smtClean="0"/>
              <a:pPr>
                <a:defRPr/>
              </a:pPr>
              <a:t>6</a:t>
            </a:fld>
            <a:endParaRPr lang="cs-CZ" altLang="cs-CZ" dirty="0"/>
          </a:p>
        </p:txBody>
      </p:sp>
      <p:graphicFrame>
        <p:nvGraphicFramePr>
          <p:cNvPr id="8" name="Zástupný symbol pro obsah 7"/>
          <p:cNvGraphicFramePr>
            <a:graphicFrameLocks noGrp="1"/>
          </p:cNvGraphicFramePr>
          <p:nvPr>
            <p:ph idx="1"/>
          </p:nvPr>
        </p:nvGraphicFramePr>
        <p:xfrm>
          <a:off x="509588" y="1125538"/>
          <a:ext cx="8081962" cy="4833937"/>
        </p:xfrm>
        <a:graphic>
          <a:graphicData uri="http://schemas.openxmlformats.org/drawingml/2006/table">
            <a:tbl>
              <a:tblPr>
                <a:tableStyleId>{5C22544A-7EE6-4342-B048-85BDC9FD1C3A}</a:tableStyleId>
              </a:tblPr>
              <a:tblGrid>
                <a:gridCol w="2966019">
                  <a:extLst>
                    <a:ext uri="{9D8B030D-6E8A-4147-A177-3AD203B41FA5}"/>
                  </a:extLst>
                </a:gridCol>
                <a:gridCol w="658140">
                  <a:extLst>
                    <a:ext uri="{9D8B030D-6E8A-4147-A177-3AD203B41FA5}"/>
                  </a:extLst>
                </a:gridCol>
                <a:gridCol w="658140">
                  <a:extLst>
                    <a:ext uri="{9D8B030D-6E8A-4147-A177-3AD203B41FA5}"/>
                  </a:extLst>
                </a:gridCol>
                <a:gridCol w="2676437">
                  <a:extLst>
                    <a:ext uri="{9D8B030D-6E8A-4147-A177-3AD203B41FA5}"/>
                  </a:extLst>
                </a:gridCol>
                <a:gridCol w="561613">
                  <a:extLst>
                    <a:ext uri="{9D8B030D-6E8A-4147-A177-3AD203B41FA5}"/>
                  </a:extLst>
                </a:gridCol>
                <a:gridCol w="561613">
                  <a:extLst>
                    <a:ext uri="{9D8B030D-6E8A-4147-A177-3AD203B41FA5}"/>
                  </a:extLst>
                </a:gridCol>
              </a:tblGrid>
              <a:tr h="253153">
                <a:tc>
                  <a:txBody>
                    <a:bodyPr/>
                    <a:lstStyle/>
                    <a:p>
                      <a:pPr algn="ctr" fontAlgn="b"/>
                      <a:r>
                        <a:rPr lang="cs-CZ" sz="800" u="none" strike="noStrike">
                          <a:effectLst/>
                        </a:rPr>
                        <a:t>AKTIVA</a:t>
                      </a:r>
                      <a:endParaRPr lang="cs-CZ" sz="800" b="0" i="0" u="none" strike="noStrike">
                        <a:solidFill>
                          <a:srgbClr val="000000"/>
                        </a:solidFill>
                        <a:effectLst/>
                        <a:latin typeface="Arial CE" panose="020B0604020202020204" pitchFamily="34" charset="0"/>
                      </a:endParaRPr>
                    </a:p>
                  </a:txBody>
                  <a:tcPr marL="8785" marR="8785" marT="8785" marB="0" anchor="b"/>
                </a:tc>
                <a:tc rowSpan="2">
                  <a:txBody>
                    <a:bodyPr/>
                    <a:lstStyle/>
                    <a:p>
                      <a:pPr algn="ctr" fontAlgn="ctr"/>
                      <a:r>
                        <a:rPr lang="cs-CZ" sz="1000" u="none" strike="noStrike">
                          <a:effectLst/>
                        </a:rPr>
                        <a:t>Běžné účetní období</a:t>
                      </a:r>
                      <a:endParaRPr lang="cs-CZ" sz="1000" b="0" i="0" u="none" strike="noStrike">
                        <a:solidFill>
                          <a:srgbClr val="000000"/>
                        </a:solidFill>
                        <a:effectLst/>
                        <a:latin typeface="Calibri" panose="020F0502020204030204" pitchFamily="34" charset="0"/>
                      </a:endParaRPr>
                    </a:p>
                  </a:txBody>
                  <a:tcPr marL="8785" marR="8785" marT="8785" marB="0" anchor="ctr"/>
                </a:tc>
                <a:tc>
                  <a:txBody>
                    <a:bodyPr/>
                    <a:lstStyle/>
                    <a:p>
                      <a:pPr algn="ctr" fontAlgn="b"/>
                      <a:r>
                        <a:rPr lang="cs-CZ" sz="800" u="none" strike="noStrike">
                          <a:effectLst/>
                        </a:rPr>
                        <a:t>Min.úč.</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ctr" fontAlgn="b"/>
                      <a:r>
                        <a:rPr lang="cs-CZ" sz="800" u="none" strike="noStrike">
                          <a:effectLst/>
                        </a:rPr>
                        <a:t>PASIVA</a:t>
                      </a:r>
                      <a:endParaRPr lang="cs-CZ" sz="800" b="0" i="0" u="none" strike="noStrike">
                        <a:solidFill>
                          <a:srgbClr val="000000"/>
                        </a:solidFill>
                        <a:effectLst/>
                        <a:latin typeface="Arial CE" panose="020B0604020202020204" pitchFamily="34" charset="0"/>
                      </a:endParaRPr>
                    </a:p>
                  </a:txBody>
                  <a:tcPr marL="8785" marR="8785" marT="8785" marB="0" anchor="b"/>
                </a:tc>
                <a:tc rowSpan="2">
                  <a:txBody>
                    <a:bodyPr/>
                    <a:lstStyle/>
                    <a:p>
                      <a:pPr algn="ctr" fontAlgn="ctr"/>
                      <a:r>
                        <a:rPr lang="cs-CZ" sz="1000" u="none" strike="noStrike">
                          <a:effectLst/>
                        </a:rPr>
                        <a:t>Běžné účetní období</a:t>
                      </a:r>
                      <a:endParaRPr lang="cs-CZ" sz="1000" b="0" i="0" u="none" strike="noStrike">
                        <a:solidFill>
                          <a:srgbClr val="000000"/>
                        </a:solidFill>
                        <a:effectLst/>
                        <a:latin typeface="Calibri" panose="020F0502020204030204" pitchFamily="34" charset="0"/>
                      </a:endParaRPr>
                    </a:p>
                  </a:txBody>
                  <a:tcPr marL="8785" marR="8785" marT="8785" marB="0" anchor="ctr"/>
                </a:tc>
                <a:tc>
                  <a:txBody>
                    <a:bodyPr/>
                    <a:lstStyle/>
                    <a:p>
                      <a:pPr algn="ctr" fontAlgn="b"/>
                      <a:r>
                        <a:rPr lang="cs-CZ" sz="800" u="none" strike="noStrike">
                          <a:effectLst/>
                        </a:rPr>
                        <a:t>Min.úč.</a:t>
                      </a:r>
                      <a:endParaRPr lang="cs-CZ" sz="800" b="0" i="0" u="none" strike="noStrike">
                        <a:solidFill>
                          <a:srgbClr val="000000"/>
                        </a:solidFill>
                        <a:effectLst/>
                        <a:latin typeface="Arial CE" panose="020B0604020202020204" pitchFamily="34" charset="0"/>
                      </a:endParaRPr>
                    </a:p>
                  </a:txBody>
                  <a:tcPr marL="8785" marR="8785" marT="8785" marB="0" anchor="b"/>
                </a:tc>
                <a:extLst>
                  <a:ext uri="{0D108BD9-81ED-4DB2-BD59-A6C34878D82A}"/>
                </a:extLst>
              </a:tr>
              <a:tr h="427826">
                <a:tc>
                  <a:txBody>
                    <a:bodyPr/>
                    <a:lstStyle/>
                    <a:p>
                      <a:pPr algn="ctr" fontAlgn="b"/>
                      <a:r>
                        <a:rPr lang="cs-CZ" sz="800" u="none" strike="noStrike">
                          <a:effectLst/>
                        </a:rPr>
                        <a:t> </a:t>
                      </a:r>
                      <a:endParaRPr lang="cs-CZ" sz="800" b="0" i="0" u="none" strike="noStrike">
                        <a:solidFill>
                          <a:srgbClr val="000000"/>
                        </a:solidFill>
                        <a:effectLst/>
                        <a:latin typeface="Arial CE" panose="020B0604020202020204" pitchFamily="34" charset="0"/>
                      </a:endParaRPr>
                    </a:p>
                  </a:txBody>
                  <a:tcPr marL="8785" marR="8785" marT="8785" marB="0" anchor="b"/>
                </a:tc>
                <a:tc vMerge="1">
                  <a:txBody>
                    <a:bodyPr/>
                    <a:lstStyle/>
                    <a:p>
                      <a:endParaRPr lang="cs-CZ"/>
                    </a:p>
                  </a:txBody>
                  <a:tcPr/>
                </a:tc>
                <a:tc>
                  <a:txBody>
                    <a:bodyPr/>
                    <a:lstStyle/>
                    <a:p>
                      <a:pPr algn="ctr" fontAlgn="b"/>
                      <a:r>
                        <a:rPr lang="cs-CZ" sz="800" u="none" strike="noStrike">
                          <a:effectLst/>
                        </a:rPr>
                        <a:t>období</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ctr" fontAlgn="b"/>
                      <a:r>
                        <a:rPr lang="cs-CZ" sz="800" u="none" strike="noStrike">
                          <a:effectLst/>
                        </a:rPr>
                        <a:t> </a:t>
                      </a:r>
                      <a:endParaRPr lang="cs-CZ" sz="800" b="0" i="0" u="none" strike="noStrike">
                        <a:solidFill>
                          <a:srgbClr val="000000"/>
                        </a:solidFill>
                        <a:effectLst/>
                        <a:latin typeface="Arial CE" panose="020B0604020202020204" pitchFamily="34" charset="0"/>
                      </a:endParaRPr>
                    </a:p>
                  </a:txBody>
                  <a:tcPr marL="8785" marR="8785" marT="8785" marB="0" anchor="b"/>
                </a:tc>
                <a:tc vMerge="1">
                  <a:txBody>
                    <a:bodyPr/>
                    <a:lstStyle/>
                    <a:p>
                      <a:endParaRPr lang="cs-CZ"/>
                    </a:p>
                  </a:txBody>
                  <a:tcPr/>
                </a:tc>
                <a:tc>
                  <a:txBody>
                    <a:bodyPr/>
                    <a:lstStyle/>
                    <a:p>
                      <a:pPr algn="ctr" fontAlgn="b"/>
                      <a:r>
                        <a:rPr lang="cs-CZ" sz="800" u="none" strike="noStrike">
                          <a:effectLst/>
                        </a:rPr>
                        <a:t>období</a:t>
                      </a:r>
                      <a:endParaRPr lang="cs-CZ" sz="800" b="0" i="0" u="none" strike="noStrike">
                        <a:solidFill>
                          <a:srgbClr val="000000"/>
                        </a:solidFill>
                        <a:effectLst/>
                        <a:latin typeface="Arial CE" panose="020B0604020202020204" pitchFamily="34" charset="0"/>
                      </a:endParaRPr>
                    </a:p>
                  </a:txBody>
                  <a:tcPr marL="8785" marR="8785" marT="8785" marB="0" anchor="b"/>
                </a:tc>
                <a:extLst>
                  <a:ext uri="{0D108BD9-81ED-4DB2-BD59-A6C34878D82A}"/>
                </a:extLst>
              </a:tr>
              <a:tr h="451832">
                <a:tc>
                  <a:txBody>
                    <a:bodyPr/>
                    <a:lstStyle/>
                    <a:p>
                      <a:pPr algn="l" fontAlgn="b"/>
                      <a:r>
                        <a:rPr lang="nn-NO" sz="800" u="none" strike="noStrike">
                          <a:effectLst/>
                        </a:rPr>
                        <a:t>AKTIVA CELKEM (ř. 02 + 03 + 07 + 14)</a:t>
                      </a:r>
                      <a:endParaRPr lang="nn-NO"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1 701 081</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1 664 528</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800" u="none" strike="noStrike">
                          <a:effectLst/>
                        </a:rPr>
                        <a:t>PASIVA CELKEM   (ř. 16 + 23 + 28)</a:t>
                      </a:r>
                      <a:endParaRPr lang="cs-CZ"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1 701 081</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1 664 528</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Pohledávky za upsaný základní kapitál</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900" u="none" strike="noStrike">
                          <a:effectLst/>
                        </a:rPr>
                        <a:t> </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900" u="none" strike="noStrike">
                          <a:effectLst/>
                        </a:rPr>
                        <a:t> </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nb-NO" sz="800" u="none" strike="noStrike">
                          <a:effectLst/>
                        </a:rPr>
                        <a:t>Vlastní kapitál   (ř. 17 až 22 )</a:t>
                      </a:r>
                      <a:endParaRPr lang="nb-NO"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406 842</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548 476</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pl-PL" sz="800" u="none" strike="noStrike">
                          <a:effectLst/>
                        </a:rPr>
                        <a:t>Dlouhodobý majetek (ř. 04 až 06)</a:t>
                      </a:r>
                      <a:endParaRPr lang="pl-PL"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415 805</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384 723</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800" u="none" strike="noStrike">
                          <a:effectLst/>
                        </a:rPr>
                        <a:t>Základní kapitál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364 975</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364 975</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Dlouhodobý nehmotný majetek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4 000</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361</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800" u="none" strike="noStrike">
                          <a:effectLst/>
                        </a:rPr>
                        <a:t>Ážio a kapitálové fondy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Dlouhodobý hmotný majetek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411 805</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900" u="none" strike="noStrike">
                          <a:effectLst/>
                        </a:rPr>
                        <a:t>384 362</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800" u="none" strike="noStrike">
                          <a:effectLst/>
                        </a:rPr>
                        <a:t>Fondy ze zisku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21 203</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Dlouhodobý finanční majetek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900" u="none" strike="noStrike">
                          <a:effectLst/>
                        </a:rPr>
                        <a:t> </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900" u="none" strike="noStrike">
                          <a:effectLst/>
                        </a:rPr>
                        <a:t> </a:t>
                      </a:r>
                      <a:endParaRPr lang="cs-CZ" sz="9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800" u="none" strike="noStrike">
                          <a:effectLst/>
                        </a:rPr>
                        <a:t>Výsledek hospodaření minulých let  (ř. 96 + 98)</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17 962</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58 622</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Oběžná aktiva  (ř. 08 + 09 + 12 + 1+ 13 )</a:t>
                      </a:r>
                      <a:endParaRPr lang="cs-CZ"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1 277 964</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1 273 419</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Výsledek hospodaření běžného účetního období (+/-)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23 905</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103 676</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Zásoby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154 157</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140 074</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Rozhodnuto o zálohové výplatě podílu na zisku</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451832">
                <a:tc>
                  <a:txBody>
                    <a:bodyPr/>
                    <a:lstStyle/>
                    <a:p>
                      <a:pPr algn="l" fontAlgn="b"/>
                      <a:r>
                        <a:rPr lang="cs-CZ" sz="800" u="none" strike="noStrike">
                          <a:effectLst/>
                        </a:rPr>
                        <a:t>Pohledávky  (ř. 10 + 11)</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1 059 997</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1 093 745</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pl-PL" sz="800" u="none" strike="noStrike">
                          <a:effectLst/>
                        </a:rPr>
                        <a:t>Cizí zdroje      (ř. 24 + 25)</a:t>
                      </a:r>
                      <a:endParaRPr lang="pl-PL"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1 282 110</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1 105 144</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Dlouhodobé pohledávky</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Rezervy   </a:t>
                      </a:r>
                      <a:endParaRPr lang="cs-CZ" sz="800" b="1"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451832">
                <a:tc>
                  <a:txBody>
                    <a:bodyPr/>
                    <a:lstStyle/>
                    <a:p>
                      <a:pPr algn="l" fontAlgn="b"/>
                      <a:r>
                        <a:rPr lang="cs-CZ" sz="800" u="none" strike="noStrike">
                          <a:effectLst/>
                        </a:rPr>
                        <a:t>Krátkodobé pohledávky</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1 059 997</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1 093 745</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Závazky (ř. 26 + 27)</a:t>
                      </a:r>
                      <a:endParaRPr lang="cs-CZ"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1 282 110</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1 105 144</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Krátkodobý finanční majetek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Dlouhodobé závazky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415 170</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344 075</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53153">
                <a:tc>
                  <a:txBody>
                    <a:bodyPr/>
                    <a:lstStyle/>
                    <a:p>
                      <a:pPr algn="l" fontAlgn="b"/>
                      <a:r>
                        <a:rPr lang="cs-CZ" sz="800" u="none" strike="noStrike">
                          <a:effectLst/>
                        </a:rPr>
                        <a:t>Peněžní prostředky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63 810</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39 600</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Krátkodobé závazky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866 940</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761 069</a:t>
                      </a:r>
                      <a:endParaRPr lang="cs-CZ" sz="1000" b="0" i="0" u="none" strike="noStrike">
                        <a:solidFill>
                          <a:srgbClr val="000000"/>
                        </a:solidFill>
                        <a:effectLst/>
                        <a:latin typeface="Calibri" panose="020F0502020204030204" pitchFamily="34" charset="0"/>
                      </a:endParaRPr>
                    </a:p>
                  </a:txBody>
                  <a:tcPr marL="8785" marR="8785" marT="8785" marB="0" anchor="b"/>
                </a:tc>
                <a:extLst>
                  <a:ext uri="{0D108BD9-81ED-4DB2-BD59-A6C34878D82A}"/>
                </a:extLst>
              </a:tr>
              <a:tr h="265810">
                <a:tc>
                  <a:txBody>
                    <a:bodyPr/>
                    <a:lstStyle/>
                    <a:p>
                      <a:pPr algn="l" fontAlgn="b"/>
                      <a:r>
                        <a:rPr lang="cs-CZ" sz="800" u="none" strike="noStrike">
                          <a:effectLst/>
                        </a:rPr>
                        <a:t>Časové rozlišení aktiv  </a:t>
                      </a:r>
                      <a:endParaRPr lang="cs-CZ" sz="800" b="0"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7 312</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a:effectLst/>
                        </a:rPr>
                        <a:t>6 386</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l" fontAlgn="b"/>
                      <a:r>
                        <a:rPr lang="cs-CZ" sz="800" u="none" strike="noStrike">
                          <a:effectLst/>
                        </a:rPr>
                        <a:t>Časové rozlišení pasiv  </a:t>
                      </a:r>
                      <a:endParaRPr lang="cs-CZ" sz="800" b="1" i="0" u="none" strike="noStrike">
                        <a:solidFill>
                          <a:srgbClr val="000000"/>
                        </a:solidFill>
                        <a:effectLst/>
                        <a:latin typeface="Arial CE" panose="020B0604020202020204" pitchFamily="34" charset="0"/>
                      </a:endParaRPr>
                    </a:p>
                  </a:txBody>
                  <a:tcPr marL="8785" marR="8785" marT="8785" marB="0" anchor="b"/>
                </a:tc>
                <a:tc>
                  <a:txBody>
                    <a:bodyPr/>
                    <a:lstStyle/>
                    <a:p>
                      <a:pPr algn="r" fontAlgn="b"/>
                      <a:r>
                        <a:rPr lang="cs-CZ" sz="1000" u="none" strike="noStrike">
                          <a:effectLst/>
                        </a:rPr>
                        <a:t>12 129</a:t>
                      </a:r>
                      <a:endParaRPr lang="cs-CZ" sz="1000" b="0" i="0" u="none" strike="noStrike">
                        <a:solidFill>
                          <a:srgbClr val="000000"/>
                        </a:solidFill>
                        <a:effectLst/>
                        <a:latin typeface="Calibri" panose="020F0502020204030204" pitchFamily="34" charset="0"/>
                      </a:endParaRPr>
                    </a:p>
                  </a:txBody>
                  <a:tcPr marL="8785" marR="8785" marT="8785" marB="0" anchor="b"/>
                </a:tc>
                <a:tc>
                  <a:txBody>
                    <a:bodyPr/>
                    <a:lstStyle/>
                    <a:p>
                      <a:pPr algn="r" fontAlgn="b"/>
                      <a:r>
                        <a:rPr lang="cs-CZ" sz="1000" u="none" strike="noStrike" dirty="0">
                          <a:effectLst/>
                        </a:rPr>
                        <a:t>10 908</a:t>
                      </a:r>
                      <a:endParaRPr lang="cs-CZ" sz="1000" b="0" i="0" u="none" strike="noStrike" dirty="0">
                        <a:solidFill>
                          <a:srgbClr val="000000"/>
                        </a:solidFill>
                        <a:effectLst/>
                        <a:latin typeface="Calibri" panose="020F0502020204030204" pitchFamily="34" charset="0"/>
                      </a:endParaRPr>
                    </a:p>
                  </a:txBody>
                  <a:tcPr marL="8785" marR="8785" marT="8785" marB="0" anchor="b"/>
                </a:tc>
                <a:extLst>
                  <a:ext uri="{0D108BD9-81ED-4DB2-BD59-A6C34878D82A}"/>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pPr eaLnBrk="1" hangingPunct="1"/>
            <a:r>
              <a:rPr lang="cs-CZ" smtClean="0"/>
              <a:t>ZÁKLADNÍ PRINCIPY</a:t>
            </a:r>
          </a:p>
        </p:txBody>
      </p:sp>
      <p:graphicFrame>
        <p:nvGraphicFramePr>
          <p:cNvPr id="7" name="Zástupný symbol pro obsah 6"/>
          <p:cNvGraphicFramePr>
            <a:graphicFrameLocks noGrp="1"/>
          </p:cNvGraphicFramePr>
          <p:nvPr>
            <p:ph idx="1"/>
          </p:nvPr>
        </p:nvGraphicFramePr>
        <p:xfrm>
          <a:off x="1533525" y="2017713"/>
          <a:ext cx="6091238" cy="2066925"/>
        </p:xfrm>
        <a:graphic>
          <a:graphicData uri="http://schemas.openxmlformats.org/drawingml/2006/table">
            <a:tbl>
              <a:tblPr>
                <a:tableStyleId>{073A0DAA-6AF3-43AB-8588-CEC1D06C72B9}</a:tableStyleId>
              </a:tblPr>
              <a:tblGrid>
                <a:gridCol w="2728234">
                  <a:extLst>
                    <a:ext uri="{9D8B030D-6E8A-4147-A177-3AD203B41FA5}"/>
                  </a:extLst>
                </a:gridCol>
                <a:gridCol w="489075">
                  <a:extLst>
                    <a:ext uri="{9D8B030D-6E8A-4147-A177-3AD203B41FA5}"/>
                  </a:extLst>
                </a:gridCol>
                <a:gridCol w="2873775">
                  <a:extLst>
                    <a:ext uri="{9D8B030D-6E8A-4147-A177-3AD203B41FA5}"/>
                  </a:extLst>
                </a:gridCol>
              </a:tblGrid>
              <a:tr h="516897">
                <a:tc>
                  <a:txBody>
                    <a:bodyPr/>
                    <a:lstStyle/>
                    <a:p>
                      <a:pPr algn="ctr"/>
                      <a:r>
                        <a:rPr lang="cs-CZ" dirty="0" smtClean="0"/>
                        <a:t>Stálá aktiva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cs-CZ"/>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cs-CZ" dirty="0" smtClean="0"/>
                        <a:t>Vlastní</a:t>
                      </a:r>
                      <a:r>
                        <a:rPr lang="cs-CZ" baseline="0" dirty="0" smtClean="0"/>
                        <a:t> kapitál</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516897">
                <a:tc>
                  <a:txBody>
                    <a:bodyPr/>
                    <a:lstStyle/>
                    <a:p>
                      <a:pPr algn="ctr"/>
                      <a:r>
                        <a:rPr lang="cs-CZ" dirty="0" smtClean="0"/>
                        <a:t>Zásoby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cs-CZ" dirty="0" smtClean="0"/>
                        <a:t>Dlouhodobé závazky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516897">
                <a:tc>
                  <a:txBody>
                    <a:bodyPr/>
                    <a:lstStyle/>
                    <a:p>
                      <a:pPr algn="ctr"/>
                      <a:r>
                        <a:rPr lang="cs-CZ" dirty="0" smtClean="0"/>
                        <a:t>KTD</a:t>
                      </a:r>
                      <a:r>
                        <a:rPr lang="cs-CZ" baseline="0" dirty="0" smtClean="0"/>
                        <a:t> </a:t>
                      </a:r>
                      <a:r>
                        <a:rPr lang="cs-CZ" dirty="0" smtClean="0"/>
                        <a:t>Pohledávky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cs-CZ" dirty="0" smtClean="0"/>
                        <a:t>Krátkodobé závazky</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extLst>
              </a:tr>
              <a:tr h="516897">
                <a:tc>
                  <a:txBody>
                    <a:bodyPr/>
                    <a:lstStyle/>
                    <a:p>
                      <a:pPr algn="ctr"/>
                      <a:r>
                        <a:rPr lang="cs-CZ" dirty="0" smtClean="0"/>
                        <a:t>AKTIVA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cs-CZ" dirty="0" smtClean="0"/>
                        <a:t>=</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cs-CZ" dirty="0" smtClean="0"/>
                        <a:t>PASIVA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bl>
          </a:graphicData>
        </a:graphic>
      </p:graphicFrame>
      <p:sp>
        <p:nvSpPr>
          <p:cNvPr id="5" name="Zástupný symbol pro číslo snímku 4"/>
          <p:cNvSpPr>
            <a:spLocks noGrp="1"/>
          </p:cNvSpPr>
          <p:nvPr>
            <p:ph type="sldNum" sz="quarter" idx="11"/>
          </p:nvPr>
        </p:nvSpPr>
        <p:spPr/>
        <p:txBody>
          <a:bodyPr/>
          <a:lstStyle/>
          <a:p>
            <a:pPr>
              <a:defRPr/>
            </a:pPr>
            <a:fld id="{581D993A-ADC6-4F41-9359-AD3EBE4C9B13}" type="slidenum">
              <a:rPr lang="cs-CZ" altLang="cs-CZ" smtClean="0"/>
              <a:pPr>
                <a:defRPr/>
              </a:pPr>
              <a:t>7</a:t>
            </a:fld>
            <a:endParaRPr lang="cs-CZ" altLang="cs-CZ" dirty="0"/>
          </a:p>
        </p:txBody>
      </p:sp>
      <p:sp>
        <p:nvSpPr>
          <p:cNvPr id="8" name="TextovéPole 7"/>
          <p:cNvSpPr txBox="1"/>
          <p:nvPr/>
        </p:nvSpPr>
        <p:spPr>
          <a:xfrm>
            <a:off x="1047750" y="4454525"/>
            <a:ext cx="7005638" cy="460375"/>
          </a:xfrm>
          <a:prstGeom prst="rect">
            <a:avLst/>
          </a:prstGeom>
          <a:noFill/>
        </p:spPr>
        <p:txBody>
          <a:bodyPr>
            <a:spAutoFit/>
          </a:bodyPr>
          <a:lstStyle/>
          <a:p>
            <a:pPr>
              <a:defRPr/>
            </a:pPr>
            <a:r>
              <a:rPr lang="cs-CZ" dirty="0">
                <a:latin typeface="+mn-lt"/>
              </a:rPr>
              <a:t>60 DNÍ                                                          30 DNÍ</a:t>
            </a:r>
          </a:p>
        </p:txBody>
      </p:sp>
      <p:sp>
        <p:nvSpPr>
          <p:cNvPr id="9" name="TextovéPole 8"/>
          <p:cNvSpPr txBox="1"/>
          <p:nvPr/>
        </p:nvSpPr>
        <p:spPr>
          <a:xfrm>
            <a:off x="509588" y="5294313"/>
            <a:ext cx="8086725" cy="461962"/>
          </a:xfrm>
          <a:prstGeom prst="rect">
            <a:avLst/>
          </a:prstGeom>
          <a:noFill/>
        </p:spPr>
        <p:txBody>
          <a:bodyPr>
            <a:spAutoFit/>
          </a:bodyPr>
          <a:lstStyle/>
          <a:p>
            <a:pPr>
              <a:defRPr/>
            </a:pPr>
            <a:r>
              <a:rPr lang="cs-CZ" dirty="0">
                <a:latin typeface="+mn-lt"/>
              </a:rPr>
              <a:t>KLIENTOVA POTŘEBA = KRÁTKDOBÝ ÚVĚR NA 30 DNÍ</a:t>
            </a:r>
          </a:p>
        </p:txBody>
      </p:sp>
      <p:cxnSp>
        <p:nvCxnSpPr>
          <p:cNvPr id="21531" name="Přímá spojnice se šipkou 12"/>
          <p:cNvCxnSpPr>
            <a:cxnSpLocks noChangeShapeType="1"/>
          </p:cNvCxnSpPr>
          <p:nvPr/>
        </p:nvCxnSpPr>
        <p:spPr bwMode="auto">
          <a:xfrm>
            <a:off x="7448550" y="3333750"/>
            <a:ext cx="14288" cy="1120775"/>
          </a:xfrm>
          <a:prstGeom prst="straightConnector1">
            <a:avLst/>
          </a:prstGeom>
          <a:noFill/>
          <a:ln w="9525" algn="ctr">
            <a:solidFill>
              <a:schemeClr val="tx1"/>
            </a:solidFill>
            <a:miter lim="800000"/>
            <a:headEnd/>
            <a:tailEnd type="triangle" w="med" len="med"/>
          </a:ln>
        </p:spPr>
      </p:cxnSp>
      <p:cxnSp>
        <p:nvCxnSpPr>
          <p:cNvPr id="21532" name="Přímá spojnice se šipkou 14"/>
          <p:cNvCxnSpPr>
            <a:cxnSpLocks noChangeShapeType="1"/>
          </p:cNvCxnSpPr>
          <p:nvPr/>
        </p:nvCxnSpPr>
        <p:spPr bwMode="auto">
          <a:xfrm>
            <a:off x="1798638" y="3333750"/>
            <a:ext cx="15875" cy="1120775"/>
          </a:xfrm>
          <a:prstGeom prst="straightConnector1">
            <a:avLst/>
          </a:prstGeom>
          <a:noFill/>
          <a:ln w="9525" algn="ctr">
            <a:solidFill>
              <a:schemeClr val="tx1"/>
            </a:solidFill>
            <a:miter lim="800000"/>
            <a:headEnd/>
            <a:tailEnd type="triangl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p:nvPr>
        </p:nvSpPr>
        <p:spPr/>
        <p:txBody>
          <a:bodyPr/>
          <a:lstStyle/>
          <a:p>
            <a:pPr eaLnBrk="1" hangingPunct="1"/>
            <a:r>
              <a:rPr lang="cs-CZ" smtClean="0"/>
              <a:t>Analýza finanční situace klienta</a:t>
            </a:r>
          </a:p>
        </p:txBody>
      </p:sp>
      <p:sp>
        <p:nvSpPr>
          <p:cNvPr id="22530" name="Zástupný symbol pro obsah 2"/>
          <p:cNvSpPr>
            <a:spLocks noGrp="1"/>
          </p:cNvSpPr>
          <p:nvPr>
            <p:ph idx="1"/>
          </p:nvPr>
        </p:nvSpPr>
        <p:spPr/>
        <p:txBody>
          <a:bodyPr/>
          <a:lstStyle/>
          <a:p>
            <a:pPr eaLnBrk="1" hangingPunct="1"/>
            <a:r>
              <a:rPr lang="cs-CZ" smtClean="0"/>
              <a:t>Analýza finančních výkazů – rozvahy, výkazu zisku a ztrát, cash flow</a:t>
            </a:r>
          </a:p>
          <a:p>
            <a:pPr eaLnBrk="1" hangingPunct="1"/>
            <a:r>
              <a:rPr lang="cs-CZ" smtClean="0"/>
              <a:t>Analýza finančních ukazatelů</a:t>
            </a:r>
          </a:p>
          <a:p>
            <a:pPr lvl="1" eaLnBrk="1" hangingPunct="1"/>
            <a:r>
              <a:rPr lang="cs-CZ" smtClean="0"/>
              <a:t>Ziskovost</a:t>
            </a:r>
          </a:p>
          <a:p>
            <a:pPr lvl="1" eaLnBrk="1" hangingPunct="1"/>
            <a:r>
              <a:rPr lang="cs-CZ" smtClean="0"/>
              <a:t>Rentabilita</a:t>
            </a:r>
          </a:p>
          <a:p>
            <a:pPr lvl="1" eaLnBrk="1" hangingPunct="1"/>
            <a:r>
              <a:rPr lang="cs-CZ" smtClean="0"/>
              <a:t>Aktivita</a:t>
            </a:r>
          </a:p>
          <a:p>
            <a:pPr lvl="1" eaLnBrk="1" hangingPunct="1"/>
            <a:r>
              <a:rPr lang="cs-CZ" smtClean="0"/>
              <a:t>Likvidita</a:t>
            </a:r>
          </a:p>
          <a:p>
            <a:pPr lvl="1" eaLnBrk="1" hangingPunct="1"/>
            <a:r>
              <a:rPr lang="cs-CZ" smtClean="0"/>
              <a:t>Zadluženost</a:t>
            </a:r>
          </a:p>
          <a:p>
            <a:pPr lvl="1" eaLnBrk="1" hangingPunct="1"/>
            <a:endParaRPr lang="cs-CZ" smtClean="0"/>
          </a:p>
        </p:txBody>
      </p:sp>
      <p:sp>
        <p:nvSpPr>
          <p:cNvPr id="5" name="Zástupný symbol pro číslo snímku 4"/>
          <p:cNvSpPr>
            <a:spLocks noGrp="1"/>
          </p:cNvSpPr>
          <p:nvPr>
            <p:ph type="sldNum" sz="quarter" idx="11"/>
          </p:nvPr>
        </p:nvSpPr>
        <p:spPr/>
        <p:txBody>
          <a:bodyPr/>
          <a:lstStyle/>
          <a:p>
            <a:pPr>
              <a:defRPr/>
            </a:pPr>
            <a:fld id="{38F197C7-FDB8-4498-A7F0-736BBDCA8D26}" type="slidenum">
              <a:rPr lang="cs-CZ" altLang="cs-CZ" smtClean="0"/>
              <a:pPr>
                <a:defRPr/>
              </a:pPr>
              <a:t>8</a:t>
            </a:fld>
            <a:endParaRPr lang="cs-CZ" alt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p:txBody>
          <a:bodyPr/>
          <a:lstStyle/>
          <a:p>
            <a:pPr eaLnBrk="1" hangingPunct="1"/>
            <a:r>
              <a:rPr lang="cs-CZ" smtClean="0"/>
              <a:t>Rozvaha</a:t>
            </a:r>
          </a:p>
        </p:txBody>
      </p:sp>
      <p:sp>
        <p:nvSpPr>
          <p:cNvPr id="23554" name="Zástupný symbol pro obsah 2"/>
          <p:cNvSpPr>
            <a:spLocks noGrp="1"/>
          </p:cNvSpPr>
          <p:nvPr>
            <p:ph idx="1"/>
          </p:nvPr>
        </p:nvSpPr>
        <p:spPr/>
        <p:txBody>
          <a:bodyPr/>
          <a:lstStyle/>
          <a:p>
            <a:pPr eaLnBrk="1" hangingPunct="1"/>
            <a:r>
              <a:rPr lang="cs-CZ" smtClean="0"/>
              <a:t>Majetková struktura</a:t>
            </a:r>
          </a:p>
          <a:p>
            <a:pPr eaLnBrk="1" hangingPunct="1"/>
            <a:r>
              <a:rPr lang="cs-CZ" smtClean="0"/>
              <a:t>Finanční struktura</a:t>
            </a:r>
          </a:p>
          <a:p>
            <a:pPr eaLnBrk="1" hangingPunct="1"/>
            <a:r>
              <a:rPr lang="cs-CZ" smtClean="0"/>
              <a:t>Zlaté pravidlo financování</a:t>
            </a:r>
          </a:p>
          <a:p>
            <a:pPr eaLnBrk="1" hangingPunct="1"/>
            <a:r>
              <a:rPr lang="cs-CZ" smtClean="0"/>
              <a:t>Překapitalizace</a:t>
            </a:r>
          </a:p>
          <a:p>
            <a:pPr lvl="1" eaLnBrk="1" hangingPunct="1"/>
            <a:r>
              <a:rPr lang="cs-CZ" sz="2000" smtClean="0"/>
              <a:t>DD (vlastním i cizím) kapitálem je krytý i oběžný majetek</a:t>
            </a:r>
          </a:p>
          <a:p>
            <a:pPr eaLnBrk="1" hangingPunct="1"/>
            <a:r>
              <a:rPr lang="cs-CZ" smtClean="0"/>
              <a:t>Podkapitalizace</a:t>
            </a:r>
          </a:p>
          <a:p>
            <a:pPr lvl="1" eaLnBrk="1" hangingPunct="1"/>
            <a:r>
              <a:rPr lang="cs-CZ" sz="2000" smtClean="0"/>
              <a:t>KTD cizím kapitálem je krytý i DD majetek</a:t>
            </a:r>
          </a:p>
          <a:p>
            <a:pPr eaLnBrk="1" hangingPunct="1"/>
            <a:r>
              <a:rPr lang="cs-CZ" smtClean="0"/>
              <a:t>Sledování významných rozdílů v položkách proti minulým účetním obdobím</a:t>
            </a:r>
          </a:p>
        </p:txBody>
      </p:sp>
      <p:sp>
        <p:nvSpPr>
          <p:cNvPr id="5" name="Zástupný symbol pro číslo snímku 4"/>
          <p:cNvSpPr>
            <a:spLocks noGrp="1"/>
          </p:cNvSpPr>
          <p:nvPr>
            <p:ph type="sldNum" sz="quarter" idx="11"/>
          </p:nvPr>
        </p:nvSpPr>
        <p:spPr/>
        <p:txBody>
          <a:bodyPr/>
          <a:lstStyle/>
          <a:p>
            <a:pPr>
              <a:defRPr/>
            </a:pPr>
            <a:fld id="{1A973C84-4D33-4609-B190-1320CB566EF4}" type="slidenum">
              <a:rPr lang="cs-CZ" altLang="cs-CZ" smtClean="0"/>
              <a:pPr>
                <a:defRPr/>
              </a:pPr>
              <a:t>9</a:t>
            </a:fld>
            <a:endParaRPr lang="cs-CZ" altLang="cs-CZ" dirty="0"/>
          </a:p>
        </p:txBody>
      </p:sp>
    </p:spTree>
  </p:cSld>
  <p:clrMapOvr>
    <a:masterClrMapping/>
  </p:clrMapOvr>
</p:sld>
</file>

<file path=ppt/theme/theme1.xml><?xml version="1.0" encoding="utf-8"?>
<a:theme xmlns:a="http://schemas.openxmlformats.org/drawingml/2006/main" name="econ_sablona_4×3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econ_sablona_4×3_cz</Template>
  <TotalTime>261</TotalTime>
  <Words>1038</Words>
  <Application>Microsoft Office PowerPoint</Application>
  <PresentationFormat>Předvádění na obrazovce (4:3)</PresentationFormat>
  <Paragraphs>277</Paragraphs>
  <Slides>21</Slides>
  <Notes>0</Notes>
  <HiddenSlides>0</HiddenSlides>
  <MMClips>0</MMClips>
  <ScaleCrop>false</ScaleCrop>
  <HeadingPairs>
    <vt:vector size="6" baseType="variant">
      <vt:variant>
        <vt:lpstr>Použitá písma</vt:lpstr>
      </vt:variant>
      <vt:variant>
        <vt:i4>5</vt:i4>
      </vt:variant>
      <vt:variant>
        <vt:lpstr>Šablona návrhu</vt:lpstr>
      </vt:variant>
      <vt:variant>
        <vt:i4>2</vt:i4>
      </vt:variant>
      <vt:variant>
        <vt:lpstr>Nadpisy snímků</vt:lpstr>
      </vt:variant>
      <vt:variant>
        <vt:i4>21</vt:i4>
      </vt:variant>
    </vt:vector>
  </HeadingPairs>
  <TitlesOfParts>
    <vt:vector size="28" baseType="lpstr">
      <vt:lpstr>Tahoma</vt:lpstr>
      <vt:lpstr>Arial</vt:lpstr>
      <vt:lpstr>Wingdings</vt:lpstr>
      <vt:lpstr>Arial CE</vt:lpstr>
      <vt:lpstr>Calibri</vt:lpstr>
      <vt:lpstr>econ_sablona_4×3_cz</vt:lpstr>
      <vt:lpstr>econ_sablona_4×3_cz</vt:lpstr>
      <vt:lpstr>REALIZACE ÚVĚROVÉHO OBCHODU  ing. Martina Sponerová, ESF, KF</vt:lpstr>
      <vt:lpstr>Nabídka úvěrových produktů</vt:lpstr>
      <vt:lpstr>Vyhodnocení bonity klienta</vt:lpstr>
      <vt:lpstr>Základní vyhodnocení finanční situace klienta</vt:lpstr>
      <vt:lpstr>ZÁKLADNÍ PRINCIPY</vt:lpstr>
      <vt:lpstr>Snímek 6</vt:lpstr>
      <vt:lpstr>ZÁKLADNÍ PRINCIPY</vt:lpstr>
      <vt:lpstr>Analýza finanční situace klienta</vt:lpstr>
      <vt:lpstr>Rozvaha</vt:lpstr>
      <vt:lpstr>Výkaz zisku a ztrát</vt:lpstr>
      <vt:lpstr>Výkaz Cash Flow</vt:lpstr>
      <vt:lpstr>Analýza ziskovosti</vt:lpstr>
      <vt:lpstr>Analýza rentability</vt:lpstr>
      <vt:lpstr>Analýza aktivity</vt:lpstr>
      <vt:lpstr>Příklad:</vt:lpstr>
      <vt:lpstr>Analýza likvidity</vt:lpstr>
      <vt:lpstr>Analýza zadluženosti</vt:lpstr>
      <vt:lpstr>Ostatní ukazatele</vt:lpstr>
      <vt:lpstr>Stanovení úvěrových podmínek – zajištění úvěru</vt:lpstr>
      <vt:lpstr>Stanovení úvěrových podmínek – úroková sazba</vt:lpstr>
      <vt:lpstr>Kontrola plnění úvěrových podmínek</vt:lpstr>
    </vt:vector>
  </TitlesOfParts>
  <Company>Ekonomicko-správní fakulta Masarykovy univerzity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Pokorná Martina</dc:creator>
  <cp:lastModifiedBy>panek</cp:lastModifiedBy>
  <cp:revision>23</cp:revision>
  <cp:lastPrinted>2017-04-04T08:32:23Z</cp:lastPrinted>
  <dcterms:created xsi:type="dcterms:W3CDTF">2016-10-20T10:21:54Z</dcterms:created>
  <dcterms:modified xsi:type="dcterms:W3CDTF">2017-04-13T07:29:57Z</dcterms:modified>
</cp:coreProperties>
</file>