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72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initiatives</a:t>
            </a:r>
            <a:br>
              <a:rPr lang="en-US" dirty="0" smtClean="0"/>
            </a:br>
            <a:r>
              <a:rPr lang="en-US" sz="1300" dirty="0" smtClean="0"/>
              <a:t>(two lower BSC layers to </a:t>
            </a:r>
            <a:r>
              <a:rPr lang="en-US" sz="1300" smtClean="0"/>
              <a:t>see Target-</a:t>
            </a:r>
            <a:r>
              <a:rPr lang="en-US" sz="1300" dirty="0" err="1" smtClean="0"/>
              <a:t>Measur</a:t>
            </a:r>
            <a:r>
              <a:rPr lang="cs-CZ" sz="1300" dirty="0" smtClean="0"/>
              <a:t>e</a:t>
            </a:r>
            <a:r>
              <a:rPr lang="en-US" sz="1300" dirty="0" err="1" smtClean="0"/>
              <a:t>ment</a:t>
            </a:r>
            <a:r>
              <a:rPr lang="en-US" sz="1300" dirty="0" smtClean="0"/>
              <a:t>-Intention-Action program)</a:t>
            </a:r>
            <a:endParaRPr lang="en-US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Marketing </a:t>
            </a:r>
            <a:r>
              <a:rPr lang="cs-CZ" sz="1000" b="1" dirty="0" err="1" smtClean="0">
                <a:solidFill>
                  <a:schemeClr val="tx1"/>
                </a:solidFill>
              </a:rPr>
              <a:t>skills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Customer</a:t>
            </a:r>
            <a:r>
              <a:rPr lang="cs-CZ" sz="1000" b="1" dirty="0" smtClean="0">
                <a:solidFill>
                  <a:schemeClr val="tx1"/>
                </a:solidFill>
              </a:rPr>
              <a:t> database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New  </a:t>
            </a:r>
            <a:r>
              <a:rPr lang="cs-CZ" sz="1000" b="1" dirty="0" err="1" smtClean="0">
                <a:solidFill>
                  <a:schemeClr val="tx1"/>
                </a:solidFill>
              </a:rPr>
              <a:t>comers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Unpleasant</a:t>
            </a:r>
            <a:r>
              <a:rPr lang="cs-CZ" sz="1000" b="1" dirty="0" smtClean="0">
                <a:solidFill>
                  <a:schemeClr val="tx1"/>
                </a:solidFill>
              </a:rPr>
              <a:t>  </a:t>
            </a:r>
            <a:r>
              <a:rPr lang="cs-CZ" sz="1000" b="1" dirty="0" err="1" smtClean="0">
                <a:solidFill>
                  <a:schemeClr val="tx1"/>
                </a:solidFill>
              </a:rPr>
              <a:t>surprises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Selling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channel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turnover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Ratio   </a:t>
            </a:r>
            <a:r>
              <a:rPr lang="cs-CZ" sz="1000" b="1" dirty="0" smtClean="0">
                <a:solidFill>
                  <a:schemeClr val="tx1"/>
                </a:solidFill>
              </a:rPr>
              <a:t>WIN/LOST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20517" y="2869136"/>
            <a:ext cx="578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Target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47951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77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Intention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 smtClean="0"/>
              <a:t>Aktion</a:t>
            </a:r>
            <a:endParaRPr lang="cs-CZ" sz="1200" b="1" dirty="0" smtClean="0"/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</a:t>
            </a:r>
          </a:p>
          <a:p>
            <a:r>
              <a:rPr lang="cs-CZ" sz="1000" dirty="0" err="1" smtClean="0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086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</a:t>
            </a:r>
            <a:r>
              <a:rPr lang="cs-CZ" sz="1000" dirty="0" err="1" smtClean="0"/>
              <a:t>skill</a:t>
            </a:r>
            <a:endParaRPr lang="cs-CZ" sz="1000" dirty="0" smtClean="0"/>
          </a:p>
          <a:p>
            <a:r>
              <a:rPr lang="cs-CZ" sz="1000" dirty="0" smtClean="0">
                <a:solidFill>
                  <a:srgbClr val="0070C0"/>
                </a:solidFill>
              </a:rPr>
              <a:t>% </a:t>
            </a:r>
            <a:r>
              <a:rPr lang="cs-CZ" sz="1000" dirty="0" smtClean="0">
                <a:solidFill>
                  <a:srgbClr val="0070C0"/>
                </a:solidFill>
              </a:rPr>
              <a:t>OK </a:t>
            </a:r>
            <a:r>
              <a:rPr lang="cs-CZ" sz="1000" dirty="0" err="1" smtClean="0">
                <a:solidFill>
                  <a:srgbClr val="0070C0"/>
                </a:solidFill>
              </a:rPr>
              <a:t>customer</a:t>
            </a:r>
            <a:r>
              <a:rPr lang="cs-CZ" sz="1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data</a:t>
            </a:r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3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</a:t>
            </a:r>
            <a:r>
              <a:rPr lang="cs-CZ" sz="1000" dirty="0" smtClean="0"/>
              <a:t>100% </a:t>
            </a:r>
            <a:r>
              <a:rPr lang="cs-CZ" sz="1000" dirty="0" smtClean="0"/>
              <a:t> 1 </a:t>
            </a:r>
            <a:r>
              <a:rPr lang="cs-CZ" sz="1000" dirty="0" err="1" smtClean="0"/>
              <a:t>year</a:t>
            </a:r>
            <a:endParaRPr lang="cs-CZ" sz="1000" dirty="0" smtClean="0"/>
          </a:p>
          <a:p>
            <a:r>
              <a:rPr lang="cs-CZ" sz="1000" dirty="0" smtClean="0">
                <a:solidFill>
                  <a:srgbClr val="0070C0"/>
                </a:solidFill>
              </a:rPr>
              <a:t>By </a:t>
            </a:r>
            <a:r>
              <a:rPr lang="cs-CZ" sz="1000" dirty="0" smtClean="0">
                <a:solidFill>
                  <a:srgbClr val="0070C0"/>
                </a:solidFill>
              </a:rPr>
              <a:t>80 % </a:t>
            </a:r>
            <a:r>
              <a:rPr lang="cs-CZ" sz="1000" dirty="0" smtClean="0">
                <a:solidFill>
                  <a:srgbClr val="0070C0"/>
                </a:solidFill>
              </a:rPr>
              <a:t>2 </a:t>
            </a:r>
            <a:r>
              <a:rPr lang="cs-CZ" sz="1000" dirty="0" err="1" smtClean="0">
                <a:solidFill>
                  <a:srgbClr val="0070C0"/>
                </a:solidFill>
              </a:rPr>
              <a:t>years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New SW </a:t>
            </a:r>
          </a:p>
          <a:p>
            <a:r>
              <a:rPr lang="cs-CZ" sz="1000" dirty="0" err="1" smtClean="0"/>
              <a:t>training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505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To </a:t>
            </a:r>
            <a:r>
              <a:rPr lang="cs-CZ" sz="1000" dirty="0" err="1" smtClean="0"/>
              <a:t>keep</a:t>
            </a:r>
            <a:r>
              <a:rPr lang="cs-CZ" sz="1000" dirty="0" smtClean="0"/>
              <a:t> </a:t>
            </a:r>
          </a:p>
          <a:p>
            <a:r>
              <a:rPr lang="cs-CZ" sz="1000" dirty="0" smtClean="0"/>
              <a:t>(</a:t>
            </a:r>
            <a:r>
              <a:rPr lang="cs-CZ" sz="1000" dirty="0" err="1" smtClean="0"/>
              <a:t>maintain</a:t>
            </a:r>
            <a:r>
              <a:rPr lang="cs-CZ" sz="1000" dirty="0" smtClean="0"/>
              <a:t>) </a:t>
            </a:r>
            <a:endParaRPr lang="cs-CZ" sz="1000" dirty="0" smtClean="0"/>
          </a:p>
          <a:p>
            <a:r>
              <a:rPr lang="cs-CZ" sz="1000" dirty="0" err="1" smtClean="0"/>
              <a:t>customers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Bigger</a:t>
            </a:r>
            <a:r>
              <a:rPr lang="cs-CZ" sz="1000" dirty="0" smtClean="0"/>
              <a:t> market</a:t>
            </a:r>
          </a:p>
          <a:p>
            <a:r>
              <a:rPr lang="cs-CZ" sz="1000" dirty="0" err="1" smtClean="0"/>
              <a:t>share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Ratio </a:t>
            </a:r>
          </a:p>
          <a:p>
            <a:r>
              <a:rPr lang="cs-CZ" sz="1000" dirty="0" smtClean="0"/>
              <a:t>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Quantity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 </a:t>
            </a:r>
          </a:p>
          <a:p>
            <a:r>
              <a:rPr lang="cs-CZ" sz="1000" dirty="0" err="1" smtClean="0"/>
              <a:t>problems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</a:t>
            </a:r>
            <a:r>
              <a:rPr lang="cs-CZ" sz="1000" dirty="0" smtClean="0"/>
              <a:t>50 % </a:t>
            </a:r>
            <a:r>
              <a:rPr lang="cs-CZ" sz="1000" dirty="0" smtClean="0"/>
              <a:t> </a:t>
            </a:r>
            <a:r>
              <a:rPr lang="cs-CZ" sz="1000" dirty="0" smtClean="0"/>
              <a:t>2 </a:t>
            </a:r>
            <a:r>
              <a:rPr lang="cs-CZ" sz="1000" dirty="0" err="1" smtClean="0"/>
              <a:t>years</a:t>
            </a:r>
            <a:endParaRPr lang="cs-CZ" sz="1000" dirty="0" smtClean="0"/>
          </a:p>
          <a:p>
            <a:r>
              <a:rPr lang="cs-CZ" sz="1000" dirty="0" smtClean="0"/>
              <a:t>    </a:t>
            </a:r>
            <a:r>
              <a:rPr lang="cs-CZ" sz="1000" dirty="0" smtClean="0"/>
              <a:t>(</a:t>
            </a:r>
            <a:r>
              <a:rPr lang="cs-CZ" sz="1000" dirty="0" err="1" smtClean="0"/>
              <a:t>decrease</a:t>
            </a:r>
            <a:r>
              <a:rPr lang="cs-CZ" sz="1000" dirty="0" smtClean="0"/>
              <a:t>))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46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New </a:t>
            </a:r>
            <a:r>
              <a:rPr lang="cs-CZ" sz="1000" dirty="0" err="1" smtClean="0"/>
              <a:t>customers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616707" y="4803109"/>
            <a:ext cx="840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By </a:t>
            </a:r>
            <a:r>
              <a:rPr lang="cs-CZ" sz="1000" dirty="0" smtClean="0"/>
              <a:t>100 % </a:t>
            </a:r>
            <a:r>
              <a:rPr lang="cs-CZ" sz="1000" dirty="0" smtClean="0"/>
              <a:t> 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</a:t>
            </a:r>
            <a:r>
              <a:rPr lang="cs-CZ" sz="1000" dirty="0" smtClean="0"/>
              <a:t>2 </a:t>
            </a:r>
            <a:r>
              <a:rPr lang="cs-CZ" sz="1000" dirty="0" err="1" smtClean="0"/>
              <a:t>years</a:t>
            </a:r>
            <a:endParaRPr lang="cs-CZ" sz="1000" dirty="0" smtClean="0"/>
          </a:p>
          <a:p>
            <a:r>
              <a:rPr lang="cs-CZ" sz="1000" dirty="0"/>
              <a:t> </a:t>
            </a:r>
            <a:r>
              <a:rPr lang="cs-CZ" sz="1000" dirty="0" smtClean="0"/>
              <a:t>    </a:t>
            </a:r>
            <a:r>
              <a:rPr lang="cs-CZ" sz="1000" dirty="0" smtClean="0"/>
              <a:t>(</a:t>
            </a:r>
            <a:r>
              <a:rPr lang="cs-CZ" sz="1000" dirty="0" err="1" smtClean="0"/>
              <a:t>increase</a:t>
            </a:r>
            <a:r>
              <a:rPr lang="cs-CZ" sz="1000" dirty="0" smtClean="0"/>
              <a:t>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  <a:r>
              <a:rPr lang="cs-CZ" sz="1000" dirty="0" err="1" smtClean="0"/>
              <a:t>of</a:t>
            </a:r>
            <a:r>
              <a:rPr lang="cs-CZ" sz="1000" dirty="0" smtClean="0"/>
              <a:t>  </a:t>
            </a:r>
            <a:endParaRPr lang="cs-CZ" sz="1000" dirty="0" smtClean="0"/>
          </a:p>
          <a:p>
            <a:r>
              <a:rPr lang="cs-CZ" sz="1000" dirty="0" err="1" smtClean="0"/>
              <a:t>directed</a:t>
            </a:r>
            <a:endParaRPr lang="cs-CZ" sz="1000" dirty="0" smtClean="0"/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Image support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</a:t>
            </a:r>
            <a:r>
              <a:rPr lang="cs-CZ" sz="1000" dirty="0" err="1" smtClean="0"/>
              <a:t>Action</a:t>
            </a:r>
            <a:r>
              <a:rPr lang="cs-CZ" sz="1000" dirty="0" smtClean="0"/>
              <a:t> </a:t>
            </a:r>
            <a:r>
              <a:rPr lang="cs-CZ" sz="1000" dirty="0" err="1" smtClean="0"/>
              <a:t>selling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Provided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values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2767458" y="2905045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Better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relationships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of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selling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Growth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of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margins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chemeClr val="tx1"/>
                </a:solidFill>
              </a:rPr>
              <a:t>Satisfied</a:t>
            </a:r>
            <a:r>
              <a:rPr lang="cs-CZ" sz="1000" b="1" dirty="0" smtClean="0">
                <a:solidFill>
                  <a:schemeClr val="tx1"/>
                </a:solidFill>
              </a:rPr>
              <a:t> </a:t>
            </a:r>
            <a:r>
              <a:rPr lang="cs-CZ" sz="1000" b="1" dirty="0" err="1" smtClean="0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913</Words>
  <Application>Microsoft Office PowerPoint</Application>
  <PresentationFormat>Předvádění na obrazovce (4:3)</PresentationFormat>
  <Paragraphs>213</Paragraphs>
  <Slides>15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ERP outputs and BS </vt:lpstr>
      <vt:lpstr>ERP forms related to customer aging report</vt:lpstr>
      <vt:lpstr>BS  and OM</vt:lpstr>
      <vt:lpstr>Strategic initiatives (two lower BSC layers to see Target-Measurement-Intention-Action program)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55</cp:revision>
  <dcterms:created xsi:type="dcterms:W3CDTF">2015-06-12T06:47:01Z</dcterms:created>
  <dcterms:modified xsi:type="dcterms:W3CDTF">2016-04-20T08:21:39Z</dcterms:modified>
</cp:coreProperties>
</file>