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93" r:id="rId4"/>
    <p:sldId id="265" r:id="rId5"/>
    <p:sldId id="271" r:id="rId6"/>
    <p:sldId id="270" r:id="rId7"/>
    <p:sldId id="269" r:id="rId8"/>
    <p:sldId id="268" r:id="rId9"/>
    <p:sldId id="272" r:id="rId10"/>
    <p:sldId id="295" r:id="rId11"/>
    <p:sldId id="294" r:id="rId12"/>
    <p:sldId id="266" r:id="rId13"/>
    <p:sldId id="276" r:id="rId14"/>
    <p:sldId id="275" r:id="rId15"/>
    <p:sldId id="274" r:id="rId16"/>
    <p:sldId id="273" r:id="rId17"/>
    <p:sldId id="297" r:id="rId18"/>
    <p:sldId id="296" r:id="rId19"/>
    <p:sldId id="277" r:id="rId20"/>
    <p:sldId id="279" r:id="rId21"/>
    <p:sldId id="280" r:id="rId22"/>
    <p:sldId id="284" r:id="rId23"/>
    <p:sldId id="285" r:id="rId24"/>
    <p:sldId id="292"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834" y="-108"/>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20.11.2014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21</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20.11.2014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20.11.2014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20.11.2014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20.11.2014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20.11.2014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III</a:t>
            </a:r>
            <a:r>
              <a:rPr lang="cs-CZ" dirty="0" smtClean="0"/>
              <a:t>. </a:t>
            </a:r>
            <a:r>
              <a:rPr lang="cs-CZ" sz="1600" b="1" dirty="0" smtClean="0">
                <a:solidFill>
                  <a:srgbClr val="0070C0"/>
                </a:solidFill>
              </a:rPr>
              <a:t>(</a:t>
            </a:r>
            <a:r>
              <a:rPr lang="cs-CZ" sz="1600" b="1" dirty="0" err="1" smtClean="0">
                <a:solidFill>
                  <a:srgbClr val="0070C0"/>
                </a:solidFill>
              </a:rPr>
              <a:t>Purchase</a:t>
            </a:r>
            <a:r>
              <a:rPr lang="cs-CZ" sz="1600" b="1" dirty="0" smtClean="0">
                <a:solidFill>
                  <a:srgbClr val="0070C0"/>
                </a:solidFill>
              </a:rPr>
              <a:t> </a:t>
            </a:r>
            <a:r>
              <a:rPr lang="cs-CZ" sz="1600" b="1" dirty="0" err="1" smtClean="0">
                <a:solidFill>
                  <a:srgbClr val="0070C0"/>
                </a:solidFill>
              </a:rPr>
              <a:t>Order</a:t>
            </a:r>
            <a:r>
              <a:rPr lang="cs-CZ" sz="1600" b="1" dirty="0" smtClean="0">
                <a:solidFill>
                  <a:srgbClr val="0070C0"/>
                </a:solidFill>
              </a:rPr>
              <a:t>)</a:t>
            </a:r>
            <a:endParaRPr lang="cs-CZ" sz="1600" b="1" dirty="0">
              <a:solidFill>
                <a:srgbClr val="0070C0"/>
              </a:solidFill>
            </a:endParaRPr>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business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availability</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57313"/>
            <a:ext cx="15906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flipV="1">
            <a:off x="1763688" y="1916832"/>
            <a:ext cx="857597"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285" y="1357313"/>
            <a:ext cx="601027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32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History</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15335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1763688" y="2348880"/>
            <a:ext cx="158417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927" y="1413202"/>
            <a:ext cx="4905359" cy="223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560" y="3933055"/>
            <a:ext cx="4303783" cy="196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a:off x="6804248" y="5899938"/>
            <a:ext cx="0" cy="409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5364088" y="6309320"/>
            <a:ext cx="3168352" cy="369332"/>
          </a:xfrm>
          <a:prstGeom prst="rect">
            <a:avLst/>
          </a:prstGeom>
          <a:noFill/>
        </p:spPr>
        <p:txBody>
          <a:bodyPr wrap="square" rtlCol="0">
            <a:spAutoFit/>
          </a:bodyPr>
          <a:lstStyle/>
          <a:p>
            <a:r>
              <a:rPr lang="cs-CZ" dirty="0" err="1" smtClean="0"/>
              <a:t>You</a:t>
            </a:r>
            <a:r>
              <a:rPr lang="cs-CZ" dirty="0" smtClean="0"/>
              <a:t> </a:t>
            </a:r>
            <a:r>
              <a:rPr lang="cs-CZ" dirty="0" err="1" smtClean="0"/>
              <a:t>can</a:t>
            </a:r>
            <a:r>
              <a:rPr lang="cs-CZ" dirty="0" smtClean="0"/>
              <a:t> </a:t>
            </a:r>
            <a:r>
              <a:rPr lang="cs-CZ" dirty="0" err="1" smtClean="0"/>
              <a:t>see</a:t>
            </a:r>
            <a:r>
              <a:rPr lang="cs-CZ" dirty="0" smtClean="0"/>
              <a:t> </a:t>
            </a:r>
            <a:r>
              <a:rPr lang="cs-CZ" dirty="0" err="1" smtClean="0"/>
              <a:t>chosen</a:t>
            </a:r>
            <a:r>
              <a:rPr lang="cs-CZ" dirty="0" smtClean="0"/>
              <a:t> </a:t>
            </a:r>
            <a:r>
              <a:rPr lang="cs-CZ" dirty="0" err="1" smtClean="0"/>
              <a:t>document</a:t>
            </a:r>
            <a:endParaRPr lang="cs-CZ" dirty="0"/>
          </a:p>
        </p:txBody>
      </p:sp>
    </p:spTree>
    <p:extLst>
      <p:ext uri="{BB962C8B-B14F-4D97-AF65-F5344CB8AC3E}">
        <p14:creationId xmlns:p14="http://schemas.microsoft.com/office/powerpoint/2010/main" val="53401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Purchase</a:t>
            </a:r>
            <a:r>
              <a:rPr lang="cs-CZ" dirty="0" smtClean="0"/>
              <a:t>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41872"/>
            <a:ext cx="6480720" cy="529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Posting</a:t>
            </a:r>
            <a:r>
              <a:rPr lang="cs-CZ" dirty="0" smtClean="0"/>
              <a:t> PO</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619125"/>
            <a:ext cx="7608887"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Šipka doprava 7"/>
          <p:cNvSpPr/>
          <p:nvPr/>
        </p:nvSpPr>
        <p:spPr>
          <a:xfrm>
            <a:off x="5508104" y="5244791"/>
            <a:ext cx="2463055"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Posted</a:t>
            </a:r>
            <a:r>
              <a:rPr lang="cs-CZ" dirty="0" smtClean="0"/>
              <a:t> </a:t>
            </a:r>
            <a:r>
              <a:rPr lang="cs-CZ" dirty="0" err="1" smtClean="0"/>
              <a:t>Purchase</a:t>
            </a:r>
            <a:r>
              <a:rPr lang="cs-CZ" dirty="0" smtClean="0"/>
              <a:t> </a:t>
            </a:r>
            <a:r>
              <a:rPr lang="cs-CZ" dirty="0" err="1" smtClean="0"/>
              <a:t>Invoice</a:t>
            </a:r>
            <a:r>
              <a:rPr lang="cs-CZ" dirty="0" smtClean="0"/>
              <a:t> and </a:t>
            </a:r>
            <a:r>
              <a:rPr lang="cs-CZ" dirty="0" err="1" smtClean="0"/>
              <a:t>Receipt</a:t>
            </a:r>
            <a:r>
              <a:rPr lang="cs-CZ" dirty="0" smtClean="0"/>
              <a:t> </a:t>
            </a:r>
            <a:r>
              <a:rPr lang="cs-CZ" dirty="0" err="1" smtClean="0"/>
              <a:t>document</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1985265" cy="120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64904"/>
            <a:ext cx="1675680" cy="198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793" y="2564904"/>
            <a:ext cx="6611466" cy="216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I</a:t>
            </a:r>
            <a:r>
              <a:rPr lang="en-US" sz="2800" dirty="0" smtClean="0"/>
              <a:t>tem card from Posted Invoice (F6)</a:t>
            </a:r>
            <a:endParaRPr lang="en-US" sz="2800" dirty="0"/>
          </a:p>
        </p:txBody>
      </p:sp>
      <p:sp>
        <p:nvSpPr>
          <p:cNvPr id="6" name="Šipka doprava 5"/>
          <p:cNvSpPr/>
          <p:nvPr/>
        </p:nvSpPr>
        <p:spPr>
          <a:xfrm>
            <a:off x="5580112" y="4545124"/>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777794" cy="646331"/>
          </a:xfrm>
          <a:prstGeom prst="rect">
            <a:avLst/>
          </a:prstGeom>
          <a:noFill/>
        </p:spPr>
        <p:txBody>
          <a:bodyPr wrap="none" rtlCol="0">
            <a:spAutoFit/>
          </a:bodyPr>
          <a:lstStyle/>
          <a:p>
            <a:r>
              <a:rPr lang="en-GB" dirty="0" smtClean="0"/>
              <a:t>Posted </a:t>
            </a:r>
            <a:r>
              <a:rPr lang="cs-CZ" dirty="0" err="1" smtClean="0"/>
              <a:t>Purchase</a:t>
            </a:r>
            <a:r>
              <a:rPr lang="en-GB" dirty="0" smtClean="0"/>
              <a:t> </a:t>
            </a:r>
          </a:p>
          <a:p>
            <a:r>
              <a:rPr lang="en-GB" dirty="0" smtClean="0"/>
              <a:t>Invoice Lines</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7354"/>
            <a:ext cx="6281266" cy="102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429000"/>
            <a:ext cx="668239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Šipka dolů 2"/>
          <p:cNvSpPr/>
          <p:nvPr/>
        </p:nvSpPr>
        <p:spPr>
          <a:xfrm>
            <a:off x="3131840" y="4077072"/>
            <a:ext cx="288032" cy="9361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2514286" y="5029425"/>
            <a:ext cx="24449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Shift-F5</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28063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r>
              <a:rPr lang="cs-CZ" dirty="0" smtClean="0"/>
              <a:t> and </a:t>
            </a:r>
            <a:r>
              <a:rPr lang="cs-CZ" dirty="0" err="1" smtClean="0"/>
              <a:t>its</a:t>
            </a:r>
            <a:r>
              <a:rPr lang="cs-CZ" dirty="0" smtClean="0"/>
              <a:t> </a:t>
            </a:r>
            <a:r>
              <a:rPr lang="cs-CZ" dirty="0" err="1" smtClean="0"/>
              <a:t>entries</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497401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2699792" y="2780928"/>
            <a:ext cx="36004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131840" y="3515462"/>
            <a:ext cx="39913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Ctrl-F5 –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from</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Inventory</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mouse</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click</a:t>
            </a:r>
            <a:endParaRPr lang="cs-CZ"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3096"/>
            <a:ext cx="8084765" cy="197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293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r>
              <a:rPr lang="cs-CZ" dirty="0" smtClean="0"/>
              <a:t> and </a:t>
            </a:r>
            <a:r>
              <a:rPr lang="cs-CZ" dirty="0" err="1" smtClean="0"/>
              <a:t>its</a:t>
            </a:r>
            <a:r>
              <a:rPr lang="cs-CZ" dirty="0" smtClean="0"/>
              <a:t> </a:t>
            </a:r>
            <a:r>
              <a:rPr lang="cs-CZ" dirty="0" err="1" smtClean="0"/>
              <a:t>entries</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497401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2699792" y="2780928"/>
            <a:ext cx="36004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131840" y="3515462"/>
            <a:ext cx="39913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Ctrl-F5 –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from</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Inventory</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by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mouse</a:t>
            </a:r>
            <a:r>
              <a:rPr lang="cs-CZ" sz="1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click</a:t>
            </a:r>
            <a:endParaRPr lang="cs-CZ" sz="1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3096"/>
            <a:ext cx="8084765" cy="197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430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cs-CZ" dirty="0" err="1" smtClean="0"/>
              <a:t>Vendor</a:t>
            </a:r>
            <a:r>
              <a:rPr lang="en-GB" dirty="0" smtClean="0"/>
              <a:t> </a:t>
            </a:r>
            <a:r>
              <a:rPr lang="cs-CZ" dirty="0" smtClean="0"/>
              <a:t>C</a:t>
            </a:r>
            <a:r>
              <a:rPr lang="en-GB" dirty="0" err="1" smtClean="0"/>
              <a:t>ard</a:t>
            </a:r>
            <a:r>
              <a:rPr lang="en-GB" dirty="0" smtClean="0"/>
              <a:t> and its entries (Ctrl-F5)</a:t>
            </a:r>
            <a:endParaRPr lang="en-GB" dirty="0"/>
          </a:p>
        </p:txBody>
      </p:sp>
      <p:sp>
        <p:nvSpPr>
          <p:cNvPr id="6" name="Šipka dolů 5"/>
          <p:cNvSpPr/>
          <p:nvPr/>
        </p:nvSpPr>
        <p:spPr>
          <a:xfrm>
            <a:off x="899592" y="3501008"/>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652873"/>
            <a:ext cx="1872208" cy="126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1"/>
            <a:ext cx="4608511" cy="176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Šipka doleva 1"/>
          <p:cNvSpPr/>
          <p:nvPr/>
        </p:nvSpPr>
        <p:spPr>
          <a:xfrm>
            <a:off x="4932039" y="1916832"/>
            <a:ext cx="1224137"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530" y="4810402"/>
            <a:ext cx="83423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source </a:t>
            </a:r>
            <a:r>
              <a:rPr lang="cs-CZ" dirty="0" err="1" smtClean="0"/>
              <a:t>tables</a:t>
            </a:r>
            <a:r>
              <a:rPr lang="cs-CZ" dirty="0" smtClean="0"/>
              <a:t> I.(</a:t>
            </a:r>
            <a:r>
              <a:rPr lang="cs-CZ" dirty="0" err="1" smtClean="0"/>
              <a:t>purchase</a:t>
            </a:r>
            <a:r>
              <a:rPr lang="cs-CZ" dirty="0" smtClean="0"/>
              <a:t>)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smtClean="0"/>
              <a:t>Vendor</a:t>
            </a:r>
            <a:endParaRPr lang="en-GB" dirty="0" smtClean="0"/>
          </a:p>
          <a:p>
            <a:pPr lvl="1"/>
            <a:r>
              <a:rPr lang="cs-CZ" sz="1800" dirty="0" smtClean="0"/>
              <a:t>Balance </a:t>
            </a:r>
            <a:endParaRPr lang="en-GB" sz="1800" dirty="0" smtClean="0"/>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cs-CZ" sz="1800" dirty="0" err="1" smtClean="0"/>
              <a:t>Vendor</a:t>
            </a:r>
            <a:r>
              <a:rPr lang="cs-CZ" sz="1800" dirty="0" smtClean="0"/>
              <a:t> </a:t>
            </a:r>
            <a:r>
              <a:rPr lang="en-GB" sz="1800" dirty="0" smtClean="0"/>
              <a:t>Posting Group </a:t>
            </a:r>
            <a:r>
              <a:rPr lang="en-GB" sz="1050" dirty="0" smtClean="0"/>
              <a:t>(we will go over it later in this course in section General Ledger setup)</a:t>
            </a:r>
          </a:p>
          <a:p>
            <a:pPr lvl="1"/>
            <a:r>
              <a:rPr lang="cs-CZ" sz="1800" dirty="0" err="1" smtClean="0"/>
              <a:t>Purchaser</a:t>
            </a:r>
            <a:r>
              <a:rPr lang="en-GB" sz="1800" dirty="0" smtClean="0"/>
              <a:t> </a:t>
            </a:r>
          </a:p>
          <a:p>
            <a:pPr lvl="1"/>
            <a:r>
              <a:rPr lang="cs-CZ" sz="1800" dirty="0" err="1" smtClean="0"/>
              <a:t>Pay</a:t>
            </a:r>
            <a:r>
              <a:rPr lang="cs-CZ" sz="1800" dirty="0" smtClean="0"/>
              <a:t> to </a:t>
            </a:r>
            <a:r>
              <a:rPr lang="cs-CZ" sz="1800" dirty="0" err="1" smtClean="0"/>
              <a:t>Vendor</a:t>
            </a:r>
            <a:r>
              <a:rPr lang="cs-CZ" sz="1800" dirty="0" smtClean="0"/>
              <a:t> </a:t>
            </a:r>
          </a:p>
          <a:p>
            <a:pPr lvl="1"/>
            <a:r>
              <a:rPr lang="en-GB" sz="1800" dirty="0" smtClean="0"/>
              <a:t>Payment Term Code</a:t>
            </a:r>
          </a:p>
          <a:p>
            <a:pPr lvl="1"/>
            <a:r>
              <a:rPr lang="en-GB" sz="1800" dirty="0" smtClean="0"/>
              <a:t>Location Code (</a:t>
            </a:r>
            <a:r>
              <a:rPr lang="cs-CZ" sz="1800" dirty="0" smtClean="0"/>
              <a:t>I</a:t>
            </a:r>
            <a:r>
              <a:rPr lang="en-GB" sz="1800" dirty="0" err="1" smtClean="0"/>
              <a:t>nventory</a:t>
            </a:r>
            <a:r>
              <a:rPr lang="en-GB" sz="1800" dirty="0" smtClean="0"/>
              <a: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sp>
        <p:nvSpPr>
          <p:cNvPr id="4" name="Obdélník 3"/>
          <p:cNvSpPr/>
          <p:nvPr/>
        </p:nvSpPr>
        <p:spPr>
          <a:xfrm>
            <a:off x="8105955" y="2708920"/>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451" y="3420647"/>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3924703"/>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192470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412776"/>
            <a:ext cx="6126243" cy="167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Přímá spojnice se šipkou 10"/>
          <p:cNvCxnSpPr/>
          <p:nvPr/>
        </p:nvCxnSpPr>
        <p:spPr>
          <a:xfrm flipH="1">
            <a:off x="7416316" y="2996952"/>
            <a:ext cx="689639" cy="42369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541401" cy="307777"/>
          </a:xfrm>
          <a:prstGeom prst="rect">
            <a:avLst/>
          </a:prstGeom>
          <a:noFill/>
        </p:spPr>
        <p:txBody>
          <a:bodyPr wrap="none" rtlCol="0">
            <a:spAutoFit/>
          </a:bodyPr>
          <a:lstStyle/>
          <a:p>
            <a:r>
              <a:rPr lang="cs-CZ" sz="1400" dirty="0" smtClean="0"/>
              <a:t>7110 </a:t>
            </a:r>
            <a:r>
              <a:rPr lang="cs-CZ" sz="1400" dirty="0" err="1" smtClean="0"/>
              <a:t>Purchase</a:t>
            </a:r>
            <a:r>
              <a:rPr lang="cs-CZ" sz="1400" dirty="0" smtClean="0"/>
              <a:t>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958165" cy="307777"/>
          </a:xfrm>
          <a:prstGeom prst="rect">
            <a:avLst/>
          </a:prstGeom>
          <a:noFill/>
        </p:spPr>
        <p:txBody>
          <a:bodyPr wrap="none" rtlCol="0">
            <a:spAutoFit/>
          </a:bodyPr>
          <a:lstStyle/>
          <a:p>
            <a:r>
              <a:rPr lang="cs-CZ" sz="1400" dirty="0" smtClean="0"/>
              <a:t>5630  </a:t>
            </a:r>
            <a:r>
              <a:rPr lang="cs-CZ" sz="1400" dirty="0" err="1" smtClean="0"/>
              <a:t>Purchase</a:t>
            </a:r>
            <a:r>
              <a:rPr lang="cs-CZ" sz="1400" dirty="0" smtClean="0"/>
              <a:t> VAT 25%</a:t>
            </a:r>
            <a:endParaRPr lang="cs-CZ" sz="1400" dirty="0"/>
          </a:p>
        </p:txBody>
      </p:sp>
      <p:sp>
        <p:nvSpPr>
          <p:cNvPr id="17" name="TextovéPole 16"/>
          <p:cNvSpPr txBox="1"/>
          <p:nvPr/>
        </p:nvSpPr>
        <p:spPr>
          <a:xfrm>
            <a:off x="3023828" y="4010194"/>
            <a:ext cx="1884170" cy="307777"/>
          </a:xfrm>
          <a:prstGeom prst="rect">
            <a:avLst/>
          </a:prstGeom>
          <a:noFill/>
        </p:spPr>
        <p:txBody>
          <a:bodyPr wrap="none" rtlCol="0">
            <a:spAutoFit/>
          </a:bodyPr>
          <a:lstStyle/>
          <a:p>
            <a:r>
              <a:rPr lang="cs-CZ" sz="1400" dirty="0" smtClean="0"/>
              <a:t>5410 </a:t>
            </a:r>
            <a:r>
              <a:rPr lang="cs-CZ" sz="1400" dirty="0" err="1" smtClean="0"/>
              <a:t>Vendor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5940152" y="5180166"/>
            <a:ext cx="944489" cy="369332"/>
          </a:xfrm>
          <a:prstGeom prst="rect">
            <a:avLst/>
          </a:prstGeom>
          <a:noFill/>
        </p:spPr>
        <p:txBody>
          <a:bodyPr wrap="none" rtlCol="0">
            <a:spAutoFit/>
          </a:bodyPr>
          <a:lstStyle/>
          <a:p>
            <a:r>
              <a:rPr lang="cs-CZ" dirty="0" smtClean="0"/>
              <a:t>2632,00</a:t>
            </a:r>
            <a:endParaRPr lang="cs-CZ" dirty="0"/>
          </a:p>
        </p:txBody>
      </p:sp>
      <p:sp>
        <p:nvSpPr>
          <p:cNvPr id="19" name="TextovéPole 18"/>
          <p:cNvSpPr txBox="1"/>
          <p:nvPr/>
        </p:nvSpPr>
        <p:spPr>
          <a:xfrm>
            <a:off x="4128337" y="4650499"/>
            <a:ext cx="944489" cy="369332"/>
          </a:xfrm>
          <a:prstGeom prst="rect">
            <a:avLst/>
          </a:prstGeom>
          <a:noFill/>
        </p:spPr>
        <p:txBody>
          <a:bodyPr wrap="none" rtlCol="0">
            <a:spAutoFit/>
          </a:bodyPr>
          <a:lstStyle/>
          <a:p>
            <a:r>
              <a:rPr lang="cs-CZ" dirty="0" smtClean="0"/>
              <a:t>3290,00</a:t>
            </a:r>
            <a:endParaRPr lang="cs-CZ" dirty="0"/>
          </a:p>
        </p:txBody>
      </p:sp>
      <p:sp>
        <p:nvSpPr>
          <p:cNvPr id="20" name="TextovéPole 19"/>
          <p:cNvSpPr txBox="1"/>
          <p:nvPr/>
        </p:nvSpPr>
        <p:spPr>
          <a:xfrm>
            <a:off x="6209555" y="3667998"/>
            <a:ext cx="827471" cy="369332"/>
          </a:xfrm>
          <a:prstGeom prst="rect">
            <a:avLst/>
          </a:prstGeom>
          <a:noFill/>
        </p:spPr>
        <p:txBody>
          <a:bodyPr wrap="none" rtlCol="0">
            <a:spAutoFit/>
          </a:bodyPr>
          <a:lstStyle/>
          <a:p>
            <a:r>
              <a:rPr lang="cs-CZ" dirty="0" smtClean="0"/>
              <a:t>658,00</a:t>
            </a:r>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7"/>
            <a:ext cx="809102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08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Vendor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2467214"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2167453"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75" y="1484784"/>
            <a:ext cx="2686813" cy="129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Přímá spojnice se šipkou 8"/>
          <p:cNvCxnSpPr/>
          <p:nvPr/>
        </p:nvCxnSpPr>
        <p:spPr>
          <a:xfrm>
            <a:off x="1916940" y="2348880"/>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16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III. </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0768"/>
            <a:ext cx="4843877" cy="288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97" y="397685"/>
            <a:ext cx="4054568" cy="218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9156"/>
            <a:ext cx="4081065" cy="226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98" y="3140969"/>
            <a:ext cx="4054568" cy="221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112067"/>
            <a:ext cx="4104456" cy="223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81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Basic </a:t>
            </a:r>
            <a:r>
              <a:rPr lang="cs-CZ" dirty="0" err="1" smtClean="0"/>
              <a:t>information</a:t>
            </a:r>
            <a:r>
              <a:rPr lang="cs-CZ" dirty="0" smtClean="0"/>
              <a:t>- </a:t>
            </a:r>
            <a:r>
              <a:rPr lang="cs-CZ" dirty="0" err="1" smtClean="0"/>
              <a:t>some</a:t>
            </a:r>
            <a:r>
              <a:rPr lang="cs-CZ" dirty="0" smtClean="0"/>
              <a:t> </a:t>
            </a:r>
            <a:r>
              <a:rPr lang="cs-CZ" dirty="0" err="1" smtClean="0"/>
              <a:t>of</a:t>
            </a:r>
            <a:r>
              <a:rPr lang="cs-CZ" dirty="0" smtClean="0"/>
              <a:t> </a:t>
            </a:r>
            <a:r>
              <a:rPr lang="cs-CZ" dirty="0" err="1" smtClean="0"/>
              <a:t>them</a:t>
            </a:r>
            <a:r>
              <a:rPr lang="cs-CZ" dirty="0" smtClean="0"/>
              <a:t>  - </a:t>
            </a:r>
            <a:r>
              <a:rPr lang="cs-CZ" dirty="0" err="1" smtClean="0"/>
              <a:t>buttons</a:t>
            </a:r>
            <a:r>
              <a:rPr lang="cs-CZ" dirty="0" smtClean="0"/>
              <a:t> (</a:t>
            </a:r>
            <a:r>
              <a:rPr lang="cs-CZ" dirty="0" err="1" smtClean="0"/>
              <a:t>purchases</a:t>
            </a:r>
            <a:r>
              <a:rPr lang="cs-CZ" dirty="0" smtClean="0"/>
              <a:t>) </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97637"/>
            <a:ext cx="36195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Přímá spojnice se šipkou 10"/>
          <p:cNvCxnSpPr/>
          <p:nvPr/>
        </p:nvCxnSpPr>
        <p:spPr>
          <a:xfrm>
            <a:off x="3037182" y="4221088"/>
            <a:ext cx="1197933" cy="16400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2349302" y="2420888"/>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272" y="1628900"/>
            <a:ext cx="2802056" cy="196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569" y="3938495"/>
            <a:ext cx="3751883" cy="128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a:endCxn id="4100" idx="0"/>
          </p:cNvCxnSpPr>
          <p:nvPr/>
        </p:nvCxnSpPr>
        <p:spPr>
          <a:xfrm>
            <a:off x="6609511" y="3591011"/>
            <a:ext cx="0" cy="3474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15"/>
          <p:cNvCxnSpPr/>
          <p:nvPr/>
        </p:nvCxnSpPr>
        <p:spPr>
          <a:xfrm flipH="1">
            <a:off x="2560531" y="4221088"/>
            <a:ext cx="5040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4355976" y="5733256"/>
            <a:ext cx="211198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List </a:t>
            </a:r>
            <a:r>
              <a:rPr lang="cs-CZ"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a:t>
            </a: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PO (</a:t>
            </a:r>
            <a:r>
              <a:rPr lang="cs-CZ"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a:t>
            </a: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2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any</a:t>
            </a: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0352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source </a:t>
            </a:r>
            <a:r>
              <a:rPr lang="cs-CZ" dirty="0" err="1" smtClean="0"/>
              <a:t>tables</a:t>
            </a:r>
            <a:r>
              <a:rPr lang="cs-CZ" dirty="0" smtClean="0"/>
              <a:t> II.(</a:t>
            </a:r>
            <a:r>
              <a:rPr lang="cs-CZ" dirty="0" err="1" smtClean="0"/>
              <a:t>purchase</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dirty="0" smtClean="0"/>
              <a:t>Costing method</a:t>
            </a:r>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800" dirty="0" smtClean="0"/>
              <a:t>Allow Invoice Discount</a:t>
            </a:r>
          </a:p>
          <a:p>
            <a:pPr lvl="1"/>
            <a:r>
              <a:rPr lang="en-GB" sz="1800" dirty="0" smtClean="0"/>
              <a:t>Replenishment System  and Vendor Number</a:t>
            </a:r>
            <a:r>
              <a:rPr lang="cs-CZ" sz="1800" dirty="0" smtClean="0"/>
              <a:t> (</a:t>
            </a:r>
            <a:r>
              <a:rPr lang="cs-CZ" sz="1800" dirty="0" err="1" smtClean="0"/>
              <a:t>for</a:t>
            </a:r>
            <a:r>
              <a:rPr lang="cs-CZ" sz="1800" dirty="0" smtClean="0"/>
              <a:t> </a:t>
            </a:r>
            <a:r>
              <a:rPr lang="cs-CZ" sz="1800" dirty="0" err="1" smtClean="0"/>
              <a:t>purchase</a:t>
            </a:r>
            <a:r>
              <a:rPr lang="cs-CZ" sz="1800" dirty="0" smtClean="0"/>
              <a:t>= </a:t>
            </a:r>
            <a:r>
              <a:rPr lang="cs-CZ" sz="1800" dirty="0" err="1" smtClean="0"/>
              <a:t>Purchase</a:t>
            </a:r>
            <a:r>
              <a:rPr lang="cs-CZ" sz="1800" dirty="0" smtClean="0"/>
              <a:t>)</a:t>
            </a:r>
            <a:endParaRPr lang="en-GB" sz="1800" dirty="0" smtClean="0"/>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r>
              <a:rPr lang="cs-CZ" sz="1900" dirty="0" smtClean="0"/>
              <a:t> (</a:t>
            </a:r>
            <a:r>
              <a:rPr lang="cs-CZ" sz="1900" dirty="0" err="1" smtClean="0"/>
              <a:t>if</a:t>
            </a:r>
            <a:r>
              <a:rPr lang="cs-CZ" sz="1900" dirty="0" smtClean="0"/>
              <a:t> </a:t>
            </a:r>
            <a:r>
              <a:rPr lang="cs-CZ" sz="1900" dirty="0" err="1" smtClean="0"/>
              <a:t>applied</a:t>
            </a:r>
            <a:r>
              <a:rPr lang="cs-CZ" sz="1900" dirty="0" smtClean="0"/>
              <a:t>)</a:t>
            </a:r>
            <a:endParaRPr lang="en-GB" sz="1900" dirty="0" smtClean="0"/>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Vendor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2467214"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94462" y="2873809"/>
            <a:ext cx="2167453" cy="369332"/>
          </a:xfrm>
          <a:prstGeom prst="rect">
            <a:avLst/>
          </a:prstGeom>
          <a:noFill/>
        </p:spPr>
        <p:txBody>
          <a:bodyPr wrap="none" rtlCol="0">
            <a:spAutoFit/>
          </a:bodyPr>
          <a:lstStyle/>
          <a:p>
            <a:r>
              <a:rPr lang="cs-CZ" dirty="0" err="1" smtClean="0"/>
              <a:t>Purchase</a:t>
            </a:r>
            <a:r>
              <a:rPr lang="cs-CZ" dirty="0" smtClean="0"/>
              <a:t>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How to create a simple </a:t>
            </a:r>
            <a:r>
              <a:rPr lang="cs-CZ" dirty="0" err="1" smtClean="0"/>
              <a:t>Purchase</a:t>
            </a:r>
            <a:r>
              <a:rPr lang="en-GB" dirty="0" smtClean="0"/>
              <a:t> Order </a:t>
            </a:r>
            <a:endParaRPr lang="en-GB" dirty="0"/>
          </a:p>
        </p:txBody>
      </p:sp>
      <p:sp>
        <p:nvSpPr>
          <p:cNvPr id="3" name="Zástupný symbol pro obsah 2"/>
          <p:cNvSpPr>
            <a:spLocks noGrp="1"/>
          </p:cNvSpPr>
          <p:nvPr>
            <p:ph idx="1"/>
          </p:nvPr>
        </p:nvSpPr>
        <p:spPr/>
        <p:txBody>
          <a:bodyPr>
            <a:normAutofit fontScale="70000" lnSpcReduction="20000"/>
          </a:bodyPr>
          <a:lstStyle/>
          <a:p>
            <a:r>
              <a:rPr lang="cs-CZ" dirty="0" err="1" smtClean="0"/>
              <a:t>Purchase</a:t>
            </a:r>
            <a:r>
              <a:rPr lang="en-GB" dirty="0" smtClean="0"/>
              <a:t>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a:t>
            </a:r>
            <a:r>
              <a:rPr lang="cs-CZ" dirty="0" err="1" smtClean="0"/>
              <a:t>Vendor</a:t>
            </a:r>
            <a:r>
              <a:rPr lang="en-GB" dirty="0" smtClean="0"/>
              <a:t> </a:t>
            </a:r>
          </a:p>
          <a:p>
            <a:r>
              <a:rPr lang="en-GB" dirty="0" smtClean="0"/>
              <a:t>Chosen </a:t>
            </a:r>
            <a:r>
              <a:rPr lang="cs-CZ" dirty="0" err="1" smtClean="0"/>
              <a:t>Vendor</a:t>
            </a:r>
            <a:r>
              <a:rPr lang="en-GB" dirty="0" smtClean="0"/>
              <a:t> must be confirmed by one click on the key Enter </a:t>
            </a:r>
          </a:p>
          <a:p>
            <a:r>
              <a:rPr lang="cs-CZ" dirty="0" smtClean="0"/>
              <a:t> </a:t>
            </a:r>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r>
              <a:rPr lang="cs-CZ" dirty="0" err="1" smtClean="0"/>
              <a:t>of</a:t>
            </a:r>
            <a:r>
              <a:rPr lang="cs-CZ" dirty="0" smtClean="0"/>
              <a:t> </a:t>
            </a:r>
            <a:r>
              <a:rPr lang="cs-CZ" dirty="0" err="1" smtClean="0"/>
              <a:t>the</a:t>
            </a:r>
            <a:r>
              <a:rPr lang="cs-CZ" dirty="0" smtClean="0"/>
              <a:t> </a:t>
            </a:r>
            <a:r>
              <a:rPr lang="cs-CZ" dirty="0" err="1" smtClean="0"/>
              <a:t>Item</a:t>
            </a:r>
            <a:endParaRPr lang="en-GB" dirty="0" smtClean="0"/>
          </a:p>
          <a:p>
            <a:r>
              <a:rPr lang="en-GB" dirty="0" smtClean="0"/>
              <a:t>See Statistics of this document by F9</a:t>
            </a:r>
          </a:p>
          <a:p>
            <a:r>
              <a:rPr lang="en-GB" dirty="0" smtClean="0"/>
              <a:t>Button Print-&gt;Order Confirmation-&gt;Preview</a:t>
            </a:r>
          </a:p>
          <a:p>
            <a:r>
              <a:rPr lang="en-GB" dirty="0" smtClean="0"/>
              <a:t>Post it by use of F11</a:t>
            </a:r>
          </a:p>
          <a:p>
            <a:r>
              <a:rPr lang="en-GB" dirty="0" smtClean="0"/>
              <a:t>Make a choice (for this first simple </a:t>
            </a:r>
            <a:r>
              <a:rPr lang="cs-CZ" dirty="0" err="1" smtClean="0"/>
              <a:t>purchase</a:t>
            </a:r>
            <a:r>
              <a:rPr lang="en-GB" dirty="0" smtClean="0"/>
              <a:t> order model)  </a:t>
            </a:r>
          </a:p>
          <a:p>
            <a:endParaRPr lang="cs-CZ" dirty="0"/>
          </a:p>
        </p:txBody>
      </p:sp>
    </p:spTree>
    <p:extLst>
      <p:ext uri="{BB962C8B-B14F-4D97-AF65-F5344CB8AC3E}">
        <p14:creationId xmlns:p14="http://schemas.microsoft.com/office/powerpoint/2010/main" val="302826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Purchase</a:t>
            </a:r>
            <a:r>
              <a:rPr lang="cs-CZ" dirty="0" smtClean="0"/>
              <a:t> </a:t>
            </a:r>
            <a:r>
              <a:rPr lang="cs-CZ" dirty="0" err="1" smtClean="0"/>
              <a:t>Order</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15" y="1556792"/>
            <a:ext cx="8304213"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Words>
  <Application>Microsoft Office PowerPoint</Application>
  <PresentationFormat>Předvádění na obrazovce (4:3)</PresentationFormat>
  <Paragraphs>110</Paragraphs>
  <Slides>24</Slides>
  <Notes>1</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systému Office</vt:lpstr>
      <vt:lpstr>Introduction to MS Dynamics NAV III. (Purchase Order)</vt:lpstr>
      <vt:lpstr>Basic source tables I.(purchase) </vt:lpstr>
      <vt:lpstr>Prezentace aplikace PowerPoint</vt:lpstr>
      <vt:lpstr>Basic information- some of them  - buttons (purchases) </vt:lpstr>
      <vt:lpstr>Basic source tables II.(purchase</vt:lpstr>
      <vt:lpstr>Item card</vt:lpstr>
      <vt:lpstr>Purchase Order</vt:lpstr>
      <vt:lpstr>How to create a simple Purchase Order </vt:lpstr>
      <vt:lpstr>Purchase Order</vt:lpstr>
      <vt:lpstr>Item availability</vt:lpstr>
      <vt:lpstr>History</vt:lpstr>
      <vt:lpstr>Purchase Order confirmation (preview) </vt:lpstr>
      <vt:lpstr>Posting PO</vt:lpstr>
      <vt:lpstr>Posted Purchase Invoice and Receipt document </vt:lpstr>
      <vt:lpstr>Direct „jump“to the Item card from Posted Invoice (F6)</vt:lpstr>
      <vt:lpstr>Item card and its entries (Ctrl-F5)</vt:lpstr>
      <vt:lpstr>Item card and its entries</vt:lpstr>
      <vt:lpstr>Item card and its entries</vt:lpstr>
      <vt:lpstr>Vendor Card and its entries (Ctrl-F5)</vt:lpstr>
      <vt:lpstr>Impacts to G/L </vt:lpstr>
      <vt:lpstr>Impacts to G/L (General Ledger Entries) </vt:lpstr>
      <vt:lpstr>Posting Groups</vt:lpstr>
      <vt:lpstr>Posting Groups</vt:lpstr>
      <vt:lpstr>End of the section III.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Jaromir Skorkovsky</cp:lastModifiedBy>
  <cp:revision>47</cp:revision>
  <dcterms:created xsi:type="dcterms:W3CDTF">2014-09-15T11:04:04Z</dcterms:created>
  <dcterms:modified xsi:type="dcterms:W3CDTF">2014-11-20T09:13:10Z</dcterms:modified>
</cp:coreProperties>
</file>