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3" r:id="rId3"/>
    <p:sldId id="325" r:id="rId4"/>
    <p:sldId id="326" r:id="rId5"/>
    <p:sldId id="294" r:id="rId6"/>
    <p:sldId id="300" r:id="rId7"/>
    <p:sldId id="301" r:id="rId8"/>
    <p:sldId id="302" r:id="rId9"/>
    <p:sldId id="304" r:id="rId10"/>
    <p:sldId id="303" r:id="rId11"/>
    <p:sldId id="299" r:id="rId12"/>
    <p:sldId id="307" r:id="rId13"/>
    <p:sldId id="306" r:id="rId14"/>
    <p:sldId id="305" r:id="rId15"/>
    <p:sldId id="311" r:id="rId16"/>
    <p:sldId id="310" r:id="rId17"/>
    <p:sldId id="322" r:id="rId18"/>
    <p:sldId id="323" r:id="rId19"/>
    <p:sldId id="324" r:id="rId20"/>
    <p:sldId id="298" r:id="rId21"/>
    <p:sldId id="297" r:id="rId22"/>
    <p:sldId id="295" r:id="rId23"/>
    <p:sldId id="312" r:id="rId24"/>
    <p:sldId id="316" r:id="rId25"/>
    <p:sldId id="314" r:id="rId26"/>
    <p:sldId id="313" r:id="rId27"/>
    <p:sldId id="321" r:id="rId28"/>
    <p:sldId id="320" r:id="rId29"/>
    <p:sldId id="292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6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CAcQjRw&amp;url=http://www.konopnyshop.cz/ceska-republika-ma-vlast.html/czech-republic-flag-button&amp;ei=HsVEVJnxCJPbaoSFgrgH&amp;bvm=bv.77648437,d.d2s&amp;psig=AFQjCNEWlPyhmmB_Ew37a8Qjw0ris8xeLQ&amp;ust=141387945249844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XVI. </a:t>
            </a:r>
            <a:r>
              <a:rPr lang="cs-CZ" sz="1600" b="1" dirty="0" smtClean="0">
                <a:solidFill>
                  <a:srgbClr val="0070C0"/>
                </a:solidFill>
              </a:rPr>
              <a:t>(CRM)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r>
              <a:rPr lang="cs-CZ" altLang="cs-CZ" sz="3200" dirty="0" smtClean="0"/>
              <a:t>- Person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779660" cy="47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á složená závorka 1"/>
          <p:cNvSpPr/>
          <p:nvPr/>
        </p:nvSpPr>
        <p:spPr>
          <a:xfrm>
            <a:off x="3707904" y="3591506"/>
            <a:ext cx="288032" cy="845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067944" y="380284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1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r>
              <a:rPr lang="cs-CZ" altLang="cs-CZ" sz="3200" dirty="0" smtClean="0"/>
              <a:t>-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-person </a:t>
            </a:r>
            <a:r>
              <a:rPr lang="cs-CZ" altLang="cs-CZ" sz="3200" dirty="0" err="1" smtClean="0"/>
              <a:t>new</a:t>
            </a:r>
            <a:endParaRPr lang="cs-CZ" altLang="cs-CZ" sz="32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2473"/>
            <a:ext cx="3710613" cy="316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2473"/>
            <a:ext cx="4325094" cy="3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9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/>
              <a:t>New interaction- use of wizard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1" y="1268760"/>
            <a:ext cx="3723481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4644008" y="243205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51" y="1268760"/>
            <a:ext cx="2885306" cy="215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856237" cy="21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>
            <a:stCxn id="3075" idx="2"/>
          </p:cNvCxnSpPr>
          <p:nvPr/>
        </p:nvCxnSpPr>
        <p:spPr>
          <a:xfrm flipH="1">
            <a:off x="3779912" y="3426969"/>
            <a:ext cx="2796592" cy="866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46" y="4221088"/>
            <a:ext cx="2890542" cy="21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283968" y="501557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85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3887" y="692696"/>
            <a:ext cx="2851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err="1"/>
              <a:t>interaction</a:t>
            </a:r>
            <a:endParaRPr lang="cs-CZ" alt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7327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48064" y="1484784"/>
            <a:ext cx="175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Interaction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entry</a:t>
            </a:r>
            <a:endParaRPr lang="cs-CZ" i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8" y="3068960"/>
            <a:ext cx="7562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347864" y="2420888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268208" y="2636660"/>
            <a:ext cx="23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Create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new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opportunity</a:t>
            </a:r>
            <a:endParaRPr lang="cs-CZ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59832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986515" cy="22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3589532" y="239680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491532" cy="353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76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1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247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9486"/>
            <a:ext cx="6535961" cy="41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5733256"/>
            <a:ext cx="737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To-</a:t>
            </a:r>
            <a:r>
              <a:rPr lang="cs-CZ" dirty="0" err="1" smtClean="0"/>
              <a:t>Dos</a:t>
            </a:r>
            <a:r>
              <a:rPr lang="cs-CZ" dirty="0" smtClean="0"/>
              <a:t> and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Sales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30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5776" y="682904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smtClean="0"/>
              <a:t>Sales </a:t>
            </a:r>
            <a:r>
              <a:rPr lang="cs-CZ" altLang="cs-CZ" sz="3200" dirty="0" err="1" smtClean="0"/>
              <a:t>Cycle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Stages</a:t>
            </a:r>
            <a:r>
              <a:rPr lang="cs-CZ" altLang="cs-CZ" sz="3200" dirty="0" smtClean="0"/>
              <a:t>  </a:t>
            </a:r>
            <a:endParaRPr lang="cs-CZ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7" y="1988840"/>
            <a:ext cx="73040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764704"/>
            <a:ext cx="5728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>
                <a:solidFill>
                  <a:srgbClr val="FF0000"/>
                </a:solidFill>
              </a:rPr>
              <a:t>Contact</a:t>
            </a:r>
            <a:r>
              <a:rPr lang="cs-CZ" altLang="cs-CZ" sz="3200" dirty="0" smtClean="0">
                <a:solidFill>
                  <a:srgbClr val="FF0000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00"/>
                </a:solidFill>
              </a:rPr>
              <a:t>card</a:t>
            </a:r>
            <a:r>
              <a:rPr lang="cs-CZ" altLang="cs-CZ" sz="3200" dirty="0" smtClean="0">
                <a:solidFill>
                  <a:srgbClr val="FF0000"/>
                </a:solidFill>
              </a:rPr>
              <a:t>-</a:t>
            </a:r>
            <a:r>
              <a:rPr lang="cs-CZ" altLang="cs-CZ" sz="3200" dirty="0" smtClean="0"/>
              <a:t>&gt;</a:t>
            </a:r>
            <a:r>
              <a:rPr lang="cs-CZ" altLang="cs-CZ" sz="3200" dirty="0" err="1" smtClean="0">
                <a:solidFill>
                  <a:srgbClr val="00B0F0"/>
                </a:solidFill>
              </a:rPr>
              <a:t>To_Do</a:t>
            </a:r>
            <a:r>
              <a:rPr lang="cs-CZ" altLang="cs-CZ" sz="3200" dirty="0" smtClean="0">
                <a:solidFill>
                  <a:srgbClr val="00B0F0"/>
                </a:solidFill>
              </a:rPr>
              <a:t>_-</a:t>
            </a:r>
            <a:r>
              <a:rPr lang="cs-CZ" altLang="cs-CZ" sz="3200" dirty="0" smtClean="0"/>
              <a:t>&gt;</a:t>
            </a:r>
            <a:r>
              <a:rPr lang="cs-CZ" altLang="cs-CZ" sz="3200" dirty="0" err="1" smtClean="0">
                <a:solidFill>
                  <a:srgbClr val="00B050"/>
                </a:solidFill>
              </a:rPr>
              <a:t>Activities</a:t>
            </a:r>
            <a:endParaRPr lang="cs-CZ" altLang="cs-CZ" sz="3200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788349" cy="29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96438"/>
            <a:ext cx="5432277" cy="204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3707904" y="3709389"/>
            <a:ext cx="1728192" cy="7595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7" y="2276872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33" y="1362815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051928" y="1370485"/>
            <a:ext cx="18664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BPH_PIS1|2 !!!!</a:t>
            </a:r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Adn</a:t>
            </a:r>
            <a:r>
              <a:rPr lang="cs-CZ" sz="1400" b="1" dirty="0" smtClean="0">
                <a:solidFill>
                  <a:srgbClr val="FF0000"/>
                </a:solidFill>
              </a:rPr>
              <a:t> MPH-RIOP as </a:t>
            </a:r>
            <a:r>
              <a:rPr lang="cs-CZ" sz="1400" b="1" dirty="0" err="1" smtClean="0">
                <a:solidFill>
                  <a:srgbClr val="FF0000"/>
                </a:solidFill>
              </a:rPr>
              <a:t>well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7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764704"/>
            <a:ext cx="5603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>
                <a:solidFill>
                  <a:srgbClr val="FF0000"/>
                </a:solidFill>
              </a:rPr>
              <a:t>Contact</a:t>
            </a:r>
            <a:r>
              <a:rPr lang="cs-CZ" altLang="cs-CZ" sz="3200" dirty="0" smtClean="0">
                <a:solidFill>
                  <a:srgbClr val="FF0000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00"/>
                </a:solidFill>
              </a:rPr>
              <a:t>card</a:t>
            </a:r>
            <a:r>
              <a:rPr lang="cs-CZ" altLang="cs-CZ" sz="3200" dirty="0" smtClean="0">
                <a:solidFill>
                  <a:srgbClr val="FF0000"/>
                </a:solidFill>
              </a:rPr>
              <a:t>-</a:t>
            </a:r>
            <a:r>
              <a:rPr lang="cs-CZ" altLang="cs-CZ" sz="3200" dirty="0" smtClean="0"/>
              <a:t>&gt;</a:t>
            </a:r>
            <a:r>
              <a:rPr lang="cs-CZ" altLang="cs-CZ" sz="3200" dirty="0" smtClean="0">
                <a:solidFill>
                  <a:srgbClr val="00B0F0"/>
                </a:solidFill>
              </a:rPr>
              <a:t>To-</a:t>
            </a:r>
            <a:r>
              <a:rPr lang="cs-CZ" altLang="cs-CZ" sz="3200" dirty="0" err="1" smtClean="0">
                <a:solidFill>
                  <a:srgbClr val="00B0F0"/>
                </a:solidFill>
              </a:rPr>
              <a:t>Dos</a:t>
            </a:r>
            <a:r>
              <a:rPr lang="cs-CZ" altLang="cs-CZ" sz="3200" dirty="0" smtClean="0"/>
              <a:t>-&gt;</a:t>
            </a:r>
            <a:r>
              <a:rPr lang="cs-CZ" altLang="cs-CZ" sz="3200" dirty="0" err="1" smtClean="0">
                <a:solidFill>
                  <a:srgbClr val="00B050"/>
                </a:solidFill>
              </a:rPr>
              <a:t>Activities</a:t>
            </a:r>
            <a:endParaRPr lang="cs-CZ" altLang="cs-CZ" sz="3200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75"/>
            <a:ext cx="3264396" cy="244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1130"/>
            <a:ext cx="2680600" cy="2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5796136" y="3734555"/>
            <a:ext cx="0" cy="8512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5819"/>
            <a:ext cx="4036487" cy="117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2769865" cy="20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2492152" y="4005064"/>
            <a:ext cx="0" cy="3592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123728" y="6525344"/>
            <a:ext cx="59046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27" y="1624356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203950" y="2397650"/>
            <a:ext cx="18664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BPH_PIS1|2 !!!!</a:t>
            </a:r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Adn</a:t>
            </a:r>
            <a:r>
              <a:rPr lang="cs-CZ" sz="1400" b="1" dirty="0" smtClean="0">
                <a:solidFill>
                  <a:srgbClr val="FF0000"/>
                </a:solidFill>
              </a:rPr>
              <a:t> MPH-RIOP as </a:t>
            </a:r>
            <a:r>
              <a:rPr lang="cs-CZ" sz="1400" b="1" dirty="0" err="1" smtClean="0">
                <a:solidFill>
                  <a:srgbClr val="FF0000"/>
                </a:solidFill>
              </a:rPr>
              <a:t>well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2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CRM – Customer Relationship Management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PROs</a:t>
            </a:r>
            <a:endParaRPr lang="cs-CZ" dirty="0" smtClean="0"/>
          </a:p>
          <a:p>
            <a:pPr lvl="1"/>
            <a:r>
              <a:rPr lang="en-ZA" dirty="0" smtClean="0"/>
              <a:t>It enables to keep track of all prospective customer (suspects and prospects)</a:t>
            </a:r>
          </a:p>
          <a:p>
            <a:pPr lvl="1"/>
            <a:r>
              <a:rPr lang="en-ZA" dirty="0" smtClean="0"/>
              <a:t>Improve sales and marketing service </a:t>
            </a:r>
          </a:p>
          <a:p>
            <a:pPr lvl="1"/>
            <a:r>
              <a:rPr lang="en-ZA" dirty="0" smtClean="0"/>
              <a:t>Company can promote the work it has done for its customers in order to approach prospects</a:t>
            </a:r>
          </a:p>
          <a:p>
            <a:r>
              <a:rPr lang="en-ZA" dirty="0" smtClean="0"/>
              <a:t>CONs</a:t>
            </a:r>
          </a:p>
          <a:p>
            <a:pPr lvl="1"/>
            <a:r>
              <a:rPr lang="en-ZA" dirty="0" smtClean="0"/>
              <a:t>CRM software may not integrate well with other email and accounting systems</a:t>
            </a:r>
          </a:p>
          <a:p>
            <a:pPr lvl="1"/>
            <a:r>
              <a:rPr lang="en-ZA" dirty="0" smtClean="0"/>
              <a:t>Another disadvantage to a newly implemented CRM software is the learning curve.  </a:t>
            </a:r>
          </a:p>
          <a:p>
            <a:pPr lvl="1"/>
            <a:endParaRPr lang="cs-CZ" dirty="0" smtClean="0"/>
          </a:p>
          <a:p>
            <a:pPr lvl="1"/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 smtClean="0"/>
              <a:t>How</a:t>
            </a:r>
            <a:r>
              <a:rPr lang="cs-CZ" altLang="cs-CZ" sz="3200" dirty="0" smtClean="0"/>
              <a:t> to </a:t>
            </a:r>
            <a:r>
              <a:rPr lang="cs-CZ" altLang="cs-CZ" sz="3200" dirty="0" err="1" smtClean="0"/>
              <a:t>create</a:t>
            </a:r>
            <a:r>
              <a:rPr lang="cs-CZ" altLang="cs-CZ" sz="3200" dirty="0" smtClean="0"/>
              <a:t> a </a:t>
            </a:r>
            <a:r>
              <a:rPr lang="cs-CZ" altLang="cs-CZ" sz="3200" dirty="0" err="1" smtClean="0"/>
              <a:t>new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customer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from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endParaRPr lang="cs-CZ" altLang="cs-CZ" sz="3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0669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00" y="2564904"/>
            <a:ext cx="59340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24014" y="3678411"/>
            <a:ext cx="2812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Enter data either by writing </a:t>
            </a:r>
          </a:p>
          <a:p>
            <a:r>
              <a:rPr lang="en-ZA" dirty="0" smtClean="0">
                <a:solidFill>
                  <a:srgbClr val="0070C0"/>
                </a:solidFill>
              </a:rPr>
              <a:t>or by use Look-up (F6)</a:t>
            </a:r>
          </a:p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71" y="117271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374028" y="1158857"/>
            <a:ext cx="16001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 2 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 and MPH_RIOP!!!!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29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 smtClean="0"/>
              <a:t>How to create a new customer from contact card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79152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19888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Bottom of the contact card</a:t>
            </a:r>
            <a:endParaRPr lang="en-Z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5" y="4422562"/>
            <a:ext cx="3429475" cy="121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28" y="4293096"/>
            <a:ext cx="3594795" cy="21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3851920" y="3041352"/>
            <a:ext cx="1440160" cy="132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347864" y="5157192"/>
            <a:ext cx="13533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71" y="117271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337969" y="1077888"/>
            <a:ext cx="16001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 2 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 and MPH_RIOP!!!!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77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 smtClean="0"/>
              <a:t>How to create a new customer from contact card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81836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5406860" cy="344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2987824" y="285293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0"/>
            <a:ext cx="2160240" cy="11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71" y="117271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337969" y="1077888"/>
            <a:ext cx="16001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 2 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 and MPH_RIOP!!!!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34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07704" y="68290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Personal</a:t>
            </a:r>
            <a:r>
              <a:rPr lang="cs-CZ" altLang="cs-CZ" sz="3200" dirty="0" smtClean="0"/>
              <a:t> profile </a:t>
            </a:r>
            <a:r>
              <a:rPr lang="cs-CZ" altLang="cs-CZ" sz="3200" dirty="0" err="1" smtClean="0"/>
              <a:t>creation</a:t>
            </a:r>
            <a:endParaRPr lang="cs-CZ" altLang="cs-C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2002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50" y="1501797"/>
            <a:ext cx="5603920" cy="463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3867"/>
            <a:ext cx="906869" cy="4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66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5" y="992984"/>
            <a:ext cx="5195131" cy="397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47364" y="40466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4860032" y="4149080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292080" y="4153275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8700"/>
            <a:ext cx="2785251" cy="11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827584" y="4365104"/>
            <a:ext cx="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115616" y="5157192"/>
            <a:ext cx="20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81" y="5157192"/>
            <a:ext cx="3333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383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90575"/>
            <a:ext cx="748506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699792" y="14292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019325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83768" y="260648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5517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1116" y="332656"/>
            <a:ext cx="8150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err="1" smtClean="0"/>
              <a:t>Pareto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analysis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based</a:t>
            </a:r>
            <a:r>
              <a:rPr lang="cs-CZ" altLang="cs-CZ" sz="3200" dirty="0" smtClean="0"/>
              <a:t> on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 profile</a:t>
            </a:r>
            <a:endParaRPr lang="cs-CZ" altLang="cs-CZ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2938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447"/>
            <a:ext cx="4581732" cy="114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82818" y="1240220"/>
            <a:ext cx="14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line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5" y="2636912"/>
            <a:ext cx="4652451" cy="166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235218" y="2564904"/>
            <a:ext cx="21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details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0" y="4509120"/>
            <a:ext cx="313909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41" y="4478000"/>
            <a:ext cx="2599753" cy="222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6509310" y="3854661"/>
            <a:ext cx="2555776" cy="2520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74" y="4624760"/>
            <a:ext cx="1280217" cy="8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498734" y="978610"/>
            <a:ext cx="15279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 1|2 a 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MPH_RIOP!!!!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45" y="927565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71116" y="332656"/>
            <a:ext cx="8150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err="1" smtClean="0"/>
              <a:t>Pareto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analysis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based</a:t>
            </a:r>
            <a:r>
              <a:rPr lang="cs-CZ" altLang="cs-CZ" sz="3200" dirty="0" smtClean="0"/>
              <a:t> on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 profile</a:t>
            </a:r>
            <a:endParaRPr lang="cs-CZ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4" y="1556792"/>
            <a:ext cx="770413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3342"/>
            <a:ext cx="1543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7596336" y="4797152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8316416" y="2995067"/>
            <a:ext cx="0" cy="1802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7812360" y="2995067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7295634" y="2852937"/>
            <a:ext cx="0" cy="792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3203848" y="3631461"/>
            <a:ext cx="4075192" cy="13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4" y="4581128"/>
            <a:ext cx="3672830" cy="217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Přímá spojnice se šipkou 21"/>
          <p:cNvCxnSpPr/>
          <p:nvPr/>
        </p:nvCxnSpPr>
        <p:spPr>
          <a:xfrm>
            <a:off x="3203848" y="3631460"/>
            <a:ext cx="0" cy="10936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7812360" y="2644646"/>
            <a:ext cx="0" cy="495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7546809" y="282047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25"/>
          <p:cNvCxnSpPr/>
          <p:nvPr/>
        </p:nvCxnSpPr>
        <p:spPr>
          <a:xfrm>
            <a:off x="7295634" y="2852937"/>
            <a:ext cx="2347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7380598" y="805982"/>
            <a:ext cx="16001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 2 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 and MPH_RIOP!!!!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XVI.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7434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CRM – Customer Relationship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 smtClean="0"/>
              <a:t>Relationship management is a customer-oriented feature with service response based on customer input, one-to-one solutions to customers’ requirements, direct online communications with customer and customer service </a:t>
            </a:r>
            <a:r>
              <a:rPr lang="en-US" sz="2000" dirty="0" err="1" smtClean="0"/>
              <a:t>cente</a:t>
            </a:r>
            <a:r>
              <a:rPr lang="cs-CZ" sz="2000" dirty="0" smtClean="0"/>
              <a:t>r</a:t>
            </a:r>
            <a:r>
              <a:rPr lang="en-US" sz="2000" dirty="0" smtClean="0"/>
              <a:t>s</a:t>
            </a:r>
            <a:r>
              <a:rPr lang="en-ZA" sz="2000" dirty="0" smtClean="0"/>
              <a:t> that help customers solve their issues.</a:t>
            </a:r>
          </a:p>
          <a:p>
            <a:r>
              <a:rPr lang="en-ZA" sz="2000" dirty="0" smtClean="0"/>
              <a:t>Sales force automation</a:t>
            </a:r>
          </a:p>
          <a:p>
            <a:pPr lvl="1"/>
            <a:r>
              <a:rPr lang="en-ZA" sz="1600" dirty="0" smtClean="0"/>
              <a:t>Sales promotion analysis</a:t>
            </a:r>
          </a:p>
          <a:p>
            <a:pPr lvl="2"/>
            <a:r>
              <a:rPr lang="en-ZA" sz="1200" dirty="0" smtClean="0"/>
              <a:t>Advertising</a:t>
            </a:r>
          </a:p>
          <a:p>
            <a:pPr lvl="2"/>
            <a:r>
              <a:rPr lang="en-ZA" sz="1200" dirty="0" smtClean="0"/>
              <a:t>Personal selling </a:t>
            </a:r>
          </a:p>
          <a:p>
            <a:pPr lvl="2"/>
            <a:r>
              <a:rPr lang="en-ZA" sz="1200" dirty="0" smtClean="0"/>
              <a:t>Direct marketing </a:t>
            </a:r>
          </a:p>
          <a:p>
            <a:pPr lvl="2"/>
            <a:r>
              <a:rPr lang="en-ZA" sz="1200" dirty="0" smtClean="0"/>
              <a:t>Public relations</a:t>
            </a:r>
          </a:p>
          <a:p>
            <a:pPr lvl="1"/>
            <a:r>
              <a:rPr lang="en-ZA" sz="1600" dirty="0" smtClean="0"/>
              <a:t>automate tracking of a client’s account history </a:t>
            </a:r>
          </a:p>
          <a:p>
            <a:pPr lvl="1"/>
            <a:r>
              <a:rPr lang="en-ZA" sz="1600" dirty="0" smtClean="0"/>
              <a:t>Use of technology (ERP) </a:t>
            </a:r>
          </a:p>
          <a:p>
            <a:r>
              <a:rPr lang="en-ZA" sz="2000" dirty="0" smtClean="0"/>
              <a:t>Opportunity Management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0024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34" y="2043113"/>
            <a:ext cx="4505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2" y="5301208"/>
            <a:ext cx="4391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9338" y="493187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figures in millions of US dollars</a:t>
            </a:r>
            <a:endParaRPr lang="cs-CZ" sz="11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1412" y="5312728"/>
            <a:ext cx="8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/>
              <a:t>Resource</a:t>
            </a:r>
            <a:r>
              <a:rPr lang="cs-CZ" sz="1200" b="1" dirty="0" smtClean="0"/>
              <a:t>: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956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Vendor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Contact</a:t>
            </a:r>
            <a:endParaRPr lang="cs-CZ" altLang="cs-CZ" sz="1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176463" y="3024188"/>
            <a:ext cx="1689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latin typeface="Calibri" pitchFamily="34" charset="0"/>
              </a:rPr>
              <a:t>Profile </a:t>
            </a:r>
            <a:r>
              <a:rPr lang="cs-CZ" altLang="cs-CZ" sz="1200" dirty="0">
                <a:latin typeface="Calibri" pitchFamily="34" charset="0"/>
              </a:rPr>
              <a:t>(</a:t>
            </a:r>
            <a:r>
              <a:rPr lang="cs-CZ" altLang="cs-CZ" sz="1200" dirty="0" err="1" smtClean="0">
                <a:latin typeface="Calibri" pitchFamily="34" charset="0"/>
              </a:rPr>
              <a:t>parameters</a:t>
            </a:r>
            <a:r>
              <a:rPr lang="cs-CZ" altLang="cs-CZ" sz="1200" dirty="0" smtClean="0">
                <a:latin typeface="Calibri" pitchFamily="34" charset="0"/>
              </a:rPr>
              <a:t>)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6387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dirty="0" err="1" smtClean="0">
                <a:latin typeface="Calibri" pitchFamily="34" charset="0"/>
              </a:rPr>
              <a:t>Customer</a:t>
            </a:r>
            <a:r>
              <a:rPr lang="cs-CZ" altLang="cs-CZ" sz="1600" b="1" dirty="0" smtClean="0">
                <a:latin typeface="Calibri" pitchFamily="34" charset="0"/>
              </a:rPr>
              <a:t> </a:t>
            </a:r>
            <a:r>
              <a:rPr lang="cs-CZ" altLang="cs-CZ" sz="1600" b="1" dirty="0" err="1" smtClean="0">
                <a:latin typeface="Calibri" pitchFamily="34" charset="0"/>
              </a:rPr>
              <a:t>Entries</a:t>
            </a:r>
            <a:endParaRPr lang="en-GB" altLang="cs-CZ" sz="16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analysis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Salesperson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4079338" y="1222375"/>
            <a:ext cx="983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endParaRPr lang="cs-CZ" altLang="cs-CZ" sz="1400" dirty="0" smtClean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Log 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3" name="AutoShape 36"/>
          <p:cNvSpPr>
            <a:spLocks/>
          </p:cNvSpPr>
          <p:nvPr/>
        </p:nvSpPr>
        <p:spPr bwMode="auto">
          <a:xfrm>
            <a:off x="5076825" y="1125538"/>
            <a:ext cx="71438" cy="790575"/>
          </a:xfrm>
          <a:prstGeom prst="leftBrace">
            <a:avLst>
              <a:gd name="adj1" fmla="val 9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27527" y="549275"/>
            <a:ext cx="1276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Statistic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Costs</a:t>
            </a:r>
            <a:r>
              <a:rPr lang="cs-CZ" altLang="cs-CZ" sz="1400" dirty="0" smtClean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Revenue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(</a:t>
            </a:r>
            <a:r>
              <a:rPr lang="cs-CZ" altLang="cs-CZ" sz="1400" dirty="0">
                <a:latin typeface="Calibri" pitchFamily="34" charset="0"/>
              </a:rPr>
              <a:t>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Opportunity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417000" y="5229225"/>
            <a:ext cx="1017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Sales </a:t>
            </a:r>
            <a:r>
              <a:rPr lang="cs-CZ" altLang="cs-CZ" sz="1400" dirty="0" err="1" smtClean="0">
                <a:latin typeface="Calibri" pitchFamily="34" charset="0"/>
              </a:rPr>
              <a:t>Cycle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0"/>
            <a:ext cx="182562" cy="684213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828526" y="3644900"/>
            <a:ext cx="835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Assigned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Activity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code</a:t>
            </a:r>
            <a:r>
              <a:rPr lang="cs-CZ" altLang="cs-CZ" sz="1400" dirty="0" smtClean="0">
                <a:latin typeface="Calibri" pitchFamily="34" charset="0"/>
              </a:rPr>
              <a:t>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 flipH="1">
            <a:off x="5724525" y="6021388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6918247" y="5300663"/>
            <a:ext cx="1362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Partial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3780643" y="5881672"/>
            <a:ext cx="2014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Meeting </a:t>
            </a:r>
            <a:r>
              <a:rPr lang="cs-CZ" altLang="cs-CZ" sz="1400" dirty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Telephone</a:t>
            </a:r>
            <a:r>
              <a:rPr lang="cs-CZ" altLang="cs-CZ" sz="1400" dirty="0" smtClean="0">
                <a:latin typeface="Calibri" pitchFamily="34" charset="0"/>
              </a:rPr>
              <a:t> call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448892" y="6165850"/>
            <a:ext cx="1278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r>
              <a:rPr lang="cs-CZ" altLang="cs-CZ" sz="1400" dirty="0" smtClean="0">
                <a:latin typeface="Calibri" pitchFamily="34" charset="0"/>
              </a:rPr>
              <a:t> Log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258804" y="4149725"/>
            <a:ext cx="1522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 smtClean="0">
                <a:latin typeface="Calibri" pitchFamily="34" charset="0"/>
              </a:rPr>
              <a:t>Statistics: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Interactions, Stages, 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Chances, Values</a:t>
            </a:r>
            <a:r>
              <a:rPr lang="cs-CZ" altLang="cs-CZ" sz="1200" dirty="0" smtClean="0">
                <a:latin typeface="Calibri" pitchFamily="34" charset="0"/>
              </a:rPr>
              <a:t>,..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1835150" y="6369248"/>
            <a:ext cx="1203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number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7559" y="6372225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AutoShape 2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77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30" y="43973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26825" y="447407"/>
            <a:ext cx="17622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 1| 2 !!!!,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MPH_RIOP </a:t>
            </a:r>
            <a:r>
              <a:rPr lang="cs-CZ" sz="1400" b="1" dirty="0" err="1" smtClean="0">
                <a:solidFill>
                  <a:srgbClr val="FF0000"/>
                </a:solidFill>
              </a:rPr>
              <a:t>poue</a:t>
            </a:r>
            <a:r>
              <a:rPr lang="cs-CZ" sz="1400" b="1" dirty="0" smtClean="0">
                <a:solidFill>
                  <a:srgbClr val="FF0000"/>
                </a:solidFill>
              </a:rPr>
              <a:t> část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(kontakty, profily,..)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874182" y="548680"/>
            <a:ext cx="6888693" cy="4572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 smtClean="0"/>
              <a:t>  ERP-CRM</a:t>
            </a:r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2814638" y="3189288"/>
            <a:ext cx="3168650" cy="1079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600" b="0">
                <a:cs typeface="Times New Roman" pitchFamily="18" charset="0"/>
              </a:rPr>
              <a:t>CRM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014413" y="4197350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1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014413" y="3621088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2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014413" y="2613025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n</a:t>
            </a: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519238" y="31162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 flipH="1" flipV="1">
            <a:off x="2024063" y="2781300"/>
            <a:ext cx="914400" cy="741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H="1">
            <a:off x="2027238" y="3790950"/>
            <a:ext cx="815975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H="1">
            <a:off x="2024063" y="4006850"/>
            <a:ext cx="1004887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 flipV="1">
            <a:off x="2959100" y="4197350"/>
            <a:ext cx="50482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 flipV="1">
            <a:off x="4256088" y="4268788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 flipH="1" flipV="1">
            <a:off x="5335588" y="4197350"/>
            <a:ext cx="503237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2874963" y="23050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Task1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402590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Task22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2" name="Rectangle 22"/>
          <p:cNvSpPr>
            <a:spLocks noChangeArrowheads="1"/>
          </p:cNvSpPr>
          <p:nvPr/>
        </p:nvSpPr>
        <p:spPr bwMode="auto">
          <a:xfrm>
            <a:off x="546735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</a:t>
            </a:r>
          </a:p>
        </p:txBody>
      </p:sp>
      <p:sp>
        <p:nvSpPr>
          <p:cNvPr id="4113" name="Line 23"/>
          <p:cNvSpPr>
            <a:spLocks noChangeShapeType="1"/>
          </p:cNvSpPr>
          <p:nvPr/>
        </p:nvSpPr>
        <p:spPr bwMode="auto">
          <a:xfrm>
            <a:off x="5035550" y="25209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4" name="Line 24"/>
          <p:cNvSpPr>
            <a:spLocks noChangeShapeType="1"/>
          </p:cNvSpPr>
          <p:nvPr/>
        </p:nvSpPr>
        <p:spPr bwMode="auto">
          <a:xfrm>
            <a:off x="3390900" y="2751138"/>
            <a:ext cx="144463" cy="509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5" name="Line 25"/>
          <p:cNvSpPr>
            <a:spLocks noChangeShapeType="1"/>
          </p:cNvSpPr>
          <p:nvPr/>
        </p:nvSpPr>
        <p:spPr bwMode="auto">
          <a:xfrm>
            <a:off x="4471988" y="2773363"/>
            <a:ext cx="0" cy="41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6" name="Line 26"/>
          <p:cNvSpPr>
            <a:spLocks noChangeShapeType="1"/>
          </p:cNvSpPr>
          <p:nvPr/>
        </p:nvSpPr>
        <p:spPr bwMode="auto">
          <a:xfrm flipH="1">
            <a:off x="5529263" y="2736850"/>
            <a:ext cx="369887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7" name="Line 27"/>
          <p:cNvSpPr>
            <a:spLocks noChangeShapeType="1"/>
          </p:cNvSpPr>
          <p:nvPr/>
        </p:nvSpPr>
        <p:spPr bwMode="auto">
          <a:xfrm>
            <a:off x="5983288" y="3692525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8" name="Rectangle 28"/>
          <p:cNvSpPr>
            <a:spLocks noChangeArrowheads="1"/>
          </p:cNvSpPr>
          <p:nvPr/>
        </p:nvSpPr>
        <p:spPr bwMode="auto">
          <a:xfrm>
            <a:off x="6199188" y="3465513"/>
            <a:ext cx="1295400" cy="431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Customer</a:t>
            </a:r>
            <a:endParaRPr lang="cs-CZ" altLang="cs-CZ" sz="1400" dirty="0" smtClean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Card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9" name="Line 31"/>
          <p:cNvSpPr>
            <a:spLocks noChangeShapeType="1"/>
          </p:cNvSpPr>
          <p:nvPr/>
        </p:nvSpPr>
        <p:spPr bwMode="auto">
          <a:xfrm>
            <a:off x="7477125" y="3668713"/>
            <a:ext cx="17303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0" name="Rectangle 32"/>
          <p:cNvSpPr>
            <a:spLocks noChangeArrowheads="1"/>
          </p:cNvSpPr>
          <p:nvPr/>
        </p:nvSpPr>
        <p:spPr bwMode="auto">
          <a:xfrm>
            <a:off x="7640638" y="3427413"/>
            <a:ext cx="1296987" cy="4714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 dirty="0" smtClean="0">
                <a:latin typeface="Arial" charset="0"/>
                <a:cs typeface="Times New Roman" pitchFamily="18" charset="0"/>
              </a:rPr>
              <a:t>QUOTE</a:t>
            </a:r>
            <a:endParaRPr lang="cs-CZ" altLang="cs-CZ" sz="18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121" name="Rectangle 34"/>
          <p:cNvSpPr>
            <a:spLocks noChangeArrowheads="1"/>
          </p:cNvSpPr>
          <p:nvPr/>
        </p:nvSpPr>
        <p:spPr bwMode="auto">
          <a:xfrm>
            <a:off x="2595563" y="47815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p+1</a:t>
            </a:r>
          </a:p>
        </p:txBody>
      </p:sp>
      <p:sp>
        <p:nvSpPr>
          <p:cNvPr id="4122" name="Rectangle 35"/>
          <p:cNvSpPr>
            <a:spLocks noChangeArrowheads="1"/>
          </p:cNvSpPr>
          <p:nvPr/>
        </p:nvSpPr>
        <p:spPr bwMode="auto">
          <a:xfrm>
            <a:off x="3744913" y="4759325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p+2</a:t>
            </a:r>
          </a:p>
        </p:txBody>
      </p:sp>
      <p:sp>
        <p:nvSpPr>
          <p:cNvPr id="4123" name="Rectangle 36"/>
          <p:cNvSpPr>
            <a:spLocks noChangeArrowheads="1"/>
          </p:cNvSpPr>
          <p:nvPr/>
        </p:nvSpPr>
        <p:spPr bwMode="auto">
          <a:xfrm>
            <a:off x="5187950" y="47815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</a:t>
            </a:r>
          </a:p>
        </p:txBody>
      </p:sp>
      <p:sp>
        <p:nvSpPr>
          <p:cNvPr id="4124" name="Line 37"/>
          <p:cNvSpPr>
            <a:spLocks noChangeShapeType="1"/>
          </p:cNvSpPr>
          <p:nvPr/>
        </p:nvSpPr>
        <p:spPr bwMode="auto">
          <a:xfrm>
            <a:off x="4756150" y="49974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5" name="Oval 38"/>
          <p:cNvSpPr>
            <a:spLocks noChangeArrowheads="1"/>
          </p:cNvSpPr>
          <p:nvPr/>
        </p:nvSpPr>
        <p:spPr bwMode="auto">
          <a:xfrm>
            <a:off x="2164556" y="4391025"/>
            <a:ext cx="5614987" cy="116840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26" name="Oval 39"/>
          <p:cNvSpPr>
            <a:spLocks noChangeArrowheads="1"/>
          </p:cNvSpPr>
          <p:nvPr/>
        </p:nvSpPr>
        <p:spPr bwMode="auto">
          <a:xfrm>
            <a:off x="2303463" y="2012950"/>
            <a:ext cx="5834063" cy="99695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27" name="Text Box 41"/>
          <p:cNvSpPr txBox="1">
            <a:spLocks noChangeArrowheads="1"/>
          </p:cNvSpPr>
          <p:nvPr/>
        </p:nvSpPr>
        <p:spPr bwMode="auto">
          <a:xfrm>
            <a:off x="6446838" y="4827588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8" name="Text Box 42"/>
          <p:cNvSpPr txBox="1">
            <a:spLocks noChangeArrowheads="1"/>
          </p:cNvSpPr>
          <p:nvPr/>
        </p:nvSpPr>
        <p:spPr bwMode="auto">
          <a:xfrm>
            <a:off x="6570663" y="2346325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9" name="Oval 43"/>
          <p:cNvSpPr>
            <a:spLocks noChangeArrowheads="1"/>
          </p:cNvSpPr>
          <p:nvPr/>
        </p:nvSpPr>
        <p:spPr bwMode="auto">
          <a:xfrm>
            <a:off x="770554" y="2008981"/>
            <a:ext cx="1573213" cy="3656013"/>
          </a:xfrm>
          <a:prstGeom prst="ellipse">
            <a:avLst/>
          </a:prstGeom>
          <a:solidFill>
            <a:srgbClr val="33CCCC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30" name="Text Box 44"/>
          <p:cNvSpPr txBox="1">
            <a:spLocks noChangeArrowheads="1"/>
          </p:cNvSpPr>
          <p:nvPr/>
        </p:nvSpPr>
        <p:spPr bwMode="auto">
          <a:xfrm>
            <a:off x="1073150" y="4776788"/>
            <a:ext cx="9680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Products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31" name="Rectangle 45"/>
          <p:cNvSpPr>
            <a:spLocks noChangeArrowheads="1"/>
          </p:cNvSpPr>
          <p:nvPr/>
        </p:nvSpPr>
        <p:spPr bwMode="auto">
          <a:xfrm>
            <a:off x="3122613" y="5799138"/>
            <a:ext cx="1401762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Financial</a:t>
            </a:r>
            <a:r>
              <a:rPr lang="cs-CZ" altLang="cs-CZ" sz="1200" dirty="0" smtClean="0"/>
              <a:t> </a:t>
            </a:r>
          </a:p>
          <a:p>
            <a:pPr algn="ctr" eaLnBrk="1" hangingPunct="1"/>
            <a:r>
              <a:rPr lang="cs-CZ" altLang="cs-CZ" sz="1200" dirty="0" err="1" smtClean="0"/>
              <a:t>estimation</a:t>
            </a:r>
            <a:endParaRPr lang="cs-CZ" altLang="cs-CZ" sz="1200" dirty="0"/>
          </a:p>
        </p:txBody>
      </p:sp>
      <p:sp>
        <p:nvSpPr>
          <p:cNvPr id="4132" name="Rectangle 47"/>
          <p:cNvSpPr>
            <a:spLocks noChangeArrowheads="1"/>
          </p:cNvSpPr>
          <p:nvPr/>
        </p:nvSpPr>
        <p:spPr bwMode="auto">
          <a:xfrm>
            <a:off x="4681538" y="5807075"/>
            <a:ext cx="1401762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Success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estimation</a:t>
            </a:r>
            <a:endParaRPr lang="cs-CZ" altLang="cs-CZ" sz="1200" dirty="0" smtClean="0"/>
          </a:p>
          <a:p>
            <a:pPr algn="ctr" eaLnBrk="1" hangingPunct="1"/>
            <a:r>
              <a:rPr lang="cs-CZ" altLang="cs-CZ" sz="1200" dirty="0" smtClean="0"/>
              <a:t>in %</a:t>
            </a:r>
            <a:endParaRPr lang="cs-CZ" altLang="cs-CZ" sz="1200" dirty="0"/>
          </a:p>
        </p:txBody>
      </p:sp>
      <p:sp>
        <p:nvSpPr>
          <p:cNvPr id="4133" name="Rectangle 48"/>
          <p:cNvSpPr>
            <a:spLocks noChangeArrowheads="1"/>
          </p:cNvSpPr>
          <p:nvPr/>
        </p:nvSpPr>
        <p:spPr bwMode="auto">
          <a:xfrm>
            <a:off x="6251575" y="5803900"/>
            <a:ext cx="1401763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cs-CZ" altLang="cs-CZ" sz="1200" dirty="0" err="1" smtClean="0"/>
              <a:t>Interactions</a:t>
            </a:r>
            <a:endParaRPr lang="cs-CZ" altLang="cs-CZ" sz="1200" dirty="0"/>
          </a:p>
        </p:txBody>
      </p:sp>
      <p:sp>
        <p:nvSpPr>
          <p:cNvPr id="4134" name="Line 49"/>
          <p:cNvSpPr>
            <a:spLocks noChangeShapeType="1"/>
          </p:cNvSpPr>
          <p:nvPr/>
        </p:nvSpPr>
        <p:spPr bwMode="auto">
          <a:xfrm flipV="1">
            <a:off x="3773488" y="5510213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5" name="Line 50"/>
          <p:cNvSpPr>
            <a:spLocks noChangeShapeType="1"/>
          </p:cNvSpPr>
          <p:nvPr/>
        </p:nvSpPr>
        <p:spPr bwMode="auto">
          <a:xfrm flipV="1">
            <a:off x="5348288" y="5567363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6" name="Line 51"/>
          <p:cNvSpPr>
            <a:spLocks noChangeShapeType="1"/>
          </p:cNvSpPr>
          <p:nvPr/>
        </p:nvSpPr>
        <p:spPr bwMode="auto">
          <a:xfrm>
            <a:off x="6840538" y="5462588"/>
            <a:ext cx="19685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7" name="Rectangle 52"/>
          <p:cNvSpPr>
            <a:spLocks noChangeArrowheads="1"/>
          </p:cNvSpPr>
          <p:nvPr/>
        </p:nvSpPr>
        <p:spPr bwMode="auto">
          <a:xfrm>
            <a:off x="5510213" y="1470025"/>
            <a:ext cx="647700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20000</a:t>
            </a:r>
          </a:p>
        </p:txBody>
      </p:sp>
      <p:sp>
        <p:nvSpPr>
          <p:cNvPr id="4138" name="Rectangle 53"/>
          <p:cNvSpPr>
            <a:spLocks noChangeArrowheads="1"/>
          </p:cNvSpPr>
          <p:nvPr/>
        </p:nvSpPr>
        <p:spPr bwMode="auto">
          <a:xfrm>
            <a:off x="6988175" y="146685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smtClean="0"/>
              <a:t>Meeting</a:t>
            </a:r>
            <a:endParaRPr lang="cs-CZ" altLang="cs-CZ" sz="1200" dirty="0"/>
          </a:p>
        </p:txBody>
      </p:sp>
      <p:sp>
        <p:nvSpPr>
          <p:cNvPr id="4139" name="Rectangle 54"/>
          <p:cNvSpPr>
            <a:spLocks noChangeArrowheads="1"/>
          </p:cNvSpPr>
          <p:nvPr/>
        </p:nvSpPr>
        <p:spPr bwMode="auto">
          <a:xfrm>
            <a:off x="6242050" y="147320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70%</a:t>
            </a:r>
          </a:p>
        </p:txBody>
      </p:sp>
      <p:sp>
        <p:nvSpPr>
          <p:cNvPr id="4140" name="Line 55"/>
          <p:cNvSpPr>
            <a:spLocks noChangeShapeType="1"/>
          </p:cNvSpPr>
          <p:nvPr/>
        </p:nvSpPr>
        <p:spPr bwMode="auto">
          <a:xfrm>
            <a:off x="5834063" y="175895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1" name="Line 56"/>
          <p:cNvSpPr>
            <a:spLocks noChangeShapeType="1"/>
          </p:cNvSpPr>
          <p:nvPr/>
        </p:nvSpPr>
        <p:spPr bwMode="auto">
          <a:xfrm>
            <a:off x="6575425" y="17827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2" name="Line 57"/>
          <p:cNvSpPr>
            <a:spLocks noChangeShapeType="1"/>
          </p:cNvSpPr>
          <p:nvPr/>
        </p:nvSpPr>
        <p:spPr bwMode="auto">
          <a:xfrm flipH="1" flipV="1">
            <a:off x="7280275" y="1747838"/>
            <a:ext cx="11113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3" name="Rectangle 61"/>
          <p:cNvSpPr>
            <a:spLocks noChangeArrowheads="1"/>
          </p:cNvSpPr>
          <p:nvPr/>
        </p:nvSpPr>
        <p:spPr bwMode="auto">
          <a:xfrm>
            <a:off x="2633663" y="5731430"/>
            <a:ext cx="5503863" cy="638175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44" name="Rectangle 62"/>
          <p:cNvSpPr>
            <a:spLocks noChangeArrowheads="1"/>
          </p:cNvSpPr>
          <p:nvPr/>
        </p:nvSpPr>
        <p:spPr bwMode="auto">
          <a:xfrm>
            <a:off x="5251451" y="1376362"/>
            <a:ext cx="2596770" cy="476250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30" y="43973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7226825" y="447407"/>
            <a:ext cx="15279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 2 !!!!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a MPH_RIOP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err="1" smtClean="0"/>
              <a:t>Contact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cards</a:t>
            </a:r>
            <a:endParaRPr lang="cs-CZ" altLang="cs-CZ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company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person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Interactions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Quotes</a:t>
            </a:r>
          </a:p>
        </p:txBody>
      </p:sp>
    </p:spTree>
    <p:extLst>
      <p:ext uri="{BB962C8B-B14F-4D97-AF65-F5344CB8AC3E}">
        <p14:creationId xmlns:p14="http://schemas.microsoft.com/office/powerpoint/2010/main" val="4040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/>
              <a:t>Karta kontaktu- společnost (hlavička karty) I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0" y="2346325"/>
            <a:ext cx="1646238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86" y="2339975"/>
            <a:ext cx="49260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Oval 8"/>
          <p:cNvSpPr>
            <a:spLocks noChangeArrowheads="1"/>
          </p:cNvSpPr>
          <p:nvPr/>
        </p:nvSpPr>
        <p:spPr bwMode="auto">
          <a:xfrm>
            <a:off x="3241675" y="2778125"/>
            <a:ext cx="1365250" cy="242888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Obdélník 1"/>
          <p:cNvSpPr/>
          <p:nvPr/>
        </p:nvSpPr>
        <p:spPr>
          <a:xfrm>
            <a:off x="2321539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Jirka Sirka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Jitka Plytká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90998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Jakub Holub</a:t>
            </a:r>
            <a:endParaRPr lang="cs-CZ" dirty="0"/>
          </a:p>
        </p:txBody>
      </p:sp>
      <p:cxnSp>
        <p:nvCxnSpPr>
          <p:cNvPr id="4" name="Přímá spojnice 3"/>
          <p:cNvCxnSpPr>
            <a:endCxn id="8" idx="1"/>
          </p:cNvCxnSpPr>
          <p:nvPr/>
        </p:nvCxnSpPr>
        <p:spPr>
          <a:xfrm>
            <a:off x="5292080" y="5157192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endCxn id="2" idx="0"/>
          </p:cNvCxnSpPr>
          <p:nvPr/>
        </p:nvCxnSpPr>
        <p:spPr>
          <a:xfrm>
            <a:off x="3005615" y="4479925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535996" y="4479924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591621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48667" y="4956906"/>
            <a:ext cx="152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Kontakty typu</a:t>
            </a:r>
          </a:p>
          <a:p>
            <a:r>
              <a:rPr lang="cs-CZ" dirty="0" smtClean="0"/>
              <a:t>     osoba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41450" cy="48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889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561</Words>
  <Application>Microsoft Office PowerPoint</Application>
  <PresentationFormat>Předvádění na obrazovce (4:3)</PresentationFormat>
  <Paragraphs>164</Paragraphs>
  <Slides>29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Introduction to MS Dynamics NAV XVI. (CRM)</vt:lpstr>
      <vt:lpstr>CRM – Customer Relationship Management</vt:lpstr>
      <vt:lpstr>CRM – Customer Relationship Management</vt:lpstr>
      <vt:lpstr>Market leaders </vt:lpstr>
      <vt:lpstr>Prezentace aplikace PowerPoint</vt:lpstr>
      <vt:lpstr>  ERP-CRM</vt:lpstr>
      <vt:lpstr>Contact cards</vt:lpstr>
      <vt:lpstr>Karta kontaktu- společnost (hlavička karty) I </vt:lpstr>
      <vt:lpstr>Contact Card</vt:lpstr>
      <vt:lpstr>Contact Card- Person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 of the section XVI.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172</cp:revision>
  <dcterms:created xsi:type="dcterms:W3CDTF">2014-09-15T11:04:04Z</dcterms:created>
  <dcterms:modified xsi:type="dcterms:W3CDTF">2016-04-18T09:05:01Z</dcterms:modified>
</cp:coreProperties>
</file>