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3" r:id="rId3"/>
    <p:sldId id="298" r:id="rId4"/>
    <p:sldId id="299" r:id="rId5"/>
    <p:sldId id="272" r:id="rId6"/>
    <p:sldId id="257" r:id="rId7"/>
    <p:sldId id="258" r:id="rId8"/>
    <p:sldId id="259" r:id="rId9"/>
    <p:sldId id="283" r:id="rId10"/>
    <p:sldId id="284" r:id="rId11"/>
    <p:sldId id="286" r:id="rId12"/>
    <p:sldId id="287" r:id="rId13"/>
    <p:sldId id="288" r:id="rId14"/>
    <p:sldId id="260" r:id="rId15"/>
    <p:sldId id="262" r:id="rId16"/>
    <p:sldId id="294" r:id="rId17"/>
    <p:sldId id="295" r:id="rId18"/>
    <p:sldId id="297" r:id="rId19"/>
    <p:sldId id="261" r:id="rId20"/>
    <p:sldId id="264" r:id="rId21"/>
    <p:sldId id="266" r:id="rId22"/>
    <p:sldId id="267" r:id="rId23"/>
    <p:sldId id="265" r:id="rId24"/>
    <p:sldId id="268" r:id="rId25"/>
    <p:sldId id="269" r:id="rId26"/>
    <p:sldId id="270" r:id="rId27"/>
    <p:sldId id="271" r:id="rId28"/>
    <p:sldId id="279" r:id="rId29"/>
    <p:sldId id="280" r:id="rId30"/>
    <p:sldId id="281" r:id="rId31"/>
    <p:sldId id="282" r:id="rId32"/>
    <p:sldId id="291" r:id="rId33"/>
    <p:sldId id="292" r:id="rId34"/>
    <p:sldId id="273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256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https://www.toc.tv/TV/video.php?id=701&amp;open=excerpt#.V6xCP00kpFo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442E-CA44-4225-AE43-48E0E809FF17}" type="datetime1">
              <a:rPr lang="cs-CZ" smtClean="0"/>
              <a:pPr/>
              <a:t>3.3.2017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B0BBEA9-92D2-4262-B587-B606C37867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lokad.com/service-level-definition-and-formul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ki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 Management (OM) Introduction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–II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Finance management (accounting)</a:t>
            </a:r>
          </a:p>
          <a:p>
            <a:pPr lvl="1"/>
            <a:r>
              <a:rPr lang="en-ZA" dirty="0" smtClean="0"/>
              <a:t>Reporting (BS, Income statement,..)</a:t>
            </a:r>
          </a:p>
          <a:p>
            <a:pPr lvl="1"/>
            <a:r>
              <a:rPr lang="en-ZA" dirty="0" smtClean="0"/>
              <a:t>Controlling  (Cost management,…)</a:t>
            </a:r>
          </a:p>
          <a:p>
            <a:pPr lvl="1"/>
            <a:r>
              <a:rPr lang="en-ZA" dirty="0" smtClean="0"/>
              <a:t>Banking operations</a:t>
            </a:r>
          </a:p>
          <a:p>
            <a:pPr lvl="1"/>
            <a:endParaRPr lang="en-ZA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2385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dirty="0" smtClean="0"/>
              <a:t>BS– </a:t>
            </a:r>
            <a:r>
              <a:rPr lang="cs-CZ" sz="1000" dirty="0" err="1" smtClean="0"/>
              <a:t>Balanced</a:t>
            </a:r>
            <a:r>
              <a:rPr lang="cs-CZ" sz="1000" dirty="0" smtClean="0"/>
              <a:t> </a:t>
            </a:r>
            <a:r>
              <a:rPr lang="cs-CZ" sz="1000" dirty="0" err="1" smtClean="0"/>
              <a:t>Sheet</a:t>
            </a:r>
            <a:r>
              <a:rPr lang="cs-CZ" sz="1000" dirty="0" smtClean="0"/>
              <a:t> </a:t>
            </a:r>
            <a:endParaRPr lang="en-ZA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97278" cy="399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–III.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Manufacturing </a:t>
            </a:r>
          </a:p>
          <a:p>
            <a:pPr lvl="1"/>
            <a:r>
              <a:rPr lang="en-ZA" dirty="0" smtClean="0"/>
              <a:t>Product design (BOM, Routing)  </a:t>
            </a:r>
          </a:p>
          <a:p>
            <a:pPr lvl="1"/>
            <a:r>
              <a:rPr lang="en-ZA" dirty="0" smtClean="0"/>
              <a:t>Machines (Capacity management) </a:t>
            </a:r>
          </a:p>
          <a:p>
            <a:pPr lvl="1"/>
            <a:r>
              <a:rPr lang="en-ZA" dirty="0" smtClean="0"/>
              <a:t>Planning </a:t>
            </a:r>
          </a:p>
          <a:p>
            <a:pPr lvl="1"/>
            <a:r>
              <a:rPr lang="en-ZA" dirty="0" smtClean="0"/>
              <a:t>Product registration </a:t>
            </a:r>
          </a:p>
          <a:p>
            <a:pPr lvl="1"/>
            <a:r>
              <a:rPr lang="en-ZA" dirty="0" smtClean="0"/>
              <a:t>Concepts (Lean , MRP-II, JIT,DBR,….)</a:t>
            </a:r>
          </a:p>
          <a:p>
            <a:pPr lvl="1"/>
            <a:r>
              <a:rPr lang="en-ZA" dirty="0" smtClean="0"/>
              <a:t>QM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823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MRP-II –</a:t>
            </a:r>
            <a:r>
              <a:rPr lang="cs-CZ" sz="1000" dirty="0" smtClean="0"/>
              <a:t> </a:t>
            </a:r>
            <a:r>
              <a:rPr lang="cs-CZ" sz="1000" dirty="0" err="1" smtClean="0"/>
              <a:t>Manufactuirn</a:t>
            </a:r>
            <a:r>
              <a:rPr lang="cs-CZ" sz="1000" dirty="0" smtClean="0"/>
              <a:t> </a:t>
            </a:r>
            <a:r>
              <a:rPr lang="cs-CZ" sz="1000" dirty="0" err="1" smtClean="0"/>
              <a:t>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= </a:t>
            </a:r>
            <a:r>
              <a:rPr lang="cs-CZ" sz="1000" dirty="0" err="1" smtClean="0"/>
              <a:t>MRP+Resource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; </a:t>
            </a:r>
            <a:r>
              <a:rPr lang="cs-CZ" sz="1000" b="1" dirty="0" smtClean="0"/>
              <a:t>JIT</a:t>
            </a:r>
            <a:r>
              <a:rPr lang="cs-CZ" sz="1000" dirty="0" smtClean="0"/>
              <a:t> – Just In </a:t>
            </a:r>
            <a:r>
              <a:rPr lang="cs-CZ" sz="1000" dirty="0" err="1" smtClean="0"/>
              <a:t>Time</a:t>
            </a:r>
            <a:r>
              <a:rPr lang="cs-CZ" sz="1000" dirty="0" smtClean="0"/>
              <a:t>; </a:t>
            </a:r>
            <a:r>
              <a:rPr lang="cs-CZ" sz="1000" b="1" dirty="0" smtClean="0"/>
              <a:t>DBR</a:t>
            </a:r>
            <a:r>
              <a:rPr lang="cs-CZ" sz="1000" dirty="0" smtClean="0"/>
              <a:t>-</a:t>
            </a:r>
            <a:r>
              <a:rPr lang="cs-CZ" sz="1000" dirty="0" err="1" smtClean="0"/>
              <a:t>Drum</a:t>
            </a:r>
            <a:r>
              <a:rPr lang="cs-CZ" sz="1000" dirty="0" smtClean="0"/>
              <a:t>-</a:t>
            </a:r>
            <a:r>
              <a:rPr lang="cs-CZ" sz="1000" dirty="0" err="1" smtClean="0"/>
              <a:t>Buffer</a:t>
            </a:r>
            <a:r>
              <a:rPr lang="cs-CZ" sz="1000" dirty="0" smtClean="0"/>
              <a:t>; </a:t>
            </a:r>
            <a:r>
              <a:rPr lang="cs-CZ" sz="1000" b="1" dirty="0" smtClean="0"/>
              <a:t>QM</a:t>
            </a:r>
            <a:r>
              <a:rPr lang="cs-CZ" sz="1000" dirty="0" smtClean="0"/>
              <a:t>-</a:t>
            </a:r>
            <a:r>
              <a:rPr lang="cs-CZ" sz="1000" dirty="0" err="1" smtClean="0"/>
              <a:t>Quality</a:t>
            </a:r>
            <a:r>
              <a:rPr lang="cs-CZ" sz="1000" dirty="0" smtClean="0"/>
              <a:t> Management </a:t>
            </a:r>
            <a:endParaRPr lang="en-ZA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55272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209675"/>
            <a:ext cx="774223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CRM </a:t>
            </a:r>
          </a:p>
          <a:p>
            <a:pPr lvl="1"/>
            <a:r>
              <a:rPr lang="en-ZA" dirty="0" smtClean="0"/>
              <a:t>Contact management  </a:t>
            </a:r>
          </a:p>
          <a:p>
            <a:pPr lvl="1"/>
            <a:r>
              <a:rPr lang="en-ZA" dirty="0" smtClean="0"/>
              <a:t>Opportunities  </a:t>
            </a:r>
          </a:p>
          <a:p>
            <a:pPr lvl="1"/>
            <a:r>
              <a:rPr lang="en-ZA" dirty="0" smtClean="0"/>
              <a:t>Market segmentation  </a:t>
            </a:r>
          </a:p>
          <a:p>
            <a:pPr lvl="1"/>
            <a:r>
              <a:rPr lang="en-ZA" dirty="0" smtClean="0"/>
              <a:t>Ge</a:t>
            </a:r>
            <a:r>
              <a:rPr lang="cs-CZ" dirty="0" smtClean="0"/>
              <a:t>t</a:t>
            </a:r>
            <a:r>
              <a:rPr lang="en-ZA" dirty="0" smtClean="0"/>
              <a:t>ting new leads  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370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CRM –</a:t>
            </a:r>
            <a:r>
              <a:rPr lang="cs-CZ" sz="1000" dirty="0" smtClean="0"/>
              <a:t> </a:t>
            </a:r>
            <a:r>
              <a:rPr lang="cs-CZ" sz="1000" dirty="0" err="1" smtClean="0"/>
              <a:t>Customer</a:t>
            </a:r>
            <a:r>
              <a:rPr lang="cs-CZ" sz="1000" dirty="0" smtClean="0"/>
              <a:t> </a:t>
            </a:r>
            <a:r>
              <a:rPr lang="cs-CZ" sz="1000" dirty="0" err="1" smtClean="0"/>
              <a:t>Relationship</a:t>
            </a:r>
            <a:r>
              <a:rPr lang="cs-CZ" sz="1000" dirty="0" smtClean="0"/>
              <a:t> Management   </a:t>
            </a:r>
            <a:endParaRPr lang="en-ZA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468353" cy="46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Selling </a:t>
            </a:r>
          </a:p>
          <a:p>
            <a:pPr lvl="1"/>
            <a:r>
              <a:rPr lang="en-ZA" dirty="0" smtClean="0"/>
              <a:t>Credit limits   </a:t>
            </a:r>
          </a:p>
          <a:p>
            <a:pPr lvl="1"/>
            <a:r>
              <a:rPr lang="en-ZA" dirty="0" smtClean="0"/>
              <a:t>Price lists and discounts   </a:t>
            </a:r>
          </a:p>
          <a:p>
            <a:pPr lvl="1"/>
            <a:r>
              <a:rPr lang="en-ZA" dirty="0" smtClean="0"/>
              <a:t>Drop shipment   </a:t>
            </a:r>
          </a:p>
          <a:p>
            <a:pPr lvl="1"/>
            <a:r>
              <a:rPr lang="en-ZA" dirty="0" smtClean="0"/>
              <a:t>Substitutions </a:t>
            </a:r>
          </a:p>
          <a:p>
            <a:pPr lvl="1"/>
            <a:r>
              <a:rPr lang="en-ZA" dirty="0" smtClean="0"/>
              <a:t>Blank orders</a:t>
            </a:r>
          </a:p>
          <a:p>
            <a:pPr lvl="1"/>
            <a:r>
              <a:rPr lang="en-ZA" dirty="0" smtClean="0"/>
              <a:t>Quotations</a:t>
            </a:r>
          </a:p>
          <a:p>
            <a:pPr lvl="1"/>
            <a:r>
              <a:rPr lang="en-ZA" dirty="0" smtClean="0"/>
              <a:t>Invoicing </a:t>
            </a:r>
          </a:p>
          <a:p>
            <a:pPr lvl="1"/>
            <a:r>
              <a:rPr lang="en-ZA" dirty="0" smtClean="0"/>
              <a:t>Due date performance </a:t>
            </a:r>
          </a:p>
          <a:p>
            <a:pPr lvl="1"/>
            <a:r>
              <a:rPr lang="en-ZA" dirty="0" smtClean="0"/>
              <a:t>ATP|CTP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4312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en-ZA" sz="1000" b="1" dirty="0" smtClean="0"/>
              <a:t>ATP|CTP–</a:t>
            </a:r>
            <a:r>
              <a:rPr lang="en-ZA" sz="1000" dirty="0" smtClean="0"/>
              <a:t> Available to Promise | Capable to Promise    </a:t>
            </a:r>
            <a:endParaRPr lang="en-ZA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6" y="1268760"/>
            <a:ext cx="8589862" cy="48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7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Controlling processes in Supply Chain Management (SCM)</a:t>
            </a:r>
            <a:endParaRPr lang="en-ZA" sz="24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09403"/>
              </p:ext>
            </p:extLst>
          </p:nvPr>
        </p:nvGraphicFramePr>
        <p:xfrm>
          <a:off x="1979712" y="206084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Supply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</a:t>
                      </a: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       </a:t>
                      </a:r>
                      <a:r>
                        <a:rPr lang="cs-CZ" sz="1400" dirty="0" err="1" smtClean="0"/>
                        <a:t>Orders</a:t>
                      </a:r>
                      <a:r>
                        <a:rPr lang="cs-CZ" sz="1400" dirty="0" smtClean="0"/>
                        <a:t> (</a:t>
                      </a:r>
                      <a:r>
                        <a:rPr lang="cs-CZ" sz="1400" dirty="0" err="1" smtClean="0"/>
                        <a:t>Demands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Strategies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In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ovations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R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</a:t>
                      </a:r>
                      <a:r>
                        <a:rPr lang="en-ZA" sz="1200" noProof="0" dirty="0" smtClean="0"/>
                        <a:t>Forecasts, Blank Orders</a:t>
                      </a:r>
                      <a:endParaRPr lang="en-ZA" sz="120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term planning 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operations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Routing control, TQM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noProof="0" dirty="0" smtClean="0"/>
                        <a:t>Packaging , Transportation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MRP, Replenishment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noProof="0" dirty="0" smtClean="0"/>
                        <a:t>MRP_II ; JIT, Capacities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Cash flow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71600" y="2559760"/>
            <a:ext cx="936104" cy="226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Strategic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82987" y="2446555"/>
            <a:ext cx="216024" cy="2134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71600" y="3645024"/>
            <a:ext cx="901499" cy="276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1600" y="2924944"/>
            <a:ext cx="936104" cy="242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Tactical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1322" y="2672966"/>
            <a:ext cx="461665" cy="14819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71600" y="3288117"/>
            <a:ext cx="936104" cy="251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347864" y="2559760"/>
            <a:ext cx="720080" cy="226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40152" y="2559760"/>
            <a:ext cx="792088" cy="22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72400" y="2348880"/>
            <a:ext cx="504056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14791" y="2498571"/>
            <a:ext cx="400110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err="1" smtClean="0"/>
              <a:t>Demand</a:t>
            </a:r>
            <a:r>
              <a:rPr lang="cs-CZ" sz="1400" dirty="0" smtClean="0"/>
              <a:t> </a:t>
            </a:r>
            <a:r>
              <a:rPr lang="cs-CZ" sz="1400" dirty="0" err="1" smtClean="0"/>
              <a:t>Planning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99" y="4154910"/>
            <a:ext cx="6057671" cy="19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339" y="6156012"/>
            <a:ext cx="842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R&amp;D</a:t>
            </a:r>
            <a:r>
              <a:rPr lang="en-ZA" sz="1000" dirty="0" smtClean="0"/>
              <a:t> –Research and Development; </a:t>
            </a:r>
            <a:r>
              <a:rPr lang="en-ZA" sz="1000" b="1" dirty="0" smtClean="0"/>
              <a:t>TQM</a:t>
            </a:r>
            <a:r>
              <a:rPr lang="en-ZA" sz="1000" dirty="0" smtClean="0"/>
              <a:t>-Total Quality Management; </a:t>
            </a:r>
            <a:r>
              <a:rPr lang="en-ZA" sz="1000" b="1" dirty="0" smtClean="0"/>
              <a:t>JIT</a:t>
            </a:r>
            <a:r>
              <a:rPr lang="en-ZA" sz="1000" dirty="0" smtClean="0"/>
              <a:t>- Just –In-Time; </a:t>
            </a:r>
            <a:r>
              <a:rPr lang="en-ZA" sz="1000" b="1" dirty="0" smtClean="0"/>
              <a:t>MRP_II</a:t>
            </a:r>
            <a:r>
              <a:rPr lang="en-ZA" sz="1000" dirty="0" smtClean="0"/>
              <a:t>-Manufacturing  and Resource </a:t>
            </a:r>
            <a:r>
              <a:rPr lang="en-US" sz="1000" dirty="0" smtClean="0"/>
              <a:t>Planning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0087" y="6415768"/>
            <a:ext cx="6407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(slide number 3 ): </a:t>
            </a:r>
            <a:r>
              <a:rPr lang="en-ZA" sz="1000" dirty="0" smtClean="0"/>
              <a:t>: </a:t>
            </a:r>
            <a:r>
              <a:rPr lang="en-ZA" sz="1000" b="1" dirty="0" smtClean="0"/>
              <a:t>ERP </a:t>
            </a:r>
            <a:r>
              <a:rPr lang="en-ZA" sz="1000" dirty="0" smtClean="0"/>
              <a:t>- Enterprise Resource Planning </a:t>
            </a:r>
            <a:r>
              <a:rPr lang="en-ZA" sz="1000" b="1" dirty="0" smtClean="0"/>
              <a:t>; APS – </a:t>
            </a:r>
            <a:r>
              <a:rPr lang="en-ZA" sz="1000" dirty="0" smtClean="0"/>
              <a:t>Advanced Planning and Scheduling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955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Deming cycle </a:t>
            </a:r>
            <a:r>
              <a:rPr lang="en-ZA" sz="1300" dirty="0" smtClean="0"/>
              <a:t>(based on periodicity)</a:t>
            </a:r>
            <a:endParaRPr lang="en-ZA" sz="1300" dirty="0"/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Plan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dirty="0"/>
              <a:t>Define the problem to be addressed, collect relevant data, and ascertain the </a:t>
            </a:r>
            <a:r>
              <a:rPr lang="en-US" b="1" dirty="0"/>
              <a:t>problem's root </a:t>
            </a:r>
            <a:r>
              <a:rPr lang="en-US" b="1" dirty="0" smtClean="0"/>
              <a:t>cause</a:t>
            </a:r>
            <a:r>
              <a:rPr lang="cs-CZ" b="1" dirty="0" smtClean="0"/>
              <a:t> </a:t>
            </a:r>
            <a:r>
              <a:rPr lang="en-ZA" sz="1400" dirty="0" smtClean="0"/>
              <a:t>(e.g. by use of TOC=Theory of Constraints)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Do: </a:t>
            </a:r>
            <a:r>
              <a:rPr lang="en-US" dirty="0"/>
              <a:t>Develop and implement a solution; decide upon a measurement to gauge its effectiveness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Check: </a:t>
            </a:r>
            <a:r>
              <a:rPr lang="en-US" dirty="0"/>
              <a:t>Confirm the results through before-and-after data comparison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Act: </a:t>
            </a:r>
            <a:r>
              <a:rPr lang="en-US" dirty="0"/>
              <a:t>Document the results, inform others about process changes, and make recommendations for the problem to be addressed in the next PDCA cycle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5835"/>
            <a:ext cx="3149589" cy="18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800" y="6446810"/>
            <a:ext cx="2935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en-ZA" sz="1000" b="1" dirty="0" smtClean="0"/>
              <a:t>TOC </a:t>
            </a:r>
            <a:r>
              <a:rPr lang="en-ZA" sz="1000" dirty="0" smtClean="0"/>
              <a:t>– Theory of Constraints 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2431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Simple example of Deming cycle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827584" y="1264018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srgbClr val="0070C0"/>
                </a:solidFill>
              </a:rPr>
              <a:t>Plan</a:t>
            </a:r>
            <a:r>
              <a:rPr lang="en-ZA" b="1" i="1" dirty="0" smtClean="0">
                <a:solidFill>
                  <a:srgbClr val="0070C0"/>
                </a:solidFill>
              </a:rPr>
              <a:t>:</a:t>
            </a:r>
            <a:r>
              <a:rPr lang="en-ZA" i="1" dirty="0" smtClean="0">
                <a:solidFill>
                  <a:srgbClr val="0070C0"/>
                </a:solidFill>
              </a:rPr>
              <a:t>  </a:t>
            </a:r>
            <a:r>
              <a:rPr lang="en-ZA" dirty="0" smtClean="0">
                <a:solidFill>
                  <a:srgbClr val="0070C0"/>
                </a:solidFill>
              </a:rPr>
              <a:t>Excessively high value of the stock, which is one of the reasons of low liquidity of our company  (converting assets to cash)= </a:t>
            </a:r>
            <a:r>
              <a:rPr lang="en-ZA" b="1" dirty="0" smtClean="0">
                <a:solidFill>
                  <a:srgbClr val="0070C0"/>
                </a:solidFill>
              </a:rPr>
              <a:t>problem's root cause </a:t>
            </a:r>
            <a:r>
              <a:rPr lang="en-ZA" dirty="0" smtClean="0">
                <a:solidFill>
                  <a:srgbClr val="0070C0"/>
                </a:solidFill>
              </a:rPr>
              <a:t>detected  by use of TOC=Theory of Constraints and Current Reality Tree (will be presented)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ZA" b="1" dirty="0" smtClean="0">
                <a:solidFill>
                  <a:srgbClr val="FF0000"/>
                </a:solidFill>
              </a:rPr>
              <a:t>Do:</a:t>
            </a:r>
            <a:r>
              <a:rPr lang="en-ZA" dirty="0" smtClean="0">
                <a:solidFill>
                  <a:srgbClr val="FF0000"/>
                </a:solidFill>
              </a:rPr>
              <a:t> Implement algorithm controlling  stock replenishment based on MRP principle and ROP and Safety Stock level setup. Metrix for effectiveness will be </a:t>
            </a:r>
            <a:r>
              <a:rPr lang="en-ZA" b="1" dirty="0" smtClean="0">
                <a:solidFill>
                  <a:srgbClr val="FF0000"/>
                </a:solidFill>
              </a:rPr>
              <a:t>inventory dollar days (IDD)  - </a:t>
            </a:r>
            <a:r>
              <a:rPr lang="en-ZA" dirty="0" smtClean="0">
                <a:solidFill>
                  <a:srgbClr val="FF0000"/>
                </a:solidFill>
              </a:rPr>
              <a:t>which is one of TOC metrics </a:t>
            </a:r>
            <a:r>
              <a:rPr lang="en-ZA" sz="1000" dirty="0" smtClean="0">
                <a:solidFill>
                  <a:srgbClr val="FF0000"/>
                </a:solidFill>
              </a:rPr>
              <a:t>(will be mentioned during the course)</a:t>
            </a:r>
          </a:p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ZA" b="1" dirty="0" smtClean="0">
                <a:solidFill>
                  <a:srgbClr val="C00000"/>
                </a:solidFill>
              </a:rPr>
              <a:t>Check</a:t>
            </a:r>
            <a:r>
              <a:rPr lang="en-ZA" dirty="0" smtClean="0">
                <a:solidFill>
                  <a:srgbClr val="C00000"/>
                </a:solidFill>
              </a:rPr>
              <a:t>: </a:t>
            </a:r>
            <a:r>
              <a:rPr lang="en-ZA" b="1" dirty="0" smtClean="0">
                <a:solidFill>
                  <a:srgbClr val="C00000"/>
                </a:solidFill>
              </a:rPr>
              <a:t>ERP</a:t>
            </a:r>
            <a:r>
              <a:rPr lang="en-ZA" dirty="0" smtClean="0">
                <a:solidFill>
                  <a:srgbClr val="C00000"/>
                </a:solidFill>
              </a:rPr>
              <a:t> inventory costing routines before and after implementation of stage </a:t>
            </a:r>
            <a:r>
              <a:rPr lang="en-ZA" b="1" dirty="0" smtClean="0">
                <a:solidFill>
                  <a:srgbClr val="C00000"/>
                </a:solidFill>
              </a:rPr>
              <a:t>Do</a:t>
            </a:r>
            <a:r>
              <a:rPr lang="en-ZA" dirty="0" smtClean="0">
                <a:solidFill>
                  <a:srgbClr val="C00000"/>
                </a:solidFill>
              </a:rPr>
              <a:t> application</a:t>
            </a:r>
          </a:p>
          <a:p>
            <a:r>
              <a:rPr lang="en-ZA" dirty="0" smtClean="0">
                <a:solidFill>
                  <a:srgbClr val="C00000"/>
                </a:solidFill>
              </a:rPr>
              <a:t/>
            </a:r>
            <a:br>
              <a:rPr lang="en-ZA" dirty="0" smtClean="0">
                <a:solidFill>
                  <a:srgbClr val="C00000"/>
                </a:solidFill>
              </a:rPr>
            </a:br>
            <a:r>
              <a:rPr lang="en-ZA" b="1" dirty="0" smtClean="0">
                <a:solidFill>
                  <a:srgbClr val="00B050"/>
                </a:solidFill>
              </a:rPr>
              <a:t>Act: </a:t>
            </a:r>
            <a:r>
              <a:rPr lang="en-ZA" dirty="0" smtClean="0">
                <a:solidFill>
                  <a:srgbClr val="00B050"/>
                </a:solidFill>
              </a:rPr>
              <a:t>Document the results, inform others about process changes, and recommend  how to continue in inventory management routines (e.g. use of EAN readers  or calculation of </a:t>
            </a:r>
            <a:r>
              <a:rPr lang="en-ZA" b="1" dirty="0" smtClean="0">
                <a:solidFill>
                  <a:srgbClr val="00B050"/>
                </a:solidFill>
              </a:rPr>
              <a:t>inventory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b="1" dirty="0" smtClean="0">
                <a:solidFill>
                  <a:srgbClr val="00B050"/>
                </a:solidFill>
              </a:rPr>
              <a:t>service level </a:t>
            </a:r>
            <a:r>
              <a:rPr lang="en-ZA" dirty="0" smtClean="0">
                <a:solidFill>
                  <a:srgbClr val="00B050"/>
                </a:solidFill>
              </a:rPr>
              <a:t>in order  to speed up inventory procedures such as put-away and pick or optimize inventory level differently) in the next PDCA cycle</a:t>
            </a:r>
            <a:r>
              <a:rPr lang="en-ZA" dirty="0" smtClean="0"/>
              <a:t>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2871" y="6071608"/>
            <a:ext cx="785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MRP</a:t>
            </a:r>
            <a:r>
              <a:rPr lang="cs-CZ" sz="1000" dirty="0" smtClean="0"/>
              <a:t> – </a:t>
            </a:r>
            <a:r>
              <a:rPr lang="en-ZA" sz="1000" dirty="0" smtClean="0"/>
              <a:t>Material Requirement Planning – will be presented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en-ZA" sz="1000" b="1" dirty="0" smtClean="0"/>
              <a:t>ROP</a:t>
            </a:r>
            <a:r>
              <a:rPr lang="en-ZA" sz="1000" dirty="0" smtClean="0"/>
              <a:t> – Reorder Point –see next slide)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cs-CZ" sz="1000" b="1" dirty="0" smtClean="0"/>
              <a:t>ERP</a:t>
            </a:r>
            <a:r>
              <a:rPr lang="cs-CZ" sz="1000" dirty="0" smtClean="0"/>
              <a:t>- </a:t>
            </a:r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r>
              <a:rPr lang="cs-CZ" sz="1000" dirty="0" smtClean="0"/>
              <a:t> </a:t>
            </a:r>
            <a:r>
              <a:rPr lang="cs-CZ" sz="1000" dirty="0" err="1" smtClean="0"/>
              <a:t>number</a:t>
            </a:r>
            <a:r>
              <a:rPr lang="cs-CZ" sz="1000" dirty="0" smtClean="0"/>
              <a:t> 12</a:t>
            </a:r>
            <a:r>
              <a:rPr lang="en-ZA" sz="1000" dirty="0" smtClean="0"/>
              <a:t> </a:t>
            </a:r>
            <a:endParaRPr lang="en-ZA" sz="1000" dirty="0"/>
          </a:p>
        </p:txBody>
      </p:sp>
      <p:sp>
        <p:nvSpPr>
          <p:cNvPr id="9" name="Obdélník 8"/>
          <p:cNvSpPr/>
          <p:nvPr/>
        </p:nvSpPr>
        <p:spPr>
          <a:xfrm>
            <a:off x="395536" y="6329703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/>
              <a:t>      </a:t>
            </a:r>
            <a:r>
              <a:rPr lang="en-ZA" sz="1000" b="1" dirty="0" smtClean="0"/>
              <a:t>IDD definition  </a:t>
            </a:r>
            <a:r>
              <a:rPr lang="en-ZA" sz="1000" dirty="0" smtClean="0"/>
              <a:t>: https://elischragenheim.com/2016/05/23/throughput-dollar-days-tdd-and-inventory-dollar-days-idd-the-value-and-limitations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66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I.</a:t>
            </a:r>
            <a:endParaRPr lang="en-ZA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en-ZA" b="1" dirty="0" smtClean="0"/>
              <a:t>Service level </a:t>
            </a:r>
            <a:r>
              <a:rPr lang="cs-CZ" dirty="0" smtClean="0"/>
              <a:t>:</a:t>
            </a:r>
            <a:r>
              <a:rPr lang="en-US" sz="2000" dirty="0"/>
              <a:t>represents the expected probability of not hitting a </a:t>
            </a:r>
            <a:r>
              <a:rPr lang="en-US" sz="2000" b="1" dirty="0"/>
              <a:t>stock-out. </a:t>
            </a:r>
            <a:r>
              <a:rPr lang="en-US" sz="2000" dirty="0"/>
              <a:t>This percentage is required to compute </a:t>
            </a:r>
            <a:r>
              <a:rPr lang="en-US" sz="2000" dirty="0" smtClean="0"/>
              <a:t>the</a:t>
            </a:r>
            <a:r>
              <a:rPr lang="cs-CZ" sz="2000" dirty="0" smtClean="0"/>
              <a:t> </a:t>
            </a:r>
            <a:r>
              <a:rPr lang="en-ZA" sz="2000" dirty="0" smtClean="0"/>
              <a:t>safety stock</a:t>
            </a:r>
            <a:r>
              <a:rPr lang="cs-CZ" sz="2000" dirty="0" smtClean="0"/>
              <a:t>.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en-ZA" sz="2000" dirty="0" smtClean="0"/>
              <a:t>Intuitively, the service level represents a trade-off (compromise) between the cost of inventory and the cost of stock-outs (which incur missed sales, lost opportunities and client frustration among others). </a:t>
            </a:r>
            <a:endParaRPr lang="en-ZA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6127288"/>
            <a:ext cx="538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Resource</a:t>
            </a:r>
            <a:r>
              <a:rPr lang="cs-CZ" sz="1400" dirty="0"/>
              <a:t>:</a:t>
            </a:r>
            <a:r>
              <a:rPr lang="cs-CZ" dirty="0"/>
              <a:t> </a:t>
            </a: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www.lokad.com/service-level-definition-and-formula</a:t>
            </a:r>
            <a:endParaRPr lang="cs-CZ" sz="1400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1444"/>
            <a:ext cx="2095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9832" y="4293096"/>
            <a:ext cx="570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- stock-out cost (often 3 time the gross margin)</a:t>
            </a:r>
          </a:p>
          <a:p>
            <a:r>
              <a:rPr lang="en-US" dirty="0" smtClean="0"/>
              <a:t>H -  carrying cost per unit for the duration of the lead time 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092" y="5013176"/>
            <a:ext cx="75970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cs-CZ" dirty="0" smtClean="0"/>
              <a:t>litr</a:t>
            </a:r>
            <a:r>
              <a:rPr lang="en-US" dirty="0" smtClean="0"/>
              <a:t> </a:t>
            </a:r>
            <a:r>
              <a:rPr lang="en-US" dirty="0"/>
              <a:t>milk pack </a:t>
            </a:r>
            <a:r>
              <a:rPr lang="cs-CZ" dirty="0" smtClean="0"/>
              <a:t>-&gt; </a:t>
            </a:r>
            <a:r>
              <a:rPr lang="en-US" dirty="0" smtClean="0"/>
              <a:t>1.50</a:t>
            </a:r>
            <a:r>
              <a:rPr lang="en-US" dirty="0"/>
              <a:t>€ selling </a:t>
            </a:r>
            <a:r>
              <a:rPr lang="en-US" dirty="0" smtClean="0"/>
              <a:t>price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10% margin </a:t>
            </a:r>
            <a:r>
              <a:rPr lang="cs-CZ" dirty="0" smtClean="0"/>
              <a:t>-&gt; =0,15</a:t>
            </a:r>
            <a:r>
              <a:rPr lang="en-US" dirty="0"/>
              <a:t> </a:t>
            </a:r>
            <a:r>
              <a:rPr lang="en-US" dirty="0" smtClean="0"/>
              <a:t>€. Lead time </a:t>
            </a:r>
            <a:r>
              <a:rPr lang="cs-CZ" dirty="0" smtClean="0"/>
              <a:t>=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 days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annual carrying cost is </a:t>
            </a:r>
            <a:r>
              <a:rPr lang="en-US" dirty="0" smtClean="0">
                <a:solidFill>
                  <a:srgbClr val="00B050"/>
                </a:solidFill>
              </a:rPr>
              <a:t>1.50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€ </a:t>
            </a:r>
            <a:r>
              <a:rPr lang="en-US" dirty="0"/>
              <a:t>(</a:t>
            </a:r>
            <a:r>
              <a:rPr lang="en-US" sz="1100" dirty="0"/>
              <a:t>the value is high because milk is a highly perishable product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en-US" dirty="0" smtClean="0"/>
              <a:t>tock-out </a:t>
            </a:r>
            <a:r>
              <a:rPr lang="en-US" dirty="0"/>
              <a:t>cost </a:t>
            </a:r>
            <a:r>
              <a:rPr lang="en-US" dirty="0" smtClean="0"/>
              <a:t> </a:t>
            </a:r>
            <a:r>
              <a:rPr lang="cs-CZ" dirty="0" smtClean="0"/>
              <a:t>-&gt;</a:t>
            </a:r>
            <a:r>
              <a:rPr lang="en-US" dirty="0" smtClean="0"/>
              <a:t>3 </a:t>
            </a:r>
            <a:r>
              <a:rPr lang="en-US" dirty="0"/>
              <a:t>time the gross margin, that is to </a:t>
            </a:r>
            <a:r>
              <a:rPr lang="en-US" dirty="0" smtClean="0"/>
              <a:t>say</a:t>
            </a:r>
            <a:r>
              <a:rPr lang="cs-CZ" dirty="0" smtClean="0"/>
              <a:t>-&gt;M=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0.45</a:t>
            </a:r>
            <a:r>
              <a:rPr lang="en-US" dirty="0" smtClean="0">
                <a:solidFill>
                  <a:srgbClr val="FF0000"/>
                </a:solidFill>
              </a:rPr>
              <a:t>€</a:t>
            </a:r>
            <a:r>
              <a:rPr lang="cs-CZ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dirty="0" smtClean="0"/>
              <a:t>H=</a:t>
            </a:r>
            <a:r>
              <a:rPr lang="cs-CZ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4</a:t>
            </a:r>
            <a:r>
              <a:rPr lang="cs-CZ" dirty="0" smtClean="0"/>
              <a:t>/</a:t>
            </a:r>
            <a:r>
              <a:rPr lang="en-US" dirty="0" smtClean="0"/>
              <a:t>365</a:t>
            </a:r>
            <a:r>
              <a:rPr lang="cs-CZ" dirty="0" smtClean="0"/>
              <a:t>)x</a:t>
            </a:r>
            <a:r>
              <a:rPr lang="en-US" dirty="0"/>
              <a:t> </a:t>
            </a:r>
            <a:r>
              <a:rPr lang="en-US" dirty="0">
                <a:solidFill>
                  <a:srgbClr val="00B050"/>
                </a:solidFill>
              </a:rPr>
              <a:t>1.5</a:t>
            </a:r>
            <a:r>
              <a:rPr lang="en-US" dirty="0"/>
              <a:t>≈0.0055 </a:t>
            </a:r>
            <a:r>
              <a:rPr lang="en-US" dirty="0" smtClean="0"/>
              <a:t>H≈</a:t>
            </a:r>
            <a:r>
              <a:rPr lang="en-US" dirty="0"/>
              <a:t>0.0055 . </a:t>
            </a:r>
            <a:r>
              <a:rPr lang="cs-CZ" dirty="0" smtClean="0"/>
              <a:t>So p=98,5%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0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538" y="1184086"/>
            <a:ext cx="8499404" cy="579438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716016" y="450912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682685" y="1591406"/>
            <a:ext cx="46718" cy="2891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669298" y="2348880"/>
            <a:ext cx="343109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692657" y="2348880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044763" y="343429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93240" y="1378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12" name="Pravá složená závorka 11"/>
          <p:cNvSpPr/>
          <p:nvPr/>
        </p:nvSpPr>
        <p:spPr>
          <a:xfrm rot="5400000">
            <a:off x="5206206" y="4124700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691295" y="36189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4" name="Pravá složená závorka 13"/>
          <p:cNvSpPr/>
          <p:nvPr/>
        </p:nvSpPr>
        <p:spPr>
          <a:xfrm rot="5400000">
            <a:off x="6803315" y="4124701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100392" y="47158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215903" y="2340084"/>
            <a:ext cx="0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210970" y="2340084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67544" y="1763524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D= </a:t>
            </a:r>
            <a:r>
              <a:rPr lang="cs-CZ" dirty="0" err="1" smtClean="0"/>
              <a:t>Demand</a:t>
            </a:r>
            <a:r>
              <a:rPr lang="cs-CZ" dirty="0" smtClean="0"/>
              <a:t> = </a:t>
            </a:r>
            <a:r>
              <a:rPr lang="cs-CZ" dirty="0" err="1" smtClean="0"/>
              <a:t>Reorder</a:t>
            </a:r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=</a:t>
            </a:r>
            <a:r>
              <a:rPr lang="cs-CZ" b="1" dirty="0" smtClean="0">
                <a:solidFill>
                  <a:srgbClr val="FF0000"/>
                </a:solidFill>
              </a:rPr>
              <a:t>EOQ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4706044" y="4149080"/>
            <a:ext cx="353836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275856" y="3964414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Safety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Stock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43086" y="2138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80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26"/>
          <p:cNvCxnSpPr/>
          <p:nvPr/>
        </p:nvCxnSpPr>
        <p:spPr>
          <a:xfrm>
            <a:off x="4692657" y="3140968"/>
            <a:ext cx="3538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8388424" y="2956302"/>
            <a:ext cx="41870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50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326254" y="39536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10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229178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830295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30756" y="2161340"/>
            <a:ext cx="38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ROP= </a:t>
            </a:r>
            <a:r>
              <a:rPr lang="cs-CZ" dirty="0" err="1" smtClean="0"/>
              <a:t>Reorder</a:t>
            </a:r>
            <a:r>
              <a:rPr lang="cs-CZ" dirty="0" smtClean="0"/>
              <a:t> Point =50 (in </a:t>
            </a:r>
            <a:r>
              <a:rPr lang="cs-CZ" dirty="0" err="1" smtClean="0"/>
              <a:t>our</a:t>
            </a:r>
            <a:r>
              <a:rPr lang="cs-CZ" dirty="0" smtClean="0"/>
              <a:t> model)</a:t>
            </a:r>
          </a:p>
          <a:p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969738" y="2956302"/>
            <a:ext cx="59118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ROP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8" name="10cípá hvězda 37"/>
          <p:cNvSpPr/>
          <p:nvPr/>
        </p:nvSpPr>
        <p:spPr>
          <a:xfrm>
            <a:off x="4874976" y="262747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2" name="10cípá hvězda 41"/>
          <p:cNvSpPr/>
          <p:nvPr/>
        </p:nvSpPr>
        <p:spPr>
          <a:xfrm>
            <a:off x="5311487" y="3325634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43" name="10cípá hvězda 42"/>
          <p:cNvSpPr/>
          <p:nvPr/>
        </p:nvSpPr>
        <p:spPr>
          <a:xfrm>
            <a:off x="896134" y="5724463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4" name="10cípá hvězda 43"/>
          <p:cNvSpPr/>
          <p:nvPr/>
        </p:nvSpPr>
        <p:spPr>
          <a:xfrm>
            <a:off x="884841" y="612771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369274" y="5715533"/>
            <a:ext cx="54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 </a:t>
            </a:r>
            <a:r>
              <a:rPr lang="en-ZA" dirty="0" smtClean="0">
                <a:solidFill>
                  <a:srgbClr val="00B050"/>
                </a:solidFill>
              </a:rPr>
              <a:t>No replenishment suggestion (current quantity &gt;= ROP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453400" y="6079069"/>
            <a:ext cx="762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</a:t>
            </a:r>
            <a:r>
              <a:rPr lang="en-ZA" dirty="0" smtClean="0">
                <a:solidFill>
                  <a:srgbClr val="00B050"/>
                </a:solidFill>
              </a:rPr>
              <a:t>Replenishment is suggested (current quantity &lt; ROP and quantity may be EO</a:t>
            </a:r>
            <a:r>
              <a:rPr lang="cs-CZ" dirty="0" smtClean="0">
                <a:solidFill>
                  <a:srgbClr val="00B050"/>
                </a:solidFill>
              </a:rPr>
              <a:t>Q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II.</a:t>
            </a:r>
            <a:endParaRPr lang="en-ZA" sz="2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553148" y="6488111"/>
            <a:ext cx="4966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cs-CZ" sz="1000" dirty="0" smtClean="0"/>
              <a:t> 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 – </a:t>
            </a:r>
            <a:r>
              <a:rPr lang="cs-CZ" sz="1000" dirty="0" err="1" smtClean="0"/>
              <a:t>will</a:t>
            </a:r>
            <a:r>
              <a:rPr lang="cs-CZ" sz="1000" dirty="0" smtClean="0"/>
              <a:t> </a:t>
            </a:r>
            <a:r>
              <a:rPr lang="cs-CZ" sz="1000" dirty="0" err="1" smtClean="0"/>
              <a:t>be</a:t>
            </a:r>
            <a:r>
              <a:rPr lang="cs-CZ" sz="1000" dirty="0" smtClean="0"/>
              <a:t> </a:t>
            </a:r>
            <a:r>
              <a:rPr lang="cs-CZ" sz="1000" dirty="0" err="1" smtClean="0"/>
              <a:t>explained</a:t>
            </a:r>
            <a:r>
              <a:rPr lang="cs-CZ" sz="1000" dirty="0" smtClean="0"/>
              <a:t> </a:t>
            </a:r>
            <a:r>
              <a:rPr lang="cs-CZ" sz="1000" dirty="0" err="1" smtClean="0"/>
              <a:t>dúrin</a:t>
            </a:r>
            <a:r>
              <a:rPr lang="cs-CZ" sz="1000" dirty="0" smtClean="0"/>
              <a:t> </a:t>
            </a:r>
            <a:r>
              <a:rPr lang="cs-CZ" sz="1000" dirty="0" err="1" smtClean="0"/>
              <a:t>this</a:t>
            </a:r>
            <a:r>
              <a:rPr lang="cs-CZ" sz="1000" dirty="0" smtClean="0"/>
              <a:t> </a:t>
            </a:r>
            <a:r>
              <a:rPr lang="cs-CZ" sz="1000" dirty="0" err="1" smtClean="0"/>
              <a:t>course</a:t>
            </a:r>
            <a:endParaRPr lang="en-Z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4" y="1452491"/>
            <a:ext cx="8461724" cy="5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18629" y="2956302"/>
            <a:ext cx="1643161" cy="662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Theory of constraints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Critical chain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Drum –Buffer-Rope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Linear programming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Total quality</a:t>
            </a: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management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rgbClr val="FF0000"/>
                </a:solidFill>
              </a:rPr>
              <a:t>Little´s law</a:t>
            </a:r>
            <a:endParaRPr lang="en-ZA" sz="9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Workflow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CONWIP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</a:t>
            </a:r>
            <a:r>
              <a:rPr lang="cs-CZ" sz="1000" dirty="0" smtClean="0"/>
              <a:t> ; </a:t>
            </a:r>
            <a:r>
              <a:rPr lang="cs-CZ" sz="1000" b="1" dirty="0" smtClean="0"/>
              <a:t>MRP  - </a:t>
            </a:r>
            <a:r>
              <a:rPr lang="en-ZA" sz="1000" dirty="0" smtClean="0"/>
              <a:t>Material  Requirement 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</a:t>
            </a:r>
            <a:r>
              <a:rPr lang="cs-CZ" sz="1400" dirty="0" err="1" smtClean="0">
                <a:solidFill>
                  <a:srgbClr val="FF0000"/>
                </a:solidFill>
              </a:rPr>
              <a:t>example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of</a:t>
            </a:r>
            <a:r>
              <a:rPr lang="cs-CZ" sz="1400" dirty="0" smtClean="0">
                <a:solidFill>
                  <a:srgbClr val="FF0000"/>
                </a:solidFill>
              </a:rPr>
              <a:t>  </a:t>
            </a:r>
            <a:r>
              <a:rPr lang="en-ZA" sz="1400" dirty="0" smtClean="0">
                <a:solidFill>
                  <a:srgbClr val="FF0000"/>
                </a:solidFill>
              </a:rPr>
              <a:t>Balanced Score Card</a:t>
            </a:r>
            <a:r>
              <a:rPr lang="cs-CZ" sz="1400" dirty="0" smtClean="0">
                <a:solidFill>
                  <a:srgbClr val="FF0000"/>
                </a:solidFill>
              </a:rPr>
              <a:t> use </a:t>
            </a:r>
            <a:r>
              <a:rPr lang="en-ZA" sz="1400" dirty="0" smtClean="0">
                <a:solidFill>
                  <a:srgbClr val="FF0000"/>
                </a:solidFill>
              </a:rPr>
              <a:t>)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Coordinates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sz="2400" b="1" dirty="0" smtClean="0"/>
              <a:t>Lecturer :</a:t>
            </a:r>
            <a:r>
              <a:rPr lang="en-ZA" sz="2400" dirty="0" smtClean="0"/>
              <a:t> </a:t>
            </a:r>
            <a:r>
              <a:rPr lang="en-ZA" sz="2400" dirty="0" err="1" smtClean="0"/>
              <a:t>Ing.Jaromír</a:t>
            </a:r>
            <a:r>
              <a:rPr lang="en-ZA" sz="2400" dirty="0" smtClean="0"/>
              <a:t> Skorkovský,</a:t>
            </a:r>
            <a:r>
              <a:rPr lang="cs-CZ" sz="2400" dirty="0" smtClean="0"/>
              <a:t> </a:t>
            </a:r>
            <a:r>
              <a:rPr lang="en-ZA" sz="2400" dirty="0" err="1" smtClean="0"/>
              <a:t>CSc</a:t>
            </a:r>
            <a:r>
              <a:rPr lang="en-ZA" sz="2400" dirty="0" smtClean="0"/>
              <a:t>.</a:t>
            </a:r>
          </a:p>
          <a:p>
            <a:pPr lvl="1"/>
            <a:r>
              <a:rPr lang="en-ZA" sz="2400" dirty="0" smtClean="0"/>
              <a:t>Department of Corporate Economy (5th floor)</a:t>
            </a:r>
          </a:p>
          <a:p>
            <a:pPr lvl="1"/>
            <a:r>
              <a:rPr lang="en-ZA" sz="2400" dirty="0" smtClean="0">
                <a:hlinkClick r:id="rId2"/>
              </a:rPr>
              <a:t>miki@econ.muni.cz</a:t>
            </a:r>
            <a:endParaRPr lang="en-ZA" sz="2400" dirty="0" smtClean="0"/>
          </a:p>
          <a:p>
            <a:pPr lvl="1"/>
            <a:r>
              <a:rPr lang="en-ZA" sz="2400" dirty="0" smtClean="0"/>
              <a:t>+420 731113517</a:t>
            </a:r>
          </a:p>
          <a:p>
            <a:r>
              <a:rPr lang="en-ZA" sz="2400" b="1" dirty="0" smtClean="0"/>
              <a:t>Study material : </a:t>
            </a:r>
            <a:r>
              <a:rPr lang="en-ZA" sz="2400" dirty="0" smtClean="0"/>
              <a:t>will be updated regularly (is.muni.cz)</a:t>
            </a:r>
          </a:p>
          <a:p>
            <a:r>
              <a:rPr lang="en-ZA" sz="2400" b="1" dirty="0" smtClean="0"/>
              <a:t>Attendance :</a:t>
            </a:r>
            <a:r>
              <a:rPr lang="en-ZA" sz="2400" dirty="0" smtClean="0"/>
              <a:t> seminar and lectures  are obligatory – see subject specification (is.muni.cz) – first important condition to be  admitted to exam)</a:t>
            </a:r>
          </a:p>
          <a:p>
            <a:r>
              <a:rPr lang="en-ZA" sz="2400" b="1" dirty="0" smtClean="0"/>
              <a:t>Excuses :</a:t>
            </a:r>
            <a:r>
              <a:rPr lang="en-ZA" sz="2400" dirty="0" smtClean="0"/>
              <a:t> if serious reason emerges- only written from is accepted  </a:t>
            </a:r>
          </a:p>
          <a:p>
            <a:r>
              <a:rPr lang="en-ZA" sz="2400" b="1" dirty="0" smtClean="0"/>
              <a:t>Seminar work </a:t>
            </a:r>
            <a:r>
              <a:rPr lang="en-ZA" sz="2400" dirty="0" smtClean="0"/>
              <a:t>: will assigned after some theory will be presented. Accepted seminar work is the second condition to be  admitted to exam)</a:t>
            </a:r>
            <a:endParaRPr lang="cs-CZ" sz="2400" dirty="0" smtClean="0"/>
          </a:p>
          <a:p>
            <a:r>
              <a:rPr lang="en-ZA" sz="2400" b="1" dirty="0" smtClean="0"/>
              <a:t>Tuition plan : </a:t>
            </a:r>
            <a:r>
              <a:rPr lang="en-ZA" sz="2400" dirty="0" smtClean="0"/>
              <a:t>at the </a:t>
            </a:r>
            <a:r>
              <a:rPr lang="cs-CZ" sz="2400" b="1" dirty="0" smtClean="0">
                <a:solidFill>
                  <a:srgbClr val="FF0000"/>
                </a:solidFill>
              </a:rPr>
              <a:t>end </a:t>
            </a:r>
            <a:r>
              <a:rPr lang="en-ZA" sz="2400" dirty="0" smtClean="0"/>
              <a:t>of this slide show  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33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Another point of view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52" y="1556791"/>
            <a:ext cx="1202485" cy="11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21749" cy="12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10" y="3501008"/>
            <a:ext cx="2323294" cy="1246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292671" cy="1223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>
            <a:stCxn id="2050" idx="2"/>
            <a:endCxn id="2051" idx="0"/>
          </p:cNvCxnSpPr>
          <p:nvPr/>
        </p:nvCxnSpPr>
        <p:spPr>
          <a:xfrm flipH="1">
            <a:off x="1710467" y="2748954"/>
            <a:ext cx="2547028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2050" idx="2"/>
          </p:cNvCxnSpPr>
          <p:nvPr/>
        </p:nvCxnSpPr>
        <p:spPr>
          <a:xfrm flipH="1">
            <a:off x="4257494" y="2748954"/>
            <a:ext cx="1" cy="752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050" idx="2"/>
            <a:endCxn id="2053" idx="0"/>
          </p:cNvCxnSpPr>
          <p:nvPr/>
        </p:nvCxnSpPr>
        <p:spPr>
          <a:xfrm>
            <a:off x="4257495" y="2748954"/>
            <a:ext cx="2901001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leva 9"/>
          <p:cNvSpPr/>
          <p:nvPr/>
        </p:nvSpPr>
        <p:spPr>
          <a:xfrm>
            <a:off x="5479377" y="4293096"/>
            <a:ext cx="504056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295131" y="4787334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FF0000"/>
                </a:solidFill>
              </a:rPr>
              <a:t>Demand</a:t>
            </a: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521341" y="4160326"/>
            <a:ext cx="653145" cy="1327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357233" y="4877733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en-ZA" sz="1400" b="1" dirty="0" smtClean="0">
                <a:solidFill>
                  <a:srgbClr val="0070C0"/>
                </a:solidFill>
              </a:rPr>
              <a:t>Financial needs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521341" y="3573016"/>
            <a:ext cx="653145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1341" y="3280123"/>
            <a:ext cx="707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Money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5508105" y="3681028"/>
            <a:ext cx="504056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386312" y="3215199"/>
            <a:ext cx="759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C00000"/>
                </a:solidFill>
              </a:rPr>
              <a:t>Produc</a:t>
            </a:r>
            <a:r>
              <a:rPr lang="en-ZA" sz="1200" b="1" dirty="0" smtClean="0">
                <a:solidFill>
                  <a:srgbClr val="C00000"/>
                </a:solidFill>
              </a:rPr>
              <a:t>t</a:t>
            </a:r>
            <a:endParaRPr lang="en-ZA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/>
      <p:bldP spid="12" grpId="0" animBg="1"/>
      <p:bldP spid="19" grpId="0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Operations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89" y="1838075"/>
            <a:ext cx="3741807" cy="34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836713"/>
            <a:ext cx="235094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5796136" y="2266713"/>
            <a:ext cx="792088" cy="29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92180" y="3579525"/>
            <a:ext cx="51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3181749"/>
            <a:ext cx="1553392" cy="28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5340"/>
            <a:ext cx="1609031" cy="17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3074" idx="1"/>
          </p:cNvCxnSpPr>
          <p:nvPr/>
        </p:nvCxnSpPr>
        <p:spPr>
          <a:xfrm flipH="1" flipV="1">
            <a:off x="1331640" y="2924945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04567" y="3473369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7" y="4545806"/>
            <a:ext cx="2943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2004567" y="1760340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095676" y="1340768"/>
            <a:ext cx="14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Pravá složená závorka 15"/>
          <p:cNvSpPr/>
          <p:nvPr/>
        </p:nvSpPr>
        <p:spPr>
          <a:xfrm>
            <a:off x="3491880" y="5409220"/>
            <a:ext cx="251322" cy="1260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743202" y="5481894"/>
            <a:ext cx="353943" cy="1115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Bill  of material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2699792" y="1340768"/>
            <a:ext cx="3240360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 block Logistic-simplified</a:t>
            </a:r>
            <a:endParaRPr lang="en-ZA" dirty="0"/>
          </a:p>
        </p:txBody>
      </p:sp>
      <p:sp>
        <p:nvSpPr>
          <p:cNvPr id="5" name="Obdélník 4"/>
          <p:cNvSpPr/>
          <p:nvPr/>
        </p:nvSpPr>
        <p:spPr>
          <a:xfrm>
            <a:off x="569825" y="2951375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Orders</a:t>
            </a:r>
            <a:r>
              <a:rPr lang="cs-CZ" sz="900" b="1" dirty="0" smtClean="0">
                <a:solidFill>
                  <a:schemeClr val="bg1"/>
                </a:solidFill>
              </a:rPr>
              <a:t> (</a:t>
            </a:r>
            <a:r>
              <a:rPr lang="cs-CZ" sz="900" b="1" dirty="0" err="1" smtClean="0">
                <a:solidFill>
                  <a:schemeClr val="bg1"/>
                </a:solidFill>
              </a:rPr>
              <a:t>dependent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r>
              <a:rPr lang="cs-CZ" sz="900" b="1" dirty="0" err="1" smtClean="0">
                <a:solidFill>
                  <a:schemeClr val="bg1"/>
                </a:solidFill>
              </a:rPr>
              <a:t>demand</a:t>
            </a:r>
            <a:r>
              <a:rPr lang="cs-CZ" sz="900" b="1" dirty="0" smtClean="0">
                <a:solidFill>
                  <a:schemeClr val="bg1"/>
                </a:solidFill>
              </a:rPr>
              <a:t>)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9601" y="3405661"/>
            <a:ext cx="1780018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Forecasts</a:t>
            </a:r>
            <a:r>
              <a:rPr lang="cs-CZ" sz="900" b="1" dirty="0" smtClean="0">
                <a:solidFill>
                  <a:schemeClr val="tx1"/>
                </a:solidFill>
              </a:rPr>
              <a:t> (independent </a:t>
            </a:r>
            <a:r>
              <a:rPr lang="cs-CZ" sz="900" b="1" dirty="0" err="1" smtClean="0">
                <a:solidFill>
                  <a:schemeClr val="tx1"/>
                </a:solidFill>
              </a:rPr>
              <a:t>demand</a:t>
            </a:r>
            <a:r>
              <a:rPr lang="cs-CZ" sz="900" b="1" dirty="0" smtClean="0">
                <a:solidFill>
                  <a:schemeClr val="tx1"/>
                </a:solidFill>
              </a:rPr>
              <a:t>)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79912" y="2420888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Inventory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295993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Inventory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Costing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79912" y="3549677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Transportation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32240" y="2931073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Warehouse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>
            <a:stCxn id="5" idx="3"/>
            <a:endCxn id="13" idx="1"/>
          </p:cNvCxnSpPr>
          <p:nvPr/>
        </p:nvCxnSpPr>
        <p:spPr>
          <a:xfrm>
            <a:off x="2349843" y="3095391"/>
            <a:ext cx="565973" cy="16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915816" y="2386980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325941" y="3549677"/>
            <a:ext cx="565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7" idx="1"/>
          </p:cNvCxnSpPr>
          <p:nvPr/>
        </p:nvCxnSpPr>
        <p:spPr>
          <a:xfrm>
            <a:off x="2987824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987824" y="31039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987824" y="3671137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ousměrná svislá šipka 23"/>
          <p:cNvSpPr/>
          <p:nvPr/>
        </p:nvSpPr>
        <p:spPr>
          <a:xfrm>
            <a:off x="4669921" y="2708920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ousměrná svislá šipka 24"/>
          <p:cNvSpPr/>
          <p:nvPr/>
        </p:nvSpPr>
        <p:spPr>
          <a:xfrm>
            <a:off x="4661161" y="3284433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12160" y="2406715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59930" y="256490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559930" y="3114158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5531860" y="366371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ousměrná vodorovná šipka 30"/>
          <p:cNvSpPr/>
          <p:nvPr/>
        </p:nvSpPr>
        <p:spPr>
          <a:xfrm>
            <a:off x="6057879" y="3003081"/>
            <a:ext cx="674361" cy="144016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ousměrná vodorovná šipka 32"/>
          <p:cNvSpPr/>
          <p:nvPr/>
        </p:nvSpPr>
        <p:spPr>
          <a:xfrm>
            <a:off x="559601" y="4005064"/>
            <a:ext cx="7900831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187624" y="41444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Will be part of our course regarding ERP system MS Dynamics NAV   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75" y="4653136"/>
            <a:ext cx="2142097" cy="15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2" y="4672881"/>
            <a:ext cx="2288182" cy="15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3513684" y="5444107"/>
            <a:ext cx="227236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Procedures-simplified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81250"/>
            <a:ext cx="4610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7050" y="6317629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(modified) : </a:t>
            </a:r>
            <a:r>
              <a:rPr lang="en-ZA" sz="800" b="1" dirty="0" err="1" smtClean="0"/>
              <a:t>dowtsx</a:t>
            </a:r>
            <a:r>
              <a:rPr lang="en-ZA" sz="800" b="1" dirty="0" smtClean="0"/>
              <a:t> </a:t>
            </a:r>
            <a:endParaRPr lang="en-ZA" sz="800" b="1" dirty="0"/>
          </a:p>
        </p:txBody>
      </p:sp>
      <p:sp>
        <p:nvSpPr>
          <p:cNvPr id="5" name="Obdélník 4"/>
          <p:cNvSpPr/>
          <p:nvPr/>
        </p:nvSpPr>
        <p:spPr>
          <a:xfrm>
            <a:off x="2299138" y="206084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93294" y="20608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17715" y="20608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7147685" y="1790952"/>
            <a:ext cx="251322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386462" y="1350002"/>
            <a:ext cx="353943" cy="1511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Color agenda used later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26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Processing </a:t>
            </a:r>
            <a:r>
              <a:rPr lang="en-ZA" altLang="cs-CZ" sz="1400" dirty="0" smtClean="0"/>
              <a:t>(not organised set of processes, will be presented also as a intro</a:t>
            </a:r>
            <a:r>
              <a:rPr lang="cs-CZ" altLang="cs-CZ" sz="1400" dirty="0" err="1" smtClean="0"/>
              <a:t>duction</a:t>
            </a:r>
            <a:r>
              <a:rPr lang="en-ZA" altLang="cs-CZ" sz="1400" dirty="0" smtClean="0"/>
              <a:t> to project management PWP presentation later) </a:t>
            </a:r>
          </a:p>
        </p:txBody>
      </p:sp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1268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1269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1270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1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1272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1273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4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(Quality  control</a:t>
            </a:r>
            <a:r>
              <a:rPr kumimoji="0" lang="cs-CZ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cs-CZ" altLang="cs-CZ" sz="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5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1276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1277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1278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9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1280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1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1282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11283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4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5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1286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00875" y="6428315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22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Your main task </a:t>
            </a:r>
            <a:r>
              <a:rPr lang="en-US" altLang="cs-CZ" sz="1400" dirty="0" smtClean="0"/>
              <a:t>(to organize  processes based on business logic)</a:t>
            </a: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229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  <a:endParaRPr lang="en-US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cs-CZ" altLang="cs-CZ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229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Production</a:t>
            </a:r>
            <a:r>
              <a:rPr kumimoji="0" lang="cs-CZ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229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229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230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230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230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  <a:b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(demand)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230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230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230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Finished 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231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2314" name="Přímá spojnice se šipkou 4"/>
          <p:cNvCxnSpPr>
            <a:cxnSpLocks noChangeShapeType="1"/>
            <a:stCxn id="1230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Přímá spojnice se šipkou 33"/>
          <p:cNvCxnSpPr>
            <a:cxnSpLocks noChangeShapeType="1"/>
            <a:stCxn id="12304" idx="3"/>
            <a:endCxn id="1229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Přímá spojnice se šipkou 39"/>
          <p:cNvCxnSpPr>
            <a:cxnSpLocks noChangeShapeType="1"/>
            <a:stCxn id="1229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Přímá spojnice se šipkou 43"/>
          <p:cNvCxnSpPr>
            <a:cxnSpLocks noChangeShapeType="1"/>
          </p:cNvCxnSpPr>
          <p:nvPr/>
        </p:nvCxnSpPr>
        <p:spPr bwMode="auto">
          <a:xfrm flipH="1">
            <a:off x="7124700" y="2791691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827338"/>
            <a:ext cx="319088" cy="0"/>
          </a:xfrm>
          <a:prstGeom prst="straightConnector1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827338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4" name="Přímá spojnice se šipkou 55"/>
          <p:cNvCxnSpPr>
            <a:cxnSpLocks noChangeShapeType="1"/>
          </p:cNvCxnSpPr>
          <p:nvPr/>
        </p:nvCxnSpPr>
        <p:spPr bwMode="auto">
          <a:xfrm>
            <a:off x="2878930" y="3749386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Přímá spojnice se šipkou 56"/>
          <p:cNvCxnSpPr>
            <a:cxnSpLocks noChangeShapeType="1"/>
          </p:cNvCxnSpPr>
          <p:nvPr/>
        </p:nvCxnSpPr>
        <p:spPr bwMode="auto">
          <a:xfrm flipV="1">
            <a:off x="4335463" y="3762375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Přímá spojnice se šipkou 57"/>
          <p:cNvCxnSpPr>
            <a:cxnSpLocks noChangeShapeType="1"/>
          </p:cNvCxnSpPr>
          <p:nvPr/>
        </p:nvCxnSpPr>
        <p:spPr bwMode="auto">
          <a:xfrm flipV="1">
            <a:off x="5705475" y="3757612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1" name="Přímá spojnice se šipkou 62"/>
          <p:cNvCxnSpPr>
            <a:cxnSpLocks noChangeShapeType="1"/>
          </p:cNvCxnSpPr>
          <p:nvPr/>
        </p:nvCxnSpPr>
        <p:spPr bwMode="auto">
          <a:xfrm flipH="1">
            <a:off x="4311650" y="473082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156176" y="56612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156176" y="600703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197618" y="56612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217462" y="6007038"/>
            <a:ext cx="1026946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Control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8316416" y="5517232"/>
            <a:ext cx="251322" cy="70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67738" y="5589906"/>
            <a:ext cx="353943" cy="525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 smtClean="0"/>
              <a:t>Agenda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6156176" y="6375462"/>
            <a:ext cx="929810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   </a:t>
            </a:r>
            <a:r>
              <a:rPr lang="cs-CZ" sz="1000" b="1" dirty="0" err="1" smtClean="0">
                <a:solidFill>
                  <a:schemeClr val="bg1"/>
                </a:solidFill>
              </a:rPr>
              <a:t>Logistics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667968" y="647096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3472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Your main task </a:t>
            </a:r>
            <a:r>
              <a:rPr lang="en-ZA" altLang="cs-CZ" sz="1400" dirty="0" smtClean="0"/>
              <a:t>(possible problems, bottlenecks, undesirable effects..) </a:t>
            </a: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3316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3317" name="Obdélník 9"/>
          <p:cNvSpPr>
            <a:spLocks noChangeArrowheads="1"/>
          </p:cNvSpPr>
          <p:nvPr/>
        </p:nvSpPr>
        <p:spPr bwMode="auto">
          <a:xfrm>
            <a:off x="4487069" y="336602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3318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3320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3321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2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13323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3324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3325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3326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3328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9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3330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3331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2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3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3334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335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6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7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13338" name="Přímá spojnice se šipkou 4"/>
          <p:cNvCxnSpPr>
            <a:cxnSpLocks noChangeShapeType="1"/>
            <a:stCxn id="13326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Přímá spojnice se šipkou 33"/>
          <p:cNvCxnSpPr>
            <a:cxnSpLocks noChangeShapeType="1"/>
            <a:stCxn id="13328" idx="3"/>
            <a:endCxn id="13315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Přímá spojnice se šipkou 39"/>
          <p:cNvCxnSpPr>
            <a:cxnSpLocks noChangeShapeType="1"/>
            <a:stCxn id="13315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4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8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0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2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4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6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8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34433" y="6309320"/>
            <a:ext cx="661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of TOC -&gt;thinking tools-&gt;Current Reality Tree – first stage</a:t>
            </a:r>
            <a:endParaRPr lang="en-US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884368" y="657093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1018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Your main task </a:t>
            </a:r>
            <a:br>
              <a:rPr lang="cs-CZ" altLang="cs-CZ" smtClean="0"/>
            </a:br>
            <a:r>
              <a:rPr lang="cs-CZ" altLang="cs-CZ" sz="1400" smtClean="0"/>
              <a:t>(Search  </a:t>
            </a:r>
            <a:r>
              <a:rPr lang="cs-CZ" altLang="cs-CZ" sz="1400" b="1" smtClean="0">
                <a:solidFill>
                  <a:srgbClr val="FF0000"/>
                </a:solidFill>
              </a:rPr>
              <a:t>- HOW  </a:t>
            </a:r>
            <a:r>
              <a:rPr lang="cs-CZ" altLang="cs-CZ" sz="1400" smtClean="0"/>
              <a:t>???  Measure impacts –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??? and  Destroy – 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 ???)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Přímá spojnice se šipkou 11"/>
          <p:cNvCxnSpPr>
            <a:cxnSpLocks noChangeShapeType="1"/>
            <a:stCxn id="14344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/>
          <p:cNvCxnSpPr>
            <a:cxnSpLocks noChangeShapeType="1"/>
            <a:stCxn id="14344" idx="0"/>
          </p:cNvCxnSpPr>
          <p:nvPr/>
        </p:nvCxnSpPr>
        <p:spPr bwMode="auto">
          <a:xfrm flipH="1" flipV="1">
            <a:off x="4440239" y="4765675"/>
            <a:ext cx="729455" cy="706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6"/>
          <p:cNvCxnSpPr>
            <a:cxnSpLocks noChangeShapeType="1"/>
            <a:stCxn id="14343" idx="0"/>
            <a:endCxn id="14342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Přímá spojnice se šipkou 18"/>
          <p:cNvCxnSpPr>
            <a:cxnSpLocks noChangeShapeType="1"/>
            <a:stCxn id="14341" idx="0"/>
            <a:endCxn id="14342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Přímá spojnice se šipkou 20"/>
          <p:cNvCxnSpPr>
            <a:cxnSpLocks noChangeShapeType="1"/>
            <a:endCxn id="14339" idx="2"/>
          </p:cNvCxnSpPr>
          <p:nvPr/>
        </p:nvCxnSpPr>
        <p:spPr bwMode="auto">
          <a:xfrm flipH="1" flipV="1">
            <a:off x="3939382" y="2409825"/>
            <a:ext cx="471487" cy="1653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Přímá spojnice se šipkou 22"/>
          <p:cNvCxnSpPr>
            <a:cxnSpLocks noChangeShapeType="1"/>
            <a:stCxn id="14342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084168" y="5666065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Root Problem</a:t>
            </a:r>
          </a:p>
          <a:p>
            <a:r>
              <a:rPr lang="en-ZA" sz="1000" dirty="0" smtClean="0"/>
              <a:t>         (</a:t>
            </a:r>
            <a:r>
              <a:rPr lang="en-ZA" sz="1000" dirty="0" err="1" smtClean="0"/>
              <a:t>e.g.low</a:t>
            </a:r>
            <a:r>
              <a:rPr lang="en-ZA" sz="1000" dirty="0" smtClean="0"/>
              <a:t> profit</a:t>
            </a:r>
            <a:r>
              <a:rPr lang="cs-CZ" sz="1000" dirty="0" smtClean="0"/>
              <a:t> </a:t>
            </a:r>
            <a:r>
              <a:rPr lang="cs-CZ" sz="1000" dirty="0" err="1" smtClean="0"/>
              <a:t>or</a:t>
            </a:r>
            <a:r>
              <a:rPr lang="cs-CZ" sz="1000" dirty="0" smtClean="0"/>
              <a:t> </a:t>
            </a:r>
            <a:r>
              <a:rPr lang="cs-CZ" sz="1000" dirty="0" err="1" smtClean="0"/>
              <a:t>lack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component</a:t>
            </a:r>
            <a:r>
              <a:rPr lang="en-ZA" sz="1000" dirty="0" smtClean="0"/>
              <a:t> )</a:t>
            </a:r>
            <a:endParaRPr lang="en-ZA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35075" y="3560247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r>
              <a:rPr lang="cs-CZ" sz="1050" dirty="0" smtClean="0"/>
              <a:t>s</a:t>
            </a:r>
            <a:endParaRPr lang="en-ZA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75121" y="5124728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93218" y="4997770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9414" y="3109522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41963" y="234398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99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20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 I</a:t>
            </a:r>
            <a:r>
              <a:rPr lang="en-US" altLang="cs-CZ" dirty="0" smtClean="0">
                <a:effectLst>
                  <a:reflection blurRad="6350" stA="20000" endPos="0" dir="5400000" sy="-100000" algn="bl" rotWithShape="0"/>
                </a:effectLst>
              </a:rPr>
              <a:t>.  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(availability of components  solved by product </a:t>
            </a:r>
            <a:r>
              <a:rPr lang="en-US" altLang="cs-CZ" sz="1200" dirty="0" err="1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PlannerOne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 application) </a:t>
            </a:r>
            <a:r>
              <a:rPr lang="en-US" altLang="cs-CZ" dirty="0" smtClean="0">
                <a:effectLst>
                  <a:reflection blurRad="6350" stA="20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616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7183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1893888" y="5835650"/>
            <a:ext cx="531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APS result -&gt;18.8.-&gt;23.8. a 27.8.-&gt;10.9 </a:t>
            </a:r>
          </a:p>
        </p:txBody>
      </p:sp>
    </p:spTree>
    <p:extLst>
      <p:ext uri="{BB962C8B-B14F-4D97-AF65-F5344CB8AC3E}">
        <p14:creationId xmlns:p14="http://schemas.microsoft.com/office/powerpoint/2010/main" val="1333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materiály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65815" cy="365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676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2" y="1052736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78316" y="5157192"/>
            <a:ext cx="6682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altLang="cs-CZ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Generation</a:t>
            </a:r>
            <a:r>
              <a:rPr lang="cs-CZ" altLang="cs-C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altLang="cs-CZ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r>
              <a:rPr lang="cs-CZ" altLang="cs-C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altLang="cs-CZ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cs-CZ" altLang="cs-C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altLang="cs-CZ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real</a:t>
            </a:r>
            <a:r>
              <a:rPr lang="cs-CZ" altLang="cs-C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altLang="cs-CZ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costs</a:t>
            </a:r>
            <a:endParaRPr lang="cs-CZ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1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5589240"/>
            <a:ext cx="629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Other problems (examples which could be solved are mentioned </a:t>
            </a:r>
          </a:p>
          <a:p>
            <a:r>
              <a:rPr lang="en-ZA" dirty="0" smtClean="0"/>
              <a:t>in PWP Project activities </a:t>
            </a:r>
            <a:r>
              <a:rPr lang="cs-CZ" dirty="0" smtClean="0"/>
              <a:t>(Činnosti spojené s projektem)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–plan-theory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sz="2400" dirty="0" smtClean="0"/>
              <a:t>OM-intro – done (this slide show)</a:t>
            </a:r>
          </a:p>
          <a:p>
            <a:r>
              <a:rPr lang="en-ZA" sz="2400" dirty="0" smtClean="0"/>
              <a:t>Real project-South African client (wholesale)</a:t>
            </a:r>
          </a:p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Critical chain and project management</a:t>
            </a:r>
          </a:p>
          <a:p>
            <a:r>
              <a:rPr lang="en-ZA" sz="2400" dirty="0" smtClean="0"/>
              <a:t>Quality management I. (Pareto+ Ishikawa)</a:t>
            </a:r>
          </a:p>
          <a:p>
            <a:r>
              <a:rPr lang="en-ZA" sz="2400" dirty="0" smtClean="0"/>
              <a:t>Quality management II. (Six Sigma, Kaizen, </a:t>
            </a:r>
            <a:r>
              <a:rPr lang="en-ZA" sz="2400" dirty="0" err="1" smtClean="0"/>
              <a:t>Poka</a:t>
            </a:r>
            <a:r>
              <a:rPr lang="en-ZA" sz="2400" dirty="0" smtClean="0"/>
              <a:t> Yoke)</a:t>
            </a:r>
          </a:p>
          <a:p>
            <a:r>
              <a:rPr lang="en-ZA" sz="2400" dirty="0" smtClean="0"/>
              <a:t>Business metrics (use of matrices – Boston, Gartner MQ)</a:t>
            </a:r>
          </a:p>
          <a:p>
            <a:r>
              <a:rPr lang="en-ZA" sz="2400" dirty="0" smtClean="0"/>
              <a:t>Balanced Score Card </a:t>
            </a:r>
          </a:p>
          <a:p>
            <a:r>
              <a:rPr lang="en-ZA" sz="2400" dirty="0" smtClean="0"/>
              <a:t>DBR , CONWIP</a:t>
            </a:r>
          </a:p>
          <a:p>
            <a:r>
              <a:rPr lang="en-ZA" sz="2400" dirty="0" smtClean="0"/>
              <a:t>Decision making (</a:t>
            </a:r>
            <a:r>
              <a:rPr lang="en-ZA" sz="2400" dirty="0" err="1" smtClean="0"/>
              <a:t>Kepner-Tregoe</a:t>
            </a:r>
            <a:r>
              <a:rPr lang="en-ZA" sz="2400" dirty="0" smtClean="0"/>
              <a:t> methodology,..)</a:t>
            </a:r>
          </a:p>
          <a:p>
            <a:r>
              <a:rPr lang="en-ZA" sz="2400" dirty="0" smtClean="0"/>
              <a:t>P&amp;Q analysis (mix of products)</a:t>
            </a:r>
          </a:p>
          <a:p>
            <a:r>
              <a:rPr lang="en-ZA" sz="2400" dirty="0" smtClean="0"/>
              <a:t>Business Intelligence – intro and concept</a:t>
            </a:r>
          </a:p>
          <a:p>
            <a:r>
              <a:rPr lang="en-ZA" sz="2400" dirty="0" smtClean="0"/>
              <a:t>Little´s law</a:t>
            </a:r>
          </a:p>
          <a:p>
            <a:r>
              <a:rPr lang="en-ZA" sz="2400" dirty="0" smtClean="0"/>
              <a:t>Yield management – intro to concept  </a:t>
            </a:r>
          </a:p>
          <a:p>
            <a:r>
              <a:rPr lang="en-ZA" sz="2400" dirty="0" smtClean="0"/>
              <a:t>Linear programming – concept and use </a:t>
            </a:r>
          </a:p>
          <a:p>
            <a:r>
              <a:rPr lang="en-ZA" sz="2400" dirty="0" smtClean="0"/>
              <a:t>Business Intelligence</a:t>
            </a:r>
          </a:p>
          <a:p>
            <a:r>
              <a:rPr lang="en-ZA" sz="2400" dirty="0" smtClean="0"/>
              <a:t> 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5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Tuition –plan-ERP used in OM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(not </a:t>
            </a:r>
            <a:r>
              <a:rPr lang="cs-CZ" dirty="0" err="1" smtClean="0"/>
              <a:t>for</a:t>
            </a:r>
            <a:r>
              <a:rPr lang="cs-CZ" dirty="0" smtClean="0"/>
              <a:t> MKH_RIOP)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ERP basics (principles) and ERP handling and installation</a:t>
            </a:r>
          </a:p>
          <a:p>
            <a:r>
              <a:rPr lang="en-US" sz="2400" dirty="0" smtClean="0"/>
              <a:t>Purchase – basic parameters and impacts of parameter setting (Stock, General Ledger)  </a:t>
            </a:r>
          </a:p>
          <a:p>
            <a:r>
              <a:rPr lang="en-US" sz="2400" dirty="0" smtClean="0"/>
              <a:t>Sale  - basic parameters and impacts of parameter setting (Stock, General Ledger, Discounts) </a:t>
            </a:r>
          </a:p>
          <a:p>
            <a:r>
              <a:rPr lang="en-US" sz="2400" dirty="0" smtClean="0"/>
              <a:t>Inventory – basics </a:t>
            </a:r>
          </a:p>
          <a:p>
            <a:r>
              <a:rPr lang="en-US" sz="2400" dirty="0" smtClean="0"/>
              <a:t>Transfers of items   </a:t>
            </a:r>
          </a:p>
          <a:p>
            <a:r>
              <a:rPr lang="en-US" sz="2400" dirty="0" smtClean="0"/>
              <a:t>Banking operations (posting and payments)</a:t>
            </a:r>
          </a:p>
          <a:p>
            <a:r>
              <a:rPr lang="en-US" sz="2400" dirty="0" smtClean="0"/>
              <a:t>Customer Relationship Management</a:t>
            </a:r>
          </a:p>
          <a:p>
            <a:r>
              <a:rPr lang="en-US" sz="2400" dirty="0" smtClean="0"/>
              <a:t>Basic tools used for analysis of created transactions</a:t>
            </a:r>
          </a:p>
          <a:p>
            <a:endParaRPr lang="en-US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65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491880" y="2420888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Nahraná videa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Business </a:t>
            </a:r>
            <a:r>
              <a:rPr lang="cs-CZ" dirty="0" err="1" smtClean="0"/>
              <a:t>Intelligence</a:t>
            </a:r>
            <a:r>
              <a:rPr lang="cs-CZ" dirty="0" smtClean="0"/>
              <a:t> (OLAP)</a:t>
            </a:r>
          </a:p>
          <a:p>
            <a:r>
              <a:rPr lang="cs-CZ" dirty="0" err="1" smtClean="0"/>
              <a:t>Drum</a:t>
            </a:r>
            <a:r>
              <a:rPr lang="cs-CZ" dirty="0" smtClean="0"/>
              <a:t>-</a:t>
            </a:r>
            <a:r>
              <a:rPr lang="cs-CZ" dirty="0" err="1" smtClean="0"/>
              <a:t>Buffer</a:t>
            </a:r>
            <a:r>
              <a:rPr lang="cs-CZ" dirty="0" smtClean="0"/>
              <a:t>-Rope </a:t>
            </a:r>
            <a:r>
              <a:rPr lang="cs-CZ" sz="1800" dirty="0" smtClean="0"/>
              <a:t>(řízení s pomocí úzkého místa a zpětné vazby)</a:t>
            </a:r>
          </a:p>
          <a:p>
            <a:r>
              <a:rPr lang="cs-CZ" dirty="0" smtClean="0"/>
              <a:t>Balance </a:t>
            </a:r>
            <a:r>
              <a:rPr lang="cs-CZ" dirty="0" err="1" smtClean="0"/>
              <a:t>Scorecard</a:t>
            </a:r>
            <a:r>
              <a:rPr lang="cs-CZ" dirty="0" smtClean="0"/>
              <a:t> </a:t>
            </a:r>
            <a:r>
              <a:rPr lang="cs-CZ" sz="1800" dirty="0" smtClean="0"/>
              <a:t>(využití v  praxi) </a:t>
            </a:r>
          </a:p>
          <a:p>
            <a:r>
              <a:rPr lang="cs-CZ" dirty="0" smtClean="0"/>
              <a:t>Metoda </a:t>
            </a:r>
            <a:r>
              <a:rPr lang="cs-CZ" dirty="0" err="1" smtClean="0"/>
              <a:t>Kepner</a:t>
            </a:r>
            <a:r>
              <a:rPr lang="cs-CZ" dirty="0" smtClean="0"/>
              <a:t> –</a:t>
            </a:r>
            <a:r>
              <a:rPr lang="cs-CZ" dirty="0" err="1" smtClean="0"/>
              <a:t>Tregoe</a:t>
            </a:r>
            <a:r>
              <a:rPr lang="cs-CZ" dirty="0" smtClean="0"/>
              <a:t> </a:t>
            </a:r>
            <a:r>
              <a:rPr lang="cs-CZ" sz="1800" dirty="0" smtClean="0"/>
              <a:t>(detekce problému a rozhodování) </a:t>
            </a:r>
          </a:p>
          <a:p>
            <a:r>
              <a:rPr lang="cs-CZ" dirty="0" smtClean="0"/>
              <a:t>P</a:t>
            </a:r>
            <a:r>
              <a:rPr lang="en-US" dirty="0" smtClean="0"/>
              <a:t>&amp;Q mix </a:t>
            </a:r>
            <a:r>
              <a:rPr lang="en-US" dirty="0" err="1" smtClean="0"/>
              <a:t>dvou</a:t>
            </a:r>
            <a:r>
              <a:rPr lang="en-US" dirty="0" smtClean="0"/>
              <a:t> </a:t>
            </a:r>
            <a:r>
              <a:rPr lang="en-US" dirty="0" err="1" smtClean="0"/>
              <a:t>produkt</a:t>
            </a:r>
            <a:r>
              <a:rPr lang="cs-CZ" dirty="0" smtClean="0"/>
              <a:t>ů z průtokového pohledu </a:t>
            </a:r>
            <a:r>
              <a:rPr lang="cs-CZ" sz="1800" dirty="0" smtClean="0"/>
              <a:t>(aplikace TOC principů)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3036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on ?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9396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Use of Operation</a:t>
            </a:r>
            <a:r>
              <a:rPr lang="cs-CZ" sz="1400" dirty="0" smtClean="0"/>
              <a:t>s</a:t>
            </a:r>
            <a:r>
              <a:rPr lang="en-ZA" sz="1400" dirty="0" smtClean="0"/>
              <a:t> Management (OM) in external environment </a:t>
            </a:r>
            <a:endParaRPr lang="cs-CZ" sz="1400" dirty="0" smtClean="0"/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(</a:t>
            </a:r>
            <a:r>
              <a:rPr lang="cs-CZ" sz="1400" b="1" dirty="0" err="1" smtClean="0">
                <a:solidFill>
                  <a:srgbClr val="FF0000"/>
                </a:solidFill>
              </a:rPr>
              <a:t>main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target</a:t>
            </a:r>
            <a:r>
              <a:rPr lang="cs-CZ" sz="1400" b="1" dirty="0" smtClean="0">
                <a:solidFill>
                  <a:srgbClr val="FF0000"/>
                </a:solidFill>
              </a:rPr>
              <a:t>)</a:t>
            </a:r>
            <a:endParaRPr lang="en-ZA" sz="1400" b="1" dirty="0" smtClean="0">
              <a:solidFill>
                <a:srgbClr val="FF00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General knowledge of OM methods  acquired  at university and  long-standing experience     </a:t>
            </a:r>
          </a:p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691680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>
                <a:solidFill>
                  <a:srgbClr val="00B050"/>
                </a:solidFill>
              </a:rPr>
              <a:t>Knowledge of methods and experience from research</a:t>
            </a:r>
            <a:r>
              <a:rPr lang="cs-CZ" sz="1400" dirty="0" smtClean="0">
                <a:solidFill>
                  <a:srgbClr val="00B050"/>
                </a:solidFill>
              </a:rPr>
              <a:t> and </a:t>
            </a:r>
            <a:r>
              <a:rPr lang="cs-CZ" sz="1400" dirty="0" err="1" smtClean="0">
                <a:solidFill>
                  <a:srgbClr val="00B050"/>
                </a:solidFill>
              </a:rPr>
              <a:t>literature</a:t>
            </a:r>
            <a:r>
              <a:rPr lang="en-ZA" sz="1400" dirty="0" smtClean="0">
                <a:solidFill>
                  <a:srgbClr val="00B050"/>
                </a:solidFill>
              </a:rPr>
              <a:t> - </a:t>
            </a:r>
            <a:r>
              <a:rPr lang="en-ZA" sz="1400" b="1" dirty="0" smtClean="0">
                <a:solidFill>
                  <a:srgbClr val="00B050"/>
                </a:solidFill>
              </a:rPr>
              <a:t>teachers</a:t>
            </a:r>
          </a:p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505202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en-ZA" sz="1400" dirty="0">
                <a:solidFill>
                  <a:srgbClr val="FF0000"/>
                </a:solidFill>
              </a:rPr>
              <a:t>Knowledge of methods and experience from outside world – </a:t>
            </a:r>
            <a:r>
              <a:rPr lang="en-ZA" sz="1400" b="1" dirty="0">
                <a:solidFill>
                  <a:srgbClr val="FF0000"/>
                </a:solidFill>
              </a:rPr>
              <a:t>consultants, managers</a:t>
            </a:r>
            <a:r>
              <a:rPr lang="en-ZA" sz="1400" dirty="0" smtClean="0">
                <a:solidFill>
                  <a:srgbClr val="FF0000"/>
                </a:solidFill>
              </a:rPr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ZA" sz="1400" dirty="0" smtClean="0">
                <a:solidFill>
                  <a:srgbClr val="FF0000"/>
                </a:solidFill>
              </a:rPr>
              <a:t>…  </a:t>
            </a:r>
            <a:endParaRPr lang="en-ZA" sz="1400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479715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19714" y="5033445"/>
            <a:ext cx="97210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03849" y="5197731"/>
            <a:ext cx="432048" cy="319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77715" y="4842384"/>
            <a:ext cx="2376264" cy="110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199449"/>
            <a:ext cx="648072" cy="3177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324" y="5090428"/>
            <a:ext cx="935907" cy="5910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3070252" y="2132856"/>
            <a:ext cx="2869900" cy="2880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37922" cy="12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" y="3463251"/>
            <a:ext cx="1330721" cy="9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1155125"/>
            <a:ext cx="1738920" cy="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7" y="2591917"/>
            <a:ext cx="1701946" cy="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8604448" y="1916673"/>
            <a:ext cx="0" cy="7145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251"/>
            <a:ext cx="1447401" cy="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83868" y="6166411"/>
            <a:ext cx="1080119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937655" y="6166411"/>
            <a:ext cx="1080119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37655" y="6169794"/>
            <a:ext cx="553787" cy="5006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423" y="6166411"/>
            <a:ext cx="374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Synergy and put OM into practice</a:t>
            </a:r>
            <a:endParaRPr lang="en-ZA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6931329" y="4855693"/>
            <a:ext cx="196955" cy="1011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06963" y="5246898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Extent of knowledge  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5" name="Levá složená závorka 24"/>
          <p:cNvSpPr/>
          <p:nvPr/>
        </p:nvSpPr>
        <p:spPr>
          <a:xfrm>
            <a:off x="1455697" y="4924585"/>
            <a:ext cx="157322" cy="942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0" y="5219841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FF00"/>
                </a:solidFill>
              </a:rPr>
              <a:t>Extent of knowledge  </a:t>
            </a:r>
            <a:endParaRPr lang="en-ZA" sz="1200" b="1" dirty="0">
              <a:solidFill>
                <a:srgbClr val="00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05768" y="52468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192277" y="4524355"/>
            <a:ext cx="0" cy="553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451487" y="4524356"/>
            <a:ext cx="0" cy="50695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923927" y="4524355"/>
            <a:ext cx="1093847" cy="673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10" idx="0"/>
          </p:cNvCxnSpPr>
          <p:nvPr/>
        </p:nvCxnSpPr>
        <p:spPr>
          <a:xfrm flipH="1">
            <a:off x="3419873" y="4526492"/>
            <a:ext cx="1296143" cy="671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 animBg="1"/>
      <p:bldP spid="21" grpId="0" animBg="1"/>
      <p:bldP spid="22" grpId="0"/>
      <p:bldP spid="23" grpId="0" animBg="1"/>
      <p:bldP spid="24" grpId="0"/>
      <p:bldP spid="25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OM all around us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" y="2077975"/>
            <a:ext cx="1004294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2058590"/>
            <a:ext cx="1059130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Výsledek obrázku pro Ban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3" y="2048826"/>
            <a:ext cx="1010789" cy="9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2132856"/>
            <a:ext cx="1175361" cy="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30" y="2096707"/>
            <a:ext cx="1000469" cy="7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2009917"/>
            <a:ext cx="2508428" cy="8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2401" y="1196752"/>
            <a:ext cx="828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OM is the management of all processes used to design, supply, produce, and deliver valuable goods and services to customers</a:t>
            </a:r>
            <a:endParaRPr lang="en-Z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" y="3739483"/>
            <a:ext cx="1368153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3739484"/>
            <a:ext cx="1361137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6" y="3739485"/>
            <a:ext cx="1539990" cy="10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1" y="3739482"/>
            <a:ext cx="1301717" cy="10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719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16762" y="4241258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51365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262740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829442" y="4143331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1027" idx="2"/>
          </p:cNvCxnSpPr>
          <p:nvPr/>
        </p:nvCxnSpPr>
        <p:spPr>
          <a:xfrm>
            <a:off x="792418" y="2903596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691680" y="2914362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67274" y="4869160"/>
            <a:ext cx="468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18532" y="4869160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>
            <a:off x="2054406" y="4794930"/>
            <a:ext cx="4749842" cy="61012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299065" y="4889511"/>
            <a:ext cx="2705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Processing-transformation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bousměrná vodorovná šipka 30"/>
          <p:cNvSpPr/>
          <p:nvPr/>
        </p:nvSpPr>
        <p:spPr>
          <a:xfrm>
            <a:off x="387051" y="5405054"/>
            <a:ext cx="8084552" cy="6101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277293" y="5556227"/>
            <a:ext cx="274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TQM = Total Quality Management</a:t>
            </a:r>
            <a:endParaRPr lang="en-ZA" sz="1400" dirty="0"/>
          </a:p>
        </p:txBody>
      </p:sp>
      <p:sp>
        <p:nvSpPr>
          <p:cNvPr id="33" name="Obousměrná vodorovná šipka 32"/>
          <p:cNvSpPr/>
          <p:nvPr/>
        </p:nvSpPr>
        <p:spPr>
          <a:xfrm>
            <a:off x="2043972" y="6015178"/>
            <a:ext cx="4749842" cy="61012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MRP, JIT, APS, Lean Manufacturing, Little´s law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>
            <a:off x="6847073" y="6015178"/>
            <a:ext cx="2160240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ERP</a:t>
            </a:r>
            <a:r>
              <a:rPr lang="en-ZA" sz="900" b="1" dirty="0" smtClean="0">
                <a:solidFill>
                  <a:schemeClr val="tx1"/>
                </a:solidFill>
              </a:rPr>
              <a:t>:</a:t>
            </a:r>
            <a:r>
              <a:rPr lang="en-ZA" sz="900" dirty="0" smtClean="0">
                <a:solidFill>
                  <a:schemeClr val="tx1"/>
                </a:solidFill>
              </a:rPr>
              <a:t> Marketing, Selling, Invoicing, Payment,….</a:t>
            </a:r>
            <a:endParaRPr lang="en-ZA" sz="900" dirty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>
            <a:off x="53710" y="6003059"/>
            <a:ext cx="1894471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 smtClean="0">
              <a:solidFill>
                <a:schemeClr val="tx1"/>
              </a:solidFill>
            </a:endParaRP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ERP</a:t>
            </a:r>
            <a:r>
              <a:rPr lang="en-ZA" sz="900" dirty="0" smtClean="0">
                <a:solidFill>
                  <a:schemeClr val="tx1"/>
                </a:solidFill>
              </a:rPr>
              <a:t>: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en-ZA" sz="900" dirty="0" smtClean="0">
                <a:solidFill>
                  <a:schemeClr val="tx1"/>
                </a:solidFill>
              </a:rPr>
              <a:t>Logistics, Transportation </a:t>
            </a:r>
            <a:r>
              <a:rPr lang="cs-CZ" sz="900" dirty="0" smtClean="0">
                <a:solidFill>
                  <a:schemeClr val="tx1"/>
                </a:solidFill>
              </a:rPr>
              <a:t>, 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OM methods 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Balanced Scorecard </a:t>
            </a:r>
          </a:p>
          <a:p>
            <a:r>
              <a:rPr lang="en-ZA" sz="2400" dirty="0" smtClean="0"/>
              <a:t>Project Management methods (Critical Chain, SCRUM,…)</a:t>
            </a:r>
          </a:p>
          <a:p>
            <a:r>
              <a:rPr lang="en-ZA" sz="2400" dirty="0" smtClean="0"/>
              <a:t>Material Requirement Planning and Just-in-Time </a:t>
            </a:r>
          </a:p>
          <a:p>
            <a:r>
              <a:rPr lang="en-ZA" sz="2400" dirty="0" smtClean="0"/>
              <a:t>Advanced Planning and Scheduling </a:t>
            </a:r>
          </a:p>
          <a:p>
            <a:r>
              <a:rPr lang="en-ZA" sz="2400" dirty="0" smtClean="0"/>
              <a:t>Six Sigma – quality management</a:t>
            </a:r>
          </a:p>
          <a:p>
            <a:r>
              <a:rPr lang="en-ZA" sz="2400" dirty="0" smtClean="0"/>
              <a:t>Boston, SWOT and Magic Quadrant Matrices</a:t>
            </a:r>
          </a:p>
          <a:p>
            <a:r>
              <a:rPr lang="en-ZA" sz="2400" dirty="0" smtClean="0"/>
              <a:t>Little ´s Law </a:t>
            </a:r>
            <a:r>
              <a:rPr lang="en-ZA" sz="1900" dirty="0" smtClean="0"/>
              <a:t>(relations between WIP, Throughput and Cycle time)</a:t>
            </a:r>
          </a:p>
          <a:p>
            <a:r>
              <a:rPr lang="en-ZA" sz="2400" dirty="0" smtClean="0"/>
              <a:t>Linear programming</a:t>
            </a:r>
            <a:r>
              <a:rPr lang="cs-CZ" sz="2400" dirty="0" smtClean="0"/>
              <a:t> (</a:t>
            </a:r>
            <a:r>
              <a:rPr lang="cs-CZ" sz="2400" dirty="0" err="1" smtClean="0"/>
              <a:t>cutting</a:t>
            </a:r>
            <a:r>
              <a:rPr lang="cs-CZ" sz="2400" dirty="0" smtClean="0"/>
              <a:t>, </a:t>
            </a:r>
            <a:r>
              <a:rPr lang="cs-CZ" sz="2400" dirty="0" err="1" smtClean="0"/>
              <a:t>blending</a:t>
            </a:r>
            <a:r>
              <a:rPr lang="cs-CZ" sz="2400" dirty="0" smtClean="0"/>
              <a:t>,..)</a:t>
            </a:r>
            <a:r>
              <a:rPr lang="en-ZA" sz="2400" dirty="0" smtClean="0"/>
              <a:t> </a:t>
            </a:r>
          </a:p>
          <a:p>
            <a:r>
              <a:rPr lang="en-ZA" sz="2400" dirty="0" smtClean="0"/>
              <a:t>Yield Management</a:t>
            </a:r>
          </a:p>
          <a:p>
            <a:r>
              <a:rPr lang="en-ZA" sz="2400" dirty="0" err="1" smtClean="0"/>
              <a:t>Kepner-Tregoe</a:t>
            </a:r>
            <a:r>
              <a:rPr lang="en-ZA" sz="2400" dirty="0" smtClean="0"/>
              <a:t> (support of decision making)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 tools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ERP</a:t>
            </a:r>
            <a:r>
              <a:rPr lang="en-US" sz="2400" dirty="0" smtClean="0"/>
              <a:t>-Enterprise Resource Planning (MS Dynamics NAV) </a:t>
            </a:r>
          </a:p>
          <a:p>
            <a:pPr lvl="1"/>
            <a:r>
              <a:rPr lang="en-US" sz="2000" dirty="0" smtClean="0"/>
              <a:t>Basic installation, handling and setup</a:t>
            </a:r>
          </a:p>
          <a:p>
            <a:pPr lvl="1"/>
            <a:r>
              <a:rPr lang="en-US" sz="2000" dirty="0" smtClean="0"/>
              <a:t>Inventory – Items – Transports </a:t>
            </a:r>
          </a:p>
          <a:p>
            <a:pPr lvl="1"/>
            <a:r>
              <a:rPr lang="en-US" sz="2000" dirty="0" smtClean="0"/>
              <a:t>Purchase –dealing with Suppliers</a:t>
            </a:r>
          </a:p>
          <a:p>
            <a:pPr lvl="1"/>
            <a:r>
              <a:rPr lang="en-US" sz="2000" dirty="0" smtClean="0"/>
              <a:t>Selling – dealing with Customers</a:t>
            </a:r>
          </a:p>
          <a:p>
            <a:pPr lvl="1"/>
            <a:r>
              <a:rPr lang="en-US" sz="2000" dirty="0" smtClean="0"/>
              <a:t>Payment – Bank operations</a:t>
            </a:r>
          </a:p>
          <a:p>
            <a:pPr lvl="1"/>
            <a:r>
              <a:rPr lang="en-US" sz="2000" dirty="0" smtClean="0"/>
              <a:t>Accounting basics</a:t>
            </a:r>
          </a:p>
          <a:p>
            <a:pPr lvl="1"/>
            <a:r>
              <a:rPr lang="en-US" sz="2000" dirty="0" smtClean="0"/>
              <a:t>CRM- Customer Relationship Management </a:t>
            </a:r>
          </a:p>
          <a:p>
            <a:pPr lvl="1"/>
            <a:r>
              <a:rPr lang="en-US" sz="2000" dirty="0" smtClean="0"/>
              <a:t>Manufacturing – Planning and Shop Floor Control 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7632848" cy="518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4160" y="2780928"/>
            <a:ext cx="701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MS Dynamics NAV 2009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2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Logistics (Warehouse management)</a:t>
            </a:r>
          </a:p>
          <a:p>
            <a:pPr lvl="1"/>
            <a:r>
              <a:rPr lang="en-ZA" dirty="0" smtClean="0"/>
              <a:t>Replenishment </a:t>
            </a:r>
            <a:r>
              <a:rPr lang="en-ZA" sz="2000" dirty="0" smtClean="0"/>
              <a:t>(EOQ, ROP, Safety Stock, MRP)</a:t>
            </a:r>
          </a:p>
          <a:p>
            <a:pPr lvl="1"/>
            <a:r>
              <a:rPr lang="en-ZA" dirty="0" smtClean="0"/>
              <a:t>Inventory costing </a:t>
            </a:r>
            <a:r>
              <a:rPr lang="en-ZA" sz="2000" dirty="0" smtClean="0"/>
              <a:t>(FIFO, Specific, Average, Standard, COGS)</a:t>
            </a:r>
          </a:p>
          <a:p>
            <a:pPr lvl="1"/>
            <a:r>
              <a:rPr lang="en-ZA" dirty="0" smtClean="0"/>
              <a:t>Stock taking </a:t>
            </a:r>
          </a:p>
          <a:p>
            <a:pPr lvl="1"/>
            <a:r>
              <a:rPr lang="en-ZA" dirty="0" smtClean="0"/>
              <a:t>MRP</a:t>
            </a:r>
          </a:p>
          <a:p>
            <a:pPr lvl="1"/>
            <a:r>
              <a:rPr lang="en-ZA" dirty="0" smtClean="0"/>
              <a:t>Put-away, picking, bins, zones, cross docking</a:t>
            </a:r>
          </a:p>
          <a:p>
            <a:pPr lvl="1"/>
            <a:r>
              <a:rPr lang="en-ZA" dirty="0" smtClean="0"/>
              <a:t>Shipment</a:t>
            </a:r>
          </a:p>
          <a:p>
            <a:pPr lvl="1"/>
            <a:r>
              <a:rPr lang="en-ZA" dirty="0" smtClean="0"/>
              <a:t>Receiving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761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en-ZA" sz="1000" dirty="0" smtClean="0"/>
              <a:t> </a:t>
            </a:r>
            <a:r>
              <a:rPr lang="cs-CZ" sz="1000" dirty="0" smtClean="0"/>
              <a:t>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; </a:t>
            </a:r>
            <a:r>
              <a:rPr lang="cs-CZ" sz="1000" b="1" dirty="0" smtClean="0"/>
              <a:t>ROP</a:t>
            </a:r>
            <a:r>
              <a:rPr lang="cs-CZ" sz="1000" dirty="0" smtClean="0"/>
              <a:t> – </a:t>
            </a:r>
            <a:r>
              <a:rPr lang="cs-CZ" sz="1000" dirty="0" err="1" smtClean="0"/>
              <a:t>Reorder</a:t>
            </a:r>
            <a:r>
              <a:rPr lang="cs-CZ" sz="1000" dirty="0" smtClean="0"/>
              <a:t> Point; </a:t>
            </a:r>
            <a:r>
              <a:rPr lang="cs-CZ" sz="1000" b="1" dirty="0" smtClean="0"/>
              <a:t>MRP</a:t>
            </a:r>
            <a:r>
              <a:rPr lang="cs-CZ" sz="1000" dirty="0" smtClean="0"/>
              <a:t> –</a:t>
            </a:r>
            <a:r>
              <a:rPr lang="cs-CZ" sz="1000" dirty="0" err="1" smtClean="0"/>
              <a:t>Material</a:t>
            </a:r>
            <a:r>
              <a:rPr lang="cs-CZ" sz="1000" dirty="0" smtClean="0"/>
              <a:t> </a:t>
            </a:r>
            <a:r>
              <a:rPr lang="cs-CZ" sz="1000" dirty="0" err="1" smtClean="0"/>
              <a:t>Requirement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; </a:t>
            </a:r>
            <a:r>
              <a:rPr lang="cs-CZ" sz="1000" b="1" dirty="0" smtClean="0"/>
              <a:t>COGS </a:t>
            </a:r>
            <a:r>
              <a:rPr lang="cs-CZ" sz="1000" dirty="0" smtClean="0"/>
              <a:t>– </a:t>
            </a:r>
            <a:r>
              <a:rPr lang="cs-CZ" sz="1000" dirty="0" err="1" smtClean="0"/>
              <a:t>Cost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Good</a:t>
            </a:r>
            <a:r>
              <a:rPr lang="cs-CZ" sz="1000" dirty="0" smtClean="0"/>
              <a:t> Sold</a:t>
            </a:r>
            <a:endParaRPr lang="en-ZA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4249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6" y="3398481"/>
            <a:ext cx="884713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0" y="1268760"/>
            <a:ext cx="8615936" cy="38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0" y="1484784"/>
            <a:ext cx="8342242" cy="296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1904</Words>
  <Application>Microsoft Office PowerPoint</Application>
  <PresentationFormat>Předvádění na obrazovce (4:3)</PresentationFormat>
  <Paragraphs>458</Paragraphs>
  <Slides>34</Slides>
  <Notes>3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Operation Management (OM) Introduction</vt:lpstr>
      <vt:lpstr>Coordinates</vt:lpstr>
      <vt:lpstr>Studijní materiály</vt:lpstr>
      <vt:lpstr>Nahraná videa</vt:lpstr>
      <vt:lpstr>What is going on ?</vt:lpstr>
      <vt:lpstr>OM all around us</vt:lpstr>
      <vt:lpstr>Some OM methods  </vt:lpstr>
      <vt:lpstr>Some  tools</vt:lpstr>
      <vt:lpstr>Some basic processes controlled by ERP –I.</vt:lpstr>
      <vt:lpstr>Some basic processes controlled by ERP –II.</vt:lpstr>
      <vt:lpstr>Some basic processes controlled by ERP –III.</vt:lpstr>
      <vt:lpstr>Some basic processes controlled by ERP –IV.</vt:lpstr>
      <vt:lpstr>Some basic processes controlled by ERP –V.</vt:lpstr>
      <vt:lpstr>Controlling processes in Supply Chain Management (SCM)</vt:lpstr>
      <vt:lpstr>Deming cycle (based on periodicity)</vt:lpstr>
      <vt:lpstr>Simple example of Deming cycle</vt:lpstr>
      <vt:lpstr>Explanation of some terms used in PDCA Deming Cycle simple example (home study) I.</vt:lpstr>
      <vt:lpstr> </vt:lpstr>
      <vt:lpstr>Another point of view</vt:lpstr>
      <vt:lpstr>Another point of view</vt:lpstr>
      <vt:lpstr>Operations</vt:lpstr>
      <vt:lpstr>Function block Logistic-simplified</vt:lpstr>
      <vt:lpstr>Procedures-simplified</vt:lpstr>
      <vt:lpstr>Processing (not organised set of processes, will be presented also as a introduction to project management PWP presentation later) </vt:lpstr>
      <vt:lpstr>Your main task (to organize  processes based on business logic)</vt:lpstr>
      <vt:lpstr>Your main task (possible problems, bottlenecks, undesirable effects..) </vt:lpstr>
      <vt:lpstr>Your main task  (Search  - HOW  ???  Measure impacts –HOW ??? and  Destroy – HOW  ???) </vt:lpstr>
      <vt:lpstr>Basic problem  I.  (availability of components  solved by product PlannerOne application)   </vt:lpstr>
      <vt:lpstr>Basic problem II-I.  (over budget)   </vt:lpstr>
      <vt:lpstr>Prezentace aplikace PowerPoint</vt:lpstr>
      <vt:lpstr>Prezentace aplikace PowerPoint</vt:lpstr>
      <vt:lpstr>Tuition –plan-theory</vt:lpstr>
      <vt:lpstr>Tuition –plan-ERP used in OM (not for MKH_RIOP)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Skorkovsky Jaromir</cp:lastModifiedBy>
  <cp:revision>87</cp:revision>
  <dcterms:created xsi:type="dcterms:W3CDTF">2016-08-05T07:59:00Z</dcterms:created>
  <dcterms:modified xsi:type="dcterms:W3CDTF">2017-03-03T12:07:51Z</dcterms:modified>
</cp:coreProperties>
</file>