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1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2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3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4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15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16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17.xml" ContentType="application/vnd.openxmlformats-officedocument.theme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theme/theme18.xml" ContentType="application/vnd.openxmlformats-officedocument.theme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theme/theme19.xml" ContentType="application/vnd.openxmlformats-officedocument.theme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0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theme/theme21.xml" ContentType="application/vnd.openxmlformats-officedocument.theme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theme/theme22.xml" ContentType="application/vnd.openxmlformats-officedocument.theme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theme/theme23.xml" ContentType="application/vnd.openxmlformats-officedocument.theme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theme/theme24.xml" ContentType="application/vnd.openxmlformats-officedocument.theme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theme/theme25.xml" ContentType="application/vnd.openxmlformats-officedocument.theme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theme/theme26.xml" ContentType="application/vnd.openxmlformats-officedocument.theme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theme/theme27.xml" ContentType="application/vnd.openxmlformats-officedocument.theme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8" r:id="rId9"/>
    <p:sldMasterId id="2147483772" r:id="rId10"/>
    <p:sldMasterId id="2147483786" r:id="rId11"/>
    <p:sldMasterId id="2147483800" r:id="rId12"/>
    <p:sldMasterId id="2147483814" r:id="rId13"/>
    <p:sldMasterId id="2147483828" r:id="rId14"/>
    <p:sldMasterId id="2147483843" r:id="rId15"/>
    <p:sldMasterId id="2147483858" r:id="rId16"/>
    <p:sldMasterId id="2147483873" r:id="rId17"/>
    <p:sldMasterId id="2147483888" r:id="rId18"/>
    <p:sldMasterId id="2147483903" r:id="rId19"/>
    <p:sldMasterId id="2147483918" r:id="rId20"/>
    <p:sldMasterId id="2147483933" r:id="rId21"/>
    <p:sldMasterId id="2147483948" r:id="rId22"/>
    <p:sldMasterId id="2147483963" r:id="rId23"/>
    <p:sldMasterId id="2147483978" r:id="rId24"/>
    <p:sldMasterId id="2147483993" r:id="rId25"/>
    <p:sldMasterId id="2147484008" r:id="rId26"/>
    <p:sldMasterId id="2147484023" r:id="rId27"/>
    <p:sldMasterId id="2147484038" r:id="rId28"/>
  </p:sldMasterIdLst>
  <p:notesMasterIdLst>
    <p:notesMasterId r:id="rId85"/>
  </p:notesMasterIdLst>
  <p:handoutMasterIdLst>
    <p:handoutMasterId r:id="rId86"/>
  </p:handoutMasterIdLst>
  <p:sldIdLst>
    <p:sldId id="380" r:id="rId29"/>
    <p:sldId id="381" r:id="rId30"/>
    <p:sldId id="382" r:id="rId31"/>
    <p:sldId id="383" r:id="rId32"/>
    <p:sldId id="384" r:id="rId33"/>
    <p:sldId id="385" r:id="rId34"/>
    <p:sldId id="386" r:id="rId35"/>
    <p:sldId id="387" r:id="rId36"/>
    <p:sldId id="388" r:id="rId37"/>
    <p:sldId id="389" r:id="rId38"/>
    <p:sldId id="390" r:id="rId39"/>
    <p:sldId id="391" r:id="rId40"/>
    <p:sldId id="392" r:id="rId41"/>
    <p:sldId id="393" r:id="rId42"/>
    <p:sldId id="394" r:id="rId43"/>
    <p:sldId id="395" r:id="rId44"/>
    <p:sldId id="275" r:id="rId45"/>
    <p:sldId id="349" r:id="rId46"/>
    <p:sldId id="350" r:id="rId47"/>
    <p:sldId id="278" r:id="rId48"/>
    <p:sldId id="396" r:id="rId49"/>
    <p:sldId id="397" r:id="rId50"/>
    <p:sldId id="367" r:id="rId51"/>
    <p:sldId id="368" r:id="rId52"/>
    <p:sldId id="370" r:id="rId53"/>
    <p:sldId id="371" r:id="rId54"/>
    <p:sldId id="375" r:id="rId55"/>
    <p:sldId id="280" r:id="rId56"/>
    <p:sldId id="281" r:id="rId57"/>
    <p:sldId id="282" r:id="rId58"/>
    <p:sldId id="399" r:id="rId59"/>
    <p:sldId id="400" r:id="rId60"/>
    <p:sldId id="417" r:id="rId61"/>
    <p:sldId id="418" r:id="rId62"/>
    <p:sldId id="401" r:id="rId63"/>
    <p:sldId id="402" r:id="rId64"/>
    <p:sldId id="403" r:id="rId65"/>
    <p:sldId id="404" r:id="rId66"/>
    <p:sldId id="405" r:id="rId67"/>
    <p:sldId id="406" r:id="rId68"/>
    <p:sldId id="407" r:id="rId69"/>
    <p:sldId id="408" r:id="rId70"/>
    <p:sldId id="409" r:id="rId71"/>
    <p:sldId id="410" r:id="rId72"/>
    <p:sldId id="411" r:id="rId73"/>
    <p:sldId id="412" r:id="rId74"/>
    <p:sldId id="413" r:id="rId75"/>
    <p:sldId id="414" r:id="rId76"/>
    <p:sldId id="415" r:id="rId77"/>
    <p:sldId id="416" r:id="rId78"/>
    <p:sldId id="398" r:id="rId79"/>
    <p:sldId id="283" r:id="rId80"/>
    <p:sldId id="284" r:id="rId81"/>
    <p:sldId id="285" r:id="rId82"/>
    <p:sldId id="286" r:id="rId83"/>
    <p:sldId id="359" r:id="rId84"/>
  </p:sldIdLst>
  <p:sldSz cx="9144000" cy="6858000" type="screen4x3"/>
  <p:notesSz cx="6662738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5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1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6.xml"/><Relationship Id="rId42" Type="http://schemas.openxmlformats.org/officeDocument/2006/relationships/slide" Target="slides/slide14.xml"/><Relationship Id="rId47" Type="http://schemas.openxmlformats.org/officeDocument/2006/relationships/slide" Target="slides/slide19.xml"/><Relationship Id="rId50" Type="http://schemas.openxmlformats.org/officeDocument/2006/relationships/slide" Target="slides/slide22.xml"/><Relationship Id="rId55" Type="http://schemas.openxmlformats.org/officeDocument/2006/relationships/slide" Target="slides/slide27.xml"/><Relationship Id="rId63" Type="http://schemas.openxmlformats.org/officeDocument/2006/relationships/slide" Target="slides/slide35.xml"/><Relationship Id="rId68" Type="http://schemas.openxmlformats.org/officeDocument/2006/relationships/slide" Target="slides/slide40.xml"/><Relationship Id="rId76" Type="http://schemas.openxmlformats.org/officeDocument/2006/relationships/slide" Target="slides/slide48.xml"/><Relationship Id="rId84" Type="http://schemas.openxmlformats.org/officeDocument/2006/relationships/slide" Target="slides/slide56.xml"/><Relationship Id="rId89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4.xml"/><Relationship Id="rId37" Type="http://schemas.openxmlformats.org/officeDocument/2006/relationships/slide" Target="slides/slide9.xml"/><Relationship Id="rId40" Type="http://schemas.openxmlformats.org/officeDocument/2006/relationships/slide" Target="slides/slide12.xml"/><Relationship Id="rId45" Type="http://schemas.openxmlformats.org/officeDocument/2006/relationships/slide" Target="slides/slide17.xml"/><Relationship Id="rId53" Type="http://schemas.openxmlformats.org/officeDocument/2006/relationships/slide" Target="slides/slide25.xml"/><Relationship Id="rId58" Type="http://schemas.openxmlformats.org/officeDocument/2006/relationships/slide" Target="slides/slide30.xml"/><Relationship Id="rId66" Type="http://schemas.openxmlformats.org/officeDocument/2006/relationships/slide" Target="slides/slide38.xml"/><Relationship Id="rId74" Type="http://schemas.openxmlformats.org/officeDocument/2006/relationships/slide" Target="slides/slide46.xml"/><Relationship Id="rId79" Type="http://schemas.openxmlformats.org/officeDocument/2006/relationships/slide" Target="slides/slide51.xml"/><Relationship Id="rId87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3.xml"/><Relationship Id="rId82" Type="http://schemas.openxmlformats.org/officeDocument/2006/relationships/slide" Target="slides/slide54.xml"/><Relationship Id="rId90" Type="http://schemas.openxmlformats.org/officeDocument/2006/relationships/tableStyles" Target="tableStyles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2.xml"/><Relationship Id="rId35" Type="http://schemas.openxmlformats.org/officeDocument/2006/relationships/slide" Target="slides/slide7.xml"/><Relationship Id="rId43" Type="http://schemas.openxmlformats.org/officeDocument/2006/relationships/slide" Target="slides/slide15.xml"/><Relationship Id="rId48" Type="http://schemas.openxmlformats.org/officeDocument/2006/relationships/slide" Target="slides/slide20.xml"/><Relationship Id="rId56" Type="http://schemas.openxmlformats.org/officeDocument/2006/relationships/slide" Target="slides/slide28.xml"/><Relationship Id="rId64" Type="http://schemas.openxmlformats.org/officeDocument/2006/relationships/slide" Target="slides/slide36.xml"/><Relationship Id="rId69" Type="http://schemas.openxmlformats.org/officeDocument/2006/relationships/slide" Target="slides/slide41.xml"/><Relationship Id="rId77" Type="http://schemas.openxmlformats.org/officeDocument/2006/relationships/slide" Target="slides/slide4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3.xml"/><Relationship Id="rId72" Type="http://schemas.openxmlformats.org/officeDocument/2006/relationships/slide" Target="slides/slide44.xml"/><Relationship Id="rId80" Type="http://schemas.openxmlformats.org/officeDocument/2006/relationships/slide" Target="slides/slide52.xml"/><Relationship Id="rId85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5.xml"/><Relationship Id="rId38" Type="http://schemas.openxmlformats.org/officeDocument/2006/relationships/slide" Target="slides/slide10.xml"/><Relationship Id="rId46" Type="http://schemas.openxmlformats.org/officeDocument/2006/relationships/slide" Target="slides/slide18.xml"/><Relationship Id="rId59" Type="http://schemas.openxmlformats.org/officeDocument/2006/relationships/slide" Target="slides/slide31.xml"/><Relationship Id="rId67" Type="http://schemas.openxmlformats.org/officeDocument/2006/relationships/slide" Target="slides/slide39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3.xml"/><Relationship Id="rId54" Type="http://schemas.openxmlformats.org/officeDocument/2006/relationships/slide" Target="slides/slide26.xml"/><Relationship Id="rId62" Type="http://schemas.openxmlformats.org/officeDocument/2006/relationships/slide" Target="slides/slide34.xml"/><Relationship Id="rId70" Type="http://schemas.openxmlformats.org/officeDocument/2006/relationships/slide" Target="slides/slide42.xml"/><Relationship Id="rId75" Type="http://schemas.openxmlformats.org/officeDocument/2006/relationships/slide" Target="slides/slide47.xml"/><Relationship Id="rId83" Type="http://schemas.openxmlformats.org/officeDocument/2006/relationships/slide" Target="slides/slide55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8.xml"/><Relationship Id="rId49" Type="http://schemas.openxmlformats.org/officeDocument/2006/relationships/slide" Target="slides/slide21.xml"/><Relationship Id="rId57" Type="http://schemas.openxmlformats.org/officeDocument/2006/relationships/slide" Target="slides/slide29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3.xml"/><Relationship Id="rId44" Type="http://schemas.openxmlformats.org/officeDocument/2006/relationships/slide" Target="slides/slide16.xml"/><Relationship Id="rId52" Type="http://schemas.openxmlformats.org/officeDocument/2006/relationships/slide" Target="slides/slide24.xml"/><Relationship Id="rId60" Type="http://schemas.openxmlformats.org/officeDocument/2006/relationships/slide" Target="slides/slide32.xml"/><Relationship Id="rId65" Type="http://schemas.openxmlformats.org/officeDocument/2006/relationships/slide" Target="slides/slide37.xml"/><Relationship Id="rId73" Type="http://schemas.openxmlformats.org/officeDocument/2006/relationships/slide" Target="slides/slide45.xml"/><Relationship Id="rId78" Type="http://schemas.openxmlformats.org/officeDocument/2006/relationships/slide" Target="slides/slide50.xml"/><Relationship Id="rId81" Type="http://schemas.openxmlformats.org/officeDocument/2006/relationships/slide" Target="slides/slide53.xml"/><Relationship Id="rId86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6499" cy="496809"/>
          </a:xfrm>
          <a:prstGeom prst="rect">
            <a:avLst/>
          </a:prstGeom>
        </p:spPr>
        <p:txBody>
          <a:bodyPr vert="horz" lIns="91394" tIns="45697" rIns="91394" bIns="45697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4653" y="0"/>
            <a:ext cx="2886499" cy="496809"/>
          </a:xfrm>
          <a:prstGeom prst="rect">
            <a:avLst/>
          </a:prstGeom>
        </p:spPr>
        <p:txBody>
          <a:bodyPr vert="horz" lIns="91394" tIns="45697" rIns="91394" bIns="45697" rtlCol="0"/>
          <a:lstStyle>
            <a:lvl1pPr algn="r">
              <a:defRPr sz="1200"/>
            </a:lvl1pPr>
          </a:lstStyle>
          <a:p>
            <a:fld id="{855C7926-BDCB-47EE-B811-B09EEFBAFCD4}" type="datetimeFigureOut">
              <a:rPr lang="cs-CZ" smtClean="0"/>
              <a:t>30.3.2016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886499" cy="496809"/>
          </a:xfrm>
          <a:prstGeom prst="rect">
            <a:avLst/>
          </a:prstGeom>
        </p:spPr>
        <p:txBody>
          <a:bodyPr vert="horz" lIns="91394" tIns="45697" rIns="91394" bIns="45697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4653" y="9428242"/>
            <a:ext cx="2886499" cy="496809"/>
          </a:xfrm>
          <a:prstGeom prst="rect">
            <a:avLst/>
          </a:prstGeom>
        </p:spPr>
        <p:txBody>
          <a:bodyPr vert="horz" lIns="91394" tIns="45697" rIns="91394" bIns="45697" rtlCol="0" anchor="b"/>
          <a:lstStyle>
            <a:lvl1pPr algn="r">
              <a:defRPr sz="1200"/>
            </a:lvl1pPr>
          </a:lstStyle>
          <a:p>
            <a:fld id="{64BF0AE0-39EB-4A98-AD96-9007691569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2896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394" tIns="45697" rIns="91394" bIns="45697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394" tIns="45697" rIns="91394" bIns="45697" rtlCol="0"/>
          <a:lstStyle>
            <a:lvl1pPr algn="r">
              <a:defRPr sz="1200"/>
            </a:lvl1pPr>
          </a:lstStyle>
          <a:p>
            <a:fld id="{54A6372F-EF66-4AFD-B944-54345645C30F}" type="datetimeFigureOut">
              <a:rPr lang="cs-CZ" smtClean="0"/>
              <a:t>30.3.2016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4" tIns="45697" rIns="91394" bIns="45697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274" y="4715154"/>
            <a:ext cx="5330190" cy="4466987"/>
          </a:xfrm>
          <a:prstGeom prst="rect">
            <a:avLst/>
          </a:prstGeom>
        </p:spPr>
        <p:txBody>
          <a:bodyPr vert="horz" lIns="91394" tIns="45697" rIns="91394" bIns="45697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7186" cy="496332"/>
          </a:xfrm>
          <a:prstGeom prst="rect">
            <a:avLst/>
          </a:prstGeom>
        </p:spPr>
        <p:txBody>
          <a:bodyPr vert="horz" lIns="91394" tIns="45697" rIns="91394" bIns="45697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4010" y="9428584"/>
            <a:ext cx="2887186" cy="496332"/>
          </a:xfrm>
          <a:prstGeom prst="rect">
            <a:avLst/>
          </a:prstGeom>
        </p:spPr>
        <p:txBody>
          <a:bodyPr vert="horz" lIns="91394" tIns="45697" rIns="91394" bIns="45697" rtlCol="0" anchor="b"/>
          <a:lstStyle>
            <a:lvl1pPr algn="r">
              <a:defRPr sz="1200"/>
            </a:lvl1pPr>
          </a:lstStyle>
          <a:p>
            <a:fld id="{7B099F2D-72C2-4135-A31A-D38C1F29A3D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4609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5" tIns="45693" rIns="91385" bIns="45693"/>
          <a:lstStyle/>
          <a:p>
            <a:pPr>
              <a:spcBef>
                <a:spcPct val="0"/>
              </a:spcBef>
            </a:pPr>
            <a:r>
              <a:rPr lang="cs-CZ" altLang="cs-CZ" smtClean="0"/>
              <a:t>OECD, převzato z Mercer</a:t>
            </a:r>
          </a:p>
        </p:txBody>
      </p:sp>
      <p:sp>
        <p:nvSpPr>
          <p:cNvPr id="75780" name="Zástupný symbol pro číslo snímku 3"/>
          <p:cNvSpPr txBox="1">
            <a:spLocks noGrp="1"/>
          </p:cNvSpPr>
          <p:nvPr/>
        </p:nvSpPr>
        <p:spPr bwMode="auto">
          <a:xfrm>
            <a:off x="3774010" y="9428584"/>
            <a:ext cx="2887186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5" tIns="45693" rIns="91385" bIns="45693" anchor="b"/>
          <a:lstStyle>
            <a:lvl1pPr defTabSz="844550">
              <a:defRPr sz="4000" b="1">
                <a:solidFill>
                  <a:schemeClr val="tx2"/>
                </a:solidFill>
                <a:latin typeface="Arial" pitchFamily="34" charset="0"/>
              </a:defRPr>
            </a:lvl1pPr>
            <a:lvl2pPr marL="685800" indent="-263525" defTabSz="844550">
              <a:defRPr sz="4000" b="1">
                <a:solidFill>
                  <a:schemeClr val="tx2"/>
                </a:solidFill>
                <a:latin typeface="Arial" pitchFamily="34" charset="0"/>
              </a:defRPr>
            </a:lvl2pPr>
            <a:lvl3pPr marL="1055688" indent="-211138" defTabSz="844550">
              <a:defRPr sz="4000" b="1">
                <a:solidFill>
                  <a:schemeClr val="tx2"/>
                </a:solidFill>
                <a:latin typeface="Arial" pitchFamily="34" charset="0"/>
              </a:defRPr>
            </a:lvl3pPr>
            <a:lvl4pPr marL="1476375" indent="-209550" defTabSz="844550">
              <a:defRPr sz="4000" b="1">
                <a:solidFill>
                  <a:schemeClr val="tx2"/>
                </a:solidFill>
                <a:latin typeface="Arial" pitchFamily="34" charset="0"/>
              </a:defRPr>
            </a:lvl4pPr>
            <a:lvl5pPr marL="1898650" indent="-211138" defTabSz="844550">
              <a:defRPr sz="4000" b="1">
                <a:solidFill>
                  <a:schemeClr val="tx2"/>
                </a:solidFill>
                <a:latin typeface="Arial" pitchFamily="34" charset="0"/>
              </a:defRPr>
            </a:lvl5pPr>
            <a:lvl6pPr marL="2355850" indent="-211138" algn="ctr" defTabSz="8445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2813050" indent="-211138" algn="ctr" defTabSz="8445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3270250" indent="-211138" algn="ctr" defTabSz="8445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3727450" indent="-211138" algn="ctr" defTabSz="8445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592613C-2FBE-45C4-B8D4-7A71C32743B1}" type="slidenum">
              <a:rPr lang="cs-CZ" altLang="cs-CZ" sz="1200" b="0">
                <a:solidFill>
                  <a:prstClr val="black"/>
                </a:solidFill>
                <a:latin typeface="Calibri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cs-CZ" altLang="cs-CZ" sz="1200" b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5BFDD8-ED0B-4B70-8FB5-DEAA5B88ACF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010556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15F047-8C4F-4F31-92CD-036ACA268285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2493784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FF5FE-B613-4740-8779-E4E468C8448B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66F47-056A-4380-88F8-517E995E9E9A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53759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DE5B8-5788-4371-85EF-78A320D3B17E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57EBB-3A7C-4176-8553-DC1A74AA40A7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69713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3C338-FF10-4561-8AA6-27D07E64FE93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47E79-0C1E-44DB-A96C-CF32407D687A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92207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9E00D-948C-4B31-9F0B-2723E9AAEEE6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BF746-273C-41CA-9592-EB6F794500A6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03823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0AFEC-3B81-412B-B2DF-19D18D9B09D9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84B89-361A-420B-BF2D-3284B71F9019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54961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AFD36-6DEE-4C44-8D71-ECF49C0DC1E2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9C31D-2A38-4BE5-824A-F9F1839894DF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72959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1034F-5E5E-42CD-A208-285011BC4AB6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AB5B0-DCB8-48D6-8E49-98B0746B10B6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57906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AAEAB-8704-4542-BBA7-1EEDE1B1A506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D7DD8-2A46-4E66-B396-02E52F0B405F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92298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A743F-91D1-40E7-A51A-08AFE44143C6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7F086-55DB-47E9-980E-EBC4BD9FB9E1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59891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133C3-2A4D-441F-80B4-F5CDEDB3C6C8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B4820-9CC3-48C4-92E2-731308D4C676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285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6565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65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BC155E5-9757-471E-9823-DEF1BECFE6B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88107521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A5B90-A91D-4FED-A36D-AB363C9815F8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CF872-EB7A-421B-9CD4-410B4220A744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72398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B525C-BBA4-471C-BCE3-9CC3D9ED3F22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E4FD8-4C47-43BB-97B7-29991A422ED3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10031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A77F9-1A48-4448-894D-4ACC9CC679E0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3C74B-88FE-4A53-9481-867769BEBB0B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78305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FF5FE-B613-4740-8779-E4E468C8448B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66F47-056A-4380-88F8-517E995E9E9A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86490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DE5B8-5788-4371-85EF-78A320D3B17E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57EBB-3A7C-4176-8553-DC1A74AA40A7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40105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3C338-FF10-4561-8AA6-27D07E64FE93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47E79-0C1E-44DB-A96C-CF32407D687A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21349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9E00D-948C-4B31-9F0B-2723E9AAEEE6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BF746-273C-41CA-9592-EB6F794500A6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84510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0AFEC-3B81-412B-B2DF-19D18D9B09D9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84B89-361A-420B-BF2D-3284B71F9019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38387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AFD36-6DEE-4C44-8D71-ECF49C0DC1E2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9C31D-2A38-4BE5-824A-F9F1839894DF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39198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1034F-5E5E-42CD-A208-285011BC4AB6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AB5B0-DCB8-48D6-8E49-98B0746B10B6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34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F058-0F55-4A05-BDA1-9E236C7A7A3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30.3.2016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DB98-9F92-4EBF-AE3F-3CA5E3770EB1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48116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AAEAB-8704-4542-BBA7-1EEDE1B1A506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D7DD8-2A46-4E66-B396-02E52F0B405F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06138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A743F-91D1-40E7-A51A-08AFE44143C6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7F086-55DB-47E9-980E-EBC4BD9FB9E1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56191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133C3-2A4D-441F-80B4-F5CDEDB3C6C8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B4820-9CC3-48C4-92E2-731308D4C676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98571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A5B90-A91D-4FED-A36D-AB363C9815F8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CF872-EB7A-421B-9CD4-410B4220A744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7898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B525C-BBA4-471C-BCE3-9CC3D9ED3F22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E4FD8-4C47-43BB-97B7-29991A422ED3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90264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A77F9-1A48-4448-894D-4ACC9CC679E0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3C74B-88FE-4A53-9481-867769BEBB0B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32270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FF5FE-B613-4740-8779-E4E468C8448B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66F47-056A-4380-88F8-517E995E9E9A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97557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DE5B8-5788-4371-85EF-78A320D3B17E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57EBB-3A7C-4176-8553-DC1A74AA40A7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79627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3C338-FF10-4561-8AA6-27D07E64FE93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47E79-0C1E-44DB-A96C-CF32407D687A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38215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9E00D-948C-4B31-9F0B-2723E9AAEEE6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BF746-273C-41CA-9592-EB6F794500A6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467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F058-0F55-4A05-BDA1-9E236C7A7A3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30.3.2016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DB98-9F92-4EBF-AE3F-3CA5E3770EB1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67088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0AFEC-3B81-412B-B2DF-19D18D9B09D9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84B89-361A-420B-BF2D-3284B71F9019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61786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AFD36-6DEE-4C44-8D71-ECF49C0DC1E2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9C31D-2A38-4BE5-824A-F9F1839894DF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19018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1034F-5E5E-42CD-A208-285011BC4AB6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AB5B0-DCB8-48D6-8E49-98B0746B10B6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62099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AAEAB-8704-4542-BBA7-1EEDE1B1A506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D7DD8-2A46-4E66-B396-02E52F0B405F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8036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A743F-91D1-40E7-A51A-08AFE44143C6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7F086-55DB-47E9-980E-EBC4BD9FB9E1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3676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133C3-2A4D-441F-80B4-F5CDEDB3C6C8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B4820-9CC3-48C4-92E2-731308D4C676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3560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A5B90-A91D-4FED-A36D-AB363C9815F8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CF872-EB7A-421B-9CD4-410B4220A744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16166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B525C-BBA4-471C-BCE3-9CC3D9ED3F22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E4FD8-4C47-43BB-97B7-29991A422ED3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73731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A77F9-1A48-4448-894D-4ACC9CC679E0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3C74B-88FE-4A53-9481-867769BEBB0B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968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FF5FE-B613-4740-8779-E4E468C8448B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66F47-056A-4380-88F8-517E995E9E9A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825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F058-0F55-4A05-BDA1-9E236C7A7A3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30.3.2016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DB98-9F92-4EBF-AE3F-3CA5E3770EB1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28180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DE5B8-5788-4371-85EF-78A320D3B17E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57EBB-3A7C-4176-8553-DC1A74AA40A7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60881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3C338-FF10-4561-8AA6-27D07E64FE93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47E79-0C1E-44DB-A96C-CF32407D687A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39228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9E00D-948C-4B31-9F0B-2723E9AAEEE6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BF746-273C-41CA-9592-EB6F794500A6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76439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0AFEC-3B81-412B-B2DF-19D18D9B09D9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84B89-361A-420B-BF2D-3284B71F9019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97965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AFD36-6DEE-4C44-8D71-ECF49C0DC1E2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9C31D-2A38-4BE5-824A-F9F1839894DF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04774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1034F-5E5E-42CD-A208-285011BC4AB6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AB5B0-DCB8-48D6-8E49-98B0746B10B6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78930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AAEAB-8704-4542-BBA7-1EEDE1B1A506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D7DD8-2A46-4E66-B396-02E52F0B405F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61047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A743F-91D1-40E7-A51A-08AFE44143C6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7F086-55DB-47E9-980E-EBC4BD9FB9E1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16907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133C3-2A4D-441F-80B4-F5CDEDB3C6C8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B4820-9CC3-48C4-92E2-731308D4C676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69276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A5B90-A91D-4FED-A36D-AB363C9815F8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CF872-EB7A-421B-9CD4-410B4220A744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814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F058-0F55-4A05-BDA1-9E236C7A7A3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30.3.2016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DB98-9F92-4EBF-AE3F-3CA5E3770EB1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91726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B525C-BBA4-471C-BCE3-9CC3D9ED3F22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E4FD8-4C47-43BB-97B7-29991A422ED3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16589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A77F9-1A48-4448-894D-4ACC9CC679E0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3C74B-88FE-4A53-9481-867769BEBB0B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63493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FF5FE-B613-4740-8779-E4E468C8448B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66F47-056A-4380-88F8-517E995E9E9A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62828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DE5B8-5788-4371-85EF-78A320D3B17E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57EBB-3A7C-4176-8553-DC1A74AA40A7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56014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3C338-FF10-4561-8AA6-27D07E64FE93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47E79-0C1E-44DB-A96C-CF32407D687A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32310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9E00D-948C-4B31-9F0B-2723E9AAEEE6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BF746-273C-41CA-9592-EB6F794500A6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49350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6758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6758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58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7590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6759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59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759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6759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6759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759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6759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67598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altLang="cs-CZ">
              <a:solidFill>
                <a:srgbClr val="1C1C1C"/>
              </a:solidFill>
            </a:endParaRPr>
          </a:p>
        </p:txBody>
      </p:sp>
      <p:sp>
        <p:nvSpPr>
          <p:cNvPr id="6759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altLang="cs-CZ">
              <a:solidFill>
                <a:srgbClr val="1C1C1C"/>
              </a:solidFill>
            </a:endParaRPr>
          </a:p>
        </p:txBody>
      </p:sp>
      <p:sp>
        <p:nvSpPr>
          <p:cNvPr id="6760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AE74602-C23D-489D-8B8D-7B44CD4ABDCA}" type="slidenum">
              <a:rPr lang="cs-CZ" altLang="cs-CZ">
                <a:solidFill>
                  <a:srgbClr val="1C1C1C"/>
                </a:solidFill>
              </a:rPr>
              <a:pPr/>
              <a:t>‹#›</a:t>
            </a:fld>
            <a:endParaRPr lang="cs-CZ" altLang="cs-CZ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20608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0BE9F-DF9A-4E8C-B31D-DA805C39E1B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49023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68144-7CD9-4FFA-8842-DD99E384B54A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6207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DA428-A925-4F89-B64D-DD66F264EA34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950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F058-0F55-4A05-BDA1-9E236C7A7A3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30.3.2016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DB98-9F92-4EBF-AE3F-3CA5E3770EB1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00975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BD9EC-FF67-4BA7-B1FE-66A2308EF30C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99213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3C6C3-DB1B-4A49-B9B7-FDF6EB4B85CB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7811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7D6C5-D046-46E3-8209-F699CDFA025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40954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F9F68-D433-44C3-93C6-4B6E37C5CEC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1529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7DA41-06B8-4533-A7C1-52E96A964B4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30780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6E4BD-C1DB-493E-911B-69E851CEB17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8469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9A6AB-1088-4ACA-B4DA-BF860F8EDD2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89040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78F2FAF-E0DC-4438-A3A5-AAA542369D6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99473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DBE5984-1400-4D84-99CB-5E26A704D0D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40268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7D62E7E-EADD-445E-87B6-EFAA47A426B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141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F058-0F55-4A05-BDA1-9E236C7A7A3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30.3.2016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DB98-9F92-4EBF-AE3F-3CA5E3770EB1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92939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6758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6758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58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7590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6759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59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759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6759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6759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759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6759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67598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altLang="cs-CZ">
              <a:solidFill>
                <a:srgbClr val="1C1C1C"/>
              </a:solidFill>
            </a:endParaRPr>
          </a:p>
        </p:txBody>
      </p:sp>
      <p:sp>
        <p:nvSpPr>
          <p:cNvPr id="6759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altLang="cs-CZ">
              <a:solidFill>
                <a:srgbClr val="1C1C1C"/>
              </a:solidFill>
            </a:endParaRPr>
          </a:p>
        </p:txBody>
      </p:sp>
      <p:sp>
        <p:nvSpPr>
          <p:cNvPr id="6760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AE74602-C23D-489D-8B8D-7B44CD4ABDCA}" type="slidenum">
              <a:rPr lang="cs-CZ" altLang="cs-CZ">
                <a:solidFill>
                  <a:srgbClr val="1C1C1C"/>
                </a:solidFill>
              </a:rPr>
              <a:pPr/>
              <a:t>‹#›</a:t>
            </a:fld>
            <a:endParaRPr lang="cs-CZ" altLang="cs-CZ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76762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0BE9F-DF9A-4E8C-B31D-DA805C39E1B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61108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68144-7CD9-4FFA-8842-DD99E384B54A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0420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DA428-A925-4F89-B64D-DD66F264EA34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0425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BD9EC-FF67-4BA7-B1FE-66A2308EF30C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3673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3C6C3-DB1B-4A49-B9B7-FDF6EB4B85CB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6064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7D6C5-D046-46E3-8209-F699CDFA025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10986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F9F68-D433-44C3-93C6-4B6E37C5CEC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54634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7DA41-06B8-4533-A7C1-52E96A964B4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00108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6E4BD-C1DB-493E-911B-69E851CEB17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43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F058-0F55-4A05-BDA1-9E236C7A7A3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30.3.2016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DB98-9F92-4EBF-AE3F-3CA5E3770EB1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79404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9A6AB-1088-4ACA-B4DA-BF860F8EDD2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50168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78F2FAF-E0DC-4438-A3A5-AAA542369D6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13608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DBE5984-1400-4D84-99CB-5E26A704D0D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29638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7D62E7E-EADD-445E-87B6-EFAA47A426B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08896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6758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6758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58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7590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6759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59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759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6759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6759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759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6759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67598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altLang="cs-CZ">
              <a:solidFill>
                <a:srgbClr val="1C1C1C"/>
              </a:solidFill>
            </a:endParaRPr>
          </a:p>
        </p:txBody>
      </p:sp>
      <p:sp>
        <p:nvSpPr>
          <p:cNvPr id="6759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altLang="cs-CZ">
              <a:solidFill>
                <a:srgbClr val="1C1C1C"/>
              </a:solidFill>
            </a:endParaRPr>
          </a:p>
        </p:txBody>
      </p:sp>
      <p:sp>
        <p:nvSpPr>
          <p:cNvPr id="6760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AE74602-C23D-489D-8B8D-7B44CD4ABDCA}" type="slidenum">
              <a:rPr lang="cs-CZ" altLang="cs-CZ">
                <a:solidFill>
                  <a:srgbClr val="1C1C1C"/>
                </a:solidFill>
              </a:rPr>
              <a:pPr/>
              <a:t>‹#›</a:t>
            </a:fld>
            <a:endParaRPr lang="cs-CZ" altLang="cs-CZ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5837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0BE9F-DF9A-4E8C-B31D-DA805C39E1B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13361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68144-7CD9-4FFA-8842-DD99E384B54A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14879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DA428-A925-4F89-B64D-DD66F264EA34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79415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BD9EC-FF67-4BA7-B1FE-66A2308EF30C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10153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3C6C3-DB1B-4A49-B9B7-FDF6EB4B85CB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635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F058-0F55-4A05-BDA1-9E236C7A7A3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30.3.2016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DB98-9F92-4EBF-AE3F-3CA5E3770EB1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23137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7D6C5-D046-46E3-8209-F699CDFA025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71564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F9F68-D433-44C3-93C6-4B6E37C5CEC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23863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7DA41-06B8-4533-A7C1-52E96A964B4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84503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6E4BD-C1DB-493E-911B-69E851CEB17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29385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9A6AB-1088-4ACA-B4DA-BF860F8EDD2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87546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78F2FAF-E0DC-4438-A3A5-AAA542369D6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76419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DBE5984-1400-4D84-99CB-5E26A704D0D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0568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7D62E7E-EADD-445E-87B6-EFAA47A426B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21696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6758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6758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58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7590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6759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59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759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6759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6759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759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6759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67598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altLang="cs-CZ">
              <a:solidFill>
                <a:srgbClr val="1C1C1C"/>
              </a:solidFill>
            </a:endParaRPr>
          </a:p>
        </p:txBody>
      </p:sp>
      <p:sp>
        <p:nvSpPr>
          <p:cNvPr id="6759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altLang="cs-CZ">
              <a:solidFill>
                <a:srgbClr val="1C1C1C"/>
              </a:solidFill>
            </a:endParaRPr>
          </a:p>
        </p:txBody>
      </p:sp>
      <p:sp>
        <p:nvSpPr>
          <p:cNvPr id="6760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AE74602-C23D-489D-8B8D-7B44CD4ABDCA}" type="slidenum">
              <a:rPr lang="cs-CZ" altLang="cs-CZ">
                <a:solidFill>
                  <a:srgbClr val="1C1C1C"/>
                </a:solidFill>
              </a:rPr>
              <a:pPr/>
              <a:t>‹#›</a:t>
            </a:fld>
            <a:endParaRPr lang="cs-CZ" altLang="cs-CZ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08284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0BE9F-DF9A-4E8C-B31D-DA805C39E1B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765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2FFED1-E358-4D66-ACE5-612222B34150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595791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F058-0F55-4A05-BDA1-9E236C7A7A3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30.3.2016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DB98-9F92-4EBF-AE3F-3CA5E3770EB1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65680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68144-7CD9-4FFA-8842-DD99E384B54A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39155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DA428-A925-4F89-B64D-DD66F264EA34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6577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BD9EC-FF67-4BA7-B1FE-66A2308EF30C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60024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3C6C3-DB1B-4A49-B9B7-FDF6EB4B85CB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94914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7D6C5-D046-46E3-8209-F699CDFA025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10379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F9F68-D433-44C3-93C6-4B6E37C5CEC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74073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7DA41-06B8-4533-A7C1-52E96A964B4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8715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6E4BD-C1DB-493E-911B-69E851CEB17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77821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9A6AB-1088-4ACA-B4DA-BF860F8EDD2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54478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78F2FAF-E0DC-4438-A3A5-AAA542369D6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983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F058-0F55-4A05-BDA1-9E236C7A7A3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30.3.2016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DB98-9F92-4EBF-AE3F-3CA5E3770EB1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57954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DBE5984-1400-4D84-99CB-5E26A704D0D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45477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7D62E7E-EADD-445E-87B6-EFAA47A426B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85772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6758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6758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58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7590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6759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59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759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6759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6759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759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6759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67598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altLang="cs-CZ">
              <a:solidFill>
                <a:srgbClr val="1C1C1C"/>
              </a:solidFill>
            </a:endParaRPr>
          </a:p>
        </p:txBody>
      </p:sp>
      <p:sp>
        <p:nvSpPr>
          <p:cNvPr id="6759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altLang="cs-CZ">
              <a:solidFill>
                <a:srgbClr val="1C1C1C"/>
              </a:solidFill>
            </a:endParaRPr>
          </a:p>
        </p:txBody>
      </p:sp>
      <p:sp>
        <p:nvSpPr>
          <p:cNvPr id="6760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AE74602-C23D-489D-8B8D-7B44CD4ABDCA}" type="slidenum">
              <a:rPr lang="cs-CZ" altLang="cs-CZ">
                <a:solidFill>
                  <a:srgbClr val="1C1C1C"/>
                </a:solidFill>
              </a:rPr>
              <a:pPr/>
              <a:t>‹#›</a:t>
            </a:fld>
            <a:endParaRPr lang="cs-CZ" altLang="cs-CZ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1965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0BE9F-DF9A-4E8C-B31D-DA805C39E1B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92239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68144-7CD9-4FFA-8842-DD99E384B54A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49687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DA428-A925-4F89-B64D-DD66F264EA34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15570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BD9EC-FF67-4BA7-B1FE-66A2308EF30C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3586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3C6C3-DB1B-4A49-B9B7-FDF6EB4B85CB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8103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7D6C5-D046-46E3-8209-F699CDFA025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113823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F9F68-D433-44C3-93C6-4B6E37C5CEC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522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F058-0F55-4A05-BDA1-9E236C7A7A3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30.3.2016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DB98-9F92-4EBF-AE3F-3CA5E3770EB1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78815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7DA41-06B8-4533-A7C1-52E96A964B4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09482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6E4BD-C1DB-493E-911B-69E851CEB17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243965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9A6AB-1088-4ACA-B4DA-BF860F8EDD2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394468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78F2FAF-E0DC-4438-A3A5-AAA542369D6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427053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DBE5984-1400-4D84-99CB-5E26A704D0D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21801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7D62E7E-EADD-445E-87B6-EFAA47A426B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959553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6758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6758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58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7590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6759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59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759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6759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6759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759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6759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67598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altLang="cs-CZ">
              <a:solidFill>
                <a:srgbClr val="1C1C1C"/>
              </a:solidFill>
            </a:endParaRPr>
          </a:p>
        </p:txBody>
      </p:sp>
      <p:sp>
        <p:nvSpPr>
          <p:cNvPr id="6759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altLang="cs-CZ">
              <a:solidFill>
                <a:srgbClr val="1C1C1C"/>
              </a:solidFill>
            </a:endParaRPr>
          </a:p>
        </p:txBody>
      </p:sp>
      <p:sp>
        <p:nvSpPr>
          <p:cNvPr id="6760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AE74602-C23D-489D-8B8D-7B44CD4ABDCA}" type="slidenum">
              <a:rPr lang="cs-CZ" altLang="cs-CZ">
                <a:solidFill>
                  <a:srgbClr val="1C1C1C"/>
                </a:solidFill>
              </a:rPr>
              <a:pPr/>
              <a:t>‹#›</a:t>
            </a:fld>
            <a:endParaRPr lang="cs-CZ" altLang="cs-CZ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08496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0BE9F-DF9A-4E8C-B31D-DA805C39E1B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911349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68144-7CD9-4FFA-8842-DD99E384B54A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42069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DA428-A925-4F89-B64D-DD66F264EA34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4758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F058-0F55-4A05-BDA1-9E236C7A7A3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30.3.2016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DB98-9F92-4EBF-AE3F-3CA5E3770EB1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847659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BD9EC-FF67-4BA7-B1FE-66A2308EF30C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095850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3C6C3-DB1B-4A49-B9B7-FDF6EB4B85CB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41322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7D6C5-D046-46E3-8209-F699CDFA025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574152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F9F68-D433-44C3-93C6-4B6E37C5CEC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76905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7DA41-06B8-4533-A7C1-52E96A964B4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870407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6E4BD-C1DB-493E-911B-69E851CEB17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775556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9A6AB-1088-4ACA-B4DA-BF860F8EDD2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322770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78F2FAF-E0DC-4438-A3A5-AAA542369D6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23956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DBE5984-1400-4D84-99CB-5E26A704D0D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233442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7D62E7E-EADD-445E-87B6-EFAA47A426B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7226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F058-0F55-4A05-BDA1-9E236C7A7A3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30.3.2016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DB98-9F92-4EBF-AE3F-3CA5E3770EB1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452605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6758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6758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58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7590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6759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59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759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6759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6759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759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6759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67598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altLang="cs-CZ">
              <a:solidFill>
                <a:srgbClr val="1C1C1C"/>
              </a:solidFill>
            </a:endParaRPr>
          </a:p>
        </p:txBody>
      </p:sp>
      <p:sp>
        <p:nvSpPr>
          <p:cNvPr id="6759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altLang="cs-CZ">
              <a:solidFill>
                <a:srgbClr val="1C1C1C"/>
              </a:solidFill>
            </a:endParaRPr>
          </a:p>
        </p:txBody>
      </p:sp>
      <p:sp>
        <p:nvSpPr>
          <p:cNvPr id="6760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AE74602-C23D-489D-8B8D-7B44CD4ABDCA}" type="slidenum">
              <a:rPr lang="cs-CZ" altLang="cs-CZ">
                <a:solidFill>
                  <a:srgbClr val="1C1C1C"/>
                </a:solidFill>
              </a:rPr>
              <a:pPr/>
              <a:t>‹#›</a:t>
            </a:fld>
            <a:endParaRPr lang="cs-CZ" altLang="cs-CZ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366258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0BE9F-DF9A-4E8C-B31D-DA805C39E1B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054444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68144-7CD9-4FFA-8842-DD99E384B54A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55367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DA428-A925-4F89-B64D-DD66F264EA34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188357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BD9EC-FF67-4BA7-B1FE-66A2308EF30C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016220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3C6C3-DB1B-4A49-B9B7-FDF6EB4B85CB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96127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7D6C5-D046-46E3-8209-F699CDFA025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183674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F9F68-D433-44C3-93C6-4B6E37C5CEC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87941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7DA41-06B8-4533-A7C1-52E96A964B4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5955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6E4BD-C1DB-493E-911B-69E851CEB17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2999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F058-0F55-4A05-BDA1-9E236C7A7A3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30.3.2016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DB98-9F92-4EBF-AE3F-3CA5E3770EB1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978877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9A6AB-1088-4ACA-B4DA-BF860F8EDD2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856954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78F2FAF-E0DC-4438-A3A5-AAA542369D6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768825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DBE5984-1400-4D84-99CB-5E26A704D0D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44040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7D62E7E-EADD-445E-87B6-EFAA47A426B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18788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6758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6758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58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7590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6759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59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759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6759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6759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759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6759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67598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altLang="cs-CZ">
              <a:solidFill>
                <a:srgbClr val="1C1C1C"/>
              </a:solidFill>
            </a:endParaRPr>
          </a:p>
        </p:txBody>
      </p:sp>
      <p:sp>
        <p:nvSpPr>
          <p:cNvPr id="6759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altLang="cs-CZ">
              <a:solidFill>
                <a:srgbClr val="1C1C1C"/>
              </a:solidFill>
            </a:endParaRPr>
          </a:p>
        </p:txBody>
      </p:sp>
      <p:sp>
        <p:nvSpPr>
          <p:cNvPr id="6760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AE74602-C23D-489D-8B8D-7B44CD4ABDCA}" type="slidenum">
              <a:rPr lang="cs-CZ" altLang="cs-CZ">
                <a:solidFill>
                  <a:srgbClr val="1C1C1C"/>
                </a:solidFill>
              </a:rPr>
              <a:pPr/>
              <a:t>‹#›</a:t>
            </a:fld>
            <a:endParaRPr lang="cs-CZ" altLang="cs-CZ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318255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0BE9F-DF9A-4E8C-B31D-DA805C39E1B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28186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68144-7CD9-4FFA-8842-DD99E384B54A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251941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DA428-A925-4F89-B64D-DD66F264EA34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173285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BD9EC-FF67-4BA7-B1FE-66A2308EF30C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863687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3C6C3-DB1B-4A49-B9B7-FDF6EB4B85CB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5417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F058-0F55-4A05-BDA1-9E236C7A7A3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30.3.2016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DB98-9F92-4EBF-AE3F-3CA5E3770EB1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947340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7D6C5-D046-46E3-8209-F699CDFA025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328754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F9F68-D433-44C3-93C6-4B6E37C5CEC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35198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7DA41-06B8-4533-A7C1-52E96A964B4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578789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6E4BD-C1DB-493E-911B-69E851CEB17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467425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9A6AB-1088-4ACA-B4DA-BF860F8EDD2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67133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78F2FAF-E0DC-4438-A3A5-AAA542369D6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665428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DBE5984-1400-4D84-99CB-5E26A704D0D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531989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7D62E7E-EADD-445E-87B6-EFAA47A426B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355767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6758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6758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58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7590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6759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59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759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6759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6759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759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6759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67598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altLang="cs-CZ">
              <a:solidFill>
                <a:srgbClr val="1C1C1C"/>
              </a:solidFill>
            </a:endParaRPr>
          </a:p>
        </p:txBody>
      </p:sp>
      <p:sp>
        <p:nvSpPr>
          <p:cNvPr id="6759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altLang="cs-CZ">
              <a:solidFill>
                <a:srgbClr val="1C1C1C"/>
              </a:solidFill>
            </a:endParaRPr>
          </a:p>
        </p:txBody>
      </p:sp>
      <p:sp>
        <p:nvSpPr>
          <p:cNvPr id="6760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AE74602-C23D-489D-8B8D-7B44CD4ABDCA}" type="slidenum">
              <a:rPr lang="cs-CZ" altLang="cs-CZ">
                <a:solidFill>
                  <a:srgbClr val="1C1C1C"/>
                </a:solidFill>
              </a:rPr>
              <a:pPr/>
              <a:t>‹#›</a:t>
            </a:fld>
            <a:endParaRPr lang="cs-CZ" altLang="cs-CZ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548960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0BE9F-DF9A-4E8C-B31D-DA805C39E1B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6801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F058-0F55-4A05-BDA1-9E236C7A7A3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30.3.2016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DB98-9F92-4EBF-AE3F-3CA5E3770EB1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552790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68144-7CD9-4FFA-8842-DD99E384B54A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259629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DA428-A925-4F89-B64D-DD66F264EA34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971227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BD9EC-FF67-4BA7-B1FE-66A2308EF30C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46664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3C6C3-DB1B-4A49-B9B7-FDF6EB4B85CB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698305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7D6C5-D046-46E3-8209-F699CDFA025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040078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F9F68-D433-44C3-93C6-4B6E37C5CEC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204532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7DA41-06B8-4533-A7C1-52E96A964B4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661538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6E4BD-C1DB-493E-911B-69E851CEB17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833885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9A6AB-1088-4ACA-B4DA-BF860F8EDD2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662115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78F2FAF-E0DC-4438-A3A5-AAA542369D6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7306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F058-0F55-4A05-BDA1-9E236C7A7A3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30.3.2016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DB98-9F92-4EBF-AE3F-3CA5E3770EB1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76860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DBE5984-1400-4D84-99CB-5E26A704D0D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291713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7D62E7E-EADD-445E-87B6-EFAA47A426B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770213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6758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6758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58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7590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6759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59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759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6759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6759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759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6759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67598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altLang="cs-CZ">
              <a:solidFill>
                <a:srgbClr val="1C1C1C"/>
              </a:solidFill>
            </a:endParaRPr>
          </a:p>
        </p:txBody>
      </p:sp>
      <p:sp>
        <p:nvSpPr>
          <p:cNvPr id="6759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altLang="cs-CZ">
              <a:solidFill>
                <a:srgbClr val="1C1C1C"/>
              </a:solidFill>
            </a:endParaRPr>
          </a:p>
        </p:txBody>
      </p:sp>
      <p:sp>
        <p:nvSpPr>
          <p:cNvPr id="6760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AE74602-C23D-489D-8B8D-7B44CD4ABDCA}" type="slidenum">
              <a:rPr lang="cs-CZ" altLang="cs-CZ">
                <a:solidFill>
                  <a:srgbClr val="1C1C1C"/>
                </a:solidFill>
              </a:rPr>
              <a:pPr/>
              <a:t>‹#›</a:t>
            </a:fld>
            <a:endParaRPr lang="cs-CZ" altLang="cs-CZ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977923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0BE9F-DF9A-4E8C-B31D-DA805C39E1B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73445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68144-7CD9-4FFA-8842-DD99E384B54A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642750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DA428-A925-4F89-B64D-DD66F264EA34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403610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BD9EC-FF67-4BA7-B1FE-66A2308EF30C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805158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3C6C3-DB1B-4A49-B9B7-FDF6EB4B85CB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313304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7D6C5-D046-46E3-8209-F699CDFA025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417124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F9F68-D433-44C3-93C6-4B6E37C5CEC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890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F058-0F55-4A05-BDA1-9E236C7A7A3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30.3.2016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DB98-9F92-4EBF-AE3F-3CA5E3770EB1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07198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7DA41-06B8-4533-A7C1-52E96A964B4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205327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6E4BD-C1DB-493E-911B-69E851CEB17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125767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9A6AB-1088-4ACA-B4DA-BF860F8EDD2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861400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78F2FAF-E0DC-4438-A3A5-AAA542369D6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053181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DBE5984-1400-4D84-99CB-5E26A704D0D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182094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7D62E7E-EADD-445E-87B6-EFAA47A426B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039098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6758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6758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58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7590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6759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59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759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6759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6759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759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6759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67598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altLang="cs-CZ">
              <a:solidFill>
                <a:srgbClr val="1C1C1C"/>
              </a:solidFill>
            </a:endParaRPr>
          </a:p>
        </p:txBody>
      </p:sp>
      <p:sp>
        <p:nvSpPr>
          <p:cNvPr id="6759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altLang="cs-CZ">
              <a:solidFill>
                <a:srgbClr val="1C1C1C"/>
              </a:solidFill>
            </a:endParaRPr>
          </a:p>
        </p:txBody>
      </p:sp>
      <p:sp>
        <p:nvSpPr>
          <p:cNvPr id="6760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AE74602-C23D-489D-8B8D-7B44CD4ABDCA}" type="slidenum">
              <a:rPr lang="cs-CZ" altLang="cs-CZ">
                <a:solidFill>
                  <a:srgbClr val="1C1C1C"/>
                </a:solidFill>
              </a:rPr>
              <a:pPr/>
              <a:t>‹#›</a:t>
            </a:fld>
            <a:endParaRPr lang="cs-CZ" altLang="cs-CZ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747549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0BE9F-DF9A-4E8C-B31D-DA805C39E1B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832579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68144-7CD9-4FFA-8842-DD99E384B54A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894505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DA428-A925-4F89-B64D-DD66F264EA34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26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D64ADB7-D189-47F9-B44A-80798A42AFF6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299675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F058-0F55-4A05-BDA1-9E236C7A7A3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30.3.2016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DB98-9F92-4EBF-AE3F-3CA5E3770EB1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07134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BD9EC-FF67-4BA7-B1FE-66A2308EF30C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338441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3C6C3-DB1B-4A49-B9B7-FDF6EB4B85CB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113694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7D6C5-D046-46E3-8209-F699CDFA025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58329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F9F68-D433-44C3-93C6-4B6E37C5CEC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637110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7DA41-06B8-4533-A7C1-52E96A964B4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706419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6E4BD-C1DB-493E-911B-69E851CEB17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13831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9A6AB-1088-4ACA-B4DA-BF860F8EDD2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49864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78F2FAF-E0DC-4438-A3A5-AAA542369D6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961066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DBE5984-1400-4D84-99CB-5E26A704D0D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427210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7D62E7E-EADD-445E-87B6-EFAA47A426B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2504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F058-0F55-4A05-BDA1-9E236C7A7A3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30.3.2016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DB98-9F92-4EBF-AE3F-3CA5E3770EB1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124491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6758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6758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58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7590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6759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59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759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6759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6759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759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6759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67598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altLang="cs-CZ">
              <a:solidFill>
                <a:srgbClr val="1C1C1C"/>
              </a:solidFill>
            </a:endParaRPr>
          </a:p>
        </p:txBody>
      </p:sp>
      <p:sp>
        <p:nvSpPr>
          <p:cNvPr id="6759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altLang="cs-CZ">
              <a:solidFill>
                <a:srgbClr val="1C1C1C"/>
              </a:solidFill>
            </a:endParaRPr>
          </a:p>
        </p:txBody>
      </p:sp>
      <p:sp>
        <p:nvSpPr>
          <p:cNvPr id="6760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AE74602-C23D-489D-8B8D-7B44CD4ABDCA}" type="slidenum">
              <a:rPr lang="cs-CZ" altLang="cs-CZ">
                <a:solidFill>
                  <a:srgbClr val="1C1C1C"/>
                </a:solidFill>
              </a:rPr>
              <a:pPr/>
              <a:t>‹#›</a:t>
            </a:fld>
            <a:endParaRPr lang="cs-CZ" altLang="cs-CZ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018379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0BE9F-DF9A-4E8C-B31D-DA805C39E1B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639831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68144-7CD9-4FFA-8842-DD99E384B54A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240956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DA428-A925-4F89-B64D-DD66F264EA34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218822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BD9EC-FF67-4BA7-B1FE-66A2308EF30C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545787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3C6C3-DB1B-4A49-B9B7-FDF6EB4B85CB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269834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7D6C5-D046-46E3-8209-F699CDFA025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282953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F9F68-D433-44C3-93C6-4B6E37C5CEC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692929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7DA41-06B8-4533-A7C1-52E96A964B4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473144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6E4BD-C1DB-493E-911B-69E851CEB17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6421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F058-0F55-4A05-BDA1-9E236C7A7A3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30.3.2016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DB98-9F92-4EBF-AE3F-3CA5E3770EB1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585600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9A6AB-1088-4ACA-B4DA-BF860F8EDD2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439922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78F2FAF-E0DC-4438-A3A5-AAA542369D6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43604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DBE5984-1400-4D84-99CB-5E26A704D0D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76141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7D62E7E-EADD-445E-87B6-EFAA47A426B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806545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6758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6758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58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7590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6759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59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759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6759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6759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759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6759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67598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altLang="cs-CZ">
              <a:solidFill>
                <a:srgbClr val="1C1C1C"/>
              </a:solidFill>
            </a:endParaRPr>
          </a:p>
        </p:txBody>
      </p:sp>
      <p:sp>
        <p:nvSpPr>
          <p:cNvPr id="6759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altLang="cs-CZ">
              <a:solidFill>
                <a:srgbClr val="1C1C1C"/>
              </a:solidFill>
            </a:endParaRPr>
          </a:p>
        </p:txBody>
      </p:sp>
      <p:sp>
        <p:nvSpPr>
          <p:cNvPr id="6760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AE74602-C23D-489D-8B8D-7B44CD4ABDCA}" type="slidenum">
              <a:rPr lang="cs-CZ" altLang="cs-CZ">
                <a:solidFill>
                  <a:srgbClr val="1C1C1C"/>
                </a:solidFill>
              </a:rPr>
              <a:pPr/>
              <a:t>‹#›</a:t>
            </a:fld>
            <a:endParaRPr lang="cs-CZ" altLang="cs-CZ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14802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0BE9F-DF9A-4E8C-B31D-DA805C39E1B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051875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68144-7CD9-4FFA-8842-DD99E384B54A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074511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DA428-A925-4F89-B64D-DD66F264EA34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090381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BD9EC-FF67-4BA7-B1FE-66A2308EF30C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252052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3C6C3-DB1B-4A49-B9B7-FDF6EB4B85CB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7506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F058-0F55-4A05-BDA1-9E236C7A7A3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30.3.2016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DB98-9F92-4EBF-AE3F-3CA5E3770EB1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757577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7D6C5-D046-46E3-8209-F699CDFA025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250242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F9F68-D433-44C3-93C6-4B6E37C5CEC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08499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7DA41-06B8-4533-A7C1-52E96A964B4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108588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6E4BD-C1DB-493E-911B-69E851CEB17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445738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9A6AB-1088-4ACA-B4DA-BF860F8EDD2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208323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78F2FAF-E0DC-4438-A3A5-AAA542369D6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300972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DBE5984-1400-4D84-99CB-5E26A704D0D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492531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7D62E7E-EADD-445E-87B6-EFAA47A426B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742546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6758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6758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58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7590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6759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59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759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6759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6759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759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6759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67598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altLang="cs-CZ">
              <a:solidFill>
                <a:srgbClr val="1C1C1C"/>
              </a:solidFill>
            </a:endParaRPr>
          </a:p>
        </p:txBody>
      </p:sp>
      <p:sp>
        <p:nvSpPr>
          <p:cNvPr id="6759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altLang="cs-CZ">
              <a:solidFill>
                <a:srgbClr val="1C1C1C"/>
              </a:solidFill>
            </a:endParaRPr>
          </a:p>
        </p:txBody>
      </p:sp>
      <p:sp>
        <p:nvSpPr>
          <p:cNvPr id="6760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AE74602-C23D-489D-8B8D-7B44CD4ABDCA}" type="slidenum">
              <a:rPr lang="cs-CZ" altLang="cs-CZ">
                <a:solidFill>
                  <a:srgbClr val="1C1C1C"/>
                </a:solidFill>
              </a:rPr>
              <a:pPr/>
              <a:t>‹#›</a:t>
            </a:fld>
            <a:endParaRPr lang="cs-CZ" altLang="cs-CZ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937228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0BE9F-DF9A-4E8C-B31D-DA805C39E1B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5344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812B5-F443-4020-A07D-1A457A582CEB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FADAB-2A1E-4B29-B30E-55E82F6C98B7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306754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68144-7CD9-4FFA-8842-DD99E384B54A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941448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DA428-A925-4F89-B64D-DD66F264EA34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092675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BD9EC-FF67-4BA7-B1FE-66A2308EF30C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856360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3C6C3-DB1B-4A49-B9B7-FDF6EB4B85CB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901167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7D6C5-D046-46E3-8209-F699CDFA025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917828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F9F68-D433-44C3-93C6-4B6E37C5CEC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238660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7DA41-06B8-4533-A7C1-52E96A964B4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831819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6E4BD-C1DB-493E-911B-69E851CEB17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631717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9A6AB-1088-4ACA-B4DA-BF860F8EDD2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446485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78F2FAF-E0DC-4438-A3A5-AAA542369D6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7688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54721-8A13-4B81-9AA7-63DF2852E48D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BE8F3-AF95-4CDE-AE4E-A98610FCD852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678466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DBE5984-1400-4D84-99CB-5E26A704D0D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482974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7D62E7E-EADD-445E-87B6-EFAA47A426B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113268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6758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6758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58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7590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6759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59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759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6759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6759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759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6759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67598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altLang="cs-CZ">
              <a:solidFill>
                <a:srgbClr val="1C1C1C"/>
              </a:solidFill>
            </a:endParaRPr>
          </a:p>
        </p:txBody>
      </p:sp>
      <p:sp>
        <p:nvSpPr>
          <p:cNvPr id="6759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altLang="cs-CZ">
              <a:solidFill>
                <a:srgbClr val="1C1C1C"/>
              </a:solidFill>
            </a:endParaRPr>
          </a:p>
        </p:txBody>
      </p:sp>
      <p:sp>
        <p:nvSpPr>
          <p:cNvPr id="6760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AE74602-C23D-489D-8B8D-7B44CD4ABDCA}" type="slidenum">
              <a:rPr lang="cs-CZ" altLang="cs-CZ">
                <a:solidFill>
                  <a:srgbClr val="1C1C1C"/>
                </a:solidFill>
              </a:rPr>
              <a:pPr/>
              <a:t>‹#›</a:t>
            </a:fld>
            <a:endParaRPr lang="cs-CZ" altLang="cs-CZ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133128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0BE9F-DF9A-4E8C-B31D-DA805C39E1B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490187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68144-7CD9-4FFA-8842-DD99E384B54A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626276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DA428-A925-4F89-B64D-DD66F264EA34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675711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BD9EC-FF67-4BA7-B1FE-66A2308EF30C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934439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3C6C3-DB1B-4A49-B9B7-FDF6EB4B85CB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929967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7D6C5-D046-46E3-8209-F699CDFA025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6004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F9F68-D433-44C3-93C6-4B6E37C5CEC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0311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4EA8C-8C3B-4FCA-9F8E-270B72A4F2ED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CAEFC-C7F2-4CEB-A08C-619E125553B1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235734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7DA41-06B8-4533-A7C1-52E96A964B4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369284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6E4BD-C1DB-493E-911B-69E851CEB17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2402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9A6AB-1088-4ACA-B4DA-BF860F8EDD2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105458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78F2FAF-E0DC-4438-A3A5-AAA542369D6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058318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DBE5984-1400-4D84-99CB-5E26A704D0D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487061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7D62E7E-EADD-445E-87B6-EFAA47A426B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1616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457D7-C7EB-4A7C-9DEF-235649021D20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60167-B36F-44C1-840E-A7FDD2593D10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4729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289B3-8AFE-4095-A225-E44CD2A14884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EAD48-8051-43FB-8B5F-CD47372454F8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3695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39C69-D96B-456A-801B-57B269836F0D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695E1-500C-41F3-9FAF-3FF85B68B034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331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Zápatí prezentace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6C9F16-202D-4139-9859-3D8EC9FBA2BB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861382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7B929-37A6-4F73-BDDF-3BC0E72DB33B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E4188-6F59-418B-91CB-6D570C639110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5889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F6323-7D18-4AE3-B6A9-87CB9C414C61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79BDE-022E-4949-A6E9-C15EA78EB7CC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5279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75EEE-C99A-485D-AE01-2D1DCE2D85C9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CD9CB-E1D5-4728-9F1B-9B81FB462999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7199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C8502-575D-44A6-B84C-758E8D64D0EB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C15C9-C25E-48A7-83F4-16528B51199F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619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B3D9F-E0E8-4F04-B423-096442E35033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3D05E-C000-47BF-A6AC-AC6CF948BD27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5706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812B5-F443-4020-A07D-1A457A582CEB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FADAB-2A1E-4B29-B30E-55E82F6C98B7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4864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54721-8A13-4B81-9AA7-63DF2852E48D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BE8F3-AF95-4CDE-AE4E-A98610FCD852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8927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4EA8C-8C3B-4FCA-9F8E-270B72A4F2ED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CAEFC-C7F2-4CEB-A08C-619E125553B1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7171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457D7-C7EB-4A7C-9DEF-235649021D20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60167-B36F-44C1-840E-A7FDD2593D10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3681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289B3-8AFE-4095-A225-E44CD2A14884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EAD48-8051-43FB-8B5F-CD47372454F8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37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Zápatí prezentace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2E7F85-A89C-4DB7-8FA5-A860491C087F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23596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39C69-D96B-456A-801B-57B269836F0D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695E1-500C-41F3-9FAF-3FF85B68B034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3618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7B929-37A6-4F73-BDDF-3BC0E72DB33B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E4188-6F59-418B-91CB-6D570C639110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1890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F6323-7D18-4AE3-B6A9-87CB9C414C61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79BDE-022E-4949-A6E9-C15EA78EB7CC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1110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75EEE-C99A-485D-AE01-2D1DCE2D85C9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CD9CB-E1D5-4728-9F1B-9B81FB462999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0060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C8502-575D-44A6-B84C-758E8D64D0EB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C15C9-C25E-48A7-83F4-16528B51199F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3565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B3D9F-E0E8-4F04-B423-096442E35033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3D05E-C000-47BF-A6AC-AC6CF948BD27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791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812B5-F443-4020-A07D-1A457A582CEB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FADAB-2A1E-4B29-B30E-55E82F6C98B7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4140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54721-8A13-4B81-9AA7-63DF2852E48D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BE8F3-AF95-4CDE-AE4E-A98610FCD852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956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4EA8C-8C3B-4FCA-9F8E-270B72A4F2ED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CAEFC-C7F2-4CEB-A08C-619E125553B1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008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457D7-C7EB-4A7C-9DEF-235649021D20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60167-B36F-44C1-840E-A7FDD2593D10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67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Zápatí prezentace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FFD0642-A505-4A1C-9A86-90D78AB26E65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560185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289B3-8AFE-4095-A225-E44CD2A14884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EAD48-8051-43FB-8B5F-CD47372454F8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6074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39C69-D96B-456A-801B-57B269836F0D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695E1-500C-41F3-9FAF-3FF85B68B034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207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7B929-37A6-4F73-BDDF-3BC0E72DB33B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E4188-6F59-418B-91CB-6D570C639110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0712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F6323-7D18-4AE3-B6A9-87CB9C414C61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79BDE-022E-4949-A6E9-C15EA78EB7CC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1989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75EEE-C99A-485D-AE01-2D1DCE2D85C9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CD9CB-E1D5-4728-9F1B-9B81FB462999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7076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C8502-575D-44A6-B84C-758E8D64D0EB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C15C9-C25E-48A7-83F4-16528B51199F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2094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B3D9F-E0E8-4F04-B423-096442E35033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3D05E-C000-47BF-A6AC-AC6CF948BD27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7340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812B5-F443-4020-A07D-1A457A582CEB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FADAB-2A1E-4B29-B30E-55E82F6C98B7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5244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54721-8A13-4B81-9AA7-63DF2852E48D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BE8F3-AF95-4CDE-AE4E-A98610FCD852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1863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4EA8C-8C3B-4FCA-9F8E-270B72A4F2ED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CAEFC-C7F2-4CEB-A08C-619E125553B1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527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27481C-F246-4A3F-A928-3DE36D3B2F49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373049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457D7-C7EB-4A7C-9DEF-235649021D20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60167-B36F-44C1-840E-A7FDD2593D10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0023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289B3-8AFE-4095-A225-E44CD2A14884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EAD48-8051-43FB-8B5F-CD47372454F8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5414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39C69-D96B-456A-801B-57B269836F0D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695E1-500C-41F3-9FAF-3FF85B68B034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6610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7B929-37A6-4F73-BDDF-3BC0E72DB33B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E4188-6F59-418B-91CB-6D570C639110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2373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F6323-7D18-4AE3-B6A9-87CB9C414C61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79BDE-022E-4949-A6E9-C15EA78EB7CC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61204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75EEE-C99A-485D-AE01-2D1DCE2D85C9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CD9CB-E1D5-4728-9F1B-9B81FB462999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921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C8502-575D-44A6-B84C-758E8D64D0EB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C15C9-C25E-48A7-83F4-16528B51199F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14303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B3D9F-E0E8-4F04-B423-096442E35033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3D05E-C000-47BF-A6AC-AC6CF948BD27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7389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0AFEC-3B81-412B-B2DF-19D18D9B09D9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84B89-361A-420B-BF2D-3284B71F9019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58731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AFD36-6DEE-4C44-8D71-ECF49C0DC1E2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9C31D-2A38-4BE5-824A-F9F1839894DF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51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Zápatí prezentace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6644C6-3FAF-4A6C-A22E-C664A0F1B639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1813015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1034F-5E5E-42CD-A208-285011BC4AB6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AB5B0-DCB8-48D6-8E49-98B0746B10B6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7145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AAEAB-8704-4542-BBA7-1EEDE1B1A506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D7DD8-2A46-4E66-B396-02E52F0B405F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5401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A743F-91D1-40E7-A51A-08AFE44143C6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7F086-55DB-47E9-980E-EBC4BD9FB9E1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4903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133C3-2A4D-441F-80B4-F5CDEDB3C6C8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B4820-9CC3-48C4-92E2-731308D4C676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78681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A5B90-A91D-4FED-A36D-AB363C9815F8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CF872-EB7A-421B-9CD4-410B4220A744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2101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B525C-BBA4-471C-BCE3-9CC3D9ED3F22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E4FD8-4C47-43BB-97B7-29991A422ED3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05192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A77F9-1A48-4448-894D-4ACC9CC679E0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3C74B-88FE-4A53-9481-867769BEBB0B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15832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FF5FE-B613-4740-8779-E4E468C8448B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66F47-056A-4380-88F8-517E995E9E9A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78405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DE5B8-5788-4371-85EF-78A320D3B17E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57EBB-3A7C-4176-8553-DC1A74AA40A7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42203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3C338-FF10-4561-8AA6-27D07E64FE93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47E79-0C1E-44DB-A96C-CF32407D687A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7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Zápatí prezentace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90E31E-73F7-47B7-81C5-C12E5F961E75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5706843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9E00D-948C-4B31-9F0B-2723E9AAEEE6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BF746-273C-41CA-9592-EB6F794500A6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3802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0AFEC-3B81-412B-B2DF-19D18D9B09D9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84B89-361A-420B-BF2D-3284B71F9019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3599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AFD36-6DEE-4C44-8D71-ECF49C0DC1E2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9C31D-2A38-4BE5-824A-F9F1839894DF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84479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1034F-5E5E-42CD-A208-285011BC4AB6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AB5B0-DCB8-48D6-8E49-98B0746B10B6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75813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AAEAB-8704-4542-BBA7-1EEDE1B1A506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D7DD8-2A46-4E66-B396-02E52F0B405F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85674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A743F-91D1-40E7-A51A-08AFE44143C6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7F086-55DB-47E9-980E-EBC4BD9FB9E1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57934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133C3-2A4D-441F-80B4-F5CDEDB3C6C8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B4820-9CC3-48C4-92E2-731308D4C676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39782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A5B90-A91D-4FED-A36D-AB363C9815F8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CF872-EB7A-421B-9CD4-410B4220A744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56545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B525C-BBA4-471C-BCE3-9CC3D9ED3F22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E4FD8-4C47-43BB-97B7-29991A422ED3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57278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A77F9-1A48-4448-894D-4ACC9CC679E0}" type="datetime1">
              <a:rPr lang="cs-CZ">
                <a:solidFill>
                  <a:srgbClr val="000000"/>
                </a:solidFill>
              </a:rPr>
              <a:pPr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3C74B-88FE-4A53-9481-867769BEBB0B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817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5" Type="http://schemas.openxmlformats.org/officeDocument/2006/relationships/theme" Target="../theme/theme14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slideLayout" Target="../slideLayouts/slideLayout16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13" Type="http://schemas.openxmlformats.org/officeDocument/2006/relationships/slideLayout" Target="../slideLayouts/slideLayout182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5" Type="http://schemas.openxmlformats.org/officeDocument/2006/relationships/theme" Target="../theme/theme15.xml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Relationship Id="rId14" Type="http://schemas.openxmlformats.org/officeDocument/2006/relationships/slideLayout" Target="../slideLayouts/slideLayout18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1.xml"/><Relationship Id="rId13" Type="http://schemas.openxmlformats.org/officeDocument/2006/relationships/slideLayout" Target="../slideLayouts/slideLayout196.xml"/><Relationship Id="rId3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90.xml"/><Relationship Id="rId12" Type="http://schemas.openxmlformats.org/officeDocument/2006/relationships/slideLayout" Target="../slideLayouts/slideLayout195.xml"/><Relationship Id="rId2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88.xml"/><Relationship Id="rId15" Type="http://schemas.openxmlformats.org/officeDocument/2006/relationships/theme" Target="../theme/theme16.xml"/><Relationship Id="rId10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Relationship Id="rId14" Type="http://schemas.openxmlformats.org/officeDocument/2006/relationships/slideLayout" Target="../slideLayouts/slideLayout197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5.xml"/><Relationship Id="rId13" Type="http://schemas.openxmlformats.org/officeDocument/2006/relationships/slideLayout" Target="../slideLayouts/slideLayout210.xml"/><Relationship Id="rId3" Type="http://schemas.openxmlformats.org/officeDocument/2006/relationships/slideLayout" Target="../slideLayouts/slideLayout200.xml"/><Relationship Id="rId7" Type="http://schemas.openxmlformats.org/officeDocument/2006/relationships/slideLayout" Target="../slideLayouts/slideLayout204.xml"/><Relationship Id="rId12" Type="http://schemas.openxmlformats.org/officeDocument/2006/relationships/slideLayout" Target="../slideLayouts/slideLayout209.xml"/><Relationship Id="rId2" Type="http://schemas.openxmlformats.org/officeDocument/2006/relationships/slideLayout" Target="../slideLayouts/slideLayout199.xml"/><Relationship Id="rId1" Type="http://schemas.openxmlformats.org/officeDocument/2006/relationships/slideLayout" Target="../slideLayouts/slideLayout198.xml"/><Relationship Id="rId6" Type="http://schemas.openxmlformats.org/officeDocument/2006/relationships/slideLayout" Target="../slideLayouts/slideLayout203.xml"/><Relationship Id="rId11" Type="http://schemas.openxmlformats.org/officeDocument/2006/relationships/slideLayout" Target="../slideLayouts/slideLayout208.xml"/><Relationship Id="rId5" Type="http://schemas.openxmlformats.org/officeDocument/2006/relationships/slideLayout" Target="../slideLayouts/slideLayout202.xml"/><Relationship Id="rId15" Type="http://schemas.openxmlformats.org/officeDocument/2006/relationships/theme" Target="../theme/theme17.xml"/><Relationship Id="rId10" Type="http://schemas.openxmlformats.org/officeDocument/2006/relationships/slideLayout" Target="../slideLayouts/slideLayout207.xml"/><Relationship Id="rId4" Type="http://schemas.openxmlformats.org/officeDocument/2006/relationships/slideLayout" Target="../slideLayouts/slideLayout201.xml"/><Relationship Id="rId9" Type="http://schemas.openxmlformats.org/officeDocument/2006/relationships/slideLayout" Target="../slideLayouts/slideLayout206.xml"/><Relationship Id="rId14" Type="http://schemas.openxmlformats.org/officeDocument/2006/relationships/slideLayout" Target="../slideLayouts/slideLayout21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9.xml"/><Relationship Id="rId13" Type="http://schemas.openxmlformats.org/officeDocument/2006/relationships/slideLayout" Target="../slideLayouts/slideLayout224.xml"/><Relationship Id="rId3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218.xml"/><Relationship Id="rId12" Type="http://schemas.openxmlformats.org/officeDocument/2006/relationships/slideLayout" Target="../slideLayouts/slideLayout223.xml"/><Relationship Id="rId2" Type="http://schemas.openxmlformats.org/officeDocument/2006/relationships/slideLayout" Target="../slideLayouts/slideLayout213.xml"/><Relationship Id="rId1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7.xml"/><Relationship Id="rId11" Type="http://schemas.openxmlformats.org/officeDocument/2006/relationships/slideLayout" Target="../slideLayouts/slideLayout222.xml"/><Relationship Id="rId5" Type="http://schemas.openxmlformats.org/officeDocument/2006/relationships/slideLayout" Target="../slideLayouts/slideLayout216.xml"/><Relationship Id="rId15" Type="http://schemas.openxmlformats.org/officeDocument/2006/relationships/theme" Target="../theme/theme18.xml"/><Relationship Id="rId10" Type="http://schemas.openxmlformats.org/officeDocument/2006/relationships/slideLayout" Target="../slideLayouts/slideLayout221.xml"/><Relationship Id="rId4" Type="http://schemas.openxmlformats.org/officeDocument/2006/relationships/slideLayout" Target="../slideLayouts/slideLayout215.xml"/><Relationship Id="rId9" Type="http://schemas.openxmlformats.org/officeDocument/2006/relationships/slideLayout" Target="../slideLayouts/slideLayout220.xml"/><Relationship Id="rId14" Type="http://schemas.openxmlformats.org/officeDocument/2006/relationships/slideLayout" Target="../slideLayouts/slideLayout225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3.xml"/><Relationship Id="rId13" Type="http://schemas.openxmlformats.org/officeDocument/2006/relationships/slideLayout" Target="../slideLayouts/slideLayout238.xml"/><Relationship Id="rId3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232.xml"/><Relationship Id="rId12" Type="http://schemas.openxmlformats.org/officeDocument/2006/relationships/slideLayout" Target="../slideLayouts/slideLayout237.xml"/><Relationship Id="rId2" Type="http://schemas.openxmlformats.org/officeDocument/2006/relationships/slideLayout" Target="../slideLayouts/slideLayout227.xml"/><Relationship Id="rId1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31.xml"/><Relationship Id="rId11" Type="http://schemas.openxmlformats.org/officeDocument/2006/relationships/slideLayout" Target="../slideLayouts/slideLayout236.xml"/><Relationship Id="rId5" Type="http://schemas.openxmlformats.org/officeDocument/2006/relationships/slideLayout" Target="../slideLayouts/slideLayout230.xml"/><Relationship Id="rId15" Type="http://schemas.openxmlformats.org/officeDocument/2006/relationships/theme" Target="../theme/theme19.xml"/><Relationship Id="rId10" Type="http://schemas.openxmlformats.org/officeDocument/2006/relationships/slideLayout" Target="../slideLayouts/slideLayout235.xml"/><Relationship Id="rId4" Type="http://schemas.openxmlformats.org/officeDocument/2006/relationships/slideLayout" Target="../slideLayouts/slideLayout229.xml"/><Relationship Id="rId9" Type="http://schemas.openxmlformats.org/officeDocument/2006/relationships/slideLayout" Target="../slideLayouts/slideLayout234.xml"/><Relationship Id="rId14" Type="http://schemas.openxmlformats.org/officeDocument/2006/relationships/slideLayout" Target="../slideLayouts/slideLayout23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7.xml"/><Relationship Id="rId13" Type="http://schemas.openxmlformats.org/officeDocument/2006/relationships/slideLayout" Target="../slideLayouts/slideLayout252.xml"/><Relationship Id="rId3" Type="http://schemas.openxmlformats.org/officeDocument/2006/relationships/slideLayout" Target="../slideLayouts/slideLayout242.xml"/><Relationship Id="rId7" Type="http://schemas.openxmlformats.org/officeDocument/2006/relationships/slideLayout" Target="../slideLayouts/slideLayout246.xml"/><Relationship Id="rId12" Type="http://schemas.openxmlformats.org/officeDocument/2006/relationships/slideLayout" Target="../slideLayouts/slideLayout251.xml"/><Relationship Id="rId2" Type="http://schemas.openxmlformats.org/officeDocument/2006/relationships/slideLayout" Target="../slideLayouts/slideLayout241.xml"/><Relationship Id="rId1" Type="http://schemas.openxmlformats.org/officeDocument/2006/relationships/slideLayout" Target="../slideLayouts/slideLayout240.xml"/><Relationship Id="rId6" Type="http://schemas.openxmlformats.org/officeDocument/2006/relationships/slideLayout" Target="../slideLayouts/slideLayout245.xml"/><Relationship Id="rId11" Type="http://schemas.openxmlformats.org/officeDocument/2006/relationships/slideLayout" Target="../slideLayouts/slideLayout250.xml"/><Relationship Id="rId5" Type="http://schemas.openxmlformats.org/officeDocument/2006/relationships/slideLayout" Target="../slideLayouts/slideLayout244.xml"/><Relationship Id="rId15" Type="http://schemas.openxmlformats.org/officeDocument/2006/relationships/theme" Target="../theme/theme20.xml"/><Relationship Id="rId10" Type="http://schemas.openxmlformats.org/officeDocument/2006/relationships/slideLayout" Target="../slideLayouts/slideLayout249.xml"/><Relationship Id="rId4" Type="http://schemas.openxmlformats.org/officeDocument/2006/relationships/slideLayout" Target="../slideLayouts/slideLayout243.xml"/><Relationship Id="rId9" Type="http://schemas.openxmlformats.org/officeDocument/2006/relationships/slideLayout" Target="../slideLayouts/slideLayout248.xml"/><Relationship Id="rId14" Type="http://schemas.openxmlformats.org/officeDocument/2006/relationships/slideLayout" Target="../slideLayouts/slideLayout253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slideLayout" Target="../slideLayouts/slideLayout266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slideLayout" Target="../slideLayouts/slideLayout265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5" Type="http://schemas.openxmlformats.org/officeDocument/2006/relationships/theme" Target="../theme/theme21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Relationship Id="rId14" Type="http://schemas.openxmlformats.org/officeDocument/2006/relationships/slideLayout" Target="../slideLayouts/slideLayout267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5.xml"/><Relationship Id="rId13" Type="http://schemas.openxmlformats.org/officeDocument/2006/relationships/slideLayout" Target="../slideLayouts/slideLayout280.xml"/><Relationship Id="rId3" Type="http://schemas.openxmlformats.org/officeDocument/2006/relationships/slideLayout" Target="../slideLayouts/slideLayout270.xml"/><Relationship Id="rId7" Type="http://schemas.openxmlformats.org/officeDocument/2006/relationships/slideLayout" Target="../slideLayouts/slideLayout274.xml"/><Relationship Id="rId12" Type="http://schemas.openxmlformats.org/officeDocument/2006/relationships/slideLayout" Target="../slideLayouts/slideLayout279.xml"/><Relationship Id="rId2" Type="http://schemas.openxmlformats.org/officeDocument/2006/relationships/slideLayout" Target="../slideLayouts/slideLayout269.xml"/><Relationship Id="rId1" Type="http://schemas.openxmlformats.org/officeDocument/2006/relationships/slideLayout" Target="../slideLayouts/slideLayout268.xml"/><Relationship Id="rId6" Type="http://schemas.openxmlformats.org/officeDocument/2006/relationships/slideLayout" Target="../slideLayouts/slideLayout273.xml"/><Relationship Id="rId11" Type="http://schemas.openxmlformats.org/officeDocument/2006/relationships/slideLayout" Target="../slideLayouts/slideLayout278.xml"/><Relationship Id="rId5" Type="http://schemas.openxmlformats.org/officeDocument/2006/relationships/slideLayout" Target="../slideLayouts/slideLayout272.xml"/><Relationship Id="rId15" Type="http://schemas.openxmlformats.org/officeDocument/2006/relationships/theme" Target="../theme/theme22.xml"/><Relationship Id="rId10" Type="http://schemas.openxmlformats.org/officeDocument/2006/relationships/slideLayout" Target="../slideLayouts/slideLayout277.xml"/><Relationship Id="rId4" Type="http://schemas.openxmlformats.org/officeDocument/2006/relationships/slideLayout" Target="../slideLayouts/slideLayout271.xml"/><Relationship Id="rId9" Type="http://schemas.openxmlformats.org/officeDocument/2006/relationships/slideLayout" Target="../slideLayouts/slideLayout276.xml"/><Relationship Id="rId14" Type="http://schemas.openxmlformats.org/officeDocument/2006/relationships/slideLayout" Target="../slideLayouts/slideLayout281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9.xml"/><Relationship Id="rId13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4.xml"/><Relationship Id="rId7" Type="http://schemas.openxmlformats.org/officeDocument/2006/relationships/slideLayout" Target="../slideLayouts/slideLayout288.xml"/><Relationship Id="rId12" Type="http://schemas.openxmlformats.org/officeDocument/2006/relationships/slideLayout" Target="../slideLayouts/slideLayout293.xml"/><Relationship Id="rId2" Type="http://schemas.openxmlformats.org/officeDocument/2006/relationships/slideLayout" Target="../slideLayouts/slideLayout283.xml"/><Relationship Id="rId1" Type="http://schemas.openxmlformats.org/officeDocument/2006/relationships/slideLayout" Target="../slideLayouts/slideLayout282.xml"/><Relationship Id="rId6" Type="http://schemas.openxmlformats.org/officeDocument/2006/relationships/slideLayout" Target="../slideLayouts/slideLayout287.xml"/><Relationship Id="rId11" Type="http://schemas.openxmlformats.org/officeDocument/2006/relationships/slideLayout" Target="../slideLayouts/slideLayout292.xml"/><Relationship Id="rId5" Type="http://schemas.openxmlformats.org/officeDocument/2006/relationships/slideLayout" Target="../slideLayouts/slideLayout286.xml"/><Relationship Id="rId15" Type="http://schemas.openxmlformats.org/officeDocument/2006/relationships/theme" Target="../theme/theme23.xml"/><Relationship Id="rId10" Type="http://schemas.openxmlformats.org/officeDocument/2006/relationships/slideLayout" Target="../slideLayouts/slideLayout291.xml"/><Relationship Id="rId4" Type="http://schemas.openxmlformats.org/officeDocument/2006/relationships/slideLayout" Target="../slideLayouts/slideLayout285.xml"/><Relationship Id="rId9" Type="http://schemas.openxmlformats.org/officeDocument/2006/relationships/slideLayout" Target="../slideLayouts/slideLayout290.xml"/><Relationship Id="rId14" Type="http://schemas.openxmlformats.org/officeDocument/2006/relationships/slideLayout" Target="../slideLayouts/slideLayout295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3.xml"/><Relationship Id="rId13" Type="http://schemas.openxmlformats.org/officeDocument/2006/relationships/slideLayout" Target="../slideLayouts/slideLayout308.xml"/><Relationship Id="rId3" Type="http://schemas.openxmlformats.org/officeDocument/2006/relationships/slideLayout" Target="../slideLayouts/slideLayout298.xml"/><Relationship Id="rId7" Type="http://schemas.openxmlformats.org/officeDocument/2006/relationships/slideLayout" Target="../slideLayouts/slideLayout302.xml"/><Relationship Id="rId12" Type="http://schemas.openxmlformats.org/officeDocument/2006/relationships/slideLayout" Target="../slideLayouts/slideLayout307.xml"/><Relationship Id="rId2" Type="http://schemas.openxmlformats.org/officeDocument/2006/relationships/slideLayout" Target="../slideLayouts/slideLayout297.xml"/><Relationship Id="rId1" Type="http://schemas.openxmlformats.org/officeDocument/2006/relationships/slideLayout" Target="../slideLayouts/slideLayout296.xml"/><Relationship Id="rId6" Type="http://schemas.openxmlformats.org/officeDocument/2006/relationships/slideLayout" Target="../slideLayouts/slideLayout301.xml"/><Relationship Id="rId11" Type="http://schemas.openxmlformats.org/officeDocument/2006/relationships/slideLayout" Target="../slideLayouts/slideLayout306.xml"/><Relationship Id="rId5" Type="http://schemas.openxmlformats.org/officeDocument/2006/relationships/slideLayout" Target="../slideLayouts/slideLayout300.xml"/><Relationship Id="rId15" Type="http://schemas.openxmlformats.org/officeDocument/2006/relationships/theme" Target="../theme/theme24.xml"/><Relationship Id="rId10" Type="http://schemas.openxmlformats.org/officeDocument/2006/relationships/slideLayout" Target="../slideLayouts/slideLayout305.xml"/><Relationship Id="rId4" Type="http://schemas.openxmlformats.org/officeDocument/2006/relationships/slideLayout" Target="../slideLayouts/slideLayout299.xml"/><Relationship Id="rId9" Type="http://schemas.openxmlformats.org/officeDocument/2006/relationships/slideLayout" Target="../slideLayouts/slideLayout304.xml"/><Relationship Id="rId14" Type="http://schemas.openxmlformats.org/officeDocument/2006/relationships/slideLayout" Target="../slideLayouts/slideLayout309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7.xml"/><Relationship Id="rId13" Type="http://schemas.openxmlformats.org/officeDocument/2006/relationships/slideLayout" Target="../slideLayouts/slideLayout322.xml"/><Relationship Id="rId3" Type="http://schemas.openxmlformats.org/officeDocument/2006/relationships/slideLayout" Target="../slideLayouts/slideLayout312.xml"/><Relationship Id="rId7" Type="http://schemas.openxmlformats.org/officeDocument/2006/relationships/slideLayout" Target="../slideLayouts/slideLayout316.xml"/><Relationship Id="rId12" Type="http://schemas.openxmlformats.org/officeDocument/2006/relationships/slideLayout" Target="../slideLayouts/slideLayout321.xml"/><Relationship Id="rId2" Type="http://schemas.openxmlformats.org/officeDocument/2006/relationships/slideLayout" Target="../slideLayouts/slideLayout311.xml"/><Relationship Id="rId1" Type="http://schemas.openxmlformats.org/officeDocument/2006/relationships/slideLayout" Target="../slideLayouts/slideLayout310.xml"/><Relationship Id="rId6" Type="http://schemas.openxmlformats.org/officeDocument/2006/relationships/slideLayout" Target="../slideLayouts/slideLayout315.xml"/><Relationship Id="rId11" Type="http://schemas.openxmlformats.org/officeDocument/2006/relationships/slideLayout" Target="../slideLayouts/slideLayout320.xml"/><Relationship Id="rId5" Type="http://schemas.openxmlformats.org/officeDocument/2006/relationships/slideLayout" Target="../slideLayouts/slideLayout314.xml"/><Relationship Id="rId15" Type="http://schemas.openxmlformats.org/officeDocument/2006/relationships/theme" Target="../theme/theme25.xml"/><Relationship Id="rId10" Type="http://schemas.openxmlformats.org/officeDocument/2006/relationships/slideLayout" Target="../slideLayouts/slideLayout319.xml"/><Relationship Id="rId4" Type="http://schemas.openxmlformats.org/officeDocument/2006/relationships/slideLayout" Target="../slideLayouts/slideLayout313.xml"/><Relationship Id="rId9" Type="http://schemas.openxmlformats.org/officeDocument/2006/relationships/slideLayout" Target="../slideLayouts/slideLayout318.xml"/><Relationship Id="rId14" Type="http://schemas.openxmlformats.org/officeDocument/2006/relationships/slideLayout" Target="../slideLayouts/slideLayout32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1.xml"/><Relationship Id="rId13" Type="http://schemas.openxmlformats.org/officeDocument/2006/relationships/slideLayout" Target="../slideLayouts/slideLayout336.xml"/><Relationship Id="rId3" Type="http://schemas.openxmlformats.org/officeDocument/2006/relationships/slideLayout" Target="../slideLayouts/slideLayout326.xml"/><Relationship Id="rId7" Type="http://schemas.openxmlformats.org/officeDocument/2006/relationships/slideLayout" Target="../slideLayouts/slideLayout330.xml"/><Relationship Id="rId12" Type="http://schemas.openxmlformats.org/officeDocument/2006/relationships/slideLayout" Target="../slideLayouts/slideLayout335.xml"/><Relationship Id="rId2" Type="http://schemas.openxmlformats.org/officeDocument/2006/relationships/slideLayout" Target="../slideLayouts/slideLayout325.xml"/><Relationship Id="rId1" Type="http://schemas.openxmlformats.org/officeDocument/2006/relationships/slideLayout" Target="../slideLayouts/slideLayout324.xml"/><Relationship Id="rId6" Type="http://schemas.openxmlformats.org/officeDocument/2006/relationships/slideLayout" Target="../slideLayouts/slideLayout329.xml"/><Relationship Id="rId11" Type="http://schemas.openxmlformats.org/officeDocument/2006/relationships/slideLayout" Target="../slideLayouts/slideLayout334.xml"/><Relationship Id="rId5" Type="http://schemas.openxmlformats.org/officeDocument/2006/relationships/slideLayout" Target="../slideLayouts/slideLayout328.xml"/><Relationship Id="rId15" Type="http://schemas.openxmlformats.org/officeDocument/2006/relationships/theme" Target="../theme/theme26.xml"/><Relationship Id="rId10" Type="http://schemas.openxmlformats.org/officeDocument/2006/relationships/slideLayout" Target="../slideLayouts/slideLayout333.xml"/><Relationship Id="rId4" Type="http://schemas.openxmlformats.org/officeDocument/2006/relationships/slideLayout" Target="../slideLayouts/slideLayout327.xml"/><Relationship Id="rId9" Type="http://schemas.openxmlformats.org/officeDocument/2006/relationships/slideLayout" Target="../slideLayouts/slideLayout332.xml"/><Relationship Id="rId14" Type="http://schemas.openxmlformats.org/officeDocument/2006/relationships/slideLayout" Target="../slideLayouts/slideLayout337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5.xml"/><Relationship Id="rId13" Type="http://schemas.openxmlformats.org/officeDocument/2006/relationships/slideLayout" Target="../slideLayouts/slideLayout350.xml"/><Relationship Id="rId3" Type="http://schemas.openxmlformats.org/officeDocument/2006/relationships/slideLayout" Target="../slideLayouts/slideLayout340.xml"/><Relationship Id="rId7" Type="http://schemas.openxmlformats.org/officeDocument/2006/relationships/slideLayout" Target="../slideLayouts/slideLayout344.xml"/><Relationship Id="rId12" Type="http://schemas.openxmlformats.org/officeDocument/2006/relationships/slideLayout" Target="../slideLayouts/slideLayout349.xml"/><Relationship Id="rId2" Type="http://schemas.openxmlformats.org/officeDocument/2006/relationships/slideLayout" Target="../slideLayouts/slideLayout339.xml"/><Relationship Id="rId1" Type="http://schemas.openxmlformats.org/officeDocument/2006/relationships/slideLayout" Target="../slideLayouts/slideLayout338.xml"/><Relationship Id="rId6" Type="http://schemas.openxmlformats.org/officeDocument/2006/relationships/slideLayout" Target="../slideLayouts/slideLayout343.xml"/><Relationship Id="rId11" Type="http://schemas.openxmlformats.org/officeDocument/2006/relationships/slideLayout" Target="../slideLayouts/slideLayout348.xml"/><Relationship Id="rId5" Type="http://schemas.openxmlformats.org/officeDocument/2006/relationships/slideLayout" Target="../slideLayouts/slideLayout342.xml"/><Relationship Id="rId15" Type="http://schemas.openxmlformats.org/officeDocument/2006/relationships/theme" Target="../theme/theme27.xml"/><Relationship Id="rId10" Type="http://schemas.openxmlformats.org/officeDocument/2006/relationships/slideLayout" Target="../slideLayouts/slideLayout347.xml"/><Relationship Id="rId4" Type="http://schemas.openxmlformats.org/officeDocument/2006/relationships/slideLayout" Target="../slideLayouts/slideLayout341.xml"/><Relationship Id="rId9" Type="http://schemas.openxmlformats.org/officeDocument/2006/relationships/slideLayout" Target="../slideLayouts/slideLayout346.xml"/><Relationship Id="rId14" Type="http://schemas.openxmlformats.org/officeDocument/2006/relationships/slideLayout" Target="../slideLayouts/slideLayout351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9.xml"/><Relationship Id="rId13" Type="http://schemas.openxmlformats.org/officeDocument/2006/relationships/slideLayout" Target="../slideLayouts/slideLayout364.xml"/><Relationship Id="rId3" Type="http://schemas.openxmlformats.org/officeDocument/2006/relationships/slideLayout" Target="../slideLayouts/slideLayout354.xml"/><Relationship Id="rId7" Type="http://schemas.openxmlformats.org/officeDocument/2006/relationships/slideLayout" Target="../slideLayouts/slideLayout358.xml"/><Relationship Id="rId12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3.xml"/><Relationship Id="rId1" Type="http://schemas.openxmlformats.org/officeDocument/2006/relationships/slideLayout" Target="../slideLayouts/slideLayout352.xml"/><Relationship Id="rId6" Type="http://schemas.openxmlformats.org/officeDocument/2006/relationships/slideLayout" Target="../slideLayouts/slideLayout357.xml"/><Relationship Id="rId11" Type="http://schemas.openxmlformats.org/officeDocument/2006/relationships/slideLayout" Target="../slideLayouts/slideLayout362.xml"/><Relationship Id="rId5" Type="http://schemas.openxmlformats.org/officeDocument/2006/relationships/slideLayout" Target="../slideLayouts/slideLayout356.xml"/><Relationship Id="rId15" Type="http://schemas.openxmlformats.org/officeDocument/2006/relationships/theme" Target="../theme/theme28.xml"/><Relationship Id="rId10" Type="http://schemas.openxmlformats.org/officeDocument/2006/relationships/slideLayout" Target="../slideLayouts/slideLayout361.xml"/><Relationship Id="rId4" Type="http://schemas.openxmlformats.org/officeDocument/2006/relationships/slideLayout" Target="../slideLayouts/slideLayout355.xml"/><Relationship Id="rId9" Type="http://schemas.openxmlformats.org/officeDocument/2006/relationships/slideLayout" Target="../slideLayouts/slideLayout360.xml"/><Relationship Id="rId14" Type="http://schemas.openxmlformats.org/officeDocument/2006/relationships/slideLayout" Target="../slideLayouts/slideLayout36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1E1"/>
            </a:gs>
            <a:gs pos="100000">
              <a:srgbClr val="E5D5B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ChangeArrowheads="1"/>
          </p:cNvSpPr>
          <p:nvPr userDrawn="1"/>
        </p:nvSpPr>
        <p:spPr bwMode="auto">
          <a:xfrm>
            <a:off x="0" y="-6350"/>
            <a:ext cx="9144000" cy="2355850"/>
          </a:xfrm>
          <a:prstGeom prst="rect">
            <a:avLst/>
          </a:prstGeom>
          <a:gradFill rotWithShape="1">
            <a:gsLst>
              <a:gs pos="0">
                <a:srgbClr val="7D1E1E"/>
              </a:gs>
              <a:gs pos="100000">
                <a:srgbClr val="7D1E1E">
                  <a:gamma/>
                  <a:shade val="75686"/>
                  <a:invGamma/>
                </a:srgb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cs-CZ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6688" y="6442075"/>
            <a:ext cx="496093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777777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dirty="0"/>
              <a:t>Zápatí prezentace</a:t>
            </a:r>
          </a:p>
        </p:txBody>
      </p:sp>
      <p:sp>
        <p:nvSpPr>
          <p:cNvPr id="22733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3" y="6442075"/>
            <a:ext cx="58578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7D1E1E"/>
                </a:solidFill>
                <a:latin typeface="+mn-lt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DA6A11AA-CE74-4FE2-9BEB-0F67F70E9AE5}" type="slidenum">
              <a:rPr lang="cs-CZ" altLang="cs-CZ"/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 dirty="0"/>
          </a:p>
        </p:txBody>
      </p:sp>
      <p:pic>
        <p:nvPicPr>
          <p:cNvPr id="227334" name="Picture 6" descr="pruh_TITL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0800"/>
            <a:ext cx="1397000" cy="676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338" name="Picture 10" descr="text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858838"/>
            <a:ext cx="5275263" cy="63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33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706688" y="2708275"/>
            <a:ext cx="596900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080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pic>
        <p:nvPicPr>
          <p:cNvPr id="227340" name="Picture 12" descr="N:\work\projekty\šablony\sablony\logoC.wmf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533400"/>
            <a:ext cx="1506537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580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+mj-lt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2pPr>
      <a:lvl3pPr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3pPr>
      <a:lvl4pPr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4pPr>
      <a:lvl5pPr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5pPr>
      <a:lvl6pPr marL="4572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6pPr>
      <a:lvl7pPr marL="9144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7pPr>
      <a:lvl8pPr marL="13716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8pPr>
      <a:lvl9pPr marL="18288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lr>
          <a:srgbClr val="7D1E1E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n"/>
        <a:defRPr sz="23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8D8AD"/>
            </a:gs>
            <a:gs pos="50000">
              <a:srgbClr val="FFFFCC"/>
            </a:gs>
            <a:gs pos="100000">
              <a:srgbClr val="D8D8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 předlohy nadpisů.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 sz="12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B5213962-2CCE-41E8-A94B-CC0291F3717D}" type="datetime1">
              <a:rPr lang="cs-CZ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 sz="12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 sz="12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EBADE9E3-0A2E-4194-8457-591FE2C99958}" type="slidenum">
              <a:rPr lang="cs-CZ" alt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307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</a:pPr>
            <a:endParaRPr lang="cs-CZ" sz="4000" b="1" smtClean="0">
              <a:solidFill>
                <a:srgbClr val="006633"/>
              </a:solidFill>
            </a:endParaRP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</a:pPr>
            <a:endParaRPr lang="cs-CZ" sz="4000" b="1" smtClean="0">
              <a:solidFill>
                <a:srgbClr val="006633"/>
              </a:solidFill>
            </a:endParaRPr>
          </a:p>
        </p:txBody>
      </p:sp>
      <p:pic>
        <p:nvPicPr>
          <p:cNvPr id="3081" name="Picture 9" descr="LOGO_CMKOS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4050"/>
            <a:ext cx="1258888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642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8D8AD"/>
            </a:gs>
            <a:gs pos="50000">
              <a:srgbClr val="FFFFCC"/>
            </a:gs>
            <a:gs pos="100000">
              <a:srgbClr val="D8D8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 předlohy nadpisů.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 sz="12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B5213962-2CCE-41E8-A94B-CC0291F3717D}" type="datetime1">
              <a:rPr lang="cs-CZ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 sz="12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 sz="12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EBADE9E3-0A2E-4194-8457-591FE2C99958}" type="slidenum">
              <a:rPr lang="cs-CZ" alt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307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</a:pPr>
            <a:endParaRPr lang="cs-CZ" sz="4000" b="1" smtClean="0">
              <a:solidFill>
                <a:srgbClr val="006633"/>
              </a:solidFill>
            </a:endParaRP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</a:pPr>
            <a:endParaRPr lang="cs-CZ" sz="4000" b="1" smtClean="0">
              <a:solidFill>
                <a:srgbClr val="006633"/>
              </a:solidFill>
            </a:endParaRPr>
          </a:p>
        </p:txBody>
      </p:sp>
      <p:pic>
        <p:nvPicPr>
          <p:cNvPr id="3081" name="Picture 9" descr="LOGO_CMKOS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4050"/>
            <a:ext cx="1258888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8334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8D8AD"/>
            </a:gs>
            <a:gs pos="50000">
              <a:srgbClr val="FFFFCC"/>
            </a:gs>
            <a:gs pos="100000">
              <a:srgbClr val="D8D8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 předlohy nadpisů.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 sz="12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B5213962-2CCE-41E8-A94B-CC0291F3717D}" type="datetime1">
              <a:rPr lang="cs-CZ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 sz="12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 sz="12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EBADE9E3-0A2E-4194-8457-591FE2C99958}" type="slidenum">
              <a:rPr lang="cs-CZ" alt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307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</a:pPr>
            <a:endParaRPr lang="cs-CZ" sz="4000" b="1" smtClean="0">
              <a:solidFill>
                <a:srgbClr val="006633"/>
              </a:solidFill>
            </a:endParaRP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</a:pPr>
            <a:endParaRPr lang="cs-CZ" sz="4000" b="1" smtClean="0">
              <a:solidFill>
                <a:srgbClr val="006633"/>
              </a:solidFill>
            </a:endParaRPr>
          </a:p>
        </p:txBody>
      </p:sp>
      <p:pic>
        <p:nvPicPr>
          <p:cNvPr id="3081" name="Picture 9" descr="LOGO_CMKOS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4050"/>
            <a:ext cx="1258888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23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8D8AD"/>
            </a:gs>
            <a:gs pos="50000">
              <a:srgbClr val="FFFFCC"/>
            </a:gs>
            <a:gs pos="100000">
              <a:srgbClr val="D8D8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 předlohy nadpisů.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 sz="12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B5213962-2CCE-41E8-A94B-CC0291F3717D}" type="datetime1">
              <a:rPr lang="cs-CZ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 sz="12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 sz="12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EBADE9E3-0A2E-4194-8457-591FE2C99958}" type="slidenum">
              <a:rPr lang="cs-CZ" alt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307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</a:pPr>
            <a:endParaRPr lang="cs-CZ" sz="4000" b="1" smtClean="0">
              <a:solidFill>
                <a:srgbClr val="006633"/>
              </a:solidFill>
            </a:endParaRP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</a:pPr>
            <a:endParaRPr lang="cs-CZ" sz="4000" b="1" smtClean="0">
              <a:solidFill>
                <a:srgbClr val="006633"/>
              </a:solidFill>
            </a:endParaRPr>
          </a:p>
        </p:txBody>
      </p:sp>
      <p:pic>
        <p:nvPicPr>
          <p:cNvPr id="3081" name="Picture 9" descr="LOGO_CMKOS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4050"/>
            <a:ext cx="1258888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770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6657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665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665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665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25D76B-D044-417A-8A10-43D516AA14E9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753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6657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665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665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665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25D76B-D044-417A-8A10-43D516AA14E9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505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6657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665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665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665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25D76B-D044-417A-8A10-43D516AA14E9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98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6657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665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665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665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25D76B-D044-417A-8A10-43D516AA14E9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385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6657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665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665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665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25D76B-D044-417A-8A10-43D516AA14E9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644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6657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665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665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665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25D76B-D044-417A-8A10-43D516AA14E9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273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  <p:sldLayoutId id="2147483916" r:id="rId13"/>
    <p:sldLayoutId id="2147483917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8F058-0F55-4A05-BDA1-9E236C7A7A3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30.3.2016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CDB98-9F92-4EBF-AE3F-3CA5E3770EB1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1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6657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665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665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665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25D76B-D044-417A-8A10-43D516AA14E9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280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  <p:sldLayoutId id="2147483932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6657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665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665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665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25D76B-D044-417A-8A10-43D516AA14E9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50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  <p:sldLayoutId id="2147483946" r:id="rId13"/>
    <p:sldLayoutId id="2147483947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6657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665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665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665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25D76B-D044-417A-8A10-43D516AA14E9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800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6657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665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665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665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25D76B-D044-417A-8A10-43D516AA14E9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41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5" r:id="rId12"/>
    <p:sldLayoutId id="2147483976" r:id="rId13"/>
    <p:sldLayoutId id="2147483977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6657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665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665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665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25D76B-D044-417A-8A10-43D516AA14E9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225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  <p:sldLayoutId id="2147483991" r:id="rId13"/>
    <p:sldLayoutId id="2147483992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6657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665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665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665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25D76B-D044-417A-8A10-43D516AA14E9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19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  <p:sldLayoutId id="2147484005" r:id="rId12"/>
    <p:sldLayoutId id="2147484006" r:id="rId13"/>
    <p:sldLayoutId id="2147484007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6657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665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665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665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25D76B-D044-417A-8A10-43D516AA14E9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505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  <p:sldLayoutId id="2147484021" r:id="rId13"/>
    <p:sldLayoutId id="2147484022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6657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665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665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665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25D76B-D044-417A-8A10-43D516AA14E9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502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  <p:sldLayoutId id="2147484035" r:id="rId12"/>
    <p:sldLayoutId id="2147484036" r:id="rId13"/>
    <p:sldLayoutId id="2147484037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altLang="cs-CZ" sz="2400" smtClean="0">
              <a:solidFill>
                <a:srgbClr val="000000"/>
              </a:solidFill>
            </a:endParaRPr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6657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665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665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665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25D76B-D044-417A-8A10-43D516AA14E9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77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  <p:sldLayoutId id="2147484050" r:id="rId12"/>
    <p:sldLayoutId id="2147484051" r:id="rId13"/>
    <p:sldLayoutId id="2147484052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8F058-0F55-4A05-BDA1-9E236C7A7A3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30.3.2016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CDB98-9F92-4EBF-AE3F-3CA5E3770EB1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729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8D8AD"/>
            </a:gs>
            <a:gs pos="50000">
              <a:srgbClr val="FFFFCC"/>
            </a:gs>
            <a:gs pos="100000">
              <a:srgbClr val="D8D8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7"/>
          <p:cNvSpPr>
            <a:spLocks noChangeArrowheads="1"/>
          </p:cNvSpPr>
          <p:nvPr/>
        </p:nvSpPr>
        <p:spPr bwMode="auto">
          <a:xfrm>
            <a:off x="609600" y="25146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</a:pPr>
            <a:endParaRPr lang="cs-CZ" sz="4000" b="1" smtClean="0">
              <a:solidFill>
                <a:srgbClr val="006633"/>
              </a:solidFill>
            </a:endParaRPr>
          </a:p>
        </p:txBody>
      </p:sp>
      <p:sp>
        <p:nvSpPr>
          <p:cNvPr id="2051" name="Line 8"/>
          <p:cNvSpPr>
            <a:spLocks noChangeShapeType="1"/>
          </p:cNvSpPr>
          <p:nvPr/>
        </p:nvSpPr>
        <p:spPr bwMode="auto">
          <a:xfrm>
            <a:off x="1979613" y="5589588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</a:pPr>
            <a:endParaRPr lang="cs-CZ" sz="4000" b="1" smtClean="0">
              <a:solidFill>
                <a:srgbClr val="006633"/>
              </a:solidFill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859088"/>
            <a:ext cx="784860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 předlohy nadpisů.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 sz="12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AE95FC3-99D2-4731-BB05-21A3530FF66F}" type="datetime1">
              <a:rPr lang="cs-CZ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 sz="12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 sz="12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B72DC099-476C-40C3-BAFC-61C15EE7643D}" type="slidenum">
              <a:rPr lang="cs-CZ" alt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913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8D8AD"/>
            </a:gs>
            <a:gs pos="50000">
              <a:srgbClr val="FFFFCC"/>
            </a:gs>
            <a:gs pos="100000">
              <a:srgbClr val="D8D8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7"/>
          <p:cNvSpPr>
            <a:spLocks noChangeArrowheads="1"/>
          </p:cNvSpPr>
          <p:nvPr/>
        </p:nvSpPr>
        <p:spPr bwMode="auto">
          <a:xfrm>
            <a:off x="609600" y="25146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</a:pPr>
            <a:endParaRPr lang="cs-CZ" sz="4000" b="1" smtClean="0">
              <a:solidFill>
                <a:srgbClr val="006633"/>
              </a:solidFill>
            </a:endParaRPr>
          </a:p>
        </p:txBody>
      </p:sp>
      <p:sp>
        <p:nvSpPr>
          <p:cNvPr id="2051" name="Line 8"/>
          <p:cNvSpPr>
            <a:spLocks noChangeShapeType="1"/>
          </p:cNvSpPr>
          <p:nvPr/>
        </p:nvSpPr>
        <p:spPr bwMode="auto">
          <a:xfrm>
            <a:off x="1979613" y="5589588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</a:pPr>
            <a:endParaRPr lang="cs-CZ" sz="4000" b="1" smtClean="0">
              <a:solidFill>
                <a:srgbClr val="006633"/>
              </a:solidFill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859088"/>
            <a:ext cx="784860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 předlohy nadpisů.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 sz="12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AE95FC3-99D2-4731-BB05-21A3530FF66F}" type="datetime1">
              <a:rPr lang="cs-CZ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 sz="12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 sz="12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B72DC099-476C-40C3-BAFC-61C15EE7643D}" type="slidenum">
              <a:rPr lang="cs-CZ" alt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830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8D8AD"/>
            </a:gs>
            <a:gs pos="50000">
              <a:srgbClr val="FFFFCC"/>
            </a:gs>
            <a:gs pos="100000">
              <a:srgbClr val="D8D8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7"/>
          <p:cNvSpPr>
            <a:spLocks noChangeArrowheads="1"/>
          </p:cNvSpPr>
          <p:nvPr/>
        </p:nvSpPr>
        <p:spPr bwMode="auto">
          <a:xfrm>
            <a:off x="609600" y="25146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</a:pPr>
            <a:endParaRPr lang="cs-CZ" sz="4000" b="1" smtClean="0">
              <a:solidFill>
                <a:srgbClr val="006633"/>
              </a:solidFill>
            </a:endParaRPr>
          </a:p>
        </p:txBody>
      </p:sp>
      <p:sp>
        <p:nvSpPr>
          <p:cNvPr id="2051" name="Line 8"/>
          <p:cNvSpPr>
            <a:spLocks noChangeShapeType="1"/>
          </p:cNvSpPr>
          <p:nvPr/>
        </p:nvSpPr>
        <p:spPr bwMode="auto">
          <a:xfrm>
            <a:off x="1979613" y="5589588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</a:pPr>
            <a:endParaRPr lang="cs-CZ" sz="4000" b="1" smtClean="0">
              <a:solidFill>
                <a:srgbClr val="006633"/>
              </a:solidFill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859088"/>
            <a:ext cx="784860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 předlohy nadpisů.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 sz="12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AE95FC3-99D2-4731-BB05-21A3530FF66F}" type="datetime1">
              <a:rPr lang="cs-CZ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 sz="12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 sz="12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B72DC099-476C-40C3-BAFC-61C15EE7643D}" type="slidenum">
              <a:rPr lang="cs-CZ" alt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224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8D8AD"/>
            </a:gs>
            <a:gs pos="50000">
              <a:srgbClr val="FFFFCC"/>
            </a:gs>
            <a:gs pos="100000">
              <a:srgbClr val="D8D8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7"/>
          <p:cNvSpPr>
            <a:spLocks noChangeArrowheads="1"/>
          </p:cNvSpPr>
          <p:nvPr/>
        </p:nvSpPr>
        <p:spPr bwMode="auto">
          <a:xfrm>
            <a:off x="609600" y="25146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</a:pPr>
            <a:endParaRPr lang="cs-CZ" sz="4000" b="1" smtClean="0">
              <a:solidFill>
                <a:srgbClr val="006633"/>
              </a:solidFill>
            </a:endParaRPr>
          </a:p>
        </p:txBody>
      </p:sp>
      <p:sp>
        <p:nvSpPr>
          <p:cNvPr id="2051" name="Line 8"/>
          <p:cNvSpPr>
            <a:spLocks noChangeShapeType="1"/>
          </p:cNvSpPr>
          <p:nvPr/>
        </p:nvSpPr>
        <p:spPr bwMode="auto">
          <a:xfrm>
            <a:off x="1979613" y="5589588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</a:pPr>
            <a:endParaRPr lang="cs-CZ" sz="4000" b="1" smtClean="0">
              <a:solidFill>
                <a:srgbClr val="006633"/>
              </a:solidFill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859088"/>
            <a:ext cx="784860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 předlohy nadpisů.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 sz="12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AE95FC3-99D2-4731-BB05-21A3530FF66F}" type="datetime1">
              <a:rPr lang="cs-CZ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 sz="12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 sz="12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B72DC099-476C-40C3-BAFC-61C15EE7643D}" type="slidenum">
              <a:rPr lang="cs-CZ" alt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90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8D8AD"/>
            </a:gs>
            <a:gs pos="50000">
              <a:srgbClr val="FFFFCC"/>
            </a:gs>
            <a:gs pos="100000">
              <a:srgbClr val="D8D8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 předlohy nadpisů.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 sz="12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B5213962-2CCE-41E8-A94B-CC0291F3717D}" type="datetime1">
              <a:rPr lang="cs-CZ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 sz="12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 sz="12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EBADE9E3-0A2E-4194-8457-591FE2C99958}" type="slidenum">
              <a:rPr lang="cs-CZ" alt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307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</a:pPr>
            <a:endParaRPr lang="cs-CZ" sz="4000" b="1" smtClean="0">
              <a:solidFill>
                <a:srgbClr val="006633"/>
              </a:solidFill>
            </a:endParaRP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</a:pPr>
            <a:endParaRPr lang="cs-CZ" sz="4000" b="1" smtClean="0">
              <a:solidFill>
                <a:srgbClr val="006633"/>
              </a:solidFill>
            </a:endParaRPr>
          </a:p>
        </p:txBody>
      </p:sp>
      <p:pic>
        <p:nvPicPr>
          <p:cNvPr id="3081" name="Picture 9" descr="LOGO_CMKOS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4050"/>
            <a:ext cx="1258888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595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8D8AD"/>
            </a:gs>
            <a:gs pos="50000">
              <a:srgbClr val="FFFFCC"/>
            </a:gs>
            <a:gs pos="100000">
              <a:srgbClr val="D8D8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 předlohy nadpisů.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 sz="12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B5213962-2CCE-41E8-A94B-CC0291F3717D}" type="datetime1">
              <a:rPr lang="cs-CZ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30.3.2016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 sz="12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 sz="12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EBADE9E3-0A2E-4194-8457-591FE2C99958}" type="slidenum">
              <a:rPr lang="cs-CZ" alt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307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</a:pPr>
            <a:endParaRPr lang="cs-CZ" sz="4000" b="1" smtClean="0">
              <a:solidFill>
                <a:srgbClr val="006633"/>
              </a:solidFill>
            </a:endParaRP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</a:pPr>
            <a:endParaRPr lang="cs-CZ" sz="4000" b="1" smtClean="0">
              <a:solidFill>
                <a:srgbClr val="006633"/>
              </a:solidFill>
            </a:endParaRPr>
          </a:p>
        </p:txBody>
      </p:sp>
      <p:pic>
        <p:nvPicPr>
          <p:cNvPr id="3081" name="Picture 9" descr="LOGO_CMKOS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4050"/>
            <a:ext cx="1258888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016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emf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Důchodové zabezpečení</a:t>
            </a:r>
            <a:br>
              <a:rPr lang="cs-CZ" dirty="0" smtClean="0"/>
            </a:br>
            <a:r>
              <a:rPr lang="cs-CZ" dirty="0" smtClean="0"/>
              <a:t>+ nemocenské zabezpečení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8656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b="1" u="sng"/>
              <a:t>Východiska pro posouzení možností financování důchodového zabezpečení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800" b="1" i="1">
                <a:solidFill>
                  <a:schemeClr val="accent1"/>
                </a:solidFill>
              </a:rPr>
              <a:t>Ekonomické hledisko</a:t>
            </a:r>
            <a:r>
              <a:rPr lang="cs-CZ" altLang="cs-CZ" sz="2400" b="1"/>
              <a:t>: únosnost finančního kapitálu, pobídky ke spoření a k práci, rozvinutost finančních institucí, ekonomická výkonnost země, náklady na pracovní sílu</a:t>
            </a:r>
          </a:p>
          <a:p>
            <a:r>
              <a:rPr lang="cs-CZ" altLang="cs-CZ" sz="2800" b="1" i="1">
                <a:solidFill>
                  <a:schemeClr val="accent1"/>
                </a:solidFill>
              </a:rPr>
              <a:t>Sociální hledisko</a:t>
            </a:r>
            <a:r>
              <a:rPr lang="cs-CZ" altLang="cs-CZ" sz="2800" b="1"/>
              <a:t>: </a:t>
            </a:r>
            <a:r>
              <a:rPr lang="cs-CZ" altLang="cs-CZ" sz="2400" b="1"/>
              <a:t>zajištění jistoty a stability příjmu, hledisko rovného zacházení, otázka odchodu do důchodu, problém fertility, riziko nezaměstnanosti, mezigenerační solidarita</a:t>
            </a:r>
          </a:p>
          <a:p>
            <a:r>
              <a:rPr lang="cs-CZ" altLang="cs-CZ" sz="2800" b="1" i="1">
                <a:solidFill>
                  <a:schemeClr val="accent1"/>
                </a:solidFill>
              </a:rPr>
              <a:t>Politické hledisko</a:t>
            </a:r>
            <a:r>
              <a:rPr lang="cs-CZ" altLang="cs-CZ" sz="2800" b="1"/>
              <a:t>: </a:t>
            </a:r>
            <a:r>
              <a:rPr lang="cs-CZ" altLang="cs-CZ" sz="2400" b="1"/>
              <a:t>volební síla důchodců, preference</a:t>
            </a:r>
          </a:p>
        </p:txBody>
      </p:sp>
    </p:spTree>
    <p:extLst>
      <p:ext uri="{BB962C8B-B14F-4D97-AF65-F5344CB8AC3E}">
        <p14:creationId xmlns:p14="http://schemas.microsoft.com/office/powerpoint/2010/main" val="2429326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1" u="sng"/>
              <a:t>Základní typy penzijních plánů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cs-CZ" altLang="cs-CZ" sz="2000" b="1" i="1"/>
              <a:t>Dávkově definované systémy</a:t>
            </a:r>
            <a:r>
              <a:rPr lang="cs-CZ" altLang="cs-CZ" sz="2000" b="1"/>
              <a:t> (DB-defined benefit) – kombinace více faktorů: odpracovaný počet let, výše příjmu jedince určité období a výše tzv. aktuálního parametru (stanoven zákonem) = výše důchodu stanovena poměrně komplikovaným způsobem</a:t>
            </a:r>
          </a:p>
          <a:p>
            <a:pPr marL="609600" indent="-609600">
              <a:buFontTx/>
              <a:buNone/>
            </a:pPr>
            <a:endParaRPr lang="cs-CZ" altLang="cs-CZ" sz="2000" b="1"/>
          </a:p>
          <a:p>
            <a:pPr marL="609600" indent="-609600">
              <a:buFontTx/>
              <a:buNone/>
            </a:pPr>
            <a:r>
              <a:rPr lang="cs-CZ" altLang="cs-CZ" sz="2000" b="1"/>
              <a:t>2.     </a:t>
            </a:r>
            <a:r>
              <a:rPr lang="cs-CZ" altLang="cs-CZ" sz="2000" b="1" i="1"/>
              <a:t>Příspěvkově definované systémy</a:t>
            </a:r>
            <a:r>
              <a:rPr lang="cs-CZ" altLang="cs-CZ" sz="2000" b="1"/>
              <a:t> (DC-defined contribution)- výše budoucí penze  závisí na velikosti odvedených příspěvků</a:t>
            </a:r>
          </a:p>
          <a:p>
            <a:pPr marL="609600" indent="-609600">
              <a:buFontTx/>
              <a:buNone/>
            </a:pPr>
            <a:r>
              <a:rPr lang="cs-CZ" altLang="cs-CZ" sz="2000" b="1"/>
              <a:t>3.     </a:t>
            </a:r>
            <a:r>
              <a:rPr lang="cs-CZ" altLang="cs-CZ" sz="2000" b="1" i="1"/>
              <a:t>Hypotetické příspěvkově definované systémy</a:t>
            </a:r>
            <a:r>
              <a:rPr lang="cs-CZ" altLang="cs-CZ" sz="2000" b="1"/>
              <a:t> (NDC) – princip individuálního účtu, připisují se příspěvky a jsou zhodnocovány v čase (tzv. hypotetická míra výnosnosti systému – míra růstu základu, z něhož jsou vypláceny příspěvky)</a:t>
            </a:r>
          </a:p>
        </p:txBody>
      </p:sp>
    </p:spTree>
    <p:extLst>
      <p:ext uri="{BB962C8B-B14F-4D97-AF65-F5344CB8AC3E}">
        <p14:creationId xmlns:p14="http://schemas.microsoft.com/office/powerpoint/2010/main" val="107623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1" u="sng"/>
              <a:t>Základní typy konstrukce důchodového systému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cs-CZ" altLang="cs-CZ" sz="2400" b="1"/>
              <a:t>Bismarckův pojistný systém</a:t>
            </a:r>
          </a:p>
          <a:p>
            <a:pPr marL="609600" indent="-609600">
              <a:buFontTx/>
              <a:buAutoNum type="arabicPeriod"/>
            </a:pPr>
            <a:r>
              <a:rPr lang="cs-CZ" altLang="cs-CZ" sz="2400" b="1"/>
              <a:t>Beveridgeův  (flat-rate) systém</a:t>
            </a:r>
          </a:p>
          <a:p>
            <a:pPr marL="609600" indent="-609600">
              <a:buFontTx/>
              <a:buAutoNum type="arabicPeriod"/>
            </a:pPr>
            <a:r>
              <a:rPr lang="cs-CZ" altLang="cs-CZ" sz="2400" b="1"/>
              <a:t>Dvousložková konstrukce</a:t>
            </a:r>
          </a:p>
          <a:p>
            <a:pPr marL="609600" indent="-609600">
              <a:buFontTx/>
              <a:buAutoNum type="arabicPeriod"/>
            </a:pPr>
            <a:r>
              <a:rPr lang="cs-CZ" altLang="cs-CZ" sz="2400" b="1"/>
              <a:t>Pojistný systém se stanoveným minimem</a:t>
            </a:r>
          </a:p>
        </p:txBody>
      </p:sp>
    </p:spTree>
    <p:extLst>
      <p:ext uri="{BB962C8B-B14F-4D97-AF65-F5344CB8AC3E}">
        <p14:creationId xmlns:p14="http://schemas.microsoft.com/office/powerpoint/2010/main" val="3860579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b="1" u="sng"/>
              <a:t>Základní možnosti financování důchodového zabezpečení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400" b="1"/>
              <a:t>Ze státního rozpočtu – zdrojem prostředků jsou daně z příjmu</a:t>
            </a:r>
          </a:p>
          <a:p>
            <a:pPr>
              <a:lnSpc>
                <a:spcPct val="80000"/>
              </a:lnSpc>
            </a:pPr>
            <a:r>
              <a:rPr lang="cs-CZ" altLang="cs-CZ" sz="2400" b="1"/>
              <a:t>Ze SR – zdrojem prostředků  jsou příspěvky na důchodové pojištění</a:t>
            </a:r>
          </a:p>
          <a:p>
            <a:pPr>
              <a:lnSpc>
                <a:spcPct val="80000"/>
              </a:lnSpc>
            </a:pPr>
            <a:r>
              <a:rPr lang="cs-CZ" altLang="cs-CZ" sz="2400" b="1"/>
              <a:t>Z fondu odděleného od SR – žádná kapitálová rezerva – systém PAYG</a:t>
            </a:r>
          </a:p>
          <a:p>
            <a:pPr>
              <a:lnSpc>
                <a:spcPct val="80000"/>
              </a:lnSpc>
            </a:pPr>
            <a:r>
              <a:rPr lang="cs-CZ" altLang="cs-CZ" sz="2400" b="1"/>
              <a:t>Z fondu, při průběžném financování  se vytváří rezerva (dlouhodobě investovatelný kapitál)</a:t>
            </a:r>
          </a:p>
          <a:p>
            <a:pPr>
              <a:lnSpc>
                <a:spcPct val="80000"/>
              </a:lnSpc>
            </a:pPr>
            <a:r>
              <a:rPr lang="cs-CZ" altLang="cs-CZ" sz="2400" b="1"/>
              <a:t>Fondový či pojišťovací princip (capital reserve)</a:t>
            </a:r>
          </a:p>
          <a:p>
            <a:pPr>
              <a:lnSpc>
                <a:spcPct val="80000"/>
              </a:lnSpc>
            </a:pPr>
            <a:r>
              <a:rPr lang="cs-CZ" altLang="cs-CZ" sz="2400" b="1"/>
              <a:t>Systém povinného spoření </a:t>
            </a:r>
          </a:p>
          <a:p>
            <a:pPr>
              <a:lnSpc>
                <a:spcPct val="80000"/>
              </a:lnSpc>
            </a:pPr>
            <a:r>
              <a:rPr lang="cs-CZ" altLang="cs-CZ" sz="2400" b="1"/>
              <a:t>Zaměstnanecké penzijní pojištění</a:t>
            </a:r>
          </a:p>
        </p:txBody>
      </p:sp>
    </p:spTree>
    <p:extLst>
      <p:ext uri="{BB962C8B-B14F-4D97-AF65-F5344CB8AC3E}">
        <p14:creationId xmlns:p14="http://schemas.microsoft.com/office/powerpoint/2010/main" val="126543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1" u="sng"/>
              <a:t>Nevýhody průběžného systému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400" b="1"/>
              <a:t>Demografický vývoj </a:t>
            </a:r>
          </a:p>
          <a:p>
            <a:pPr>
              <a:lnSpc>
                <a:spcPct val="80000"/>
              </a:lnSpc>
            </a:pPr>
            <a:r>
              <a:rPr lang="cs-CZ" altLang="cs-CZ" sz="2400" b="1"/>
              <a:t>Negativní dopady na trh práce</a:t>
            </a:r>
          </a:p>
          <a:p>
            <a:pPr>
              <a:lnSpc>
                <a:spcPct val="80000"/>
              </a:lnSpc>
            </a:pPr>
            <a:r>
              <a:rPr lang="cs-CZ" altLang="cs-CZ" sz="2400" b="1"/>
              <a:t>Opomíjí potenciální možnost mít vyšší domácí úspory</a:t>
            </a:r>
          </a:p>
          <a:p>
            <a:pPr>
              <a:lnSpc>
                <a:spcPct val="80000"/>
              </a:lnSpc>
            </a:pPr>
            <a:r>
              <a:rPr lang="cs-CZ" altLang="cs-CZ" sz="2400" b="1"/>
              <a:t>Vytlačování veřejných a soukromých investic</a:t>
            </a:r>
          </a:p>
          <a:p>
            <a:pPr>
              <a:lnSpc>
                <a:spcPct val="80000"/>
              </a:lnSpc>
            </a:pPr>
            <a:r>
              <a:rPr lang="cs-CZ" altLang="cs-CZ" sz="2400" b="1"/>
              <a:t>Problematika opačné redistribuce</a:t>
            </a:r>
          </a:p>
          <a:p>
            <a:pPr>
              <a:lnSpc>
                <a:spcPct val="80000"/>
              </a:lnSpc>
            </a:pPr>
            <a:r>
              <a:rPr lang="cs-CZ" altLang="cs-CZ" sz="2400" b="1"/>
              <a:t>Netransparentnost a skrytá akumulace dluhu</a:t>
            </a:r>
          </a:p>
          <a:p>
            <a:pPr>
              <a:lnSpc>
                <a:spcPct val="80000"/>
              </a:lnSpc>
            </a:pPr>
            <a:r>
              <a:rPr lang="cs-CZ" altLang="cs-CZ" sz="2400" b="1"/>
              <a:t>Vládní selhání</a:t>
            </a:r>
          </a:p>
          <a:p>
            <a:pPr>
              <a:lnSpc>
                <a:spcPct val="80000"/>
              </a:lnSpc>
            </a:pPr>
            <a:r>
              <a:rPr lang="cs-CZ" altLang="cs-CZ" sz="2400" b="1"/>
              <a:t>Demotivační působení</a:t>
            </a:r>
          </a:p>
        </p:txBody>
      </p:sp>
    </p:spTree>
    <p:extLst>
      <p:ext uri="{BB962C8B-B14F-4D97-AF65-F5344CB8AC3E}">
        <p14:creationId xmlns:p14="http://schemas.microsoft.com/office/powerpoint/2010/main" val="2053816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1" u="sng"/>
              <a:t>Výhody průběžného systému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400" b="1"/>
              <a:t>Umožňuje sociální solidaritu mezi občany</a:t>
            </a:r>
          </a:p>
          <a:p>
            <a:r>
              <a:rPr lang="cs-CZ" altLang="cs-CZ" sz="2400" b="1"/>
              <a:t>Není problém valorizace</a:t>
            </a:r>
          </a:p>
          <a:p>
            <a:r>
              <a:rPr lang="cs-CZ" altLang="cs-CZ" sz="2400" b="1"/>
              <a:t>Úspory na režijních nákladech</a:t>
            </a:r>
          </a:p>
          <a:p>
            <a:r>
              <a:rPr lang="cs-CZ" altLang="cs-CZ" sz="2400" b="1"/>
              <a:t>Ekonomická rizika nese stát</a:t>
            </a:r>
          </a:p>
          <a:p>
            <a:r>
              <a:rPr lang="cs-CZ" altLang="cs-CZ" sz="2400" b="1"/>
              <a:t>Systém umožňuje při zavádění nebo změně okamžité zahájení výplaty dávek</a:t>
            </a:r>
          </a:p>
        </p:txBody>
      </p:sp>
    </p:spTree>
    <p:extLst>
      <p:ext uri="{BB962C8B-B14F-4D97-AF65-F5344CB8AC3E}">
        <p14:creationId xmlns:p14="http://schemas.microsoft.com/office/powerpoint/2010/main" val="1841193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1" u="sng"/>
              <a:t>Výhody fondového financování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400" b="1"/>
              <a:t>Nepodléhá důsledkům stárnutí populace</a:t>
            </a:r>
          </a:p>
          <a:p>
            <a:r>
              <a:rPr lang="cs-CZ" altLang="cs-CZ" sz="2400" b="1"/>
              <a:t>Pozitivní dopady na finanční trhy</a:t>
            </a:r>
          </a:p>
          <a:p>
            <a:r>
              <a:rPr lang="cs-CZ" altLang="cs-CZ" sz="2400" b="1"/>
              <a:t>Vyšší úspory</a:t>
            </a:r>
          </a:p>
          <a:p>
            <a:r>
              <a:rPr lang="cs-CZ" altLang="cs-CZ" sz="2400" b="1"/>
              <a:t>Zlepšení fungování na trhu práce</a:t>
            </a:r>
          </a:p>
          <a:p>
            <a:r>
              <a:rPr lang="cs-CZ" altLang="cs-CZ" sz="2400" b="1"/>
              <a:t>Snížení rizika tzv. morálního hazardu</a:t>
            </a:r>
          </a:p>
          <a:p>
            <a:r>
              <a:rPr lang="cs-CZ" altLang="cs-CZ" sz="2400" b="1"/>
              <a:t>Dodatečný růst HDP</a:t>
            </a:r>
          </a:p>
        </p:txBody>
      </p:sp>
    </p:spTree>
    <p:extLst>
      <p:ext uri="{BB962C8B-B14F-4D97-AF65-F5344CB8AC3E}">
        <p14:creationId xmlns:p14="http://schemas.microsoft.com/office/powerpoint/2010/main" val="422211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Důchodové pojištění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Povinné pro všechny FO výdělečně činné na území ČR</a:t>
            </a:r>
          </a:p>
          <a:p>
            <a:r>
              <a:rPr lang="cs-CZ" sz="2800" dirty="0" smtClean="0"/>
              <a:t>Poskytuje náhradu mzdy v případě invalidity, stáří a úmrtí živitele</a:t>
            </a:r>
          </a:p>
          <a:p>
            <a:r>
              <a:rPr lang="cs-CZ" sz="2800" b="1" dirty="0" smtClean="0"/>
              <a:t>Zabezpečované situace: (vyplácené dávky)</a:t>
            </a:r>
          </a:p>
          <a:p>
            <a:pPr lvl="4"/>
            <a:r>
              <a:rPr lang="cs-CZ" dirty="0" smtClean="0"/>
              <a:t>Stáří (starobní důchod)</a:t>
            </a:r>
          </a:p>
          <a:p>
            <a:pPr lvl="4"/>
            <a:r>
              <a:rPr lang="cs-CZ" dirty="0" smtClean="0"/>
              <a:t>Invalidita (invalidní důchod)</a:t>
            </a:r>
          </a:p>
          <a:p>
            <a:pPr lvl="4"/>
            <a:r>
              <a:rPr lang="cs-CZ" dirty="0" smtClean="0"/>
              <a:t>Ovdovění (vdovský, vdovecký důchod)</a:t>
            </a:r>
          </a:p>
          <a:p>
            <a:pPr lvl="4"/>
            <a:r>
              <a:rPr lang="cs-CZ" dirty="0" smtClean="0"/>
              <a:t>Osiření (sirotčí důchod)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7657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Zvyšování důchodového věku</a:t>
            </a:r>
            <a:r>
              <a:rPr lang="cs-CZ" altLang="cs-CZ" smtClean="0"/>
              <a:t> </a:t>
            </a:r>
          </a:p>
        </p:txBody>
      </p:sp>
      <p:pic>
        <p:nvPicPr>
          <p:cNvPr id="24579" name="Obrázek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089025"/>
            <a:ext cx="8461375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611188" y="188913"/>
            <a:ext cx="78486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0"/>
              </a:spcBef>
              <a:defRPr sz="4200">
                <a:solidFill>
                  <a:schemeClr val="tx2"/>
                </a:solidFill>
                <a:latin typeface="Garamond" pitchFamily="18" charset="0"/>
              </a:defRPr>
            </a:lvl1pPr>
            <a:lvl2pPr algn="l">
              <a:spcBef>
                <a:spcPct val="0"/>
              </a:spcBef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algn="l">
              <a:spcBef>
                <a:spcPct val="0"/>
              </a:spcBef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algn="l">
              <a:spcBef>
                <a:spcPct val="0"/>
              </a:spcBef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algn="l">
              <a:spcBef>
                <a:spcPct val="0"/>
              </a:spcBef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eaLnBrk="0" fontAlgn="base" hangingPunct="0">
              <a:lnSpc>
                <a:spcPct val="70000"/>
              </a:lnSpc>
              <a:spcAft>
                <a:spcPct val="0"/>
              </a:spcAft>
              <a:defRPr/>
            </a:pPr>
            <a:r>
              <a:rPr lang="cs-CZ" altLang="cs-CZ" sz="4000" b="1" smtClean="0">
                <a:solidFill>
                  <a:srgbClr val="0066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Zvyšování důchodového věku</a:t>
            </a:r>
            <a:r>
              <a:rPr lang="cs-CZ" altLang="cs-CZ" smtClean="0">
                <a:solidFill>
                  <a:srgbClr val="00663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0003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9144000" cy="641350"/>
          </a:xfrm>
        </p:spPr>
        <p:txBody>
          <a:bodyPr anchor="ctr">
            <a:spAutoFit/>
          </a:bodyPr>
          <a:lstStyle/>
          <a:p>
            <a:pPr algn="ctr" eaLnBrk="1" hangingPunct="1"/>
            <a:r>
              <a:rPr lang="cs-CZ" altLang="cs-CZ" sz="3600" b="1" smtClean="0"/>
              <a:t>Průměrný věk odchodu z trhu práce (2009)</a:t>
            </a:r>
          </a:p>
        </p:txBody>
      </p:sp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12813"/>
            <a:ext cx="8642350" cy="5576887"/>
          </a:xfrm>
          <a:prstGeom prst="rect">
            <a:avLst/>
          </a:prstGeom>
          <a:noFill/>
          <a:ln w="12700" algn="ctr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0" y="6224588"/>
            <a:ext cx="3057525" cy="633412"/>
          </a:xfrm>
          <a:prstGeom prst="rect">
            <a:avLst/>
          </a:prstGeom>
          <a:solidFill>
            <a:srgbClr val="DEE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>
            <a:spAutoFit/>
          </a:bodyPr>
          <a:lstStyle>
            <a:lvl1pPr>
              <a:defRPr sz="40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4000" b="1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cs-CZ" sz="1800" b="0" i="1" smtClean="0">
                <a:solidFill>
                  <a:srgbClr val="000000"/>
                </a:solidFill>
              </a:rPr>
              <a:t>zdroj: EUROSTAT</a:t>
            </a:r>
          </a:p>
        </p:txBody>
      </p:sp>
    </p:spTree>
    <p:extLst>
      <p:ext uri="{BB962C8B-B14F-4D97-AF65-F5344CB8AC3E}">
        <p14:creationId xmlns:p14="http://schemas.microsoft.com/office/powerpoint/2010/main" val="2823066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2" name="Rectangle 40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/>
              <a:t>Věkové složení populace dle střední varianty</a:t>
            </a:r>
            <a:br>
              <a:rPr lang="cs-CZ" altLang="cs-CZ" sz="2800"/>
            </a:br>
            <a:r>
              <a:rPr lang="cs-CZ" altLang="cs-CZ"/>
              <a:t> </a:t>
            </a:r>
            <a:r>
              <a:rPr lang="cs-CZ" altLang="cs-CZ" sz="2000"/>
              <a:t>Zdroj: </a:t>
            </a:r>
            <a:r>
              <a:rPr lang="cs-CZ" altLang="cs-CZ" sz="2000" b="1"/>
              <a:t>Český statistický úřad</a:t>
            </a:r>
            <a:r>
              <a:rPr lang="cs-CZ" altLang="cs-CZ" sz="2000"/>
              <a:t>, vlastní výpočty</a:t>
            </a:r>
          </a:p>
        </p:txBody>
      </p:sp>
      <p:graphicFrame>
        <p:nvGraphicFramePr>
          <p:cNvPr id="69011" name="Group 403"/>
          <p:cNvGraphicFramePr>
            <a:graphicFrameLocks noGrp="1"/>
          </p:cNvGraphicFramePr>
          <p:nvPr>
            <p:ph idx="1"/>
          </p:nvPr>
        </p:nvGraphicFramePr>
        <p:xfrm>
          <a:off x="1182688" y="2017713"/>
          <a:ext cx="7772400" cy="4114802"/>
        </p:xfrm>
        <a:graphic>
          <a:graphicData uri="http://schemas.openxmlformats.org/drawingml/2006/table">
            <a:tbl>
              <a:tblPr/>
              <a:tblGrid>
                <a:gridCol w="1492250"/>
                <a:gridCol w="1046162"/>
                <a:gridCol w="1047750"/>
                <a:gridCol w="1046163"/>
                <a:gridCol w="1046162"/>
                <a:gridCol w="1047750"/>
                <a:gridCol w="1046163"/>
              </a:tblGrid>
              <a:tr h="4191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Věková skupina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2005</a:t>
                      </a:r>
                      <a:r>
                        <a:rPr kumimoji="0" lang="cs-CZ" altLang="cs-CZ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*)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2010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2020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2030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2040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2050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0-14 let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1 501 331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1 400 028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1 408 644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1 274 155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1 197 000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1 173 004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15-64 let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7 293 357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7 286 202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6 786 952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6 520 205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5 964 564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5 309 251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65 a více let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1 456 391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1 596 812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2 088 333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2 308 073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2 633 554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2 956 079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Počet obyvatel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10 251 079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10 283 042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10 283 929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10 102 433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9 795 118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9 438 334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 gridSpan="7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571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0-14 let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14,6%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13,6%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13,7%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12,6%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12,2%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12,4%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15-64 let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71,2%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70,9%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66,0%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64,5%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60,9%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56,3%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65 a více let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14,2%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15,5%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20,3%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22,9%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26,9%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31,3%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 gridSpan="7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571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Index stáří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97,0%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114,1%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148,3%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181,1%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220,0%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252,0%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Index závislosti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20,0%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21,9%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30,8%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35,4%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44,2%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55,7%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Index ekonom.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zatížení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40,6%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41,1%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51,5%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54,9%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64,2%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77,8%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0147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514350"/>
            <a:ext cx="8639175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504825"/>
            <a:ext cx="8524875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353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585788"/>
            <a:ext cx="8639175" cy="568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81038"/>
            <a:ext cx="8353425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45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52450"/>
            <a:ext cx="8496300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6936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547688"/>
            <a:ext cx="8486775" cy="576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286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404664"/>
            <a:ext cx="8675687" cy="583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593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Průměrný starobní důchod podle pohlaví a jeho míra nerovnosti v ČR v roce 2013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67" y="1700808"/>
            <a:ext cx="7162223" cy="4689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4514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Rozložení důchodu mezi muže a ženy podle jeho výše v ČR v roce 2013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67" y="1602502"/>
            <a:ext cx="870201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9199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Ohrožení chudobou osob starších 65+ </a:t>
            </a:r>
            <a:br>
              <a:rPr lang="cs-CZ" dirty="0" smtClean="0"/>
            </a:br>
            <a:r>
              <a:rPr lang="cs-CZ" dirty="0" smtClean="0"/>
              <a:t>ČR               </a:t>
            </a:r>
            <a:r>
              <a:rPr lang="cs-CZ" sz="2200" dirty="0" smtClean="0"/>
              <a:t>(v tis. osob)              </a:t>
            </a:r>
            <a:r>
              <a:rPr lang="cs-CZ" dirty="0" smtClean="0"/>
              <a:t>EU 28</a:t>
            </a:r>
            <a:endParaRPr lang="cs-CZ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2816"/>
            <a:ext cx="403860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200" y="1844824"/>
            <a:ext cx="386460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99577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423863"/>
            <a:ext cx="8220075" cy="601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58723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332657"/>
            <a:ext cx="8867775" cy="5663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843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71692" name="Picture 12" descr="strom života 20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844675"/>
            <a:ext cx="4021138" cy="421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695" name="Picture 15" descr="strom života 205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1773238"/>
            <a:ext cx="3878263" cy="428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59313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604838"/>
            <a:ext cx="8867775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0225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Kam jsou zasílány z ČR důchody?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ČSSZ zasílá do zahraničí 86 122 (červen 2015)</a:t>
            </a:r>
          </a:p>
          <a:p>
            <a:r>
              <a:rPr lang="cs-CZ" dirty="0" smtClean="0"/>
              <a:t>Zasílá se na účet do zahraničí, na účet banky v ČR nebo šekem</a:t>
            </a:r>
          </a:p>
          <a:p>
            <a:r>
              <a:rPr lang="cs-CZ" dirty="0" smtClean="0"/>
              <a:t>Nutno tzv. </a:t>
            </a:r>
            <a:r>
              <a:rPr lang="cs-CZ" i="1" u="sng" dirty="0" smtClean="0"/>
              <a:t>potvrzení o žití : </a:t>
            </a:r>
            <a:r>
              <a:rPr lang="cs-CZ" dirty="0" smtClean="0"/>
              <a:t>podepsáno důchodcem</a:t>
            </a:r>
          </a:p>
          <a:p>
            <a:r>
              <a:rPr lang="cs-CZ" dirty="0" smtClean="0"/>
              <a:t>Výplata do všech kontinentů světa (kromě Antarktidy) , včetně Seychely, Madagaskaru, Portorika, Fidži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20063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Prvních deset států podle počtu příjemců českého důchodu v zahraničí (červen 2015)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303" y="1700809"/>
            <a:ext cx="4680519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2935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Důchody s exekuční srážkou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4055502"/>
              </p:ext>
            </p:extLst>
          </p:nvPr>
        </p:nvGraphicFramePr>
        <p:xfrm>
          <a:off x="1043608" y="1600200"/>
          <a:ext cx="7643192" cy="433718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21596"/>
                <a:gridCol w="3821596"/>
              </a:tblGrid>
              <a:tr h="336775">
                <a:tc>
                  <a:txBody>
                    <a:bodyPr/>
                    <a:lstStyle/>
                    <a:p>
                      <a:r>
                        <a:rPr lang="cs-CZ" dirty="0" smtClean="0"/>
                        <a:t>Rok (k prosinci)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Počet výplat důchodů s </a:t>
                      </a:r>
                      <a:r>
                        <a:rPr lang="cs-CZ" dirty="0" err="1" smtClean="0"/>
                        <a:t>exkuční</a:t>
                      </a:r>
                      <a:r>
                        <a:rPr lang="cs-CZ" dirty="0" smtClean="0"/>
                        <a:t> srážkou</a:t>
                      </a:r>
                      <a:endParaRPr lang="cs-CZ" dirty="0"/>
                    </a:p>
                  </a:txBody>
                  <a:tcPr/>
                </a:tc>
              </a:tr>
              <a:tr h="336775">
                <a:tc>
                  <a:txBody>
                    <a:bodyPr/>
                    <a:lstStyle/>
                    <a:p>
                      <a:r>
                        <a:rPr lang="cs-CZ" dirty="0" smtClean="0"/>
                        <a:t>2006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30 858</a:t>
                      </a:r>
                      <a:endParaRPr lang="cs-CZ" dirty="0"/>
                    </a:p>
                  </a:txBody>
                  <a:tcPr/>
                </a:tc>
              </a:tr>
              <a:tr h="336775">
                <a:tc>
                  <a:txBody>
                    <a:bodyPr/>
                    <a:lstStyle/>
                    <a:p>
                      <a:r>
                        <a:rPr lang="cs-CZ" dirty="0" smtClean="0"/>
                        <a:t>2007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35 223</a:t>
                      </a:r>
                      <a:endParaRPr lang="cs-CZ" dirty="0"/>
                    </a:p>
                  </a:txBody>
                  <a:tcPr/>
                </a:tc>
              </a:tr>
              <a:tr h="336775">
                <a:tc>
                  <a:txBody>
                    <a:bodyPr/>
                    <a:lstStyle/>
                    <a:p>
                      <a:r>
                        <a:rPr lang="cs-CZ" dirty="0" smtClean="0"/>
                        <a:t>2008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40 718</a:t>
                      </a:r>
                      <a:endParaRPr lang="cs-CZ" dirty="0"/>
                    </a:p>
                  </a:txBody>
                  <a:tcPr/>
                </a:tc>
              </a:tr>
              <a:tr h="336775">
                <a:tc>
                  <a:txBody>
                    <a:bodyPr/>
                    <a:lstStyle/>
                    <a:p>
                      <a:r>
                        <a:rPr lang="cs-CZ" dirty="0" smtClean="0"/>
                        <a:t>2009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46 121</a:t>
                      </a:r>
                      <a:endParaRPr lang="cs-CZ" dirty="0"/>
                    </a:p>
                  </a:txBody>
                  <a:tcPr/>
                </a:tc>
              </a:tr>
              <a:tr h="336775">
                <a:tc>
                  <a:txBody>
                    <a:bodyPr/>
                    <a:lstStyle/>
                    <a:p>
                      <a:r>
                        <a:rPr lang="cs-CZ" dirty="0" smtClean="0"/>
                        <a:t>2010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51 184</a:t>
                      </a:r>
                      <a:endParaRPr lang="cs-CZ" dirty="0"/>
                    </a:p>
                  </a:txBody>
                  <a:tcPr/>
                </a:tc>
              </a:tr>
              <a:tr h="336775">
                <a:tc>
                  <a:txBody>
                    <a:bodyPr/>
                    <a:lstStyle/>
                    <a:p>
                      <a:r>
                        <a:rPr lang="cs-CZ" dirty="0" smtClean="0"/>
                        <a:t>2011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60 874</a:t>
                      </a:r>
                      <a:endParaRPr lang="cs-CZ" dirty="0"/>
                    </a:p>
                  </a:txBody>
                  <a:tcPr/>
                </a:tc>
              </a:tr>
              <a:tr h="336775">
                <a:tc>
                  <a:txBody>
                    <a:bodyPr/>
                    <a:lstStyle/>
                    <a:p>
                      <a:r>
                        <a:rPr lang="cs-CZ" dirty="0" smtClean="0"/>
                        <a:t>2012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67 614</a:t>
                      </a:r>
                      <a:endParaRPr lang="cs-CZ" dirty="0"/>
                    </a:p>
                  </a:txBody>
                  <a:tcPr/>
                </a:tc>
              </a:tr>
              <a:tr h="405264">
                <a:tc>
                  <a:txBody>
                    <a:bodyPr/>
                    <a:lstStyle/>
                    <a:p>
                      <a:r>
                        <a:rPr lang="cs-CZ" dirty="0" smtClean="0"/>
                        <a:t>2013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70 997</a:t>
                      </a:r>
                      <a:endParaRPr lang="cs-CZ" dirty="0"/>
                    </a:p>
                  </a:txBody>
                  <a:tcPr/>
                </a:tc>
              </a:tr>
              <a:tr h="336775">
                <a:tc>
                  <a:txBody>
                    <a:bodyPr/>
                    <a:lstStyle/>
                    <a:p>
                      <a:r>
                        <a:rPr lang="cs-CZ" dirty="0" smtClean="0"/>
                        <a:t>2014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75 315</a:t>
                      </a:r>
                      <a:endParaRPr lang="cs-CZ" dirty="0"/>
                    </a:p>
                  </a:txBody>
                  <a:tcPr/>
                </a:tc>
              </a:tr>
              <a:tr h="336775">
                <a:tc>
                  <a:txBody>
                    <a:bodyPr/>
                    <a:lstStyle/>
                    <a:p>
                      <a:r>
                        <a:rPr lang="cs-CZ" dirty="0" smtClean="0"/>
                        <a:t>2015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79 991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34666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Exekuce důchodu  v roce 2016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Nezabavitelná částka pro dlužníka:</a:t>
            </a:r>
          </a:p>
          <a:p>
            <a:pPr lvl="1"/>
            <a:r>
              <a:rPr lang="cs-CZ" dirty="0" smtClean="0"/>
              <a:t>6 178,67 Kč (v roce 2015 - 6 118 Kč)</a:t>
            </a:r>
          </a:p>
          <a:p>
            <a:pPr lvl="1"/>
            <a:r>
              <a:rPr lang="cs-CZ" dirty="0" smtClean="0"/>
              <a:t>Pokud důchod nedosahuje tzv. zabavitelné výše, ČSSZ nemůže exekuční srážku zařídit</a:t>
            </a:r>
          </a:p>
          <a:p>
            <a:pPr lvl="1"/>
            <a:r>
              <a:rPr lang="cs-CZ" dirty="0" smtClean="0"/>
              <a:t>Na každou osobu, kterou je dlužník povinen vyživovat, se nezabavitelná částka  dále zvyšuje o  1 544,67 Kč</a:t>
            </a:r>
          </a:p>
          <a:p>
            <a:pPr lvl="1"/>
            <a:r>
              <a:rPr lang="cs-CZ" dirty="0" smtClean="0"/>
              <a:t>Částka, nad kterou se zbytek důchodu může srazit bez omezení, je stanovena  na  9 268 Kč (9 177 Kč v roce 2015)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34970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solidFill>
                  <a:prstClr val="black"/>
                </a:solidFill>
              </a:rPr>
              <a:t>Aktuální diskuse v </a:t>
            </a:r>
            <a:r>
              <a:rPr lang="cs-CZ" sz="3200" b="1" dirty="0" smtClean="0">
                <a:solidFill>
                  <a:prstClr val="black"/>
                </a:solidFill>
              </a:rPr>
              <a:t>důchodovém </a:t>
            </a:r>
            <a:r>
              <a:rPr lang="cs-CZ" sz="3200" b="1" dirty="0">
                <a:solidFill>
                  <a:prstClr val="black"/>
                </a:solidFill>
              </a:rPr>
              <a:t>zabezpečení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b="1" i="1" dirty="0" smtClean="0"/>
              <a:t>K 31.12.2015 byla ukončena činnost  II</a:t>
            </a:r>
            <a:r>
              <a:rPr lang="cs-CZ" sz="2400" b="1" i="1" dirty="0" smtClean="0"/>
              <a:t>. </a:t>
            </a:r>
            <a:r>
              <a:rPr lang="cs-CZ" sz="2400" b="1" i="1" dirty="0" smtClean="0"/>
              <a:t>pilíře </a:t>
            </a:r>
            <a:r>
              <a:rPr lang="cs-CZ" sz="2400" b="1" i="1" dirty="0" smtClean="0"/>
              <a:t>důchodového </a:t>
            </a:r>
            <a:r>
              <a:rPr lang="cs-CZ" sz="2400" b="1" i="1" dirty="0" smtClean="0"/>
              <a:t>zabezpečení </a:t>
            </a:r>
            <a:r>
              <a:rPr lang="cs-CZ" sz="2400" dirty="0" smtClean="0"/>
              <a:t>(malý počet pojištěnců – přes 80 </a:t>
            </a:r>
            <a:r>
              <a:rPr lang="cs-CZ" sz="2400" dirty="0" err="1" smtClean="0"/>
              <a:t>tis.účastníků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Potůčkova </a:t>
            </a:r>
            <a:r>
              <a:rPr lang="cs-CZ" sz="2400" dirty="0" smtClean="0"/>
              <a:t>komise</a:t>
            </a:r>
          </a:p>
          <a:p>
            <a:r>
              <a:rPr lang="cs-CZ" sz="2400" dirty="0" smtClean="0"/>
              <a:t>Změna systému valorizace penzí: platnost od srpna 2016 – valorizace již v roce 2017</a:t>
            </a:r>
          </a:p>
          <a:p>
            <a:r>
              <a:rPr lang="cs-CZ" sz="2400" dirty="0" smtClean="0"/>
              <a:t>U průměrného starobního důchodu  úhrn částky zvýšení  základní výměry a procentní výměry činil až 1,7% jeho výše – pokud by  zvýšení vyplácených důchodů bylo podle valorizačních pravidel nižší – základní výměry se zvyšují tak, aby výše základní výměry </a:t>
            </a:r>
            <a:r>
              <a:rPr lang="cs-CZ" sz="2400" dirty="0" smtClean="0"/>
              <a:t>činila 9% průměrné mzdy - </a:t>
            </a:r>
            <a:r>
              <a:rPr lang="cs-CZ" sz="2400" dirty="0" smtClean="0"/>
              <a:t>zvýšení důchodu bude stanovovat vláda svým nařízením</a:t>
            </a:r>
          </a:p>
          <a:p>
            <a:r>
              <a:rPr lang="cs-CZ" sz="2400" dirty="0" smtClean="0"/>
              <a:t>OSVČ hrozí nízké důchody – proč?</a:t>
            </a: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30022559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I. pilíř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Povinný</a:t>
            </a:r>
          </a:p>
          <a:p>
            <a:r>
              <a:rPr lang="cs-CZ" dirty="0" smtClean="0"/>
              <a:t>Základní důchodové  pojištění  je dávkově definované (DB), průběžně financované  (PAYG), univerzální, zajišťuje všechny ekonomicky aktivní občany</a:t>
            </a:r>
          </a:p>
          <a:p>
            <a:r>
              <a:rPr lang="cs-CZ" dirty="0" smtClean="0"/>
              <a:t>Právní úprava jednotná pro všechny pojištěnce</a:t>
            </a:r>
          </a:p>
          <a:p>
            <a:r>
              <a:rPr lang="cs-CZ" dirty="0" smtClean="0"/>
              <a:t>Neexistují  speciální odvětvová či profesní schémata (výjimka: silové rezorty – hasiči, vojáci, policisté, celníci)</a:t>
            </a:r>
          </a:p>
          <a:p>
            <a:r>
              <a:rPr lang="cs-CZ" dirty="0" smtClean="0"/>
              <a:t>Odvody: 28% z hrubé mzdy  (nebo 25% z hrubé mzdy pro ty, kteří nevstoupili do II. pilíře)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81538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II. pilíř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Od 1.1. nově vzniklý  pilíř důchodového systému</a:t>
            </a:r>
          </a:p>
          <a:p>
            <a:r>
              <a:rPr lang="cs-CZ" dirty="0" smtClean="0"/>
              <a:t>Účastníci: do konce kalendářního roku, kdy dosáhnou věku 35 let (do 35 let bylo možno vstoupit  do 30.6.2013)</a:t>
            </a:r>
          </a:p>
          <a:p>
            <a:r>
              <a:rPr lang="cs-CZ" dirty="0" smtClean="0"/>
              <a:t>Dobrovolný finanční produkt: důchodové spoření</a:t>
            </a:r>
          </a:p>
          <a:p>
            <a:r>
              <a:rPr lang="cs-CZ" dirty="0" smtClean="0"/>
              <a:t>Ukončení  účasti: není možné</a:t>
            </a:r>
          </a:p>
          <a:p>
            <a:r>
              <a:rPr lang="cs-CZ" dirty="0" smtClean="0"/>
              <a:t>Dědění naspořených prostředků: ano</a:t>
            </a:r>
          </a:p>
          <a:p>
            <a:r>
              <a:rPr lang="cs-CZ" dirty="0" smtClean="0"/>
              <a:t>Správce peněžních prostředků: soukromá penzijní společnost (šest)</a:t>
            </a:r>
          </a:p>
          <a:p>
            <a:r>
              <a:rPr lang="cs-CZ" dirty="0" smtClean="0"/>
              <a:t>Financování: 3% z hrubé mzdy (namísto 1. pilíře)+ 2% z HM účastníka (navýšený odvod z hrubé mzdy) +  zhodnocení (dle vybrané investiční strategie)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30329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III. pilíř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Dobrovolný</a:t>
            </a:r>
          </a:p>
          <a:p>
            <a:r>
              <a:rPr lang="cs-CZ" dirty="0" smtClean="0"/>
              <a:t>Funguje od roku 1994: od 1.1.2013 se měnily podmínky  sjednání smlouvy</a:t>
            </a:r>
          </a:p>
          <a:p>
            <a:r>
              <a:rPr lang="cs-CZ" dirty="0" smtClean="0"/>
              <a:t>Smlouva o doplňkovém  penzijním spoření ( do 30.11. smlouva o penzijním připojištění)</a:t>
            </a:r>
          </a:p>
          <a:p>
            <a:r>
              <a:rPr lang="cs-CZ" dirty="0" smtClean="0"/>
              <a:t>Dědění naspořených prostředků: ano</a:t>
            </a:r>
          </a:p>
          <a:p>
            <a:r>
              <a:rPr lang="cs-CZ" dirty="0" smtClean="0"/>
              <a:t>Správce peněžních  prostředků: soukromá penzijní společnost</a:t>
            </a:r>
          </a:p>
          <a:p>
            <a:r>
              <a:rPr lang="cs-CZ" dirty="0" smtClean="0"/>
              <a:t>Financování: vlastní příspěvek účastníka + příspěvek státu + příspěvek zaměstnavatele + daňové odpočty + zhodnocení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60667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číslo snímku 4"/>
          <p:cNvSpPr txBox="1">
            <a:spLocks noGrp="1"/>
          </p:cNvSpPr>
          <p:nvPr/>
        </p:nvSpPr>
        <p:spPr bwMode="auto">
          <a:xfrm>
            <a:off x="4354513" y="6545263"/>
            <a:ext cx="43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4000" b="1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EE3B8586-5A86-4CF2-9912-7244F8FD23FD}" type="slidenum">
              <a:rPr lang="nl-NL" altLang="cs-CZ" sz="1000" b="0" smtClean="0">
                <a:solidFill>
                  <a:srgbClr val="788CC8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nl-NL" altLang="cs-CZ" sz="1000" b="0" smtClean="0">
              <a:solidFill>
                <a:srgbClr val="788CC8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2113" y="138113"/>
            <a:ext cx="8501062" cy="873125"/>
          </a:xfrm>
        </p:spPr>
        <p:txBody>
          <a:bodyPr anchor="ctr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cs-CZ" altLang="cs-CZ" sz="3200" b="1" smtClean="0"/>
              <a:t>Relace průměrného vypláceného důchodu k průměrné hrubé a čisté mzdě</a:t>
            </a:r>
            <a:endParaRPr lang="en-US" altLang="cs-CZ" sz="3200" b="1" smtClean="0"/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0" y="6343650"/>
            <a:ext cx="2022475" cy="514350"/>
          </a:xfrm>
          <a:prstGeom prst="rect">
            <a:avLst/>
          </a:prstGeom>
          <a:solidFill>
            <a:srgbClr val="EFF4FA"/>
          </a:solidFill>
          <a:ln w="3175" algn="ctr">
            <a:solidFill>
              <a:srgbClr val="000066"/>
            </a:solidFill>
            <a:miter lim="800000"/>
            <a:headEnd/>
            <a:tailEnd/>
          </a:ln>
        </p:spPr>
        <p:txBody>
          <a:bodyPr lIns="180000" tIns="180000" rIns="180000" bIns="180000">
            <a:spAutoFit/>
          </a:bodyPr>
          <a:lstStyle>
            <a:lvl1pPr>
              <a:defRPr sz="40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4000" b="1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1000" b="0" smtClean="0">
                <a:solidFill>
                  <a:srgbClr val="000000"/>
                </a:solidFill>
              </a:rPr>
              <a:t>Pramen: MPSV ČR</a:t>
            </a:r>
            <a:endParaRPr lang="en-US" altLang="cs-CZ" sz="1000" b="0" smtClean="0">
              <a:solidFill>
                <a:srgbClr val="000000"/>
              </a:solidFill>
            </a:endParaRPr>
          </a:p>
        </p:txBody>
      </p:sp>
      <p:graphicFrame>
        <p:nvGraphicFramePr>
          <p:cNvPr id="10245" name="Object 7"/>
          <p:cNvGraphicFramePr>
            <a:graphicFrameLocks noGrp="1"/>
          </p:cNvGraphicFramePr>
          <p:nvPr>
            <p:ph idx="4294967295"/>
          </p:nvPr>
        </p:nvGraphicFramePr>
        <p:xfrm>
          <a:off x="476250" y="992188"/>
          <a:ext cx="8091488" cy="475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Chart" r:id="rId3" imgW="8191567" imgH="4810065" progId="MSGraph.Chart.8">
                  <p:embed followColorScheme="full"/>
                </p:oleObj>
              </mc:Choice>
              <mc:Fallback>
                <p:oleObj name="Chart" r:id="rId3" imgW="8191567" imgH="4810065" progId="MSGraph.Chart.8">
                  <p:embed followColorScheme="full"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992188"/>
                        <a:ext cx="8091488" cy="475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AutoShape 5"/>
          <p:cNvSpPr>
            <a:spLocks/>
          </p:cNvSpPr>
          <p:nvPr/>
        </p:nvSpPr>
        <p:spPr bwMode="auto">
          <a:xfrm rot="-5400000">
            <a:off x="2896394" y="4628357"/>
            <a:ext cx="160337" cy="1905000"/>
          </a:xfrm>
          <a:prstGeom prst="leftBrace">
            <a:avLst>
              <a:gd name="adj1" fmla="val 99010"/>
              <a:gd name="adj2" fmla="val 50000"/>
            </a:avLst>
          </a:prstGeom>
          <a:noFill/>
          <a:ln w="9525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0" tIns="180000" rIns="180000" bIns="180000" anchor="ctr">
            <a:spAutoFit/>
          </a:bodyPr>
          <a:lstStyle>
            <a:lvl1pPr>
              <a:defRPr sz="40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4000" b="1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cs-CZ" sz="1800" b="0" smtClean="0">
              <a:solidFill>
                <a:srgbClr val="000000"/>
              </a:solidFill>
            </a:endParaRPr>
          </a:p>
        </p:txBody>
      </p:sp>
      <p:pic>
        <p:nvPicPr>
          <p:cNvPr id="1024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710238"/>
            <a:ext cx="954087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5726113"/>
            <a:ext cx="7620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5589588"/>
            <a:ext cx="90963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AutoShape 9"/>
          <p:cNvSpPr>
            <a:spLocks/>
          </p:cNvSpPr>
          <p:nvPr/>
        </p:nvSpPr>
        <p:spPr bwMode="auto">
          <a:xfrm rot="-5400000">
            <a:off x="5750719" y="5274469"/>
            <a:ext cx="142875" cy="690563"/>
          </a:xfrm>
          <a:prstGeom prst="leftBrace">
            <a:avLst>
              <a:gd name="adj1" fmla="val 40278"/>
              <a:gd name="adj2" fmla="val 50000"/>
            </a:avLst>
          </a:prstGeom>
          <a:noFill/>
          <a:ln w="9525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0" tIns="180000" rIns="180000" bIns="180000" anchor="ctr">
            <a:spAutoFit/>
          </a:bodyPr>
          <a:lstStyle>
            <a:lvl1pPr>
              <a:defRPr sz="40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4000" b="1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cs-CZ" sz="1800" b="0" smtClean="0">
              <a:solidFill>
                <a:srgbClr val="000000"/>
              </a:solidFill>
            </a:endParaRPr>
          </a:p>
        </p:txBody>
      </p:sp>
      <p:sp>
        <p:nvSpPr>
          <p:cNvPr id="10251" name="AutoShape 10"/>
          <p:cNvSpPr>
            <a:spLocks/>
          </p:cNvSpPr>
          <p:nvPr/>
        </p:nvSpPr>
        <p:spPr bwMode="auto">
          <a:xfrm rot="-5400000">
            <a:off x="4718845" y="4961731"/>
            <a:ext cx="150812" cy="1292225"/>
          </a:xfrm>
          <a:prstGeom prst="leftBrace">
            <a:avLst>
              <a:gd name="adj1" fmla="val 71404"/>
              <a:gd name="adj2" fmla="val 50000"/>
            </a:avLst>
          </a:prstGeom>
          <a:noFill/>
          <a:ln w="9525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0" tIns="180000" rIns="180000" bIns="180000" anchor="ctr">
            <a:spAutoFit/>
          </a:bodyPr>
          <a:lstStyle>
            <a:lvl1pPr>
              <a:defRPr sz="40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4000" b="1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cs-CZ" sz="1800" b="0" smtClean="0">
              <a:solidFill>
                <a:srgbClr val="000000"/>
              </a:solidFill>
            </a:endParaRPr>
          </a:p>
        </p:txBody>
      </p:sp>
      <p:sp>
        <p:nvSpPr>
          <p:cNvPr id="10252" name="AutoShape 11"/>
          <p:cNvSpPr>
            <a:spLocks/>
          </p:cNvSpPr>
          <p:nvPr/>
        </p:nvSpPr>
        <p:spPr bwMode="auto">
          <a:xfrm rot="-5400000">
            <a:off x="6285706" y="5460207"/>
            <a:ext cx="131763" cy="292100"/>
          </a:xfrm>
          <a:prstGeom prst="leftBrace">
            <a:avLst>
              <a:gd name="adj1" fmla="val 18474"/>
              <a:gd name="adj2" fmla="val 50000"/>
            </a:avLst>
          </a:prstGeom>
          <a:noFill/>
          <a:ln w="9525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0" tIns="180000" rIns="180000" bIns="180000" anchor="ctr">
            <a:spAutoFit/>
          </a:bodyPr>
          <a:lstStyle>
            <a:lvl1pPr>
              <a:defRPr sz="40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4000" b="1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cs-CZ" sz="1800" b="0" smtClean="0">
              <a:solidFill>
                <a:srgbClr val="000000"/>
              </a:solidFill>
            </a:endParaRPr>
          </a:p>
        </p:txBody>
      </p:sp>
      <p:sp>
        <p:nvSpPr>
          <p:cNvPr id="10253" name="AutoShape 12"/>
          <p:cNvSpPr>
            <a:spLocks/>
          </p:cNvSpPr>
          <p:nvPr/>
        </p:nvSpPr>
        <p:spPr bwMode="auto">
          <a:xfrm rot="-5400000">
            <a:off x="6674644" y="5403057"/>
            <a:ext cx="123825" cy="401637"/>
          </a:xfrm>
          <a:prstGeom prst="leftBrace">
            <a:avLst>
              <a:gd name="adj1" fmla="val 27030"/>
              <a:gd name="adj2" fmla="val 50000"/>
            </a:avLst>
          </a:prstGeom>
          <a:noFill/>
          <a:ln w="9525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0" tIns="180000" rIns="180000" bIns="180000" anchor="ctr">
            <a:spAutoFit/>
          </a:bodyPr>
          <a:lstStyle>
            <a:lvl1pPr>
              <a:defRPr sz="40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4000" b="1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cs-CZ" sz="1800" b="0" smtClean="0">
              <a:solidFill>
                <a:srgbClr val="000000"/>
              </a:solidFill>
            </a:endParaRPr>
          </a:p>
        </p:txBody>
      </p:sp>
      <p:pic>
        <p:nvPicPr>
          <p:cNvPr id="10254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0" y="5716588"/>
            <a:ext cx="787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50" y="5732463"/>
            <a:ext cx="5032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563" y="5740400"/>
            <a:ext cx="566737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7" name="AutoShape 16"/>
          <p:cNvSpPr>
            <a:spLocks/>
          </p:cNvSpPr>
          <p:nvPr/>
        </p:nvSpPr>
        <p:spPr bwMode="auto">
          <a:xfrm rot="-5400000">
            <a:off x="7888288" y="5462587"/>
            <a:ext cx="190500" cy="327025"/>
          </a:xfrm>
          <a:prstGeom prst="leftBrace">
            <a:avLst>
              <a:gd name="adj1" fmla="val 14306"/>
              <a:gd name="adj2" fmla="val 50000"/>
            </a:avLst>
          </a:prstGeom>
          <a:noFill/>
          <a:ln w="9525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0" tIns="180000" rIns="180000" bIns="180000" anchor="ctr">
            <a:spAutoFit/>
          </a:bodyPr>
          <a:lstStyle>
            <a:lvl1pPr>
              <a:defRPr sz="40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4000" b="1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cs-CZ" sz="1800" b="0" smtClean="0">
              <a:solidFill>
                <a:srgbClr val="000000"/>
              </a:solidFill>
            </a:endParaRPr>
          </a:p>
        </p:txBody>
      </p:sp>
      <p:sp>
        <p:nvSpPr>
          <p:cNvPr id="10258" name="AutoShape 17"/>
          <p:cNvSpPr>
            <a:spLocks/>
          </p:cNvSpPr>
          <p:nvPr/>
        </p:nvSpPr>
        <p:spPr bwMode="auto">
          <a:xfrm rot="-5400000">
            <a:off x="7296150" y="5192713"/>
            <a:ext cx="160337" cy="839788"/>
          </a:xfrm>
          <a:prstGeom prst="leftBrace">
            <a:avLst>
              <a:gd name="adj1" fmla="val 43647"/>
              <a:gd name="adj2" fmla="val 50000"/>
            </a:avLst>
          </a:prstGeom>
          <a:noFill/>
          <a:ln w="9525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0" tIns="180000" rIns="180000" bIns="180000" anchor="ctr">
            <a:spAutoFit/>
          </a:bodyPr>
          <a:lstStyle>
            <a:lvl1pPr>
              <a:defRPr sz="40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4000" b="1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cs-CZ" sz="1800" b="0" smtClean="0">
              <a:solidFill>
                <a:srgbClr val="000000"/>
              </a:solidFill>
            </a:endParaRPr>
          </a:p>
        </p:txBody>
      </p:sp>
      <p:pic>
        <p:nvPicPr>
          <p:cNvPr id="10259" name="Picture 1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5751513"/>
            <a:ext cx="6223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Picture 1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5802313"/>
            <a:ext cx="495300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1" name="AutoShape 20"/>
          <p:cNvSpPr>
            <a:spLocks/>
          </p:cNvSpPr>
          <p:nvPr/>
        </p:nvSpPr>
        <p:spPr bwMode="auto">
          <a:xfrm rot="-5400000">
            <a:off x="8358187" y="5338763"/>
            <a:ext cx="144463" cy="541338"/>
          </a:xfrm>
          <a:prstGeom prst="leftBrace">
            <a:avLst>
              <a:gd name="adj1" fmla="val 31227"/>
              <a:gd name="adj2" fmla="val 50000"/>
            </a:avLst>
          </a:prstGeom>
          <a:noFill/>
          <a:ln w="9525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0" tIns="180000" rIns="180000" bIns="180000" anchor="ctr">
            <a:spAutoFit/>
          </a:bodyPr>
          <a:lstStyle>
            <a:lvl1pPr>
              <a:defRPr sz="40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4000" b="1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cs-CZ" sz="1800" b="0" smtClean="0">
              <a:solidFill>
                <a:srgbClr val="000000"/>
              </a:solidFill>
            </a:endParaRPr>
          </a:p>
        </p:txBody>
      </p:sp>
      <p:pic>
        <p:nvPicPr>
          <p:cNvPr id="10262" name="Picture 2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0" y="5759450"/>
            <a:ext cx="779463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3" name="AutoShape 22"/>
          <p:cNvSpPr>
            <a:spLocks/>
          </p:cNvSpPr>
          <p:nvPr/>
        </p:nvSpPr>
        <p:spPr bwMode="auto">
          <a:xfrm rot="-5400000">
            <a:off x="1543844" y="5237956"/>
            <a:ext cx="142875" cy="690563"/>
          </a:xfrm>
          <a:prstGeom prst="leftBrace">
            <a:avLst>
              <a:gd name="adj1" fmla="val 40278"/>
              <a:gd name="adj2" fmla="val 50000"/>
            </a:avLst>
          </a:prstGeom>
          <a:noFill/>
          <a:ln w="9525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0" tIns="180000" rIns="180000" bIns="180000" anchor="ctr">
            <a:spAutoFit/>
          </a:bodyPr>
          <a:lstStyle>
            <a:lvl1pPr>
              <a:defRPr sz="40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4000" b="1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cs-CZ" sz="1800" b="0" smtClean="0">
              <a:solidFill>
                <a:srgbClr val="000000"/>
              </a:solidFill>
            </a:endParaRPr>
          </a:p>
        </p:txBody>
      </p:sp>
      <p:pic>
        <p:nvPicPr>
          <p:cNvPr id="10264" name="Picture 2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5702300"/>
            <a:ext cx="804862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96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27" name="Rectangle 35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000" b="1"/>
              <a:t>Věkové složení populace dle střední varianty prognózy</a:t>
            </a:r>
            <a:r>
              <a:rPr lang="cs-CZ" altLang="cs-CZ" sz="4000"/>
              <a:t> </a:t>
            </a:r>
            <a:br>
              <a:rPr lang="cs-CZ" altLang="cs-CZ" sz="4000"/>
            </a:br>
            <a:r>
              <a:rPr lang="cs-CZ" altLang="cs-CZ" sz="1800"/>
              <a:t>Zdroj: Burcin, B., Kučera, T. Kmenová prognóza populačního vývoje České republiky (2003–2065)</a:t>
            </a:r>
            <a:r>
              <a:rPr lang="cs-CZ" altLang="cs-CZ" sz="4000"/>
              <a:t> </a:t>
            </a:r>
          </a:p>
        </p:txBody>
      </p:sp>
      <p:graphicFrame>
        <p:nvGraphicFramePr>
          <p:cNvPr id="76126" name="Group 350"/>
          <p:cNvGraphicFramePr>
            <a:graphicFrameLocks noGrp="1"/>
          </p:cNvGraphicFramePr>
          <p:nvPr>
            <p:ph idx="1"/>
          </p:nvPr>
        </p:nvGraphicFramePr>
        <p:xfrm>
          <a:off x="1182688" y="2017713"/>
          <a:ext cx="7772400" cy="4114801"/>
        </p:xfrm>
        <a:graphic>
          <a:graphicData uri="http://schemas.openxmlformats.org/drawingml/2006/table">
            <a:tbl>
              <a:tblPr/>
              <a:tblGrid>
                <a:gridCol w="1725612"/>
                <a:gridCol w="1162050"/>
                <a:gridCol w="1196975"/>
                <a:gridCol w="1266825"/>
                <a:gridCol w="1204913"/>
                <a:gridCol w="1216025"/>
              </a:tblGrid>
              <a:tr h="2889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Věk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2005</a:t>
                      </a:r>
                      <a:r>
                        <a:rPr kumimoji="0" lang="cs-CZ" altLang="cs-CZ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*)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2010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2020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2040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2065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Předproduktivní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1 501 331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1 473 660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1 546 687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1 373 459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1 334 250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Produktivní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7 293 357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6 509 642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6 096 372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5 396 314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4 912 633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Poproduktivní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1 456 391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2 321 698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2 761 283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3 461 510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3 468 762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Celkem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10 251 079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10 305 000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10 404 342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10 231 283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9 715 645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 gridSpan="6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889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Předproduktivní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14,6%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14,3%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14,9%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13,4%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13,7%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Produktivní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71,1%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63,2%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58,6%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52,7%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50,6%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Poproduktivní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14,2%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22,5%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26,5%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33,8%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35,7%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 gridSpan="6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889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Index stáří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97,0%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157,5%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178,5%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252,0%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260,0%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Index závislosti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20,0%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35,7%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45,3%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64,1%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70,6%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Index ekonom. zatížení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40,6%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58,3%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70,7%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89,6%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97,8%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61924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2238"/>
            <a:ext cx="9144000" cy="709612"/>
          </a:xfrm>
        </p:spPr>
        <p:txBody>
          <a:bodyPr anchor="ctr">
            <a:spAutoFit/>
          </a:bodyPr>
          <a:lstStyle/>
          <a:p>
            <a:pPr algn="ctr" eaLnBrk="1" hangingPunct="1">
              <a:lnSpc>
                <a:spcPct val="50000"/>
              </a:lnSpc>
            </a:pPr>
            <a:r>
              <a:rPr lang="cs-CZ" altLang="cs-CZ" sz="3900" b="1" smtClean="0">
                <a:solidFill>
                  <a:srgbClr val="000066"/>
                </a:solidFill>
              </a:rPr>
              <a:t>Komu se vyplatí průběžný systém (I.pilíř)   </a:t>
            </a:r>
            <a:br>
              <a:rPr lang="cs-CZ" altLang="cs-CZ" sz="3900" b="1" smtClean="0">
                <a:solidFill>
                  <a:srgbClr val="000066"/>
                </a:solidFill>
              </a:rPr>
            </a:br>
            <a:r>
              <a:rPr lang="cs-CZ" altLang="cs-CZ" sz="1600" b="1" smtClean="0">
                <a:solidFill>
                  <a:srgbClr val="000066"/>
                </a:solidFill>
              </a:rPr>
              <a:t>Pojištěnci podle výše osobního vyměřovacího základu (relativně)</a:t>
            </a:r>
            <a:r>
              <a:rPr lang="en-US" altLang="cs-CZ" smtClean="0"/>
              <a:t> 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08050"/>
            <a:ext cx="8642350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6313488"/>
            <a:ext cx="2994025" cy="544512"/>
          </a:xfrm>
          <a:prstGeom prst="rect">
            <a:avLst/>
          </a:prstGeom>
          <a:solidFill>
            <a:srgbClr val="EFF4FA"/>
          </a:solidFill>
          <a:ln w="3175" algn="ctr">
            <a:solidFill>
              <a:srgbClr val="000066"/>
            </a:solidFill>
            <a:miter lim="800000"/>
            <a:headEnd/>
            <a:tailEnd/>
          </a:ln>
        </p:spPr>
        <p:txBody>
          <a:bodyPr lIns="180000" tIns="180000" rIns="180000" bIns="180000">
            <a:spAutoFit/>
          </a:bodyPr>
          <a:lstStyle>
            <a:lvl1pPr>
              <a:defRPr sz="40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4000" b="1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1200" b="0" smtClean="0">
                <a:solidFill>
                  <a:srgbClr val="000000"/>
                </a:solidFill>
              </a:rPr>
              <a:t>Pramen: MPSV ČR</a:t>
            </a:r>
            <a:endParaRPr lang="en-US" altLang="cs-CZ" sz="1200" b="0" smtClean="0">
              <a:solidFill>
                <a:srgbClr val="000000"/>
              </a:solidFill>
            </a:endParaRPr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2592388" y="1268413"/>
            <a:ext cx="0" cy="4587875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0" tIns="180000" rIns="180000" bIns="180000" anchor="ctr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</a:pPr>
            <a:endParaRPr lang="cs-CZ" sz="4000" b="1" smtClean="0">
              <a:solidFill>
                <a:srgbClr val="006633"/>
              </a:solidFill>
            </a:endParaRPr>
          </a:p>
        </p:txBody>
      </p:sp>
      <p:sp>
        <p:nvSpPr>
          <p:cNvPr id="15366" name="Line 5"/>
          <p:cNvSpPr>
            <a:spLocks noChangeShapeType="1"/>
          </p:cNvSpPr>
          <p:nvPr/>
        </p:nvSpPr>
        <p:spPr bwMode="auto">
          <a:xfrm flipH="1">
            <a:off x="3492500" y="1268413"/>
            <a:ext cx="0" cy="4500562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0" tIns="180000" rIns="180000" bIns="180000" anchor="ctr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</a:pPr>
            <a:endParaRPr lang="cs-CZ" sz="4000" b="1" smtClean="0">
              <a:solidFill>
                <a:srgbClr val="00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53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Novinky v důchodovém zabezpečení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None/>
            </a:pPr>
            <a:r>
              <a:rPr lang="cs-CZ" sz="2000" dirty="0">
                <a:solidFill>
                  <a:prstClr val="black"/>
                </a:solidFill>
              </a:rPr>
              <a:t>S účinností od 1. 1. 2013 byl přijat </a:t>
            </a:r>
            <a:r>
              <a:rPr lang="cs-CZ" sz="2000" b="1" dirty="0">
                <a:solidFill>
                  <a:prstClr val="black"/>
                </a:solidFill>
              </a:rPr>
              <a:t>zákon č. 427/2011 Sb., o doplňkovém penzijním spoření (III. pilíř) </a:t>
            </a:r>
            <a:r>
              <a:rPr lang="cs-CZ" sz="2000" dirty="0">
                <a:solidFill>
                  <a:prstClr val="black"/>
                </a:solidFill>
              </a:rPr>
              <a:t>za účelem </a:t>
            </a:r>
            <a:r>
              <a:rPr lang="cs-CZ" sz="2000" b="1" dirty="0">
                <a:solidFill>
                  <a:prstClr val="black"/>
                </a:solidFill>
              </a:rPr>
              <a:t>reformy penzijního připojištění se státním příspěvkem </a:t>
            </a:r>
            <a:r>
              <a:rPr lang="cs-CZ" sz="2000" dirty="0">
                <a:solidFill>
                  <a:prstClr val="black"/>
                </a:solidFill>
              </a:rPr>
              <a:t>a realizace klíčového bodu - oddělení majetku penzijních fondů (majetek akcionářů fondů) a účastníků penzijního připojištění (účastníci investování). Stejně jako dosavadní penzijní připojištění je podporováno ze strany státu státním příspěvkem a daňovými úlevami. Zavedením doplňkového penzijního spoření došlo k uzavření dosavadního systému penzijního připojištění se státním příspěvkem pro nové účastníky, tj. již nemohou být uzavírány nové smlouvy o penzijním připojištění. Dosavadním účastníkům bylo umožněno rozhodnout se, zda setrvají v tzv. transformovaném fondu, anebo dobrovolně přejdou do nového doplňkového penzijního </a:t>
            </a:r>
            <a:r>
              <a:rPr lang="cs-CZ" sz="2000" dirty="0" smtClean="0">
                <a:solidFill>
                  <a:prstClr val="black"/>
                </a:solidFill>
              </a:rPr>
              <a:t>spoření</a:t>
            </a:r>
            <a:r>
              <a:rPr lang="cs-CZ" sz="1800" dirty="0" smtClean="0">
                <a:solidFill>
                  <a:prstClr val="black"/>
                </a:solidFill>
              </a:rPr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06960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Novinky v důchodovém zabezpečení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/>
            <a:r>
              <a:rPr lang="cs-CZ" sz="2200" dirty="0">
                <a:solidFill>
                  <a:prstClr val="black"/>
                </a:solidFill>
              </a:rPr>
              <a:t>Zákon č. 427/2011 Sb. byl novelizován </a:t>
            </a:r>
            <a:r>
              <a:rPr lang="cs-CZ" sz="2200" b="1" dirty="0">
                <a:solidFill>
                  <a:prstClr val="black"/>
                </a:solidFill>
              </a:rPr>
              <a:t>zákonem č. 403/2012 Sb</a:t>
            </a:r>
            <a:r>
              <a:rPr lang="cs-CZ" sz="2200" dirty="0">
                <a:solidFill>
                  <a:prstClr val="black"/>
                </a:solidFill>
              </a:rPr>
              <a:t>. Novelizace s účinností od 1. 1. 2013 umožňuje vyplácet ze III. pilíře </a:t>
            </a:r>
            <a:r>
              <a:rPr lang="cs-CZ" sz="2200" b="1" dirty="0">
                <a:solidFill>
                  <a:prstClr val="black"/>
                </a:solidFill>
              </a:rPr>
              <a:t>tzv. </a:t>
            </a:r>
            <a:r>
              <a:rPr lang="cs-CZ" sz="2200" b="1" dirty="0" err="1">
                <a:solidFill>
                  <a:prstClr val="black"/>
                </a:solidFill>
              </a:rPr>
              <a:t>předdůchody</a:t>
            </a:r>
            <a:r>
              <a:rPr lang="cs-CZ" sz="2200" dirty="0">
                <a:solidFill>
                  <a:prstClr val="black"/>
                </a:solidFill>
              </a:rPr>
              <a:t>, a to nejdříve 5 let před dosažením věku pro nárok na starobní důchod podle zákona č. 155/1995 Sb. Cílem novely je, aby osoby v předdůchodovém věku nemusely žádat o předčasný důchod z I. pilíře a aby byly zabezpečeny příjmem (např. v případě špatného uplatnění na trhu práce). Podmínkou však je, aby měly naspořeno tolik prostředků (příspěvky účastníka, příspěvky zaměstnavatele, státní podpora a zhodnocení úspor), aby jim mohl být ze III. pilíře vyplácen měsíční důchod ve výši 30 % průměrné mzdy (cca Kč 8 000 měsíčně). Zákonnou podmínkou je, aby dávka byla vyplácena měsíčně bez možnosti zastavení anebo přerušení její výplaty. Za příjemce uvedené dávky je plátcem pojistného na zdravotní pojištění stát.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91670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2113" y="109538"/>
            <a:ext cx="8356600" cy="641350"/>
          </a:xfrm>
        </p:spPr>
        <p:txBody>
          <a:bodyPr anchor="ctr">
            <a:spAutoFit/>
          </a:bodyPr>
          <a:lstStyle/>
          <a:p>
            <a:pPr algn="ctr" eaLnBrk="1" hangingPunct="1"/>
            <a:r>
              <a:rPr lang="cs-CZ" altLang="cs-CZ" sz="3600" b="1" smtClean="0"/>
              <a:t>Vyspělé země penze neprivatizují</a:t>
            </a:r>
          </a:p>
        </p:txBody>
      </p:sp>
      <p:grpSp>
        <p:nvGrpSpPr>
          <p:cNvPr id="30723" name="Group 7"/>
          <p:cNvGrpSpPr>
            <a:grpSpLocks noChangeAspect="1"/>
          </p:cNvGrpSpPr>
          <p:nvPr/>
        </p:nvGrpSpPr>
        <p:grpSpPr bwMode="auto">
          <a:xfrm>
            <a:off x="250825" y="869950"/>
            <a:ext cx="8753475" cy="5799138"/>
            <a:chOff x="158" y="548"/>
            <a:chExt cx="5514" cy="3653"/>
          </a:xfrm>
        </p:grpSpPr>
        <p:sp>
          <p:nvSpPr>
            <p:cNvPr id="30724" name="AutoShape 6"/>
            <p:cNvSpPr>
              <a:spLocks noChangeAspect="1" noChangeArrowheads="1" noTextEdit="1"/>
            </p:cNvSpPr>
            <p:nvPr/>
          </p:nvSpPr>
          <p:spPr bwMode="auto">
            <a:xfrm>
              <a:off x="158" y="548"/>
              <a:ext cx="5444" cy="3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</a:pPr>
              <a:endParaRPr lang="cs-CZ" sz="4000" b="1" smtClean="0">
                <a:solidFill>
                  <a:srgbClr val="006633"/>
                </a:solidFill>
              </a:endParaRPr>
            </a:p>
          </p:txBody>
        </p:sp>
        <p:grpSp>
          <p:nvGrpSpPr>
            <p:cNvPr id="30725" name="Group 208"/>
            <p:cNvGrpSpPr>
              <a:grpSpLocks/>
            </p:cNvGrpSpPr>
            <p:nvPr/>
          </p:nvGrpSpPr>
          <p:grpSpPr bwMode="auto">
            <a:xfrm>
              <a:off x="191" y="583"/>
              <a:ext cx="5378" cy="3590"/>
              <a:chOff x="191" y="583"/>
              <a:chExt cx="5378" cy="3590"/>
            </a:xfrm>
          </p:grpSpPr>
          <p:sp>
            <p:nvSpPr>
              <p:cNvPr id="30808" name="Rectangle 8"/>
              <p:cNvSpPr>
                <a:spLocks noChangeArrowheads="1"/>
              </p:cNvSpPr>
              <p:nvPr/>
            </p:nvSpPr>
            <p:spPr bwMode="auto">
              <a:xfrm>
                <a:off x="191" y="583"/>
                <a:ext cx="5378" cy="3590"/>
              </a:xfrm>
              <a:prstGeom prst="rect">
                <a:avLst/>
              </a:prstGeom>
              <a:solidFill>
                <a:srgbClr val="CC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1pPr>
                <a:lvl2pPr marL="742950" indent="-28575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marL="11430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marL="16002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marL="20574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altLang="cs-CZ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09" name="Rectangle 9"/>
              <p:cNvSpPr>
                <a:spLocks noChangeArrowheads="1"/>
              </p:cNvSpPr>
              <p:nvPr/>
            </p:nvSpPr>
            <p:spPr bwMode="auto">
              <a:xfrm>
                <a:off x="486" y="1145"/>
                <a:ext cx="4875" cy="2698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1pPr>
                <a:lvl2pPr marL="742950" indent="-28575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marL="11430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marL="16002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marL="20574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altLang="cs-CZ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10" name="Line 10"/>
              <p:cNvSpPr>
                <a:spLocks noChangeShapeType="1"/>
              </p:cNvSpPr>
              <p:nvPr/>
            </p:nvSpPr>
            <p:spPr bwMode="auto">
              <a:xfrm>
                <a:off x="627" y="1145"/>
                <a:ext cx="0" cy="26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11" name="Line 11"/>
              <p:cNvSpPr>
                <a:spLocks noChangeShapeType="1"/>
              </p:cNvSpPr>
              <p:nvPr/>
            </p:nvSpPr>
            <p:spPr bwMode="auto">
              <a:xfrm>
                <a:off x="767" y="1145"/>
                <a:ext cx="0" cy="26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12" name="Line 12"/>
              <p:cNvSpPr>
                <a:spLocks noChangeShapeType="1"/>
              </p:cNvSpPr>
              <p:nvPr/>
            </p:nvSpPr>
            <p:spPr bwMode="auto">
              <a:xfrm>
                <a:off x="901" y="1145"/>
                <a:ext cx="0" cy="26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13" name="Line 13"/>
              <p:cNvSpPr>
                <a:spLocks noChangeShapeType="1"/>
              </p:cNvSpPr>
              <p:nvPr/>
            </p:nvSpPr>
            <p:spPr bwMode="auto">
              <a:xfrm>
                <a:off x="1042" y="1145"/>
                <a:ext cx="0" cy="26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14" name="Line 14"/>
              <p:cNvSpPr>
                <a:spLocks noChangeShapeType="1"/>
              </p:cNvSpPr>
              <p:nvPr/>
            </p:nvSpPr>
            <p:spPr bwMode="auto">
              <a:xfrm>
                <a:off x="1323" y="1145"/>
                <a:ext cx="0" cy="26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15" name="Line 15"/>
              <p:cNvSpPr>
                <a:spLocks noChangeShapeType="1"/>
              </p:cNvSpPr>
              <p:nvPr/>
            </p:nvSpPr>
            <p:spPr bwMode="auto">
              <a:xfrm>
                <a:off x="1464" y="1145"/>
                <a:ext cx="0" cy="26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16" name="Line 16"/>
              <p:cNvSpPr>
                <a:spLocks noChangeShapeType="1"/>
              </p:cNvSpPr>
              <p:nvPr/>
            </p:nvSpPr>
            <p:spPr bwMode="auto">
              <a:xfrm>
                <a:off x="1598" y="1145"/>
                <a:ext cx="0" cy="26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17" name="Line 17"/>
              <p:cNvSpPr>
                <a:spLocks noChangeShapeType="1"/>
              </p:cNvSpPr>
              <p:nvPr/>
            </p:nvSpPr>
            <p:spPr bwMode="auto">
              <a:xfrm>
                <a:off x="1738" y="1145"/>
                <a:ext cx="0" cy="26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18" name="Line 18"/>
              <p:cNvSpPr>
                <a:spLocks noChangeShapeType="1"/>
              </p:cNvSpPr>
              <p:nvPr/>
            </p:nvSpPr>
            <p:spPr bwMode="auto">
              <a:xfrm>
                <a:off x="2020" y="1145"/>
                <a:ext cx="0" cy="26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19" name="Line 19"/>
              <p:cNvSpPr>
                <a:spLocks noChangeShapeType="1"/>
              </p:cNvSpPr>
              <p:nvPr/>
            </p:nvSpPr>
            <p:spPr bwMode="auto">
              <a:xfrm>
                <a:off x="2160" y="1145"/>
                <a:ext cx="0" cy="26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20" name="Line 20"/>
              <p:cNvSpPr>
                <a:spLocks noChangeShapeType="1"/>
              </p:cNvSpPr>
              <p:nvPr/>
            </p:nvSpPr>
            <p:spPr bwMode="auto">
              <a:xfrm>
                <a:off x="2294" y="1145"/>
                <a:ext cx="0" cy="26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21" name="Line 21"/>
              <p:cNvSpPr>
                <a:spLocks noChangeShapeType="1"/>
              </p:cNvSpPr>
              <p:nvPr/>
            </p:nvSpPr>
            <p:spPr bwMode="auto">
              <a:xfrm>
                <a:off x="2435" y="1145"/>
                <a:ext cx="0" cy="26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22" name="Line 22"/>
              <p:cNvSpPr>
                <a:spLocks noChangeShapeType="1"/>
              </p:cNvSpPr>
              <p:nvPr/>
            </p:nvSpPr>
            <p:spPr bwMode="auto">
              <a:xfrm>
                <a:off x="2716" y="1145"/>
                <a:ext cx="0" cy="26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23" name="Line 23"/>
              <p:cNvSpPr>
                <a:spLocks noChangeShapeType="1"/>
              </p:cNvSpPr>
              <p:nvPr/>
            </p:nvSpPr>
            <p:spPr bwMode="auto">
              <a:xfrm>
                <a:off x="2857" y="1145"/>
                <a:ext cx="0" cy="26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24" name="Line 24"/>
              <p:cNvSpPr>
                <a:spLocks noChangeShapeType="1"/>
              </p:cNvSpPr>
              <p:nvPr/>
            </p:nvSpPr>
            <p:spPr bwMode="auto">
              <a:xfrm>
                <a:off x="2990" y="1145"/>
                <a:ext cx="0" cy="26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25" name="Line 25"/>
              <p:cNvSpPr>
                <a:spLocks noChangeShapeType="1"/>
              </p:cNvSpPr>
              <p:nvPr/>
            </p:nvSpPr>
            <p:spPr bwMode="auto">
              <a:xfrm>
                <a:off x="3131" y="1145"/>
                <a:ext cx="0" cy="26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26" name="Line 26"/>
              <p:cNvSpPr>
                <a:spLocks noChangeShapeType="1"/>
              </p:cNvSpPr>
              <p:nvPr/>
            </p:nvSpPr>
            <p:spPr bwMode="auto">
              <a:xfrm>
                <a:off x="3412" y="1145"/>
                <a:ext cx="0" cy="26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27" name="Line 27"/>
              <p:cNvSpPr>
                <a:spLocks noChangeShapeType="1"/>
              </p:cNvSpPr>
              <p:nvPr/>
            </p:nvSpPr>
            <p:spPr bwMode="auto">
              <a:xfrm>
                <a:off x="3553" y="1145"/>
                <a:ext cx="0" cy="26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28" name="Line 28"/>
              <p:cNvSpPr>
                <a:spLocks noChangeShapeType="1"/>
              </p:cNvSpPr>
              <p:nvPr/>
            </p:nvSpPr>
            <p:spPr bwMode="auto">
              <a:xfrm>
                <a:off x="3687" y="1145"/>
                <a:ext cx="0" cy="26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29" name="Line 29"/>
              <p:cNvSpPr>
                <a:spLocks noChangeShapeType="1"/>
              </p:cNvSpPr>
              <p:nvPr/>
            </p:nvSpPr>
            <p:spPr bwMode="auto">
              <a:xfrm>
                <a:off x="3828" y="1145"/>
                <a:ext cx="0" cy="26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30" name="Line 30"/>
              <p:cNvSpPr>
                <a:spLocks noChangeShapeType="1"/>
              </p:cNvSpPr>
              <p:nvPr/>
            </p:nvSpPr>
            <p:spPr bwMode="auto">
              <a:xfrm>
                <a:off x="4109" y="1145"/>
                <a:ext cx="0" cy="26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31" name="Line 31"/>
              <p:cNvSpPr>
                <a:spLocks noChangeShapeType="1"/>
              </p:cNvSpPr>
              <p:nvPr/>
            </p:nvSpPr>
            <p:spPr bwMode="auto">
              <a:xfrm>
                <a:off x="4249" y="1145"/>
                <a:ext cx="0" cy="26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32" name="Line 32"/>
              <p:cNvSpPr>
                <a:spLocks noChangeShapeType="1"/>
              </p:cNvSpPr>
              <p:nvPr/>
            </p:nvSpPr>
            <p:spPr bwMode="auto">
              <a:xfrm>
                <a:off x="4383" y="1145"/>
                <a:ext cx="0" cy="26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33" name="Line 33"/>
              <p:cNvSpPr>
                <a:spLocks noChangeShapeType="1"/>
              </p:cNvSpPr>
              <p:nvPr/>
            </p:nvSpPr>
            <p:spPr bwMode="auto">
              <a:xfrm>
                <a:off x="4524" y="1145"/>
                <a:ext cx="0" cy="26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34" name="Line 34"/>
              <p:cNvSpPr>
                <a:spLocks noChangeShapeType="1"/>
              </p:cNvSpPr>
              <p:nvPr/>
            </p:nvSpPr>
            <p:spPr bwMode="auto">
              <a:xfrm>
                <a:off x="4805" y="1145"/>
                <a:ext cx="0" cy="26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35" name="Line 35"/>
              <p:cNvSpPr>
                <a:spLocks noChangeShapeType="1"/>
              </p:cNvSpPr>
              <p:nvPr/>
            </p:nvSpPr>
            <p:spPr bwMode="auto">
              <a:xfrm>
                <a:off x="4946" y="1145"/>
                <a:ext cx="0" cy="26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36" name="Line 36"/>
              <p:cNvSpPr>
                <a:spLocks noChangeShapeType="1"/>
              </p:cNvSpPr>
              <p:nvPr/>
            </p:nvSpPr>
            <p:spPr bwMode="auto">
              <a:xfrm>
                <a:off x="5080" y="1145"/>
                <a:ext cx="0" cy="26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37" name="Line 37"/>
              <p:cNvSpPr>
                <a:spLocks noChangeShapeType="1"/>
              </p:cNvSpPr>
              <p:nvPr/>
            </p:nvSpPr>
            <p:spPr bwMode="auto">
              <a:xfrm>
                <a:off x="5220" y="1145"/>
                <a:ext cx="0" cy="26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38" name="Line 38"/>
              <p:cNvSpPr>
                <a:spLocks noChangeShapeType="1"/>
              </p:cNvSpPr>
              <p:nvPr/>
            </p:nvSpPr>
            <p:spPr bwMode="auto">
              <a:xfrm>
                <a:off x="1183" y="1145"/>
                <a:ext cx="0" cy="26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39" name="Line 39"/>
              <p:cNvSpPr>
                <a:spLocks noChangeShapeType="1"/>
              </p:cNvSpPr>
              <p:nvPr/>
            </p:nvSpPr>
            <p:spPr bwMode="auto">
              <a:xfrm>
                <a:off x="1879" y="1145"/>
                <a:ext cx="0" cy="26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40" name="Line 40"/>
              <p:cNvSpPr>
                <a:spLocks noChangeShapeType="1"/>
              </p:cNvSpPr>
              <p:nvPr/>
            </p:nvSpPr>
            <p:spPr bwMode="auto">
              <a:xfrm>
                <a:off x="2575" y="1145"/>
                <a:ext cx="0" cy="26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41" name="Line 41"/>
              <p:cNvSpPr>
                <a:spLocks noChangeShapeType="1"/>
              </p:cNvSpPr>
              <p:nvPr/>
            </p:nvSpPr>
            <p:spPr bwMode="auto">
              <a:xfrm>
                <a:off x="3272" y="1145"/>
                <a:ext cx="0" cy="26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42" name="Line 42"/>
              <p:cNvSpPr>
                <a:spLocks noChangeShapeType="1"/>
              </p:cNvSpPr>
              <p:nvPr/>
            </p:nvSpPr>
            <p:spPr bwMode="auto">
              <a:xfrm>
                <a:off x="3968" y="1145"/>
                <a:ext cx="0" cy="26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43" name="Line 43"/>
              <p:cNvSpPr>
                <a:spLocks noChangeShapeType="1"/>
              </p:cNvSpPr>
              <p:nvPr/>
            </p:nvSpPr>
            <p:spPr bwMode="auto">
              <a:xfrm>
                <a:off x="4665" y="1145"/>
                <a:ext cx="0" cy="26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44" name="Line 44"/>
              <p:cNvSpPr>
                <a:spLocks noChangeShapeType="1"/>
              </p:cNvSpPr>
              <p:nvPr/>
            </p:nvSpPr>
            <p:spPr bwMode="auto">
              <a:xfrm>
                <a:off x="5361" y="1145"/>
                <a:ext cx="0" cy="26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45" name="Rectangle 45"/>
              <p:cNvSpPr>
                <a:spLocks noChangeArrowheads="1"/>
              </p:cNvSpPr>
              <p:nvPr/>
            </p:nvSpPr>
            <p:spPr bwMode="auto">
              <a:xfrm>
                <a:off x="486" y="1145"/>
                <a:ext cx="4875" cy="2698"/>
              </a:xfrm>
              <a:prstGeom prst="rect">
                <a:avLst/>
              </a:prstGeom>
              <a:noFill/>
              <a:ln w="11113">
                <a:solidFill>
                  <a:srgbClr val="808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1pPr>
                <a:lvl2pPr marL="742950" indent="-28575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marL="11430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marL="16002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marL="20574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altLang="cs-CZ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46" name="Line 46"/>
              <p:cNvSpPr>
                <a:spLocks noChangeShapeType="1"/>
              </p:cNvSpPr>
              <p:nvPr/>
            </p:nvSpPr>
            <p:spPr bwMode="auto">
              <a:xfrm>
                <a:off x="486" y="1145"/>
                <a:ext cx="0" cy="26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47" name="Line 47"/>
              <p:cNvSpPr>
                <a:spLocks noChangeShapeType="1"/>
              </p:cNvSpPr>
              <p:nvPr/>
            </p:nvSpPr>
            <p:spPr bwMode="auto">
              <a:xfrm>
                <a:off x="453" y="3843"/>
                <a:ext cx="3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48" name="Line 48"/>
              <p:cNvSpPr>
                <a:spLocks noChangeShapeType="1"/>
              </p:cNvSpPr>
              <p:nvPr/>
            </p:nvSpPr>
            <p:spPr bwMode="auto">
              <a:xfrm>
                <a:off x="453" y="3302"/>
                <a:ext cx="3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49" name="Line 49"/>
              <p:cNvSpPr>
                <a:spLocks noChangeShapeType="1"/>
              </p:cNvSpPr>
              <p:nvPr/>
            </p:nvSpPr>
            <p:spPr bwMode="auto">
              <a:xfrm>
                <a:off x="453" y="2761"/>
                <a:ext cx="3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50" name="Line 50"/>
              <p:cNvSpPr>
                <a:spLocks noChangeShapeType="1"/>
              </p:cNvSpPr>
              <p:nvPr/>
            </p:nvSpPr>
            <p:spPr bwMode="auto">
              <a:xfrm>
                <a:off x="453" y="2227"/>
                <a:ext cx="3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51" name="Line 51"/>
              <p:cNvSpPr>
                <a:spLocks noChangeShapeType="1"/>
              </p:cNvSpPr>
              <p:nvPr/>
            </p:nvSpPr>
            <p:spPr bwMode="auto">
              <a:xfrm>
                <a:off x="453" y="1686"/>
                <a:ext cx="3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52" name="Line 52"/>
              <p:cNvSpPr>
                <a:spLocks noChangeShapeType="1"/>
              </p:cNvSpPr>
              <p:nvPr/>
            </p:nvSpPr>
            <p:spPr bwMode="auto">
              <a:xfrm>
                <a:off x="453" y="1145"/>
                <a:ext cx="3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53" name="Line 53"/>
              <p:cNvSpPr>
                <a:spLocks noChangeShapeType="1"/>
              </p:cNvSpPr>
              <p:nvPr/>
            </p:nvSpPr>
            <p:spPr bwMode="auto">
              <a:xfrm>
                <a:off x="486" y="3843"/>
                <a:ext cx="48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54" name="Line 54"/>
              <p:cNvSpPr>
                <a:spLocks noChangeShapeType="1"/>
              </p:cNvSpPr>
              <p:nvPr/>
            </p:nvSpPr>
            <p:spPr bwMode="auto">
              <a:xfrm flipV="1">
                <a:off x="486" y="3815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55" name="Line 55"/>
              <p:cNvSpPr>
                <a:spLocks noChangeShapeType="1"/>
              </p:cNvSpPr>
              <p:nvPr/>
            </p:nvSpPr>
            <p:spPr bwMode="auto">
              <a:xfrm flipV="1">
                <a:off x="627" y="3815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56" name="Line 56"/>
              <p:cNvSpPr>
                <a:spLocks noChangeShapeType="1"/>
              </p:cNvSpPr>
              <p:nvPr/>
            </p:nvSpPr>
            <p:spPr bwMode="auto">
              <a:xfrm flipV="1">
                <a:off x="767" y="3815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57" name="Line 57"/>
              <p:cNvSpPr>
                <a:spLocks noChangeShapeType="1"/>
              </p:cNvSpPr>
              <p:nvPr/>
            </p:nvSpPr>
            <p:spPr bwMode="auto">
              <a:xfrm flipV="1">
                <a:off x="901" y="3815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58" name="Line 58"/>
              <p:cNvSpPr>
                <a:spLocks noChangeShapeType="1"/>
              </p:cNvSpPr>
              <p:nvPr/>
            </p:nvSpPr>
            <p:spPr bwMode="auto">
              <a:xfrm flipV="1">
                <a:off x="1042" y="3815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59" name="Line 59"/>
              <p:cNvSpPr>
                <a:spLocks noChangeShapeType="1"/>
              </p:cNvSpPr>
              <p:nvPr/>
            </p:nvSpPr>
            <p:spPr bwMode="auto">
              <a:xfrm flipV="1">
                <a:off x="1183" y="3815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60" name="Line 60"/>
              <p:cNvSpPr>
                <a:spLocks noChangeShapeType="1"/>
              </p:cNvSpPr>
              <p:nvPr/>
            </p:nvSpPr>
            <p:spPr bwMode="auto">
              <a:xfrm flipV="1">
                <a:off x="1323" y="3815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61" name="Line 61"/>
              <p:cNvSpPr>
                <a:spLocks noChangeShapeType="1"/>
              </p:cNvSpPr>
              <p:nvPr/>
            </p:nvSpPr>
            <p:spPr bwMode="auto">
              <a:xfrm flipV="1">
                <a:off x="1464" y="3815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62" name="Line 62"/>
              <p:cNvSpPr>
                <a:spLocks noChangeShapeType="1"/>
              </p:cNvSpPr>
              <p:nvPr/>
            </p:nvSpPr>
            <p:spPr bwMode="auto">
              <a:xfrm flipV="1">
                <a:off x="1598" y="3815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63" name="Line 63"/>
              <p:cNvSpPr>
                <a:spLocks noChangeShapeType="1"/>
              </p:cNvSpPr>
              <p:nvPr/>
            </p:nvSpPr>
            <p:spPr bwMode="auto">
              <a:xfrm flipV="1">
                <a:off x="1738" y="3815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64" name="Line 64"/>
              <p:cNvSpPr>
                <a:spLocks noChangeShapeType="1"/>
              </p:cNvSpPr>
              <p:nvPr/>
            </p:nvSpPr>
            <p:spPr bwMode="auto">
              <a:xfrm flipV="1">
                <a:off x="1879" y="3815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65" name="Line 65"/>
              <p:cNvSpPr>
                <a:spLocks noChangeShapeType="1"/>
              </p:cNvSpPr>
              <p:nvPr/>
            </p:nvSpPr>
            <p:spPr bwMode="auto">
              <a:xfrm flipV="1">
                <a:off x="2020" y="3815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66" name="Line 66"/>
              <p:cNvSpPr>
                <a:spLocks noChangeShapeType="1"/>
              </p:cNvSpPr>
              <p:nvPr/>
            </p:nvSpPr>
            <p:spPr bwMode="auto">
              <a:xfrm flipV="1">
                <a:off x="2160" y="3815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67" name="Line 67"/>
              <p:cNvSpPr>
                <a:spLocks noChangeShapeType="1"/>
              </p:cNvSpPr>
              <p:nvPr/>
            </p:nvSpPr>
            <p:spPr bwMode="auto">
              <a:xfrm flipV="1">
                <a:off x="2294" y="3815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68" name="Line 68"/>
              <p:cNvSpPr>
                <a:spLocks noChangeShapeType="1"/>
              </p:cNvSpPr>
              <p:nvPr/>
            </p:nvSpPr>
            <p:spPr bwMode="auto">
              <a:xfrm flipV="1">
                <a:off x="2435" y="3815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69" name="Line 69"/>
              <p:cNvSpPr>
                <a:spLocks noChangeShapeType="1"/>
              </p:cNvSpPr>
              <p:nvPr/>
            </p:nvSpPr>
            <p:spPr bwMode="auto">
              <a:xfrm flipV="1">
                <a:off x="2575" y="3815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70" name="Line 70"/>
              <p:cNvSpPr>
                <a:spLocks noChangeShapeType="1"/>
              </p:cNvSpPr>
              <p:nvPr/>
            </p:nvSpPr>
            <p:spPr bwMode="auto">
              <a:xfrm flipV="1">
                <a:off x="2716" y="3815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71" name="Line 71"/>
              <p:cNvSpPr>
                <a:spLocks noChangeShapeType="1"/>
              </p:cNvSpPr>
              <p:nvPr/>
            </p:nvSpPr>
            <p:spPr bwMode="auto">
              <a:xfrm flipV="1">
                <a:off x="2857" y="3815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72" name="Line 72"/>
              <p:cNvSpPr>
                <a:spLocks noChangeShapeType="1"/>
              </p:cNvSpPr>
              <p:nvPr/>
            </p:nvSpPr>
            <p:spPr bwMode="auto">
              <a:xfrm flipV="1">
                <a:off x="2990" y="3815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73" name="Line 73"/>
              <p:cNvSpPr>
                <a:spLocks noChangeShapeType="1"/>
              </p:cNvSpPr>
              <p:nvPr/>
            </p:nvSpPr>
            <p:spPr bwMode="auto">
              <a:xfrm flipV="1">
                <a:off x="3131" y="3815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74" name="Line 74"/>
              <p:cNvSpPr>
                <a:spLocks noChangeShapeType="1"/>
              </p:cNvSpPr>
              <p:nvPr/>
            </p:nvSpPr>
            <p:spPr bwMode="auto">
              <a:xfrm flipV="1">
                <a:off x="3272" y="3815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75" name="Line 75"/>
              <p:cNvSpPr>
                <a:spLocks noChangeShapeType="1"/>
              </p:cNvSpPr>
              <p:nvPr/>
            </p:nvSpPr>
            <p:spPr bwMode="auto">
              <a:xfrm flipV="1">
                <a:off x="3412" y="3815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76" name="Line 76"/>
              <p:cNvSpPr>
                <a:spLocks noChangeShapeType="1"/>
              </p:cNvSpPr>
              <p:nvPr/>
            </p:nvSpPr>
            <p:spPr bwMode="auto">
              <a:xfrm flipV="1">
                <a:off x="3553" y="3815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77" name="Line 77"/>
              <p:cNvSpPr>
                <a:spLocks noChangeShapeType="1"/>
              </p:cNvSpPr>
              <p:nvPr/>
            </p:nvSpPr>
            <p:spPr bwMode="auto">
              <a:xfrm flipV="1">
                <a:off x="3687" y="3815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78" name="Line 78"/>
              <p:cNvSpPr>
                <a:spLocks noChangeShapeType="1"/>
              </p:cNvSpPr>
              <p:nvPr/>
            </p:nvSpPr>
            <p:spPr bwMode="auto">
              <a:xfrm flipV="1">
                <a:off x="3828" y="3815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79" name="Line 79"/>
              <p:cNvSpPr>
                <a:spLocks noChangeShapeType="1"/>
              </p:cNvSpPr>
              <p:nvPr/>
            </p:nvSpPr>
            <p:spPr bwMode="auto">
              <a:xfrm flipV="1">
                <a:off x="3968" y="3815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80" name="Line 80"/>
              <p:cNvSpPr>
                <a:spLocks noChangeShapeType="1"/>
              </p:cNvSpPr>
              <p:nvPr/>
            </p:nvSpPr>
            <p:spPr bwMode="auto">
              <a:xfrm flipV="1">
                <a:off x="4109" y="3815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81" name="Line 81"/>
              <p:cNvSpPr>
                <a:spLocks noChangeShapeType="1"/>
              </p:cNvSpPr>
              <p:nvPr/>
            </p:nvSpPr>
            <p:spPr bwMode="auto">
              <a:xfrm flipV="1">
                <a:off x="4249" y="3815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82" name="Line 82"/>
              <p:cNvSpPr>
                <a:spLocks noChangeShapeType="1"/>
              </p:cNvSpPr>
              <p:nvPr/>
            </p:nvSpPr>
            <p:spPr bwMode="auto">
              <a:xfrm flipV="1">
                <a:off x="4383" y="3815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83" name="Line 83"/>
              <p:cNvSpPr>
                <a:spLocks noChangeShapeType="1"/>
              </p:cNvSpPr>
              <p:nvPr/>
            </p:nvSpPr>
            <p:spPr bwMode="auto">
              <a:xfrm flipV="1">
                <a:off x="4524" y="3815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84" name="Line 84"/>
              <p:cNvSpPr>
                <a:spLocks noChangeShapeType="1"/>
              </p:cNvSpPr>
              <p:nvPr/>
            </p:nvSpPr>
            <p:spPr bwMode="auto">
              <a:xfrm flipV="1">
                <a:off x="4665" y="3815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85" name="Line 85"/>
              <p:cNvSpPr>
                <a:spLocks noChangeShapeType="1"/>
              </p:cNvSpPr>
              <p:nvPr/>
            </p:nvSpPr>
            <p:spPr bwMode="auto">
              <a:xfrm flipV="1">
                <a:off x="4805" y="3815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86" name="Line 86"/>
              <p:cNvSpPr>
                <a:spLocks noChangeShapeType="1"/>
              </p:cNvSpPr>
              <p:nvPr/>
            </p:nvSpPr>
            <p:spPr bwMode="auto">
              <a:xfrm flipV="1">
                <a:off x="4946" y="3815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87" name="Line 87"/>
              <p:cNvSpPr>
                <a:spLocks noChangeShapeType="1"/>
              </p:cNvSpPr>
              <p:nvPr/>
            </p:nvSpPr>
            <p:spPr bwMode="auto">
              <a:xfrm flipV="1">
                <a:off x="5080" y="3815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88" name="Line 88"/>
              <p:cNvSpPr>
                <a:spLocks noChangeShapeType="1"/>
              </p:cNvSpPr>
              <p:nvPr/>
            </p:nvSpPr>
            <p:spPr bwMode="auto">
              <a:xfrm flipV="1">
                <a:off x="5220" y="3815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89" name="Line 89"/>
              <p:cNvSpPr>
                <a:spLocks noChangeShapeType="1"/>
              </p:cNvSpPr>
              <p:nvPr/>
            </p:nvSpPr>
            <p:spPr bwMode="auto">
              <a:xfrm flipV="1">
                <a:off x="5361" y="3815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90" name="Line 90"/>
              <p:cNvSpPr>
                <a:spLocks noChangeShapeType="1"/>
              </p:cNvSpPr>
              <p:nvPr/>
            </p:nvSpPr>
            <p:spPr bwMode="auto">
              <a:xfrm flipV="1">
                <a:off x="486" y="3843"/>
                <a:ext cx="0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91" name="Line 91"/>
              <p:cNvSpPr>
                <a:spLocks noChangeShapeType="1"/>
              </p:cNvSpPr>
              <p:nvPr/>
            </p:nvSpPr>
            <p:spPr bwMode="auto">
              <a:xfrm flipV="1">
                <a:off x="1183" y="3843"/>
                <a:ext cx="0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92" name="Line 92"/>
              <p:cNvSpPr>
                <a:spLocks noChangeShapeType="1"/>
              </p:cNvSpPr>
              <p:nvPr/>
            </p:nvSpPr>
            <p:spPr bwMode="auto">
              <a:xfrm flipV="1">
                <a:off x="1879" y="3843"/>
                <a:ext cx="0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93" name="Line 93"/>
              <p:cNvSpPr>
                <a:spLocks noChangeShapeType="1"/>
              </p:cNvSpPr>
              <p:nvPr/>
            </p:nvSpPr>
            <p:spPr bwMode="auto">
              <a:xfrm flipV="1">
                <a:off x="2575" y="3843"/>
                <a:ext cx="0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94" name="Line 94"/>
              <p:cNvSpPr>
                <a:spLocks noChangeShapeType="1"/>
              </p:cNvSpPr>
              <p:nvPr/>
            </p:nvSpPr>
            <p:spPr bwMode="auto">
              <a:xfrm flipV="1">
                <a:off x="3272" y="3843"/>
                <a:ext cx="0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95" name="Line 95"/>
              <p:cNvSpPr>
                <a:spLocks noChangeShapeType="1"/>
              </p:cNvSpPr>
              <p:nvPr/>
            </p:nvSpPr>
            <p:spPr bwMode="auto">
              <a:xfrm flipV="1">
                <a:off x="3968" y="3843"/>
                <a:ext cx="0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96" name="Line 96"/>
              <p:cNvSpPr>
                <a:spLocks noChangeShapeType="1"/>
              </p:cNvSpPr>
              <p:nvPr/>
            </p:nvSpPr>
            <p:spPr bwMode="auto">
              <a:xfrm flipV="1">
                <a:off x="4665" y="3843"/>
                <a:ext cx="0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97" name="Line 97"/>
              <p:cNvSpPr>
                <a:spLocks noChangeShapeType="1"/>
              </p:cNvSpPr>
              <p:nvPr/>
            </p:nvSpPr>
            <p:spPr bwMode="auto">
              <a:xfrm flipV="1">
                <a:off x="5361" y="3843"/>
                <a:ext cx="0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98" name="Rectangle 98"/>
              <p:cNvSpPr>
                <a:spLocks noChangeArrowheads="1"/>
              </p:cNvSpPr>
              <p:nvPr/>
            </p:nvSpPr>
            <p:spPr bwMode="auto">
              <a:xfrm>
                <a:off x="1323" y="3730"/>
                <a:ext cx="14" cy="7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1pPr>
                <a:lvl2pPr marL="742950" indent="-28575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marL="11430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marL="16002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marL="20574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altLang="cs-CZ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899" name="Freeform 99"/>
              <p:cNvSpPr>
                <a:spLocks/>
              </p:cNvSpPr>
              <p:nvPr/>
            </p:nvSpPr>
            <p:spPr bwMode="auto">
              <a:xfrm>
                <a:off x="1363" y="3723"/>
                <a:ext cx="14" cy="14"/>
              </a:xfrm>
              <a:custGeom>
                <a:avLst/>
                <a:gdLst>
                  <a:gd name="T0" fmla="*/ 0 w 14"/>
                  <a:gd name="T1" fmla="*/ 7 h 14"/>
                  <a:gd name="T2" fmla="*/ 14 w 14"/>
                  <a:gd name="T3" fmla="*/ 0 h 14"/>
                  <a:gd name="T4" fmla="*/ 14 w 14"/>
                  <a:gd name="T5" fmla="*/ 7 h 14"/>
                  <a:gd name="T6" fmla="*/ 0 w 14"/>
                  <a:gd name="T7" fmla="*/ 14 h 14"/>
                  <a:gd name="T8" fmla="*/ 0 w 14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0" y="7"/>
                    </a:moveTo>
                    <a:lnTo>
                      <a:pt x="14" y="0"/>
                    </a:lnTo>
                    <a:lnTo>
                      <a:pt x="14" y="7"/>
                    </a:lnTo>
                    <a:lnTo>
                      <a:pt x="0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00" name="Rectangle 100"/>
              <p:cNvSpPr>
                <a:spLocks noChangeArrowheads="1"/>
              </p:cNvSpPr>
              <p:nvPr/>
            </p:nvSpPr>
            <p:spPr bwMode="auto">
              <a:xfrm>
                <a:off x="1403" y="3723"/>
                <a:ext cx="14" cy="7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1pPr>
                <a:lvl2pPr marL="742950" indent="-28575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marL="11430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marL="16002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marL="20574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altLang="cs-CZ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01" name="Rectangle 101"/>
              <p:cNvSpPr>
                <a:spLocks noChangeArrowheads="1"/>
              </p:cNvSpPr>
              <p:nvPr/>
            </p:nvSpPr>
            <p:spPr bwMode="auto">
              <a:xfrm>
                <a:off x="1444" y="3723"/>
                <a:ext cx="13" cy="7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1pPr>
                <a:lvl2pPr marL="742950" indent="-28575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marL="11430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marL="16002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marL="20574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altLang="cs-CZ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02" name="Rectangle 102"/>
              <p:cNvSpPr>
                <a:spLocks noChangeArrowheads="1"/>
              </p:cNvSpPr>
              <p:nvPr/>
            </p:nvSpPr>
            <p:spPr bwMode="auto">
              <a:xfrm>
                <a:off x="1484" y="3716"/>
                <a:ext cx="13" cy="7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1pPr>
                <a:lvl2pPr marL="742950" indent="-28575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marL="11430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marL="16002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marL="20574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altLang="cs-CZ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03" name="Rectangle 103"/>
              <p:cNvSpPr>
                <a:spLocks noChangeArrowheads="1"/>
              </p:cNvSpPr>
              <p:nvPr/>
            </p:nvSpPr>
            <p:spPr bwMode="auto">
              <a:xfrm>
                <a:off x="1524" y="3716"/>
                <a:ext cx="13" cy="7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1pPr>
                <a:lvl2pPr marL="742950" indent="-28575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marL="11430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marL="16002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marL="20574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altLang="cs-CZ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04" name="Rectangle 104"/>
              <p:cNvSpPr>
                <a:spLocks noChangeArrowheads="1"/>
              </p:cNvSpPr>
              <p:nvPr/>
            </p:nvSpPr>
            <p:spPr bwMode="auto">
              <a:xfrm>
                <a:off x="1564" y="3716"/>
                <a:ext cx="14" cy="7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1pPr>
                <a:lvl2pPr marL="742950" indent="-28575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marL="11430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marL="16002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marL="20574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altLang="cs-CZ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05" name="Rectangle 105"/>
              <p:cNvSpPr>
                <a:spLocks noChangeArrowheads="1"/>
              </p:cNvSpPr>
              <p:nvPr/>
            </p:nvSpPr>
            <p:spPr bwMode="auto">
              <a:xfrm>
                <a:off x="1604" y="3709"/>
                <a:ext cx="14" cy="7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1pPr>
                <a:lvl2pPr marL="742950" indent="-28575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marL="11430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marL="16002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marL="20574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altLang="cs-CZ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06" name="Rectangle 106"/>
              <p:cNvSpPr>
                <a:spLocks noChangeArrowheads="1"/>
              </p:cNvSpPr>
              <p:nvPr/>
            </p:nvSpPr>
            <p:spPr bwMode="auto">
              <a:xfrm>
                <a:off x="1645" y="3709"/>
                <a:ext cx="13" cy="7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1pPr>
                <a:lvl2pPr marL="742950" indent="-28575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marL="11430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marL="16002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marL="20574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altLang="cs-CZ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07" name="Freeform 107"/>
              <p:cNvSpPr>
                <a:spLocks/>
              </p:cNvSpPr>
              <p:nvPr/>
            </p:nvSpPr>
            <p:spPr bwMode="auto">
              <a:xfrm>
                <a:off x="1685" y="3702"/>
                <a:ext cx="13" cy="14"/>
              </a:xfrm>
              <a:custGeom>
                <a:avLst/>
                <a:gdLst>
                  <a:gd name="T0" fmla="*/ 0 w 13"/>
                  <a:gd name="T1" fmla="*/ 7 h 14"/>
                  <a:gd name="T2" fmla="*/ 13 w 13"/>
                  <a:gd name="T3" fmla="*/ 0 h 14"/>
                  <a:gd name="T4" fmla="*/ 13 w 13"/>
                  <a:gd name="T5" fmla="*/ 7 h 14"/>
                  <a:gd name="T6" fmla="*/ 0 w 13"/>
                  <a:gd name="T7" fmla="*/ 14 h 14"/>
                  <a:gd name="T8" fmla="*/ 0 w 13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0" y="7"/>
                    </a:moveTo>
                    <a:lnTo>
                      <a:pt x="13" y="0"/>
                    </a:lnTo>
                    <a:lnTo>
                      <a:pt x="13" y="7"/>
                    </a:lnTo>
                    <a:lnTo>
                      <a:pt x="0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08" name="Rectangle 108"/>
              <p:cNvSpPr>
                <a:spLocks noChangeArrowheads="1"/>
              </p:cNvSpPr>
              <p:nvPr/>
            </p:nvSpPr>
            <p:spPr bwMode="auto">
              <a:xfrm>
                <a:off x="1725" y="3702"/>
                <a:ext cx="13" cy="7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1pPr>
                <a:lvl2pPr marL="742950" indent="-28575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marL="11430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marL="16002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marL="20574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altLang="cs-CZ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09" name="Rectangle 109"/>
              <p:cNvSpPr>
                <a:spLocks noChangeArrowheads="1"/>
              </p:cNvSpPr>
              <p:nvPr/>
            </p:nvSpPr>
            <p:spPr bwMode="auto">
              <a:xfrm>
                <a:off x="1765" y="3702"/>
                <a:ext cx="13" cy="7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1pPr>
                <a:lvl2pPr marL="742950" indent="-28575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marL="11430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marL="16002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marL="20574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altLang="cs-CZ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10" name="Rectangle 110"/>
              <p:cNvSpPr>
                <a:spLocks noChangeArrowheads="1"/>
              </p:cNvSpPr>
              <p:nvPr/>
            </p:nvSpPr>
            <p:spPr bwMode="auto">
              <a:xfrm>
                <a:off x="1805" y="3695"/>
                <a:ext cx="14" cy="7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1pPr>
                <a:lvl2pPr marL="742950" indent="-28575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marL="11430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marL="16002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marL="20574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altLang="cs-CZ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11" name="Rectangle 111"/>
              <p:cNvSpPr>
                <a:spLocks noChangeArrowheads="1"/>
              </p:cNvSpPr>
              <p:nvPr/>
            </p:nvSpPr>
            <p:spPr bwMode="auto">
              <a:xfrm>
                <a:off x="1845" y="3695"/>
                <a:ext cx="14" cy="7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1pPr>
                <a:lvl2pPr marL="742950" indent="-28575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marL="11430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marL="16002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marL="20574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altLang="cs-CZ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12" name="Freeform 112"/>
              <p:cNvSpPr>
                <a:spLocks/>
              </p:cNvSpPr>
              <p:nvPr/>
            </p:nvSpPr>
            <p:spPr bwMode="auto">
              <a:xfrm>
                <a:off x="1886" y="3688"/>
                <a:ext cx="13" cy="14"/>
              </a:xfrm>
              <a:custGeom>
                <a:avLst/>
                <a:gdLst>
                  <a:gd name="T0" fmla="*/ 0 w 13"/>
                  <a:gd name="T1" fmla="*/ 7 h 14"/>
                  <a:gd name="T2" fmla="*/ 13 w 13"/>
                  <a:gd name="T3" fmla="*/ 0 h 14"/>
                  <a:gd name="T4" fmla="*/ 13 w 13"/>
                  <a:gd name="T5" fmla="*/ 7 h 14"/>
                  <a:gd name="T6" fmla="*/ 0 w 13"/>
                  <a:gd name="T7" fmla="*/ 14 h 14"/>
                  <a:gd name="T8" fmla="*/ 0 w 13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0" y="7"/>
                    </a:moveTo>
                    <a:lnTo>
                      <a:pt x="13" y="0"/>
                    </a:lnTo>
                    <a:lnTo>
                      <a:pt x="13" y="7"/>
                    </a:lnTo>
                    <a:lnTo>
                      <a:pt x="0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13" name="Rectangle 113"/>
              <p:cNvSpPr>
                <a:spLocks noChangeArrowheads="1"/>
              </p:cNvSpPr>
              <p:nvPr/>
            </p:nvSpPr>
            <p:spPr bwMode="auto">
              <a:xfrm>
                <a:off x="1926" y="3688"/>
                <a:ext cx="13" cy="7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1pPr>
                <a:lvl2pPr marL="742950" indent="-28575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marL="11430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marL="16002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marL="20574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altLang="cs-CZ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14" name="Rectangle 114"/>
              <p:cNvSpPr>
                <a:spLocks noChangeArrowheads="1"/>
              </p:cNvSpPr>
              <p:nvPr/>
            </p:nvSpPr>
            <p:spPr bwMode="auto">
              <a:xfrm>
                <a:off x="1966" y="3688"/>
                <a:ext cx="13" cy="7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1pPr>
                <a:lvl2pPr marL="742950" indent="-28575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marL="11430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marL="16002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marL="20574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altLang="cs-CZ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15" name="Rectangle 115"/>
              <p:cNvSpPr>
                <a:spLocks noChangeArrowheads="1"/>
              </p:cNvSpPr>
              <p:nvPr/>
            </p:nvSpPr>
            <p:spPr bwMode="auto">
              <a:xfrm>
                <a:off x="2006" y="3681"/>
                <a:ext cx="14" cy="7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1pPr>
                <a:lvl2pPr marL="742950" indent="-28575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marL="11430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marL="16002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marL="20574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altLang="cs-CZ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16" name="Rectangle 116"/>
              <p:cNvSpPr>
                <a:spLocks noChangeArrowheads="1"/>
              </p:cNvSpPr>
              <p:nvPr/>
            </p:nvSpPr>
            <p:spPr bwMode="auto">
              <a:xfrm>
                <a:off x="2046" y="3681"/>
                <a:ext cx="14" cy="7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1pPr>
                <a:lvl2pPr marL="742950" indent="-28575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marL="11430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marL="16002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marL="20574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altLang="cs-CZ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17" name="Rectangle 117"/>
              <p:cNvSpPr>
                <a:spLocks noChangeArrowheads="1"/>
              </p:cNvSpPr>
              <p:nvPr/>
            </p:nvSpPr>
            <p:spPr bwMode="auto">
              <a:xfrm>
                <a:off x="2087" y="3681"/>
                <a:ext cx="13" cy="7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1pPr>
                <a:lvl2pPr marL="742950" indent="-28575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marL="11430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marL="16002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marL="20574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altLang="cs-CZ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18" name="Rectangle 118"/>
              <p:cNvSpPr>
                <a:spLocks noChangeArrowheads="1"/>
              </p:cNvSpPr>
              <p:nvPr/>
            </p:nvSpPr>
            <p:spPr bwMode="auto">
              <a:xfrm>
                <a:off x="2127" y="3674"/>
                <a:ext cx="13" cy="7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1pPr>
                <a:lvl2pPr marL="742950" indent="-28575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marL="11430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marL="16002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marL="20574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altLang="cs-CZ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19" name="Rectangle 119"/>
              <p:cNvSpPr>
                <a:spLocks noChangeArrowheads="1"/>
              </p:cNvSpPr>
              <p:nvPr/>
            </p:nvSpPr>
            <p:spPr bwMode="auto">
              <a:xfrm>
                <a:off x="2167" y="3674"/>
                <a:ext cx="13" cy="7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1pPr>
                <a:lvl2pPr marL="742950" indent="-28575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marL="11430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marL="16002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marL="20574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altLang="cs-CZ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20" name="Freeform 120"/>
              <p:cNvSpPr>
                <a:spLocks/>
              </p:cNvSpPr>
              <p:nvPr/>
            </p:nvSpPr>
            <p:spPr bwMode="auto">
              <a:xfrm>
                <a:off x="2207" y="3667"/>
                <a:ext cx="13" cy="14"/>
              </a:xfrm>
              <a:custGeom>
                <a:avLst/>
                <a:gdLst>
                  <a:gd name="T0" fmla="*/ 0 w 13"/>
                  <a:gd name="T1" fmla="*/ 7 h 14"/>
                  <a:gd name="T2" fmla="*/ 13 w 13"/>
                  <a:gd name="T3" fmla="*/ 0 h 14"/>
                  <a:gd name="T4" fmla="*/ 13 w 13"/>
                  <a:gd name="T5" fmla="*/ 7 h 14"/>
                  <a:gd name="T6" fmla="*/ 0 w 13"/>
                  <a:gd name="T7" fmla="*/ 14 h 14"/>
                  <a:gd name="T8" fmla="*/ 0 w 13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0" y="7"/>
                    </a:moveTo>
                    <a:lnTo>
                      <a:pt x="13" y="0"/>
                    </a:lnTo>
                    <a:lnTo>
                      <a:pt x="13" y="7"/>
                    </a:lnTo>
                    <a:lnTo>
                      <a:pt x="0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21" name="Rectangle 121"/>
              <p:cNvSpPr>
                <a:spLocks noChangeArrowheads="1"/>
              </p:cNvSpPr>
              <p:nvPr/>
            </p:nvSpPr>
            <p:spPr bwMode="auto">
              <a:xfrm>
                <a:off x="2247" y="3667"/>
                <a:ext cx="14" cy="7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1pPr>
                <a:lvl2pPr marL="742950" indent="-28575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marL="11430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marL="16002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marL="20574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altLang="cs-CZ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22" name="Rectangle 122"/>
              <p:cNvSpPr>
                <a:spLocks noChangeArrowheads="1"/>
              </p:cNvSpPr>
              <p:nvPr/>
            </p:nvSpPr>
            <p:spPr bwMode="auto">
              <a:xfrm>
                <a:off x="2287" y="3667"/>
                <a:ext cx="14" cy="7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1pPr>
                <a:lvl2pPr marL="742950" indent="-28575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marL="11430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marL="16002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marL="20574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altLang="cs-CZ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23" name="Rectangle 123"/>
              <p:cNvSpPr>
                <a:spLocks noChangeArrowheads="1"/>
              </p:cNvSpPr>
              <p:nvPr/>
            </p:nvSpPr>
            <p:spPr bwMode="auto">
              <a:xfrm>
                <a:off x="2328" y="3660"/>
                <a:ext cx="13" cy="7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1pPr>
                <a:lvl2pPr marL="742950" indent="-28575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marL="11430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marL="16002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marL="20574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altLang="cs-CZ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24" name="Rectangle 124"/>
              <p:cNvSpPr>
                <a:spLocks noChangeArrowheads="1"/>
              </p:cNvSpPr>
              <p:nvPr/>
            </p:nvSpPr>
            <p:spPr bwMode="auto">
              <a:xfrm>
                <a:off x="2368" y="3660"/>
                <a:ext cx="13" cy="7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1pPr>
                <a:lvl2pPr marL="742950" indent="-28575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marL="11430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marL="16002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marL="20574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altLang="cs-CZ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25" name="Freeform 125"/>
              <p:cNvSpPr>
                <a:spLocks/>
              </p:cNvSpPr>
              <p:nvPr/>
            </p:nvSpPr>
            <p:spPr bwMode="auto">
              <a:xfrm>
                <a:off x="2408" y="3653"/>
                <a:ext cx="13" cy="14"/>
              </a:xfrm>
              <a:custGeom>
                <a:avLst/>
                <a:gdLst>
                  <a:gd name="T0" fmla="*/ 0 w 13"/>
                  <a:gd name="T1" fmla="*/ 7 h 14"/>
                  <a:gd name="T2" fmla="*/ 13 w 13"/>
                  <a:gd name="T3" fmla="*/ 0 h 14"/>
                  <a:gd name="T4" fmla="*/ 13 w 13"/>
                  <a:gd name="T5" fmla="*/ 7 h 14"/>
                  <a:gd name="T6" fmla="*/ 0 w 13"/>
                  <a:gd name="T7" fmla="*/ 14 h 14"/>
                  <a:gd name="T8" fmla="*/ 0 w 13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0" y="7"/>
                    </a:moveTo>
                    <a:lnTo>
                      <a:pt x="13" y="0"/>
                    </a:lnTo>
                    <a:lnTo>
                      <a:pt x="13" y="7"/>
                    </a:lnTo>
                    <a:lnTo>
                      <a:pt x="0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26" name="Rectangle 126"/>
              <p:cNvSpPr>
                <a:spLocks noChangeArrowheads="1"/>
              </p:cNvSpPr>
              <p:nvPr/>
            </p:nvSpPr>
            <p:spPr bwMode="auto">
              <a:xfrm>
                <a:off x="2448" y="3653"/>
                <a:ext cx="13" cy="7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1pPr>
                <a:lvl2pPr marL="742950" indent="-28575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marL="11430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marL="16002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marL="20574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altLang="cs-CZ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27" name="Rectangle 127"/>
              <p:cNvSpPr>
                <a:spLocks noChangeArrowheads="1"/>
              </p:cNvSpPr>
              <p:nvPr/>
            </p:nvSpPr>
            <p:spPr bwMode="auto">
              <a:xfrm>
                <a:off x="2488" y="3653"/>
                <a:ext cx="14" cy="7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1pPr>
                <a:lvl2pPr marL="742950" indent="-28575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marL="11430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marL="16002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marL="20574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altLang="cs-CZ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28" name="Rectangle 128"/>
              <p:cNvSpPr>
                <a:spLocks noChangeArrowheads="1"/>
              </p:cNvSpPr>
              <p:nvPr/>
            </p:nvSpPr>
            <p:spPr bwMode="auto">
              <a:xfrm>
                <a:off x="2528" y="3646"/>
                <a:ext cx="14" cy="7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1pPr>
                <a:lvl2pPr marL="742950" indent="-28575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marL="11430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marL="16002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marL="20574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altLang="cs-CZ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29" name="Rectangle 129"/>
              <p:cNvSpPr>
                <a:spLocks noChangeArrowheads="1"/>
              </p:cNvSpPr>
              <p:nvPr/>
            </p:nvSpPr>
            <p:spPr bwMode="auto">
              <a:xfrm>
                <a:off x="2569" y="3646"/>
                <a:ext cx="13" cy="7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1pPr>
                <a:lvl2pPr marL="742950" indent="-28575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marL="11430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marL="16002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marL="20574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altLang="cs-CZ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30" name="Rectangle 130"/>
              <p:cNvSpPr>
                <a:spLocks noChangeArrowheads="1"/>
              </p:cNvSpPr>
              <p:nvPr/>
            </p:nvSpPr>
            <p:spPr bwMode="auto">
              <a:xfrm>
                <a:off x="2609" y="3646"/>
                <a:ext cx="13" cy="7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1pPr>
                <a:lvl2pPr marL="742950" indent="-28575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marL="11430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marL="16002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marL="20574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altLang="cs-CZ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31" name="Rectangle 131"/>
              <p:cNvSpPr>
                <a:spLocks noChangeArrowheads="1"/>
              </p:cNvSpPr>
              <p:nvPr/>
            </p:nvSpPr>
            <p:spPr bwMode="auto">
              <a:xfrm>
                <a:off x="2649" y="3639"/>
                <a:ext cx="13" cy="7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1pPr>
                <a:lvl2pPr marL="742950" indent="-28575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marL="11430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marL="16002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marL="20574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altLang="cs-CZ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32" name="Rectangle 132"/>
              <p:cNvSpPr>
                <a:spLocks noChangeArrowheads="1"/>
              </p:cNvSpPr>
              <p:nvPr/>
            </p:nvSpPr>
            <p:spPr bwMode="auto">
              <a:xfrm>
                <a:off x="2689" y="3639"/>
                <a:ext cx="14" cy="7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1pPr>
                <a:lvl2pPr marL="742950" indent="-28575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marL="11430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marL="16002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marL="20574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altLang="cs-CZ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33" name="Freeform 133"/>
              <p:cNvSpPr>
                <a:spLocks/>
              </p:cNvSpPr>
              <p:nvPr/>
            </p:nvSpPr>
            <p:spPr bwMode="auto">
              <a:xfrm>
                <a:off x="2729" y="3632"/>
                <a:ext cx="14" cy="14"/>
              </a:xfrm>
              <a:custGeom>
                <a:avLst/>
                <a:gdLst>
                  <a:gd name="T0" fmla="*/ 0 w 14"/>
                  <a:gd name="T1" fmla="*/ 7 h 14"/>
                  <a:gd name="T2" fmla="*/ 14 w 14"/>
                  <a:gd name="T3" fmla="*/ 0 h 14"/>
                  <a:gd name="T4" fmla="*/ 14 w 14"/>
                  <a:gd name="T5" fmla="*/ 7 h 14"/>
                  <a:gd name="T6" fmla="*/ 0 w 14"/>
                  <a:gd name="T7" fmla="*/ 14 h 14"/>
                  <a:gd name="T8" fmla="*/ 0 w 14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0" y="7"/>
                    </a:moveTo>
                    <a:lnTo>
                      <a:pt x="14" y="0"/>
                    </a:lnTo>
                    <a:lnTo>
                      <a:pt x="14" y="7"/>
                    </a:lnTo>
                    <a:lnTo>
                      <a:pt x="0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34" name="Rectangle 134"/>
              <p:cNvSpPr>
                <a:spLocks noChangeArrowheads="1"/>
              </p:cNvSpPr>
              <p:nvPr/>
            </p:nvSpPr>
            <p:spPr bwMode="auto">
              <a:xfrm>
                <a:off x="2770" y="3632"/>
                <a:ext cx="13" cy="7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1pPr>
                <a:lvl2pPr marL="742950" indent="-28575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marL="11430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marL="16002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marL="20574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altLang="cs-CZ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35" name="Rectangle 135"/>
              <p:cNvSpPr>
                <a:spLocks noChangeArrowheads="1"/>
              </p:cNvSpPr>
              <p:nvPr/>
            </p:nvSpPr>
            <p:spPr bwMode="auto">
              <a:xfrm>
                <a:off x="2810" y="3632"/>
                <a:ext cx="13" cy="7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1pPr>
                <a:lvl2pPr marL="742950" indent="-28575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marL="11430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marL="16002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marL="20574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altLang="cs-CZ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36" name="Rectangle 136"/>
              <p:cNvSpPr>
                <a:spLocks noChangeArrowheads="1"/>
              </p:cNvSpPr>
              <p:nvPr/>
            </p:nvSpPr>
            <p:spPr bwMode="auto">
              <a:xfrm>
                <a:off x="2850" y="3625"/>
                <a:ext cx="13" cy="7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1pPr>
                <a:lvl2pPr marL="742950" indent="-28575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marL="11430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marL="16002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marL="20574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altLang="cs-CZ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37" name="Rectangle 137"/>
              <p:cNvSpPr>
                <a:spLocks noChangeArrowheads="1"/>
              </p:cNvSpPr>
              <p:nvPr/>
            </p:nvSpPr>
            <p:spPr bwMode="auto">
              <a:xfrm>
                <a:off x="2890" y="3625"/>
                <a:ext cx="13" cy="7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1pPr>
                <a:lvl2pPr marL="742950" indent="-28575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marL="11430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marL="16002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marL="20574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altLang="cs-CZ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38" name="Freeform 138"/>
              <p:cNvSpPr>
                <a:spLocks/>
              </p:cNvSpPr>
              <p:nvPr/>
            </p:nvSpPr>
            <p:spPr bwMode="auto">
              <a:xfrm>
                <a:off x="2930" y="3618"/>
                <a:ext cx="14" cy="14"/>
              </a:xfrm>
              <a:custGeom>
                <a:avLst/>
                <a:gdLst>
                  <a:gd name="T0" fmla="*/ 0 w 14"/>
                  <a:gd name="T1" fmla="*/ 7 h 14"/>
                  <a:gd name="T2" fmla="*/ 14 w 14"/>
                  <a:gd name="T3" fmla="*/ 0 h 14"/>
                  <a:gd name="T4" fmla="*/ 14 w 14"/>
                  <a:gd name="T5" fmla="*/ 7 h 14"/>
                  <a:gd name="T6" fmla="*/ 0 w 14"/>
                  <a:gd name="T7" fmla="*/ 14 h 14"/>
                  <a:gd name="T8" fmla="*/ 0 w 14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0" y="7"/>
                    </a:moveTo>
                    <a:lnTo>
                      <a:pt x="14" y="0"/>
                    </a:lnTo>
                    <a:lnTo>
                      <a:pt x="14" y="7"/>
                    </a:lnTo>
                    <a:lnTo>
                      <a:pt x="0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39" name="Rectangle 139"/>
              <p:cNvSpPr>
                <a:spLocks noChangeArrowheads="1"/>
              </p:cNvSpPr>
              <p:nvPr/>
            </p:nvSpPr>
            <p:spPr bwMode="auto">
              <a:xfrm>
                <a:off x="2970" y="3618"/>
                <a:ext cx="14" cy="7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1pPr>
                <a:lvl2pPr marL="742950" indent="-28575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marL="11430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marL="16002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marL="20574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altLang="cs-CZ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40" name="Freeform 140"/>
              <p:cNvSpPr>
                <a:spLocks/>
              </p:cNvSpPr>
              <p:nvPr/>
            </p:nvSpPr>
            <p:spPr bwMode="auto">
              <a:xfrm>
                <a:off x="3004" y="3597"/>
                <a:ext cx="13" cy="14"/>
              </a:xfrm>
              <a:custGeom>
                <a:avLst/>
                <a:gdLst>
                  <a:gd name="T0" fmla="*/ 0 w 13"/>
                  <a:gd name="T1" fmla="*/ 7 h 14"/>
                  <a:gd name="T2" fmla="*/ 7 w 13"/>
                  <a:gd name="T3" fmla="*/ 0 h 14"/>
                  <a:gd name="T4" fmla="*/ 13 w 13"/>
                  <a:gd name="T5" fmla="*/ 7 h 14"/>
                  <a:gd name="T6" fmla="*/ 7 w 13"/>
                  <a:gd name="T7" fmla="*/ 14 h 14"/>
                  <a:gd name="T8" fmla="*/ 0 w 13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0" y="7"/>
                    </a:moveTo>
                    <a:lnTo>
                      <a:pt x="7" y="0"/>
                    </a:lnTo>
                    <a:lnTo>
                      <a:pt x="13" y="7"/>
                    </a:lnTo>
                    <a:lnTo>
                      <a:pt x="7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41" name="Freeform 141"/>
              <p:cNvSpPr>
                <a:spLocks/>
              </p:cNvSpPr>
              <p:nvPr/>
            </p:nvSpPr>
            <p:spPr bwMode="auto">
              <a:xfrm>
                <a:off x="3037" y="3576"/>
                <a:ext cx="14" cy="14"/>
              </a:xfrm>
              <a:custGeom>
                <a:avLst/>
                <a:gdLst>
                  <a:gd name="T0" fmla="*/ 0 w 14"/>
                  <a:gd name="T1" fmla="*/ 14 h 14"/>
                  <a:gd name="T2" fmla="*/ 7 w 14"/>
                  <a:gd name="T3" fmla="*/ 0 h 14"/>
                  <a:gd name="T4" fmla="*/ 14 w 14"/>
                  <a:gd name="T5" fmla="*/ 0 h 14"/>
                  <a:gd name="T6" fmla="*/ 7 w 14"/>
                  <a:gd name="T7" fmla="*/ 14 h 14"/>
                  <a:gd name="T8" fmla="*/ 0 w 14"/>
                  <a:gd name="T9" fmla="*/ 1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0" y="14"/>
                    </a:moveTo>
                    <a:lnTo>
                      <a:pt x="7" y="0"/>
                    </a:lnTo>
                    <a:lnTo>
                      <a:pt x="14" y="0"/>
                    </a:lnTo>
                    <a:lnTo>
                      <a:pt x="7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42" name="Freeform 142"/>
              <p:cNvSpPr>
                <a:spLocks/>
              </p:cNvSpPr>
              <p:nvPr/>
            </p:nvSpPr>
            <p:spPr bwMode="auto">
              <a:xfrm>
                <a:off x="3071" y="3548"/>
                <a:ext cx="13" cy="14"/>
              </a:xfrm>
              <a:custGeom>
                <a:avLst/>
                <a:gdLst>
                  <a:gd name="T0" fmla="*/ 0 w 13"/>
                  <a:gd name="T1" fmla="*/ 7 h 14"/>
                  <a:gd name="T2" fmla="*/ 7 w 13"/>
                  <a:gd name="T3" fmla="*/ 0 h 14"/>
                  <a:gd name="T4" fmla="*/ 13 w 13"/>
                  <a:gd name="T5" fmla="*/ 7 h 14"/>
                  <a:gd name="T6" fmla="*/ 7 w 13"/>
                  <a:gd name="T7" fmla="*/ 14 h 14"/>
                  <a:gd name="T8" fmla="*/ 0 w 13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0" y="7"/>
                    </a:moveTo>
                    <a:lnTo>
                      <a:pt x="7" y="0"/>
                    </a:lnTo>
                    <a:lnTo>
                      <a:pt x="13" y="7"/>
                    </a:lnTo>
                    <a:lnTo>
                      <a:pt x="7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43" name="Freeform 143"/>
              <p:cNvSpPr>
                <a:spLocks/>
              </p:cNvSpPr>
              <p:nvPr/>
            </p:nvSpPr>
            <p:spPr bwMode="auto">
              <a:xfrm>
                <a:off x="3104" y="3520"/>
                <a:ext cx="14" cy="14"/>
              </a:xfrm>
              <a:custGeom>
                <a:avLst/>
                <a:gdLst>
                  <a:gd name="T0" fmla="*/ 0 w 14"/>
                  <a:gd name="T1" fmla="*/ 7 h 14"/>
                  <a:gd name="T2" fmla="*/ 7 w 14"/>
                  <a:gd name="T3" fmla="*/ 0 h 14"/>
                  <a:gd name="T4" fmla="*/ 14 w 14"/>
                  <a:gd name="T5" fmla="*/ 7 h 14"/>
                  <a:gd name="T6" fmla="*/ 7 w 14"/>
                  <a:gd name="T7" fmla="*/ 14 h 14"/>
                  <a:gd name="T8" fmla="*/ 0 w 14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0" y="7"/>
                    </a:moveTo>
                    <a:lnTo>
                      <a:pt x="7" y="0"/>
                    </a:lnTo>
                    <a:lnTo>
                      <a:pt x="14" y="7"/>
                    </a:lnTo>
                    <a:lnTo>
                      <a:pt x="7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44" name="Rectangle 144"/>
              <p:cNvSpPr>
                <a:spLocks noChangeArrowheads="1"/>
              </p:cNvSpPr>
              <p:nvPr/>
            </p:nvSpPr>
            <p:spPr bwMode="auto">
              <a:xfrm>
                <a:off x="3124" y="3491"/>
                <a:ext cx="7" cy="15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1pPr>
                <a:lvl2pPr marL="742950" indent="-28575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marL="11430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marL="16002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marL="20574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altLang="cs-CZ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45" name="Rectangle 145"/>
              <p:cNvSpPr>
                <a:spLocks noChangeArrowheads="1"/>
              </p:cNvSpPr>
              <p:nvPr/>
            </p:nvSpPr>
            <p:spPr bwMode="auto">
              <a:xfrm>
                <a:off x="3124" y="3449"/>
                <a:ext cx="7" cy="14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1pPr>
                <a:lvl2pPr marL="742950" indent="-28575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marL="11430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marL="16002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marL="20574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altLang="cs-CZ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46" name="Rectangle 146"/>
              <p:cNvSpPr>
                <a:spLocks noChangeArrowheads="1"/>
              </p:cNvSpPr>
              <p:nvPr/>
            </p:nvSpPr>
            <p:spPr bwMode="auto">
              <a:xfrm>
                <a:off x="3124" y="3414"/>
                <a:ext cx="7" cy="7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1pPr>
                <a:lvl2pPr marL="742950" indent="-28575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marL="11430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marL="16002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marL="20574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altLang="cs-CZ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47" name="Rectangle 147"/>
              <p:cNvSpPr>
                <a:spLocks noChangeArrowheads="1"/>
              </p:cNvSpPr>
              <p:nvPr/>
            </p:nvSpPr>
            <p:spPr bwMode="auto">
              <a:xfrm>
                <a:off x="3131" y="3407"/>
                <a:ext cx="7" cy="7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1pPr>
                <a:lvl2pPr marL="742950" indent="-28575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marL="11430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marL="16002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marL="20574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altLang="cs-CZ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48" name="Freeform 148"/>
              <p:cNvSpPr>
                <a:spLocks/>
              </p:cNvSpPr>
              <p:nvPr/>
            </p:nvSpPr>
            <p:spPr bwMode="auto">
              <a:xfrm>
                <a:off x="3165" y="3386"/>
                <a:ext cx="13" cy="14"/>
              </a:xfrm>
              <a:custGeom>
                <a:avLst/>
                <a:gdLst>
                  <a:gd name="T0" fmla="*/ 0 w 13"/>
                  <a:gd name="T1" fmla="*/ 7 h 14"/>
                  <a:gd name="T2" fmla="*/ 13 w 13"/>
                  <a:gd name="T3" fmla="*/ 0 h 14"/>
                  <a:gd name="T4" fmla="*/ 13 w 13"/>
                  <a:gd name="T5" fmla="*/ 7 h 14"/>
                  <a:gd name="T6" fmla="*/ 0 w 13"/>
                  <a:gd name="T7" fmla="*/ 14 h 14"/>
                  <a:gd name="T8" fmla="*/ 0 w 13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0" y="7"/>
                    </a:moveTo>
                    <a:lnTo>
                      <a:pt x="13" y="0"/>
                    </a:lnTo>
                    <a:lnTo>
                      <a:pt x="13" y="7"/>
                    </a:lnTo>
                    <a:lnTo>
                      <a:pt x="0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49" name="Freeform 149"/>
              <p:cNvSpPr>
                <a:spLocks/>
              </p:cNvSpPr>
              <p:nvPr/>
            </p:nvSpPr>
            <p:spPr bwMode="auto">
              <a:xfrm>
                <a:off x="3198" y="3372"/>
                <a:ext cx="13" cy="14"/>
              </a:xfrm>
              <a:custGeom>
                <a:avLst/>
                <a:gdLst>
                  <a:gd name="T0" fmla="*/ 0 w 13"/>
                  <a:gd name="T1" fmla="*/ 7 h 14"/>
                  <a:gd name="T2" fmla="*/ 7 w 13"/>
                  <a:gd name="T3" fmla="*/ 0 h 14"/>
                  <a:gd name="T4" fmla="*/ 13 w 13"/>
                  <a:gd name="T5" fmla="*/ 7 h 14"/>
                  <a:gd name="T6" fmla="*/ 7 w 13"/>
                  <a:gd name="T7" fmla="*/ 14 h 14"/>
                  <a:gd name="T8" fmla="*/ 0 w 13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0" y="7"/>
                    </a:moveTo>
                    <a:lnTo>
                      <a:pt x="7" y="0"/>
                    </a:lnTo>
                    <a:lnTo>
                      <a:pt x="13" y="7"/>
                    </a:lnTo>
                    <a:lnTo>
                      <a:pt x="7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50" name="Freeform 150"/>
              <p:cNvSpPr>
                <a:spLocks/>
              </p:cNvSpPr>
              <p:nvPr/>
            </p:nvSpPr>
            <p:spPr bwMode="auto">
              <a:xfrm>
                <a:off x="3238" y="3358"/>
                <a:ext cx="14" cy="14"/>
              </a:xfrm>
              <a:custGeom>
                <a:avLst/>
                <a:gdLst>
                  <a:gd name="T0" fmla="*/ 0 w 14"/>
                  <a:gd name="T1" fmla="*/ 7 h 14"/>
                  <a:gd name="T2" fmla="*/ 14 w 14"/>
                  <a:gd name="T3" fmla="*/ 0 h 14"/>
                  <a:gd name="T4" fmla="*/ 14 w 14"/>
                  <a:gd name="T5" fmla="*/ 7 h 14"/>
                  <a:gd name="T6" fmla="*/ 0 w 14"/>
                  <a:gd name="T7" fmla="*/ 14 h 14"/>
                  <a:gd name="T8" fmla="*/ 0 w 14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0" y="7"/>
                    </a:moveTo>
                    <a:lnTo>
                      <a:pt x="14" y="0"/>
                    </a:lnTo>
                    <a:lnTo>
                      <a:pt x="14" y="7"/>
                    </a:lnTo>
                    <a:lnTo>
                      <a:pt x="0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51" name="Freeform 151"/>
              <p:cNvSpPr>
                <a:spLocks/>
              </p:cNvSpPr>
              <p:nvPr/>
            </p:nvSpPr>
            <p:spPr bwMode="auto">
              <a:xfrm>
                <a:off x="3278" y="3344"/>
                <a:ext cx="14" cy="14"/>
              </a:xfrm>
              <a:custGeom>
                <a:avLst/>
                <a:gdLst>
                  <a:gd name="T0" fmla="*/ 0 w 14"/>
                  <a:gd name="T1" fmla="*/ 7 h 14"/>
                  <a:gd name="T2" fmla="*/ 14 w 14"/>
                  <a:gd name="T3" fmla="*/ 0 h 14"/>
                  <a:gd name="T4" fmla="*/ 14 w 14"/>
                  <a:gd name="T5" fmla="*/ 7 h 14"/>
                  <a:gd name="T6" fmla="*/ 0 w 14"/>
                  <a:gd name="T7" fmla="*/ 14 h 14"/>
                  <a:gd name="T8" fmla="*/ 0 w 14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0" y="7"/>
                    </a:moveTo>
                    <a:lnTo>
                      <a:pt x="14" y="0"/>
                    </a:lnTo>
                    <a:lnTo>
                      <a:pt x="14" y="7"/>
                    </a:lnTo>
                    <a:lnTo>
                      <a:pt x="0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52" name="Rectangle 152"/>
              <p:cNvSpPr>
                <a:spLocks noChangeArrowheads="1"/>
              </p:cNvSpPr>
              <p:nvPr/>
            </p:nvSpPr>
            <p:spPr bwMode="auto">
              <a:xfrm>
                <a:off x="3319" y="3330"/>
                <a:ext cx="13" cy="7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1pPr>
                <a:lvl2pPr marL="742950" indent="-28575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marL="11430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marL="16002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marL="20574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altLang="cs-CZ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53" name="Rectangle 153"/>
              <p:cNvSpPr>
                <a:spLocks noChangeArrowheads="1"/>
              </p:cNvSpPr>
              <p:nvPr/>
            </p:nvSpPr>
            <p:spPr bwMode="auto">
              <a:xfrm>
                <a:off x="3352" y="3316"/>
                <a:ext cx="13" cy="7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1pPr>
                <a:lvl2pPr marL="742950" indent="-28575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marL="11430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marL="16002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marL="20574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altLang="cs-CZ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54" name="Freeform 154"/>
              <p:cNvSpPr>
                <a:spLocks/>
              </p:cNvSpPr>
              <p:nvPr/>
            </p:nvSpPr>
            <p:spPr bwMode="auto">
              <a:xfrm>
                <a:off x="3392" y="3295"/>
                <a:ext cx="14" cy="14"/>
              </a:xfrm>
              <a:custGeom>
                <a:avLst/>
                <a:gdLst>
                  <a:gd name="T0" fmla="*/ 0 w 14"/>
                  <a:gd name="T1" fmla="*/ 7 h 14"/>
                  <a:gd name="T2" fmla="*/ 14 w 14"/>
                  <a:gd name="T3" fmla="*/ 0 h 14"/>
                  <a:gd name="T4" fmla="*/ 14 w 14"/>
                  <a:gd name="T5" fmla="*/ 7 h 14"/>
                  <a:gd name="T6" fmla="*/ 0 w 14"/>
                  <a:gd name="T7" fmla="*/ 14 h 14"/>
                  <a:gd name="T8" fmla="*/ 0 w 14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0" y="7"/>
                    </a:moveTo>
                    <a:lnTo>
                      <a:pt x="14" y="0"/>
                    </a:lnTo>
                    <a:lnTo>
                      <a:pt x="14" y="7"/>
                    </a:lnTo>
                    <a:lnTo>
                      <a:pt x="0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55" name="Freeform 155"/>
              <p:cNvSpPr>
                <a:spLocks/>
              </p:cNvSpPr>
              <p:nvPr/>
            </p:nvSpPr>
            <p:spPr bwMode="auto">
              <a:xfrm>
                <a:off x="3426" y="3274"/>
                <a:ext cx="13" cy="14"/>
              </a:xfrm>
              <a:custGeom>
                <a:avLst/>
                <a:gdLst>
                  <a:gd name="T0" fmla="*/ 0 w 13"/>
                  <a:gd name="T1" fmla="*/ 7 h 14"/>
                  <a:gd name="T2" fmla="*/ 6 w 13"/>
                  <a:gd name="T3" fmla="*/ 0 h 14"/>
                  <a:gd name="T4" fmla="*/ 13 w 13"/>
                  <a:gd name="T5" fmla="*/ 7 h 14"/>
                  <a:gd name="T6" fmla="*/ 6 w 13"/>
                  <a:gd name="T7" fmla="*/ 14 h 14"/>
                  <a:gd name="T8" fmla="*/ 0 w 13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0" y="7"/>
                    </a:moveTo>
                    <a:lnTo>
                      <a:pt x="6" y="0"/>
                    </a:lnTo>
                    <a:lnTo>
                      <a:pt x="13" y="7"/>
                    </a:lnTo>
                    <a:lnTo>
                      <a:pt x="6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56" name="Freeform 156"/>
              <p:cNvSpPr>
                <a:spLocks/>
              </p:cNvSpPr>
              <p:nvPr/>
            </p:nvSpPr>
            <p:spPr bwMode="auto">
              <a:xfrm>
                <a:off x="3459" y="3253"/>
                <a:ext cx="14" cy="14"/>
              </a:xfrm>
              <a:custGeom>
                <a:avLst/>
                <a:gdLst>
                  <a:gd name="T0" fmla="*/ 0 w 14"/>
                  <a:gd name="T1" fmla="*/ 14 h 14"/>
                  <a:gd name="T2" fmla="*/ 7 w 14"/>
                  <a:gd name="T3" fmla="*/ 0 h 14"/>
                  <a:gd name="T4" fmla="*/ 14 w 14"/>
                  <a:gd name="T5" fmla="*/ 0 h 14"/>
                  <a:gd name="T6" fmla="*/ 7 w 14"/>
                  <a:gd name="T7" fmla="*/ 14 h 14"/>
                  <a:gd name="T8" fmla="*/ 0 w 14"/>
                  <a:gd name="T9" fmla="*/ 1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0" y="14"/>
                    </a:moveTo>
                    <a:lnTo>
                      <a:pt x="7" y="0"/>
                    </a:lnTo>
                    <a:lnTo>
                      <a:pt x="14" y="0"/>
                    </a:lnTo>
                    <a:lnTo>
                      <a:pt x="7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57" name="Freeform 157"/>
              <p:cNvSpPr>
                <a:spLocks/>
              </p:cNvSpPr>
              <p:nvPr/>
            </p:nvSpPr>
            <p:spPr bwMode="auto">
              <a:xfrm>
                <a:off x="3493" y="3225"/>
                <a:ext cx="13" cy="14"/>
              </a:xfrm>
              <a:custGeom>
                <a:avLst/>
                <a:gdLst>
                  <a:gd name="T0" fmla="*/ 0 w 13"/>
                  <a:gd name="T1" fmla="*/ 7 h 14"/>
                  <a:gd name="T2" fmla="*/ 6 w 13"/>
                  <a:gd name="T3" fmla="*/ 0 h 14"/>
                  <a:gd name="T4" fmla="*/ 13 w 13"/>
                  <a:gd name="T5" fmla="*/ 7 h 14"/>
                  <a:gd name="T6" fmla="*/ 6 w 13"/>
                  <a:gd name="T7" fmla="*/ 14 h 14"/>
                  <a:gd name="T8" fmla="*/ 0 w 13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0" y="7"/>
                    </a:moveTo>
                    <a:lnTo>
                      <a:pt x="6" y="0"/>
                    </a:lnTo>
                    <a:lnTo>
                      <a:pt x="13" y="7"/>
                    </a:lnTo>
                    <a:lnTo>
                      <a:pt x="6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58" name="Freeform 158"/>
              <p:cNvSpPr>
                <a:spLocks/>
              </p:cNvSpPr>
              <p:nvPr/>
            </p:nvSpPr>
            <p:spPr bwMode="auto">
              <a:xfrm>
                <a:off x="3526" y="3196"/>
                <a:ext cx="14" cy="14"/>
              </a:xfrm>
              <a:custGeom>
                <a:avLst/>
                <a:gdLst>
                  <a:gd name="T0" fmla="*/ 0 w 14"/>
                  <a:gd name="T1" fmla="*/ 7 h 14"/>
                  <a:gd name="T2" fmla="*/ 7 w 14"/>
                  <a:gd name="T3" fmla="*/ 0 h 14"/>
                  <a:gd name="T4" fmla="*/ 14 w 14"/>
                  <a:gd name="T5" fmla="*/ 7 h 14"/>
                  <a:gd name="T6" fmla="*/ 7 w 14"/>
                  <a:gd name="T7" fmla="*/ 14 h 14"/>
                  <a:gd name="T8" fmla="*/ 0 w 14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0" y="7"/>
                    </a:moveTo>
                    <a:lnTo>
                      <a:pt x="7" y="0"/>
                    </a:lnTo>
                    <a:lnTo>
                      <a:pt x="14" y="7"/>
                    </a:lnTo>
                    <a:lnTo>
                      <a:pt x="7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59" name="Rectangle 159"/>
              <p:cNvSpPr>
                <a:spLocks noChangeArrowheads="1"/>
              </p:cNvSpPr>
              <p:nvPr/>
            </p:nvSpPr>
            <p:spPr bwMode="auto">
              <a:xfrm>
                <a:off x="3546" y="3168"/>
                <a:ext cx="7" cy="14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1pPr>
                <a:lvl2pPr marL="742950" indent="-28575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marL="11430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marL="16002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marL="20574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altLang="cs-CZ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60" name="Rectangle 160"/>
              <p:cNvSpPr>
                <a:spLocks noChangeArrowheads="1"/>
              </p:cNvSpPr>
              <p:nvPr/>
            </p:nvSpPr>
            <p:spPr bwMode="auto">
              <a:xfrm>
                <a:off x="3546" y="3126"/>
                <a:ext cx="7" cy="14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1pPr>
                <a:lvl2pPr marL="742950" indent="-28575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marL="11430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marL="16002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marL="20574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altLang="cs-CZ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61" name="Rectangle 161"/>
              <p:cNvSpPr>
                <a:spLocks noChangeArrowheads="1"/>
              </p:cNvSpPr>
              <p:nvPr/>
            </p:nvSpPr>
            <p:spPr bwMode="auto">
              <a:xfrm>
                <a:off x="3546" y="3084"/>
                <a:ext cx="7" cy="14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1pPr>
                <a:lvl2pPr marL="742950" indent="-28575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marL="11430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marL="16002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marL="20574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altLang="cs-CZ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62" name="Freeform 162"/>
              <p:cNvSpPr>
                <a:spLocks/>
              </p:cNvSpPr>
              <p:nvPr/>
            </p:nvSpPr>
            <p:spPr bwMode="auto">
              <a:xfrm>
                <a:off x="3566" y="3049"/>
                <a:ext cx="20" cy="21"/>
              </a:xfrm>
              <a:custGeom>
                <a:avLst/>
                <a:gdLst>
                  <a:gd name="T0" fmla="*/ 0 w 20"/>
                  <a:gd name="T1" fmla="*/ 14 h 21"/>
                  <a:gd name="T2" fmla="*/ 14 w 20"/>
                  <a:gd name="T3" fmla="*/ 0 h 21"/>
                  <a:gd name="T4" fmla="*/ 20 w 20"/>
                  <a:gd name="T5" fmla="*/ 7 h 21"/>
                  <a:gd name="T6" fmla="*/ 7 w 20"/>
                  <a:gd name="T7" fmla="*/ 21 h 21"/>
                  <a:gd name="T8" fmla="*/ 0 w 20"/>
                  <a:gd name="T9" fmla="*/ 14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0" y="14"/>
                    </a:moveTo>
                    <a:lnTo>
                      <a:pt x="14" y="0"/>
                    </a:lnTo>
                    <a:lnTo>
                      <a:pt x="20" y="7"/>
                    </a:lnTo>
                    <a:lnTo>
                      <a:pt x="7" y="21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63" name="Freeform 163"/>
              <p:cNvSpPr>
                <a:spLocks/>
              </p:cNvSpPr>
              <p:nvPr/>
            </p:nvSpPr>
            <p:spPr bwMode="auto">
              <a:xfrm>
                <a:off x="3607" y="3028"/>
                <a:ext cx="13" cy="14"/>
              </a:xfrm>
              <a:custGeom>
                <a:avLst/>
                <a:gdLst>
                  <a:gd name="T0" fmla="*/ 0 w 13"/>
                  <a:gd name="T1" fmla="*/ 7 h 14"/>
                  <a:gd name="T2" fmla="*/ 13 w 13"/>
                  <a:gd name="T3" fmla="*/ 0 h 14"/>
                  <a:gd name="T4" fmla="*/ 13 w 13"/>
                  <a:gd name="T5" fmla="*/ 7 h 14"/>
                  <a:gd name="T6" fmla="*/ 0 w 13"/>
                  <a:gd name="T7" fmla="*/ 14 h 14"/>
                  <a:gd name="T8" fmla="*/ 0 w 13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0" y="7"/>
                    </a:moveTo>
                    <a:lnTo>
                      <a:pt x="13" y="0"/>
                    </a:lnTo>
                    <a:lnTo>
                      <a:pt x="13" y="7"/>
                    </a:lnTo>
                    <a:lnTo>
                      <a:pt x="0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64" name="Freeform 164"/>
              <p:cNvSpPr>
                <a:spLocks/>
              </p:cNvSpPr>
              <p:nvPr/>
            </p:nvSpPr>
            <p:spPr bwMode="auto">
              <a:xfrm>
                <a:off x="3633" y="3000"/>
                <a:ext cx="14" cy="14"/>
              </a:xfrm>
              <a:custGeom>
                <a:avLst/>
                <a:gdLst>
                  <a:gd name="T0" fmla="*/ 0 w 14"/>
                  <a:gd name="T1" fmla="*/ 7 h 14"/>
                  <a:gd name="T2" fmla="*/ 7 w 14"/>
                  <a:gd name="T3" fmla="*/ 0 h 14"/>
                  <a:gd name="T4" fmla="*/ 14 w 14"/>
                  <a:gd name="T5" fmla="*/ 7 h 14"/>
                  <a:gd name="T6" fmla="*/ 7 w 14"/>
                  <a:gd name="T7" fmla="*/ 14 h 14"/>
                  <a:gd name="T8" fmla="*/ 0 w 14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0" y="7"/>
                    </a:moveTo>
                    <a:lnTo>
                      <a:pt x="7" y="0"/>
                    </a:lnTo>
                    <a:lnTo>
                      <a:pt x="14" y="7"/>
                    </a:lnTo>
                    <a:lnTo>
                      <a:pt x="7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65" name="Freeform 165"/>
              <p:cNvSpPr>
                <a:spLocks/>
              </p:cNvSpPr>
              <p:nvPr/>
            </p:nvSpPr>
            <p:spPr bwMode="auto">
              <a:xfrm>
                <a:off x="3667" y="2979"/>
                <a:ext cx="13" cy="14"/>
              </a:xfrm>
              <a:custGeom>
                <a:avLst/>
                <a:gdLst>
                  <a:gd name="T0" fmla="*/ 0 w 13"/>
                  <a:gd name="T1" fmla="*/ 7 h 14"/>
                  <a:gd name="T2" fmla="*/ 6 w 13"/>
                  <a:gd name="T3" fmla="*/ 0 h 14"/>
                  <a:gd name="T4" fmla="*/ 13 w 13"/>
                  <a:gd name="T5" fmla="*/ 7 h 14"/>
                  <a:gd name="T6" fmla="*/ 6 w 13"/>
                  <a:gd name="T7" fmla="*/ 14 h 14"/>
                  <a:gd name="T8" fmla="*/ 0 w 13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0" y="7"/>
                    </a:moveTo>
                    <a:lnTo>
                      <a:pt x="6" y="0"/>
                    </a:lnTo>
                    <a:lnTo>
                      <a:pt x="13" y="7"/>
                    </a:lnTo>
                    <a:lnTo>
                      <a:pt x="6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66" name="Rectangle 166"/>
              <p:cNvSpPr>
                <a:spLocks noChangeArrowheads="1"/>
              </p:cNvSpPr>
              <p:nvPr/>
            </p:nvSpPr>
            <p:spPr bwMode="auto">
              <a:xfrm>
                <a:off x="3680" y="2944"/>
                <a:ext cx="7" cy="14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1pPr>
                <a:lvl2pPr marL="742950" indent="-28575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marL="11430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marL="16002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marL="20574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altLang="cs-CZ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67" name="Rectangle 167"/>
              <p:cNvSpPr>
                <a:spLocks noChangeArrowheads="1"/>
              </p:cNvSpPr>
              <p:nvPr/>
            </p:nvSpPr>
            <p:spPr bwMode="auto">
              <a:xfrm>
                <a:off x="3680" y="2901"/>
                <a:ext cx="7" cy="14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1pPr>
                <a:lvl2pPr marL="742950" indent="-28575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marL="11430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marL="16002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marL="20574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altLang="cs-CZ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68" name="Rectangle 168"/>
              <p:cNvSpPr>
                <a:spLocks noChangeArrowheads="1"/>
              </p:cNvSpPr>
              <p:nvPr/>
            </p:nvSpPr>
            <p:spPr bwMode="auto">
              <a:xfrm>
                <a:off x="3680" y="2859"/>
                <a:ext cx="7" cy="14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1pPr>
                <a:lvl2pPr marL="742950" indent="-28575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marL="11430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marL="16002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marL="20574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altLang="cs-CZ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69" name="Rectangle 169"/>
              <p:cNvSpPr>
                <a:spLocks noChangeArrowheads="1"/>
              </p:cNvSpPr>
              <p:nvPr/>
            </p:nvSpPr>
            <p:spPr bwMode="auto">
              <a:xfrm>
                <a:off x="3680" y="2817"/>
                <a:ext cx="7" cy="14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1pPr>
                <a:lvl2pPr marL="742950" indent="-28575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marL="11430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marL="16002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marL="20574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altLang="cs-CZ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70" name="Rectangle 170"/>
              <p:cNvSpPr>
                <a:spLocks noChangeArrowheads="1"/>
              </p:cNvSpPr>
              <p:nvPr/>
            </p:nvSpPr>
            <p:spPr bwMode="auto">
              <a:xfrm>
                <a:off x="3680" y="2775"/>
                <a:ext cx="7" cy="14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1pPr>
                <a:lvl2pPr marL="742950" indent="-28575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marL="11430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marL="16002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marL="20574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altLang="cs-CZ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71" name="Freeform 171"/>
              <p:cNvSpPr>
                <a:spLocks/>
              </p:cNvSpPr>
              <p:nvPr/>
            </p:nvSpPr>
            <p:spPr bwMode="auto">
              <a:xfrm>
                <a:off x="3694" y="2740"/>
                <a:ext cx="13" cy="14"/>
              </a:xfrm>
              <a:custGeom>
                <a:avLst/>
                <a:gdLst>
                  <a:gd name="T0" fmla="*/ 0 w 13"/>
                  <a:gd name="T1" fmla="*/ 7 h 14"/>
                  <a:gd name="T2" fmla="*/ 6 w 13"/>
                  <a:gd name="T3" fmla="*/ 0 h 14"/>
                  <a:gd name="T4" fmla="*/ 13 w 13"/>
                  <a:gd name="T5" fmla="*/ 7 h 14"/>
                  <a:gd name="T6" fmla="*/ 6 w 13"/>
                  <a:gd name="T7" fmla="*/ 14 h 14"/>
                  <a:gd name="T8" fmla="*/ 0 w 13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0" y="7"/>
                    </a:moveTo>
                    <a:lnTo>
                      <a:pt x="6" y="0"/>
                    </a:lnTo>
                    <a:lnTo>
                      <a:pt x="13" y="7"/>
                    </a:lnTo>
                    <a:lnTo>
                      <a:pt x="6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72" name="Freeform 172"/>
              <p:cNvSpPr>
                <a:spLocks/>
              </p:cNvSpPr>
              <p:nvPr/>
            </p:nvSpPr>
            <p:spPr bwMode="auto">
              <a:xfrm>
                <a:off x="3727" y="2712"/>
                <a:ext cx="13" cy="14"/>
              </a:xfrm>
              <a:custGeom>
                <a:avLst/>
                <a:gdLst>
                  <a:gd name="T0" fmla="*/ 0 w 13"/>
                  <a:gd name="T1" fmla="*/ 7 h 14"/>
                  <a:gd name="T2" fmla="*/ 7 w 13"/>
                  <a:gd name="T3" fmla="*/ 0 h 14"/>
                  <a:gd name="T4" fmla="*/ 13 w 13"/>
                  <a:gd name="T5" fmla="*/ 7 h 14"/>
                  <a:gd name="T6" fmla="*/ 7 w 13"/>
                  <a:gd name="T7" fmla="*/ 14 h 14"/>
                  <a:gd name="T8" fmla="*/ 0 w 13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0" y="7"/>
                    </a:moveTo>
                    <a:lnTo>
                      <a:pt x="7" y="0"/>
                    </a:lnTo>
                    <a:lnTo>
                      <a:pt x="13" y="7"/>
                    </a:lnTo>
                    <a:lnTo>
                      <a:pt x="7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73" name="Freeform 173"/>
              <p:cNvSpPr>
                <a:spLocks/>
              </p:cNvSpPr>
              <p:nvPr/>
            </p:nvSpPr>
            <p:spPr bwMode="auto">
              <a:xfrm>
                <a:off x="3761" y="2691"/>
                <a:ext cx="13" cy="14"/>
              </a:xfrm>
              <a:custGeom>
                <a:avLst/>
                <a:gdLst>
                  <a:gd name="T0" fmla="*/ 0 w 13"/>
                  <a:gd name="T1" fmla="*/ 14 h 14"/>
                  <a:gd name="T2" fmla="*/ 6 w 13"/>
                  <a:gd name="T3" fmla="*/ 0 h 14"/>
                  <a:gd name="T4" fmla="*/ 13 w 13"/>
                  <a:gd name="T5" fmla="*/ 0 h 14"/>
                  <a:gd name="T6" fmla="*/ 6 w 13"/>
                  <a:gd name="T7" fmla="*/ 14 h 14"/>
                  <a:gd name="T8" fmla="*/ 0 w 13"/>
                  <a:gd name="T9" fmla="*/ 1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0" y="14"/>
                    </a:moveTo>
                    <a:lnTo>
                      <a:pt x="6" y="0"/>
                    </a:lnTo>
                    <a:lnTo>
                      <a:pt x="13" y="0"/>
                    </a:lnTo>
                    <a:lnTo>
                      <a:pt x="6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74" name="Freeform 174"/>
              <p:cNvSpPr>
                <a:spLocks/>
              </p:cNvSpPr>
              <p:nvPr/>
            </p:nvSpPr>
            <p:spPr bwMode="auto">
              <a:xfrm>
                <a:off x="3794" y="2663"/>
                <a:ext cx="13" cy="14"/>
              </a:xfrm>
              <a:custGeom>
                <a:avLst/>
                <a:gdLst>
                  <a:gd name="T0" fmla="*/ 0 w 13"/>
                  <a:gd name="T1" fmla="*/ 7 h 14"/>
                  <a:gd name="T2" fmla="*/ 7 w 13"/>
                  <a:gd name="T3" fmla="*/ 0 h 14"/>
                  <a:gd name="T4" fmla="*/ 13 w 13"/>
                  <a:gd name="T5" fmla="*/ 7 h 14"/>
                  <a:gd name="T6" fmla="*/ 7 w 13"/>
                  <a:gd name="T7" fmla="*/ 14 h 14"/>
                  <a:gd name="T8" fmla="*/ 0 w 13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0" y="7"/>
                    </a:moveTo>
                    <a:lnTo>
                      <a:pt x="7" y="0"/>
                    </a:lnTo>
                    <a:lnTo>
                      <a:pt x="13" y="7"/>
                    </a:lnTo>
                    <a:lnTo>
                      <a:pt x="7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75" name="Rectangle 175"/>
              <p:cNvSpPr>
                <a:spLocks noChangeArrowheads="1"/>
              </p:cNvSpPr>
              <p:nvPr/>
            </p:nvSpPr>
            <p:spPr bwMode="auto">
              <a:xfrm>
                <a:off x="3821" y="2634"/>
                <a:ext cx="7" cy="14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1pPr>
                <a:lvl2pPr marL="742950" indent="-28575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marL="11430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marL="16002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marL="20574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altLang="cs-CZ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76" name="Rectangle 176"/>
              <p:cNvSpPr>
                <a:spLocks noChangeArrowheads="1"/>
              </p:cNvSpPr>
              <p:nvPr/>
            </p:nvSpPr>
            <p:spPr bwMode="auto">
              <a:xfrm>
                <a:off x="3821" y="2592"/>
                <a:ext cx="7" cy="14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1pPr>
                <a:lvl2pPr marL="742950" indent="-28575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marL="11430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marL="16002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marL="20574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altLang="cs-CZ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77" name="Rectangle 177"/>
              <p:cNvSpPr>
                <a:spLocks noChangeArrowheads="1"/>
              </p:cNvSpPr>
              <p:nvPr/>
            </p:nvSpPr>
            <p:spPr bwMode="auto">
              <a:xfrm>
                <a:off x="3821" y="2550"/>
                <a:ext cx="7" cy="14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1pPr>
                <a:lvl2pPr marL="742950" indent="-28575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marL="11430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marL="16002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marL="20574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altLang="cs-CZ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78" name="Freeform 178"/>
              <p:cNvSpPr>
                <a:spLocks/>
              </p:cNvSpPr>
              <p:nvPr/>
            </p:nvSpPr>
            <p:spPr bwMode="auto">
              <a:xfrm>
                <a:off x="3841" y="2515"/>
                <a:ext cx="20" cy="21"/>
              </a:xfrm>
              <a:custGeom>
                <a:avLst/>
                <a:gdLst>
                  <a:gd name="T0" fmla="*/ 0 w 20"/>
                  <a:gd name="T1" fmla="*/ 14 h 21"/>
                  <a:gd name="T2" fmla="*/ 13 w 20"/>
                  <a:gd name="T3" fmla="*/ 0 h 21"/>
                  <a:gd name="T4" fmla="*/ 20 w 20"/>
                  <a:gd name="T5" fmla="*/ 7 h 21"/>
                  <a:gd name="T6" fmla="*/ 7 w 20"/>
                  <a:gd name="T7" fmla="*/ 21 h 21"/>
                  <a:gd name="T8" fmla="*/ 0 w 20"/>
                  <a:gd name="T9" fmla="*/ 14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0" y="14"/>
                    </a:moveTo>
                    <a:lnTo>
                      <a:pt x="13" y="0"/>
                    </a:lnTo>
                    <a:lnTo>
                      <a:pt x="20" y="7"/>
                    </a:lnTo>
                    <a:lnTo>
                      <a:pt x="7" y="21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79" name="Freeform 179"/>
              <p:cNvSpPr>
                <a:spLocks/>
              </p:cNvSpPr>
              <p:nvPr/>
            </p:nvSpPr>
            <p:spPr bwMode="auto">
              <a:xfrm>
                <a:off x="3881" y="2494"/>
                <a:ext cx="13" cy="14"/>
              </a:xfrm>
              <a:custGeom>
                <a:avLst/>
                <a:gdLst>
                  <a:gd name="T0" fmla="*/ 0 w 13"/>
                  <a:gd name="T1" fmla="*/ 7 h 14"/>
                  <a:gd name="T2" fmla="*/ 13 w 13"/>
                  <a:gd name="T3" fmla="*/ 0 h 14"/>
                  <a:gd name="T4" fmla="*/ 13 w 13"/>
                  <a:gd name="T5" fmla="*/ 7 h 14"/>
                  <a:gd name="T6" fmla="*/ 0 w 13"/>
                  <a:gd name="T7" fmla="*/ 14 h 14"/>
                  <a:gd name="T8" fmla="*/ 0 w 13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0" y="7"/>
                    </a:moveTo>
                    <a:lnTo>
                      <a:pt x="13" y="0"/>
                    </a:lnTo>
                    <a:lnTo>
                      <a:pt x="13" y="7"/>
                    </a:lnTo>
                    <a:lnTo>
                      <a:pt x="0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80" name="Freeform 180"/>
              <p:cNvSpPr>
                <a:spLocks/>
              </p:cNvSpPr>
              <p:nvPr/>
            </p:nvSpPr>
            <p:spPr bwMode="auto">
              <a:xfrm>
                <a:off x="3915" y="2466"/>
                <a:ext cx="13" cy="14"/>
              </a:xfrm>
              <a:custGeom>
                <a:avLst/>
                <a:gdLst>
                  <a:gd name="T0" fmla="*/ 0 w 13"/>
                  <a:gd name="T1" fmla="*/ 7 h 14"/>
                  <a:gd name="T2" fmla="*/ 13 w 13"/>
                  <a:gd name="T3" fmla="*/ 0 h 14"/>
                  <a:gd name="T4" fmla="*/ 13 w 13"/>
                  <a:gd name="T5" fmla="*/ 7 h 14"/>
                  <a:gd name="T6" fmla="*/ 0 w 13"/>
                  <a:gd name="T7" fmla="*/ 14 h 14"/>
                  <a:gd name="T8" fmla="*/ 0 w 13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0" y="7"/>
                    </a:moveTo>
                    <a:lnTo>
                      <a:pt x="13" y="0"/>
                    </a:lnTo>
                    <a:lnTo>
                      <a:pt x="13" y="7"/>
                    </a:lnTo>
                    <a:lnTo>
                      <a:pt x="0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81" name="Freeform 181"/>
              <p:cNvSpPr>
                <a:spLocks/>
              </p:cNvSpPr>
              <p:nvPr/>
            </p:nvSpPr>
            <p:spPr bwMode="auto">
              <a:xfrm>
                <a:off x="3941" y="2438"/>
                <a:ext cx="14" cy="14"/>
              </a:xfrm>
              <a:custGeom>
                <a:avLst/>
                <a:gdLst>
                  <a:gd name="T0" fmla="*/ 0 w 14"/>
                  <a:gd name="T1" fmla="*/ 7 h 14"/>
                  <a:gd name="T2" fmla="*/ 7 w 14"/>
                  <a:gd name="T3" fmla="*/ 0 h 14"/>
                  <a:gd name="T4" fmla="*/ 14 w 14"/>
                  <a:gd name="T5" fmla="*/ 7 h 14"/>
                  <a:gd name="T6" fmla="*/ 7 w 14"/>
                  <a:gd name="T7" fmla="*/ 14 h 14"/>
                  <a:gd name="T8" fmla="*/ 0 w 14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0" y="7"/>
                    </a:moveTo>
                    <a:lnTo>
                      <a:pt x="7" y="0"/>
                    </a:lnTo>
                    <a:lnTo>
                      <a:pt x="14" y="7"/>
                    </a:lnTo>
                    <a:lnTo>
                      <a:pt x="7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82" name="Rectangle 182"/>
              <p:cNvSpPr>
                <a:spLocks noChangeArrowheads="1"/>
              </p:cNvSpPr>
              <p:nvPr/>
            </p:nvSpPr>
            <p:spPr bwMode="auto">
              <a:xfrm>
                <a:off x="3961" y="2410"/>
                <a:ext cx="7" cy="14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1pPr>
                <a:lvl2pPr marL="742950" indent="-28575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marL="11430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marL="16002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marL="20574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altLang="cs-CZ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83" name="Rectangle 183"/>
              <p:cNvSpPr>
                <a:spLocks noChangeArrowheads="1"/>
              </p:cNvSpPr>
              <p:nvPr/>
            </p:nvSpPr>
            <p:spPr bwMode="auto">
              <a:xfrm>
                <a:off x="3961" y="2367"/>
                <a:ext cx="7" cy="15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1pPr>
                <a:lvl2pPr marL="742950" indent="-28575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marL="11430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marL="16002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marL="20574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altLang="cs-CZ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84" name="Rectangle 184"/>
              <p:cNvSpPr>
                <a:spLocks noChangeArrowheads="1"/>
              </p:cNvSpPr>
              <p:nvPr/>
            </p:nvSpPr>
            <p:spPr bwMode="auto">
              <a:xfrm>
                <a:off x="3961" y="2332"/>
                <a:ext cx="7" cy="7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1pPr>
                <a:lvl2pPr marL="742950" indent="-28575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marL="11430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marL="16002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marL="20574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altLang="cs-CZ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85" name="Freeform 185"/>
              <p:cNvSpPr>
                <a:spLocks/>
              </p:cNvSpPr>
              <p:nvPr/>
            </p:nvSpPr>
            <p:spPr bwMode="auto">
              <a:xfrm>
                <a:off x="3961" y="2318"/>
                <a:ext cx="14" cy="14"/>
              </a:xfrm>
              <a:custGeom>
                <a:avLst/>
                <a:gdLst>
                  <a:gd name="T0" fmla="*/ 0 w 14"/>
                  <a:gd name="T1" fmla="*/ 7 h 14"/>
                  <a:gd name="T2" fmla="*/ 7 w 14"/>
                  <a:gd name="T3" fmla="*/ 0 h 14"/>
                  <a:gd name="T4" fmla="*/ 14 w 14"/>
                  <a:gd name="T5" fmla="*/ 7 h 14"/>
                  <a:gd name="T6" fmla="*/ 7 w 14"/>
                  <a:gd name="T7" fmla="*/ 14 h 14"/>
                  <a:gd name="T8" fmla="*/ 0 w 14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0" y="7"/>
                    </a:moveTo>
                    <a:lnTo>
                      <a:pt x="7" y="0"/>
                    </a:lnTo>
                    <a:lnTo>
                      <a:pt x="14" y="7"/>
                    </a:lnTo>
                    <a:lnTo>
                      <a:pt x="7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86" name="Freeform 186"/>
              <p:cNvSpPr>
                <a:spLocks/>
              </p:cNvSpPr>
              <p:nvPr/>
            </p:nvSpPr>
            <p:spPr bwMode="auto">
              <a:xfrm>
                <a:off x="3995" y="2297"/>
                <a:ext cx="13" cy="14"/>
              </a:xfrm>
              <a:custGeom>
                <a:avLst/>
                <a:gdLst>
                  <a:gd name="T0" fmla="*/ 0 w 13"/>
                  <a:gd name="T1" fmla="*/ 7 h 14"/>
                  <a:gd name="T2" fmla="*/ 13 w 13"/>
                  <a:gd name="T3" fmla="*/ 0 h 14"/>
                  <a:gd name="T4" fmla="*/ 13 w 13"/>
                  <a:gd name="T5" fmla="*/ 7 h 14"/>
                  <a:gd name="T6" fmla="*/ 0 w 13"/>
                  <a:gd name="T7" fmla="*/ 14 h 14"/>
                  <a:gd name="T8" fmla="*/ 0 w 13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0" y="7"/>
                    </a:moveTo>
                    <a:lnTo>
                      <a:pt x="13" y="0"/>
                    </a:lnTo>
                    <a:lnTo>
                      <a:pt x="13" y="7"/>
                    </a:lnTo>
                    <a:lnTo>
                      <a:pt x="0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87" name="Freeform 187"/>
              <p:cNvSpPr>
                <a:spLocks/>
              </p:cNvSpPr>
              <p:nvPr/>
            </p:nvSpPr>
            <p:spPr bwMode="auto">
              <a:xfrm>
                <a:off x="4028" y="2269"/>
                <a:ext cx="14" cy="14"/>
              </a:xfrm>
              <a:custGeom>
                <a:avLst/>
                <a:gdLst>
                  <a:gd name="T0" fmla="*/ 0 w 14"/>
                  <a:gd name="T1" fmla="*/ 7 h 14"/>
                  <a:gd name="T2" fmla="*/ 14 w 14"/>
                  <a:gd name="T3" fmla="*/ 0 h 14"/>
                  <a:gd name="T4" fmla="*/ 14 w 14"/>
                  <a:gd name="T5" fmla="*/ 7 h 14"/>
                  <a:gd name="T6" fmla="*/ 0 w 14"/>
                  <a:gd name="T7" fmla="*/ 14 h 14"/>
                  <a:gd name="T8" fmla="*/ 0 w 14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0" y="7"/>
                    </a:moveTo>
                    <a:lnTo>
                      <a:pt x="14" y="0"/>
                    </a:lnTo>
                    <a:lnTo>
                      <a:pt x="14" y="7"/>
                    </a:lnTo>
                    <a:lnTo>
                      <a:pt x="0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88" name="Freeform 188"/>
              <p:cNvSpPr>
                <a:spLocks/>
              </p:cNvSpPr>
              <p:nvPr/>
            </p:nvSpPr>
            <p:spPr bwMode="auto">
              <a:xfrm>
                <a:off x="4062" y="2248"/>
                <a:ext cx="13" cy="14"/>
              </a:xfrm>
              <a:custGeom>
                <a:avLst/>
                <a:gdLst>
                  <a:gd name="T0" fmla="*/ 0 w 13"/>
                  <a:gd name="T1" fmla="*/ 7 h 14"/>
                  <a:gd name="T2" fmla="*/ 13 w 13"/>
                  <a:gd name="T3" fmla="*/ 0 h 14"/>
                  <a:gd name="T4" fmla="*/ 13 w 13"/>
                  <a:gd name="T5" fmla="*/ 7 h 14"/>
                  <a:gd name="T6" fmla="*/ 0 w 13"/>
                  <a:gd name="T7" fmla="*/ 14 h 14"/>
                  <a:gd name="T8" fmla="*/ 0 w 13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0" y="7"/>
                    </a:moveTo>
                    <a:lnTo>
                      <a:pt x="13" y="0"/>
                    </a:lnTo>
                    <a:lnTo>
                      <a:pt x="13" y="7"/>
                    </a:lnTo>
                    <a:lnTo>
                      <a:pt x="0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89" name="Freeform 189"/>
              <p:cNvSpPr>
                <a:spLocks/>
              </p:cNvSpPr>
              <p:nvPr/>
            </p:nvSpPr>
            <p:spPr bwMode="auto">
              <a:xfrm>
                <a:off x="4095" y="2220"/>
                <a:ext cx="14" cy="14"/>
              </a:xfrm>
              <a:custGeom>
                <a:avLst/>
                <a:gdLst>
                  <a:gd name="T0" fmla="*/ 0 w 14"/>
                  <a:gd name="T1" fmla="*/ 7 h 14"/>
                  <a:gd name="T2" fmla="*/ 14 w 14"/>
                  <a:gd name="T3" fmla="*/ 0 h 14"/>
                  <a:gd name="T4" fmla="*/ 14 w 14"/>
                  <a:gd name="T5" fmla="*/ 7 h 14"/>
                  <a:gd name="T6" fmla="*/ 0 w 14"/>
                  <a:gd name="T7" fmla="*/ 14 h 14"/>
                  <a:gd name="T8" fmla="*/ 0 w 14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0" y="7"/>
                    </a:moveTo>
                    <a:lnTo>
                      <a:pt x="14" y="0"/>
                    </a:lnTo>
                    <a:lnTo>
                      <a:pt x="14" y="7"/>
                    </a:lnTo>
                    <a:lnTo>
                      <a:pt x="0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90" name="Freeform 190"/>
              <p:cNvSpPr>
                <a:spLocks/>
              </p:cNvSpPr>
              <p:nvPr/>
            </p:nvSpPr>
            <p:spPr bwMode="auto">
              <a:xfrm>
                <a:off x="4122" y="2192"/>
                <a:ext cx="20" cy="21"/>
              </a:xfrm>
              <a:custGeom>
                <a:avLst/>
                <a:gdLst>
                  <a:gd name="T0" fmla="*/ 0 w 20"/>
                  <a:gd name="T1" fmla="*/ 14 h 21"/>
                  <a:gd name="T2" fmla="*/ 14 w 20"/>
                  <a:gd name="T3" fmla="*/ 0 h 21"/>
                  <a:gd name="T4" fmla="*/ 20 w 20"/>
                  <a:gd name="T5" fmla="*/ 7 h 21"/>
                  <a:gd name="T6" fmla="*/ 7 w 20"/>
                  <a:gd name="T7" fmla="*/ 21 h 21"/>
                  <a:gd name="T8" fmla="*/ 0 w 20"/>
                  <a:gd name="T9" fmla="*/ 14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0" y="14"/>
                    </a:moveTo>
                    <a:lnTo>
                      <a:pt x="14" y="0"/>
                    </a:lnTo>
                    <a:lnTo>
                      <a:pt x="20" y="7"/>
                    </a:lnTo>
                    <a:lnTo>
                      <a:pt x="7" y="21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91" name="Freeform 191"/>
              <p:cNvSpPr>
                <a:spLocks/>
              </p:cNvSpPr>
              <p:nvPr/>
            </p:nvSpPr>
            <p:spPr bwMode="auto">
              <a:xfrm>
                <a:off x="4162" y="2171"/>
                <a:ext cx="14" cy="14"/>
              </a:xfrm>
              <a:custGeom>
                <a:avLst/>
                <a:gdLst>
                  <a:gd name="T0" fmla="*/ 0 w 14"/>
                  <a:gd name="T1" fmla="*/ 7 h 14"/>
                  <a:gd name="T2" fmla="*/ 14 w 14"/>
                  <a:gd name="T3" fmla="*/ 0 h 14"/>
                  <a:gd name="T4" fmla="*/ 14 w 14"/>
                  <a:gd name="T5" fmla="*/ 7 h 14"/>
                  <a:gd name="T6" fmla="*/ 0 w 14"/>
                  <a:gd name="T7" fmla="*/ 14 h 14"/>
                  <a:gd name="T8" fmla="*/ 0 w 14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0" y="7"/>
                    </a:moveTo>
                    <a:lnTo>
                      <a:pt x="14" y="0"/>
                    </a:lnTo>
                    <a:lnTo>
                      <a:pt x="14" y="7"/>
                    </a:lnTo>
                    <a:lnTo>
                      <a:pt x="0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92" name="Freeform 192"/>
              <p:cNvSpPr>
                <a:spLocks/>
              </p:cNvSpPr>
              <p:nvPr/>
            </p:nvSpPr>
            <p:spPr bwMode="auto">
              <a:xfrm>
                <a:off x="4196" y="2143"/>
                <a:ext cx="13" cy="14"/>
              </a:xfrm>
              <a:custGeom>
                <a:avLst/>
                <a:gdLst>
                  <a:gd name="T0" fmla="*/ 0 w 13"/>
                  <a:gd name="T1" fmla="*/ 7 h 14"/>
                  <a:gd name="T2" fmla="*/ 13 w 13"/>
                  <a:gd name="T3" fmla="*/ 0 h 14"/>
                  <a:gd name="T4" fmla="*/ 13 w 13"/>
                  <a:gd name="T5" fmla="*/ 7 h 14"/>
                  <a:gd name="T6" fmla="*/ 0 w 13"/>
                  <a:gd name="T7" fmla="*/ 14 h 14"/>
                  <a:gd name="T8" fmla="*/ 0 w 13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0" y="7"/>
                    </a:moveTo>
                    <a:lnTo>
                      <a:pt x="13" y="0"/>
                    </a:lnTo>
                    <a:lnTo>
                      <a:pt x="13" y="7"/>
                    </a:lnTo>
                    <a:lnTo>
                      <a:pt x="0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93" name="Freeform 193"/>
              <p:cNvSpPr>
                <a:spLocks/>
              </p:cNvSpPr>
              <p:nvPr/>
            </p:nvSpPr>
            <p:spPr bwMode="auto">
              <a:xfrm>
                <a:off x="4223" y="2115"/>
                <a:ext cx="13" cy="14"/>
              </a:xfrm>
              <a:custGeom>
                <a:avLst/>
                <a:gdLst>
                  <a:gd name="T0" fmla="*/ 0 w 13"/>
                  <a:gd name="T1" fmla="*/ 7 h 14"/>
                  <a:gd name="T2" fmla="*/ 6 w 13"/>
                  <a:gd name="T3" fmla="*/ 0 h 14"/>
                  <a:gd name="T4" fmla="*/ 13 w 13"/>
                  <a:gd name="T5" fmla="*/ 7 h 14"/>
                  <a:gd name="T6" fmla="*/ 6 w 13"/>
                  <a:gd name="T7" fmla="*/ 14 h 14"/>
                  <a:gd name="T8" fmla="*/ 0 w 13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0" y="7"/>
                    </a:moveTo>
                    <a:lnTo>
                      <a:pt x="6" y="0"/>
                    </a:lnTo>
                    <a:lnTo>
                      <a:pt x="13" y="7"/>
                    </a:lnTo>
                    <a:lnTo>
                      <a:pt x="6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94" name="Rectangle 194"/>
              <p:cNvSpPr>
                <a:spLocks noChangeArrowheads="1"/>
              </p:cNvSpPr>
              <p:nvPr/>
            </p:nvSpPr>
            <p:spPr bwMode="auto">
              <a:xfrm>
                <a:off x="4243" y="2086"/>
                <a:ext cx="6" cy="15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1pPr>
                <a:lvl2pPr marL="742950" indent="-28575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marL="11430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marL="16002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marL="20574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altLang="cs-CZ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95" name="Rectangle 195"/>
              <p:cNvSpPr>
                <a:spLocks noChangeArrowheads="1"/>
              </p:cNvSpPr>
              <p:nvPr/>
            </p:nvSpPr>
            <p:spPr bwMode="auto">
              <a:xfrm>
                <a:off x="4243" y="2044"/>
                <a:ext cx="6" cy="14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1pPr>
                <a:lvl2pPr marL="742950" indent="-28575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marL="11430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marL="16002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marL="20574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altLang="cs-CZ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96" name="Rectangle 196"/>
              <p:cNvSpPr>
                <a:spLocks noChangeArrowheads="1"/>
              </p:cNvSpPr>
              <p:nvPr/>
            </p:nvSpPr>
            <p:spPr bwMode="auto">
              <a:xfrm>
                <a:off x="4243" y="2009"/>
                <a:ext cx="6" cy="7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1pPr>
                <a:lvl2pPr marL="742950" indent="-28575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marL="11430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marL="16002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marL="20574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altLang="cs-CZ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97" name="Rectangle 197"/>
              <p:cNvSpPr>
                <a:spLocks noChangeArrowheads="1"/>
              </p:cNvSpPr>
              <p:nvPr/>
            </p:nvSpPr>
            <p:spPr bwMode="auto">
              <a:xfrm>
                <a:off x="4243" y="2002"/>
                <a:ext cx="6" cy="7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1pPr>
                <a:lvl2pPr marL="742950" indent="-28575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marL="11430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marL="16002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marL="20574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altLang="cs-CZ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98" name="Rectangle 198"/>
              <p:cNvSpPr>
                <a:spLocks noChangeArrowheads="1"/>
              </p:cNvSpPr>
              <p:nvPr/>
            </p:nvSpPr>
            <p:spPr bwMode="auto">
              <a:xfrm>
                <a:off x="4243" y="1960"/>
                <a:ext cx="6" cy="14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1pPr>
                <a:lvl2pPr marL="742950" indent="-28575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marL="11430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marL="16002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marL="20574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altLang="cs-CZ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0999" name="Rectangle 199"/>
              <p:cNvSpPr>
                <a:spLocks noChangeArrowheads="1"/>
              </p:cNvSpPr>
              <p:nvPr/>
            </p:nvSpPr>
            <p:spPr bwMode="auto">
              <a:xfrm>
                <a:off x="4243" y="1918"/>
                <a:ext cx="6" cy="14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1pPr>
                <a:lvl2pPr marL="742950" indent="-28575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marL="11430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marL="16002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marL="20574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altLang="cs-CZ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1000" name="Rectangle 200"/>
              <p:cNvSpPr>
                <a:spLocks noChangeArrowheads="1"/>
              </p:cNvSpPr>
              <p:nvPr/>
            </p:nvSpPr>
            <p:spPr bwMode="auto">
              <a:xfrm>
                <a:off x="4243" y="1876"/>
                <a:ext cx="6" cy="14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1pPr>
                <a:lvl2pPr marL="742950" indent="-28575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marL="11430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marL="16002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marL="20574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altLang="cs-CZ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1001" name="Rectangle 201"/>
              <p:cNvSpPr>
                <a:spLocks noChangeArrowheads="1"/>
              </p:cNvSpPr>
              <p:nvPr/>
            </p:nvSpPr>
            <p:spPr bwMode="auto">
              <a:xfrm>
                <a:off x="4243" y="1834"/>
                <a:ext cx="6" cy="14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1pPr>
                <a:lvl2pPr marL="742950" indent="-28575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marL="11430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marL="16002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marL="20574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altLang="cs-CZ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1002" name="Rectangle 202"/>
              <p:cNvSpPr>
                <a:spLocks noChangeArrowheads="1"/>
              </p:cNvSpPr>
              <p:nvPr/>
            </p:nvSpPr>
            <p:spPr bwMode="auto">
              <a:xfrm>
                <a:off x="4243" y="1791"/>
                <a:ext cx="6" cy="14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1pPr>
                <a:lvl2pPr marL="742950" indent="-28575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marL="11430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marL="16002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marL="20574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altLang="cs-CZ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1003" name="Freeform 203"/>
              <p:cNvSpPr>
                <a:spLocks/>
              </p:cNvSpPr>
              <p:nvPr/>
            </p:nvSpPr>
            <p:spPr bwMode="auto">
              <a:xfrm>
                <a:off x="4263" y="1756"/>
                <a:ext cx="20" cy="21"/>
              </a:xfrm>
              <a:custGeom>
                <a:avLst/>
                <a:gdLst>
                  <a:gd name="T0" fmla="*/ 0 w 20"/>
                  <a:gd name="T1" fmla="*/ 14 h 21"/>
                  <a:gd name="T2" fmla="*/ 13 w 20"/>
                  <a:gd name="T3" fmla="*/ 0 h 21"/>
                  <a:gd name="T4" fmla="*/ 20 w 20"/>
                  <a:gd name="T5" fmla="*/ 7 h 21"/>
                  <a:gd name="T6" fmla="*/ 6 w 20"/>
                  <a:gd name="T7" fmla="*/ 21 h 21"/>
                  <a:gd name="T8" fmla="*/ 0 w 20"/>
                  <a:gd name="T9" fmla="*/ 14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0" y="14"/>
                    </a:moveTo>
                    <a:lnTo>
                      <a:pt x="13" y="0"/>
                    </a:lnTo>
                    <a:lnTo>
                      <a:pt x="20" y="7"/>
                    </a:lnTo>
                    <a:lnTo>
                      <a:pt x="6" y="21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1004" name="Freeform 204"/>
              <p:cNvSpPr>
                <a:spLocks/>
              </p:cNvSpPr>
              <p:nvPr/>
            </p:nvSpPr>
            <p:spPr bwMode="auto">
              <a:xfrm>
                <a:off x="4303" y="1735"/>
                <a:ext cx="13" cy="14"/>
              </a:xfrm>
              <a:custGeom>
                <a:avLst/>
                <a:gdLst>
                  <a:gd name="T0" fmla="*/ 0 w 13"/>
                  <a:gd name="T1" fmla="*/ 7 h 14"/>
                  <a:gd name="T2" fmla="*/ 13 w 13"/>
                  <a:gd name="T3" fmla="*/ 0 h 14"/>
                  <a:gd name="T4" fmla="*/ 13 w 13"/>
                  <a:gd name="T5" fmla="*/ 7 h 14"/>
                  <a:gd name="T6" fmla="*/ 0 w 13"/>
                  <a:gd name="T7" fmla="*/ 14 h 14"/>
                  <a:gd name="T8" fmla="*/ 0 w 13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0" y="7"/>
                    </a:moveTo>
                    <a:lnTo>
                      <a:pt x="13" y="0"/>
                    </a:lnTo>
                    <a:lnTo>
                      <a:pt x="13" y="7"/>
                    </a:lnTo>
                    <a:lnTo>
                      <a:pt x="0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1005" name="Freeform 205"/>
              <p:cNvSpPr>
                <a:spLocks/>
              </p:cNvSpPr>
              <p:nvPr/>
            </p:nvSpPr>
            <p:spPr bwMode="auto">
              <a:xfrm>
                <a:off x="4330" y="1707"/>
                <a:ext cx="13" cy="14"/>
              </a:xfrm>
              <a:custGeom>
                <a:avLst/>
                <a:gdLst>
                  <a:gd name="T0" fmla="*/ 0 w 13"/>
                  <a:gd name="T1" fmla="*/ 7 h 14"/>
                  <a:gd name="T2" fmla="*/ 6 w 13"/>
                  <a:gd name="T3" fmla="*/ 0 h 14"/>
                  <a:gd name="T4" fmla="*/ 13 w 13"/>
                  <a:gd name="T5" fmla="*/ 7 h 14"/>
                  <a:gd name="T6" fmla="*/ 6 w 13"/>
                  <a:gd name="T7" fmla="*/ 14 h 14"/>
                  <a:gd name="T8" fmla="*/ 0 w 13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0" y="7"/>
                    </a:moveTo>
                    <a:lnTo>
                      <a:pt x="6" y="0"/>
                    </a:lnTo>
                    <a:lnTo>
                      <a:pt x="13" y="7"/>
                    </a:lnTo>
                    <a:lnTo>
                      <a:pt x="6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1006" name="Freeform 206"/>
              <p:cNvSpPr>
                <a:spLocks/>
              </p:cNvSpPr>
              <p:nvPr/>
            </p:nvSpPr>
            <p:spPr bwMode="auto">
              <a:xfrm>
                <a:off x="4363" y="1686"/>
                <a:ext cx="14" cy="14"/>
              </a:xfrm>
              <a:custGeom>
                <a:avLst/>
                <a:gdLst>
                  <a:gd name="T0" fmla="*/ 0 w 14"/>
                  <a:gd name="T1" fmla="*/ 7 h 14"/>
                  <a:gd name="T2" fmla="*/ 7 w 14"/>
                  <a:gd name="T3" fmla="*/ 0 h 14"/>
                  <a:gd name="T4" fmla="*/ 14 w 14"/>
                  <a:gd name="T5" fmla="*/ 7 h 14"/>
                  <a:gd name="T6" fmla="*/ 7 w 14"/>
                  <a:gd name="T7" fmla="*/ 14 h 14"/>
                  <a:gd name="T8" fmla="*/ 0 w 14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0" y="7"/>
                    </a:moveTo>
                    <a:lnTo>
                      <a:pt x="7" y="0"/>
                    </a:lnTo>
                    <a:lnTo>
                      <a:pt x="14" y="7"/>
                    </a:lnTo>
                    <a:lnTo>
                      <a:pt x="7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sz="4000" b="1" smtClean="0">
                  <a:solidFill>
                    <a:srgbClr val="006633"/>
                  </a:solidFill>
                </a:endParaRPr>
              </a:p>
            </p:txBody>
          </p:sp>
          <p:sp>
            <p:nvSpPr>
              <p:cNvPr id="31007" name="Rectangle 207"/>
              <p:cNvSpPr>
                <a:spLocks noChangeArrowheads="1"/>
              </p:cNvSpPr>
              <p:nvPr/>
            </p:nvSpPr>
            <p:spPr bwMode="auto">
              <a:xfrm>
                <a:off x="4377" y="1651"/>
                <a:ext cx="6" cy="14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1pPr>
                <a:lvl2pPr marL="742950" indent="-28575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marL="11430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marL="16002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marL="20574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9900"/>
                  </a:buClr>
                  <a:buSzPct val="65000"/>
                </a:pPr>
                <a:endParaRPr lang="cs-CZ" altLang="cs-CZ" smtClean="0">
                  <a:solidFill>
                    <a:srgbClr val="006633"/>
                  </a:solidFill>
                </a:endParaRPr>
              </a:p>
            </p:txBody>
          </p:sp>
        </p:grpSp>
        <p:sp>
          <p:nvSpPr>
            <p:cNvPr id="30726" name="Rectangle 209"/>
            <p:cNvSpPr>
              <a:spLocks noChangeArrowheads="1"/>
            </p:cNvSpPr>
            <p:nvPr/>
          </p:nvSpPr>
          <p:spPr bwMode="auto">
            <a:xfrm>
              <a:off x="4377" y="1609"/>
              <a:ext cx="6" cy="14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0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</a:pPr>
              <a:endParaRPr lang="cs-CZ" altLang="cs-CZ" smtClean="0">
                <a:solidFill>
                  <a:srgbClr val="006633"/>
                </a:solidFill>
              </a:endParaRPr>
            </a:p>
          </p:txBody>
        </p:sp>
        <p:sp>
          <p:nvSpPr>
            <p:cNvPr id="30727" name="Rectangle 210"/>
            <p:cNvSpPr>
              <a:spLocks noChangeArrowheads="1"/>
            </p:cNvSpPr>
            <p:nvPr/>
          </p:nvSpPr>
          <p:spPr bwMode="auto">
            <a:xfrm>
              <a:off x="4377" y="1574"/>
              <a:ext cx="6" cy="7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0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</a:pPr>
              <a:endParaRPr lang="cs-CZ" altLang="cs-CZ" smtClean="0">
                <a:solidFill>
                  <a:srgbClr val="006633"/>
                </a:solidFill>
              </a:endParaRPr>
            </a:p>
          </p:txBody>
        </p:sp>
        <p:sp>
          <p:nvSpPr>
            <p:cNvPr id="30728" name="Rectangle 211"/>
            <p:cNvSpPr>
              <a:spLocks noChangeArrowheads="1"/>
            </p:cNvSpPr>
            <p:nvPr/>
          </p:nvSpPr>
          <p:spPr bwMode="auto">
            <a:xfrm>
              <a:off x="4383" y="1567"/>
              <a:ext cx="7" cy="7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0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</a:pPr>
              <a:endParaRPr lang="cs-CZ" altLang="cs-CZ" smtClean="0">
                <a:solidFill>
                  <a:srgbClr val="006633"/>
                </a:solidFill>
              </a:endParaRPr>
            </a:p>
          </p:txBody>
        </p:sp>
        <p:sp>
          <p:nvSpPr>
            <p:cNvPr id="30729" name="Rectangle 212"/>
            <p:cNvSpPr>
              <a:spLocks noChangeArrowheads="1"/>
            </p:cNvSpPr>
            <p:nvPr/>
          </p:nvSpPr>
          <p:spPr bwMode="auto">
            <a:xfrm>
              <a:off x="4417" y="1553"/>
              <a:ext cx="13" cy="7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0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</a:pPr>
              <a:endParaRPr lang="cs-CZ" altLang="cs-CZ" smtClean="0">
                <a:solidFill>
                  <a:srgbClr val="006633"/>
                </a:solidFill>
              </a:endParaRPr>
            </a:p>
          </p:txBody>
        </p:sp>
        <p:sp>
          <p:nvSpPr>
            <p:cNvPr id="30730" name="Rectangle 213"/>
            <p:cNvSpPr>
              <a:spLocks noChangeArrowheads="1"/>
            </p:cNvSpPr>
            <p:nvPr/>
          </p:nvSpPr>
          <p:spPr bwMode="auto">
            <a:xfrm>
              <a:off x="4457" y="1539"/>
              <a:ext cx="7" cy="7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0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</a:pPr>
              <a:endParaRPr lang="cs-CZ" altLang="cs-CZ" smtClean="0">
                <a:solidFill>
                  <a:srgbClr val="006633"/>
                </a:solidFill>
              </a:endParaRPr>
            </a:p>
          </p:txBody>
        </p:sp>
        <p:sp>
          <p:nvSpPr>
            <p:cNvPr id="30731" name="Rectangle 214"/>
            <p:cNvSpPr>
              <a:spLocks noChangeArrowheads="1"/>
            </p:cNvSpPr>
            <p:nvPr/>
          </p:nvSpPr>
          <p:spPr bwMode="auto">
            <a:xfrm>
              <a:off x="4490" y="1524"/>
              <a:ext cx="14" cy="8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0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</a:pPr>
              <a:endParaRPr lang="cs-CZ" altLang="cs-CZ" smtClean="0">
                <a:solidFill>
                  <a:srgbClr val="006633"/>
                </a:solidFill>
              </a:endParaRPr>
            </a:p>
          </p:txBody>
        </p:sp>
        <p:sp>
          <p:nvSpPr>
            <p:cNvPr id="30732" name="Freeform 215"/>
            <p:cNvSpPr>
              <a:spLocks/>
            </p:cNvSpPr>
            <p:nvPr/>
          </p:nvSpPr>
          <p:spPr bwMode="auto">
            <a:xfrm>
              <a:off x="4531" y="1503"/>
              <a:ext cx="13" cy="14"/>
            </a:xfrm>
            <a:custGeom>
              <a:avLst/>
              <a:gdLst>
                <a:gd name="T0" fmla="*/ 0 w 13"/>
                <a:gd name="T1" fmla="*/ 7 h 14"/>
                <a:gd name="T2" fmla="*/ 13 w 13"/>
                <a:gd name="T3" fmla="*/ 0 h 14"/>
                <a:gd name="T4" fmla="*/ 13 w 13"/>
                <a:gd name="T5" fmla="*/ 7 h 14"/>
                <a:gd name="T6" fmla="*/ 0 w 13"/>
                <a:gd name="T7" fmla="*/ 14 h 14"/>
                <a:gd name="T8" fmla="*/ 0 w 13"/>
                <a:gd name="T9" fmla="*/ 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4">
                  <a:moveTo>
                    <a:pt x="0" y="7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0" y="1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</a:pPr>
              <a:endParaRPr lang="cs-CZ" sz="4000" b="1" smtClean="0">
                <a:solidFill>
                  <a:srgbClr val="006633"/>
                </a:solidFill>
              </a:endParaRPr>
            </a:p>
          </p:txBody>
        </p:sp>
        <p:sp>
          <p:nvSpPr>
            <p:cNvPr id="30733" name="Freeform 216"/>
            <p:cNvSpPr>
              <a:spLocks/>
            </p:cNvSpPr>
            <p:nvPr/>
          </p:nvSpPr>
          <p:spPr bwMode="auto">
            <a:xfrm>
              <a:off x="4571" y="1489"/>
              <a:ext cx="13" cy="14"/>
            </a:xfrm>
            <a:custGeom>
              <a:avLst/>
              <a:gdLst>
                <a:gd name="T0" fmla="*/ 0 w 13"/>
                <a:gd name="T1" fmla="*/ 7 h 14"/>
                <a:gd name="T2" fmla="*/ 13 w 13"/>
                <a:gd name="T3" fmla="*/ 0 h 14"/>
                <a:gd name="T4" fmla="*/ 13 w 13"/>
                <a:gd name="T5" fmla="*/ 7 h 14"/>
                <a:gd name="T6" fmla="*/ 0 w 13"/>
                <a:gd name="T7" fmla="*/ 14 h 14"/>
                <a:gd name="T8" fmla="*/ 0 w 13"/>
                <a:gd name="T9" fmla="*/ 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4">
                  <a:moveTo>
                    <a:pt x="0" y="7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0" y="1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</a:pPr>
              <a:endParaRPr lang="cs-CZ" sz="4000" b="1" smtClean="0">
                <a:solidFill>
                  <a:srgbClr val="006633"/>
                </a:solidFill>
              </a:endParaRPr>
            </a:p>
          </p:txBody>
        </p:sp>
        <p:sp>
          <p:nvSpPr>
            <p:cNvPr id="30734" name="Freeform 217"/>
            <p:cNvSpPr>
              <a:spLocks/>
            </p:cNvSpPr>
            <p:nvPr/>
          </p:nvSpPr>
          <p:spPr bwMode="auto">
            <a:xfrm>
              <a:off x="4604" y="1475"/>
              <a:ext cx="14" cy="14"/>
            </a:xfrm>
            <a:custGeom>
              <a:avLst/>
              <a:gdLst>
                <a:gd name="T0" fmla="*/ 0 w 14"/>
                <a:gd name="T1" fmla="*/ 7 h 14"/>
                <a:gd name="T2" fmla="*/ 14 w 14"/>
                <a:gd name="T3" fmla="*/ 0 h 14"/>
                <a:gd name="T4" fmla="*/ 14 w 14"/>
                <a:gd name="T5" fmla="*/ 7 h 14"/>
                <a:gd name="T6" fmla="*/ 0 w 14"/>
                <a:gd name="T7" fmla="*/ 14 h 14"/>
                <a:gd name="T8" fmla="*/ 0 w 14"/>
                <a:gd name="T9" fmla="*/ 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4">
                  <a:moveTo>
                    <a:pt x="0" y="7"/>
                  </a:moveTo>
                  <a:lnTo>
                    <a:pt x="14" y="0"/>
                  </a:lnTo>
                  <a:lnTo>
                    <a:pt x="14" y="7"/>
                  </a:lnTo>
                  <a:lnTo>
                    <a:pt x="0" y="1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</a:pPr>
              <a:endParaRPr lang="cs-CZ" sz="4000" b="1" smtClean="0">
                <a:solidFill>
                  <a:srgbClr val="006633"/>
                </a:solidFill>
              </a:endParaRPr>
            </a:p>
          </p:txBody>
        </p:sp>
        <p:sp>
          <p:nvSpPr>
            <p:cNvPr id="30735" name="Freeform 218"/>
            <p:cNvSpPr>
              <a:spLocks/>
            </p:cNvSpPr>
            <p:nvPr/>
          </p:nvSpPr>
          <p:spPr bwMode="auto">
            <a:xfrm>
              <a:off x="4644" y="1461"/>
              <a:ext cx="14" cy="14"/>
            </a:xfrm>
            <a:custGeom>
              <a:avLst/>
              <a:gdLst>
                <a:gd name="T0" fmla="*/ 0 w 14"/>
                <a:gd name="T1" fmla="*/ 7 h 14"/>
                <a:gd name="T2" fmla="*/ 14 w 14"/>
                <a:gd name="T3" fmla="*/ 0 h 14"/>
                <a:gd name="T4" fmla="*/ 14 w 14"/>
                <a:gd name="T5" fmla="*/ 7 h 14"/>
                <a:gd name="T6" fmla="*/ 0 w 14"/>
                <a:gd name="T7" fmla="*/ 14 h 14"/>
                <a:gd name="T8" fmla="*/ 0 w 14"/>
                <a:gd name="T9" fmla="*/ 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4">
                  <a:moveTo>
                    <a:pt x="0" y="7"/>
                  </a:moveTo>
                  <a:lnTo>
                    <a:pt x="14" y="0"/>
                  </a:lnTo>
                  <a:lnTo>
                    <a:pt x="14" y="7"/>
                  </a:lnTo>
                  <a:lnTo>
                    <a:pt x="0" y="1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</a:pPr>
              <a:endParaRPr lang="cs-CZ" sz="4000" b="1" smtClean="0">
                <a:solidFill>
                  <a:srgbClr val="006633"/>
                </a:solidFill>
              </a:endParaRPr>
            </a:p>
          </p:txBody>
        </p:sp>
        <p:sp>
          <p:nvSpPr>
            <p:cNvPr id="30736" name="Rectangle 219"/>
            <p:cNvSpPr>
              <a:spLocks noChangeArrowheads="1"/>
            </p:cNvSpPr>
            <p:nvPr/>
          </p:nvSpPr>
          <p:spPr bwMode="auto">
            <a:xfrm>
              <a:off x="4685" y="1454"/>
              <a:ext cx="13" cy="7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0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</a:pPr>
              <a:endParaRPr lang="cs-CZ" altLang="cs-CZ" smtClean="0">
                <a:solidFill>
                  <a:srgbClr val="006633"/>
                </a:solidFill>
              </a:endParaRPr>
            </a:p>
          </p:txBody>
        </p:sp>
        <p:sp>
          <p:nvSpPr>
            <p:cNvPr id="30737" name="Freeform 220"/>
            <p:cNvSpPr>
              <a:spLocks/>
            </p:cNvSpPr>
            <p:nvPr/>
          </p:nvSpPr>
          <p:spPr bwMode="auto">
            <a:xfrm>
              <a:off x="4725" y="1440"/>
              <a:ext cx="13" cy="14"/>
            </a:xfrm>
            <a:custGeom>
              <a:avLst/>
              <a:gdLst>
                <a:gd name="T0" fmla="*/ 0 w 13"/>
                <a:gd name="T1" fmla="*/ 7 h 14"/>
                <a:gd name="T2" fmla="*/ 13 w 13"/>
                <a:gd name="T3" fmla="*/ 0 h 14"/>
                <a:gd name="T4" fmla="*/ 13 w 13"/>
                <a:gd name="T5" fmla="*/ 7 h 14"/>
                <a:gd name="T6" fmla="*/ 0 w 13"/>
                <a:gd name="T7" fmla="*/ 14 h 14"/>
                <a:gd name="T8" fmla="*/ 0 w 13"/>
                <a:gd name="T9" fmla="*/ 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4">
                  <a:moveTo>
                    <a:pt x="0" y="7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0" y="1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</a:pPr>
              <a:endParaRPr lang="cs-CZ" sz="4000" b="1" smtClean="0">
                <a:solidFill>
                  <a:srgbClr val="006633"/>
                </a:solidFill>
              </a:endParaRPr>
            </a:p>
          </p:txBody>
        </p:sp>
        <p:sp>
          <p:nvSpPr>
            <p:cNvPr id="30738" name="Rectangle 221"/>
            <p:cNvSpPr>
              <a:spLocks noChangeArrowheads="1"/>
            </p:cNvSpPr>
            <p:nvPr/>
          </p:nvSpPr>
          <p:spPr bwMode="auto">
            <a:xfrm>
              <a:off x="4765" y="1433"/>
              <a:ext cx="13" cy="7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0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</a:pPr>
              <a:endParaRPr lang="cs-CZ" altLang="cs-CZ" smtClean="0">
                <a:solidFill>
                  <a:srgbClr val="006633"/>
                </a:solidFill>
              </a:endParaRPr>
            </a:p>
          </p:txBody>
        </p:sp>
        <p:sp>
          <p:nvSpPr>
            <p:cNvPr id="30739" name="Rectangle 222"/>
            <p:cNvSpPr>
              <a:spLocks noChangeArrowheads="1"/>
            </p:cNvSpPr>
            <p:nvPr/>
          </p:nvSpPr>
          <p:spPr bwMode="auto">
            <a:xfrm>
              <a:off x="4805" y="1426"/>
              <a:ext cx="14" cy="7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0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</a:pPr>
              <a:endParaRPr lang="cs-CZ" altLang="cs-CZ" smtClean="0">
                <a:solidFill>
                  <a:srgbClr val="006633"/>
                </a:solidFill>
              </a:endParaRPr>
            </a:p>
          </p:txBody>
        </p:sp>
        <p:sp>
          <p:nvSpPr>
            <p:cNvPr id="30740" name="Freeform 223"/>
            <p:cNvSpPr>
              <a:spLocks/>
            </p:cNvSpPr>
            <p:nvPr/>
          </p:nvSpPr>
          <p:spPr bwMode="auto">
            <a:xfrm>
              <a:off x="4845" y="1412"/>
              <a:ext cx="14" cy="14"/>
            </a:xfrm>
            <a:custGeom>
              <a:avLst/>
              <a:gdLst>
                <a:gd name="T0" fmla="*/ 0 w 14"/>
                <a:gd name="T1" fmla="*/ 7 h 14"/>
                <a:gd name="T2" fmla="*/ 14 w 14"/>
                <a:gd name="T3" fmla="*/ 0 h 14"/>
                <a:gd name="T4" fmla="*/ 14 w 14"/>
                <a:gd name="T5" fmla="*/ 7 h 14"/>
                <a:gd name="T6" fmla="*/ 0 w 14"/>
                <a:gd name="T7" fmla="*/ 14 h 14"/>
                <a:gd name="T8" fmla="*/ 0 w 14"/>
                <a:gd name="T9" fmla="*/ 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4">
                  <a:moveTo>
                    <a:pt x="0" y="7"/>
                  </a:moveTo>
                  <a:lnTo>
                    <a:pt x="14" y="0"/>
                  </a:lnTo>
                  <a:lnTo>
                    <a:pt x="14" y="7"/>
                  </a:lnTo>
                  <a:lnTo>
                    <a:pt x="0" y="1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</a:pPr>
              <a:endParaRPr lang="cs-CZ" sz="4000" b="1" smtClean="0">
                <a:solidFill>
                  <a:srgbClr val="006633"/>
                </a:solidFill>
              </a:endParaRPr>
            </a:p>
          </p:txBody>
        </p:sp>
        <p:sp>
          <p:nvSpPr>
            <p:cNvPr id="30741" name="Rectangle 224"/>
            <p:cNvSpPr>
              <a:spLocks noChangeArrowheads="1"/>
            </p:cNvSpPr>
            <p:nvPr/>
          </p:nvSpPr>
          <p:spPr bwMode="auto">
            <a:xfrm>
              <a:off x="4879" y="1405"/>
              <a:ext cx="13" cy="7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0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</a:pPr>
              <a:endParaRPr lang="cs-CZ" altLang="cs-CZ" smtClean="0">
                <a:solidFill>
                  <a:srgbClr val="006633"/>
                </a:solidFill>
              </a:endParaRPr>
            </a:p>
          </p:txBody>
        </p:sp>
        <p:sp>
          <p:nvSpPr>
            <p:cNvPr id="30742" name="Freeform 225"/>
            <p:cNvSpPr>
              <a:spLocks/>
            </p:cNvSpPr>
            <p:nvPr/>
          </p:nvSpPr>
          <p:spPr bwMode="auto">
            <a:xfrm>
              <a:off x="4919" y="1391"/>
              <a:ext cx="13" cy="14"/>
            </a:xfrm>
            <a:custGeom>
              <a:avLst/>
              <a:gdLst>
                <a:gd name="T0" fmla="*/ 0 w 13"/>
                <a:gd name="T1" fmla="*/ 7 h 14"/>
                <a:gd name="T2" fmla="*/ 13 w 13"/>
                <a:gd name="T3" fmla="*/ 0 h 14"/>
                <a:gd name="T4" fmla="*/ 13 w 13"/>
                <a:gd name="T5" fmla="*/ 7 h 14"/>
                <a:gd name="T6" fmla="*/ 0 w 13"/>
                <a:gd name="T7" fmla="*/ 14 h 14"/>
                <a:gd name="T8" fmla="*/ 0 w 13"/>
                <a:gd name="T9" fmla="*/ 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4">
                  <a:moveTo>
                    <a:pt x="0" y="7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0" y="1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</a:pPr>
              <a:endParaRPr lang="cs-CZ" sz="4000" b="1" smtClean="0">
                <a:solidFill>
                  <a:srgbClr val="006633"/>
                </a:solidFill>
              </a:endParaRPr>
            </a:p>
          </p:txBody>
        </p:sp>
        <p:sp>
          <p:nvSpPr>
            <p:cNvPr id="30743" name="Rectangle 226"/>
            <p:cNvSpPr>
              <a:spLocks noChangeArrowheads="1"/>
            </p:cNvSpPr>
            <p:nvPr/>
          </p:nvSpPr>
          <p:spPr bwMode="auto">
            <a:xfrm>
              <a:off x="4959" y="1384"/>
              <a:ext cx="14" cy="7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0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</a:pPr>
              <a:endParaRPr lang="cs-CZ" altLang="cs-CZ" smtClean="0">
                <a:solidFill>
                  <a:srgbClr val="006633"/>
                </a:solidFill>
              </a:endParaRPr>
            </a:p>
          </p:txBody>
        </p:sp>
        <p:sp>
          <p:nvSpPr>
            <p:cNvPr id="30744" name="Freeform 227"/>
            <p:cNvSpPr>
              <a:spLocks/>
            </p:cNvSpPr>
            <p:nvPr/>
          </p:nvSpPr>
          <p:spPr bwMode="auto">
            <a:xfrm>
              <a:off x="4999" y="1370"/>
              <a:ext cx="14" cy="14"/>
            </a:xfrm>
            <a:custGeom>
              <a:avLst/>
              <a:gdLst>
                <a:gd name="T0" fmla="*/ 0 w 14"/>
                <a:gd name="T1" fmla="*/ 7 h 14"/>
                <a:gd name="T2" fmla="*/ 14 w 14"/>
                <a:gd name="T3" fmla="*/ 0 h 14"/>
                <a:gd name="T4" fmla="*/ 14 w 14"/>
                <a:gd name="T5" fmla="*/ 7 h 14"/>
                <a:gd name="T6" fmla="*/ 0 w 14"/>
                <a:gd name="T7" fmla="*/ 14 h 14"/>
                <a:gd name="T8" fmla="*/ 0 w 14"/>
                <a:gd name="T9" fmla="*/ 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4">
                  <a:moveTo>
                    <a:pt x="0" y="7"/>
                  </a:moveTo>
                  <a:lnTo>
                    <a:pt x="14" y="0"/>
                  </a:lnTo>
                  <a:lnTo>
                    <a:pt x="14" y="7"/>
                  </a:lnTo>
                  <a:lnTo>
                    <a:pt x="0" y="1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</a:pPr>
              <a:endParaRPr lang="cs-CZ" sz="4000" b="1" smtClean="0">
                <a:solidFill>
                  <a:srgbClr val="006633"/>
                </a:solidFill>
              </a:endParaRPr>
            </a:p>
          </p:txBody>
        </p:sp>
        <p:sp>
          <p:nvSpPr>
            <p:cNvPr id="30745" name="Rectangle 228"/>
            <p:cNvSpPr>
              <a:spLocks noChangeArrowheads="1"/>
            </p:cNvSpPr>
            <p:nvPr/>
          </p:nvSpPr>
          <p:spPr bwMode="auto">
            <a:xfrm>
              <a:off x="5040" y="1363"/>
              <a:ext cx="13" cy="7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0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</a:pPr>
              <a:endParaRPr lang="cs-CZ" altLang="cs-CZ" smtClean="0">
                <a:solidFill>
                  <a:srgbClr val="006633"/>
                </a:solidFill>
              </a:endParaRPr>
            </a:p>
          </p:txBody>
        </p:sp>
        <p:sp>
          <p:nvSpPr>
            <p:cNvPr id="30746" name="Freeform 229"/>
            <p:cNvSpPr>
              <a:spLocks/>
            </p:cNvSpPr>
            <p:nvPr/>
          </p:nvSpPr>
          <p:spPr bwMode="auto">
            <a:xfrm>
              <a:off x="1303" y="3716"/>
              <a:ext cx="40" cy="42"/>
            </a:xfrm>
            <a:custGeom>
              <a:avLst/>
              <a:gdLst>
                <a:gd name="T0" fmla="*/ 20 w 40"/>
                <a:gd name="T1" fmla="*/ 0 h 42"/>
                <a:gd name="T2" fmla="*/ 40 w 40"/>
                <a:gd name="T3" fmla="*/ 21 h 42"/>
                <a:gd name="T4" fmla="*/ 20 w 40"/>
                <a:gd name="T5" fmla="*/ 42 h 42"/>
                <a:gd name="T6" fmla="*/ 0 w 40"/>
                <a:gd name="T7" fmla="*/ 21 h 42"/>
                <a:gd name="T8" fmla="*/ 20 w 40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42">
                  <a:moveTo>
                    <a:pt x="20" y="0"/>
                  </a:moveTo>
                  <a:lnTo>
                    <a:pt x="40" y="21"/>
                  </a:lnTo>
                  <a:lnTo>
                    <a:pt x="20" y="42"/>
                  </a:lnTo>
                  <a:lnTo>
                    <a:pt x="0" y="2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1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</a:pPr>
              <a:endParaRPr lang="cs-CZ" sz="4000" b="1" smtClean="0">
                <a:solidFill>
                  <a:srgbClr val="006633"/>
                </a:solidFill>
              </a:endParaRPr>
            </a:p>
          </p:txBody>
        </p:sp>
        <p:sp>
          <p:nvSpPr>
            <p:cNvPr id="30747" name="Freeform 230"/>
            <p:cNvSpPr>
              <a:spLocks/>
            </p:cNvSpPr>
            <p:nvPr/>
          </p:nvSpPr>
          <p:spPr bwMode="auto">
            <a:xfrm>
              <a:off x="2970" y="3604"/>
              <a:ext cx="41" cy="42"/>
            </a:xfrm>
            <a:custGeom>
              <a:avLst/>
              <a:gdLst>
                <a:gd name="T0" fmla="*/ 20 w 41"/>
                <a:gd name="T1" fmla="*/ 0 h 42"/>
                <a:gd name="T2" fmla="*/ 41 w 41"/>
                <a:gd name="T3" fmla="*/ 21 h 42"/>
                <a:gd name="T4" fmla="*/ 20 w 41"/>
                <a:gd name="T5" fmla="*/ 42 h 42"/>
                <a:gd name="T6" fmla="*/ 0 w 41"/>
                <a:gd name="T7" fmla="*/ 21 h 42"/>
                <a:gd name="T8" fmla="*/ 20 w 41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42">
                  <a:moveTo>
                    <a:pt x="20" y="0"/>
                  </a:moveTo>
                  <a:lnTo>
                    <a:pt x="41" y="21"/>
                  </a:lnTo>
                  <a:lnTo>
                    <a:pt x="20" y="42"/>
                  </a:lnTo>
                  <a:lnTo>
                    <a:pt x="0" y="2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1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</a:pPr>
              <a:endParaRPr lang="cs-CZ" sz="4000" b="1" smtClean="0">
                <a:solidFill>
                  <a:srgbClr val="006633"/>
                </a:solidFill>
              </a:endParaRPr>
            </a:p>
          </p:txBody>
        </p:sp>
        <p:sp>
          <p:nvSpPr>
            <p:cNvPr id="30748" name="Freeform 231"/>
            <p:cNvSpPr>
              <a:spLocks/>
            </p:cNvSpPr>
            <p:nvPr/>
          </p:nvSpPr>
          <p:spPr bwMode="auto">
            <a:xfrm>
              <a:off x="3111" y="3499"/>
              <a:ext cx="40" cy="42"/>
            </a:xfrm>
            <a:custGeom>
              <a:avLst/>
              <a:gdLst>
                <a:gd name="T0" fmla="*/ 20 w 40"/>
                <a:gd name="T1" fmla="*/ 0 h 42"/>
                <a:gd name="T2" fmla="*/ 40 w 40"/>
                <a:gd name="T3" fmla="*/ 21 h 42"/>
                <a:gd name="T4" fmla="*/ 20 w 40"/>
                <a:gd name="T5" fmla="*/ 42 h 42"/>
                <a:gd name="T6" fmla="*/ 0 w 40"/>
                <a:gd name="T7" fmla="*/ 21 h 42"/>
                <a:gd name="T8" fmla="*/ 20 w 40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42">
                  <a:moveTo>
                    <a:pt x="20" y="0"/>
                  </a:moveTo>
                  <a:lnTo>
                    <a:pt x="40" y="21"/>
                  </a:lnTo>
                  <a:lnTo>
                    <a:pt x="20" y="42"/>
                  </a:lnTo>
                  <a:lnTo>
                    <a:pt x="0" y="2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1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</a:pPr>
              <a:endParaRPr lang="cs-CZ" sz="4000" b="1" smtClean="0">
                <a:solidFill>
                  <a:srgbClr val="006633"/>
                </a:solidFill>
              </a:endParaRPr>
            </a:p>
          </p:txBody>
        </p:sp>
        <p:sp>
          <p:nvSpPr>
            <p:cNvPr id="30749" name="Freeform 232"/>
            <p:cNvSpPr>
              <a:spLocks/>
            </p:cNvSpPr>
            <p:nvPr/>
          </p:nvSpPr>
          <p:spPr bwMode="auto">
            <a:xfrm>
              <a:off x="3111" y="3393"/>
              <a:ext cx="40" cy="42"/>
            </a:xfrm>
            <a:custGeom>
              <a:avLst/>
              <a:gdLst>
                <a:gd name="T0" fmla="*/ 20 w 40"/>
                <a:gd name="T1" fmla="*/ 0 h 42"/>
                <a:gd name="T2" fmla="*/ 40 w 40"/>
                <a:gd name="T3" fmla="*/ 21 h 42"/>
                <a:gd name="T4" fmla="*/ 20 w 40"/>
                <a:gd name="T5" fmla="*/ 42 h 42"/>
                <a:gd name="T6" fmla="*/ 0 w 40"/>
                <a:gd name="T7" fmla="*/ 21 h 42"/>
                <a:gd name="T8" fmla="*/ 20 w 40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42">
                  <a:moveTo>
                    <a:pt x="20" y="0"/>
                  </a:moveTo>
                  <a:lnTo>
                    <a:pt x="40" y="21"/>
                  </a:lnTo>
                  <a:lnTo>
                    <a:pt x="20" y="42"/>
                  </a:lnTo>
                  <a:lnTo>
                    <a:pt x="0" y="2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1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</a:pPr>
              <a:endParaRPr lang="cs-CZ" sz="4000" b="1" smtClean="0">
                <a:solidFill>
                  <a:srgbClr val="006633"/>
                </a:solidFill>
              </a:endParaRPr>
            </a:p>
          </p:txBody>
        </p:sp>
        <p:sp>
          <p:nvSpPr>
            <p:cNvPr id="30750" name="Freeform 233"/>
            <p:cNvSpPr>
              <a:spLocks/>
            </p:cNvSpPr>
            <p:nvPr/>
          </p:nvSpPr>
          <p:spPr bwMode="auto">
            <a:xfrm>
              <a:off x="3392" y="3281"/>
              <a:ext cx="40" cy="42"/>
            </a:xfrm>
            <a:custGeom>
              <a:avLst/>
              <a:gdLst>
                <a:gd name="T0" fmla="*/ 20 w 40"/>
                <a:gd name="T1" fmla="*/ 0 h 42"/>
                <a:gd name="T2" fmla="*/ 40 w 40"/>
                <a:gd name="T3" fmla="*/ 21 h 42"/>
                <a:gd name="T4" fmla="*/ 20 w 40"/>
                <a:gd name="T5" fmla="*/ 42 h 42"/>
                <a:gd name="T6" fmla="*/ 0 w 40"/>
                <a:gd name="T7" fmla="*/ 21 h 42"/>
                <a:gd name="T8" fmla="*/ 20 w 40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42">
                  <a:moveTo>
                    <a:pt x="20" y="0"/>
                  </a:moveTo>
                  <a:lnTo>
                    <a:pt x="40" y="21"/>
                  </a:lnTo>
                  <a:lnTo>
                    <a:pt x="20" y="42"/>
                  </a:lnTo>
                  <a:lnTo>
                    <a:pt x="0" y="2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1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</a:pPr>
              <a:endParaRPr lang="cs-CZ" sz="4000" b="1" smtClean="0">
                <a:solidFill>
                  <a:srgbClr val="006633"/>
                </a:solidFill>
              </a:endParaRPr>
            </a:p>
          </p:txBody>
        </p:sp>
        <p:sp>
          <p:nvSpPr>
            <p:cNvPr id="30751" name="Freeform 234"/>
            <p:cNvSpPr>
              <a:spLocks/>
            </p:cNvSpPr>
            <p:nvPr/>
          </p:nvSpPr>
          <p:spPr bwMode="auto">
            <a:xfrm>
              <a:off x="3533" y="3175"/>
              <a:ext cx="40" cy="43"/>
            </a:xfrm>
            <a:custGeom>
              <a:avLst/>
              <a:gdLst>
                <a:gd name="T0" fmla="*/ 20 w 40"/>
                <a:gd name="T1" fmla="*/ 0 h 43"/>
                <a:gd name="T2" fmla="*/ 40 w 40"/>
                <a:gd name="T3" fmla="*/ 21 h 43"/>
                <a:gd name="T4" fmla="*/ 20 w 40"/>
                <a:gd name="T5" fmla="*/ 43 h 43"/>
                <a:gd name="T6" fmla="*/ 0 w 40"/>
                <a:gd name="T7" fmla="*/ 21 h 43"/>
                <a:gd name="T8" fmla="*/ 20 w 40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43">
                  <a:moveTo>
                    <a:pt x="20" y="0"/>
                  </a:moveTo>
                  <a:lnTo>
                    <a:pt x="40" y="21"/>
                  </a:lnTo>
                  <a:lnTo>
                    <a:pt x="20" y="43"/>
                  </a:lnTo>
                  <a:lnTo>
                    <a:pt x="0" y="2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1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</a:pPr>
              <a:endParaRPr lang="cs-CZ" sz="4000" b="1" smtClean="0">
                <a:solidFill>
                  <a:srgbClr val="006633"/>
                </a:solidFill>
              </a:endParaRPr>
            </a:p>
          </p:txBody>
        </p:sp>
        <p:sp>
          <p:nvSpPr>
            <p:cNvPr id="30752" name="Freeform 235"/>
            <p:cNvSpPr>
              <a:spLocks/>
            </p:cNvSpPr>
            <p:nvPr/>
          </p:nvSpPr>
          <p:spPr bwMode="auto">
            <a:xfrm>
              <a:off x="3533" y="3063"/>
              <a:ext cx="40" cy="42"/>
            </a:xfrm>
            <a:custGeom>
              <a:avLst/>
              <a:gdLst>
                <a:gd name="T0" fmla="*/ 20 w 40"/>
                <a:gd name="T1" fmla="*/ 0 h 42"/>
                <a:gd name="T2" fmla="*/ 40 w 40"/>
                <a:gd name="T3" fmla="*/ 21 h 42"/>
                <a:gd name="T4" fmla="*/ 20 w 40"/>
                <a:gd name="T5" fmla="*/ 42 h 42"/>
                <a:gd name="T6" fmla="*/ 0 w 40"/>
                <a:gd name="T7" fmla="*/ 21 h 42"/>
                <a:gd name="T8" fmla="*/ 20 w 40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42">
                  <a:moveTo>
                    <a:pt x="20" y="0"/>
                  </a:moveTo>
                  <a:lnTo>
                    <a:pt x="40" y="21"/>
                  </a:lnTo>
                  <a:lnTo>
                    <a:pt x="20" y="42"/>
                  </a:lnTo>
                  <a:lnTo>
                    <a:pt x="0" y="2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1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</a:pPr>
              <a:endParaRPr lang="cs-CZ" sz="4000" b="1" smtClean="0">
                <a:solidFill>
                  <a:srgbClr val="006633"/>
                </a:solidFill>
              </a:endParaRPr>
            </a:p>
          </p:txBody>
        </p:sp>
        <p:sp>
          <p:nvSpPr>
            <p:cNvPr id="30753" name="Freeform 236"/>
            <p:cNvSpPr>
              <a:spLocks/>
            </p:cNvSpPr>
            <p:nvPr/>
          </p:nvSpPr>
          <p:spPr bwMode="auto">
            <a:xfrm>
              <a:off x="3667" y="2958"/>
              <a:ext cx="40" cy="42"/>
            </a:xfrm>
            <a:custGeom>
              <a:avLst/>
              <a:gdLst>
                <a:gd name="T0" fmla="*/ 20 w 40"/>
                <a:gd name="T1" fmla="*/ 0 h 42"/>
                <a:gd name="T2" fmla="*/ 40 w 40"/>
                <a:gd name="T3" fmla="*/ 21 h 42"/>
                <a:gd name="T4" fmla="*/ 20 w 40"/>
                <a:gd name="T5" fmla="*/ 42 h 42"/>
                <a:gd name="T6" fmla="*/ 0 w 40"/>
                <a:gd name="T7" fmla="*/ 21 h 42"/>
                <a:gd name="T8" fmla="*/ 20 w 40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42">
                  <a:moveTo>
                    <a:pt x="20" y="0"/>
                  </a:moveTo>
                  <a:lnTo>
                    <a:pt x="40" y="21"/>
                  </a:lnTo>
                  <a:lnTo>
                    <a:pt x="20" y="42"/>
                  </a:lnTo>
                  <a:lnTo>
                    <a:pt x="0" y="2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1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</a:pPr>
              <a:endParaRPr lang="cs-CZ" sz="4000" b="1" smtClean="0">
                <a:solidFill>
                  <a:srgbClr val="006633"/>
                </a:solidFill>
              </a:endParaRPr>
            </a:p>
          </p:txBody>
        </p:sp>
        <p:sp>
          <p:nvSpPr>
            <p:cNvPr id="30754" name="Freeform 237"/>
            <p:cNvSpPr>
              <a:spLocks/>
            </p:cNvSpPr>
            <p:nvPr/>
          </p:nvSpPr>
          <p:spPr bwMode="auto">
            <a:xfrm>
              <a:off x="3667" y="2852"/>
              <a:ext cx="40" cy="42"/>
            </a:xfrm>
            <a:custGeom>
              <a:avLst/>
              <a:gdLst>
                <a:gd name="T0" fmla="*/ 20 w 40"/>
                <a:gd name="T1" fmla="*/ 0 h 42"/>
                <a:gd name="T2" fmla="*/ 40 w 40"/>
                <a:gd name="T3" fmla="*/ 21 h 42"/>
                <a:gd name="T4" fmla="*/ 20 w 40"/>
                <a:gd name="T5" fmla="*/ 42 h 42"/>
                <a:gd name="T6" fmla="*/ 0 w 40"/>
                <a:gd name="T7" fmla="*/ 21 h 42"/>
                <a:gd name="T8" fmla="*/ 20 w 40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42">
                  <a:moveTo>
                    <a:pt x="20" y="0"/>
                  </a:moveTo>
                  <a:lnTo>
                    <a:pt x="40" y="21"/>
                  </a:lnTo>
                  <a:lnTo>
                    <a:pt x="20" y="42"/>
                  </a:lnTo>
                  <a:lnTo>
                    <a:pt x="0" y="2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1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</a:pPr>
              <a:endParaRPr lang="cs-CZ" sz="4000" b="1" smtClean="0">
                <a:solidFill>
                  <a:srgbClr val="006633"/>
                </a:solidFill>
              </a:endParaRPr>
            </a:p>
          </p:txBody>
        </p:sp>
        <p:sp>
          <p:nvSpPr>
            <p:cNvPr id="30755" name="Freeform 238"/>
            <p:cNvSpPr>
              <a:spLocks/>
            </p:cNvSpPr>
            <p:nvPr/>
          </p:nvSpPr>
          <p:spPr bwMode="auto">
            <a:xfrm>
              <a:off x="3667" y="2740"/>
              <a:ext cx="40" cy="42"/>
            </a:xfrm>
            <a:custGeom>
              <a:avLst/>
              <a:gdLst>
                <a:gd name="T0" fmla="*/ 20 w 40"/>
                <a:gd name="T1" fmla="*/ 0 h 42"/>
                <a:gd name="T2" fmla="*/ 40 w 40"/>
                <a:gd name="T3" fmla="*/ 21 h 42"/>
                <a:gd name="T4" fmla="*/ 20 w 40"/>
                <a:gd name="T5" fmla="*/ 42 h 42"/>
                <a:gd name="T6" fmla="*/ 0 w 40"/>
                <a:gd name="T7" fmla="*/ 21 h 42"/>
                <a:gd name="T8" fmla="*/ 20 w 40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42">
                  <a:moveTo>
                    <a:pt x="20" y="0"/>
                  </a:moveTo>
                  <a:lnTo>
                    <a:pt x="40" y="21"/>
                  </a:lnTo>
                  <a:lnTo>
                    <a:pt x="20" y="42"/>
                  </a:lnTo>
                  <a:lnTo>
                    <a:pt x="0" y="2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1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</a:pPr>
              <a:endParaRPr lang="cs-CZ" sz="4000" b="1" smtClean="0">
                <a:solidFill>
                  <a:srgbClr val="006633"/>
                </a:solidFill>
              </a:endParaRPr>
            </a:p>
          </p:txBody>
        </p:sp>
        <p:sp>
          <p:nvSpPr>
            <p:cNvPr id="30756" name="Freeform 239"/>
            <p:cNvSpPr>
              <a:spLocks/>
            </p:cNvSpPr>
            <p:nvPr/>
          </p:nvSpPr>
          <p:spPr bwMode="auto">
            <a:xfrm>
              <a:off x="3807" y="2634"/>
              <a:ext cx="41" cy="43"/>
            </a:xfrm>
            <a:custGeom>
              <a:avLst/>
              <a:gdLst>
                <a:gd name="T0" fmla="*/ 21 w 41"/>
                <a:gd name="T1" fmla="*/ 0 h 43"/>
                <a:gd name="T2" fmla="*/ 41 w 41"/>
                <a:gd name="T3" fmla="*/ 22 h 43"/>
                <a:gd name="T4" fmla="*/ 21 w 41"/>
                <a:gd name="T5" fmla="*/ 43 h 43"/>
                <a:gd name="T6" fmla="*/ 0 w 41"/>
                <a:gd name="T7" fmla="*/ 22 h 43"/>
                <a:gd name="T8" fmla="*/ 21 w 41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43">
                  <a:moveTo>
                    <a:pt x="21" y="0"/>
                  </a:moveTo>
                  <a:lnTo>
                    <a:pt x="41" y="22"/>
                  </a:lnTo>
                  <a:lnTo>
                    <a:pt x="21" y="43"/>
                  </a:lnTo>
                  <a:lnTo>
                    <a:pt x="0" y="2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1111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</a:pPr>
              <a:endParaRPr lang="cs-CZ" sz="4000" b="1" smtClean="0">
                <a:solidFill>
                  <a:srgbClr val="006633"/>
                </a:solidFill>
              </a:endParaRPr>
            </a:p>
          </p:txBody>
        </p:sp>
        <p:sp>
          <p:nvSpPr>
            <p:cNvPr id="30757" name="Freeform 240"/>
            <p:cNvSpPr>
              <a:spLocks/>
            </p:cNvSpPr>
            <p:nvPr/>
          </p:nvSpPr>
          <p:spPr bwMode="auto">
            <a:xfrm>
              <a:off x="3807" y="2529"/>
              <a:ext cx="41" cy="42"/>
            </a:xfrm>
            <a:custGeom>
              <a:avLst/>
              <a:gdLst>
                <a:gd name="T0" fmla="*/ 21 w 41"/>
                <a:gd name="T1" fmla="*/ 0 h 42"/>
                <a:gd name="T2" fmla="*/ 41 w 41"/>
                <a:gd name="T3" fmla="*/ 21 h 42"/>
                <a:gd name="T4" fmla="*/ 21 w 41"/>
                <a:gd name="T5" fmla="*/ 42 h 42"/>
                <a:gd name="T6" fmla="*/ 0 w 41"/>
                <a:gd name="T7" fmla="*/ 21 h 42"/>
                <a:gd name="T8" fmla="*/ 21 w 41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42">
                  <a:moveTo>
                    <a:pt x="21" y="0"/>
                  </a:moveTo>
                  <a:lnTo>
                    <a:pt x="41" y="21"/>
                  </a:lnTo>
                  <a:lnTo>
                    <a:pt x="21" y="42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1111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</a:pPr>
              <a:endParaRPr lang="cs-CZ" sz="4000" b="1" smtClean="0">
                <a:solidFill>
                  <a:srgbClr val="006633"/>
                </a:solidFill>
              </a:endParaRPr>
            </a:p>
          </p:txBody>
        </p:sp>
        <p:sp>
          <p:nvSpPr>
            <p:cNvPr id="30758" name="Freeform 241"/>
            <p:cNvSpPr>
              <a:spLocks/>
            </p:cNvSpPr>
            <p:nvPr/>
          </p:nvSpPr>
          <p:spPr bwMode="auto">
            <a:xfrm>
              <a:off x="3948" y="2417"/>
              <a:ext cx="40" cy="42"/>
            </a:xfrm>
            <a:custGeom>
              <a:avLst/>
              <a:gdLst>
                <a:gd name="T0" fmla="*/ 20 w 40"/>
                <a:gd name="T1" fmla="*/ 0 h 42"/>
                <a:gd name="T2" fmla="*/ 40 w 40"/>
                <a:gd name="T3" fmla="*/ 21 h 42"/>
                <a:gd name="T4" fmla="*/ 20 w 40"/>
                <a:gd name="T5" fmla="*/ 42 h 42"/>
                <a:gd name="T6" fmla="*/ 0 w 40"/>
                <a:gd name="T7" fmla="*/ 21 h 42"/>
                <a:gd name="T8" fmla="*/ 20 w 40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42">
                  <a:moveTo>
                    <a:pt x="20" y="0"/>
                  </a:moveTo>
                  <a:lnTo>
                    <a:pt x="40" y="21"/>
                  </a:lnTo>
                  <a:lnTo>
                    <a:pt x="20" y="42"/>
                  </a:lnTo>
                  <a:lnTo>
                    <a:pt x="0" y="2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1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</a:pPr>
              <a:endParaRPr lang="cs-CZ" sz="4000" b="1" smtClean="0">
                <a:solidFill>
                  <a:srgbClr val="006633"/>
                </a:solidFill>
              </a:endParaRPr>
            </a:p>
          </p:txBody>
        </p:sp>
        <p:sp>
          <p:nvSpPr>
            <p:cNvPr id="30759" name="Freeform 242"/>
            <p:cNvSpPr>
              <a:spLocks/>
            </p:cNvSpPr>
            <p:nvPr/>
          </p:nvSpPr>
          <p:spPr bwMode="auto">
            <a:xfrm>
              <a:off x="3948" y="2311"/>
              <a:ext cx="40" cy="42"/>
            </a:xfrm>
            <a:custGeom>
              <a:avLst/>
              <a:gdLst>
                <a:gd name="T0" fmla="*/ 20 w 40"/>
                <a:gd name="T1" fmla="*/ 0 h 42"/>
                <a:gd name="T2" fmla="*/ 40 w 40"/>
                <a:gd name="T3" fmla="*/ 21 h 42"/>
                <a:gd name="T4" fmla="*/ 20 w 40"/>
                <a:gd name="T5" fmla="*/ 42 h 42"/>
                <a:gd name="T6" fmla="*/ 0 w 40"/>
                <a:gd name="T7" fmla="*/ 21 h 42"/>
                <a:gd name="T8" fmla="*/ 20 w 40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42">
                  <a:moveTo>
                    <a:pt x="20" y="0"/>
                  </a:moveTo>
                  <a:lnTo>
                    <a:pt x="40" y="21"/>
                  </a:lnTo>
                  <a:lnTo>
                    <a:pt x="20" y="42"/>
                  </a:lnTo>
                  <a:lnTo>
                    <a:pt x="0" y="2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1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</a:pPr>
              <a:endParaRPr lang="cs-CZ" sz="4000" b="1" smtClean="0">
                <a:solidFill>
                  <a:srgbClr val="006633"/>
                </a:solidFill>
              </a:endParaRPr>
            </a:p>
          </p:txBody>
        </p:sp>
        <p:sp>
          <p:nvSpPr>
            <p:cNvPr id="30760" name="Freeform 243"/>
            <p:cNvSpPr>
              <a:spLocks/>
            </p:cNvSpPr>
            <p:nvPr/>
          </p:nvSpPr>
          <p:spPr bwMode="auto">
            <a:xfrm>
              <a:off x="4089" y="2206"/>
              <a:ext cx="40" cy="42"/>
            </a:xfrm>
            <a:custGeom>
              <a:avLst/>
              <a:gdLst>
                <a:gd name="T0" fmla="*/ 20 w 40"/>
                <a:gd name="T1" fmla="*/ 0 h 42"/>
                <a:gd name="T2" fmla="*/ 40 w 40"/>
                <a:gd name="T3" fmla="*/ 21 h 42"/>
                <a:gd name="T4" fmla="*/ 20 w 40"/>
                <a:gd name="T5" fmla="*/ 42 h 42"/>
                <a:gd name="T6" fmla="*/ 0 w 40"/>
                <a:gd name="T7" fmla="*/ 21 h 42"/>
                <a:gd name="T8" fmla="*/ 20 w 40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42">
                  <a:moveTo>
                    <a:pt x="20" y="0"/>
                  </a:moveTo>
                  <a:lnTo>
                    <a:pt x="40" y="21"/>
                  </a:lnTo>
                  <a:lnTo>
                    <a:pt x="20" y="42"/>
                  </a:lnTo>
                  <a:lnTo>
                    <a:pt x="0" y="2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1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</a:pPr>
              <a:endParaRPr lang="cs-CZ" sz="4000" b="1" smtClean="0">
                <a:solidFill>
                  <a:srgbClr val="006633"/>
                </a:solidFill>
              </a:endParaRPr>
            </a:p>
          </p:txBody>
        </p:sp>
        <p:sp>
          <p:nvSpPr>
            <p:cNvPr id="30761" name="Freeform 244"/>
            <p:cNvSpPr>
              <a:spLocks/>
            </p:cNvSpPr>
            <p:nvPr/>
          </p:nvSpPr>
          <p:spPr bwMode="auto">
            <a:xfrm>
              <a:off x="4229" y="2094"/>
              <a:ext cx="40" cy="42"/>
            </a:xfrm>
            <a:custGeom>
              <a:avLst/>
              <a:gdLst>
                <a:gd name="T0" fmla="*/ 20 w 40"/>
                <a:gd name="T1" fmla="*/ 0 h 42"/>
                <a:gd name="T2" fmla="*/ 40 w 40"/>
                <a:gd name="T3" fmla="*/ 21 h 42"/>
                <a:gd name="T4" fmla="*/ 20 w 40"/>
                <a:gd name="T5" fmla="*/ 42 h 42"/>
                <a:gd name="T6" fmla="*/ 0 w 40"/>
                <a:gd name="T7" fmla="*/ 21 h 42"/>
                <a:gd name="T8" fmla="*/ 20 w 40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42">
                  <a:moveTo>
                    <a:pt x="20" y="0"/>
                  </a:moveTo>
                  <a:lnTo>
                    <a:pt x="40" y="21"/>
                  </a:lnTo>
                  <a:lnTo>
                    <a:pt x="20" y="42"/>
                  </a:lnTo>
                  <a:lnTo>
                    <a:pt x="0" y="2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1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</a:pPr>
              <a:endParaRPr lang="cs-CZ" sz="4000" b="1" smtClean="0">
                <a:solidFill>
                  <a:srgbClr val="006633"/>
                </a:solidFill>
              </a:endParaRPr>
            </a:p>
          </p:txBody>
        </p:sp>
        <p:sp>
          <p:nvSpPr>
            <p:cNvPr id="30762" name="Freeform 245"/>
            <p:cNvSpPr>
              <a:spLocks/>
            </p:cNvSpPr>
            <p:nvPr/>
          </p:nvSpPr>
          <p:spPr bwMode="auto">
            <a:xfrm>
              <a:off x="4229" y="1988"/>
              <a:ext cx="40" cy="42"/>
            </a:xfrm>
            <a:custGeom>
              <a:avLst/>
              <a:gdLst>
                <a:gd name="T0" fmla="*/ 20 w 40"/>
                <a:gd name="T1" fmla="*/ 0 h 42"/>
                <a:gd name="T2" fmla="*/ 40 w 40"/>
                <a:gd name="T3" fmla="*/ 21 h 42"/>
                <a:gd name="T4" fmla="*/ 20 w 40"/>
                <a:gd name="T5" fmla="*/ 42 h 42"/>
                <a:gd name="T6" fmla="*/ 0 w 40"/>
                <a:gd name="T7" fmla="*/ 21 h 42"/>
                <a:gd name="T8" fmla="*/ 20 w 40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42">
                  <a:moveTo>
                    <a:pt x="20" y="0"/>
                  </a:moveTo>
                  <a:lnTo>
                    <a:pt x="40" y="21"/>
                  </a:lnTo>
                  <a:lnTo>
                    <a:pt x="20" y="42"/>
                  </a:lnTo>
                  <a:lnTo>
                    <a:pt x="0" y="2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1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</a:pPr>
              <a:endParaRPr lang="cs-CZ" sz="4000" b="1" smtClean="0">
                <a:solidFill>
                  <a:srgbClr val="006633"/>
                </a:solidFill>
              </a:endParaRPr>
            </a:p>
          </p:txBody>
        </p:sp>
        <p:sp>
          <p:nvSpPr>
            <p:cNvPr id="30763" name="Freeform 246"/>
            <p:cNvSpPr>
              <a:spLocks/>
            </p:cNvSpPr>
            <p:nvPr/>
          </p:nvSpPr>
          <p:spPr bwMode="auto">
            <a:xfrm>
              <a:off x="4229" y="1883"/>
              <a:ext cx="40" cy="42"/>
            </a:xfrm>
            <a:custGeom>
              <a:avLst/>
              <a:gdLst>
                <a:gd name="T0" fmla="*/ 20 w 40"/>
                <a:gd name="T1" fmla="*/ 0 h 42"/>
                <a:gd name="T2" fmla="*/ 40 w 40"/>
                <a:gd name="T3" fmla="*/ 21 h 42"/>
                <a:gd name="T4" fmla="*/ 20 w 40"/>
                <a:gd name="T5" fmla="*/ 42 h 42"/>
                <a:gd name="T6" fmla="*/ 0 w 40"/>
                <a:gd name="T7" fmla="*/ 21 h 42"/>
                <a:gd name="T8" fmla="*/ 20 w 40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42">
                  <a:moveTo>
                    <a:pt x="20" y="0"/>
                  </a:moveTo>
                  <a:lnTo>
                    <a:pt x="40" y="21"/>
                  </a:lnTo>
                  <a:lnTo>
                    <a:pt x="20" y="42"/>
                  </a:lnTo>
                  <a:lnTo>
                    <a:pt x="0" y="2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1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</a:pPr>
              <a:endParaRPr lang="cs-CZ" sz="4000" b="1" smtClean="0">
                <a:solidFill>
                  <a:srgbClr val="006633"/>
                </a:solidFill>
              </a:endParaRPr>
            </a:p>
          </p:txBody>
        </p:sp>
        <p:sp>
          <p:nvSpPr>
            <p:cNvPr id="30764" name="Freeform 247"/>
            <p:cNvSpPr>
              <a:spLocks/>
            </p:cNvSpPr>
            <p:nvPr/>
          </p:nvSpPr>
          <p:spPr bwMode="auto">
            <a:xfrm>
              <a:off x="4229" y="1770"/>
              <a:ext cx="40" cy="43"/>
            </a:xfrm>
            <a:custGeom>
              <a:avLst/>
              <a:gdLst>
                <a:gd name="T0" fmla="*/ 20 w 40"/>
                <a:gd name="T1" fmla="*/ 0 h 43"/>
                <a:gd name="T2" fmla="*/ 40 w 40"/>
                <a:gd name="T3" fmla="*/ 21 h 43"/>
                <a:gd name="T4" fmla="*/ 20 w 40"/>
                <a:gd name="T5" fmla="*/ 43 h 43"/>
                <a:gd name="T6" fmla="*/ 0 w 40"/>
                <a:gd name="T7" fmla="*/ 21 h 43"/>
                <a:gd name="T8" fmla="*/ 20 w 40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43">
                  <a:moveTo>
                    <a:pt x="20" y="0"/>
                  </a:moveTo>
                  <a:lnTo>
                    <a:pt x="40" y="21"/>
                  </a:lnTo>
                  <a:lnTo>
                    <a:pt x="20" y="43"/>
                  </a:lnTo>
                  <a:lnTo>
                    <a:pt x="0" y="2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1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</a:pPr>
              <a:endParaRPr lang="cs-CZ" sz="4000" b="1" smtClean="0">
                <a:solidFill>
                  <a:srgbClr val="006633"/>
                </a:solidFill>
              </a:endParaRPr>
            </a:p>
          </p:txBody>
        </p:sp>
        <p:sp>
          <p:nvSpPr>
            <p:cNvPr id="30765" name="Freeform 248"/>
            <p:cNvSpPr>
              <a:spLocks/>
            </p:cNvSpPr>
            <p:nvPr/>
          </p:nvSpPr>
          <p:spPr bwMode="auto">
            <a:xfrm>
              <a:off x="4363" y="1665"/>
              <a:ext cx="40" cy="42"/>
            </a:xfrm>
            <a:custGeom>
              <a:avLst/>
              <a:gdLst>
                <a:gd name="T0" fmla="*/ 20 w 40"/>
                <a:gd name="T1" fmla="*/ 0 h 42"/>
                <a:gd name="T2" fmla="*/ 40 w 40"/>
                <a:gd name="T3" fmla="*/ 21 h 42"/>
                <a:gd name="T4" fmla="*/ 20 w 40"/>
                <a:gd name="T5" fmla="*/ 42 h 42"/>
                <a:gd name="T6" fmla="*/ 0 w 40"/>
                <a:gd name="T7" fmla="*/ 21 h 42"/>
                <a:gd name="T8" fmla="*/ 20 w 40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42">
                  <a:moveTo>
                    <a:pt x="20" y="0"/>
                  </a:moveTo>
                  <a:lnTo>
                    <a:pt x="40" y="21"/>
                  </a:lnTo>
                  <a:lnTo>
                    <a:pt x="20" y="42"/>
                  </a:lnTo>
                  <a:lnTo>
                    <a:pt x="0" y="2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1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</a:pPr>
              <a:endParaRPr lang="cs-CZ" sz="4000" b="1" smtClean="0">
                <a:solidFill>
                  <a:srgbClr val="006633"/>
                </a:solidFill>
              </a:endParaRPr>
            </a:p>
          </p:txBody>
        </p:sp>
        <p:sp>
          <p:nvSpPr>
            <p:cNvPr id="30766" name="Freeform 249"/>
            <p:cNvSpPr>
              <a:spLocks/>
            </p:cNvSpPr>
            <p:nvPr/>
          </p:nvSpPr>
          <p:spPr bwMode="auto">
            <a:xfrm>
              <a:off x="4363" y="1553"/>
              <a:ext cx="40" cy="42"/>
            </a:xfrm>
            <a:custGeom>
              <a:avLst/>
              <a:gdLst>
                <a:gd name="T0" fmla="*/ 20 w 40"/>
                <a:gd name="T1" fmla="*/ 0 h 42"/>
                <a:gd name="T2" fmla="*/ 40 w 40"/>
                <a:gd name="T3" fmla="*/ 21 h 42"/>
                <a:gd name="T4" fmla="*/ 20 w 40"/>
                <a:gd name="T5" fmla="*/ 42 h 42"/>
                <a:gd name="T6" fmla="*/ 0 w 40"/>
                <a:gd name="T7" fmla="*/ 21 h 42"/>
                <a:gd name="T8" fmla="*/ 20 w 40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42">
                  <a:moveTo>
                    <a:pt x="20" y="0"/>
                  </a:moveTo>
                  <a:lnTo>
                    <a:pt x="40" y="21"/>
                  </a:lnTo>
                  <a:lnTo>
                    <a:pt x="20" y="42"/>
                  </a:lnTo>
                  <a:lnTo>
                    <a:pt x="0" y="2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1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</a:pPr>
              <a:endParaRPr lang="cs-CZ" sz="4000" b="1" smtClean="0">
                <a:solidFill>
                  <a:srgbClr val="006633"/>
                </a:solidFill>
              </a:endParaRPr>
            </a:p>
          </p:txBody>
        </p:sp>
        <p:sp>
          <p:nvSpPr>
            <p:cNvPr id="30767" name="Freeform 250"/>
            <p:cNvSpPr>
              <a:spLocks/>
            </p:cNvSpPr>
            <p:nvPr/>
          </p:nvSpPr>
          <p:spPr bwMode="auto">
            <a:xfrm>
              <a:off x="4644" y="1447"/>
              <a:ext cx="41" cy="42"/>
            </a:xfrm>
            <a:custGeom>
              <a:avLst/>
              <a:gdLst>
                <a:gd name="T0" fmla="*/ 21 w 41"/>
                <a:gd name="T1" fmla="*/ 0 h 42"/>
                <a:gd name="T2" fmla="*/ 41 w 41"/>
                <a:gd name="T3" fmla="*/ 21 h 42"/>
                <a:gd name="T4" fmla="*/ 21 w 41"/>
                <a:gd name="T5" fmla="*/ 42 h 42"/>
                <a:gd name="T6" fmla="*/ 0 w 41"/>
                <a:gd name="T7" fmla="*/ 21 h 42"/>
                <a:gd name="T8" fmla="*/ 21 w 41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42">
                  <a:moveTo>
                    <a:pt x="21" y="0"/>
                  </a:moveTo>
                  <a:lnTo>
                    <a:pt x="41" y="21"/>
                  </a:lnTo>
                  <a:lnTo>
                    <a:pt x="21" y="42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1111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</a:pPr>
              <a:endParaRPr lang="cs-CZ" sz="4000" b="1" smtClean="0">
                <a:solidFill>
                  <a:srgbClr val="006633"/>
                </a:solidFill>
              </a:endParaRPr>
            </a:p>
          </p:txBody>
        </p:sp>
        <p:sp>
          <p:nvSpPr>
            <p:cNvPr id="30768" name="Freeform 251"/>
            <p:cNvSpPr>
              <a:spLocks/>
            </p:cNvSpPr>
            <p:nvPr/>
          </p:nvSpPr>
          <p:spPr bwMode="auto">
            <a:xfrm>
              <a:off x="5060" y="1342"/>
              <a:ext cx="40" cy="42"/>
            </a:xfrm>
            <a:custGeom>
              <a:avLst/>
              <a:gdLst>
                <a:gd name="T0" fmla="*/ 20 w 40"/>
                <a:gd name="T1" fmla="*/ 0 h 42"/>
                <a:gd name="T2" fmla="*/ 40 w 40"/>
                <a:gd name="T3" fmla="*/ 21 h 42"/>
                <a:gd name="T4" fmla="*/ 20 w 40"/>
                <a:gd name="T5" fmla="*/ 42 h 42"/>
                <a:gd name="T6" fmla="*/ 0 w 40"/>
                <a:gd name="T7" fmla="*/ 21 h 42"/>
                <a:gd name="T8" fmla="*/ 20 w 40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42">
                  <a:moveTo>
                    <a:pt x="20" y="0"/>
                  </a:moveTo>
                  <a:lnTo>
                    <a:pt x="40" y="21"/>
                  </a:lnTo>
                  <a:lnTo>
                    <a:pt x="20" y="42"/>
                  </a:lnTo>
                  <a:lnTo>
                    <a:pt x="0" y="2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1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</a:pPr>
              <a:endParaRPr lang="cs-CZ" sz="4000" b="1" smtClean="0">
                <a:solidFill>
                  <a:srgbClr val="006633"/>
                </a:solidFill>
              </a:endParaRPr>
            </a:p>
          </p:txBody>
        </p:sp>
        <p:sp>
          <p:nvSpPr>
            <p:cNvPr id="30769" name="Rectangle 252"/>
            <p:cNvSpPr>
              <a:spLocks noChangeArrowheads="1"/>
            </p:cNvSpPr>
            <p:nvPr/>
          </p:nvSpPr>
          <p:spPr bwMode="auto">
            <a:xfrm>
              <a:off x="1237" y="703"/>
              <a:ext cx="3392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812800" indent="-8128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</a:pPr>
              <a:r>
                <a:rPr lang="cs-CZ" altLang="cs-CZ" sz="1900" smtClean="0">
                  <a:solidFill>
                    <a:srgbClr val="006633"/>
                  </a:solidFill>
                </a:rPr>
                <a:t>Penzijní reformy zavádějící důchodové spoření</a:t>
              </a:r>
              <a:endParaRPr lang="cs-CZ" altLang="cs-CZ" smtClean="0">
                <a:solidFill>
                  <a:srgbClr val="006633"/>
                </a:solidFill>
              </a:endParaRPr>
            </a:p>
          </p:txBody>
        </p:sp>
        <p:sp>
          <p:nvSpPr>
            <p:cNvPr id="30770" name="Rectangle 253"/>
            <p:cNvSpPr>
              <a:spLocks noChangeArrowheads="1"/>
            </p:cNvSpPr>
            <p:nvPr/>
          </p:nvSpPr>
          <p:spPr bwMode="auto">
            <a:xfrm>
              <a:off x="4889" y="1173"/>
              <a:ext cx="456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812800" indent="-8128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</a:pPr>
              <a:r>
                <a:rPr lang="cs-CZ" altLang="cs-CZ" sz="1100" smtClean="0">
                  <a:solidFill>
                    <a:srgbClr val="CC0000"/>
                  </a:solidFill>
                </a:rPr>
                <a:t>Rumunsko</a:t>
              </a:r>
              <a:endParaRPr lang="cs-CZ" altLang="cs-CZ" smtClean="0">
                <a:solidFill>
                  <a:srgbClr val="CC0000"/>
                </a:solidFill>
              </a:endParaRPr>
            </a:p>
          </p:txBody>
        </p:sp>
        <p:sp>
          <p:nvSpPr>
            <p:cNvPr id="30771" name="Rectangle 254"/>
            <p:cNvSpPr>
              <a:spLocks noChangeArrowheads="1"/>
            </p:cNvSpPr>
            <p:nvPr/>
          </p:nvSpPr>
          <p:spPr bwMode="auto">
            <a:xfrm>
              <a:off x="4475" y="1279"/>
              <a:ext cx="441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812800" indent="-8128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</a:pPr>
              <a:r>
                <a:rPr lang="cs-CZ" altLang="cs-CZ" sz="1100" smtClean="0">
                  <a:solidFill>
                    <a:srgbClr val="CC0000"/>
                  </a:solidFill>
                </a:rPr>
                <a:t>Slovensko</a:t>
              </a:r>
              <a:endParaRPr lang="cs-CZ" altLang="cs-CZ" smtClean="0">
                <a:solidFill>
                  <a:srgbClr val="CC0000"/>
                </a:solidFill>
              </a:endParaRPr>
            </a:p>
          </p:txBody>
        </p:sp>
        <p:sp>
          <p:nvSpPr>
            <p:cNvPr id="30772" name="Rectangle 255"/>
            <p:cNvSpPr>
              <a:spLocks noChangeArrowheads="1"/>
            </p:cNvSpPr>
            <p:nvPr/>
          </p:nvSpPr>
          <p:spPr bwMode="auto">
            <a:xfrm>
              <a:off x="4195" y="1384"/>
              <a:ext cx="455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812800" indent="-8128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</a:pPr>
              <a:r>
                <a:rPr lang="cs-CZ" altLang="cs-CZ" sz="1100" smtClean="0">
                  <a:solidFill>
                    <a:srgbClr val="CC0000"/>
                  </a:solidFill>
                </a:rPr>
                <a:t>Makedonie</a:t>
              </a:r>
              <a:endParaRPr lang="cs-CZ" altLang="cs-CZ" smtClean="0">
                <a:solidFill>
                  <a:srgbClr val="CC0000"/>
                </a:solidFill>
              </a:endParaRPr>
            </a:p>
          </p:txBody>
        </p:sp>
        <p:sp>
          <p:nvSpPr>
            <p:cNvPr id="30773" name="Rectangle 256"/>
            <p:cNvSpPr>
              <a:spLocks noChangeArrowheads="1"/>
            </p:cNvSpPr>
            <p:nvPr/>
          </p:nvSpPr>
          <p:spPr bwMode="auto">
            <a:xfrm>
              <a:off x="3918" y="1496"/>
              <a:ext cx="1012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812800" indent="-8128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</a:pPr>
              <a:r>
                <a:rPr lang="cs-CZ" altLang="cs-CZ" sz="1100" smtClean="0">
                  <a:solidFill>
                    <a:srgbClr val="CC0000"/>
                  </a:solidFill>
                </a:rPr>
                <a:t>Dominikánská republika</a:t>
              </a:r>
              <a:endParaRPr lang="cs-CZ" altLang="cs-CZ" smtClean="0">
                <a:solidFill>
                  <a:srgbClr val="CC0000"/>
                </a:solidFill>
              </a:endParaRPr>
            </a:p>
          </p:txBody>
        </p:sp>
        <p:sp>
          <p:nvSpPr>
            <p:cNvPr id="30774" name="Rectangle 257"/>
            <p:cNvSpPr>
              <a:spLocks noChangeArrowheads="1"/>
            </p:cNvSpPr>
            <p:nvPr/>
          </p:nvSpPr>
          <p:spPr bwMode="auto">
            <a:xfrm>
              <a:off x="4081" y="1602"/>
              <a:ext cx="401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812800" indent="-8128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</a:pPr>
              <a:r>
                <a:rPr lang="cs-CZ" altLang="cs-CZ" sz="1100" smtClean="0">
                  <a:solidFill>
                    <a:srgbClr val="CC0000"/>
                  </a:solidFill>
                </a:rPr>
                <a:t>Kostarika</a:t>
              </a:r>
              <a:endParaRPr lang="cs-CZ" altLang="cs-CZ" smtClean="0">
                <a:solidFill>
                  <a:srgbClr val="CC0000"/>
                </a:solidFill>
              </a:endParaRPr>
            </a:p>
          </p:txBody>
        </p:sp>
        <p:sp>
          <p:nvSpPr>
            <p:cNvPr id="30775" name="Rectangle 258"/>
            <p:cNvSpPr>
              <a:spLocks noChangeArrowheads="1"/>
            </p:cNvSpPr>
            <p:nvPr/>
          </p:nvSpPr>
          <p:spPr bwMode="auto">
            <a:xfrm>
              <a:off x="4082" y="1714"/>
              <a:ext cx="397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812800" indent="-8128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</a:pPr>
              <a:r>
                <a:rPr lang="cs-CZ" altLang="cs-CZ" sz="1100" smtClean="0">
                  <a:solidFill>
                    <a:srgbClr val="CC0000"/>
                  </a:solidFill>
                </a:rPr>
                <a:t>Estonsko</a:t>
              </a:r>
              <a:endParaRPr lang="cs-CZ" altLang="cs-CZ" smtClean="0">
                <a:solidFill>
                  <a:srgbClr val="CC0000"/>
                </a:solidFill>
              </a:endParaRPr>
            </a:p>
          </p:txBody>
        </p:sp>
        <p:sp>
          <p:nvSpPr>
            <p:cNvPr id="30776" name="Rectangle 259"/>
            <p:cNvSpPr>
              <a:spLocks noChangeArrowheads="1"/>
            </p:cNvSpPr>
            <p:nvPr/>
          </p:nvSpPr>
          <p:spPr bwMode="auto">
            <a:xfrm>
              <a:off x="4043" y="1820"/>
              <a:ext cx="485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812800" indent="-8128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</a:pPr>
              <a:r>
                <a:rPr lang="cs-CZ" altLang="cs-CZ" sz="1100" smtClean="0">
                  <a:solidFill>
                    <a:srgbClr val="CC0000"/>
                  </a:solidFill>
                </a:rPr>
                <a:t>Chorvatsko</a:t>
              </a:r>
              <a:endParaRPr lang="cs-CZ" altLang="cs-CZ" smtClean="0">
                <a:solidFill>
                  <a:srgbClr val="CC0000"/>
                </a:solidFill>
              </a:endParaRPr>
            </a:p>
          </p:txBody>
        </p:sp>
        <p:sp>
          <p:nvSpPr>
            <p:cNvPr id="30777" name="Rectangle 260"/>
            <p:cNvSpPr>
              <a:spLocks noChangeArrowheads="1"/>
            </p:cNvSpPr>
            <p:nvPr/>
          </p:nvSpPr>
          <p:spPr bwMode="auto">
            <a:xfrm>
              <a:off x="4065" y="1925"/>
              <a:ext cx="431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812800" indent="-8128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</a:pPr>
              <a:r>
                <a:rPr lang="cs-CZ" altLang="cs-CZ" sz="1100" smtClean="0">
                  <a:solidFill>
                    <a:srgbClr val="CC0000"/>
                  </a:solidFill>
                </a:rPr>
                <a:t>Bulharsko</a:t>
              </a:r>
              <a:endParaRPr lang="cs-CZ" altLang="cs-CZ" smtClean="0">
                <a:solidFill>
                  <a:srgbClr val="CC0000"/>
                </a:solidFill>
              </a:endParaRPr>
            </a:p>
          </p:txBody>
        </p:sp>
        <p:sp>
          <p:nvSpPr>
            <p:cNvPr id="30778" name="Rectangle 261"/>
            <p:cNvSpPr>
              <a:spLocks noChangeArrowheads="1"/>
            </p:cNvSpPr>
            <p:nvPr/>
          </p:nvSpPr>
          <p:spPr bwMode="auto">
            <a:xfrm>
              <a:off x="3944" y="2037"/>
              <a:ext cx="387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812800" indent="-8128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</a:pPr>
              <a:r>
                <a:rPr lang="cs-CZ" altLang="cs-CZ" sz="1100" smtClean="0">
                  <a:solidFill>
                    <a:srgbClr val="CC0000"/>
                  </a:solidFill>
                </a:rPr>
                <a:t>Lotyšsko</a:t>
              </a:r>
              <a:endParaRPr lang="cs-CZ" altLang="cs-CZ" smtClean="0">
                <a:solidFill>
                  <a:srgbClr val="CC0000"/>
                </a:solidFill>
              </a:endParaRPr>
            </a:p>
          </p:txBody>
        </p:sp>
        <p:sp>
          <p:nvSpPr>
            <p:cNvPr id="30779" name="Rectangle 262"/>
            <p:cNvSpPr>
              <a:spLocks noChangeArrowheads="1"/>
            </p:cNvSpPr>
            <p:nvPr/>
          </p:nvSpPr>
          <p:spPr bwMode="auto">
            <a:xfrm>
              <a:off x="3772" y="2143"/>
              <a:ext cx="461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812800" indent="-8128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</a:pPr>
              <a:r>
                <a:rPr lang="cs-CZ" altLang="cs-CZ" sz="1100" smtClean="0">
                  <a:solidFill>
                    <a:srgbClr val="CC0000"/>
                  </a:solidFill>
                </a:rPr>
                <a:t>Hong kong</a:t>
              </a:r>
              <a:endParaRPr lang="cs-CZ" altLang="cs-CZ" smtClean="0">
                <a:solidFill>
                  <a:srgbClr val="CC0000"/>
                </a:solidFill>
              </a:endParaRPr>
            </a:p>
          </p:txBody>
        </p:sp>
        <p:sp>
          <p:nvSpPr>
            <p:cNvPr id="30780" name="Rectangle 263"/>
            <p:cNvSpPr>
              <a:spLocks noChangeArrowheads="1"/>
            </p:cNvSpPr>
            <p:nvPr/>
          </p:nvSpPr>
          <p:spPr bwMode="auto">
            <a:xfrm>
              <a:off x="3877" y="2248"/>
              <a:ext cx="250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812800" indent="-8128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</a:pPr>
              <a:r>
                <a:rPr lang="cs-CZ" altLang="cs-CZ" sz="1100" smtClean="0">
                  <a:solidFill>
                    <a:srgbClr val="CC0000"/>
                  </a:solidFill>
                </a:rPr>
                <a:t>Korea</a:t>
              </a:r>
              <a:endParaRPr lang="cs-CZ" altLang="cs-CZ" smtClean="0">
                <a:solidFill>
                  <a:srgbClr val="CC0000"/>
                </a:solidFill>
              </a:endParaRPr>
            </a:p>
          </p:txBody>
        </p:sp>
        <p:sp>
          <p:nvSpPr>
            <p:cNvPr id="30781" name="Rectangle 264"/>
            <p:cNvSpPr>
              <a:spLocks noChangeArrowheads="1"/>
            </p:cNvSpPr>
            <p:nvPr/>
          </p:nvSpPr>
          <p:spPr bwMode="auto">
            <a:xfrm>
              <a:off x="3659" y="2360"/>
              <a:ext cx="394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812800" indent="-8128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</a:pPr>
              <a:r>
                <a:rPr lang="cs-CZ" altLang="cs-CZ" sz="1200" smtClean="0">
                  <a:solidFill>
                    <a:srgbClr val="CC0000"/>
                  </a:solidFill>
                </a:rPr>
                <a:t>Švédsko</a:t>
              </a:r>
            </a:p>
          </p:txBody>
        </p:sp>
        <p:sp>
          <p:nvSpPr>
            <p:cNvPr id="30782" name="Rectangle 265"/>
            <p:cNvSpPr>
              <a:spLocks noChangeArrowheads="1"/>
            </p:cNvSpPr>
            <p:nvPr/>
          </p:nvSpPr>
          <p:spPr bwMode="auto">
            <a:xfrm>
              <a:off x="3713" y="2466"/>
              <a:ext cx="289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812800" indent="-8128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</a:pPr>
              <a:r>
                <a:rPr lang="cs-CZ" altLang="cs-CZ" sz="1100" smtClean="0">
                  <a:solidFill>
                    <a:srgbClr val="CC0000"/>
                  </a:solidFill>
                </a:rPr>
                <a:t>Polsko</a:t>
              </a:r>
              <a:endParaRPr lang="cs-CZ" altLang="cs-CZ" smtClean="0">
                <a:solidFill>
                  <a:srgbClr val="CC0000"/>
                </a:solidFill>
              </a:endParaRPr>
            </a:p>
          </p:txBody>
        </p:sp>
        <p:sp>
          <p:nvSpPr>
            <p:cNvPr id="30783" name="Rectangle 266"/>
            <p:cNvSpPr>
              <a:spLocks noChangeArrowheads="1"/>
            </p:cNvSpPr>
            <p:nvPr/>
          </p:nvSpPr>
          <p:spPr bwMode="auto">
            <a:xfrm>
              <a:off x="1872" y="2571"/>
              <a:ext cx="3800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812800" indent="-8128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</a:pPr>
              <a:r>
                <a:rPr lang="cs-CZ" altLang="cs-CZ" sz="1200" smtClean="0">
                  <a:solidFill>
                    <a:srgbClr val="CC0000"/>
                  </a:solidFill>
                </a:rPr>
                <a:t>                                                              Maďarsko    -                          ukončilo 2011</a:t>
              </a:r>
              <a:r>
                <a:rPr lang="cs-CZ" altLang="cs-CZ" sz="1100" smtClean="0">
                  <a:solidFill>
                    <a:srgbClr val="CC0000"/>
                  </a:solidFill>
                </a:rPr>
                <a:t>        </a:t>
              </a:r>
              <a:endParaRPr lang="cs-CZ" altLang="cs-CZ" smtClean="0">
                <a:solidFill>
                  <a:srgbClr val="CC0000"/>
                </a:solidFill>
              </a:endParaRPr>
            </a:p>
          </p:txBody>
        </p:sp>
        <p:sp>
          <p:nvSpPr>
            <p:cNvPr id="30784" name="Rectangle 267"/>
            <p:cNvSpPr>
              <a:spLocks noChangeArrowheads="1"/>
            </p:cNvSpPr>
            <p:nvPr/>
          </p:nvSpPr>
          <p:spPr bwMode="auto">
            <a:xfrm>
              <a:off x="3479" y="2684"/>
              <a:ext cx="490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812800" indent="-8128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</a:pPr>
              <a:r>
                <a:rPr lang="cs-CZ" altLang="cs-CZ" sz="1100" smtClean="0">
                  <a:solidFill>
                    <a:srgbClr val="CC0000"/>
                  </a:solidFill>
                </a:rPr>
                <a:t>Kazachstán</a:t>
              </a:r>
              <a:endParaRPr lang="cs-CZ" altLang="cs-CZ" smtClean="0">
                <a:solidFill>
                  <a:srgbClr val="CC0000"/>
                </a:solidFill>
              </a:endParaRPr>
            </a:p>
          </p:txBody>
        </p:sp>
        <p:sp>
          <p:nvSpPr>
            <p:cNvPr id="30785" name="Rectangle 268"/>
            <p:cNvSpPr>
              <a:spLocks noChangeArrowheads="1"/>
            </p:cNvSpPr>
            <p:nvPr/>
          </p:nvSpPr>
          <p:spPr bwMode="auto">
            <a:xfrm>
              <a:off x="3526" y="2789"/>
              <a:ext cx="372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812800" indent="-8128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</a:pPr>
              <a:r>
                <a:rPr lang="cs-CZ" altLang="cs-CZ" sz="1100" smtClean="0">
                  <a:solidFill>
                    <a:srgbClr val="CC0000"/>
                  </a:solidFill>
                </a:rPr>
                <a:t>Salvador</a:t>
              </a:r>
              <a:endParaRPr lang="cs-CZ" altLang="cs-CZ" smtClean="0">
                <a:solidFill>
                  <a:srgbClr val="CC0000"/>
                </a:solidFill>
              </a:endParaRPr>
            </a:p>
          </p:txBody>
        </p:sp>
        <p:sp>
          <p:nvSpPr>
            <p:cNvPr id="30786" name="Rectangle 269"/>
            <p:cNvSpPr>
              <a:spLocks noChangeArrowheads="1"/>
            </p:cNvSpPr>
            <p:nvPr/>
          </p:nvSpPr>
          <p:spPr bwMode="auto">
            <a:xfrm>
              <a:off x="3438" y="2894"/>
              <a:ext cx="298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812800" indent="-8128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</a:pPr>
              <a:r>
                <a:rPr lang="cs-CZ" altLang="cs-CZ" sz="1100" smtClean="0">
                  <a:solidFill>
                    <a:srgbClr val="CC0000"/>
                  </a:solidFill>
                </a:rPr>
                <a:t>Mexiko</a:t>
              </a:r>
              <a:endParaRPr lang="cs-CZ" altLang="cs-CZ" smtClean="0">
                <a:solidFill>
                  <a:srgbClr val="CC0000"/>
                </a:solidFill>
              </a:endParaRPr>
            </a:p>
          </p:txBody>
        </p:sp>
        <p:sp>
          <p:nvSpPr>
            <p:cNvPr id="30787" name="Rectangle 270"/>
            <p:cNvSpPr>
              <a:spLocks noChangeArrowheads="1"/>
            </p:cNvSpPr>
            <p:nvPr/>
          </p:nvSpPr>
          <p:spPr bwMode="auto">
            <a:xfrm>
              <a:off x="3443" y="3007"/>
              <a:ext cx="288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812800" indent="-8128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</a:pPr>
              <a:r>
                <a:rPr lang="cs-CZ" altLang="cs-CZ" sz="1100" smtClean="0">
                  <a:solidFill>
                    <a:srgbClr val="CC0000"/>
                  </a:solidFill>
                </a:rPr>
                <a:t>Bolivie</a:t>
              </a:r>
              <a:endParaRPr lang="cs-CZ" altLang="cs-CZ" smtClean="0">
                <a:solidFill>
                  <a:srgbClr val="CC0000"/>
                </a:solidFill>
              </a:endParaRPr>
            </a:p>
          </p:txBody>
        </p:sp>
        <p:sp>
          <p:nvSpPr>
            <p:cNvPr id="30788" name="Rectangle 271"/>
            <p:cNvSpPr>
              <a:spLocks noChangeArrowheads="1"/>
            </p:cNvSpPr>
            <p:nvPr/>
          </p:nvSpPr>
          <p:spPr bwMode="auto">
            <a:xfrm>
              <a:off x="3271" y="3112"/>
              <a:ext cx="358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812800" indent="-8128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</a:pPr>
              <a:r>
                <a:rPr lang="cs-CZ" altLang="cs-CZ" sz="1100" smtClean="0">
                  <a:solidFill>
                    <a:srgbClr val="CC0000"/>
                  </a:solidFill>
                </a:rPr>
                <a:t>Uruguay</a:t>
              </a:r>
              <a:endParaRPr lang="cs-CZ" altLang="cs-CZ" smtClean="0">
                <a:solidFill>
                  <a:srgbClr val="CC0000"/>
                </a:solidFill>
              </a:endParaRPr>
            </a:p>
          </p:txBody>
        </p:sp>
        <p:sp>
          <p:nvSpPr>
            <p:cNvPr id="30789" name="Rectangle 272"/>
            <p:cNvSpPr>
              <a:spLocks noChangeArrowheads="1"/>
            </p:cNvSpPr>
            <p:nvPr/>
          </p:nvSpPr>
          <p:spPr bwMode="auto">
            <a:xfrm>
              <a:off x="2964" y="3225"/>
              <a:ext cx="401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812800" indent="-8128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</a:pPr>
              <a:r>
                <a:rPr lang="cs-CZ" altLang="cs-CZ" sz="1100" smtClean="0">
                  <a:solidFill>
                    <a:srgbClr val="CC0000"/>
                  </a:solidFill>
                </a:rPr>
                <a:t>Kolumbie</a:t>
              </a:r>
              <a:endParaRPr lang="cs-CZ" altLang="cs-CZ" smtClean="0">
                <a:solidFill>
                  <a:srgbClr val="CC0000"/>
                </a:solidFill>
              </a:endParaRPr>
            </a:p>
          </p:txBody>
        </p:sp>
        <p:sp>
          <p:nvSpPr>
            <p:cNvPr id="30790" name="Rectangle 273"/>
            <p:cNvSpPr>
              <a:spLocks noChangeArrowheads="1"/>
            </p:cNvSpPr>
            <p:nvPr/>
          </p:nvSpPr>
          <p:spPr bwMode="auto">
            <a:xfrm>
              <a:off x="2957" y="3330"/>
              <a:ext cx="411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812800" indent="-8128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</a:pPr>
              <a:r>
                <a:rPr lang="cs-CZ" altLang="cs-CZ" sz="1100" smtClean="0">
                  <a:solidFill>
                    <a:srgbClr val="CC0000"/>
                  </a:solidFill>
                </a:rPr>
                <a:t>Argentina</a:t>
              </a:r>
              <a:endParaRPr lang="cs-CZ" altLang="cs-CZ" smtClean="0">
                <a:solidFill>
                  <a:srgbClr val="CC0000"/>
                </a:solidFill>
              </a:endParaRPr>
            </a:p>
          </p:txBody>
        </p:sp>
        <p:sp>
          <p:nvSpPr>
            <p:cNvPr id="30791" name="Rectangle 274"/>
            <p:cNvSpPr>
              <a:spLocks noChangeArrowheads="1"/>
            </p:cNvSpPr>
            <p:nvPr/>
          </p:nvSpPr>
          <p:spPr bwMode="auto">
            <a:xfrm>
              <a:off x="2922" y="3435"/>
              <a:ext cx="196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812800" indent="-8128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</a:pPr>
              <a:r>
                <a:rPr lang="cs-CZ" altLang="cs-CZ" sz="1100" smtClean="0">
                  <a:solidFill>
                    <a:srgbClr val="CC0000"/>
                  </a:solidFill>
                </a:rPr>
                <a:t>Peru</a:t>
              </a:r>
              <a:endParaRPr lang="cs-CZ" altLang="cs-CZ" smtClean="0">
                <a:solidFill>
                  <a:srgbClr val="CC0000"/>
                </a:solidFill>
              </a:endParaRPr>
            </a:p>
          </p:txBody>
        </p:sp>
        <p:sp>
          <p:nvSpPr>
            <p:cNvPr id="30792" name="Rectangle 275"/>
            <p:cNvSpPr>
              <a:spLocks noChangeArrowheads="1"/>
            </p:cNvSpPr>
            <p:nvPr/>
          </p:nvSpPr>
          <p:spPr bwMode="auto">
            <a:xfrm>
              <a:off x="1158" y="3548"/>
              <a:ext cx="39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812800" indent="-8128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</a:pPr>
              <a:r>
                <a:rPr lang="cs-CZ" altLang="cs-CZ" sz="2000" smtClean="0">
                  <a:solidFill>
                    <a:srgbClr val="CC0000"/>
                  </a:solidFill>
                </a:rPr>
                <a:t>Chile</a:t>
              </a:r>
            </a:p>
          </p:txBody>
        </p:sp>
        <p:sp>
          <p:nvSpPr>
            <p:cNvPr id="30793" name="Rectangle 276"/>
            <p:cNvSpPr>
              <a:spLocks noChangeArrowheads="1"/>
            </p:cNvSpPr>
            <p:nvPr/>
          </p:nvSpPr>
          <p:spPr bwMode="auto">
            <a:xfrm>
              <a:off x="361" y="3780"/>
              <a:ext cx="62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812800" indent="-8128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</a:pPr>
              <a:r>
                <a:rPr lang="cs-CZ" altLang="cs-CZ" sz="1400" b="0" smtClean="0">
                  <a:solidFill>
                    <a:srgbClr val="000000"/>
                  </a:solidFill>
                </a:rPr>
                <a:t>0</a:t>
              </a:r>
              <a:endParaRPr lang="cs-CZ" altLang="cs-CZ" smtClean="0">
                <a:solidFill>
                  <a:srgbClr val="006633"/>
                </a:solidFill>
              </a:endParaRPr>
            </a:p>
          </p:txBody>
        </p:sp>
        <p:sp>
          <p:nvSpPr>
            <p:cNvPr id="30794" name="Rectangle 277"/>
            <p:cNvSpPr>
              <a:spLocks noChangeArrowheads="1"/>
            </p:cNvSpPr>
            <p:nvPr/>
          </p:nvSpPr>
          <p:spPr bwMode="auto">
            <a:xfrm>
              <a:off x="361" y="3239"/>
              <a:ext cx="62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812800" indent="-8128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</a:pPr>
              <a:r>
                <a:rPr lang="cs-CZ" altLang="cs-CZ" sz="1400" b="0" smtClean="0">
                  <a:solidFill>
                    <a:srgbClr val="000000"/>
                  </a:solidFill>
                </a:rPr>
                <a:t>5</a:t>
              </a:r>
              <a:endParaRPr lang="cs-CZ" altLang="cs-CZ" smtClean="0">
                <a:solidFill>
                  <a:srgbClr val="006633"/>
                </a:solidFill>
              </a:endParaRPr>
            </a:p>
          </p:txBody>
        </p:sp>
        <p:sp>
          <p:nvSpPr>
            <p:cNvPr id="30795" name="Rectangle 278"/>
            <p:cNvSpPr>
              <a:spLocks noChangeArrowheads="1"/>
            </p:cNvSpPr>
            <p:nvPr/>
          </p:nvSpPr>
          <p:spPr bwMode="auto">
            <a:xfrm>
              <a:off x="300" y="2698"/>
              <a:ext cx="124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812800" indent="-8128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</a:pPr>
              <a:r>
                <a:rPr lang="cs-CZ" altLang="cs-CZ" sz="1400" b="0" smtClean="0">
                  <a:solidFill>
                    <a:srgbClr val="000000"/>
                  </a:solidFill>
                </a:rPr>
                <a:t>10</a:t>
              </a:r>
              <a:endParaRPr lang="cs-CZ" altLang="cs-CZ" smtClean="0">
                <a:solidFill>
                  <a:srgbClr val="006633"/>
                </a:solidFill>
              </a:endParaRPr>
            </a:p>
          </p:txBody>
        </p:sp>
        <p:sp>
          <p:nvSpPr>
            <p:cNvPr id="30796" name="Rectangle 279"/>
            <p:cNvSpPr>
              <a:spLocks noChangeArrowheads="1"/>
            </p:cNvSpPr>
            <p:nvPr/>
          </p:nvSpPr>
          <p:spPr bwMode="auto">
            <a:xfrm>
              <a:off x="300" y="2164"/>
              <a:ext cx="124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812800" indent="-8128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</a:pPr>
              <a:r>
                <a:rPr lang="cs-CZ" altLang="cs-CZ" sz="1400" b="0" smtClean="0">
                  <a:solidFill>
                    <a:srgbClr val="000000"/>
                  </a:solidFill>
                </a:rPr>
                <a:t>15</a:t>
              </a:r>
              <a:endParaRPr lang="cs-CZ" altLang="cs-CZ" smtClean="0">
                <a:solidFill>
                  <a:srgbClr val="006633"/>
                </a:solidFill>
              </a:endParaRPr>
            </a:p>
          </p:txBody>
        </p:sp>
        <p:sp>
          <p:nvSpPr>
            <p:cNvPr id="30797" name="Rectangle 280"/>
            <p:cNvSpPr>
              <a:spLocks noChangeArrowheads="1"/>
            </p:cNvSpPr>
            <p:nvPr/>
          </p:nvSpPr>
          <p:spPr bwMode="auto">
            <a:xfrm>
              <a:off x="300" y="1623"/>
              <a:ext cx="124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812800" indent="-8128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</a:pPr>
              <a:r>
                <a:rPr lang="cs-CZ" altLang="cs-CZ" sz="1400" b="0" smtClean="0">
                  <a:solidFill>
                    <a:srgbClr val="000000"/>
                  </a:solidFill>
                </a:rPr>
                <a:t>20</a:t>
              </a:r>
              <a:endParaRPr lang="cs-CZ" altLang="cs-CZ" smtClean="0">
                <a:solidFill>
                  <a:srgbClr val="006633"/>
                </a:solidFill>
              </a:endParaRPr>
            </a:p>
          </p:txBody>
        </p:sp>
        <p:sp>
          <p:nvSpPr>
            <p:cNvPr id="30798" name="Rectangle 281"/>
            <p:cNvSpPr>
              <a:spLocks noChangeArrowheads="1"/>
            </p:cNvSpPr>
            <p:nvPr/>
          </p:nvSpPr>
          <p:spPr bwMode="auto">
            <a:xfrm>
              <a:off x="300" y="1082"/>
              <a:ext cx="124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812800" indent="-8128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</a:pPr>
              <a:r>
                <a:rPr lang="cs-CZ" altLang="cs-CZ" sz="1400" b="0" smtClean="0">
                  <a:solidFill>
                    <a:srgbClr val="000000"/>
                  </a:solidFill>
                </a:rPr>
                <a:t>25</a:t>
              </a:r>
              <a:endParaRPr lang="cs-CZ" altLang="cs-CZ" smtClean="0">
                <a:solidFill>
                  <a:srgbClr val="006633"/>
                </a:solidFill>
              </a:endParaRPr>
            </a:p>
          </p:txBody>
        </p:sp>
        <p:sp>
          <p:nvSpPr>
            <p:cNvPr id="30799" name="Rectangle 282"/>
            <p:cNvSpPr>
              <a:spLocks noChangeArrowheads="1"/>
            </p:cNvSpPr>
            <p:nvPr/>
          </p:nvSpPr>
          <p:spPr bwMode="auto">
            <a:xfrm>
              <a:off x="386" y="3941"/>
              <a:ext cx="248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812800" indent="-8128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</a:pPr>
              <a:r>
                <a:rPr lang="cs-CZ" altLang="cs-CZ" sz="1400" b="0" smtClean="0">
                  <a:solidFill>
                    <a:srgbClr val="000000"/>
                  </a:solidFill>
                </a:rPr>
                <a:t>1975</a:t>
              </a:r>
              <a:endParaRPr lang="cs-CZ" altLang="cs-CZ" smtClean="0">
                <a:solidFill>
                  <a:srgbClr val="006633"/>
                </a:solidFill>
              </a:endParaRPr>
            </a:p>
          </p:txBody>
        </p:sp>
        <p:sp>
          <p:nvSpPr>
            <p:cNvPr id="30800" name="Rectangle 283"/>
            <p:cNvSpPr>
              <a:spLocks noChangeArrowheads="1"/>
            </p:cNvSpPr>
            <p:nvPr/>
          </p:nvSpPr>
          <p:spPr bwMode="auto">
            <a:xfrm>
              <a:off x="1082" y="3941"/>
              <a:ext cx="248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812800" indent="-8128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</a:pPr>
              <a:r>
                <a:rPr lang="cs-CZ" altLang="cs-CZ" sz="1400" b="0" smtClean="0">
                  <a:solidFill>
                    <a:srgbClr val="000000"/>
                  </a:solidFill>
                </a:rPr>
                <a:t>1980</a:t>
              </a:r>
              <a:endParaRPr lang="cs-CZ" altLang="cs-CZ" smtClean="0">
                <a:solidFill>
                  <a:srgbClr val="006633"/>
                </a:solidFill>
              </a:endParaRPr>
            </a:p>
          </p:txBody>
        </p:sp>
        <p:sp>
          <p:nvSpPr>
            <p:cNvPr id="30801" name="Rectangle 284"/>
            <p:cNvSpPr>
              <a:spLocks noChangeArrowheads="1"/>
            </p:cNvSpPr>
            <p:nvPr/>
          </p:nvSpPr>
          <p:spPr bwMode="auto">
            <a:xfrm>
              <a:off x="1778" y="3941"/>
              <a:ext cx="248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812800" indent="-8128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</a:pPr>
              <a:r>
                <a:rPr lang="cs-CZ" altLang="cs-CZ" sz="1400" b="0" smtClean="0">
                  <a:solidFill>
                    <a:srgbClr val="000000"/>
                  </a:solidFill>
                </a:rPr>
                <a:t>1985</a:t>
              </a:r>
              <a:endParaRPr lang="cs-CZ" altLang="cs-CZ" smtClean="0">
                <a:solidFill>
                  <a:srgbClr val="006633"/>
                </a:solidFill>
              </a:endParaRPr>
            </a:p>
          </p:txBody>
        </p:sp>
        <p:sp>
          <p:nvSpPr>
            <p:cNvPr id="30802" name="Rectangle 285"/>
            <p:cNvSpPr>
              <a:spLocks noChangeArrowheads="1"/>
            </p:cNvSpPr>
            <p:nvPr/>
          </p:nvSpPr>
          <p:spPr bwMode="auto">
            <a:xfrm>
              <a:off x="2475" y="3941"/>
              <a:ext cx="248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812800" indent="-8128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</a:pPr>
              <a:r>
                <a:rPr lang="cs-CZ" altLang="cs-CZ" sz="1400" b="0" smtClean="0">
                  <a:solidFill>
                    <a:srgbClr val="000000"/>
                  </a:solidFill>
                </a:rPr>
                <a:t>1990</a:t>
              </a:r>
              <a:endParaRPr lang="cs-CZ" altLang="cs-CZ" smtClean="0">
                <a:solidFill>
                  <a:srgbClr val="006633"/>
                </a:solidFill>
              </a:endParaRPr>
            </a:p>
          </p:txBody>
        </p:sp>
        <p:sp>
          <p:nvSpPr>
            <p:cNvPr id="30803" name="Rectangle 286"/>
            <p:cNvSpPr>
              <a:spLocks noChangeArrowheads="1"/>
            </p:cNvSpPr>
            <p:nvPr/>
          </p:nvSpPr>
          <p:spPr bwMode="auto">
            <a:xfrm>
              <a:off x="3171" y="3941"/>
              <a:ext cx="248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812800" indent="-8128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</a:pPr>
              <a:r>
                <a:rPr lang="cs-CZ" altLang="cs-CZ" sz="1400" b="0" smtClean="0">
                  <a:solidFill>
                    <a:srgbClr val="000000"/>
                  </a:solidFill>
                </a:rPr>
                <a:t>1995</a:t>
              </a:r>
              <a:endParaRPr lang="cs-CZ" altLang="cs-CZ" smtClean="0">
                <a:solidFill>
                  <a:srgbClr val="006633"/>
                </a:solidFill>
              </a:endParaRPr>
            </a:p>
          </p:txBody>
        </p:sp>
        <p:sp>
          <p:nvSpPr>
            <p:cNvPr id="30804" name="Rectangle 287"/>
            <p:cNvSpPr>
              <a:spLocks noChangeArrowheads="1"/>
            </p:cNvSpPr>
            <p:nvPr/>
          </p:nvSpPr>
          <p:spPr bwMode="auto">
            <a:xfrm>
              <a:off x="3868" y="3941"/>
              <a:ext cx="248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812800" indent="-8128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</a:pPr>
              <a:r>
                <a:rPr lang="cs-CZ" altLang="cs-CZ" sz="1400" b="0" smtClean="0">
                  <a:solidFill>
                    <a:srgbClr val="000000"/>
                  </a:solidFill>
                </a:rPr>
                <a:t>2000</a:t>
              </a:r>
              <a:endParaRPr lang="cs-CZ" altLang="cs-CZ" smtClean="0">
                <a:solidFill>
                  <a:srgbClr val="006633"/>
                </a:solidFill>
              </a:endParaRPr>
            </a:p>
          </p:txBody>
        </p:sp>
        <p:sp>
          <p:nvSpPr>
            <p:cNvPr id="30805" name="Rectangle 288"/>
            <p:cNvSpPr>
              <a:spLocks noChangeArrowheads="1"/>
            </p:cNvSpPr>
            <p:nvPr/>
          </p:nvSpPr>
          <p:spPr bwMode="auto">
            <a:xfrm>
              <a:off x="4564" y="3941"/>
              <a:ext cx="248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812800" indent="-8128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</a:pPr>
              <a:r>
                <a:rPr lang="cs-CZ" altLang="cs-CZ" sz="1400" b="0" smtClean="0">
                  <a:solidFill>
                    <a:srgbClr val="000000"/>
                  </a:solidFill>
                </a:rPr>
                <a:t>2005</a:t>
              </a:r>
              <a:endParaRPr lang="cs-CZ" altLang="cs-CZ" smtClean="0">
                <a:solidFill>
                  <a:srgbClr val="006633"/>
                </a:solidFill>
              </a:endParaRPr>
            </a:p>
          </p:txBody>
        </p:sp>
        <p:sp>
          <p:nvSpPr>
            <p:cNvPr id="30806" name="Rectangle 289"/>
            <p:cNvSpPr>
              <a:spLocks noChangeArrowheads="1"/>
            </p:cNvSpPr>
            <p:nvPr/>
          </p:nvSpPr>
          <p:spPr bwMode="auto">
            <a:xfrm>
              <a:off x="5260" y="3941"/>
              <a:ext cx="248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812800" indent="-8128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</a:pPr>
              <a:r>
                <a:rPr lang="cs-CZ" altLang="cs-CZ" sz="1400" b="0" smtClean="0">
                  <a:solidFill>
                    <a:srgbClr val="000000"/>
                  </a:solidFill>
                </a:rPr>
                <a:t>2010</a:t>
              </a:r>
              <a:endParaRPr lang="cs-CZ" altLang="cs-CZ" smtClean="0">
                <a:solidFill>
                  <a:srgbClr val="006633"/>
                </a:solidFill>
              </a:endParaRPr>
            </a:p>
          </p:txBody>
        </p:sp>
        <p:sp>
          <p:nvSpPr>
            <p:cNvPr id="30807" name="Rectangle 290"/>
            <p:cNvSpPr>
              <a:spLocks noChangeArrowheads="1"/>
            </p:cNvSpPr>
            <p:nvPr/>
          </p:nvSpPr>
          <p:spPr bwMode="auto">
            <a:xfrm>
              <a:off x="191" y="583"/>
              <a:ext cx="5378" cy="3590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40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</a:pPr>
              <a:endParaRPr lang="cs-CZ" altLang="cs-CZ" smtClean="0">
                <a:solidFill>
                  <a:srgbClr val="0066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524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9538"/>
            <a:ext cx="9144000" cy="641350"/>
          </a:xfrm>
        </p:spPr>
        <p:txBody>
          <a:bodyPr anchor="ctr">
            <a:spAutoFit/>
          </a:bodyPr>
          <a:lstStyle/>
          <a:p>
            <a:pPr algn="ctr" eaLnBrk="1" hangingPunct="1"/>
            <a:r>
              <a:rPr lang="cs-CZ" altLang="cs-CZ" sz="3600" b="1" smtClean="0">
                <a:solidFill>
                  <a:srgbClr val="CC3300"/>
                </a:solidFill>
              </a:rPr>
              <a:t>Proč</a:t>
            </a:r>
            <a:r>
              <a:rPr lang="cs-CZ" altLang="cs-CZ" sz="3600" b="1" smtClean="0">
                <a:solidFill>
                  <a:srgbClr val="000066"/>
                </a:solidFill>
              </a:rPr>
              <a:t> vyspělé země PAYG neprivatizují?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08050"/>
            <a:ext cx="8642350" cy="571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100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9144000" cy="630237"/>
          </a:xfrm>
        </p:spPr>
        <p:txBody>
          <a:bodyPr anchor="ctr"/>
          <a:lstStyle/>
          <a:p>
            <a:pPr algn="ctr" eaLnBrk="1" hangingPunct="1"/>
            <a:r>
              <a:rPr lang="cs-CZ" altLang="cs-CZ" sz="3100" b="1" smtClean="0">
                <a:solidFill>
                  <a:srgbClr val="CC3300"/>
                </a:solidFill>
              </a:rPr>
              <a:t>Protože</a:t>
            </a:r>
            <a:r>
              <a:rPr lang="cs-CZ" altLang="cs-CZ" sz="3100" b="1" smtClean="0">
                <a:solidFill>
                  <a:srgbClr val="000066"/>
                </a:solidFill>
              </a:rPr>
              <a:t> deficit přechodu je pro rozpočet příliš drahý!</a:t>
            </a:r>
            <a:endParaRPr lang="en-US" altLang="cs-CZ" sz="3100" b="1" smtClean="0">
              <a:solidFill>
                <a:srgbClr val="000066"/>
              </a:solidFill>
            </a:endParaRPr>
          </a:p>
        </p:txBody>
      </p:sp>
      <p:pic>
        <p:nvPicPr>
          <p:cNvPr id="3277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440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24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 idx="4294967295"/>
          </p:nvPr>
        </p:nvSpPr>
        <p:spPr>
          <a:xfrm>
            <a:off x="457200" y="188913"/>
            <a:ext cx="8229600" cy="900112"/>
          </a:xfrm>
        </p:spPr>
        <p:txBody>
          <a:bodyPr anchor="ctr"/>
          <a:lstStyle/>
          <a:p>
            <a:r>
              <a:rPr lang="cs-CZ" altLang="cs-CZ" sz="2600" b="1" smtClean="0">
                <a:solidFill>
                  <a:schemeClr val="tx1"/>
                </a:solidFill>
              </a:rPr>
              <a:t>PODÍLY POVINNÉHO SOUKROMÉHO PILÍŘE NA CELKOVÉM HRUBÉM NÁHRADOVÉM POMĚRU </a:t>
            </a:r>
            <a:r>
              <a:rPr lang="cs-CZ" altLang="cs-CZ" sz="800" b="1" smtClean="0">
                <a:solidFill>
                  <a:schemeClr val="tx1"/>
                </a:solidFill>
              </a:rPr>
              <a:t>(Pramen: OECD)</a:t>
            </a:r>
          </a:p>
        </p:txBody>
      </p:sp>
      <p:sp>
        <p:nvSpPr>
          <p:cNvPr id="5" name="Zástupný symbol pro zápatí 4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r>
              <a:rPr lang="cs-CZ" sz="1200">
                <a:solidFill>
                  <a:srgbClr val="000000">
                    <a:tint val="75000"/>
                  </a:srgbClr>
                </a:solidFill>
              </a:rPr>
              <a:t>Jaroslav Vostatek</a:t>
            </a:r>
          </a:p>
        </p:txBody>
      </p:sp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7634E9D9-4687-421A-906D-8560A3CC5EE1}" type="slidenum">
              <a:rPr lang="cs-CZ" sz="1200">
                <a:solidFill>
                  <a:srgbClr val="000000">
                    <a:tint val="75000"/>
                  </a:srgbClr>
                </a:solidFill>
              </a:rPr>
              <a:pPr algn="r">
                <a:defRPr/>
              </a:pPr>
              <a:t>46</a:t>
            </a:fld>
            <a:endParaRPr lang="cs-CZ" sz="120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33797" name="Picture 2" descr="C:\Documents and Settings\JV\Dokumenty\Obrázky\Pensionrisk_GRPF_image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184275"/>
            <a:ext cx="8642350" cy="5595938"/>
          </a:xfrm>
        </p:spPr>
      </p:pic>
    </p:spTree>
    <p:extLst>
      <p:ext uri="{BB962C8B-B14F-4D97-AF65-F5344CB8AC3E}">
        <p14:creationId xmlns:p14="http://schemas.microsoft.com/office/powerpoint/2010/main" val="21563856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5313"/>
            <a:ext cx="8640960" cy="566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06477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519113"/>
            <a:ext cx="9020175" cy="581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0492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 idx="4294967295"/>
          </p:nvPr>
        </p:nvSpPr>
        <p:spPr/>
        <p:txBody>
          <a:bodyPr anchor="ctr">
            <a:normAutofit fontScale="90000"/>
          </a:bodyPr>
          <a:lstStyle/>
          <a:p>
            <a:r>
              <a:rPr lang="en-US" altLang="cs-CZ" sz="3800" b="1" smtClean="0">
                <a:solidFill>
                  <a:schemeClr val="tx1"/>
                </a:solidFill>
              </a:rPr>
              <a:t>I</a:t>
            </a:r>
            <a:r>
              <a:rPr lang="cs-CZ" altLang="cs-CZ" sz="3800" b="1" smtClean="0">
                <a:solidFill>
                  <a:schemeClr val="tx1"/>
                </a:solidFill>
              </a:rPr>
              <a:t>MPLICITNÍ</a:t>
            </a:r>
            <a:r>
              <a:rPr lang="en-US" altLang="cs-CZ" sz="3800" b="1" smtClean="0">
                <a:solidFill>
                  <a:schemeClr val="tx1"/>
                </a:solidFill>
              </a:rPr>
              <a:t> </a:t>
            </a:r>
            <a:r>
              <a:rPr lang="cs-CZ" altLang="cs-CZ" sz="3800" b="1" smtClean="0">
                <a:solidFill>
                  <a:schemeClr val="tx1"/>
                </a:solidFill>
              </a:rPr>
              <a:t>VEŘEJNÝ PENZIJNÍ DLUH: ÚČELOVÁ KONSTRUKCE</a:t>
            </a:r>
          </a:p>
        </p:txBody>
      </p:sp>
      <p:sp>
        <p:nvSpPr>
          <p:cNvPr id="36867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401050" cy="4829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3300" b="1" smtClean="0"/>
              <a:t>Kritika: </a:t>
            </a:r>
          </a:p>
          <a:p>
            <a:pPr lvl="1">
              <a:lnSpc>
                <a:spcPct val="90000"/>
              </a:lnSpc>
            </a:pPr>
            <a:r>
              <a:rPr lang="cs-CZ" altLang="cs-CZ" b="1" smtClean="0"/>
              <a:t>„Implicitní veřejný zdravotní dluh“ by byl možná ještě větší než implicitní veřejný penzijní dluh</a:t>
            </a:r>
          </a:p>
          <a:p>
            <a:pPr lvl="2">
              <a:lnSpc>
                <a:spcPct val="90000"/>
              </a:lnSpc>
            </a:pPr>
            <a:r>
              <a:rPr lang="cs-CZ" altLang="cs-CZ" b="1" smtClean="0"/>
              <a:t>Nikdo se tím nezabývá, protože není zájem na analogické privatizaci zdravotního systému (pojištění)</a:t>
            </a:r>
          </a:p>
          <a:p>
            <a:pPr lvl="1">
              <a:lnSpc>
                <a:spcPct val="90000"/>
              </a:lnSpc>
            </a:pPr>
            <a:r>
              <a:rPr lang="cs-CZ" altLang="cs-CZ" b="1" smtClean="0"/>
              <a:t>Podobné „dluhy“ lze vypočítávat i k jiným veřejným výdajům</a:t>
            </a:r>
          </a:p>
          <a:p>
            <a:pPr lvl="1">
              <a:lnSpc>
                <a:spcPct val="90000"/>
              </a:lnSpc>
            </a:pPr>
            <a:r>
              <a:rPr lang="cs-CZ" altLang="cs-CZ" b="1" smtClean="0">
                <a:solidFill>
                  <a:srgbClr val="0070C0"/>
                </a:solidFill>
              </a:rPr>
              <a:t>Průběžný systém </a:t>
            </a:r>
            <a:r>
              <a:rPr lang="cs-CZ" altLang="cs-CZ" b="1" smtClean="0"/>
              <a:t>ale</a:t>
            </a:r>
            <a:r>
              <a:rPr lang="cs-CZ" altLang="cs-CZ" b="1" smtClean="0">
                <a:solidFill>
                  <a:srgbClr val="0070C0"/>
                </a:solidFill>
              </a:rPr>
              <a:t> žádné </a:t>
            </a:r>
            <a:r>
              <a:rPr lang="cs-CZ" altLang="cs-CZ" b="1" smtClean="0"/>
              <a:t>(velké) </a:t>
            </a:r>
            <a:r>
              <a:rPr lang="cs-CZ" altLang="cs-CZ" b="1" smtClean="0">
                <a:solidFill>
                  <a:srgbClr val="0070C0"/>
                </a:solidFill>
              </a:rPr>
              <a:t>rezervy nepotřebuje</a:t>
            </a:r>
          </a:p>
          <a:p>
            <a:pPr lvl="1">
              <a:lnSpc>
                <a:spcPct val="90000"/>
              </a:lnSpc>
            </a:pPr>
            <a:r>
              <a:rPr lang="cs-CZ" altLang="cs-CZ" b="1" smtClean="0">
                <a:solidFill>
                  <a:srgbClr val="0070C0"/>
                </a:solidFill>
              </a:rPr>
              <a:t>Privatizace podle vzoru Chile a Světové banky znamená extrémní nárůst veřejného dluhu</a:t>
            </a:r>
          </a:p>
        </p:txBody>
      </p:sp>
      <p:sp>
        <p:nvSpPr>
          <p:cNvPr id="5" name="Zástupný symbol pro datum 4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r>
              <a:rPr lang="cs-CZ" sz="1200">
                <a:solidFill>
                  <a:srgbClr val="000000">
                    <a:tint val="75000"/>
                  </a:srgbClr>
                </a:solidFill>
              </a:rPr>
              <a:t>25.9.2010</a:t>
            </a:r>
          </a:p>
        </p:txBody>
      </p:sp>
      <p:sp>
        <p:nvSpPr>
          <p:cNvPr id="6" name="Zástupný symbol pro zápatí 5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r>
              <a:rPr lang="cs-CZ" sz="1200">
                <a:solidFill>
                  <a:srgbClr val="000000">
                    <a:tint val="75000"/>
                  </a:srgbClr>
                </a:solidFill>
              </a:rPr>
              <a:t>Jaroslav Vostatek</a:t>
            </a:r>
          </a:p>
        </p:txBody>
      </p:sp>
      <p:sp>
        <p:nvSpPr>
          <p:cNvPr id="4" name="Zástupný symbol pro číslo snímku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74559949-30D6-4FCC-B18B-8A22B6DF3A2C}" type="slidenum">
              <a:rPr lang="cs-CZ" sz="1200">
                <a:solidFill>
                  <a:srgbClr val="000000">
                    <a:tint val="75000"/>
                  </a:srgbClr>
                </a:solidFill>
              </a:rPr>
              <a:pPr algn="r">
                <a:defRPr/>
              </a:pPr>
              <a:t>49</a:t>
            </a:fld>
            <a:endParaRPr lang="cs-CZ" sz="120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b="1" u="sng"/>
              <a:t>Proč existují veřejné penzijní systémy?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4114800"/>
          </a:xfrm>
        </p:spPr>
        <p:txBody>
          <a:bodyPr/>
          <a:lstStyle/>
          <a:p>
            <a:pPr lvl="1"/>
            <a:r>
              <a:rPr lang="cs-CZ" altLang="cs-CZ" sz="2400" b="1">
                <a:solidFill>
                  <a:schemeClr val="hlink"/>
                </a:solidFill>
              </a:rPr>
              <a:t>Shoda</a:t>
            </a:r>
            <a:r>
              <a:rPr lang="cs-CZ" altLang="cs-CZ" sz="2400" b="1"/>
              <a:t>: vládní intervence je nutná, bez ní volný trh nebude schopen zajistit finanční ochranu ve stáří</a:t>
            </a:r>
          </a:p>
          <a:p>
            <a:pPr lvl="1"/>
            <a:r>
              <a:rPr lang="cs-CZ" altLang="cs-CZ" sz="2400" b="1">
                <a:solidFill>
                  <a:schemeClr val="hlink"/>
                </a:solidFill>
              </a:rPr>
              <a:t>Rozpor</a:t>
            </a:r>
            <a:r>
              <a:rPr lang="cs-CZ" altLang="cs-CZ" sz="2400" b="1"/>
              <a:t>: jaký mechanismus pro dosažení zaopatření ve stáří zvolit?</a:t>
            </a:r>
          </a:p>
          <a:p>
            <a:pPr lvl="1"/>
            <a:r>
              <a:rPr lang="cs-CZ" altLang="cs-CZ" sz="2400" b="1" i="1"/>
              <a:t>Problematika stárnutí</a:t>
            </a:r>
            <a:r>
              <a:rPr lang="cs-CZ" altLang="cs-CZ" sz="2400" b="1"/>
              <a:t>: společenský problém, nejenom individuální problém (sociální riziko)</a:t>
            </a:r>
          </a:p>
        </p:txBody>
      </p:sp>
    </p:spTree>
    <p:extLst>
      <p:ext uri="{BB962C8B-B14F-4D97-AF65-F5344CB8AC3E}">
        <p14:creationId xmlns:p14="http://schemas.microsoft.com/office/powerpoint/2010/main" val="14746458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2"/>
          <p:cNvGrpSpPr>
            <a:grpSpLocks/>
          </p:cNvGrpSpPr>
          <p:nvPr/>
        </p:nvGrpSpPr>
        <p:grpSpPr bwMode="auto">
          <a:xfrm>
            <a:off x="3995738" y="3933825"/>
            <a:ext cx="1728787" cy="2592388"/>
            <a:chOff x="2426" y="1661"/>
            <a:chExt cx="1089" cy="1633"/>
          </a:xfrm>
        </p:grpSpPr>
        <p:sp>
          <p:nvSpPr>
            <p:cNvPr id="47173" name="Rectangle 3"/>
            <p:cNvSpPr>
              <a:spLocks noChangeArrowheads="1"/>
            </p:cNvSpPr>
            <p:nvPr/>
          </p:nvSpPr>
          <p:spPr bwMode="auto">
            <a:xfrm>
              <a:off x="2426" y="1661"/>
              <a:ext cx="1089" cy="4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40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altLang="cs-CZ" sz="1800" b="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7174" name="Rectangle 4"/>
            <p:cNvSpPr>
              <a:spLocks noChangeArrowheads="1"/>
            </p:cNvSpPr>
            <p:nvPr/>
          </p:nvSpPr>
          <p:spPr bwMode="auto">
            <a:xfrm>
              <a:off x="2426" y="2069"/>
              <a:ext cx="1089" cy="40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40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altLang="cs-CZ" sz="1800" b="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7175" name="Rectangle 5"/>
            <p:cNvSpPr>
              <a:spLocks noChangeArrowheads="1"/>
            </p:cNvSpPr>
            <p:nvPr/>
          </p:nvSpPr>
          <p:spPr bwMode="auto">
            <a:xfrm>
              <a:off x="2426" y="2478"/>
              <a:ext cx="1089" cy="4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40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altLang="cs-CZ" sz="1800" b="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7176" name="Rectangle 6"/>
            <p:cNvSpPr>
              <a:spLocks noChangeArrowheads="1"/>
            </p:cNvSpPr>
            <p:nvPr/>
          </p:nvSpPr>
          <p:spPr bwMode="auto">
            <a:xfrm>
              <a:off x="2426" y="2886"/>
              <a:ext cx="1089" cy="4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40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altLang="cs-CZ" sz="1800" b="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47107" name="Group 7"/>
          <p:cNvGrpSpPr>
            <a:grpSpLocks/>
          </p:cNvGrpSpPr>
          <p:nvPr/>
        </p:nvGrpSpPr>
        <p:grpSpPr bwMode="auto">
          <a:xfrm>
            <a:off x="3924300" y="3860800"/>
            <a:ext cx="1728788" cy="2592388"/>
            <a:chOff x="2426" y="1661"/>
            <a:chExt cx="1089" cy="1633"/>
          </a:xfrm>
        </p:grpSpPr>
        <p:sp>
          <p:nvSpPr>
            <p:cNvPr id="47169" name="Rectangle 8"/>
            <p:cNvSpPr>
              <a:spLocks noChangeArrowheads="1"/>
            </p:cNvSpPr>
            <p:nvPr/>
          </p:nvSpPr>
          <p:spPr bwMode="auto">
            <a:xfrm>
              <a:off x="2426" y="1661"/>
              <a:ext cx="1089" cy="4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40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altLang="cs-CZ" sz="1800" b="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7170" name="Rectangle 9"/>
            <p:cNvSpPr>
              <a:spLocks noChangeArrowheads="1"/>
            </p:cNvSpPr>
            <p:nvPr/>
          </p:nvSpPr>
          <p:spPr bwMode="auto">
            <a:xfrm>
              <a:off x="2426" y="2069"/>
              <a:ext cx="1089" cy="40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40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altLang="cs-CZ" sz="1800" b="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7171" name="Rectangle 10"/>
            <p:cNvSpPr>
              <a:spLocks noChangeArrowheads="1"/>
            </p:cNvSpPr>
            <p:nvPr/>
          </p:nvSpPr>
          <p:spPr bwMode="auto">
            <a:xfrm>
              <a:off x="2426" y="2478"/>
              <a:ext cx="1089" cy="4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40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altLang="cs-CZ" sz="1800" b="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7172" name="Rectangle 11"/>
            <p:cNvSpPr>
              <a:spLocks noChangeArrowheads="1"/>
            </p:cNvSpPr>
            <p:nvPr/>
          </p:nvSpPr>
          <p:spPr bwMode="auto">
            <a:xfrm>
              <a:off x="2426" y="2886"/>
              <a:ext cx="1089" cy="4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40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altLang="cs-CZ" sz="1800" b="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47108" name="Text Box 12"/>
          <p:cNvSpPr txBox="1">
            <a:spLocks noChangeArrowheads="1"/>
          </p:cNvSpPr>
          <p:nvPr/>
        </p:nvSpPr>
        <p:spPr bwMode="auto">
          <a:xfrm>
            <a:off x="792163" y="1268413"/>
            <a:ext cx="2233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4000" b="1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400" smtClean="0">
                <a:solidFill>
                  <a:srgbClr val="006633"/>
                </a:solidFill>
                <a:cs typeface="Arial" pitchFamily="34" charset="0"/>
              </a:rPr>
              <a:t>DNEŠNÍ STAV</a:t>
            </a:r>
          </a:p>
        </p:txBody>
      </p:sp>
      <p:sp>
        <p:nvSpPr>
          <p:cNvPr id="47109" name="Text Box 13"/>
          <p:cNvSpPr txBox="1">
            <a:spLocks noChangeArrowheads="1"/>
          </p:cNvSpPr>
          <p:nvPr/>
        </p:nvSpPr>
        <p:spPr bwMode="auto">
          <a:xfrm>
            <a:off x="4932363" y="1268413"/>
            <a:ext cx="2505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4000" b="1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400" smtClean="0">
                <a:solidFill>
                  <a:srgbClr val="006633"/>
                </a:solidFill>
                <a:cs typeface="Arial" pitchFamily="34" charset="0"/>
              </a:rPr>
              <a:t>BUDOUCÍ STAV</a:t>
            </a:r>
          </a:p>
        </p:txBody>
      </p:sp>
      <p:sp>
        <p:nvSpPr>
          <p:cNvPr id="47110" name="AutoShape 14"/>
          <p:cNvSpPr>
            <a:spLocks/>
          </p:cNvSpPr>
          <p:nvPr/>
        </p:nvSpPr>
        <p:spPr bwMode="auto">
          <a:xfrm rot="10800000">
            <a:off x="2700338" y="3068638"/>
            <a:ext cx="288925" cy="3384550"/>
          </a:xfrm>
          <a:prstGeom prst="leftBrace">
            <a:avLst>
              <a:gd name="adj1" fmla="val 97619"/>
              <a:gd name="adj2" fmla="val 5037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40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4000" b="1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z="1800" b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7111" name="Text Box 15"/>
          <p:cNvSpPr txBox="1">
            <a:spLocks noChangeArrowheads="1"/>
          </p:cNvSpPr>
          <p:nvPr/>
        </p:nvSpPr>
        <p:spPr bwMode="auto">
          <a:xfrm rot="5400000">
            <a:off x="2334419" y="4658519"/>
            <a:ext cx="1530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4000" b="1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1800" b="0" smtClean="0">
                <a:solidFill>
                  <a:srgbClr val="000000"/>
                </a:solidFill>
                <a:cs typeface="Arial" pitchFamily="34" charset="0"/>
              </a:rPr>
              <a:t>jedna bilance</a:t>
            </a:r>
          </a:p>
        </p:txBody>
      </p:sp>
      <p:grpSp>
        <p:nvGrpSpPr>
          <p:cNvPr id="47112" name="Group 17"/>
          <p:cNvGrpSpPr>
            <a:grpSpLocks/>
          </p:cNvGrpSpPr>
          <p:nvPr/>
        </p:nvGrpSpPr>
        <p:grpSpPr bwMode="auto">
          <a:xfrm>
            <a:off x="900113" y="3141663"/>
            <a:ext cx="1728787" cy="3384550"/>
            <a:chOff x="476" y="1162"/>
            <a:chExt cx="1089" cy="2132"/>
          </a:xfrm>
        </p:grpSpPr>
        <p:sp>
          <p:nvSpPr>
            <p:cNvPr id="47166" name="Rectangle 18"/>
            <p:cNvSpPr>
              <a:spLocks noChangeArrowheads="1"/>
            </p:cNvSpPr>
            <p:nvPr/>
          </p:nvSpPr>
          <p:spPr bwMode="auto">
            <a:xfrm>
              <a:off x="476" y="1162"/>
              <a:ext cx="1089" cy="21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40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altLang="cs-CZ" sz="1800" b="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7167" name="Rectangle 19"/>
            <p:cNvSpPr>
              <a:spLocks noChangeArrowheads="1"/>
            </p:cNvSpPr>
            <p:nvPr/>
          </p:nvSpPr>
          <p:spPr bwMode="auto">
            <a:xfrm>
              <a:off x="521" y="1207"/>
              <a:ext cx="998" cy="15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40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altLang="cs-CZ" sz="1800" b="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7168" name="Rectangle 20"/>
            <p:cNvSpPr>
              <a:spLocks noChangeArrowheads="1"/>
            </p:cNvSpPr>
            <p:nvPr/>
          </p:nvSpPr>
          <p:spPr bwMode="auto">
            <a:xfrm>
              <a:off x="521" y="2840"/>
              <a:ext cx="998" cy="4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40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altLang="cs-CZ" sz="1800" b="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47113" name="Group 21"/>
          <p:cNvGrpSpPr>
            <a:grpSpLocks/>
          </p:cNvGrpSpPr>
          <p:nvPr/>
        </p:nvGrpSpPr>
        <p:grpSpPr bwMode="auto">
          <a:xfrm>
            <a:off x="827088" y="3068638"/>
            <a:ext cx="1728787" cy="3384550"/>
            <a:chOff x="476" y="1162"/>
            <a:chExt cx="1089" cy="2132"/>
          </a:xfrm>
        </p:grpSpPr>
        <p:sp>
          <p:nvSpPr>
            <p:cNvPr id="47163" name="Rectangle 22"/>
            <p:cNvSpPr>
              <a:spLocks noChangeArrowheads="1"/>
            </p:cNvSpPr>
            <p:nvPr/>
          </p:nvSpPr>
          <p:spPr bwMode="auto">
            <a:xfrm>
              <a:off x="476" y="1162"/>
              <a:ext cx="1089" cy="21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40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altLang="cs-CZ" sz="1800" b="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7164" name="Rectangle 23"/>
            <p:cNvSpPr>
              <a:spLocks noChangeArrowheads="1"/>
            </p:cNvSpPr>
            <p:nvPr/>
          </p:nvSpPr>
          <p:spPr bwMode="auto">
            <a:xfrm>
              <a:off x="521" y="1207"/>
              <a:ext cx="998" cy="15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40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altLang="cs-CZ" sz="1800" b="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7165" name="Rectangle 24"/>
            <p:cNvSpPr>
              <a:spLocks noChangeArrowheads="1"/>
            </p:cNvSpPr>
            <p:nvPr/>
          </p:nvSpPr>
          <p:spPr bwMode="auto">
            <a:xfrm>
              <a:off x="521" y="2840"/>
              <a:ext cx="998" cy="4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40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altLang="cs-CZ" sz="1800" b="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47114" name="Rectangle 25"/>
          <p:cNvSpPr>
            <a:spLocks noChangeArrowheads="1"/>
          </p:cNvSpPr>
          <p:nvPr/>
        </p:nvSpPr>
        <p:spPr bwMode="auto">
          <a:xfrm>
            <a:off x="755650" y="2349500"/>
            <a:ext cx="1728788" cy="4032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40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4000" b="1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z="1800" b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7115" name="Rectangle 26"/>
          <p:cNvSpPr>
            <a:spLocks noChangeArrowheads="1"/>
          </p:cNvSpPr>
          <p:nvPr/>
        </p:nvSpPr>
        <p:spPr bwMode="auto">
          <a:xfrm>
            <a:off x="827088" y="3644900"/>
            <a:ext cx="1584325" cy="1944688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>
              <a:defRPr sz="40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4000" b="1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z="1800" b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7116" name="Rectangle 27"/>
          <p:cNvSpPr>
            <a:spLocks noChangeArrowheads="1"/>
          </p:cNvSpPr>
          <p:nvPr/>
        </p:nvSpPr>
        <p:spPr bwMode="auto">
          <a:xfrm>
            <a:off x="827088" y="5661025"/>
            <a:ext cx="1584325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>
              <a:defRPr sz="40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4000" b="1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z="1800" b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7117" name="Text Box 28"/>
          <p:cNvSpPr txBox="1">
            <a:spLocks noChangeArrowheads="1"/>
          </p:cNvSpPr>
          <p:nvPr/>
        </p:nvSpPr>
        <p:spPr bwMode="auto">
          <a:xfrm>
            <a:off x="792163" y="4149725"/>
            <a:ext cx="14970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4000" b="1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000" smtClean="0">
                <a:solidFill>
                  <a:srgbClr val="3B812F"/>
                </a:solidFill>
                <a:cs typeface="Arial" pitchFamily="34" charset="0"/>
              </a:rPr>
              <a:t>prostředky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000" smtClean="0">
                <a:solidFill>
                  <a:srgbClr val="3B812F"/>
                </a:solidFill>
                <a:cs typeface="Arial" pitchFamily="34" charset="0"/>
              </a:rPr>
              <a:t>účastníků</a:t>
            </a:r>
          </a:p>
        </p:txBody>
      </p:sp>
      <p:sp>
        <p:nvSpPr>
          <p:cNvPr id="47118" name="Text Box 29"/>
          <p:cNvSpPr txBox="1">
            <a:spLocks noChangeArrowheads="1"/>
          </p:cNvSpPr>
          <p:nvPr/>
        </p:nvSpPr>
        <p:spPr bwMode="auto">
          <a:xfrm>
            <a:off x="971550" y="5661025"/>
            <a:ext cx="1250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4000" b="1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1800" b="0" smtClean="0">
                <a:solidFill>
                  <a:srgbClr val="000000"/>
                </a:solidFill>
                <a:cs typeface="Arial" pitchFamily="34" charset="0"/>
              </a:rPr>
              <a:t>ostatní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1800" b="0" smtClean="0">
                <a:solidFill>
                  <a:srgbClr val="000000"/>
                </a:solidFill>
                <a:cs typeface="Arial" pitchFamily="34" charset="0"/>
              </a:rPr>
              <a:t>prostředky</a:t>
            </a:r>
          </a:p>
        </p:txBody>
      </p:sp>
      <p:sp>
        <p:nvSpPr>
          <p:cNvPr id="47119" name="Text Box 30"/>
          <p:cNvSpPr txBox="1">
            <a:spLocks noChangeArrowheads="1"/>
          </p:cNvSpPr>
          <p:nvPr/>
        </p:nvSpPr>
        <p:spPr bwMode="auto">
          <a:xfrm>
            <a:off x="971550" y="2528888"/>
            <a:ext cx="13287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4000" b="1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000" smtClean="0">
                <a:solidFill>
                  <a:srgbClr val="CC0000"/>
                </a:solidFill>
                <a:cs typeface="Arial" pitchFamily="34" charset="0"/>
              </a:rPr>
              <a:t>PENZIJNÍ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000" smtClean="0">
                <a:solidFill>
                  <a:srgbClr val="CC0000"/>
                </a:solidFill>
                <a:cs typeface="Arial" pitchFamily="34" charset="0"/>
              </a:rPr>
              <a:t>FOND</a:t>
            </a:r>
          </a:p>
        </p:txBody>
      </p:sp>
      <p:sp>
        <p:nvSpPr>
          <p:cNvPr id="47120" name="Rectangle 31"/>
          <p:cNvSpPr>
            <a:spLocks noChangeArrowheads="1"/>
          </p:cNvSpPr>
          <p:nvPr/>
        </p:nvSpPr>
        <p:spPr bwMode="auto">
          <a:xfrm>
            <a:off x="3851275" y="2349500"/>
            <a:ext cx="4033838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40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4000" b="1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000" smtClean="0">
                <a:solidFill>
                  <a:srgbClr val="CC0000"/>
                </a:solidFill>
                <a:cs typeface="Arial" pitchFamily="34" charset="0"/>
              </a:rPr>
              <a:t>PENZIJNÍ SPOLEČNOST</a:t>
            </a:r>
          </a:p>
        </p:txBody>
      </p:sp>
      <p:grpSp>
        <p:nvGrpSpPr>
          <p:cNvPr id="47121" name="Group 32"/>
          <p:cNvGrpSpPr>
            <a:grpSpLocks/>
          </p:cNvGrpSpPr>
          <p:nvPr/>
        </p:nvGrpSpPr>
        <p:grpSpPr bwMode="auto">
          <a:xfrm>
            <a:off x="3851275" y="3789363"/>
            <a:ext cx="1728788" cy="2592387"/>
            <a:chOff x="2426" y="1661"/>
            <a:chExt cx="1089" cy="1633"/>
          </a:xfrm>
        </p:grpSpPr>
        <p:sp>
          <p:nvSpPr>
            <p:cNvPr id="47159" name="Rectangle 33"/>
            <p:cNvSpPr>
              <a:spLocks noChangeArrowheads="1"/>
            </p:cNvSpPr>
            <p:nvPr/>
          </p:nvSpPr>
          <p:spPr bwMode="auto">
            <a:xfrm>
              <a:off x="2426" y="1661"/>
              <a:ext cx="1089" cy="4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40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altLang="cs-CZ" sz="1800" b="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7160" name="Rectangle 34"/>
            <p:cNvSpPr>
              <a:spLocks noChangeArrowheads="1"/>
            </p:cNvSpPr>
            <p:nvPr/>
          </p:nvSpPr>
          <p:spPr bwMode="auto">
            <a:xfrm>
              <a:off x="2426" y="2069"/>
              <a:ext cx="1089" cy="40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40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altLang="cs-CZ" sz="1800" b="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7161" name="Rectangle 35"/>
            <p:cNvSpPr>
              <a:spLocks noChangeArrowheads="1"/>
            </p:cNvSpPr>
            <p:nvPr/>
          </p:nvSpPr>
          <p:spPr bwMode="auto">
            <a:xfrm>
              <a:off x="2426" y="2478"/>
              <a:ext cx="1089" cy="4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40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altLang="cs-CZ" sz="1800" b="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7162" name="Rectangle 36"/>
            <p:cNvSpPr>
              <a:spLocks noChangeArrowheads="1"/>
            </p:cNvSpPr>
            <p:nvPr/>
          </p:nvSpPr>
          <p:spPr bwMode="auto">
            <a:xfrm>
              <a:off x="2426" y="2886"/>
              <a:ext cx="1089" cy="4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40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altLang="cs-CZ" sz="1800" b="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47122" name="Rectangle 37"/>
          <p:cNvSpPr>
            <a:spLocks noChangeArrowheads="1"/>
          </p:cNvSpPr>
          <p:nvPr/>
        </p:nvSpPr>
        <p:spPr bwMode="auto">
          <a:xfrm>
            <a:off x="3924300" y="3860800"/>
            <a:ext cx="1584325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40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4000" b="1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1400" b="0" smtClean="0">
                <a:solidFill>
                  <a:srgbClr val="000000"/>
                </a:solidFill>
                <a:cs typeface="Arial" pitchFamily="34" charset="0"/>
              </a:rPr>
              <a:t>důchodový fond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1400" b="0" smtClean="0">
                <a:solidFill>
                  <a:srgbClr val="000000"/>
                </a:solidFill>
                <a:cs typeface="Arial" pitchFamily="34" charset="0"/>
              </a:rPr>
              <a:t>státních dluhopisů</a:t>
            </a:r>
          </a:p>
        </p:txBody>
      </p:sp>
      <p:sp>
        <p:nvSpPr>
          <p:cNvPr id="47123" name="Rectangle 38"/>
          <p:cNvSpPr>
            <a:spLocks noChangeArrowheads="1"/>
          </p:cNvSpPr>
          <p:nvPr/>
        </p:nvSpPr>
        <p:spPr bwMode="auto">
          <a:xfrm>
            <a:off x="3924300" y="4510088"/>
            <a:ext cx="1584325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40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4000" b="1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z="1800" b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7124" name="Rectangle 39"/>
          <p:cNvSpPr>
            <a:spLocks noChangeArrowheads="1"/>
          </p:cNvSpPr>
          <p:nvPr/>
        </p:nvSpPr>
        <p:spPr bwMode="auto">
          <a:xfrm>
            <a:off x="3924300" y="5157788"/>
            <a:ext cx="1584325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40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4000" b="1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z="1800" b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7125" name="Rectangle 40"/>
          <p:cNvSpPr>
            <a:spLocks noChangeArrowheads="1"/>
          </p:cNvSpPr>
          <p:nvPr/>
        </p:nvSpPr>
        <p:spPr bwMode="auto">
          <a:xfrm>
            <a:off x="3924300" y="5805488"/>
            <a:ext cx="1584325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40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4000" b="1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z="1800" b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7126" name="AutoShape 41"/>
          <p:cNvSpPr>
            <a:spLocks noChangeArrowheads="1"/>
          </p:cNvSpPr>
          <p:nvPr/>
        </p:nvSpPr>
        <p:spPr bwMode="auto">
          <a:xfrm>
            <a:off x="4572000" y="3500438"/>
            <a:ext cx="360363" cy="431800"/>
          </a:xfrm>
          <a:prstGeom prst="downArrow">
            <a:avLst>
              <a:gd name="adj1" fmla="val 50000"/>
              <a:gd name="adj2" fmla="val 299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40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4000" b="1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z="1800" b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7127" name="Rectangle 42"/>
          <p:cNvSpPr>
            <a:spLocks noChangeArrowheads="1"/>
          </p:cNvSpPr>
          <p:nvPr/>
        </p:nvSpPr>
        <p:spPr bwMode="auto">
          <a:xfrm>
            <a:off x="3924300" y="4510088"/>
            <a:ext cx="1584325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40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4000" b="1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1400" b="0" smtClean="0">
                <a:solidFill>
                  <a:srgbClr val="000000"/>
                </a:solidFill>
                <a:cs typeface="Arial" pitchFamily="34" charset="0"/>
              </a:rPr>
              <a:t>konzervativní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1400" b="0" smtClean="0">
                <a:solidFill>
                  <a:srgbClr val="000000"/>
                </a:solidFill>
                <a:cs typeface="Arial" pitchFamily="34" charset="0"/>
              </a:rPr>
              <a:t>důchodový fond</a:t>
            </a:r>
          </a:p>
        </p:txBody>
      </p:sp>
      <p:sp>
        <p:nvSpPr>
          <p:cNvPr id="47128" name="Rectangle 43"/>
          <p:cNvSpPr>
            <a:spLocks noChangeArrowheads="1"/>
          </p:cNvSpPr>
          <p:nvPr/>
        </p:nvSpPr>
        <p:spPr bwMode="auto">
          <a:xfrm>
            <a:off x="3924300" y="5157788"/>
            <a:ext cx="1584325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40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4000" b="1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1400" b="0" smtClean="0">
                <a:solidFill>
                  <a:srgbClr val="000000"/>
                </a:solidFill>
                <a:cs typeface="Arial" pitchFamily="34" charset="0"/>
              </a:rPr>
              <a:t>vyvážený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1400" b="0" smtClean="0">
                <a:solidFill>
                  <a:srgbClr val="000000"/>
                </a:solidFill>
                <a:cs typeface="Arial" pitchFamily="34" charset="0"/>
              </a:rPr>
              <a:t>důchodový fond</a:t>
            </a:r>
          </a:p>
        </p:txBody>
      </p:sp>
      <p:sp>
        <p:nvSpPr>
          <p:cNvPr id="47129" name="Rectangle 44"/>
          <p:cNvSpPr>
            <a:spLocks noChangeArrowheads="1"/>
          </p:cNvSpPr>
          <p:nvPr/>
        </p:nvSpPr>
        <p:spPr bwMode="auto">
          <a:xfrm>
            <a:off x="3924300" y="5805488"/>
            <a:ext cx="1584325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40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4000" b="1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1400" b="0" smtClean="0">
                <a:solidFill>
                  <a:srgbClr val="000000"/>
                </a:solidFill>
                <a:cs typeface="Arial" pitchFamily="34" charset="0"/>
              </a:rPr>
              <a:t>dynamický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1400" b="0" smtClean="0">
                <a:solidFill>
                  <a:srgbClr val="000000"/>
                </a:solidFill>
                <a:cs typeface="Arial" pitchFamily="34" charset="0"/>
              </a:rPr>
              <a:t>důchodový fond</a:t>
            </a:r>
          </a:p>
        </p:txBody>
      </p:sp>
      <p:sp>
        <p:nvSpPr>
          <p:cNvPr id="47130" name="Line 45"/>
          <p:cNvSpPr>
            <a:spLocks noChangeShapeType="1"/>
          </p:cNvSpPr>
          <p:nvPr/>
        </p:nvSpPr>
        <p:spPr bwMode="auto">
          <a:xfrm>
            <a:off x="3492500" y="2636838"/>
            <a:ext cx="0" cy="3887787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</a:pPr>
            <a:endParaRPr lang="cs-CZ" sz="4000" b="1" smtClean="0">
              <a:solidFill>
                <a:srgbClr val="006633"/>
              </a:solidFill>
            </a:endParaRPr>
          </a:p>
        </p:txBody>
      </p:sp>
      <p:sp>
        <p:nvSpPr>
          <p:cNvPr id="47131" name="Text Box 46"/>
          <p:cNvSpPr txBox="1">
            <a:spLocks noChangeArrowheads="1"/>
          </p:cNvSpPr>
          <p:nvPr/>
        </p:nvSpPr>
        <p:spPr bwMode="auto">
          <a:xfrm>
            <a:off x="3132138" y="1808163"/>
            <a:ext cx="286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4000" b="1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1800" smtClean="0">
                <a:solidFill>
                  <a:srgbClr val="CC0000"/>
                </a:solidFill>
                <a:cs typeface="Arial" pitchFamily="34" charset="0"/>
              </a:rPr>
              <a:t>2. PILÍŘ</a:t>
            </a:r>
            <a:r>
              <a:rPr lang="cs-CZ" altLang="cs-CZ" sz="1800" b="0" smtClean="0">
                <a:solidFill>
                  <a:srgbClr val="000000"/>
                </a:solidFill>
                <a:cs typeface="Arial" pitchFamily="34" charset="0"/>
              </a:rPr>
              <a:t>: </a:t>
            </a:r>
            <a:r>
              <a:rPr lang="cs-CZ" altLang="cs-CZ" sz="1400" b="0" smtClean="0">
                <a:solidFill>
                  <a:srgbClr val="000000"/>
                </a:solidFill>
                <a:cs typeface="Arial" pitchFamily="34" charset="0"/>
              </a:rPr>
              <a:t>zákon č.426/2011 Sb.</a:t>
            </a:r>
          </a:p>
        </p:txBody>
      </p:sp>
      <p:sp>
        <p:nvSpPr>
          <p:cNvPr id="47132" name="Text Box 47"/>
          <p:cNvSpPr txBox="1">
            <a:spLocks noChangeArrowheads="1"/>
          </p:cNvSpPr>
          <p:nvPr/>
        </p:nvSpPr>
        <p:spPr bwMode="auto">
          <a:xfrm>
            <a:off x="6011863" y="1808163"/>
            <a:ext cx="2913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4000" b="1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1800" smtClean="0">
                <a:solidFill>
                  <a:srgbClr val="CC0000"/>
                </a:solidFill>
                <a:cs typeface="Arial" pitchFamily="34" charset="0"/>
              </a:rPr>
              <a:t>3. PILÍŘ</a:t>
            </a:r>
            <a:r>
              <a:rPr lang="cs-CZ" altLang="cs-CZ" sz="1800" b="0" smtClean="0">
                <a:solidFill>
                  <a:srgbClr val="000000"/>
                </a:solidFill>
                <a:cs typeface="Arial" pitchFamily="34" charset="0"/>
              </a:rPr>
              <a:t>: </a:t>
            </a:r>
            <a:r>
              <a:rPr lang="cs-CZ" altLang="cs-CZ" sz="1400" b="0" smtClean="0">
                <a:solidFill>
                  <a:srgbClr val="000000"/>
                </a:solidFill>
                <a:cs typeface="Arial" pitchFamily="34" charset="0"/>
              </a:rPr>
              <a:t>zákon č. 427/2011 Sb.</a:t>
            </a:r>
          </a:p>
        </p:txBody>
      </p:sp>
      <p:sp>
        <p:nvSpPr>
          <p:cNvPr id="47133" name="Text Box 48"/>
          <p:cNvSpPr txBox="1">
            <a:spLocks noChangeArrowheads="1"/>
          </p:cNvSpPr>
          <p:nvPr/>
        </p:nvSpPr>
        <p:spPr bwMode="auto">
          <a:xfrm>
            <a:off x="1150938" y="1808163"/>
            <a:ext cx="1022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4000" b="1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1800" smtClean="0">
                <a:solidFill>
                  <a:srgbClr val="CC0000"/>
                </a:solidFill>
                <a:cs typeface="Arial" pitchFamily="34" charset="0"/>
              </a:rPr>
              <a:t>3. PILÍŘ</a:t>
            </a:r>
          </a:p>
        </p:txBody>
      </p:sp>
      <p:grpSp>
        <p:nvGrpSpPr>
          <p:cNvPr id="47134" name="Group 49"/>
          <p:cNvGrpSpPr>
            <a:grpSpLocks/>
          </p:cNvGrpSpPr>
          <p:nvPr/>
        </p:nvGrpSpPr>
        <p:grpSpPr bwMode="auto">
          <a:xfrm>
            <a:off x="6156325" y="3789363"/>
            <a:ext cx="1873250" cy="2736850"/>
            <a:chOff x="3878" y="1661"/>
            <a:chExt cx="1180" cy="1724"/>
          </a:xfrm>
        </p:grpSpPr>
        <p:grpSp>
          <p:nvGrpSpPr>
            <p:cNvPr id="47140" name="Group 50"/>
            <p:cNvGrpSpPr>
              <a:grpSpLocks/>
            </p:cNvGrpSpPr>
            <p:nvPr/>
          </p:nvGrpSpPr>
          <p:grpSpPr bwMode="auto">
            <a:xfrm>
              <a:off x="3969" y="1752"/>
              <a:ext cx="1089" cy="1633"/>
              <a:chOff x="3878" y="1706"/>
              <a:chExt cx="1089" cy="1633"/>
            </a:xfrm>
          </p:grpSpPr>
          <p:sp>
            <p:nvSpPr>
              <p:cNvPr id="47155" name="Rectangle 51"/>
              <p:cNvSpPr>
                <a:spLocks noChangeArrowheads="1"/>
              </p:cNvSpPr>
              <p:nvPr/>
            </p:nvSpPr>
            <p:spPr bwMode="auto">
              <a:xfrm>
                <a:off x="3878" y="1706"/>
                <a:ext cx="1089" cy="40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1pPr>
                <a:lvl2pPr marL="742950" indent="-28575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marL="11430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marL="16002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marL="20574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 sz="1800" b="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47156" name="Rectangle 52"/>
              <p:cNvSpPr>
                <a:spLocks noChangeArrowheads="1"/>
              </p:cNvSpPr>
              <p:nvPr/>
            </p:nvSpPr>
            <p:spPr bwMode="auto">
              <a:xfrm>
                <a:off x="3878" y="2115"/>
                <a:ext cx="1089" cy="40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1pPr>
                <a:lvl2pPr marL="742950" indent="-28575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marL="11430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marL="16002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marL="20574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 sz="1800" b="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47157" name="Rectangle 53"/>
              <p:cNvSpPr>
                <a:spLocks noChangeArrowheads="1"/>
              </p:cNvSpPr>
              <p:nvPr/>
            </p:nvSpPr>
            <p:spPr bwMode="auto">
              <a:xfrm>
                <a:off x="3878" y="2523"/>
                <a:ext cx="1089" cy="4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1pPr>
                <a:lvl2pPr marL="742950" indent="-28575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marL="11430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marL="16002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marL="20574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 sz="1800" b="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47158" name="Rectangle 54"/>
              <p:cNvSpPr>
                <a:spLocks noChangeArrowheads="1"/>
              </p:cNvSpPr>
              <p:nvPr/>
            </p:nvSpPr>
            <p:spPr bwMode="auto">
              <a:xfrm>
                <a:off x="3878" y="2931"/>
                <a:ext cx="1089" cy="4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1pPr>
                <a:lvl2pPr marL="742950" indent="-28575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marL="11430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marL="16002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marL="20574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 sz="1800" b="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7141" name="Group 55"/>
            <p:cNvGrpSpPr>
              <a:grpSpLocks/>
            </p:cNvGrpSpPr>
            <p:nvPr/>
          </p:nvGrpSpPr>
          <p:grpSpPr bwMode="auto">
            <a:xfrm>
              <a:off x="3923" y="1706"/>
              <a:ext cx="1089" cy="1633"/>
              <a:chOff x="3878" y="1706"/>
              <a:chExt cx="1089" cy="1633"/>
            </a:xfrm>
          </p:grpSpPr>
          <p:sp>
            <p:nvSpPr>
              <p:cNvPr id="47151" name="Rectangle 56"/>
              <p:cNvSpPr>
                <a:spLocks noChangeArrowheads="1"/>
              </p:cNvSpPr>
              <p:nvPr/>
            </p:nvSpPr>
            <p:spPr bwMode="auto">
              <a:xfrm>
                <a:off x="3878" y="1706"/>
                <a:ext cx="1089" cy="40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1pPr>
                <a:lvl2pPr marL="742950" indent="-28575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marL="11430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marL="16002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marL="20574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 sz="1800" b="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47152" name="Rectangle 57"/>
              <p:cNvSpPr>
                <a:spLocks noChangeArrowheads="1"/>
              </p:cNvSpPr>
              <p:nvPr/>
            </p:nvSpPr>
            <p:spPr bwMode="auto">
              <a:xfrm>
                <a:off x="3878" y="2115"/>
                <a:ext cx="1089" cy="40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1pPr>
                <a:lvl2pPr marL="742950" indent="-28575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marL="11430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marL="16002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marL="20574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 sz="1800" b="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47153" name="Rectangle 58"/>
              <p:cNvSpPr>
                <a:spLocks noChangeArrowheads="1"/>
              </p:cNvSpPr>
              <p:nvPr/>
            </p:nvSpPr>
            <p:spPr bwMode="auto">
              <a:xfrm>
                <a:off x="3878" y="2523"/>
                <a:ext cx="1089" cy="4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1pPr>
                <a:lvl2pPr marL="742950" indent="-28575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marL="11430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marL="16002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marL="20574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 sz="1800" b="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47154" name="Rectangle 59"/>
              <p:cNvSpPr>
                <a:spLocks noChangeArrowheads="1"/>
              </p:cNvSpPr>
              <p:nvPr/>
            </p:nvSpPr>
            <p:spPr bwMode="auto">
              <a:xfrm>
                <a:off x="3878" y="2931"/>
                <a:ext cx="1089" cy="4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1pPr>
                <a:lvl2pPr marL="742950" indent="-28575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marL="11430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marL="16002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marL="20574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 sz="1800" b="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7142" name="Group 60"/>
            <p:cNvGrpSpPr>
              <a:grpSpLocks/>
            </p:cNvGrpSpPr>
            <p:nvPr/>
          </p:nvGrpSpPr>
          <p:grpSpPr bwMode="auto">
            <a:xfrm>
              <a:off x="3878" y="1661"/>
              <a:ext cx="1089" cy="1633"/>
              <a:chOff x="3878" y="1706"/>
              <a:chExt cx="1089" cy="1633"/>
            </a:xfrm>
          </p:grpSpPr>
          <p:sp>
            <p:nvSpPr>
              <p:cNvPr id="47147" name="Rectangle 61"/>
              <p:cNvSpPr>
                <a:spLocks noChangeArrowheads="1"/>
              </p:cNvSpPr>
              <p:nvPr/>
            </p:nvSpPr>
            <p:spPr bwMode="auto">
              <a:xfrm>
                <a:off x="3878" y="1706"/>
                <a:ext cx="1089" cy="40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1pPr>
                <a:lvl2pPr marL="742950" indent="-28575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marL="11430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marL="16002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marL="20574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 sz="1800" b="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47148" name="Rectangle 62"/>
              <p:cNvSpPr>
                <a:spLocks noChangeArrowheads="1"/>
              </p:cNvSpPr>
              <p:nvPr/>
            </p:nvSpPr>
            <p:spPr bwMode="auto">
              <a:xfrm>
                <a:off x="3878" y="2115"/>
                <a:ext cx="1089" cy="40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1pPr>
                <a:lvl2pPr marL="742950" indent="-28575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marL="11430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marL="16002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marL="20574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 sz="1800" b="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47149" name="Rectangle 63"/>
              <p:cNvSpPr>
                <a:spLocks noChangeArrowheads="1"/>
              </p:cNvSpPr>
              <p:nvPr/>
            </p:nvSpPr>
            <p:spPr bwMode="auto">
              <a:xfrm>
                <a:off x="3878" y="2523"/>
                <a:ext cx="1089" cy="4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1pPr>
                <a:lvl2pPr marL="742950" indent="-28575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marL="11430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marL="16002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marL="20574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 sz="1800" b="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47150" name="Rectangle 64"/>
              <p:cNvSpPr>
                <a:spLocks noChangeArrowheads="1"/>
              </p:cNvSpPr>
              <p:nvPr/>
            </p:nvSpPr>
            <p:spPr bwMode="auto">
              <a:xfrm>
                <a:off x="3878" y="2931"/>
                <a:ext cx="1089" cy="4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1pPr>
                <a:lvl2pPr marL="742950" indent="-28575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marL="11430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marL="16002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marL="2057400" indent="-228600"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defRPr sz="4000" b="1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 sz="1800" b="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7143" name="Rectangle 65"/>
            <p:cNvSpPr>
              <a:spLocks noChangeArrowheads="1"/>
            </p:cNvSpPr>
            <p:nvPr/>
          </p:nvSpPr>
          <p:spPr bwMode="auto">
            <a:xfrm>
              <a:off x="3923" y="1706"/>
              <a:ext cx="998" cy="31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40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altLang="cs-CZ" sz="1600" smtClean="0">
                  <a:solidFill>
                    <a:srgbClr val="3B812F"/>
                  </a:solidFill>
                  <a:cs typeface="Arial" pitchFamily="34" charset="0"/>
                </a:rPr>
                <a:t>transformovaný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altLang="cs-CZ" sz="1600" smtClean="0">
                  <a:solidFill>
                    <a:srgbClr val="3B812F"/>
                  </a:solidFill>
                  <a:cs typeface="Arial" pitchFamily="34" charset="0"/>
                </a:rPr>
                <a:t>fond</a:t>
              </a:r>
            </a:p>
          </p:txBody>
        </p:sp>
        <p:sp>
          <p:nvSpPr>
            <p:cNvPr id="47144" name="Rectangle 66"/>
            <p:cNvSpPr>
              <a:spLocks noChangeArrowheads="1"/>
            </p:cNvSpPr>
            <p:nvPr/>
          </p:nvSpPr>
          <p:spPr bwMode="auto">
            <a:xfrm>
              <a:off x="3923" y="2115"/>
              <a:ext cx="998" cy="3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40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altLang="cs-CZ" sz="1400" b="0" smtClean="0">
                  <a:solidFill>
                    <a:srgbClr val="000000"/>
                  </a:solidFill>
                  <a:cs typeface="Arial" pitchFamily="34" charset="0"/>
                </a:rPr>
                <a:t>povinný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altLang="cs-CZ" sz="1400" b="0" smtClean="0">
                  <a:solidFill>
                    <a:srgbClr val="000000"/>
                  </a:solidFill>
                  <a:cs typeface="Arial" pitchFamily="34" charset="0"/>
                </a:rPr>
                <a:t>konzervativní fond</a:t>
              </a:r>
            </a:p>
          </p:txBody>
        </p:sp>
        <p:sp>
          <p:nvSpPr>
            <p:cNvPr id="47145" name="Rectangle 67"/>
            <p:cNvSpPr>
              <a:spLocks noChangeArrowheads="1"/>
            </p:cNvSpPr>
            <p:nvPr/>
          </p:nvSpPr>
          <p:spPr bwMode="auto">
            <a:xfrm>
              <a:off x="3923" y="2523"/>
              <a:ext cx="998" cy="3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40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altLang="cs-CZ" sz="1400" b="0" smtClean="0">
                  <a:solidFill>
                    <a:srgbClr val="5F5F5F"/>
                  </a:solidFill>
                  <a:cs typeface="Arial" pitchFamily="34" charset="0"/>
                </a:rPr>
                <a:t>další fond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altLang="cs-CZ" sz="1400" b="0" smtClean="0">
                  <a:solidFill>
                    <a:srgbClr val="5F5F5F"/>
                  </a:solidFill>
                  <a:cs typeface="Arial" pitchFamily="34" charset="0"/>
                </a:rPr>
                <a:t>(podle poptávky)</a:t>
              </a:r>
            </a:p>
          </p:txBody>
        </p:sp>
        <p:sp>
          <p:nvSpPr>
            <p:cNvPr id="47146" name="Rectangle 68"/>
            <p:cNvSpPr>
              <a:spLocks noChangeArrowheads="1"/>
            </p:cNvSpPr>
            <p:nvPr/>
          </p:nvSpPr>
          <p:spPr bwMode="auto">
            <a:xfrm>
              <a:off x="3923" y="2931"/>
              <a:ext cx="998" cy="3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40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000" b="1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defRPr sz="4000" b="1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altLang="cs-CZ" sz="1400" b="0" smtClean="0">
                  <a:solidFill>
                    <a:srgbClr val="5F5F5F"/>
                  </a:solidFill>
                  <a:cs typeface="Arial" pitchFamily="34" charset="0"/>
                </a:rPr>
                <a:t>ještě další fond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altLang="cs-CZ" sz="1400" b="0" smtClean="0">
                  <a:solidFill>
                    <a:srgbClr val="5F5F5F"/>
                  </a:solidFill>
                  <a:cs typeface="Arial" pitchFamily="34" charset="0"/>
                </a:rPr>
                <a:t>(podle poptávky)…</a:t>
              </a:r>
            </a:p>
          </p:txBody>
        </p:sp>
      </p:grpSp>
      <p:sp>
        <p:nvSpPr>
          <p:cNvPr id="47135" name="AutoShape 69"/>
          <p:cNvSpPr>
            <a:spLocks noChangeArrowheads="1"/>
          </p:cNvSpPr>
          <p:nvPr/>
        </p:nvSpPr>
        <p:spPr bwMode="auto">
          <a:xfrm>
            <a:off x="6804025" y="3500438"/>
            <a:ext cx="360363" cy="431800"/>
          </a:xfrm>
          <a:prstGeom prst="downArrow">
            <a:avLst>
              <a:gd name="adj1" fmla="val 50000"/>
              <a:gd name="adj2" fmla="val 299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40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4000" b="1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z="1800" b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7136" name="Text Box 70"/>
          <p:cNvSpPr txBox="1">
            <a:spLocks noChangeArrowheads="1"/>
          </p:cNvSpPr>
          <p:nvPr/>
        </p:nvSpPr>
        <p:spPr bwMode="auto">
          <a:xfrm rot="5400000">
            <a:off x="5023644" y="4922044"/>
            <a:ext cx="191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4000" b="1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1800" b="0" smtClean="0">
                <a:solidFill>
                  <a:srgbClr val="000000"/>
                </a:solidFill>
                <a:cs typeface="Arial" pitchFamily="34" charset="0"/>
              </a:rPr>
              <a:t>oddělené bilance</a:t>
            </a:r>
          </a:p>
        </p:txBody>
      </p:sp>
      <p:sp>
        <p:nvSpPr>
          <p:cNvPr id="47137" name="Text Box 71"/>
          <p:cNvSpPr txBox="1">
            <a:spLocks noChangeArrowheads="1"/>
          </p:cNvSpPr>
          <p:nvPr/>
        </p:nvSpPr>
        <p:spPr bwMode="auto">
          <a:xfrm rot="5400000">
            <a:off x="7328694" y="4922044"/>
            <a:ext cx="191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4000" b="1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1800" b="0" smtClean="0">
                <a:solidFill>
                  <a:srgbClr val="000000"/>
                </a:solidFill>
                <a:cs typeface="Arial" pitchFamily="34" charset="0"/>
              </a:rPr>
              <a:t>oddělené bilance</a:t>
            </a:r>
          </a:p>
        </p:txBody>
      </p:sp>
      <p:sp>
        <p:nvSpPr>
          <p:cNvPr id="47138" name="Text Box 72"/>
          <p:cNvSpPr txBox="1">
            <a:spLocks noChangeArrowheads="1"/>
          </p:cNvSpPr>
          <p:nvPr/>
        </p:nvSpPr>
        <p:spPr bwMode="auto">
          <a:xfrm>
            <a:off x="611188" y="368300"/>
            <a:ext cx="77136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4000" b="1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3600" smtClean="0">
                <a:solidFill>
                  <a:srgbClr val="006633"/>
                </a:solidFill>
                <a:latin typeface="Times New Roman" pitchFamily="18" charset="0"/>
                <a:cs typeface="Arial" pitchFamily="34" charset="0"/>
              </a:rPr>
              <a:t>Transformace penzijních fond</a:t>
            </a:r>
            <a:r>
              <a:rPr lang="cs-CZ" altLang="cs-CZ" sz="3000" smtClean="0">
                <a:solidFill>
                  <a:srgbClr val="006633"/>
                </a:solidFill>
                <a:latin typeface="Times New Roman" pitchFamily="18" charset="0"/>
                <a:cs typeface="Arial" pitchFamily="34" charset="0"/>
              </a:rPr>
              <a:t>ů</a:t>
            </a:r>
            <a:endParaRPr lang="cs-CZ" altLang="cs-CZ" sz="3600" smtClean="0">
              <a:solidFill>
                <a:srgbClr val="006633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7139" name="AutoShape 73"/>
          <p:cNvSpPr>
            <a:spLocks noChangeArrowheads="1"/>
          </p:cNvSpPr>
          <p:nvPr/>
        </p:nvSpPr>
        <p:spPr bwMode="auto">
          <a:xfrm rot="-572211">
            <a:off x="954088" y="4524375"/>
            <a:ext cx="7023100" cy="2266950"/>
          </a:xfrm>
          <a:prstGeom prst="curvedUpArrow">
            <a:avLst>
              <a:gd name="adj1" fmla="val 61961"/>
              <a:gd name="adj2" fmla="val 123922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40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4000" b="1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4000" b="1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z="1800" b="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18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404664"/>
            <a:ext cx="86582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5812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476672"/>
            <a:ext cx="8524875" cy="560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565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671513"/>
            <a:ext cx="8753475" cy="55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7240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81025"/>
            <a:ext cx="8715375" cy="569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20903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500063"/>
            <a:ext cx="8753475" cy="585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17397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Sociální příjmy obyvatelstva</a:t>
            </a:r>
            <a:br>
              <a:rPr lang="cs-CZ" dirty="0" smtClean="0"/>
            </a:br>
            <a:r>
              <a:rPr lang="cs-CZ" dirty="0" smtClean="0"/>
              <a:t> </a:t>
            </a:r>
            <a:r>
              <a:rPr lang="cs-CZ" sz="2700" dirty="0" smtClean="0"/>
              <a:t>(výdaje v mil. Kč)</a:t>
            </a:r>
            <a:endParaRPr lang="cs-CZ" sz="27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772816"/>
            <a:ext cx="857250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37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1" u="sng"/>
              <a:t>Jak zacházet s problémem stárnutí?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400" b="1"/>
              <a:t>Nicholas Baar – jsou rizika, které společnost nese  kolektivně, ne individuálně (také riziko ekonomické recese – kolektivní riziko, v privátním pojištění není ochráněno)</a:t>
            </a:r>
          </a:p>
          <a:p>
            <a:pPr>
              <a:buFont typeface="Wingdings" pitchFamily="2" charset="2"/>
              <a:buNone/>
            </a:pPr>
            <a:endParaRPr lang="cs-CZ" altLang="cs-CZ" sz="2400" b="1"/>
          </a:p>
          <a:p>
            <a:r>
              <a:rPr lang="cs-CZ" altLang="cs-CZ" sz="2400" b="1">
                <a:solidFill>
                  <a:schemeClr val="hlink"/>
                </a:solidFill>
              </a:rPr>
              <a:t>Sdílení rizika</a:t>
            </a:r>
            <a:r>
              <a:rPr lang="cs-CZ" altLang="cs-CZ" sz="2400" b="1"/>
              <a:t> (zadlužená země – přenést na jinou generaci)</a:t>
            </a:r>
          </a:p>
        </p:txBody>
      </p:sp>
    </p:spTree>
    <p:extLst>
      <p:ext uri="{BB962C8B-B14F-4D97-AF65-F5344CB8AC3E}">
        <p14:creationId xmlns:p14="http://schemas.microsoft.com/office/powerpoint/2010/main" val="2465920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b="1" u="sng"/>
              <a:t>Důvody vládní intervence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400" b="1"/>
              <a:t>Zabránit chudobě mezi těmi, u nichž se nepředpokládá další pracovní aktivita</a:t>
            </a:r>
          </a:p>
          <a:p>
            <a:r>
              <a:rPr lang="cs-CZ" altLang="cs-CZ" sz="2400" b="1"/>
              <a:t>Mnozí pracující bývají krátkozrací</a:t>
            </a:r>
          </a:p>
          <a:p>
            <a:r>
              <a:rPr lang="cs-CZ" altLang="cs-CZ" sz="2400" b="1"/>
              <a:t>Ochrana rozvážných členů před parazity</a:t>
            </a:r>
          </a:p>
          <a:p>
            <a:r>
              <a:rPr lang="cs-CZ" altLang="cs-CZ" sz="2400" b="1"/>
              <a:t>Snížení nejistoty, jestliže je každý jednotlivec povinen vytvářet si vlastní důchodové zaopatření sám</a:t>
            </a:r>
          </a:p>
        </p:txBody>
      </p:sp>
    </p:spTree>
    <p:extLst>
      <p:ext uri="{BB962C8B-B14F-4D97-AF65-F5344CB8AC3E}">
        <p14:creationId xmlns:p14="http://schemas.microsoft.com/office/powerpoint/2010/main" val="3766540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1" u="sng"/>
              <a:t>Proč je toto téma významné?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400" b="1"/>
              <a:t>Klíčové téma v přestavbě sociálního systému</a:t>
            </a:r>
          </a:p>
          <a:p>
            <a:r>
              <a:rPr lang="cs-CZ" altLang="cs-CZ" sz="2400" b="1"/>
              <a:t>Hlavní výdajová položka sociálního systému</a:t>
            </a:r>
          </a:p>
          <a:p>
            <a:pPr>
              <a:buFont typeface="Wingdings" pitchFamily="2" charset="2"/>
              <a:buNone/>
            </a:pPr>
            <a:endParaRPr lang="cs-CZ" altLang="cs-CZ" sz="2400" b="1"/>
          </a:p>
          <a:p>
            <a:r>
              <a:rPr lang="cs-CZ" altLang="cs-CZ" sz="2400" b="1">
                <a:solidFill>
                  <a:schemeClr val="hlink"/>
                </a:solidFill>
              </a:rPr>
              <a:t>Stěžejní problém</a:t>
            </a:r>
            <a:r>
              <a:rPr lang="cs-CZ" altLang="cs-CZ" sz="2400" b="1"/>
              <a:t>: ufinancovatelnost systému – řešení problému v širších propojených ekonomických souvislostech</a:t>
            </a:r>
          </a:p>
        </p:txBody>
      </p:sp>
    </p:spTree>
    <p:extLst>
      <p:ext uri="{BB962C8B-B14F-4D97-AF65-F5344CB8AC3E}">
        <p14:creationId xmlns:p14="http://schemas.microsoft.com/office/powerpoint/2010/main" val="3345799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1" u="sng"/>
              <a:t>Problémové okruhy: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 b="1"/>
              <a:t>Demografický vývoj populace</a:t>
            </a:r>
          </a:p>
          <a:p>
            <a:pPr>
              <a:lnSpc>
                <a:spcPct val="90000"/>
              </a:lnSpc>
            </a:pPr>
            <a:r>
              <a:rPr lang="cs-CZ" altLang="cs-CZ" sz="2400" b="1"/>
              <a:t>Úsilí o snížení redistribuce (především mezigenerační)</a:t>
            </a:r>
          </a:p>
          <a:p>
            <a:pPr>
              <a:lnSpc>
                <a:spcPct val="90000"/>
              </a:lnSpc>
            </a:pPr>
            <a:r>
              <a:rPr lang="cs-CZ" altLang="cs-CZ" sz="2400" b="1"/>
              <a:t>Sociální spravedlnost (rovné postavení mužů a žen)</a:t>
            </a:r>
          </a:p>
          <a:p>
            <a:pPr>
              <a:lnSpc>
                <a:spcPct val="90000"/>
              </a:lnSpc>
            </a:pPr>
            <a:r>
              <a:rPr lang="cs-CZ" altLang="cs-CZ" sz="2400" b="1"/>
              <a:t>Problém spravedlnosti – nerovné postavení generací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altLang="cs-CZ" sz="2400" b="1"/>
          </a:p>
          <a:p>
            <a:pPr>
              <a:lnSpc>
                <a:spcPct val="90000"/>
              </a:lnSpc>
            </a:pPr>
            <a:r>
              <a:rPr lang="cs-CZ" altLang="cs-CZ" sz="2400" b="1">
                <a:solidFill>
                  <a:schemeClr val="accent1"/>
                </a:solidFill>
              </a:rPr>
              <a:t>Systém založený na privátním nebo sociálním pojištění?</a:t>
            </a:r>
          </a:p>
        </p:txBody>
      </p:sp>
    </p:spTree>
    <p:extLst>
      <p:ext uri="{BB962C8B-B14F-4D97-AF65-F5344CB8AC3E}">
        <p14:creationId xmlns:p14="http://schemas.microsoft.com/office/powerpoint/2010/main" val="2628791534"/>
      </p:ext>
    </p:extLst>
  </p:cSld>
  <p:clrMapOvr>
    <a:masterClrMapping/>
  </p:clrMapOvr>
</p:sld>
</file>

<file path=ppt/theme/theme1.xml><?xml version="1.0" encoding="utf-8"?>
<a:theme xmlns:a="http://schemas.openxmlformats.org/drawingml/2006/main" name="BÉŽOVÁ TITL">
  <a:themeElements>
    <a:clrScheme name="BÉŽOVÁ TITL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BÉŽOVÁ TITL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ÉŽOVÁ TITL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1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2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3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000000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Hrany">
  <a:themeElements>
    <a:clrScheme name="1_Hrany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Hrany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Hrany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rany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rany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rany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rany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rany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rany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rany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rany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Hrany">
  <a:themeElements>
    <a:clrScheme name="1_Hrany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Hrany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Hrany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rany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rany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rany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rany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rany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rany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rany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rany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Hrany">
  <a:themeElements>
    <a:clrScheme name="1_Hrany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Hrany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Hrany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rany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rany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rany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rany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rany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rany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rany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rany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Hrany">
  <a:themeElements>
    <a:clrScheme name="1_Hrany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Hrany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Hrany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rany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rany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rany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rany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rany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rany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rany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rany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Směsice">
  <a:themeElements>
    <a:clrScheme name="Směsic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měs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ěsic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Směsice">
  <a:themeElements>
    <a:clrScheme name="Směsic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měs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ěsic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_Směsice">
  <a:themeElements>
    <a:clrScheme name="Směsic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měs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ěsic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3_Směsice">
  <a:themeElements>
    <a:clrScheme name="Směsic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měs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ěsic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4_Směsice">
  <a:themeElements>
    <a:clrScheme name="Směsic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měs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ěsic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5_Směsice">
  <a:themeElements>
    <a:clrScheme name="Směsic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měs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ěsic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6_Směsice">
  <a:themeElements>
    <a:clrScheme name="Směsic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měs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ěsic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7_Směsice">
  <a:themeElements>
    <a:clrScheme name="Směsic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měs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ěsic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8_Směsice">
  <a:themeElements>
    <a:clrScheme name="Směsic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měs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ěsic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9_Směsice">
  <a:themeElements>
    <a:clrScheme name="Směsic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měs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ěsic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0_Směsice">
  <a:themeElements>
    <a:clrScheme name="Směsic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měs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ěsic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1_Směsice">
  <a:themeElements>
    <a:clrScheme name="Směsic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měs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ěsic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12_Směsice">
  <a:themeElements>
    <a:clrScheme name="Směsic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měs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ěsic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13_Směsice">
  <a:themeElements>
    <a:clrScheme name="Směsic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měs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ěsic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14_Směsice">
  <a:themeElements>
    <a:clrScheme name="Směsic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měs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ěsic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Hrany">
  <a:themeElements>
    <a:clrScheme name="2_Hrany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2_Hrany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Hrany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Hrany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Hrany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Hrany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Hrany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Hrany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Hrany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Hrany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Hrany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Hrany">
  <a:themeElements>
    <a:clrScheme name="2_Hrany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2_Hrany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Hrany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Hrany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Hrany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Hrany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Hrany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Hrany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Hrany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Hrany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Hrany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Hrany">
  <a:themeElements>
    <a:clrScheme name="2_Hrany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2_Hrany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Hrany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Hrany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Hrany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Hrany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Hrany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Hrany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Hrany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Hrany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Hrany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Hrany">
  <a:themeElements>
    <a:clrScheme name="2_Hrany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2_Hrany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Hrany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Hrany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Hrany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Hrany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Hrany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Hrany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Hrany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Hrany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Hrany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Hrany">
  <a:themeElements>
    <a:clrScheme name="1_Hrany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Hrany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Hrany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rany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rany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rany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rany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rany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rany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rany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rany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Hrany">
  <a:themeElements>
    <a:clrScheme name="1_Hrany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Hrany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Hrany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rany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rany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rany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rany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rany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rany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rany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rany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1818</Words>
  <Application>Microsoft Office PowerPoint</Application>
  <PresentationFormat>Předvádění na obrazovce (4:3)</PresentationFormat>
  <Paragraphs>395</Paragraphs>
  <Slides>56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28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56</vt:i4>
      </vt:variant>
    </vt:vector>
  </HeadingPairs>
  <TitlesOfParts>
    <vt:vector size="85" baseType="lpstr">
      <vt:lpstr>BÉŽOVÁ TITL</vt:lpstr>
      <vt:lpstr>1_Motiv systému Office</vt:lpstr>
      <vt:lpstr>2_Motiv systému Office</vt:lpstr>
      <vt:lpstr>2_Hrany</vt:lpstr>
      <vt:lpstr>3_Hrany</vt:lpstr>
      <vt:lpstr>4_Hrany</vt:lpstr>
      <vt:lpstr>5_Hrany</vt:lpstr>
      <vt:lpstr>1_Hrany</vt:lpstr>
      <vt:lpstr>6_Hrany</vt:lpstr>
      <vt:lpstr>7_Hrany</vt:lpstr>
      <vt:lpstr>8_Hrany</vt:lpstr>
      <vt:lpstr>9_Hrany</vt:lpstr>
      <vt:lpstr>10_Hrany</vt:lpstr>
      <vt:lpstr>Směsice</vt:lpstr>
      <vt:lpstr>1_Směsice</vt:lpstr>
      <vt:lpstr>2_Směsice</vt:lpstr>
      <vt:lpstr>3_Směsice</vt:lpstr>
      <vt:lpstr>4_Směsice</vt:lpstr>
      <vt:lpstr>5_Směsice</vt:lpstr>
      <vt:lpstr>6_Směsice</vt:lpstr>
      <vt:lpstr>7_Směsice</vt:lpstr>
      <vt:lpstr>8_Směsice</vt:lpstr>
      <vt:lpstr>9_Směsice</vt:lpstr>
      <vt:lpstr>10_Směsice</vt:lpstr>
      <vt:lpstr>11_Směsice</vt:lpstr>
      <vt:lpstr>12_Směsice</vt:lpstr>
      <vt:lpstr>13_Směsice</vt:lpstr>
      <vt:lpstr>14_Směsice</vt:lpstr>
      <vt:lpstr>Chart</vt:lpstr>
      <vt:lpstr>Důchodové zabezpečení + nemocenské zabezpečení</vt:lpstr>
      <vt:lpstr>Věkové složení populace dle střední varianty  Zdroj: Český statistický úřad, vlastní výpočty</vt:lpstr>
      <vt:lpstr>Prezentace aplikace PowerPoint</vt:lpstr>
      <vt:lpstr>Věkové složení populace dle střední varianty prognózy  Zdroj: Burcin, B., Kučera, T. Kmenová prognóza populačního vývoje České republiky (2003–2065) </vt:lpstr>
      <vt:lpstr>Proč existují veřejné penzijní systémy?</vt:lpstr>
      <vt:lpstr>Jak zacházet s problémem stárnutí?</vt:lpstr>
      <vt:lpstr>Důvody vládní intervence</vt:lpstr>
      <vt:lpstr>Proč je toto téma významné?</vt:lpstr>
      <vt:lpstr>Problémové okruhy:</vt:lpstr>
      <vt:lpstr>Východiska pro posouzení možností financování důchodového zabezpečení</vt:lpstr>
      <vt:lpstr>Základní typy penzijních plánů</vt:lpstr>
      <vt:lpstr>Základní typy konstrukce důchodového systému</vt:lpstr>
      <vt:lpstr>Základní možnosti financování důchodového zabezpečení</vt:lpstr>
      <vt:lpstr>Nevýhody průběžného systému</vt:lpstr>
      <vt:lpstr>Výhody průběžného systému</vt:lpstr>
      <vt:lpstr>Výhody fondového financování</vt:lpstr>
      <vt:lpstr>Důchodové pojištění</vt:lpstr>
      <vt:lpstr>Zvyšování důchodového věku </vt:lpstr>
      <vt:lpstr>Průměrný věk odchodu z trhu práce (2009)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Průměrný starobní důchod podle pohlaví a jeho míra nerovnosti v ČR v roce 2013</vt:lpstr>
      <vt:lpstr>Rozložení důchodu mezi muže a ženy podle jeho výše v ČR v roce 2013</vt:lpstr>
      <vt:lpstr>Ohrožení chudobou osob starších 65+  ČR               (v tis. osob)              EU 28</vt:lpstr>
      <vt:lpstr>Prezentace aplikace PowerPoint</vt:lpstr>
      <vt:lpstr>Prezentace aplikace PowerPoint</vt:lpstr>
      <vt:lpstr>Prezentace aplikace PowerPoint</vt:lpstr>
      <vt:lpstr>Kam jsou zasílány z ČR důchody?</vt:lpstr>
      <vt:lpstr>Prvních deset států podle počtu příjemců českého důchodu v zahraničí (červen 2015)</vt:lpstr>
      <vt:lpstr>Důchody s exekuční srážkou</vt:lpstr>
      <vt:lpstr>Exekuce důchodu  v roce 2016</vt:lpstr>
      <vt:lpstr>Aktuální diskuse v důchodovém zabezpečení</vt:lpstr>
      <vt:lpstr>I. pilíř</vt:lpstr>
      <vt:lpstr>II. pilíř</vt:lpstr>
      <vt:lpstr>III. pilíř</vt:lpstr>
      <vt:lpstr>Relace průměrného vypláceného důchodu k průměrné hrubé a čisté mzdě</vt:lpstr>
      <vt:lpstr>Komu se vyplatí průběžný systém (I.pilíř)    Pojištěnci podle výše osobního vyměřovacího základu (relativně) </vt:lpstr>
      <vt:lpstr>Novinky v důchodovém zabezpečení</vt:lpstr>
      <vt:lpstr>Novinky v důchodovém zabezpečení</vt:lpstr>
      <vt:lpstr>Vyspělé země penze neprivatizují</vt:lpstr>
      <vt:lpstr>Proč vyspělé země PAYG neprivatizují?</vt:lpstr>
      <vt:lpstr>Protože deficit přechodu je pro rozpočet příliš drahý!</vt:lpstr>
      <vt:lpstr>PODÍLY POVINNÉHO SOUKROMÉHO PILÍŘE NA CELKOVÉM HRUBÉM NÁHRADOVÉM POMĚRU (Pramen: OECD)</vt:lpstr>
      <vt:lpstr>Prezentace aplikace PowerPoint</vt:lpstr>
      <vt:lpstr>Prezentace aplikace PowerPoint</vt:lpstr>
      <vt:lpstr>IMPLICITNÍ VEŘEJNÝ PENZIJNÍ DLUH: ÚČELOVÁ KONSTRUKCE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Sociální příjmy obyvatelstva  (výdaje v mil. Kč)</vt:lpstr>
    </vt:vector>
  </TitlesOfParts>
  <Company>Ekonomicko-správní fakulta Masarykovy univerzity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Nové trendy v zabezpečení sociálních rizik v ČR (zhodnocení vybraných reforem v sociálním zabezpečení)  Mirka Wildmannová Katedra veřejné ekonomie</dc:title>
  <dc:creator>Wildmannova Mirka</dc:creator>
  <cp:lastModifiedBy>Wildmannova Mirka</cp:lastModifiedBy>
  <cp:revision>42</cp:revision>
  <cp:lastPrinted>2015-04-21T11:42:22Z</cp:lastPrinted>
  <dcterms:created xsi:type="dcterms:W3CDTF">2014-04-03T07:56:07Z</dcterms:created>
  <dcterms:modified xsi:type="dcterms:W3CDTF">2016-03-30T10:31:23Z</dcterms:modified>
</cp:coreProperties>
</file>