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8" r:id="rId2"/>
    <p:sldMasterId id="2147483692" r:id="rId3"/>
  </p:sldMasterIdLst>
  <p:notesMasterIdLst>
    <p:notesMasterId r:id="rId66"/>
  </p:notesMasterIdLst>
  <p:handoutMasterIdLst>
    <p:handoutMasterId r:id="rId67"/>
  </p:handoutMasterIdLst>
  <p:sldIdLst>
    <p:sldId id="279" r:id="rId4"/>
    <p:sldId id="280" r:id="rId5"/>
    <p:sldId id="430" r:id="rId6"/>
    <p:sldId id="431" r:id="rId7"/>
    <p:sldId id="433" r:id="rId8"/>
    <p:sldId id="434" r:id="rId9"/>
    <p:sldId id="519" r:id="rId10"/>
    <p:sldId id="438" r:id="rId11"/>
    <p:sldId id="471" r:id="rId12"/>
    <p:sldId id="435" r:id="rId13"/>
    <p:sldId id="439" r:id="rId14"/>
    <p:sldId id="440" r:id="rId15"/>
    <p:sldId id="441" r:id="rId16"/>
    <p:sldId id="444" r:id="rId17"/>
    <p:sldId id="446" r:id="rId18"/>
    <p:sldId id="442" r:id="rId19"/>
    <p:sldId id="443" r:id="rId20"/>
    <p:sldId id="448" r:id="rId21"/>
    <p:sldId id="449" r:id="rId22"/>
    <p:sldId id="467" r:id="rId23"/>
    <p:sldId id="468" r:id="rId24"/>
    <p:sldId id="469" r:id="rId25"/>
    <p:sldId id="470" r:id="rId26"/>
    <p:sldId id="505" r:id="rId27"/>
    <p:sldId id="501" r:id="rId28"/>
    <p:sldId id="503" r:id="rId29"/>
    <p:sldId id="504" r:id="rId30"/>
    <p:sldId id="282" r:id="rId31"/>
    <p:sldId id="283" r:id="rId32"/>
    <p:sldId id="486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300" r:id="rId46"/>
    <p:sldId id="302" r:id="rId47"/>
    <p:sldId id="296" r:id="rId48"/>
    <p:sldId id="499" r:id="rId49"/>
    <p:sldId id="299" r:id="rId50"/>
    <p:sldId id="305" r:id="rId51"/>
    <p:sldId id="306" r:id="rId52"/>
    <p:sldId id="307" r:id="rId53"/>
    <p:sldId id="319" r:id="rId54"/>
    <p:sldId id="337" r:id="rId55"/>
    <p:sldId id="338" r:id="rId56"/>
    <p:sldId id="347" r:id="rId57"/>
    <p:sldId id="348" r:id="rId58"/>
    <p:sldId id="350" r:id="rId59"/>
    <p:sldId id="479" r:id="rId60"/>
    <p:sldId id="514" r:id="rId61"/>
    <p:sldId id="515" r:id="rId62"/>
    <p:sldId id="281" r:id="rId63"/>
    <p:sldId id="496" r:id="rId64"/>
    <p:sldId id="500" r:id="rId65"/>
  </p:sldIdLst>
  <p:sldSz cx="10693400" cy="7561263"/>
  <p:notesSz cx="6735763" cy="9866313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C973E"/>
    <a:srgbClr val="FFE87F"/>
    <a:srgbClr val="F04C3E"/>
    <a:srgbClr val="95CB9E"/>
    <a:srgbClr val="C893C7"/>
    <a:srgbClr val="91278F"/>
    <a:srgbClr val="7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4" autoAdjust="0"/>
    <p:restoredTop sz="94340" autoAdjust="0"/>
  </p:normalViewPr>
  <p:slideViewPr>
    <p:cSldViewPr snapToGrid="0" showGuides="1">
      <p:cViewPr varScale="1">
        <p:scale>
          <a:sx n="79" d="100"/>
          <a:sy n="79" d="100"/>
        </p:scale>
        <p:origin x="1146" y="90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-3420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presProps" Target="presProps.xml"/><Relationship Id="rId7" Type="http://schemas.openxmlformats.org/officeDocument/2006/relationships/slide" Target="slides/slide4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6646" y="9514327"/>
            <a:ext cx="1223041" cy="13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 May 2017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22778" y="9514327"/>
            <a:ext cx="629595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43660" y="9514327"/>
            <a:ext cx="1952046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702" y="9376595"/>
            <a:ext cx="1409811" cy="321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755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192088"/>
            <a:ext cx="523398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6055" y="4078443"/>
            <a:ext cx="6223653" cy="505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003"/>
            <a:ext cx="5720579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44088" y="9372003"/>
            <a:ext cx="890170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algn="r"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17670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94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63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52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607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53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315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possible to apply this template to exiting presentations.</a:t>
            </a:r>
          </a:p>
          <a:p>
            <a:pPr lvl="1" indent="176467"/>
            <a:r>
              <a:rPr lang="en-GB" dirty="0"/>
              <a:t>Have the latest presentation template open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View</a:t>
            </a:r>
            <a:r>
              <a:rPr lang="en-GB" dirty="0"/>
              <a:t> tab and select </a:t>
            </a:r>
            <a:r>
              <a:rPr lang="en-GB" b="1" dirty="0"/>
              <a:t>Normal </a:t>
            </a:r>
            <a:endParaRPr lang="en-GB" dirty="0"/>
          </a:p>
          <a:p>
            <a:pPr lvl="1" indent="176467"/>
            <a:r>
              <a:rPr lang="en-GB" dirty="0"/>
              <a:t>Delete all unwanted slides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Insert</a:t>
            </a:r>
            <a:r>
              <a:rPr lang="en-GB" dirty="0"/>
              <a:t> tab from the menu bar and select </a:t>
            </a:r>
            <a:r>
              <a:rPr lang="en-GB" b="1" dirty="0"/>
              <a:t>Slides from Files</a:t>
            </a:r>
          </a:p>
          <a:p>
            <a:pPr lvl="1" indent="176467"/>
            <a:r>
              <a:rPr lang="en-GB" dirty="0"/>
              <a:t>Click on </a:t>
            </a:r>
            <a:r>
              <a:rPr lang="en-GB" b="1" dirty="0"/>
              <a:t>Browse</a:t>
            </a:r>
            <a:r>
              <a:rPr lang="en-GB" dirty="0"/>
              <a:t>. Navigate to the presentation you wish to update with the new template. Highlight the presentation and click </a:t>
            </a:r>
            <a:r>
              <a:rPr lang="en-GB" b="1" dirty="0"/>
              <a:t>Open</a:t>
            </a:r>
            <a:r>
              <a:rPr lang="en-GB" dirty="0"/>
              <a:t> </a:t>
            </a:r>
          </a:p>
          <a:p>
            <a:pPr lvl="1" indent="176467"/>
            <a:r>
              <a:rPr lang="en-GB" dirty="0"/>
              <a:t>Wait for the slides from the presentation to load and click on </a:t>
            </a:r>
            <a:r>
              <a:rPr lang="en-GB" b="1" dirty="0"/>
              <a:t>Insert All</a:t>
            </a:r>
            <a:r>
              <a:rPr lang="en-GB" dirty="0"/>
              <a:t>. Then click </a:t>
            </a:r>
            <a:r>
              <a:rPr lang="en-GB" b="1" dirty="0"/>
              <a:t>Close</a:t>
            </a:r>
          </a:p>
          <a:p>
            <a:pPr lvl="1" indent="176467"/>
            <a:r>
              <a:rPr lang="en-GB" dirty="0"/>
              <a:t>Check the inserted slides to ensure that the most appropriate master slide has been used on each slide </a:t>
            </a:r>
          </a:p>
          <a:p>
            <a:pPr lvl="1" indent="176467"/>
            <a:r>
              <a:rPr lang="en-GB" dirty="0"/>
              <a:t>To change the master applied to a slide select the slide you wish to apply a different master to then click on the </a:t>
            </a:r>
            <a:r>
              <a:rPr lang="en-GB" b="1" dirty="0"/>
              <a:t>Format</a:t>
            </a:r>
            <a:r>
              <a:rPr lang="en-GB" dirty="0"/>
              <a:t> tab from the menu bar and select </a:t>
            </a:r>
            <a:r>
              <a:rPr lang="en-GB" b="1" dirty="0"/>
              <a:t>Slide Design</a:t>
            </a:r>
          </a:p>
          <a:p>
            <a:pPr lvl="1" indent="176467"/>
            <a:r>
              <a:rPr lang="en-GB" dirty="0"/>
              <a:t>From the </a:t>
            </a:r>
            <a:r>
              <a:rPr lang="en-GB" b="1" dirty="0"/>
              <a:t>Used in This Presentation</a:t>
            </a:r>
            <a:r>
              <a:rPr lang="en-GB" dirty="0"/>
              <a:t> section choose the master you wish to apply to the slide and hover over it to reveal a drop-down arrow. Click on the arrow and select </a:t>
            </a:r>
            <a:r>
              <a:rPr lang="en-GB" b="1" dirty="0"/>
              <a:t>Apply to Selected Slides</a:t>
            </a:r>
          </a:p>
          <a:p>
            <a:r>
              <a:rPr lang="en-GB" dirty="0"/>
              <a:t>It is important to thoroughly check the presentation to ensure that no further formatting is needed.</a:t>
            </a:r>
          </a:p>
        </p:txBody>
      </p:sp>
    </p:spTree>
    <p:extLst>
      <p:ext uri="{BB962C8B-B14F-4D97-AF65-F5344CB8AC3E}">
        <p14:creationId xmlns:p14="http://schemas.microsoft.com/office/powerpoint/2010/main" val="127284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44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RH – realizovatelné CP (pod 20%) a CP k obchodování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2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299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405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33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68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34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36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35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64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36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13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7616" y="560425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41513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pic>
        <p:nvPicPr>
          <p:cNvPr id="3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259" y="5572903"/>
            <a:ext cx="1214555" cy="92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533" y="1641513"/>
            <a:ext cx="10696758" cy="4112741"/>
            <a:chOff x="-6532" y="2405084"/>
            <a:chExt cx="9150532" cy="3349170"/>
          </a:xfrm>
        </p:grpSpPr>
        <p:sp>
          <p:nvSpPr>
            <p:cNvPr id="39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D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pic>
          <p:nvPicPr>
            <p:cNvPr id="40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17"/>
          <p:cNvSpPr txBox="1">
            <a:spLocks noChangeArrowheads="1"/>
          </p:cNvSpPr>
          <p:nvPr userDrawn="1"/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defTabSz="995363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1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3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300">
                <a:solidFill>
                  <a:srgbClr val="646464"/>
                </a:solidFill>
              </a:defRPr>
            </a:lvl1pPr>
            <a:lvl2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8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210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770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10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37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6" y="1563011"/>
            <a:ext cx="4689953" cy="5194868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1"/>
            <a:ext cx="4715200" cy="5194869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</p:spPr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9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0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91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7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77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4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667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1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08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2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266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100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30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 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and may refer to one or more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 of the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33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2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oblasti auditu, daní, transakčního a podnikového poradenství. Znalost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defTabSz="1042872" fontAlgn="auto">
              <a:spcBef>
                <a:spcPts val="0"/>
              </a:spcBef>
              <a:spcAft>
                <a:spcPts val="599"/>
              </a:spcAft>
              <a:buClrTx/>
              <a:buSzTx/>
              <a:buFontTx/>
              <a:buNone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800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90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6780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2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205">
                <a:solidFill>
                  <a:srgbClr val="646464"/>
                </a:solidFill>
              </a:defRPr>
            </a:lvl1pPr>
            <a:lvl2pPr marL="0" indent="0" algn="l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7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985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85128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08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GB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GB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6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5" y="1563011"/>
            <a:ext cx="4689953" cy="5194868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0"/>
            <a:ext cx="4715200" cy="5194869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62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175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89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513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4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3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985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76708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0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985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601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0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809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465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7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1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v oblasti auditu, daní, transakčního a podnikového poradenství. Znalost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budování lepšího pracovního světa pro naše zaměstnance, klienty i pro širší společnost.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2015  Ernst &amp; Young, s.r.o.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fontAlgn="auto">
              <a:spcBef>
                <a:spcPts val="0"/>
              </a:spcBef>
              <a:spcAft>
                <a:spcPts val="579"/>
              </a:spcAft>
              <a:buClrTx/>
              <a:buSzTx/>
              <a:buFontTx/>
              <a:buNone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772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6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01338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8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27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21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 dirty="0" smtClean="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 smtClean="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9"/>
          <p:cNvGrpSpPr>
            <a:grpSpLocks noChangeAspect="1"/>
          </p:cNvGrpSpPr>
          <p:nvPr userDrawn="1"/>
        </p:nvGrpSpPr>
        <p:grpSpPr bwMode="gray">
          <a:xfrm>
            <a:off x="9529596" y="6985004"/>
            <a:ext cx="436621" cy="281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41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3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6990" y="7073057"/>
            <a:ext cx="4016340" cy="2222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>
              <a:solidFill>
                <a:srgbClr val="646464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0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300" smtClean="0">
                <a:solidFill>
                  <a:srgbClr val="646464"/>
                </a:solidFill>
                <a:latin typeface="Arial"/>
              </a:rPr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30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9763298" y="7111440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00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1042872" rtl="0" eaLnBrk="1" latinLnBrk="0" hangingPunct="1">
        <a:lnSpc>
          <a:spcPct val="85000"/>
        </a:lnSpc>
        <a:spcBef>
          <a:spcPct val="0"/>
        </a:spcBef>
        <a:buNone/>
        <a:defRPr sz="3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700" kern="1200">
          <a:solidFill>
            <a:schemeClr val="bg1"/>
          </a:solidFill>
          <a:latin typeface="+mn-lt"/>
          <a:ea typeface="+mn-ea"/>
          <a:cs typeface="+mn-cs"/>
        </a:defRPr>
      </a:lvl1pPr>
      <a:lvl2pPr marL="809313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300" kern="1200">
          <a:solidFill>
            <a:schemeClr val="bg1"/>
          </a:solidFill>
          <a:latin typeface="+mn-lt"/>
          <a:ea typeface="+mn-ea"/>
          <a:cs typeface="+mn-cs"/>
        </a:defRPr>
      </a:lvl2pPr>
      <a:lvl3pPr marL="1229357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634920" indent="-405561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38670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2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13" dirty="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213" smtClean="0">
                <a:solidFill>
                  <a:srgbClr val="646464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213" dirty="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 userDrawn="1"/>
        </p:nvGrpSpPr>
        <p:grpSpPr bwMode="gray">
          <a:xfrm>
            <a:off x="9763298" y="7111439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985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985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145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08126" rtl="0" eaLnBrk="1" latinLnBrk="0" hangingPunct="1">
        <a:lnSpc>
          <a:spcPct val="85000"/>
        </a:lnSpc>
        <a:spcBef>
          <a:spcPct val="0"/>
        </a:spcBef>
        <a:buNone/>
        <a:defRPr sz="3308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78047" indent="-378047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646" kern="1200">
          <a:solidFill>
            <a:schemeClr val="bg1"/>
          </a:solidFill>
          <a:latin typeface="+mn-lt"/>
          <a:ea typeface="+mn-ea"/>
          <a:cs typeface="+mn-cs"/>
        </a:defRPr>
      </a:lvl1pPr>
      <a:lvl2pPr marL="782348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205" kern="1200">
          <a:solidFill>
            <a:schemeClr val="bg1"/>
          </a:solidFill>
          <a:latin typeface="+mn-lt"/>
          <a:ea typeface="+mn-ea"/>
          <a:cs typeface="+mn-cs"/>
        </a:defRPr>
      </a:lvl2pPr>
      <a:lvl3pPr marL="1188399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985" kern="1200">
          <a:solidFill>
            <a:schemeClr val="bg1"/>
          </a:solidFill>
          <a:latin typeface="+mn-lt"/>
          <a:ea typeface="+mn-ea"/>
          <a:cs typeface="+mn-cs"/>
        </a:defRPr>
      </a:lvl3pPr>
      <a:lvl4pPr marL="1580448" indent="-39204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764" kern="1200">
          <a:solidFill>
            <a:schemeClr val="bg1"/>
          </a:solidFill>
          <a:latin typeface="+mn-lt"/>
          <a:ea typeface="+mn-ea"/>
          <a:cs typeface="+mn-cs"/>
        </a:defRPr>
      </a:lvl4pPr>
      <a:lvl5pPr marL="1970746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764" kern="1200">
          <a:solidFill>
            <a:schemeClr val="bg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Akvizice a přeměny </a:t>
            </a:r>
            <a:br>
              <a:rPr lang="cs-CZ" smtClean="0"/>
            </a:br>
            <a:r>
              <a:rPr lang="cs-CZ" smtClean="0"/>
              <a:t>účetní a daňový pohled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05418"/>
            <a:ext cx="6265862" cy="1150937"/>
          </a:xfrm>
        </p:spPr>
        <p:txBody>
          <a:bodyPr/>
          <a:lstStyle/>
          <a:p>
            <a:r>
              <a:rPr lang="en-US" dirty="0" smtClean="0"/>
              <a:t>Jana </a:t>
            </a:r>
            <a:r>
              <a:rPr lang="en-US" dirty="0" err="1" smtClean="0"/>
              <a:t>Svobodov</a:t>
            </a:r>
            <a:r>
              <a:rPr lang="cs-CZ" dirty="0" smtClean="0"/>
              <a:t>á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</a:t>
            </a:r>
            <a:r>
              <a:rPr lang="cs-CZ" dirty="0" smtClean="0"/>
              <a:t>získání a držbu </a:t>
            </a:r>
            <a:r>
              <a:rPr lang="cs-CZ" dirty="0"/>
              <a:t>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 smtClean="0"/>
              <a:t>Náklady na pořízení a držbu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 smtClean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 smtClean="0"/>
              <a:t>Náklady na osvobozené příjmy = neuznatelné (§25/1/i ZDP)</a:t>
            </a:r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 smtClean="0"/>
              <a:t>Náklady mateřské společnosti na držbu podílu v dceřiné společnosti jsou neuznatelné (§25/1/</a:t>
            </a:r>
            <a:r>
              <a:rPr lang="cs-CZ" dirty="0" err="1" smtClean="0"/>
              <a:t>zk</a:t>
            </a:r>
            <a:r>
              <a:rPr lang="cs-CZ" dirty="0" smtClean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Definice mateřské a dceřiné společnosti (§19/3/b a c ZDP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smtClean="0"/>
              <a:t>– 10% podíl</a:t>
            </a:r>
            <a:endParaRPr lang="cs-CZ" dirty="0" smtClean="0"/>
          </a:p>
          <a:p>
            <a:pPr lvl="2">
              <a:lnSpc>
                <a:spcPct val="80000"/>
              </a:lnSpc>
            </a:pPr>
            <a:r>
              <a:rPr lang="cs-CZ" dirty="0" smtClean="0"/>
              <a:t>Fikce = úroky z úvěrů/půjček 6 měsíců před nabytím </a:t>
            </a:r>
            <a:r>
              <a:rPr lang="en-US" dirty="0" smtClean="0">
                <a:sym typeface="Wingdings" pitchFamily="2" charset="2"/>
              </a:rPr>
              <a:t> L</a:t>
            </a:r>
            <a:r>
              <a:rPr lang="cs-CZ" dirty="0" smtClean="0">
                <a:sym typeface="Wingdings" pitchFamily="2" charset="2"/>
              </a:rPr>
              <a:t>ze p</a:t>
            </a:r>
            <a:r>
              <a:rPr lang="cs-CZ" dirty="0" smtClean="0"/>
              <a:t>rokázat, že nesouvisí (obtížné)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Režijní náklady = prokázat nebo 5% dividend</a:t>
            </a:r>
          </a:p>
          <a:p>
            <a:pPr lvl="2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obchodního 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závodu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</a:t>
            </a:r>
            <a:r>
              <a:rPr lang="cs-CZ" dirty="0" smtClean="0"/>
              <a:t>obchodnímu </a:t>
            </a:r>
            <a:r>
              <a:rPr lang="cs-CZ" dirty="0"/>
              <a:t>závodu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solidFill>
                  <a:srgbClr val="646464"/>
                </a:solidFill>
              </a:rPr>
              <a:t>Do </a:t>
            </a:r>
            <a:r>
              <a:rPr lang="cs-CZ" dirty="0">
                <a:solidFill>
                  <a:srgbClr val="646464"/>
                </a:solidFill>
              </a:rPr>
              <a:t>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</a:t>
            </a:r>
            <a:r>
              <a:rPr lang="cs-CZ" dirty="0" smtClean="0">
                <a:solidFill>
                  <a:srgbClr val="646464"/>
                </a:solidFill>
                <a:sym typeface="Wingdings" pitchFamily="2" charset="2"/>
              </a:rPr>
              <a:t>127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obchodního </a:t>
            </a:r>
            <a:r>
              <a:rPr lang="cs-CZ" dirty="0" smtClean="0"/>
              <a:t>závodu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 smtClean="0">
                <a:sym typeface="Wingdings" pitchFamily="2" charset="2"/>
              </a:rPr>
              <a:t>vymezení v </a:t>
            </a:r>
            <a:r>
              <a:rPr lang="cs-CZ" dirty="0">
                <a:sym typeface="Wingdings" pitchFamily="2" charset="2"/>
              </a:rPr>
              <a:t>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(2)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</a:t>
            </a:r>
            <a:r>
              <a:rPr lang="cs-CZ" dirty="0" smtClean="0">
                <a:sym typeface="Wingdings" pitchFamily="2" charset="2"/>
              </a:rPr>
              <a:t>odepisuje z kupní ceny (chová </a:t>
            </a:r>
            <a:r>
              <a:rPr lang="cs-CZ" dirty="0">
                <a:sym typeface="Wingdings" pitchFamily="2" charset="2"/>
              </a:rPr>
              <a:t>se jako klasický nákup majetku</a:t>
            </a:r>
            <a:r>
              <a:rPr lang="cs-CZ" dirty="0" smtClean="0">
                <a:sym typeface="Wingdings" pitchFamily="2" charset="2"/>
              </a:rPr>
              <a:t>)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na kupujícího (ČÚS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 smtClean="0"/>
              <a:t>Prodaná aktiva / </a:t>
            </a:r>
            <a:r>
              <a:rPr lang="cs-CZ" dirty="0"/>
              <a:t>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</a:t>
            </a:r>
            <a:r>
              <a:rPr lang="cs-CZ" dirty="0" smtClean="0"/>
              <a:t>náklady (588)</a:t>
            </a:r>
            <a:endParaRPr lang="cs-CZ" dirty="0"/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</a:t>
            </a:r>
            <a:r>
              <a:rPr lang="cs-CZ" dirty="0" smtClean="0"/>
              <a:t>výnos (688)</a:t>
            </a:r>
            <a:endParaRPr lang="cs-CZ" dirty="0"/>
          </a:p>
          <a:p>
            <a:pPr marL="381000" indent="-381000" defTabSz="91440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obchodního závodu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 smtClean="0">
                <a:solidFill>
                  <a:schemeClr val="tx1"/>
                </a:solidFill>
              </a:rPr>
              <a:t>Pozemky (FO, dříve i PO)</a:t>
            </a:r>
            <a:endParaRPr lang="cs-CZ" dirty="0">
              <a:solidFill>
                <a:schemeClr val="tx1"/>
              </a:solidFill>
            </a:endParaRPr>
          </a:p>
          <a:p>
            <a:pPr marL="598488" lvl="1" indent="-249238" defTabSz="914400"/>
            <a:r>
              <a:rPr lang="cs-CZ" dirty="0"/>
              <a:t>Podíly na </a:t>
            </a:r>
            <a:r>
              <a:rPr lang="en-US" dirty="0" smtClean="0"/>
              <a:t>s</a:t>
            </a:r>
            <a:r>
              <a:rPr lang="cs-CZ" dirty="0" smtClean="0"/>
              <a:t>.</a:t>
            </a:r>
            <a:r>
              <a:rPr lang="en-US" dirty="0" smtClean="0"/>
              <a:t>r</a:t>
            </a:r>
            <a:r>
              <a:rPr lang="cs-CZ" dirty="0" smtClean="0"/>
              <a:t>.</a:t>
            </a:r>
            <a:r>
              <a:rPr lang="en-US" dirty="0" smtClean="0"/>
              <a:t>o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/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s podstatným </a:t>
            </a:r>
            <a:r>
              <a:rPr lang="cs-CZ" dirty="0" smtClean="0"/>
              <a:t>vlivem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 smtClean="0"/>
              <a:t>ZC</a:t>
            </a:r>
          </a:p>
          <a:p>
            <a:pPr marL="625475" lvl="1" indent="-234950" defTabSz="914400"/>
            <a:r>
              <a:rPr lang="cs-CZ" dirty="0"/>
              <a:t>U majetku postupuje jako u jeho prodeje </a:t>
            </a:r>
            <a:r>
              <a:rPr lang="cs-CZ" dirty="0" smtClean="0"/>
              <a:t>(1/2 odpis a DZC)</a:t>
            </a:r>
            <a:endParaRPr lang="cs-CZ" dirty="0"/>
          </a:p>
          <a:p>
            <a:pPr lvl="1" indent="0" defTabSz="914400">
              <a:buNone/>
            </a:pPr>
            <a:r>
              <a:rPr lang="cs-CZ" dirty="0"/>
              <a:t>Rozpustí rezervy a daňové opravné položky týkající se majetku a pohledávek převáděných na kupujícího</a:t>
            </a:r>
          </a:p>
          <a:p>
            <a:pPr lvl="1" indent="0" defTabSz="914400">
              <a:buNone/>
            </a:pP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majetku: </a:t>
            </a:r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obchodního závodu a oceněním majetku tvoří: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Oceňovací rozdíl k nabytému 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</a:t>
            </a:r>
            <a:r>
              <a:rPr lang="cs-CZ" dirty="0" smtClean="0">
                <a:solidFill>
                  <a:schemeClr val="tx1"/>
                </a:solidFill>
              </a:rPr>
              <a:t>(ocenění </a:t>
            </a:r>
            <a:r>
              <a:rPr lang="cs-CZ" dirty="0">
                <a:solidFill>
                  <a:schemeClr val="tx1"/>
                </a:solidFill>
              </a:rPr>
              <a:t>v účetnictví prodávající – převzaté </a:t>
            </a:r>
            <a:r>
              <a:rPr lang="cs-CZ" dirty="0" smtClean="0">
                <a:solidFill>
                  <a:schemeClr val="tx1"/>
                </a:solidFill>
              </a:rPr>
              <a:t>závazky)</a:t>
            </a:r>
            <a:endParaRPr lang="cs-CZ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Goodwill 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/c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</a:t>
            </a:r>
            <a:r>
              <a:rPr lang="cs-CZ" dirty="0" smtClean="0">
                <a:solidFill>
                  <a:schemeClr val="tx1"/>
                </a:solidFill>
              </a:rPr>
              <a:t>(individuálně </a:t>
            </a:r>
            <a:r>
              <a:rPr lang="cs-CZ" dirty="0">
                <a:solidFill>
                  <a:schemeClr val="tx1"/>
                </a:solidFill>
              </a:rPr>
              <a:t>přeceněné složky majetku – převzaté </a:t>
            </a:r>
            <a:r>
              <a:rPr lang="cs-CZ" dirty="0" smtClean="0">
                <a:solidFill>
                  <a:schemeClr val="tx1"/>
                </a:solidFill>
              </a:rPr>
              <a:t>závazky)</a:t>
            </a:r>
            <a:endParaRPr lang="cs-CZ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</a:t>
            </a:r>
            <a:r>
              <a:rPr lang="cs-CZ" dirty="0">
                <a:solidFill>
                  <a:schemeClr val="tx1"/>
                </a:solidFill>
              </a:rPr>
              <a:t>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Kratší doba = jen pokud nejsou součástí nabytého majetku aktiva s použitelností delší než 15 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Musí </a:t>
            </a:r>
            <a:r>
              <a:rPr lang="cs-CZ" dirty="0" smtClean="0">
                <a:solidFill>
                  <a:schemeClr val="tx1"/>
                </a:solidFill>
              </a:rPr>
              <a:t>odůvodnit </a:t>
            </a:r>
            <a:r>
              <a:rPr lang="cs-CZ" dirty="0">
                <a:solidFill>
                  <a:schemeClr val="tx1"/>
                </a:solidFill>
              </a:rPr>
              <a:t>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Vykázán jako hmotný majetek </a:t>
            </a:r>
            <a:endParaRPr lang="cs-CZ" dirty="0" smtClean="0">
              <a:solidFill>
                <a:schemeClr val="tx1"/>
              </a:solidFill>
            </a:endParaRPr>
          </a:p>
          <a:p>
            <a:pPr marL="266700" lvl="1" indent="-266700" defTabSz="914400">
              <a:lnSpc>
                <a:spcPct val="80000"/>
              </a:lnSpc>
            </a:pPr>
            <a:r>
              <a:rPr lang="cs-CZ" sz="2600" dirty="0">
                <a:ea typeface="+mn-ea"/>
                <a:cs typeface="+mn-cs"/>
              </a:rPr>
              <a:t>Goodwill (§6/</a:t>
            </a:r>
            <a:r>
              <a:rPr lang="en-US" sz="2600" dirty="0">
                <a:ea typeface="+mn-ea"/>
                <a:cs typeface="+mn-cs"/>
              </a:rPr>
              <a:t>3</a:t>
            </a:r>
            <a:r>
              <a:rPr lang="cs-CZ" sz="2600" dirty="0" smtClean="0">
                <a:ea typeface="+mn-ea"/>
                <a:cs typeface="+mn-cs"/>
              </a:rPr>
              <a:t>/</a:t>
            </a:r>
            <a:r>
              <a:rPr lang="cs-CZ" sz="2600" dirty="0">
                <a:ea typeface="+mn-ea"/>
                <a:cs typeface="+mn-cs"/>
              </a:rPr>
              <a:t>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>
                <a:ea typeface="+mn-ea"/>
                <a:cs typeface="+mn-cs"/>
              </a:rPr>
              <a:t>VoÚ</a:t>
            </a:r>
            <a:r>
              <a:rPr lang="cs-CZ" sz="2600" dirty="0">
                <a:ea typeface="+mn-ea"/>
                <a:cs typeface="+mn-cs"/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 smtClean="0"/>
              <a:t>Se </a:t>
            </a:r>
            <a:r>
              <a:rPr lang="cs-CZ" dirty="0"/>
              <a:t>účetně odpisuje rovnoměrně nejpozději do 60 měsíců </a:t>
            </a:r>
            <a:r>
              <a:rPr lang="cs-CZ" dirty="0" smtClean="0"/>
              <a:t>(5 </a:t>
            </a:r>
            <a:r>
              <a:rPr lang="cs-CZ" dirty="0"/>
              <a:t>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smtClean="0"/>
              <a:t>odůvodnit </a:t>
            </a:r>
            <a:r>
              <a:rPr lang="cs-CZ" dirty="0"/>
              <a:t>v příloze k účetní </a:t>
            </a:r>
            <a:r>
              <a:rPr lang="cs-CZ" dirty="0" smtClean="0"/>
              <a:t>závěrce (</a:t>
            </a:r>
            <a:r>
              <a:rPr lang="cs-CZ" dirty="0" err="1" smtClean="0"/>
              <a:t>max</a:t>
            </a:r>
            <a:r>
              <a:rPr lang="cs-CZ" dirty="0" smtClean="0"/>
              <a:t> 120 měsíců)</a:t>
            </a:r>
            <a:endParaRPr lang="cs-CZ" dirty="0"/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</a:t>
            </a:r>
            <a:r>
              <a:rPr lang="en-US" dirty="0" smtClean="0"/>
              <a:t>v </a:t>
            </a:r>
            <a:r>
              <a:rPr lang="cs-CZ" dirty="0" smtClean="0"/>
              <a:t>souladu </a:t>
            </a:r>
            <a:r>
              <a:rPr lang="cs-CZ" dirty="0"/>
              <a:t>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nákladů</a:t>
            </a:r>
          </a:p>
          <a:p>
            <a:pPr marL="657225" lvl="1" indent="-266700" defTabSz="914400"/>
            <a:r>
              <a:rPr lang="cs-CZ" dirty="0"/>
              <a:t>Záporný do výnosů </a:t>
            </a:r>
          </a:p>
          <a:p>
            <a:pPr marL="657225" lvl="1" indent="-266700" defTabSz="914400"/>
            <a:r>
              <a:rPr lang="cs-CZ" dirty="0"/>
              <a:t>Neodepsaná 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vyřazení poslední složky dlouhodobého 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</a:t>
            </a:r>
            <a:r>
              <a:rPr lang="cs-CZ" dirty="0" smtClean="0"/>
              <a:t>+ DZNNV</a:t>
            </a:r>
            <a:endParaRPr lang="en-US" dirty="0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obchodního závodu není předmětem DPH </a:t>
            </a:r>
            <a:r>
              <a:rPr lang="cs-CZ" dirty="0" smtClean="0"/>
              <a:t>(§ 13/8/a </a:t>
            </a:r>
            <a:r>
              <a:rPr lang="cs-CZ" dirty="0"/>
              <a:t>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obchodního závodu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</a:t>
            </a:r>
            <a:r>
              <a:rPr lang="cs-CZ" dirty="0" smtClean="0"/>
              <a:t>(§ 94 </a:t>
            </a:r>
            <a:r>
              <a:rPr lang="cs-CZ" dirty="0"/>
              <a:t>ZDPH)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Přiznání </a:t>
            </a:r>
            <a:r>
              <a:rPr lang="cs-CZ" dirty="0"/>
              <a:t>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Kupující není </a:t>
            </a:r>
            <a:r>
              <a:rPr lang="cs-CZ" dirty="0"/>
              <a:t>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 smtClean="0"/>
              <a:t>Dobropis</a:t>
            </a:r>
            <a:r>
              <a:rPr lang="cs-CZ" dirty="0"/>
              <a:t>y / </a:t>
            </a:r>
            <a:r>
              <a:rPr lang="cs-CZ" dirty="0" smtClean="0"/>
              <a:t>vrubopisy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endParaRPr lang="cs-CZ" dirty="0"/>
          </a:p>
          <a:p>
            <a:pPr marL="266700" lvl="2" indent="-266700" defTabSz="914400">
              <a:lnSpc>
                <a:spcPct val="70000"/>
              </a:lnSpc>
            </a:pPr>
            <a:r>
              <a:rPr lang="cs-CZ" sz="2600" dirty="0">
                <a:ea typeface="+mn-ea"/>
                <a:cs typeface="+mn-cs"/>
              </a:rPr>
              <a:t>Podléhá dani z nabytí nemovitých věcí (poplatníkem kupující)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Akvizice</a:t>
            </a:r>
          </a:p>
          <a:p>
            <a:pPr marL="901700" lvl="1" indent="-366713" defTabSz="914400"/>
            <a:r>
              <a:rPr lang="cs-CZ" altLang="ko-KR" sz="2100" dirty="0"/>
              <a:t>Typy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Přeměny</a:t>
            </a:r>
          </a:p>
          <a:p>
            <a:pPr marL="901700" lvl="1" indent="-366713" defTabSz="914400"/>
            <a:r>
              <a:rPr lang="cs-CZ" altLang="ko-KR" sz="2100" dirty="0"/>
              <a:t>Právní rámec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věcí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položek</a:t>
            </a:r>
          </a:p>
          <a:p>
            <a:pPr lvl="1" indent="0" defTabSz="914400">
              <a:lnSpc>
                <a:spcPct val="80000"/>
              </a:lnSpc>
              <a:buNone/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goodwill / oceňovací </a:t>
            </a:r>
            <a:r>
              <a:rPr lang="cs-CZ" dirty="0" smtClean="0"/>
              <a:t>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Kupní cena se rozpočítá na nakoupený majetek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Daňová </a:t>
            </a:r>
            <a:r>
              <a:rPr lang="cs-CZ" dirty="0"/>
              <a:t>báze kupujícího = pořizovací </a:t>
            </a:r>
            <a:r>
              <a:rPr lang="cs-CZ" dirty="0" smtClean="0"/>
              <a:t>cena</a:t>
            </a:r>
          </a:p>
          <a:p>
            <a:pPr marL="266700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</a:t>
            </a:r>
            <a:r>
              <a:rPr lang="cs-CZ" dirty="0" smtClean="0"/>
              <a:t>příjmů + další podmínky</a:t>
            </a:r>
            <a:endParaRPr lang="cs-CZ" dirty="0" smtClean="0"/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</a:t>
            </a:r>
            <a:r>
              <a:rPr lang="cs-CZ" dirty="0" smtClean="0"/>
              <a:t>příjem</a:t>
            </a:r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Koupě nemovitosti </a:t>
            </a:r>
            <a:r>
              <a:rPr lang="cs-CZ" dirty="0"/>
              <a:t>podléhá </a:t>
            </a:r>
            <a:r>
              <a:rPr lang="pl-PL" dirty="0"/>
              <a:t>dani z nabytí nemovitých věcí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obchodního závodu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</a:t>
            </a:r>
            <a:r>
              <a:rPr lang="cs-CZ" dirty="0" smtClean="0"/>
              <a:t>sazbami / osvobozené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76096702"/>
              </p:ext>
            </p:extLst>
          </p:nvPr>
        </p:nvGraphicFramePr>
        <p:xfrm>
          <a:off x="530225" y="1580024"/>
          <a:ext cx="9617074" cy="47946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Akcie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Obchodní závod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Navýšení daňové báze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Goodwill,OR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Alokace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a.s. / s.r.o.)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pl-PL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 z nabytí nemovitých věcí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Daňové 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Due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diligence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3037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Proč due diligence</a:t>
            </a:r>
            <a:endParaRPr lang="en-GB" altLang="cs-CZ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ct val="50000"/>
              </a:spcBef>
            </a:pPr>
            <a:r>
              <a:rPr lang="cs-CZ" altLang="cs-CZ" sz="2600" dirty="0" smtClean="0"/>
              <a:t>Informace o celkové daňové pozici (daňová aktiva, …)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Zajímají nás velká rizika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Potřebujeme palec na to, že tam žádné riziko není (alternativa je koupě pojistky)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Banka to po nás bude chtít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Až to budeme prodávat, tak si kupující </a:t>
            </a:r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udělá a my se chceme vyhnout překvapením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Až budeme dělat IPO, tak přijde </a:t>
            </a:r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a my se chceme vyhnout překvapením</a:t>
            </a:r>
            <a:endParaRPr lang="cs-CZ" altLang="cs-CZ" sz="21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461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hledáme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Historická daňová </a:t>
            </a:r>
            <a:r>
              <a:rPr lang="cs-CZ" altLang="cs-CZ" dirty="0" smtClean="0"/>
              <a:t>rizika</a:t>
            </a:r>
          </a:p>
          <a:p>
            <a:r>
              <a:rPr lang="cs-CZ" dirty="0" smtClean="0"/>
              <a:t>Nadhodnocená (odložená) daňová aktiva </a:t>
            </a:r>
            <a:r>
              <a:rPr lang="cs-CZ" dirty="0" err="1" smtClean="0"/>
              <a:t>vs</a:t>
            </a:r>
            <a:r>
              <a:rPr lang="cs-CZ" dirty="0" smtClean="0"/>
              <a:t> chybějící (odložený) daňový závazek </a:t>
            </a:r>
            <a:r>
              <a:rPr lang="cs-CZ" dirty="0" smtClean="0">
                <a:sym typeface="Wingdings" panose="05000000000000000000" pitchFamily="2" charset="2"/>
              </a:rPr>
              <a:t> vliv na ocenění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Očekávané </a:t>
            </a:r>
            <a:r>
              <a:rPr lang="cs-CZ" altLang="cs-CZ" dirty="0"/>
              <a:t>budoucí odečty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Daňová báze majetku a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Daňové ztráty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Investiční pobídky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Jsou jakkoliv ovlivněny transakcí nebo budoucí reorganizací, například přeceněním na reálnou hodnotu?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Vlastní jmění / ekvita</a:t>
            </a:r>
            <a:endParaRPr lang="cs-CZ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0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Návrhy řešení rizik – DD výstup by měl obsahovat</a:t>
            </a:r>
            <a:endParaRPr lang="en-GB" altLang="cs-CZ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982788"/>
            <a:ext cx="9509125" cy="4622800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Snížení kupní ceny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Dodatečné DD procedury (před nebo po </a:t>
            </a:r>
            <a:r>
              <a:rPr lang="cs-CZ" altLang="cs-CZ" dirty="0" err="1" smtClean="0"/>
              <a:t>closingu</a:t>
            </a:r>
            <a:r>
              <a:rPr lang="cs-CZ" altLang="cs-CZ" dirty="0" smtClean="0"/>
              <a:t>) s případnými dopady na zajištění / cenu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Shromáždění dokumentace (převodní ceny)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Smluvní ochrana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Alternativní akviziční struktury bez přenosu daňových rizik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…</a:t>
            </a:r>
            <a:endParaRPr lang="en-GB" altLang="cs-CZ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9038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711" y="1620385"/>
            <a:ext cx="9617075" cy="4905375"/>
          </a:xfrm>
        </p:spPr>
        <p:txBody>
          <a:bodyPr/>
          <a:lstStyle/>
          <a:p>
            <a:r>
              <a:rPr lang="cs-CZ" altLang="ko-KR" dirty="0"/>
              <a:t>Fúze (§60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/>
              <a:t>Sloučení</a:t>
            </a:r>
          </a:p>
          <a:p>
            <a:pPr lvl="1"/>
            <a:r>
              <a:rPr lang="cs-CZ" altLang="ko-KR" dirty="0"/>
              <a:t>Splynutí</a:t>
            </a:r>
          </a:p>
          <a:p>
            <a:r>
              <a:rPr lang="cs-CZ" altLang="ko-KR" dirty="0"/>
              <a:t>Převod jmění na společníka (§337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r>
              <a:rPr lang="cs-CZ" altLang="ko-KR" dirty="0"/>
              <a:t>Rozdělení (§243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 smtClean="0"/>
              <a:t>Rozštěpení</a:t>
            </a:r>
          </a:p>
          <a:p>
            <a:pPr lvl="2"/>
            <a:r>
              <a:rPr lang="cs-CZ" altLang="ko-KR" dirty="0" smtClean="0"/>
              <a:t>se vznikem nových společností</a:t>
            </a:r>
          </a:p>
          <a:p>
            <a:pPr lvl="2"/>
            <a:r>
              <a:rPr lang="cs-CZ" altLang="ko-KR" dirty="0" smtClean="0"/>
              <a:t>sloučením</a:t>
            </a:r>
          </a:p>
          <a:p>
            <a:pPr lvl="2"/>
            <a:r>
              <a:rPr lang="cs-CZ" altLang="ko-KR" dirty="0" smtClean="0"/>
              <a:t>kombinace</a:t>
            </a:r>
          </a:p>
          <a:p>
            <a:pPr lvl="1"/>
            <a:r>
              <a:rPr lang="cs-CZ" altLang="ko-KR" dirty="0" smtClean="0"/>
              <a:t>Odštěpením </a:t>
            </a:r>
          </a:p>
          <a:p>
            <a:pPr lvl="2"/>
            <a:r>
              <a:rPr lang="cs-CZ" altLang="ko-KR" dirty="0" smtClean="0"/>
              <a:t>stejné varianty jako u rozštěpení</a:t>
            </a:r>
          </a:p>
          <a:p>
            <a:r>
              <a:rPr lang="cs-CZ" altLang="ko-KR" dirty="0" smtClean="0"/>
              <a:t>Změna </a:t>
            </a:r>
            <a:r>
              <a:rPr lang="cs-CZ" altLang="ko-KR" dirty="0"/>
              <a:t>právní formy (§360 </a:t>
            </a:r>
            <a:r>
              <a:rPr lang="cs-CZ" altLang="ko-KR" dirty="0" err="1"/>
              <a:t>ZoP</a:t>
            </a:r>
            <a:r>
              <a:rPr lang="cs-CZ" altLang="ko-KR" dirty="0" smtClean="0"/>
              <a:t>)</a:t>
            </a:r>
            <a:endParaRPr lang="en-US" altLang="ko-KR" dirty="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defTabSz="995363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1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Implementace příslušných směrnic EU upravujících přeměny společností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Všechny zúčastněné společnosti plní ustanovení národního práva, jemuž podléhají + jsou řešena kolizní ustanovení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Nástupnická PO může umístit své sídlo do kteréhokoli členského státu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Typy </a:t>
            </a:r>
            <a:r>
              <a:rPr lang="cs-CZ" sz="2600" dirty="0" err="1" smtClean="0">
                <a:solidFill>
                  <a:schemeClr val="tx1"/>
                </a:solidFill>
                <a:ea typeface="+mn-ea"/>
                <a:cs typeface="+mn-cs"/>
              </a:rPr>
              <a:t>přeshraničních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 přeměn: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fúze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rozdělení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převod jmění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přemístění sídla </a:t>
            </a:r>
          </a:p>
          <a:p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</a:t>
            </a:r>
            <a:r>
              <a:rPr lang="en-US" dirty="0" smtClean="0"/>
              <a:t>s.r.o.</a:t>
            </a:r>
            <a:r>
              <a:rPr lang="cs-CZ" dirty="0" smtClean="0"/>
              <a:t> </a:t>
            </a:r>
            <a:r>
              <a:rPr lang="en-US" dirty="0"/>
              <a:t>/</a:t>
            </a:r>
            <a:r>
              <a:rPr lang="cs-CZ" dirty="0" smtClean="0"/>
              <a:t> </a:t>
            </a:r>
            <a:r>
              <a:rPr lang="en-US" dirty="0" smtClean="0"/>
              <a:t>a.s.</a:t>
            </a:r>
            <a:r>
              <a:rPr lang="cs-CZ" dirty="0" smtClean="0"/>
              <a:t> </a:t>
            </a:r>
            <a:r>
              <a:rPr lang="cs-CZ" dirty="0"/>
              <a:t>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</a:t>
            </a:r>
            <a:r>
              <a:rPr lang="cs-CZ" dirty="0" smtClean="0"/>
              <a:t>A, vypořádání (cash)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se založením nových </a:t>
            </a:r>
            <a:r>
              <a:rPr lang="cs-CZ" dirty="0" smtClean="0">
                <a:solidFill>
                  <a:schemeClr val="tx1"/>
                </a:solidFill>
              </a:rPr>
              <a:t>společností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bez likvidace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dirty="0" smtClean="0"/>
              <a:t>Rozdělení(1</a:t>
            </a:r>
            <a:r>
              <a:rPr lang="cs-CZ" altLang="ko-KR" dirty="0"/>
              <a:t>)</a:t>
            </a:r>
            <a:endParaRPr lang="en-US" dirty="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62150" y="4213225"/>
            <a:ext cx="6675438" cy="1876425"/>
            <a:chOff x="1962150" y="4213225"/>
            <a:chExt cx="6675438" cy="1876425"/>
          </a:xfrm>
        </p:grpSpPr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4483100" y="4932363"/>
              <a:ext cx="1022350" cy="404812"/>
            </a:xfrm>
            <a:prstGeom prst="rightArrow">
              <a:avLst>
                <a:gd name="adj1" fmla="val 50000"/>
                <a:gd name="adj2" fmla="val 63137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>
              <a:off x="6354763" y="4213225"/>
              <a:ext cx="2282825" cy="1876425"/>
              <a:chOff x="3472" y="2377"/>
              <a:chExt cx="1438" cy="1182"/>
            </a:xfrm>
          </p:grpSpPr>
          <p:sp>
            <p:nvSpPr>
              <p:cNvPr id="215061" name="Text Box 21"/>
              <p:cNvSpPr txBox="1">
                <a:spLocks noChangeArrowheads="1"/>
              </p:cNvSpPr>
              <p:nvPr/>
            </p:nvSpPr>
            <p:spPr bwMode="auto">
              <a:xfrm>
                <a:off x="4031" y="2377"/>
                <a:ext cx="308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 dirty="0">
                    <a:latin typeface="Times New Roman" pitchFamily="18" charset="0"/>
                  </a:rPr>
                  <a:t>B</a:t>
                </a:r>
                <a:endParaRPr lang="en-US" sz="3600" dirty="0">
                  <a:latin typeface="Times New Roman" pitchFamily="18" charset="0"/>
                </a:endParaRPr>
              </a:p>
            </p:txBody>
          </p:sp>
          <p:sp>
            <p:nvSpPr>
              <p:cNvPr id="215062" name="Rectangle 22"/>
              <p:cNvSpPr>
                <a:spLocks noChangeArrowheads="1"/>
              </p:cNvSpPr>
              <p:nvPr/>
            </p:nvSpPr>
            <p:spPr bwMode="auto">
              <a:xfrm>
                <a:off x="3472" y="3139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3" name="Text Box 23"/>
              <p:cNvSpPr txBox="1">
                <a:spLocks noChangeArrowheads="1"/>
              </p:cNvSpPr>
              <p:nvPr/>
            </p:nvSpPr>
            <p:spPr bwMode="auto">
              <a:xfrm>
                <a:off x="3472" y="3140"/>
                <a:ext cx="61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A1</a:t>
                </a:r>
              </a:p>
            </p:txBody>
          </p:sp>
          <p:sp>
            <p:nvSpPr>
              <p:cNvPr id="215064" name="Text Box 24"/>
              <p:cNvSpPr txBox="1">
                <a:spLocks noChangeArrowheads="1"/>
              </p:cNvSpPr>
              <p:nvPr/>
            </p:nvSpPr>
            <p:spPr bwMode="auto">
              <a:xfrm>
                <a:off x="4285" y="3130"/>
                <a:ext cx="62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A2</a:t>
                </a:r>
              </a:p>
            </p:txBody>
          </p:sp>
          <p:sp>
            <p:nvSpPr>
              <p:cNvPr id="215065" name="Rectangle 25"/>
              <p:cNvSpPr>
                <a:spLocks noChangeArrowheads="1"/>
              </p:cNvSpPr>
              <p:nvPr/>
            </p:nvSpPr>
            <p:spPr bwMode="auto">
              <a:xfrm>
                <a:off x="4291" y="3145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6" name="Rectangle 26"/>
              <p:cNvSpPr>
                <a:spLocks noChangeArrowheads="1"/>
              </p:cNvSpPr>
              <p:nvPr/>
            </p:nvSpPr>
            <p:spPr bwMode="auto">
              <a:xfrm>
                <a:off x="3802" y="2389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67" name="AutoShape 27"/>
              <p:cNvCxnSpPr>
                <a:cxnSpLocks noChangeShapeType="1"/>
                <a:stCxn id="215062" idx="0"/>
                <a:endCxn id="215066" idx="2"/>
              </p:cNvCxnSpPr>
              <p:nvPr/>
            </p:nvCxnSpPr>
            <p:spPr bwMode="auto">
              <a:xfrm rot="16200000">
                <a:off x="3824" y="2775"/>
                <a:ext cx="321" cy="407"/>
              </a:xfrm>
              <a:prstGeom prst="bentConnector3">
                <a:avLst>
                  <a:gd name="adj1" fmla="val 50157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5068" name="AutoShape 28"/>
              <p:cNvCxnSpPr>
                <a:cxnSpLocks noChangeShapeType="1"/>
                <a:stCxn id="215065" idx="0"/>
                <a:endCxn id="215066" idx="2"/>
              </p:cNvCxnSpPr>
              <p:nvPr/>
            </p:nvCxnSpPr>
            <p:spPr bwMode="auto">
              <a:xfrm rot="5400000" flipH="1">
                <a:off x="4230" y="2776"/>
                <a:ext cx="327" cy="412"/>
              </a:xfrm>
              <a:prstGeom prst="bentConnector3">
                <a:avLst>
                  <a:gd name="adj1" fmla="val 50153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5069" name="Group 29"/>
            <p:cNvGrpSpPr>
              <a:grpSpLocks/>
            </p:cNvGrpSpPr>
            <p:nvPr/>
          </p:nvGrpSpPr>
          <p:grpSpPr bwMode="auto">
            <a:xfrm>
              <a:off x="1962150" y="4284663"/>
              <a:ext cx="1225550" cy="1663700"/>
              <a:chOff x="1021" y="2448"/>
              <a:chExt cx="772" cy="1048"/>
            </a:xfrm>
          </p:grpSpPr>
          <p:sp>
            <p:nvSpPr>
              <p:cNvPr id="215070" name="Rectangle 30"/>
              <p:cNvSpPr>
                <a:spLocks noChangeArrowheads="1"/>
              </p:cNvSpPr>
              <p:nvPr/>
            </p:nvSpPr>
            <p:spPr bwMode="auto">
              <a:xfrm>
                <a:off x="1022" y="3067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71" name="Text Box 31"/>
              <p:cNvSpPr txBox="1">
                <a:spLocks noChangeArrowheads="1"/>
              </p:cNvSpPr>
              <p:nvPr/>
            </p:nvSpPr>
            <p:spPr bwMode="auto">
              <a:xfrm>
                <a:off x="1022" y="2457"/>
                <a:ext cx="751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>
                    <a:latin typeface="Times New Roman" pitchFamily="18" charset="0"/>
                  </a:rPr>
                  <a:t>B</a:t>
                </a:r>
                <a:endParaRPr lang="en-US" sz="3600">
                  <a:latin typeface="Times New Roman" pitchFamily="18" charset="0"/>
                </a:endParaRPr>
              </a:p>
            </p:txBody>
          </p:sp>
          <p:sp>
            <p:nvSpPr>
              <p:cNvPr id="215072" name="Text Box 32"/>
              <p:cNvSpPr txBox="1">
                <a:spLocks noChangeArrowheads="1"/>
              </p:cNvSpPr>
              <p:nvPr/>
            </p:nvSpPr>
            <p:spPr bwMode="auto">
              <a:xfrm>
                <a:off x="1240" y="3074"/>
                <a:ext cx="324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073" name="Rectangle 33"/>
              <p:cNvSpPr>
                <a:spLocks noChangeArrowheads="1"/>
              </p:cNvSpPr>
              <p:nvPr/>
            </p:nvSpPr>
            <p:spPr bwMode="auto">
              <a:xfrm>
                <a:off x="1021" y="2448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74" name="AutoShape 34"/>
              <p:cNvCxnSpPr>
                <a:cxnSpLocks noChangeShapeType="1"/>
                <a:stCxn id="215070" idx="0"/>
                <a:endCxn id="215073" idx="2"/>
              </p:cNvCxnSpPr>
              <p:nvPr/>
            </p:nvCxnSpPr>
            <p:spPr bwMode="auto">
              <a:xfrm flipH="1" flipV="1">
                <a:off x="1407" y="2877"/>
                <a:ext cx="1" cy="190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se založením nových společností</a:t>
            </a:r>
            <a:endParaRPr lang="en-US" dirty="0">
              <a:solidFill>
                <a:schemeClr val="tx1"/>
              </a:solidFill>
            </a:endParaRPr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29591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Rozdělení odštěpením </a:t>
            </a:r>
            <a:r>
              <a:rPr lang="cs-CZ" dirty="0"/>
              <a:t>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  <p:sp>
        <p:nvSpPr>
          <p:cNvPr id="41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</a:t>
            </a:r>
            <a:r>
              <a:rPr lang="cs-CZ" dirty="0" smtClean="0"/>
              <a:t>ne </a:t>
            </a:r>
            <a:endParaRPr lang="cs-CZ" dirty="0"/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  <a:endParaRPr lang="cs-CZ" dirty="0" smtClean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Změna k.s. na jinou obchodní korporaci a naopak – přiznání za období před zápisem změny do OR</a:t>
            </a:r>
            <a:endParaRPr lang="cs-CZ" dirty="0"/>
          </a:p>
          <a:p>
            <a:pPr marL="266700" indent="-266700" defTabSz="914400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88963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den, právní účinky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5119007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Rozhodným dnem </a:t>
            </a:r>
            <a:r>
              <a:rPr lang="cs-CZ" dirty="0" smtClean="0">
                <a:solidFill>
                  <a:schemeClr val="tx1"/>
                </a:solidFill>
              </a:rPr>
              <a:t>fúze/rozdělení/převodu jmění </a:t>
            </a:r>
            <a:r>
              <a:rPr lang="cs-CZ" dirty="0">
                <a:solidFill>
                  <a:schemeClr val="tx1"/>
                </a:solidFill>
              </a:rPr>
              <a:t>(§10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 marL="727075" lvl="1" indent="-274638" defTabSz="914400"/>
            <a:r>
              <a:rPr lang="cs-CZ" dirty="0">
                <a:solidFill>
                  <a:schemeClr val="tx1"/>
                </a:solidFill>
              </a:rPr>
              <a:t>Den, od něhož se jednání zanikající/nástupnické společnosti považuje z </a:t>
            </a:r>
            <a:r>
              <a:rPr lang="cs-CZ" u="sng" dirty="0">
                <a:solidFill>
                  <a:schemeClr val="tx1"/>
                </a:solidFill>
              </a:rPr>
              <a:t>účetního hlediska</a:t>
            </a:r>
            <a:r>
              <a:rPr lang="cs-CZ" dirty="0">
                <a:solidFill>
                  <a:schemeClr val="tx1"/>
                </a:solidFill>
              </a:rPr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Právní účinky všech přeměn = zápis do obchodního </a:t>
            </a:r>
            <a:r>
              <a:rPr lang="cs-CZ" dirty="0" smtClean="0">
                <a:solidFill>
                  <a:schemeClr val="tx1"/>
                </a:solidFill>
              </a:rPr>
              <a:t>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12 měsíců před podáním návrhu na zápis do OR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Lze retrospektivně i prospektivně (ocenění znalcem?)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Nejpozději den zápisu do OR</a:t>
            </a:r>
            <a:endParaRPr lang="cs-CZ" dirty="0">
              <a:solidFill>
                <a:schemeClr val="tx1"/>
              </a:solidFill>
            </a:endParaRPr>
          </a:p>
          <a:p>
            <a:pPr marL="273050" indent="-273050" defTabSz="914400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5036227"/>
            <a:ext cx="9074150" cy="1341729"/>
            <a:chOff x="472" y="2578"/>
            <a:chExt cx="4770" cy="654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1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100" dirty="0" smtClean="0">
                  <a:solidFill>
                    <a:srgbClr val="000000"/>
                  </a:solidFill>
                  <a:latin typeface="+mn-lt"/>
                </a:rPr>
                <a:t>RD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70" y="2578"/>
              <a:ext cx="4672" cy="654"/>
              <a:chOff x="592" y="2568"/>
              <a:chExt cx="4672" cy="654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93" y="2568"/>
                <a:ext cx="4671" cy="654"/>
                <a:chOff x="593" y="2568"/>
                <a:chExt cx="4671" cy="654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93" y="2568"/>
                  <a:ext cx="619" cy="2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Zveřejňování </a:t>
                  </a:r>
                </a:p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B0F0"/>
                      </a:solidFill>
                      <a:latin typeface="+mn-lt"/>
                    </a:rPr>
                    <a:t>(i elektronicky)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2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100" dirty="0">
                        <a:solidFill>
                          <a:srgbClr val="000000"/>
                        </a:solidFill>
                        <a:latin typeface="+mn-lt"/>
                      </a:rPr>
                      <a:t>Zápis</a:t>
                    </a:r>
                    <a:endParaRPr lang="en-US" sz="1100" dirty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02" y="2962"/>
                  <a:ext cx="152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Oceňování, </a:t>
                  </a: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příprava závěrek a zahajovací rozvahy, audit, projekt fúze..</a:t>
                  </a:r>
                  <a:endParaRPr lang="en-US" sz="11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01" y="3043"/>
                  <a:ext cx="704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Zveřejnění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269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Schválení fúze,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j-lt"/>
                    </a:rPr>
                    <a:t>žádost o zápis fúze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2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Valná hromada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</p:grpSp>
        </p:grpSp>
      </p:grp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8001087" y="5720658"/>
            <a:ext cx="0" cy="2379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7416036" y="5285723"/>
            <a:ext cx="1567526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Žádost o zápis fúze</a:t>
            </a:r>
            <a:endParaRPr 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84789" y="6509428"/>
            <a:ext cx="344345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Max. 12 měsíců</a:t>
            </a:r>
            <a:endParaRPr lang="en-US" sz="1100" dirty="0">
              <a:solidFill>
                <a:srgbClr val="00B0F0"/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50689" y="6437088"/>
            <a:ext cx="7017654" cy="725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67089" y="5738588"/>
            <a:ext cx="1449611" cy="18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435600" y="5499100"/>
            <a:ext cx="1689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Min. 1 měsíc</a:t>
            </a:r>
            <a:endParaRPr lang="cs-CZ" sz="11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jmění znalcem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335314"/>
            <a:ext cx="9501188" cy="5268686"/>
          </a:xfrm>
        </p:spPr>
        <p:txBody>
          <a:bodyPr>
            <a:normAutofit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Důvod ocenění = aby nástupnická společnost </a:t>
            </a:r>
            <a:r>
              <a:rPr lang="cs-CZ" sz="2300" dirty="0" smtClean="0">
                <a:solidFill>
                  <a:schemeClr val="tx1"/>
                </a:solidFill>
              </a:rPr>
              <a:t>nezvýšila ZK více než </a:t>
            </a:r>
            <a:r>
              <a:rPr lang="cs-CZ" sz="2300" dirty="0">
                <a:solidFill>
                  <a:schemeClr val="tx1"/>
                </a:solidFill>
              </a:rPr>
              <a:t>je „čistý obchodní majetek“ 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Pokud </a:t>
            </a:r>
            <a:r>
              <a:rPr lang="cs-CZ" sz="2300" dirty="0" smtClean="0">
                <a:solidFill>
                  <a:schemeClr val="tx1"/>
                </a:solidFill>
              </a:rPr>
              <a:t>má dojít ke zvýšení ZK nástupnickou společností ze jmění zanikající společnosti </a:t>
            </a:r>
            <a:r>
              <a:rPr lang="cs-CZ" sz="23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3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300" dirty="0">
                <a:solidFill>
                  <a:schemeClr val="tx1"/>
                </a:solidFill>
              </a:rPr>
              <a:t>je třeba jmění </a:t>
            </a:r>
            <a:r>
              <a:rPr lang="cs-CZ" sz="2300" u="sng" dirty="0">
                <a:solidFill>
                  <a:schemeClr val="tx1"/>
                </a:solidFill>
              </a:rPr>
              <a:t>zanikající společnosti </a:t>
            </a:r>
            <a:r>
              <a:rPr lang="cs-CZ" sz="2300" dirty="0" smtClean="0">
                <a:solidFill>
                  <a:schemeClr val="tx1"/>
                </a:solidFill>
              </a:rPr>
              <a:t>ocenit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>
                <a:solidFill>
                  <a:schemeClr val="tx1"/>
                </a:solidFill>
              </a:rPr>
              <a:t>Ocenění </a:t>
            </a:r>
            <a:r>
              <a:rPr lang="cs-CZ" sz="2300" dirty="0">
                <a:solidFill>
                  <a:schemeClr val="tx1"/>
                </a:solidFill>
              </a:rPr>
              <a:t>se nevyžaduje: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nástupnická společnost </a:t>
            </a:r>
            <a:r>
              <a:rPr lang="cs-CZ" sz="1900" dirty="0" smtClean="0">
                <a:solidFill>
                  <a:schemeClr val="tx1"/>
                </a:solidFill>
              </a:rPr>
              <a:t>nezvyšuje ZK ze jmění zanikající společnosti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fúzích nebo rozdělení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nebo k.s. 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změně právní formy na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/ k.s. (při změně na </a:t>
            </a:r>
            <a:r>
              <a:rPr lang="en-US" sz="1900" dirty="0" smtClean="0">
                <a:solidFill>
                  <a:schemeClr val="tx1"/>
                </a:solidFill>
              </a:rPr>
              <a:t>s.r.o.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/</a:t>
            </a:r>
            <a:r>
              <a:rPr lang="en-US" sz="1900" dirty="0" smtClean="0">
                <a:solidFill>
                  <a:schemeClr val="tx1"/>
                </a:solidFill>
              </a:rPr>
              <a:t> a.s.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ano)</a:t>
            </a:r>
          </a:p>
          <a:p>
            <a:pPr marL="622300" lvl="1" indent="-176213" defTabSz="914400"/>
            <a:r>
              <a:rPr lang="cs-CZ" sz="1900" dirty="0" smtClean="0">
                <a:solidFill>
                  <a:schemeClr val="tx1"/>
                </a:solidFill>
              </a:rPr>
              <a:t>Pokud </a:t>
            </a:r>
            <a:r>
              <a:rPr lang="cs-CZ" sz="1900" dirty="0">
                <a:solidFill>
                  <a:schemeClr val="tx1"/>
                </a:solidFill>
              </a:rPr>
              <a:t>se jej společníci vzdají (a zákon to umožňuje</a:t>
            </a:r>
            <a:r>
              <a:rPr lang="cs-CZ" sz="1900" dirty="0" smtClean="0">
                <a:solidFill>
                  <a:schemeClr val="tx1"/>
                </a:solidFill>
              </a:rPr>
              <a:t>)</a:t>
            </a:r>
          </a:p>
          <a:p>
            <a:pPr marL="266700" lvl="1" indent="-266700" defTabSz="914400"/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Rozvahový den pro ocenění</a:t>
            </a:r>
          </a:p>
          <a:p>
            <a:pPr marL="266700" lvl="1" indent="-266700" defTabSz="914400"/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RD předchází vyhotovení projektu: ke 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dni přecházející RD (datum vyhotovení konečné účetní závěrky</a:t>
            </a:r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marL="266700" lvl="1" indent="-266700" defTabSz="914400"/>
            <a:r>
              <a:rPr lang="cs-CZ" sz="2400" dirty="0">
                <a:solidFill>
                  <a:schemeClr val="tx1"/>
                </a:solidFill>
              </a:rPr>
              <a:t>RD </a:t>
            </a:r>
            <a:r>
              <a:rPr lang="cs-CZ" sz="2400" dirty="0" smtClean="0">
                <a:solidFill>
                  <a:schemeClr val="tx1"/>
                </a:solidFill>
              </a:rPr>
              <a:t>po </a:t>
            </a:r>
            <a:r>
              <a:rPr lang="cs-CZ" sz="2400" dirty="0">
                <a:solidFill>
                  <a:schemeClr val="tx1"/>
                </a:solidFill>
              </a:rPr>
              <a:t>vyhotovení projektu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: k datu poslední řádné nebo mimořádné účetní závěrky</a:t>
            </a:r>
          </a:p>
          <a:p>
            <a:pPr marL="266700" lvl="1" indent="-266700" defTabSz="914400"/>
            <a:endParaRPr lang="cs-CZ" sz="2300" dirty="0">
              <a:solidFill>
                <a:schemeClr val="tx1"/>
              </a:solidFill>
              <a:ea typeface="+mn-ea"/>
              <a:cs typeface="+mn-cs"/>
            </a:endParaRPr>
          </a:p>
          <a:p>
            <a:pPr marL="622300" lvl="1" indent="-176213" defTabSz="914400"/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 smtClean="0"/>
              <a:t>Koupě obchodního závodu (nebo </a:t>
            </a:r>
            <a:r>
              <a:rPr lang="cs-CZ" dirty="0"/>
              <a:t>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 smtClean="0"/>
              <a:t>)</a:t>
            </a:r>
            <a:endParaRPr lang="en-US" dirty="0" smtClean="0"/>
          </a:p>
          <a:p>
            <a:pPr marL="571500" indent="-571500" defTabSz="914400">
              <a:buFontTx/>
              <a:buAutoNum type="arabicParenR"/>
            </a:pPr>
            <a:endParaRPr lang="en-US" dirty="0"/>
          </a:p>
          <a:p>
            <a:pPr defTabSz="914400"/>
            <a:endParaRPr lang="cs-CZ" dirty="0"/>
          </a:p>
          <a:p>
            <a:pPr marL="571500" indent="-571500" defTabSz="914400"/>
            <a:endParaRPr lang="cs-CZ" dirty="0"/>
          </a:p>
          <a:p>
            <a:pPr marL="1357313" lvl="2" indent="-457200" defTabSz="914400">
              <a:buFont typeface="Arial" charset="0"/>
              <a:buNone/>
            </a:pPr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– přehled</a:t>
            </a:r>
            <a:endParaRPr lang="en-US" dirty="0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91647871"/>
              </p:ext>
            </p:extLst>
          </p:nvPr>
        </p:nvGraphicFramePr>
        <p:xfrm>
          <a:off x="534988" y="1763713"/>
          <a:ext cx="9623425" cy="4808007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5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zvýšením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zvýšení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Rozštěpení se vznikem nových společností (de-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merger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se vznikem nové společnosti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sloučením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za stejných podmínek jako fúze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(Konečná) účetní závěrka = zúčastněné společnosti </a:t>
            </a:r>
          </a:p>
          <a:p>
            <a:pPr marL="885825" lvl="1" indent="-495300" defTabSz="914400"/>
            <a:r>
              <a:rPr lang="cs-CZ" sz="2000" dirty="0" smtClean="0"/>
              <a:t>Ke dni předcházejícímu rozhodný den fúze nebo rozdělení (§11 </a:t>
            </a:r>
            <a:r>
              <a:rPr lang="cs-CZ" sz="2000" dirty="0" err="1" smtClean="0"/>
              <a:t>ZoP</a:t>
            </a:r>
            <a:r>
              <a:rPr lang="cs-CZ" sz="2000" dirty="0" smtClean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Zahajovací rozvaha = nástupnické společnosti</a:t>
            </a:r>
          </a:p>
          <a:p>
            <a:pPr marL="885825" lvl="1" indent="-495300" defTabSz="914400"/>
            <a:r>
              <a:rPr lang="cs-CZ" sz="2000" dirty="0" smtClean="0"/>
              <a:t>K rozhodnému dni</a:t>
            </a:r>
          </a:p>
          <a:p>
            <a:pPr marL="885825" lvl="1" indent="-495300" defTabSz="914400"/>
            <a:r>
              <a:rPr lang="cs-CZ" sz="2000" dirty="0" smtClean="0"/>
              <a:t>Zobrazuje situaci po dané přeměně (§11 </a:t>
            </a:r>
            <a:r>
              <a:rPr lang="cs-CZ" sz="2000" dirty="0" err="1" smtClean="0"/>
              <a:t>ZoP</a:t>
            </a:r>
            <a:r>
              <a:rPr lang="cs-CZ" sz="2000" dirty="0" smtClean="0"/>
              <a:t>) </a:t>
            </a:r>
          </a:p>
          <a:p>
            <a:pPr marL="885825" lvl="1" indent="-495300" defTabSz="914400"/>
            <a:r>
              <a:rPr lang="cs-CZ" sz="2000" dirty="0" smtClean="0"/>
              <a:t>V příloze = rozhodnutí zda oceňovací rozdíl / goodwill, opravné položky, rezervy a přechodná aktiva a pasiva přechází na nástupnickou společnost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>
                <a:solidFill>
                  <a:schemeClr val="tx1"/>
                </a:solidFill>
              </a:rPr>
              <a:t>Konečné účetní závěrky a zahajovací rozvahy musí být (většinou) ověřeny auditorem (§12 </a:t>
            </a:r>
            <a:r>
              <a:rPr lang="cs-CZ" sz="2400" dirty="0" err="1" smtClean="0">
                <a:solidFill>
                  <a:schemeClr val="tx1"/>
                </a:solidFill>
              </a:rPr>
              <a:t>ZoP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Mezitímní účetní závěrka</a:t>
            </a:r>
          </a:p>
          <a:p>
            <a:pPr marL="885825" lvl="1" indent="-495300" defTabSz="914400"/>
            <a:r>
              <a:rPr lang="cs-CZ" sz="2000" dirty="0" smtClean="0"/>
              <a:t>Pokud poslední závěrka před vyhotovením projektu přeměny je starší než 6 měsíců</a:t>
            </a:r>
            <a:endParaRPr lang="cs-CZ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při </a:t>
            </a:r>
            <a:r>
              <a:rPr lang="cs-CZ" dirty="0" smtClean="0"/>
              <a:t>fúzi – bez přecenění</a:t>
            </a:r>
            <a:endParaRPr lang="en-US" dirty="0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 dirty="0"/>
              <a:t>Přecenění jmění zanikající společnosti </a:t>
            </a:r>
            <a:r>
              <a:rPr lang="cs-CZ" sz="2400" dirty="0" err="1"/>
              <a:t>NEvyžadováno</a:t>
            </a:r>
            <a:endParaRPr lang="en-US" sz="2400" dirty="0"/>
          </a:p>
          <a:p>
            <a:pPr defTabSz="1042988">
              <a:lnSpc>
                <a:spcPct val="80000"/>
              </a:lnSpc>
            </a:pPr>
            <a:r>
              <a:rPr lang="cs-CZ" sz="2000" dirty="0"/>
              <a:t>„</a:t>
            </a:r>
            <a:r>
              <a:rPr lang="cs-CZ" sz="2000" dirty="0" err="1"/>
              <a:t>Upstream</a:t>
            </a:r>
            <a:r>
              <a:rPr lang="cs-CZ" sz="2000" dirty="0"/>
              <a:t>“– dceřiná společnost B fúzuje do mateřské společnosti A</a:t>
            </a:r>
            <a:endParaRPr lang="cs-CZ" sz="2000" dirty="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13728684"/>
              </p:ext>
            </p:extLst>
          </p:nvPr>
        </p:nvGraphicFramePr>
        <p:xfrm>
          <a:off x="7113587" y="3138488"/>
          <a:ext cx="2987675" cy="1512521"/>
        </p:xfrm>
        <a:graphic>
          <a:graphicData uri="http://schemas.openxmlformats.org/drawingml/2006/table">
            <a:tbl>
              <a:tblPr/>
              <a:tblGrid>
                <a:gridCol w="1496494"/>
                <a:gridCol w="1491181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  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Vyloučení      -100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Podílu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 celkem      -48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5021263"/>
            <a:ext cx="9609137" cy="14903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</a:t>
            </a:r>
            <a:r>
              <a:rPr lang="cs-CZ" sz="2000" dirty="0" smtClean="0"/>
              <a:t>problém</a:t>
            </a:r>
            <a:r>
              <a:rPr lang="en-US" sz="2000" dirty="0" smtClean="0"/>
              <a:t> </a:t>
            </a:r>
            <a:r>
              <a:rPr lang="cs-CZ" sz="2000" dirty="0" smtClean="0"/>
              <a:t>(zápis fúze do obchodního rejstříku, dopad na nízkou kapitalizaci, apod.)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17566"/>
              </p:ext>
            </p:extLst>
          </p:nvPr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2243843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74333"/>
              </p:ext>
            </p:extLst>
          </p:nvPr>
        </p:nvGraphicFramePr>
        <p:xfrm>
          <a:off x="6515100" y="2100519"/>
          <a:ext cx="2606675" cy="1497014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      52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Oceň </a:t>
                      </a:r>
                      <a:r>
                        <a:rPr kumimoji="0" lang="cs-CZ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rozd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200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OKF          - 100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9424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2</a:t>
            </a:r>
            <a:r>
              <a:rPr lang="cs-CZ" sz="1600" dirty="0" smtClean="0"/>
              <a:t>00 </a:t>
            </a:r>
            <a:r>
              <a:rPr lang="cs-CZ" sz="1600" dirty="0"/>
              <a:t>nahoru, daňová hodnota zůstane stejná. </a:t>
            </a:r>
            <a:endParaRPr lang="en-US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Pro přecenění </a:t>
            </a:r>
            <a:r>
              <a:rPr lang="cs-CZ" sz="1600" dirty="0"/>
              <a:t>majetku B musí být vyšší než cena akcií </a:t>
            </a:r>
            <a:r>
              <a:rPr lang="cs-CZ" sz="1600" dirty="0" smtClean="0"/>
              <a:t>A</a:t>
            </a:r>
            <a:endParaRPr lang="cs-CZ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Odpis oceňovacího rozdílu bude snižovat </a:t>
            </a:r>
            <a:r>
              <a:rPr lang="cs-CZ" sz="1600" dirty="0" err="1" smtClean="0"/>
              <a:t>distribuovatelné</a:t>
            </a:r>
            <a:r>
              <a:rPr lang="cs-CZ" sz="1600" dirty="0" smtClean="0"/>
              <a:t> zisky do budoucna</a:t>
            </a:r>
            <a:endParaRPr lang="cs-CZ" sz="1600" dirty="0"/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699333"/>
            <a:ext cx="330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r>
              <a:rPr lang="cs-CZ" sz="1400" b="1" dirty="0" smtClean="0">
                <a:solidFill>
                  <a:srgbClr val="00B0F0"/>
                </a:solidFill>
              </a:rPr>
              <a:t>. případně až po otevření knih nástupnické společnosti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888819"/>
          </a:xfrm>
        </p:spPr>
        <p:txBody>
          <a:bodyPr>
            <a:normAutofit/>
          </a:bodyPr>
          <a:lstStyle/>
          <a:p>
            <a:pPr marL="266700" indent="-2667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Pro účetní účely = pokud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vyžaduje ocenění obchodního jmění při přeměně společnosti (§ 27/3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Obecně 41x „Oceňovací rozdíly z přecenění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Nevyžaduje-li </a:t>
            </a:r>
            <a:r>
              <a:rPr lang="cs-CZ" dirty="0" err="1" smtClean="0">
                <a:solidFill>
                  <a:schemeClr val="tx1"/>
                </a:solidFill>
              </a:rPr>
              <a:t>ZoP</a:t>
            </a:r>
            <a:r>
              <a:rPr lang="cs-CZ" dirty="0" smtClean="0">
                <a:solidFill>
                  <a:schemeClr val="tx1"/>
                </a:solidFill>
              </a:rPr>
              <a:t> ocenění = 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Goodwill </a:t>
            </a:r>
            <a:r>
              <a:rPr lang="cs-CZ" dirty="0">
                <a:solidFill>
                  <a:schemeClr val="tx1"/>
                </a:solidFill>
              </a:rPr>
              <a:t>vs. oceňovací rozdíl (viz výše)</a:t>
            </a:r>
          </a:p>
          <a:p>
            <a:pPr marL="746125" lvl="1" indent="-355600"/>
            <a:r>
              <a:rPr lang="cs-CZ" dirty="0">
                <a:solidFill>
                  <a:schemeClr val="tx1"/>
                </a:solidFill>
              </a:rPr>
              <a:t>Účetně odpisuje 60 / 180 měsíců (§ </a:t>
            </a:r>
            <a:r>
              <a:rPr lang="cs-CZ" dirty="0" smtClean="0">
                <a:solidFill>
                  <a:schemeClr val="tx1"/>
                </a:solidFill>
              </a:rPr>
              <a:t>6/3/c </a:t>
            </a:r>
            <a:r>
              <a:rPr lang="cs-CZ" dirty="0">
                <a:solidFill>
                  <a:schemeClr val="tx1"/>
                </a:solidFill>
              </a:rPr>
              <a:t>a 7/10 Vyhlášky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  <a:p>
            <a:pPr marL="746125" lvl="1" indent="-355600"/>
            <a:r>
              <a:rPr lang="en-US" dirty="0" err="1" smtClean="0">
                <a:solidFill>
                  <a:schemeClr val="tx1"/>
                </a:solidFill>
              </a:rPr>
              <a:t>Dopad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odpisu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budouc</a:t>
            </a:r>
            <a:r>
              <a:rPr lang="cs-CZ" dirty="0" smtClean="0">
                <a:solidFill>
                  <a:schemeClr val="tx1"/>
                </a:solidFill>
              </a:rPr>
              <a:t>í distribuci zisků / nízkou kapitalizaci</a:t>
            </a:r>
            <a:endParaRPr lang="cs-CZ" dirty="0">
              <a:solidFill>
                <a:schemeClr val="tx1"/>
              </a:solidFill>
            </a:endParaRP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Přecenění u přeměn </a:t>
            </a:r>
            <a:r>
              <a:rPr lang="cs-CZ" dirty="0" smtClean="0">
                <a:solidFill>
                  <a:schemeClr val="tx1"/>
                </a:solidFill>
              </a:rPr>
              <a:t>není </a:t>
            </a:r>
            <a:r>
              <a:rPr lang="cs-CZ" dirty="0">
                <a:solidFill>
                  <a:schemeClr val="tx1"/>
                </a:solidFill>
              </a:rPr>
              <a:t>daňově efektivní </a:t>
            </a:r>
            <a:r>
              <a:rPr lang="cs-CZ" dirty="0" smtClean="0">
                <a:solidFill>
                  <a:schemeClr val="tx1"/>
                </a:solidFill>
              </a:rPr>
              <a:t>= nedaňové </a:t>
            </a:r>
            <a:r>
              <a:rPr lang="cs-CZ" dirty="0">
                <a:solidFill>
                  <a:schemeClr val="tx1"/>
                </a:solidFill>
              </a:rPr>
              <a:t>odpisy goodwillu / oceň.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cs-CZ" dirty="0" err="1" smtClean="0">
                <a:solidFill>
                  <a:schemeClr val="tx1"/>
                </a:solidFill>
              </a:rPr>
              <a:t>ozdílu</a:t>
            </a:r>
            <a:endParaRPr lang="cs-CZ" sz="2100" dirty="0">
              <a:solidFill>
                <a:schemeClr val="tx1"/>
              </a:solidFill>
            </a:endParaRPr>
          </a:p>
          <a:p>
            <a:pPr marL="657225" lvl="1" indent="-266700"/>
            <a:endParaRPr lang="cs-CZ" dirty="0">
              <a:solidFill>
                <a:schemeClr val="tx1"/>
              </a:solidFill>
            </a:endParaRPr>
          </a:p>
          <a:p>
            <a:pPr marL="266700" indent="-26670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 nástupnické společnosti – struktura VK v návaznosti na </a:t>
            </a:r>
            <a:r>
              <a:rPr lang="cs-CZ" dirty="0" err="1" smtClean="0"/>
              <a:t>ZoP</a:t>
            </a:r>
            <a:r>
              <a:rPr lang="cs-CZ" dirty="0" smtClean="0"/>
              <a:t> (§5a)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Pokud v zahajovací rozvaze nástupnické společnosti (s.r.o. nebo a.s.)</a:t>
            </a:r>
          </a:p>
          <a:p>
            <a:pPr marL="358775">
              <a:tabLst>
                <a:tab pos="3587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(ztráta-disponibilní zdroje) &gt;= ½ ZK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nemůže RD následovat po vyhotovení projektu přeměny a 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přeměna může být zapsána jen pokud znalecký posudek potvrzující že přeměna nezpůsobí úpadek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Pokud nesplněno a i tak zapsáno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soud i bez návrhu nástupnickou společnost zruší a nařídí její likvidaci, ledaže bude posudek předložen dodatečně v průběhu řízení.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Odložená daň</a:t>
            </a:r>
            <a:endParaRPr lang="en-US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rozdíly mezi daněmi a účetnictvím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dopad na odloženou daň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hodnota je zvýšena / snížena na reálnou 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základna </a:t>
            </a:r>
            <a:r>
              <a:rPr lang="cs-CZ" dirty="0" smtClean="0"/>
              <a:t>zůstává v principu </a:t>
            </a:r>
            <a:r>
              <a:rPr lang="cs-CZ" dirty="0"/>
              <a:t>nezměněna </a:t>
            </a:r>
            <a:endParaRPr lang="cs-CZ" dirty="0" smtClean="0"/>
          </a:p>
          <a:p>
            <a:pPr marL="355600" lvl="1" indent="-355600">
              <a:lnSpc>
                <a:spcPct val="80000"/>
              </a:lnSpc>
            </a:pPr>
            <a:r>
              <a:rPr lang="cs-CZ" sz="2600" dirty="0">
                <a:ea typeface="+mn-ea"/>
                <a:cs typeface="+mn-cs"/>
              </a:rPr>
              <a:t>Účtování o odložené dani (ČÚS </a:t>
            </a:r>
            <a:r>
              <a:rPr lang="cs-CZ" sz="2600" dirty="0" smtClean="0">
                <a:ea typeface="+mn-ea"/>
                <a:cs typeface="+mn-cs"/>
              </a:rPr>
              <a:t>č.003) </a:t>
            </a:r>
            <a:endParaRPr lang="cs-CZ" sz="2600" dirty="0">
              <a:ea typeface="+mn-ea"/>
              <a:cs typeface="+mn-cs"/>
            </a:endParaRPr>
          </a:p>
          <a:p>
            <a:pPr marL="746125" lvl="1" indent="-355600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Specificky pro přeměny téměř neupraveno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NÚR I-3 – před zákonem o přeměnách – zastaralé (účtování u zanikající)</a:t>
            </a:r>
            <a:endParaRPr lang="cs-CZ" dirty="0">
              <a:solidFill>
                <a:schemeClr val="tx1"/>
              </a:solidFill>
            </a:endParaRP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V </a:t>
            </a:r>
            <a:r>
              <a:rPr lang="cs-CZ" dirty="0"/>
              <a:t>praxi se odložená daň </a:t>
            </a:r>
            <a:r>
              <a:rPr lang="cs-CZ" dirty="0" smtClean="0"/>
              <a:t>často neúčtuje </a:t>
            </a:r>
            <a:r>
              <a:rPr lang="cs-CZ" dirty="0"/>
              <a:t>(pokud byla zohledněna v ocenění znalce</a:t>
            </a:r>
            <a:r>
              <a:rPr lang="cs-CZ" dirty="0" smtClean="0"/>
              <a:t>)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Alternativa – ocenění netto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brutace</a:t>
            </a:r>
            <a:r>
              <a:rPr lang="cs-CZ" dirty="0" smtClean="0">
                <a:sym typeface="Wingdings" panose="05000000000000000000" pitchFamily="2" charset="2"/>
              </a:rPr>
              <a:t> (ocenění představuje 81% hodnoty aktiva)  zvýšení na 100% + současné zaúčtování ODZ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>
                <a:sym typeface="Wingdings" panose="05000000000000000000" pitchFamily="2" charset="2"/>
              </a:rPr>
              <a:t>ODZ z goodwillu? Není řešeno, v praxi se často neúčtuje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 smtClean="0"/>
              <a:t>Snaha </a:t>
            </a:r>
            <a:r>
              <a:rPr lang="cs-CZ" sz="2000" dirty="0"/>
              <a:t>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převod ztrát a položek odčitatelných od ZD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= musí existovat řádné ekonomické důvody (zákon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efektivity“)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</a:t>
            </a:r>
            <a:r>
              <a:rPr lang="cs-CZ" sz="1800" dirty="0" smtClean="0"/>
              <a:t>společností je </a:t>
            </a:r>
            <a:r>
              <a:rPr lang="cs-CZ" sz="1800" dirty="0"/>
              <a:t>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ekonomické důvody (nelze uplatnit §23a-23c ZDP), pokud poplatník neprokáže </a:t>
            </a:r>
            <a:r>
              <a:rPr lang="cs-CZ" sz="1800" dirty="0" smtClean="0"/>
              <a:t>jinak</a:t>
            </a:r>
            <a:endParaRPr lang="cs-CZ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515980"/>
            <a:ext cx="9617075" cy="4735596"/>
          </a:xfrm>
        </p:spPr>
        <p:txBody>
          <a:bodyPr>
            <a:normAutofit fontScale="92500" lnSpcReduction="20000"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Účetní </a:t>
            </a:r>
            <a:r>
              <a:rPr lang="cs-CZ" dirty="0">
                <a:solidFill>
                  <a:schemeClr val="tx1"/>
                </a:solidFill>
              </a:rPr>
              <a:t>období (§</a:t>
            </a:r>
            <a:r>
              <a:rPr lang="cs-CZ" dirty="0" smtClean="0">
                <a:solidFill>
                  <a:schemeClr val="tx1"/>
                </a:solidFill>
              </a:rPr>
              <a:t>3/2 - 5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kalendářního/hospodářského roku, ve kterém byla přeměna zapsána do </a:t>
            </a:r>
            <a:r>
              <a:rPr lang="cs-CZ" dirty="0" smtClean="0">
                <a:solidFill>
                  <a:schemeClr val="tx1"/>
                </a:solidFill>
              </a:rPr>
              <a:t>OR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Zdaňovací období dle §21a 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 / hospodářského roku, ve kterém byla přeměna zapsána do OR (§21a ZDP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Standardní lhůta</a:t>
            </a:r>
            <a:endParaRPr lang="cs-CZ" dirty="0">
              <a:solidFill>
                <a:schemeClr val="tx1"/>
              </a:solidFill>
            </a:endParaRPr>
          </a:p>
          <a:p>
            <a:pPr marL="266700" lvl="1" indent="-266700" defTabSz="914400"/>
            <a:r>
              <a:rPr lang="cs-CZ" sz="2600" dirty="0">
                <a:solidFill>
                  <a:schemeClr val="tx1"/>
                </a:solidFill>
                <a:ea typeface="+mn-ea"/>
                <a:cs typeface="+mn-cs"/>
              </a:rPr>
              <a:t>Období, za které se podává 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přiznání </a:t>
            </a:r>
            <a:r>
              <a:rPr lang="cs-CZ" sz="2600" dirty="0">
                <a:solidFill>
                  <a:schemeClr val="tx1"/>
                </a:solidFill>
                <a:ea typeface="+mn-ea"/>
                <a:cs typeface="+mn-cs"/>
              </a:rPr>
              <a:t>- období předcházející 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(§38ma ZDP)</a:t>
            </a:r>
            <a:endParaRPr lang="cs-CZ" sz="2600" dirty="0">
              <a:solidFill>
                <a:schemeClr val="tx1"/>
              </a:solidFill>
              <a:ea typeface="+mn-ea"/>
              <a:cs typeface="+mn-cs"/>
            </a:endParaRP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RD fúze, rozdělení, převodu jmění, </a:t>
            </a:r>
            <a:r>
              <a:rPr lang="cs-CZ" dirty="0">
                <a:solidFill>
                  <a:schemeClr val="tx1"/>
                </a:solidFill>
              </a:rPr>
              <a:t>pokud RD není 1. den účetního </a:t>
            </a:r>
            <a:r>
              <a:rPr lang="cs-CZ" dirty="0" smtClean="0">
                <a:solidFill>
                  <a:schemeClr val="tx1"/>
                </a:solidFill>
              </a:rPr>
              <a:t>období (lhůta 3 měsíce)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Dni zápisu změny právní formy k.s.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 s.r.o., a.s.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Dni přemístění sídla z ČR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………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 smtClean="0">
              <a:solidFill>
                <a:srgbClr val="FF0000"/>
              </a:solidFill>
            </a:endParaRPr>
          </a:p>
          <a:p>
            <a:pPr marL="622300" lvl="1" indent="-176213" defTabSz="914400">
              <a:buFont typeface="Arial" charset="0"/>
              <a:buChar char="−"/>
            </a:pPr>
            <a:endParaRPr lang="cs-CZ" dirty="0">
              <a:solidFill>
                <a:srgbClr val="FF0000"/>
              </a:solidFill>
            </a:endParaRPr>
          </a:p>
          <a:p>
            <a:pPr marL="266700" lvl="1" indent="-266700" defTabSz="914400"/>
            <a:endParaRPr lang="en-US" sz="2600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Zdaň</a:t>
            </a:r>
            <a:r>
              <a:rPr lang="en-US" dirty="0" err="1"/>
              <a:t>ovac</a:t>
            </a:r>
            <a:r>
              <a:rPr lang="cs-CZ" dirty="0"/>
              <a:t>í </a:t>
            </a:r>
            <a:r>
              <a:rPr lang="cs-CZ" dirty="0" smtClean="0"/>
              <a:t>období / období, za které se podává přiznání</a:t>
            </a:r>
            <a:endParaRPr lang="en-US" dirty="0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ztrátu, 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pouze pokud: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(společnosti 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</a:t>
            </a:r>
            <a:r>
              <a:rPr lang="cs-CZ" sz="2000" dirty="0" smtClean="0"/>
              <a:t>)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 smtClean="0"/>
              <a:t>Správci </a:t>
            </a:r>
            <a:r>
              <a:rPr lang="cs-CZ" sz="2000" dirty="0"/>
              <a:t>daně byl oznámen postup dle § 23c </a:t>
            </a:r>
            <a:r>
              <a:rPr lang="cs-CZ" sz="2000" dirty="0" smtClean="0"/>
              <a:t>ZDP</a:t>
            </a:r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výše části základu daně připadajícího na „stejné činnosti“ 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období kdy ztráta vyměřena (§ 38na/4,5 ZDP) 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/>
              <a:t>Část </a:t>
            </a:r>
            <a:r>
              <a:rPr lang="cs-CZ" dirty="0"/>
              <a:t>základu daně = na základě poměru tržeb za vlastní výkony a zboží zaúčtovaných do výnosů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– 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DPH    </a:t>
            </a:r>
            <a:endParaRPr lang="cs-CZ" dirty="0" smtClean="0"/>
          </a:p>
          <a:p>
            <a:pPr marL="657225" lvl="1" indent="-266700" defTabSz="914400"/>
            <a:r>
              <a:rPr lang="cs-CZ" dirty="0" smtClean="0"/>
              <a:t>Výslovná úprava chybí</a:t>
            </a:r>
          </a:p>
          <a:p>
            <a:pPr marL="657225" lvl="1" indent="-266700" defTabSz="914400"/>
            <a:r>
              <a:rPr lang="cs-CZ" dirty="0" smtClean="0"/>
              <a:t>DPH </a:t>
            </a:r>
            <a:r>
              <a:rPr lang="cs-CZ" dirty="0"/>
              <a:t>obecně sleduje právní </a:t>
            </a:r>
            <a:r>
              <a:rPr lang="cs-CZ" dirty="0" smtClean="0"/>
              <a:t>stav</a:t>
            </a:r>
          </a:p>
          <a:p>
            <a:pPr marL="657225" lvl="1" indent="-266700" defTabSz="914400"/>
            <a:r>
              <a:rPr lang="cs-CZ" dirty="0" smtClean="0"/>
              <a:t>Zápis </a:t>
            </a:r>
            <a:r>
              <a:rPr lang="cs-CZ" dirty="0"/>
              <a:t>v obchodním rejstříku, ne rozhodný den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Pokud zanikající společnost byla plátcem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cs-CZ" dirty="0">
                <a:ea typeface="+mn-ea"/>
                <a:cs typeface="+mn-cs"/>
              </a:rPr>
              <a:t>nástupnická </a:t>
            </a:r>
            <a:r>
              <a:rPr lang="en-US" dirty="0">
                <a:ea typeface="+mn-ea"/>
                <a:cs typeface="+mn-cs"/>
              </a:rPr>
              <a:t>se s</a:t>
            </a:r>
            <a:r>
              <a:rPr lang="cs-CZ" dirty="0">
                <a:ea typeface="+mn-ea"/>
                <a:cs typeface="+mn-cs"/>
              </a:rPr>
              <a:t>tává plátcem dnem zápisu přeměny do obchodního rejstříku (§ 94 ZDPH)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Odštěpení  = problém (rozdělovaná společnost nezaniká)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en-US" dirty="0">
                <a:ea typeface="+mn-ea"/>
                <a:cs typeface="+mn-cs"/>
              </a:rPr>
              <a:t>n</a:t>
            </a:r>
            <a:r>
              <a:rPr lang="cs-CZ" dirty="0" err="1">
                <a:ea typeface="+mn-ea"/>
                <a:cs typeface="+mn-cs"/>
              </a:rPr>
              <a:t>ástupnická</a:t>
            </a:r>
            <a:r>
              <a:rPr lang="cs-CZ" dirty="0">
                <a:ea typeface="+mn-ea"/>
                <a:cs typeface="+mn-cs"/>
              </a:rPr>
              <a:t> se nestává plátcem automaticky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plátce = do 15 dnů od zápisu do 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/>
              <a:t>down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44" y="1371600"/>
            <a:ext cx="5539519" cy="5214938"/>
          </a:xfrm>
        </p:spPr>
        <p:txBody>
          <a:bodyPr>
            <a:normAutofit/>
          </a:bodyPr>
          <a:lstStyle/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“p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řesun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“ akvizičního úvěru do nakupované společnosti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Cíl – pohledávka věřitele přímo proti společnosti, jejíž aktiva generují CF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Proč? </a:t>
            </a: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Preference v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ěřitele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03588" lvl="3" indent="-196025" fontAlgn="auto">
              <a:spcAft>
                <a:spcPts val="662"/>
              </a:spcAft>
              <a:buClr>
                <a:srgbClr val="FFE600"/>
              </a:buClr>
              <a:buFont typeface="Arial" panose="020B0604020202020204" pitchFamily="34" charset="0"/>
              <a:buChar char="•"/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servicing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03588" lvl="3" indent="-196025" fontAlgn="auto">
              <a:spcAft>
                <a:spcPts val="662"/>
              </a:spcAft>
              <a:buClr>
                <a:srgbClr val="FFE600"/>
              </a:buClr>
              <a:buFont typeface="Arial" panose="020B0604020202020204" pitchFamily="34" charset="0"/>
              <a:buChar char="•"/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Vymahatelnost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Daňový aspekt – uznatelnost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úroku (?)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servicing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push-down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- alternativy fúze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Výplata dividend –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timing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(nemusí jít interim), WHT, nedostatek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Snížení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– procesně náročnější,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zdanění(?), 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nedostatek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-to-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swap (dluhem financovaná výplata dividend /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) – uznatelnost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úroku(?), 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zdanění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výplaty(?), 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Upstream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loan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– úrokový výnos, právní aspekty, (WHT), jak v budoucnu uhradit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Refinancování stávajících půjček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Konverze na k.s.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Tax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consolidation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2138" y="6978651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  <p:cxnSp>
        <p:nvCxnSpPr>
          <p:cNvPr id="5" name="Straight Connector 4"/>
          <p:cNvCxnSpPr>
            <a:stCxn id="6" idx="0"/>
          </p:cNvCxnSpPr>
          <p:nvPr/>
        </p:nvCxnSpPr>
        <p:spPr>
          <a:xfrm flipV="1">
            <a:off x="2468456" y="2410800"/>
            <a:ext cx="971" cy="1187297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5"/>
          <p:cNvSpPr>
            <a:spLocks noChangeAspect="1" noChangeArrowheads="1"/>
          </p:cNvSpPr>
          <p:nvPr/>
        </p:nvSpPr>
        <p:spPr bwMode="gray">
          <a:xfrm>
            <a:off x="1941096" y="3598097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9116" y="2932948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020279" y="3145801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5"/>
          <p:cNvSpPr>
            <a:spLocks noChangeAspect="1" noChangeArrowheads="1"/>
          </p:cNvSpPr>
          <p:nvPr/>
        </p:nvSpPr>
        <p:spPr bwMode="gray">
          <a:xfrm>
            <a:off x="1939318" y="2891554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HoldCo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/ </a:t>
            </a: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</a:p>
        </p:txBody>
      </p:sp>
      <p:sp>
        <p:nvSpPr>
          <p:cNvPr id="10" name="Freeform 9"/>
          <p:cNvSpPr/>
          <p:nvPr/>
        </p:nvSpPr>
        <p:spPr>
          <a:xfrm>
            <a:off x="2243295" y="2358142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 smtClean="0"/>
              <a:t>down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44" y="1371600"/>
            <a:ext cx="5539519" cy="5214938"/>
          </a:xfrm>
        </p:spPr>
        <p:txBody>
          <a:bodyPr>
            <a:normAutofit fontScale="92500" lnSpcReduction="10000"/>
          </a:bodyPr>
          <a:lstStyle/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Fúze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25/1/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zk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- vztah mateřská a dceřiná až po 12 měsících; fúzí zaniká (RD)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25/1/i – náklad na příjmy, které nejsou předmětem daně, na příjmy osvobozené nebo nezahrnované do základu daně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Od začátku plán fúze, vynaložena na nabytí aktiv generujících zdanitelný příjem, žádné dividendy</a:t>
            </a:r>
            <a:endParaRPr lang="en-US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en-US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Upstream</a:t>
            </a: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Projektová dokumentace, podmínka banky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KV KDP, NSS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Modelování dopadu na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+ odpisy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gwillu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v dalších letech </a:t>
            </a:r>
            <a:r>
              <a:rPr lang="cs-CZ" sz="11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dopad na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thin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cap (pokud jiné IC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loans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) + distribuční kapacitu. </a:t>
            </a:r>
            <a:endParaRPr lang="cs-CZ" sz="1100" dirty="0" smtClean="0">
              <a:solidFill>
                <a:srgbClr val="646464"/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SILON case - </a:t>
            </a:r>
            <a:r>
              <a:rPr lang="cs-CZ" sz="1050" b="1" dirty="0"/>
              <a:t>7 </a:t>
            </a:r>
            <a:r>
              <a:rPr lang="cs-CZ" sz="1050" b="1" dirty="0" err="1"/>
              <a:t>Afs</a:t>
            </a:r>
            <a:r>
              <a:rPr lang="cs-CZ" sz="1050" b="1" dirty="0"/>
              <a:t> 55/2013</a:t>
            </a:r>
            <a:endParaRPr lang="cs-CZ" sz="1100" b="1" dirty="0" smtClean="0">
              <a:solidFill>
                <a:srgbClr val="646464"/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050" dirty="0"/>
              <a:t>Intra </a:t>
            </a:r>
            <a:r>
              <a:rPr lang="cs-CZ" sz="1050" dirty="0" err="1"/>
              <a:t>group</a:t>
            </a:r>
            <a:r>
              <a:rPr lang="cs-CZ" sz="1050" dirty="0"/>
              <a:t> </a:t>
            </a:r>
            <a:r>
              <a:rPr lang="cs-CZ" sz="1050" dirty="0" err="1"/>
              <a:t>debt</a:t>
            </a:r>
            <a:r>
              <a:rPr lang="cs-CZ" sz="1050" dirty="0"/>
              <a:t> </a:t>
            </a:r>
            <a:r>
              <a:rPr lang="cs-CZ" sz="1050" dirty="0" err="1"/>
              <a:t>push</a:t>
            </a:r>
            <a:r>
              <a:rPr lang="cs-CZ" sz="1050" dirty="0"/>
              <a:t> </a:t>
            </a:r>
            <a:r>
              <a:rPr lang="cs-CZ" sz="1050" dirty="0" err="1"/>
              <a:t>down</a:t>
            </a:r>
            <a:r>
              <a:rPr lang="cs-CZ" sz="1050" dirty="0"/>
              <a:t> </a:t>
            </a:r>
            <a:r>
              <a:rPr lang="cs-CZ" sz="1050" b="1" dirty="0" smtClean="0"/>
              <a:t>CTP 9 </a:t>
            </a:r>
            <a:r>
              <a:rPr lang="cs-CZ" sz="1050" b="1" dirty="0" err="1"/>
              <a:t>Afs</a:t>
            </a:r>
            <a:r>
              <a:rPr lang="cs-CZ" sz="1050" b="1" dirty="0"/>
              <a:t> </a:t>
            </a:r>
            <a:r>
              <a:rPr lang="cs-CZ" sz="1050" b="1" dirty="0" smtClean="0"/>
              <a:t>57/2015 – zneužití práva</a:t>
            </a:r>
            <a:endParaRPr lang="cs-CZ" sz="1100" b="1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331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Dluhem financovaná výplata dividend</a:t>
            </a:r>
          </a:p>
          <a:p>
            <a:pPr marL="3500" lvl="2" fontAlgn="auto">
              <a:spcAft>
                <a:spcPts val="331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000000"/>
                </a:solidFill>
              </a:rPr>
              <a:t>5 </a:t>
            </a:r>
            <a:r>
              <a:rPr lang="cs-CZ" sz="1100" b="1" dirty="0" err="1">
                <a:solidFill>
                  <a:srgbClr val="000000"/>
                </a:solidFill>
              </a:rPr>
              <a:t>Afs</a:t>
            </a:r>
            <a:r>
              <a:rPr lang="cs-CZ" sz="1100" b="1" dirty="0">
                <a:solidFill>
                  <a:srgbClr val="000000"/>
                </a:solidFill>
              </a:rPr>
              <a:t> 25/2009 – 98 </a:t>
            </a:r>
            <a:endParaRPr lang="en-US" sz="1100" b="1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Vazba na zdanitelné příjmy – možnost použít volné finanční prostředky na investice nebo provozní výdaje vedoucí k dosažení, zajištění nebo udržení zdanitelných příjmů.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Výplata dividend přímo souvisí s podnikatelskou činností, právo na dividendy je jedním ze základních práv akcionáře.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Je věcí podnikatelského rozhodnutí společnosti, zda použije k výplatě dividend pouze vlastní a nebo i cizí zdroje financování, podle toho, která varianta je pro ni v ten který okamžik ekonomicky výhodnější či vhodnější, zejména z hlediska udržení stability finančních toků.</a:t>
            </a: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2138" y="6978651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  <p:cxnSp>
        <p:nvCxnSpPr>
          <p:cNvPr id="11" name="Straight Connector 10"/>
          <p:cNvCxnSpPr>
            <a:stCxn id="12" idx="0"/>
          </p:cNvCxnSpPr>
          <p:nvPr/>
        </p:nvCxnSpPr>
        <p:spPr>
          <a:xfrm flipV="1">
            <a:off x="2468456" y="1446502"/>
            <a:ext cx="971" cy="1187297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5"/>
          <p:cNvSpPr>
            <a:spLocks noChangeAspect="1" noChangeArrowheads="1"/>
          </p:cNvSpPr>
          <p:nvPr/>
        </p:nvSpPr>
        <p:spPr bwMode="gray">
          <a:xfrm>
            <a:off x="1941096" y="263379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59116" y="1968650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020279" y="2181503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5"/>
          <p:cNvSpPr>
            <a:spLocks noChangeAspect="1" noChangeArrowheads="1"/>
          </p:cNvSpPr>
          <p:nvPr/>
        </p:nvSpPr>
        <p:spPr bwMode="gray">
          <a:xfrm>
            <a:off x="1939318" y="1927256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</a:p>
        </p:txBody>
      </p:sp>
      <p:sp>
        <p:nvSpPr>
          <p:cNvPr id="16" name="Freeform 15"/>
          <p:cNvSpPr/>
          <p:nvPr/>
        </p:nvSpPr>
        <p:spPr>
          <a:xfrm>
            <a:off x="2243295" y="1393844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80029" y="1866521"/>
            <a:ext cx="1367999" cy="1357763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323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2333" y="2205047"/>
            <a:ext cx="761482" cy="2620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lvl="0">
              <a:defRPr sz="1000">
                <a:solidFill>
                  <a:srgbClr val="646464"/>
                </a:solidFill>
                <a:latin typeface="Arial Narrow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103" dirty="0"/>
              <a:t>merger</a:t>
            </a:r>
            <a:endParaRPr lang="cs-CZ" sz="1103" dirty="0"/>
          </a:p>
        </p:txBody>
      </p:sp>
      <p:cxnSp>
        <p:nvCxnSpPr>
          <p:cNvPr id="19" name="Straight Connector 18"/>
          <p:cNvCxnSpPr>
            <a:stCxn id="20" idx="0"/>
            <a:endCxn id="23" idx="2"/>
          </p:cNvCxnSpPr>
          <p:nvPr/>
        </p:nvCxnSpPr>
        <p:spPr>
          <a:xfrm flipH="1" flipV="1">
            <a:off x="2480501" y="4165596"/>
            <a:ext cx="15721" cy="1485294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5"/>
          <p:cNvSpPr>
            <a:spLocks noChangeAspect="1" noChangeArrowheads="1"/>
          </p:cNvSpPr>
          <p:nvPr/>
        </p:nvSpPr>
        <p:spPr bwMode="gray">
          <a:xfrm>
            <a:off x="1968863" y="565088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048045" y="4628781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5"/>
          <p:cNvSpPr>
            <a:spLocks noChangeAspect="1" noChangeArrowheads="1"/>
          </p:cNvSpPr>
          <p:nvPr/>
        </p:nvSpPr>
        <p:spPr bwMode="gray">
          <a:xfrm>
            <a:off x="1967085" y="4374534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/ </a:t>
            </a: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HoldCo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271061" y="4095346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08926" y="4390294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083459" y="5900069"/>
            <a:ext cx="1276385" cy="0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408926" y="5656578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148028" y="4945397"/>
            <a:ext cx="0" cy="586375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86038" y="5075537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dividend</a:t>
            </a: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048045" y="4421047"/>
            <a:ext cx="1248618" cy="0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060721" y="4117183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</a:t>
            </a: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repayment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 </a:t>
            </a:r>
            <a:r>
              <a:rPr lang="cs-CZ" dirty="0" smtClean="0"/>
              <a:t>– obecně </a:t>
            </a:r>
            <a:r>
              <a:rPr lang="cs-CZ" sz="3600" dirty="0" smtClean="0"/>
              <a:t>(</a:t>
            </a:r>
            <a:r>
              <a:rPr lang="en-US" sz="3600" dirty="0" err="1"/>
              <a:t>s.r.o</a:t>
            </a:r>
            <a:r>
              <a:rPr lang="en-US" sz="3600" dirty="0"/>
              <a:t>.</a:t>
            </a:r>
            <a:r>
              <a:rPr lang="cs-CZ" sz="3600" dirty="0"/>
              <a:t> nebo </a:t>
            </a:r>
            <a:r>
              <a:rPr lang="en-US" sz="3600" dirty="0" err="1"/>
              <a:t>a.s</a:t>
            </a:r>
            <a:r>
              <a:rPr lang="en-US" sz="3600" dirty="0"/>
              <a:t>.</a:t>
            </a:r>
            <a:r>
              <a:rPr lang="cs-CZ" sz="3600" dirty="0"/>
              <a:t>)</a:t>
            </a:r>
            <a:br>
              <a:rPr lang="cs-CZ" sz="3600" dirty="0"/>
            </a:br>
            <a:endParaRPr lang="cs-CZ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/>
              <a:t>Daňová </a:t>
            </a:r>
            <a:r>
              <a:rPr lang="cs-CZ" sz="2300" dirty="0"/>
              <a:t>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</a:t>
            </a:r>
            <a:endParaRPr lang="cs-CZ" dirty="0" smtClean="0"/>
          </a:p>
          <a:p>
            <a:pPr lvl="2"/>
            <a:r>
              <a:rPr lang="cs-CZ" dirty="0" smtClean="0"/>
              <a:t>může </a:t>
            </a:r>
            <a:r>
              <a:rPr lang="cs-CZ" dirty="0"/>
              <a:t>mít dopad </a:t>
            </a:r>
            <a:r>
              <a:rPr lang="cs-CZ" dirty="0" smtClean="0"/>
              <a:t>na</a:t>
            </a:r>
            <a:r>
              <a:rPr lang="en-US" dirty="0" smtClean="0"/>
              <a:t> v</a:t>
            </a:r>
            <a:r>
              <a:rPr lang="cs-CZ" dirty="0" err="1" smtClean="0"/>
              <a:t>yužitelnost</a:t>
            </a:r>
            <a:r>
              <a:rPr lang="cs-CZ" dirty="0" smtClean="0"/>
              <a:t> </a:t>
            </a:r>
            <a:r>
              <a:rPr lang="cs-CZ" dirty="0"/>
              <a:t>daňové ztráty (§ 38na ZDP)</a:t>
            </a:r>
          </a:p>
          <a:p>
            <a:pPr lvl="3"/>
            <a:r>
              <a:rPr lang="cs-CZ" dirty="0"/>
              <a:t>Podstatná změna </a:t>
            </a:r>
            <a:r>
              <a:rPr lang="cs-CZ" dirty="0" smtClean="0"/>
              <a:t>(více než 25% ZK, hlasovací práva, nebo změny, kterými je získán rozhodující vliv)</a:t>
            </a:r>
            <a:endParaRPr lang="cs-CZ" dirty="0"/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tržeb za vlastní výkony a zboží zaúčtovaných do výnosů) = složitý + nejasný výklad</a:t>
            </a:r>
          </a:p>
          <a:p>
            <a:pPr lvl="3"/>
            <a:r>
              <a:rPr lang="en-US" dirty="0" err="1" smtClean="0">
                <a:sym typeface="Wingdings" pitchFamily="2" charset="2"/>
              </a:rPr>
              <a:t>Stej</a:t>
            </a:r>
            <a:r>
              <a:rPr lang="cs-CZ" dirty="0" err="1" smtClean="0">
                <a:sym typeface="Wingdings" pitchFamily="2" charset="2"/>
              </a:rPr>
              <a:t>ná</a:t>
            </a:r>
            <a:r>
              <a:rPr lang="cs-CZ" dirty="0" smtClean="0">
                <a:sym typeface="Wingdings" pitchFamily="2" charset="2"/>
              </a:rPr>
              <a:t> činnost – není vymezeno</a:t>
            </a:r>
          </a:p>
          <a:p>
            <a:pPr lvl="3"/>
            <a:r>
              <a:rPr lang="cs-CZ" b="1" dirty="0"/>
              <a:t>423/26.02.14 </a:t>
            </a:r>
            <a:r>
              <a:rPr lang="cs-CZ" dirty="0"/>
              <a:t>Vymezení stejné činnosti pro účely převzetí daňových ztrát při přeměnách </a:t>
            </a:r>
            <a:r>
              <a:rPr lang="cs-CZ" dirty="0" smtClean="0"/>
              <a:t>- </a:t>
            </a:r>
            <a:r>
              <a:rPr lang="cs-CZ" dirty="0"/>
              <a:t>ucelené činnosti v daném oboru </a:t>
            </a:r>
            <a:endParaRPr lang="cs-CZ" dirty="0" smtClean="0"/>
          </a:p>
          <a:p>
            <a:pPr lvl="2"/>
            <a:r>
              <a:rPr lang="cs-CZ" dirty="0"/>
              <a:t>Nelze se vyhnout historickým (daňovým)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 </a:t>
            </a:r>
            <a:r>
              <a:rPr lang="cs-CZ" dirty="0">
                <a:sym typeface="Wingdings" pitchFamily="2" charset="2"/>
              </a:rPr>
              <a:t>+ revize kalkulace odložené daně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modifikace kupní ceny a formulace dalších </a:t>
            </a:r>
            <a:r>
              <a:rPr lang="en-US" dirty="0">
                <a:sym typeface="Wingdings" pitchFamily="2" charset="2"/>
              </a:rPr>
              <a:t>warranties</a:t>
            </a:r>
            <a:r>
              <a:rPr lang="cs-CZ" dirty="0">
                <a:sym typeface="Wingdings" pitchFamily="2" charset="2"/>
              </a:rPr>
              <a:t> (SPA)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 smtClean="0"/>
              <a:t>P</a:t>
            </a:r>
            <a:r>
              <a:rPr lang="cs-CZ" sz="2900" dirty="0" err="1" smtClean="0"/>
              <a:t>ředpisy</a:t>
            </a:r>
            <a:endParaRPr lang="en-US" sz="29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ZOK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Zákon č. </a:t>
            </a:r>
            <a:r>
              <a:rPr lang="pl-PL" dirty="0">
                <a:solidFill>
                  <a:schemeClr val="tx1"/>
                </a:solidFill>
              </a:rPr>
              <a:t>90/2012 Sb</a:t>
            </a:r>
            <a:r>
              <a:rPr lang="en-US" dirty="0" smtClean="0">
                <a:solidFill>
                  <a:schemeClr val="tx1"/>
                </a:solidFill>
              </a:rPr>
              <a:t>., </a:t>
            </a:r>
            <a:r>
              <a:rPr lang="pl-PL" dirty="0" smtClean="0">
                <a:solidFill>
                  <a:schemeClr val="tx1"/>
                </a:solidFill>
              </a:rPr>
              <a:t>o </a:t>
            </a:r>
            <a:r>
              <a:rPr lang="pl-PL" dirty="0">
                <a:solidFill>
                  <a:schemeClr val="tx1"/>
                </a:solidFill>
              </a:rPr>
              <a:t>obchodních </a:t>
            </a:r>
            <a:r>
              <a:rPr lang="pl-PL" dirty="0" smtClean="0">
                <a:solidFill>
                  <a:schemeClr val="tx1"/>
                </a:solidFill>
              </a:rPr>
              <a:t>korporacích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err="1" smtClean="0">
                <a:solidFill>
                  <a:schemeClr val="tx1"/>
                </a:solidFill>
              </a:rPr>
              <a:t>ZoP</a:t>
            </a:r>
            <a:r>
              <a:rPr lang="cs-CZ" dirty="0" smtClean="0">
                <a:solidFill>
                  <a:schemeClr val="tx1"/>
                </a:solidFill>
              </a:rPr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 smtClean="0">
                <a:solidFill>
                  <a:schemeClr val="tx1"/>
                </a:solidFill>
              </a:rPr>
              <a:t>ZoES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ZDP – Zákon č. 586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 – Zákon č. 563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1992 Sb., o účetnictví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Vyhláška – </a:t>
            </a:r>
            <a:r>
              <a:rPr lang="cs-CZ" dirty="0" err="1">
                <a:solidFill>
                  <a:schemeClr val="tx1"/>
                </a:solidFill>
              </a:rPr>
              <a:t>Vyhláška</a:t>
            </a:r>
            <a:r>
              <a:rPr lang="cs-CZ" dirty="0">
                <a:solidFill>
                  <a:schemeClr val="tx1"/>
                </a:solidFill>
              </a:rPr>
              <a:t> č. 500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2002 Sb., kterou se provádí některá ustanovení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DŘ – Zákon č. 280/2009 Sb., daňový řád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kontakty</a:t>
            </a:r>
            <a:endParaRPr lang="en-US" sz="3000" b="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92138" y="1506773"/>
            <a:ext cx="5480889" cy="516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066" indent="-411066" defTabSz="1043056">
              <a:buNone/>
              <a:defRPr/>
            </a:pP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Jana </a:t>
            </a: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Svobodová</a:t>
            </a:r>
            <a:endParaRPr lang="cs-CZ" sz="25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Tel: +420 225 335 196</a:t>
            </a: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en-US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defTabSz="995363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1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gray">
          <a:xfrm>
            <a:off x="574432" y="326292"/>
            <a:ext cx="9554306" cy="61331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2" y="910003"/>
            <a:ext cx="9509125" cy="49657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cs-CZ" sz="3300" b="1" dirty="0" smtClean="0"/>
              <a:t>Děkuji </a:t>
            </a:r>
            <a:r>
              <a:rPr lang="cs-CZ" sz="3300" b="1" dirty="0"/>
              <a:t>za pozornost.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2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</a:t>
            </a:r>
            <a:r>
              <a:rPr lang="cs-CZ" sz="2300" dirty="0" smtClean="0">
                <a:ea typeface="+mn-ea"/>
                <a:cs typeface="+mn-cs"/>
              </a:rPr>
              <a:t>prodeje (zjednodušeně):</a:t>
            </a:r>
            <a:endParaRPr lang="cs-CZ" sz="2300" dirty="0">
              <a:ea typeface="+mn-ea"/>
              <a:cs typeface="+mn-cs"/>
            </a:endParaRP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</a:t>
            </a:r>
            <a:r>
              <a:rPr lang="cs-CZ" dirty="0" smtClean="0"/>
              <a:t>výnosy</a:t>
            </a:r>
            <a:endParaRPr lang="cs-CZ" dirty="0"/>
          </a:p>
          <a:p>
            <a:pPr lvl="2"/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 smtClean="0"/>
              <a:t>Osvobození - právnické </a:t>
            </a:r>
            <a:r>
              <a:rPr lang="cs-CZ" sz="2400" dirty="0"/>
              <a:t>osoby - podmínky: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Kapitálové společnosti (</a:t>
            </a:r>
            <a:r>
              <a:rPr lang="cs-CZ" sz="2000" dirty="0">
                <a:solidFill>
                  <a:schemeClr val="tx1"/>
                </a:solidFill>
              </a:rPr>
              <a:t>s.r.o.</a:t>
            </a:r>
            <a:r>
              <a:rPr lang="cs-CZ" dirty="0">
                <a:solidFill>
                  <a:schemeClr val="tx1"/>
                </a:solidFill>
              </a:rPr>
              <a:t>, a.s. a zahraniční obdoby</a:t>
            </a:r>
            <a:r>
              <a:rPr lang="cs-CZ" dirty="0"/>
              <a:t>) a družstva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ČR a EU (+ Norsko, Island a nově Lichtenštejnsko):</a:t>
            </a:r>
          </a:p>
          <a:p>
            <a:pPr lvl="3">
              <a:lnSpc>
                <a:spcPct val="80000"/>
              </a:lnSpc>
            </a:pPr>
            <a:r>
              <a:rPr lang="cs-CZ" dirty="0"/>
              <a:t>Mateřská společnost drží alespoň 10 % v dceřiné po dobu aspoň 12 měsíců nepřetržitě a obě společnosti jsou předmětem standardního zdanění (seznam)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3. země</a:t>
            </a:r>
            <a:r>
              <a:rPr lang="sk-SK" dirty="0">
                <a:solidFill>
                  <a:srgbClr val="646464"/>
                </a:solidFill>
                <a:sym typeface="Wingdings" pitchFamily="2" charset="2"/>
              </a:rPr>
              <a:t>:</a:t>
            </a:r>
          </a:p>
          <a:p>
            <a:pPr lvl="3">
              <a:lnSpc>
                <a:spcPct val="80000"/>
              </a:lnSpc>
            </a:pPr>
            <a:r>
              <a:rPr lang="cs-CZ" dirty="0"/>
              <a:t>Dceřiná společnost je ze státu, se kterým je uzavřena smlouva o zamezení dvojího zdanění</a:t>
            </a:r>
            <a:endParaRPr lang="sk-SK" dirty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/>
              <a:t>Podléhá 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Skutečný vlastník příjmu</a:t>
            </a:r>
          </a:p>
          <a:p>
            <a:pPr marL="393700" lvl="2" indent="0">
              <a:buNone/>
            </a:pPr>
            <a:endParaRPr 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10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</a:t>
            </a:r>
            <a:r>
              <a:rPr lang="cs-CZ" sz="2400" dirty="0" smtClean="0"/>
              <a:t>podmínky pro osvobození </a:t>
            </a:r>
            <a:r>
              <a:rPr lang="cs-CZ" sz="2400" dirty="0"/>
              <a:t>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</a:t>
            </a:r>
            <a:r>
              <a:rPr lang="cs-CZ" dirty="0" smtClean="0"/>
              <a:t>hodnotou </a:t>
            </a:r>
            <a:r>
              <a:rPr lang="cs-CZ" dirty="0"/>
              <a:t>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</a:t>
            </a:r>
            <a:r>
              <a:rPr lang="cs-CZ" dirty="0" smtClean="0"/>
              <a:t>plně </a:t>
            </a:r>
            <a:r>
              <a:rPr lang="cs-CZ" dirty="0"/>
              <a:t>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</a:t>
            </a:r>
            <a:r>
              <a:rPr lang="cs-CZ" dirty="0" smtClean="0"/>
              <a:t>)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Daňová </a:t>
            </a:r>
            <a:r>
              <a:rPr lang="cs-CZ" sz="2400" dirty="0" smtClean="0">
                <a:ea typeface="+mn-ea"/>
                <a:cs typeface="+mn-cs"/>
              </a:rPr>
              <a:t>nabývací cena </a:t>
            </a:r>
            <a:r>
              <a:rPr lang="cs-CZ" sz="2400" dirty="0">
                <a:ea typeface="+mn-ea"/>
                <a:cs typeface="+mn-cs"/>
              </a:rPr>
              <a:t>se snižuje o případné výplaty </a:t>
            </a:r>
            <a:r>
              <a:rPr lang="cs-CZ" sz="2400" dirty="0" smtClean="0">
                <a:ea typeface="+mn-ea"/>
                <a:cs typeface="+mn-cs"/>
              </a:rPr>
              <a:t>určitých složek </a:t>
            </a:r>
            <a:r>
              <a:rPr lang="cs-CZ" sz="2400" dirty="0">
                <a:ea typeface="+mn-ea"/>
                <a:cs typeface="+mn-cs"/>
              </a:rPr>
              <a:t>kapitálu v průběhu doby </a:t>
            </a:r>
            <a:r>
              <a:rPr lang="cs-CZ" sz="2400" dirty="0" smtClean="0">
                <a:ea typeface="+mn-ea"/>
                <a:cs typeface="+mn-cs"/>
              </a:rPr>
              <a:t>držby (ZK netvořený ze zisku, vrácený příplatek mimo ZK)</a:t>
            </a:r>
          </a:p>
          <a:p>
            <a:pPr marL="444500" lvl="1" indent="-444500">
              <a:lnSpc>
                <a:spcPct val="80000"/>
              </a:lnSpc>
            </a:pPr>
            <a:endParaRPr lang="cs-CZ" sz="2400" dirty="0">
              <a:ea typeface="+mn-ea"/>
              <a:cs typeface="+mn-cs"/>
            </a:endParaRP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solidFill>
                  <a:schemeClr val="tx1"/>
                </a:solidFill>
              </a:rPr>
              <a:t>Z pohledu DPH = převod osvobozen (§ 54/1/a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71706" y="6945312"/>
            <a:ext cx="1346200" cy="236537"/>
          </a:xfrm>
        </p:spPr>
        <p:txBody>
          <a:bodyPr/>
          <a:lstStyle/>
          <a:p>
            <a:r>
              <a:rPr lang="cs-CZ" dirty="0"/>
              <a:t>4. 5. 2017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 akcií/podílů</a:t>
            </a:r>
            <a:endParaRPr lang="cs-CZ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 smtClean="0">
                <a:solidFill>
                  <a:schemeClr val="tx1"/>
                </a:solidFill>
              </a:rPr>
              <a:t>Kupující </a:t>
            </a:r>
            <a:endParaRPr lang="cs-CZ" sz="2300" dirty="0">
              <a:solidFill>
                <a:schemeClr val="tx1"/>
              </a:solidFill>
            </a:endParaRP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Účtuje o pořízení finančního aktiva</a:t>
            </a:r>
          </a:p>
          <a:p>
            <a:pPr marL="657225" lvl="1" indent="-266700" defTabSz="914400"/>
            <a:r>
              <a:rPr lang="cs-CZ" sz="1900" dirty="0">
                <a:solidFill>
                  <a:schemeClr val="tx1"/>
                </a:solidFill>
              </a:rPr>
              <a:t>Daňová nabývací cena (akcií/podílů) (§24/7/c ZDP</a:t>
            </a:r>
            <a:r>
              <a:rPr lang="cs-CZ" sz="1900" dirty="0" smtClean="0">
                <a:solidFill>
                  <a:schemeClr val="tx1"/>
                </a:solidFill>
              </a:rPr>
              <a:t>) </a:t>
            </a:r>
            <a:r>
              <a:rPr lang="cs-CZ" sz="1900" dirty="0">
                <a:solidFill>
                  <a:schemeClr val="tx1"/>
                </a:solidFill>
              </a:rPr>
              <a:t>= pořizovací cena </a:t>
            </a:r>
            <a:r>
              <a:rPr lang="cs-CZ" sz="1900" dirty="0" smtClean="0">
                <a:solidFill>
                  <a:schemeClr val="tx1"/>
                </a:solidFill>
              </a:rPr>
              <a:t>podle </a:t>
            </a:r>
            <a:r>
              <a:rPr lang="cs-CZ" sz="1900" dirty="0" err="1" smtClean="0">
                <a:solidFill>
                  <a:schemeClr val="tx1"/>
                </a:solidFill>
              </a:rPr>
              <a:t>ZoÚ</a:t>
            </a:r>
            <a:endParaRPr lang="cs-CZ" sz="1900" dirty="0" smtClean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sz="1900" dirty="0" smtClean="0">
                <a:solidFill>
                  <a:schemeClr val="tx1"/>
                </a:solidFill>
              </a:rPr>
              <a:t>Součástí </a:t>
            </a:r>
            <a:r>
              <a:rPr lang="cs-CZ" sz="1900" dirty="0">
                <a:solidFill>
                  <a:schemeClr val="tx1"/>
                </a:solidFill>
              </a:rPr>
              <a:t>pořizovací </a:t>
            </a:r>
            <a:r>
              <a:rPr lang="cs-CZ" sz="1900" dirty="0" smtClean="0">
                <a:solidFill>
                  <a:schemeClr val="tx1"/>
                </a:solidFill>
              </a:rPr>
              <a:t>ceny jsou též náklady související s pořízením (např. poradci) -</a:t>
            </a:r>
            <a:r>
              <a:rPr lang="cs-CZ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§48 </a:t>
            </a:r>
            <a:r>
              <a:rPr lang="cs-CZ" sz="1900" dirty="0" err="1" smtClean="0">
                <a:solidFill>
                  <a:schemeClr val="tx1"/>
                </a:solidFill>
              </a:rPr>
              <a:t>VoÚ</a:t>
            </a:r>
            <a:endParaRPr lang="cs-CZ" sz="1900" dirty="0" smtClean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sz="1900" dirty="0" smtClean="0">
                <a:solidFill>
                  <a:schemeClr val="tx1"/>
                </a:solidFill>
              </a:rPr>
              <a:t>Nárok na odpočet DPH z nákladů souvisejících s pořízením?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706" y="6945312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cs-CZ" dirty="0" smtClean="0"/>
              <a:t>4. 5. 2017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1_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4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284596</vt:lpwstr>
  </property>
  <property fmtid="{D5CDD505-2E9C-101B-9397-08002B2CF9AE}" pid="4" name="OptimizationTime">
    <vt:lpwstr>20170503_1213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12099</TotalTime>
  <Words>4551</Words>
  <Application>Microsoft Office PowerPoint</Application>
  <PresentationFormat>Custom</PresentationFormat>
  <Paragraphs>683</Paragraphs>
  <Slides>62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62</vt:i4>
      </vt:variant>
    </vt:vector>
  </HeadingPairs>
  <TitlesOfParts>
    <vt:vector size="73" baseType="lpstr">
      <vt:lpstr>Arial</vt:lpstr>
      <vt:lpstr>Arial Narrow</vt:lpstr>
      <vt:lpstr>EYInterstate</vt:lpstr>
      <vt:lpstr>EYInterstate Light</vt:lpstr>
      <vt:lpstr>EYInterstate Regular</vt:lpstr>
      <vt:lpstr>EYInterstate-Light</vt:lpstr>
      <vt:lpstr>Times New Roman</vt:lpstr>
      <vt:lpstr>Wingdings</vt:lpstr>
      <vt:lpstr>EY_PPT_Template white</vt:lpstr>
      <vt:lpstr>EY_regular_presentation</vt:lpstr>
      <vt:lpstr>1_EY_regular_presentation</vt:lpstr>
      <vt:lpstr>Akvizice a přeměny  účetní a daňový pohled</vt:lpstr>
      <vt:lpstr>Program</vt:lpstr>
      <vt:lpstr>PowerPoint Presentation</vt:lpstr>
      <vt:lpstr>Akvizice - typy</vt:lpstr>
      <vt:lpstr>PowerPoint Presentation</vt:lpstr>
      <vt:lpstr>Prodej akcií/podílů – obecně (s.r.o. nebo a.s.) </vt:lpstr>
      <vt:lpstr>Prodej akcií/podílů</vt:lpstr>
      <vt:lpstr>Prodej akcií/podílů - zdanění</vt:lpstr>
      <vt:lpstr>Nákup akcií/podílů</vt:lpstr>
      <vt:lpstr>Náklady na získání a držbu podílu / akcií</vt:lpstr>
      <vt:lpstr>PowerPoint Presentation</vt:lpstr>
      <vt:lpstr>Koupě obchodního závodu - obecně (1)</vt:lpstr>
      <vt:lpstr>Koupě obchodního závodu - obecně (2)</vt:lpstr>
      <vt:lpstr>Účetnictví – prodávající</vt:lpstr>
      <vt:lpstr>ZDP – prodávající</vt:lpstr>
      <vt:lpstr>Účetnictví – kupující (1) – ocenění</vt:lpstr>
      <vt:lpstr>Účetnictví – kupující (2) – goodwill</vt:lpstr>
      <vt:lpstr>ZDP – kupující </vt:lpstr>
      <vt:lpstr>DPH + DZNNV</vt:lpstr>
      <vt:lpstr>PowerPoint Presentation</vt:lpstr>
      <vt:lpstr>ZDP, daň z nabytí nemovitých věcí</vt:lpstr>
      <vt:lpstr>DPH </vt:lpstr>
      <vt:lpstr>Akvizice – zjednodušený obecný přehled</vt:lpstr>
      <vt:lpstr>PowerPoint Presentation</vt:lpstr>
      <vt:lpstr>Proč due diligence</vt:lpstr>
      <vt:lpstr>Co hledáme</vt:lpstr>
      <vt:lpstr>Návrhy řešení rizik – DD výstup by měl obsahovat</vt:lpstr>
      <vt:lpstr>PowerPoint Presentation</vt:lpstr>
      <vt:lpstr>Způsoby přeměn společností</vt:lpstr>
      <vt:lpstr>Přeshraniční přeměny</vt:lpstr>
      <vt:lpstr>Fúze </vt:lpstr>
      <vt:lpstr>Převod jmění na společníka </vt:lpstr>
      <vt:lpstr>Rozdělení(1)</vt:lpstr>
      <vt:lpstr>Rozdělení (2)</vt:lpstr>
      <vt:lpstr>Rozdělení (3)</vt:lpstr>
      <vt:lpstr>Rozdělení (4)</vt:lpstr>
      <vt:lpstr>Změna právní formy</vt:lpstr>
      <vt:lpstr>Rozhodný den, právní účinky</vt:lpstr>
      <vt:lpstr>Ocenění jmění znalcem</vt:lpstr>
      <vt:lpstr>Ocenění – přehled</vt:lpstr>
      <vt:lpstr>PowerPoint Presentation</vt:lpstr>
      <vt:lpstr>Účetní závěrky, zahajovací rozvahy </vt:lpstr>
      <vt:lpstr>Účtování při fúzi – bez přecenění</vt:lpstr>
      <vt:lpstr>Účtování při fúzi – s přeceněním</vt:lpstr>
      <vt:lpstr>Přecenění jmění</vt:lpstr>
      <vt:lpstr>Zahajovací rozvaha nástupnické společnosti – struktura VK v návaznosti na ZoP (§5a)  </vt:lpstr>
      <vt:lpstr>Odložená daň</vt:lpstr>
      <vt:lpstr>PowerPoint Presentation</vt:lpstr>
      <vt:lpstr>Neutralita (1)</vt:lpstr>
      <vt:lpstr>Neutralita (2)</vt:lpstr>
      <vt:lpstr>Zdaňovací období / období, za které se podává přiznání</vt:lpstr>
      <vt:lpstr>Daňové ztráty – převzetí</vt:lpstr>
      <vt:lpstr>Daňové ztráty – uplatnění (§ 38na)</vt:lpstr>
      <vt:lpstr>PowerPoint Presentation</vt:lpstr>
      <vt:lpstr>DPH – obecně</vt:lpstr>
      <vt:lpstr>DPH – plátce a registrace</vt:lpstr>
      <vt:lpstr>PowerPoint Presentation</vt:lpstr>
      <vt:lpstr>Acquisition debt push-down</vt:lpstr>
      <vt:lpstr>Acquisition debt push-down</vt:lpstr>
      <vt:lpstr>Předpisy</vt:lpstr>
      <vt:lpstr>Otázky, kontakty</vt:lpstr>
      <vt:lpstr>PowerPoint Presentation</vt:lpstr>
    </vt:vector>
  </TitlesOfParts>
  <Company>Ernst &amp; Young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Jana Bilanova</cp:lastModifiedBy>
  <cp:revision>449</cp:revision>
  <cp:lastPrinted>2014-04-02T08:02:42Z</cp:lastPrinted>
  <dcterms:created xsi:type="dcterms:W3CDTF">2008-11-05T09:11:54Z</dcterms:created>
  <dcterms:modified xsi:type="dcterms:W3CDTF">2017-05-03T10:12:44Z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Kč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2017-05-03T06:28:58Z</vt:filetime>
  </property>
</Properties>
</file>