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56" r:id="rId2"/>
    <p:sldId id="293" r:id="rId3"/>
    <p:sldId id="378" r:id="rId4"/>
    <p:sldId id="379" r:id="rId5"/>
    <p:sldId id="380" r:id="rId6"/>
    <p:sldId id="381" r:id="rId7"/>
    <p:sldId id="385" r:id="rId8"/>
    <p:sldId id="415" r:id="rId9"/>
    <p:sldId id="427" r:id="rId10"/>
    <p:sldId id="416" r:id="rId11"/>
    <p:sldId id="417" r:id="rId12"/>
    <p:sldId id="418" r:id="rId13"/>
    <p:sldId id="419" r:id="rId14"/>
    <p:sldId id="421" r:id="rId15"/>
    <p:sldId id="422" r:id="rId16"/>
    <p:sldId id="423" r:id="rId17"/>
    <p:sldId id="424" r:id="rId18"/>
    <p:sldId id="388" r:id="rId19"/>
    <p:sldId id="390" r:id="rId20"/>
    <p:sldId id="428" r:id="rId21"/>
    <p:sldId id="392" r:id="rId22"/>
    <p:sldId id="414" r:id="rId23"/>
    <p:sldId id="426" r:id="rId24"/>
    <p:sldId id="356" r:id="rId25"/>
    <p:sldId id="357" r:id="rId26"/>
    <p:sldId id="358" r:id="rId27"/>
    <p:sldId id="340" r:id="rId28"/>
    <p:sldId id="350" r:id="rId29"/>
    <p:sldId id="343" r:id="rId30"/>
    <p:sldId id="344" r:id="rId31"/>
    <p:sldId id="352" r:id="rId32"/>
    <p:sldId id="407" r:id="rId33"/>
    <p:sldId id="408" r:id="rId34"/>
    <p:sldId id="410" r:id="rId35"/>
    <p:sldId id="355" r:id="rId36"/>
    <p:sldId id="347" r:id="rId37"/>
    <p:sldId id="323" r:id="rId38"/>
    <p:sldId id="314" r:id="rId39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5" autoAdjust="0"/>
    <p:restoredTop sz="98029" autoAdjust="0"/>
  </p:normalViewPr>
  <p:slideViewPr>
    <p:cSldViewPr>
      <p:cViewPr>
        <p:scale>
          <a:sx n="70" d="100"/>
          <a:sy n="70" d="100"/>
        </p:scale>
        <p:origin x="-171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AEB0DD2-C942-4D6B-88C5-0A7AEE39504B}" type="datetimeFigureOut">
              <a:rPr lang="de-DE" smtClean="0"/>
              <a:pPr/>
              <a:t>17.03.2017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A67E6CD-5FC4-4E55-9F6A-5EA17D968D0C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543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de-DE" smtClean="0"/>
              <a:t>References Paul C. Nutt</a:t>
            </a:r>
          </a:p>
          <a:p>
            <a:r>
              <a:rPr lang="en-US" altLang="de-DE" smtClean="0"/>
              <a:t>How Decision Makers Evaluate Alternatives and the Influence of Complexity </a:t>
            </a:r>
            <a:r>
              <a:rPr lang="en-US" altLang="de-DE" i="1" smtClean="0"/>
              <a:t>Management Science 1998 44:1148-1166; </a:t>
            </a:r>
            <a:endParaRPr lang="en-US" altLang="de-DE" smtClean="0"/>
          </a:p>
          <a:p>
            <a:endParaRPr lang="de-AT" altLang="de-DE" smtClean="0"/>
          </a:p>
        </p:txBody>
      </p:sp>
      <p:sp>
        <p:nvSpPr>
          <p:cNvPr id="1464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804763" indent="-309524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8098" indent="-247620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33337" indent="-247620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28576" indent="-247620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23815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219054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714293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209532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23A29A-CADB-4D08-90C6-CA40AAB8FB87}" type="slidenum">
              <a:rPr lang="de-AT" altLang="de-DE" smtClean="0"/>
              <a:pPr eaLnBrk="1" hangingPunct="1">
                <a:spcBef>
                  <a:spcPct val="0"/>
                </a:spcBef>
              </a:pPr>
              <a:t>6</a:t>
            </a:fld>
            <a:endParaRPr lang="de-AT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AT" altLang="de-DE" smtClean="0"/>
              <a:t>Text ergänzen aus Folienvortrag RM Vortrag BOKU: HANNES</a:t>
            </a:r>
          </a:p>
        </p:txBody>
      </p:sp>
      <p:sp>
        <p:nvSpPr>
          <p:cNvPr id="686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5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04" indent="-285694" defTabSz="9475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776" indent="-228555" defTabSz="9475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886" indent="-228555" defTabSz="9475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996" indent="-228555" defTabSz="9475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106" indent="-228555" defTabSz="947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218" indent="-228555" defTabSz="947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328" indent="-228555" defTabSz="947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438" indent="-228555" defTabSz="947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8812AB-DF72-43B8-BDC0-592300CE744A}" type="slidenum">
              <a:rPr lang="de-AT" altLang="de-DE" smtClean="0"/>
              <a:pPr eaLnBrk="1" hangingPunct="1">
                <a:spcBef>
                  <a:spcPct val="0"/>
                </a:spcBef>
              </a:pPr>
              <a:t>20</a:t>
            </a:fld>
            <a:endParaRPr lang="de-AT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963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de-DE" smtClean="0"/>
              <a:t>CO OVERVIEW – SUBMODULES / SYSTEM </a:t>
            </a:r>
          </a:p>
        </p:txBody>
      </p:sp>
      <p:sp>
        <p:nvSpPr>
          <p:cNvPr id="6963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7" indent="-285722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8" indent="-228578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43" indent="-228578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98" indent="-228578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53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09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64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19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4B1B44-7BAA-4C64-8E24-EB1DAB629639}" type="slidenum">
              <a:rPr lang="pl-PL" altLang="de-DE" smtClean="0"/>
              <a:pPr eaLnBrk="1" hangingPunct="1">
                <a:spcBef>
                  <a:spcPct val="0"/>
                </a:spcBef>
              </a:pPr>
              <a:t>21</a:t>
            </a:fld>
            <a:endParaRPr lang="pl-PL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FFA90-3A13-43EC-91AA-0D9C417ECFDF}" type="slidenum">
              <a:rPr lang="de-AT" altLang="de-DE"/>
              <a:pPr/>
              <a:t>29</a:t>
            </a:fld>
            <a:endParaRPr lang="de-AT" altLang="de-DE"/>
          </a:p>
        </p:txBody>
      </p:sp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9938"/>
            <a:ext cx="5113338" cy="3835400"/>
          </a:xfrm>
          <a:ln/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>
          <a:xfrm>
            <a:off x="709930" y="4860461"/>
            <a:ext cx="5679440" cy="4605248"/>
          </a:xfrm>
        </p:spPr>
        <p:txBody>
          <a:bodyPr lIns="99050" tIns="49525" rIns="99050" bIns="49525"/>
          <a:lstStyle/>
          <a:p>
            <a:endParaRPr lang="en-GB" altLang="de-DE"/>
          </a:p>
        </p:txBody>
      </p:sp>
      <p:sp>
        <p:nvSpPr>
          <p:cNvPr id="68612" name="Foliennummernplatzhalter 3"/>
          <p:cNvSpPr txBox="1">
            <a:spLocks noGrp="1"/>
          </p:cNvSpPr>
          <p:nvPr/>
        </p:nvSpPr>
        <p:spPr bwMode="auto">
          <a:xfrm>
            <a:off x="4020726" y="9720920"/>
            <a:ext cx="3076917" cy="51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49525" rIns="99050" bIns="49525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7550" indent="-2762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3313" indent="-2206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4638" indent="-2206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5963" indent="-2206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43163" indent="-220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00363" indent="-220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57563" indent="-220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4763" indent="-220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C7CF842D-B009-48F7-8823-9817AD0AB475}" type="slidenum">
              <a:rPr lang="de-DE" altLang="de-DE" sz="1300"/>
              <a:pPr algn="r"/>
              <a:t>29</a:t>
            </a:fld>
            <a:endParaRPr lang="de-DE" altLang="de-DE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680AF6E-F706-44FC-AE83-0158BCEDCC64}" type="datetimeFigureOut">
              <a:rPr lang="de-DE" smtClean="0"/>
              <a:pPr/>
              <a:t>17.03.2017</a:t>
            </a:fld>
            <a:endParaRPr lang="de-A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17.03.2017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17.03.2017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17.03.2017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17.03.2017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17.03.2017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17.03.2017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17.03.2017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17.03.2017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17.03.2017</a:t>
            </a:fld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17.03.2017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680AF6E-F706-44FC-AE83-0158BCEDCC64}" type="datetimeFigureOut">
              <a:rPr lang="de-DE" smtClean="0"/>
              <a:pPr/>
              <a:t>17.03.2017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file:///C:\Dokumente%20und%20Einstellungen\vc2\Desktop\FMS-Projektprotokoll\20100304-BOKU-LVAK\gen\WB-Portal\1_Wissensbilanz%20ABCAbwS\contr\reports\portal_i_controlling.doc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hyperlink" Target="file:///C:\Dokumente%20und%20Einstellungen\vc2\Desktop\FMS-Projektprotokoll\20100304-BOKU-LVAK\gen\WB-Portal\1_Wissensbilanz%20ABCAbwS\contr\start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3.png"/><Relationship Id="rId5" Type="http://schemas.openxmlformats.org/officeDocument/2006/relationships/image" Target="../media/image30.jpeg"/><Relationship Id="rId10" Type="http://schemas.openxmlformats.org/officeDocument/2006/relationships/hyperlink" Target="file:///C:\Dokumente%20und%20Einstellungen\vc2\Desktop\FMS-Projektprotokoll\20100304-BOKU-LVAK\gen\WB-Portal\1_Wissensbilanz%20ABCAbwS\doku\reports\portal_i_doku.doc" TargetMode="External"/><Relationship Id="rId4" Type="http://schemas.openxmlformats.org/officeDocument/2006/relationships/image" Target="../media/image29.jpeg"/><Relationship Id="rId9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johannes.goellner@meinesteuerberatung.at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6016" y="2420888"/>
            <a:ext cx="3313355" cy="2350232"/>
          </a:xfrm>
        </p:spPr>
        <p:txBody>
          <a:bodyPr>
            <a:normAutofit/>
          </a:bodyPr>
          <a:lstStyle/>
          <a:p>
            <a:r>
              <a:rPr lang="en-US" b="1" dirty="0" smtClean="0"/>
              <a:t>“HRM &amp; KD” </a:t>
            </a:r>
            <a:endParaRPr lang="de-AT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2000" y="4906336"/>
            <a:ext cx="3672407" cy="1251472"/>
          </a:xfrm>
        </p:spPr>
        <p:txBody>
          <a:bodyPr>
            <a:normAutofit fontScale="92500" lnSpcReduction="20000"/>
          </a:bodyPr>
          <a:lstStyle/>
          <a:p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Dipl.-Ing. Johannes GÖLLNER, </a:t>
            </a:r>
            <a:r>
              <a:rPr lang="de-A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endParaRPr lang="de-A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Masaryk University, Brno, CZ</a:t>
            </a:r>
          </a:p>
          <a:p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March, 10th, 2017, 11:05–16:10,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Lecture</a:t>
            </a:r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</a:p>
          <a:p>
            <a:endParaRPr lang="de-A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3625"/>
            <a:ext cx="8686800" cy="4525963"/>
          </a:xfrm>
        </p:spPr>
        <p:txBody>
          <a:bodyPr>
            <a:normAutofit fontScale="92500"/>
          </a:bodyPr>
          <a:lstStyle/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de-AT" altLang="de-DE" sz="2800" b="1" dirty="0">
                <a:latin typeface="Arial" pitchFamily="34" charset="0"/>
              </a:rPr>
              <a:t>1.1 Support </a:t>
            </a:r>
            <a:r>
              <a:rPr lang="de-AT" altLang="de-DE" sz="2800" b="1" dirty="0" err="1">
                <a:latin typeface="Arial" pitchFamily="34" charset="0"/>
              </a:rPr>
              <a:t>for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capability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development</a:t>
            </a:r>
            <a:endParaRPr lang="de-AT" altLang="de-DE" sz="2800" b="1" dirty="0">
              <a:latin typeface="Arial" pitchFamily="34" charset="0"/>
            </a:endParaRPr>
          </a:p>
          <a:p>
            <a:pPr marL="990600" lvl="1" indent="-533400">
              <a:lnSpc>
                <a:spcPct val="80000"/>
              </a:lnSpc>
            </a:pPr>
            <a:endParaRPr lang="de-AT" altLang="de-DE" sz="2800" b="1" dirty="0">
              <a:latin typeface="Arial" pitchFamily="34" charset="0"/>
            </a:endParaRPr>
          </a:p>
          <a:p>
            <a:pPr marL="1371600" lvl="2" indent="-457200">
              <a:lnSpc>
                <a:spcPct val="80000"/>
              </a:lnSpc>
            </a:pPr>
            <a:r>
              <a:rPr lang="de-AT" altLang="de-DE" sz="2400" dirty="0" err="1">
                <a:latin typeface="Arial" pitchFamily="34" charset="0"/>
              </a:rPr>
              <a:t>Capability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is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the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entirety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of</a:t>
            </a:r>
            <a:r>
              <a:rPr lang="de-AT" altLang="de-DE" sz="2400" dirty="0">
                <a:latin typeface="Arial" pitchFamily="34" charset="0"/>
              </a:rPr>
              <a:t> a </a:t>
            </a:r>
            <a:r>
              <a:rPr lang="de-AT" altLang="de-DE" sz="2400" dirty="0" err="1">
                <a:latin typeface="Arial" pitchFamily="34" charset="0"/>
              </a:rPr>
              <a:t>system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that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delivers</a:t>
            </a:r>
            <a:r>
              <a:rPr lang="de-AT" altLang="de-DE" sz="2400" dirty="0">
                <a:latin typeface="Arial" pitchFamily="34" charset="0"/>
              </a:rPr>
              <a:t> an </a:t>
            </a:r>
            <a:r>
              <a:rPr lang="de-AT" altLang="de-DE" sz="2400" dirty="0" err="1">
                <a:latin typeface="Arial" pitchFamily="34" charset="0"/>
              </a:rPr>
              <a:t>output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or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effect</a:t>
            </a:r>
            <a:r>
              <a:rPr lang="de-AT" altLang="de-DE" sz="2400" dirty="0">
                <a:latin typeface="Arial" pitchFamily="34" charset="0"/>
              </a:rPr>
              <a:t>. </a:t>
            </a:r>
            <a:r>
              <a:rPr lang="de-AT" altLang="de-DE" sz="2400" dirty="0" err="1">
                <a:latin typeface="Arial" pitchFamily="34" charset="0"/>
              </a:rPr>
              <a:t>It</a:t>
            </a:r>
            <a:r>
              <a:rPr lang="de-AT" altLang="de-DE" sz="2400" dirty="0">
                <a:latin typeface="Arial" pitchFamily="34" charset="0"/>
              </a:rPr>
              <a:t> will </a:t>
            </a:r>
            <a:r>
              <a:rPr lang="de-AT" altLang="de-DE" sz="2400" dirty="0" err="1">
                <a:latin typeface="Arial" pitchFamily="34" charset="0"/>
              </a:rPr>
              <a:t>most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likely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be</a:t>
            </a:r>
            <a:r>
              <a:rPr lang="de-AT" altLang="de-DE" sz="2400" dirty="0">
                <a:latin typeface="Arial" pitchFamily="34" charset="0"/>
              </a:rPr>
              <a:t> a </a:t>
            </a:r>
            <a:r>
              <a:rPr lang="de-AT" altLang="de-DE" sz="2400" dirty="0" err="1">
                <a:latin typeface="Arial" pitchFamily="34" charset="0"/>
              </a:rPr>
              <a:t>complex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combination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of</a:t>
            </a:r>
            <a:r>
              <a:rPr lang="de-AT" altLang="de-DE" sz="2400" dirty="0">
                <a:latin typeface="Arial" pitchFamily="34" charset="0"/>
              </a:rPr>
              <a:t>:</a:t>
            </a:r>
          </a:p>
          <a:p>
            <a:pPr marL="1752600" lvl="3" indent="-381000">
              <a:lnSpc>
                <a:spcPct val="80000"/>
              </a:lnSpc>
              <a:buFontTx/>
              <a:buNone/>
            </a:pPr>
            <a:r>
              <a:rPr lang="de-AT" altLang="de-DE" sz="2400" dirty="0" err="1" smtClean="0">
                <a:latin typeface="Arial" pitchFamily="34" charset="0"/>
              </a:rPr>
              <a:t>Strategy</a:t>
            </a:r>
            <a:r>
              <a:rPr lang="de-AT" altLang="de-DE" sz="2400" dirty="0" smtClean="0">
                <a:latin typeface="Arial" pitchFamily="34" charset="0"/>
              </a:rPr>
              <a:t>, </a:t>
            </a:r>
            <a:r>
              <a:rPr lang="de-AT" altLang="de-DE" sz="2400" dirty="0">
                <a:latin typeface="Arial" pitchFamily="34" charset="0"/>
              </a:rPr>
              <a:t>Organisation, Training, </a:t>
            </a:r>
            <a:r>
              <a:rPr lang="de-AT" altLang="de-DE" sz="2400" dirty="0" smtClean="0">
                <a:latin typeface="Arial" pitchFamily="34" charset="0"/>
              </a:rPr>
              <a:t>Material</a:t>
            </a:r>
            <a:r>
              <a:rPr lang="de-AT" altLang="de-DE" sz="2400" dirty="0">
                <a:latin typeface="Arial" pitchFamily="34" charset="0"/>
              </a:rPr>
              <a:t>,</a:t>
            </a:r>
          </a:p>
          <a:p>
            <a:pPr marL="1752600" lvl="3" indent="-381000">
              <a:lnSpc>
                <a:spcPct val="80000"/>
              </a:lnSpc>
              <a:buFontTx/>
              <a:buNone/>
            </a:pPr>
            <a:r>
              <a:rPr lang="de-AT" altLang="de-DE" sz="2400" dirty="0">
                <a:latin typeface="Arial" pitchFamily="34" charset="0"/>
              </a:rPr>
              <a:t>Leadership, </a:t>
            </a:r>
            <a:r>
              <a:rPr lang="de-AT" altLang="de-DE" sz="2400" dirty="0" err="1">
                <a:latin typeface="Arial" pitchFamily="34" charset="0"/>
              </a:rPr>
              <a:t>Personnel,Facilities</a:t>
            </a:r>
            <a:r>
              <a:rPr lang="de-AT" altLang="de-DE" sz="2400" dirty="0">
                <a:latin typeface="Arial" pitchFamily="34" charset="0"/>
              </a:rPr>
              <a:t>. </a:t>
            </a:r>
            <a:endParaRPr lang="de-AT" altLang="de-DE" sz="1000" dirty="0">
              <a:latin typeface="Arial" pitchFamily="34" charset="0"/>
            </a:endParaRPr>
          </a:p>
          <a:p>
            <a:pPr marL="1752600" lvl="3" indent="-381000">
              <a:lnSpc>
                <a:spcPct val="80000"/>
              </a:lnSpc>
              <a:buFontTx/>
              <a:buNone/>
            </a:pPr>
            <a:endParaRPr lang="de-AT" altLang="de-DE" sz="1000" dirty="0">
              <a:latin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de-AT" altLang="de-DE" sz="2400" b="1" dirty="0">
                <a:latin typeface="Arial" pitchFamily="34" charset="0"/>
              </a:rPr>
              <a:t>	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de-AT" altLang="de-DE" sz="2400" b="1" dirty="0">
                <a:latin typeface="Arial" pitchFamily="34" charset="0"/>
              </a:rPr>
              <a:t>	</a:t>
            </a:r>
            <a:r>
              <a:rPr lang="de-AT" altLang="de-DE" sz="2400" b="1" dirty="0" err="1">
                <a:latin typeface="Arial" pitchFamily="34" charset="0"/>
              </a:rPr>
              <a:t>Holistic</a:t>
            </a:r>
            <a:r>
              <a:rPr lang="de-AT" altLang="de-DE" sz="2400" b="1" dirty="0">
                <a:latin typeface="Arial" pitchFamily="34" charset="0"/>
              </a:rPr>
              <a:t> </a:t>
            </a:r>
            <a:r>
              <a:rPr lang="de-AT" altLang="de-DE" sz="2400" b="1" dirty="0" err="1">
                <a:latin typeface="Arial" pitchFamily="34" charset="0"/>
              </a:rPr>
              <a:t>approach</a:t>
            </a:r>
            <a:r>
              <a:rPr lang="de-AT" altLang="de-DE" sz="2400" b="1" dirty="0">
                <a:latin typeface="Arial" pitchFamily="34" charset="0"/>
              </a:rPr>
              <a:t>: </a:t>
            </a:r>
            <a:r>
              <a:rPr lang="de-AT" altLang="de-DE" sz="2400" b="1" dirty="0">
                <a:solidFill>
                  <a:srgbClr val="FF0000"/>
                </a:solidFill>
                <a:latin typeface="Arial" pitchFamily="34" charset="0"/>
              </a:rPr>
              <a:t>„</a:t>
            </a:r>
            <a:r>
              <a:rPr lang="de-AT" altLang="de-DE" sz="2400" b="1" dirty="0" err="1">
                <a:solidFill>
                  <a:srgbClr val="FF0000"/>
                </a:solidFill>
                <a:latin typeface="Arial" pitchFamily="34" charset="0"/>
              </a:rPr>
              <a:t>Product</a:t>
            </a:r>
            <a:r>
              <a:rPr lang="de-AT" altLang="de-DE" sz="2400" b="1" dirty="0">
                <a:solidFill>
                  <a:srgbClr val="FF0000"/>
                </a:solidFill>
                <a:latin typeface="Arial" pitchFamily="34" charset="0"/>
              </a:rPr>
              <a:t> View“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endParaRPr lang="de-AT" altLang="de-DE" sz="2400" b="1" dirty="0">
              <a:solidFill>
                <a:srgbClr val="FF0000"/>
              </a:solidFill>
              <a:latin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de-AT" altLang="de-DE" sz="2400" dirty="0">
                <a:latin typeface="Arial" pitchFamily="34" charset="0"/>
              </a:rPr>
              <a:t>	- </a:t>
            </a:r>
            <a:r>
              <a:rPr lang="de-AT" altLang="de-DE" sz="2400" dirty="0" err="1">
                <a:latin typeface="Arial" pitchFamily="34" charset="0"/>
              </a:rPr>
              <a:t>output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or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effect</a:t>
            </a:r>
            <a:r>
              <a:rPr lang="de-AT" altLang="de-DE" sz="2400" dirty="0">
                <a:latin typeface="Arial" pitchFamily="34" charset="0"/>
              </a:rPr>
              <a:t> (</a:t>
            </a:r>
            <a:r>
              <a:rPr lang="de-AT" altLang="de-DE" sz="2400" dirty="0" err="1">
                <a:latin typeface="Arial" pitchFamily="34" charset="0"/>
              </a:rPr>
              <a:t>capability</a:t>
            </a:r>
            <a:r>
              <a:rPr lang="de-AT" altLang="de-DE" sz="2400" dirty="0">
                <a:latin typeface="Arial" pitchFamily="34" charset="0"/>
              </a:rPr>
              <a:t>) </a:t>
            </a:r>
            <a:r>
              <a:rPr lang="de-AT" altLang="de-DE" sz="2400" dirty="0" err="1">
                <a:latin typeface="Arial" pitchFamily="34" charset="0"/>
              </a:rPr>
              <a:t>defined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as</a:t>
            </a:r>
            <a:r>
              <a:rPr lang="de-AT" altLang="de-DE" sz="2400" dirty="0">
                <a:latin typeface="Arial" pitchFamily="34" charset="0"/>
              </a:rPr>
              <a:t> a    	</a:t>
            </a:r>
            <a:r>
              <a:rPr lang="de-AT" altLang="de-DE" sz="2400" dirty="0" err="1">
                <a:latin typeface="Arial" pitchFamily="34" charset="0"/>
              </a:rPr>
              <a:t>product</a:t>
            </a:r>
            <a:r>
              <a:rPr lang="de-AT" altLang="de-DE" sz="2400" dirty="0">
                <a:latin typeface="Arial" pitchFamily="34" charset="0"/>
              </a:rPr>
              <a:t>/</a:t>
            </a:r>
            <a:r>
              <a:rPr lang="de-AT" altLang="de-DE" sz="2400" dirty="0" err="1">
                <a:latin typeface="Arial" pitchFamily="34" charset="0"/>
              </a:rPr>
              <a:t>knowledge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product</a:t>
            </a:r>
            <a:r>
              <a:rPr lang="de-AT" altLang="de-DE" sz="2400" dirty="0">
                <a:latin typeface="Arial" pitchFamily="34" charset="0"/>
              </a:rPr>
              <a:t>?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de-AT" altLang="de-DE" sz="2400" dirty="0">
                <a:latin typeface="Arial" pitchFamily="34" charset="0"/>
              </a:rPr>
              <a:t>	- </a:t>
            </a:r>
            <a:r>
              <a:rPr lang="de-AT" altLang="de-DE" sz="2400" dirty="0" err="1">
                <a:latin typeface="Arial" pitchFamily="34" charset="0"/>
              </a:rPr>
              <a:t>product</a:t>
            </a:r>
            <a:r>
              <a:rPr lang="de-AT" altLang="de-DE" sz="2400" dirty="0">
                <a:latin typeface="Arial" pitchFamily="34" charset="0"/>
              </a:rPr>
              <a:t> - </a:t>
            </a:r>
            <a:r>
              <a:rPr lang="de-AT" altLang="de-DE" sz="2400" dirty="0" err="1">
                <a:latin typeface="Arial" pitchFamily="34" charset="0"/>
              </a:rPr>
              <a:t>view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for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complex</a:t>
            </a:r>
            <a:r>
              <a:rPr lang="de-AT" altLang="de-DE" sz="2400" dirty="0">
                <a:latin typeface="Arial" pitchFamily="34" charset="0"/>
              </a:rPr>
              <a:t> 	</a:t>
            </a:r>
            <a:r>
              <a:rPr lang="de-AT" altLang="de-DE" sz="2400" dirty="0" err="1" smtClean="0">
                <a:latin typeface="Arial" pitchFamily="34" charset="0"/>
              </a:rPr>
              <a:t>organisations</a:t>
            </a:r>
            <a:r>
              <a:rPr lang="de-AT" altLang="de-DE" sz="2400" dirty="0" smtClean="0">
                <a:latin typeface="Arial" pitchFamily="34" charset="0"/>
              </a:rPr>
              <a:t>/</a:t>
            </a:r>
            <a:r>
              <a:rPr lang="de-AT" altLang="de-DE" sz="2400" dirty="0" err="1" smtClean="0">
                <a:latin typeface="Arial" pitchFamily="34" charset="0"/>
              </a:rPr>
              <a:t>systems</a:t>
            </a:r>
            <a:r>
              <a:rPr lang="de-AT" altLang="de-DE" sz="2400" dirty="0" smtClean="0">
                <a:latin typeface="Arial" pitchFamily="34" charset="0"/>
              </a:rPr>
              <a:t>?</a:t>
            </a:r>
            <a:endParaRPr lang="de-AT" altLang="de-DE" sz="2400" dirty="0">
              <a:latin typeface="Arial" pitchFamily="34" charset="0"/>
            </a:endParaRPr>
          </a:p>
          <a:p>
            <a:pPr marL="1371600" lvl="2" indent="-457200">
              <a:lnSpc>
                <a:spcPct val="80000"/>
              </a:lnSpc>
              <a:buFontTx/>
              <a:buNone/>
            </a:pPr>
            <a:endParaRPr lang="de-AT" altLang="de-DE" sz="2400" dirty="0">
              <a:latin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endParaRPr lang="de-AT" altLang="de-DE" sz="2400" dirty="0">
              <a:latin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endParaRPr lang="de-AT" altLang="de-DE" sz="2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7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50" y="773113"/>
            <a:ext cx="7772400" cy="1143000"/>
          </a:xfrm>
        </p:spPr>
        <p:txBody>
          <a:bodyPr/>
          <a:lstStyle/>
          <a:p>
            <a:r>
              <a:rPr lang="de-DE" altLang="de-DE" b="1">
                <a:latin typeface="Arial" pitchFamily="34" charset="0"/>
              </a:rPr>
              <a:t>Knowledge is a Product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2986088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de-DE" altLang="de-DE" sz="2800" dirty="0">
                <a:latin typeface="Arial" pitchFamily="34" charset="0"/>
              </a:rPr>
              <a:t>	</a:t>
            </a:r>
            <a:r>
              <a:rPr lang="de-DE" altLang="de-DE" dirty="0" err="1">
                <a:latin typeface="Arial" pitchFamily="34" charset="0"/>
              </a:rPr>
              <a:t>You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have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to</a:t>
            </a:r>
            <a:r>
              <a:rPr lang="de-DE" altLang="de-DE" dirty="0">
                <a:latin typeface="Arial" pitchFamily="34" charset="0"/>
              </a:rPr>
              <a:t> design, </a:t>
            </a:r>
            <a:r>
              <a:rPr lang="de-DE" altLang="de-DE" dirty="0" err="1">
                <a:latin typeface="Arial" pitchFamily="34" charset="0"/>
              </a:rPr>
              <a:t>produce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and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evaluate</a:t>
            </a:r>
            <a:r>
              <a:rPr lang="de-DE" altLang="de-DE" dirty="0">
                <a:latin typeface="Arial" pitchFamily="34" charset="0"/>
              </a:rPr>
              <a:t> a	</a:t>
            </a:r>
            <a:r>
              <a:rPr lang="de-DE" altLang="de-DE" dirty="0" err="1">
                <a:latin typeface="Arial" pitchFamily="34" charset="0"/>
              </a:rPr>
              <a:t>product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with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resources</a:t>
            </a:r>
            <a:r>
              <a:rPr lang="de-DE" altLang="de-DE" dirty="0">
                <a:latin typeface="Arial" pitchFamily="34" charset="0"/>
              </a:rPr>
              <a:t>, </a:t>
            </a:r>
            <a:r>
              <a:rPr lang="de-DE" altLang="de-DE" dirty="0" err="1">
                <a:latin typeface="Arial" pitchFamily="34" charset="0"/>
              </a:rPr>
              <a:t>skills</a:t>
            </a:r>
            <a:r>
              <a:rPr lang="de-DE" altLang="de-DE" dirty="0">
                <a:latin typeface="Arial" pitchFamily="34" charset="0"/>
              </a:rPr>
              <a:t>, </a:t>
            </a:r>
            <a:r>
              <a:rPr lang="de-DE" altLang="de-DE" dirty="0" err="1">
                <a:latin typeface="Arial" pitchFamily="34" charset="0"/>
              </a:rPr>
              <a:t>processes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and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knowledge</a:t>
            </a:r>
            <a:r>
              <a:rPr lang="de-DE" altLang="de-DE" dirty="0">
                <a:latin typeface="Arial" pitchFamily="34" charset="0"/>
              </a:rPr>
              <a:t>!</a:t>
            </a:r>
          </a:p>
          <a:p>
            <a:pPr algn="ctr">
              <a:buFontTx/>
              <a:buNone/>
            </a:pPr>
            <a:endParaRPr lang="de-DE" altLang="de-DE" dirty="0">
              <a:latin typeface="Arial" pitchFamily="34" charset="0"/>
            </a:endParaRPr>
          </a:p>
          <a:p>
            <a:pPr>
              <a:buFontTx/>
              <a:buNone/>
            </a:pPr>
            <a:r>
              <a:rPr lang="de-DE" altLang="de-DE" dirty="0">
                <a:latin typeface="Arial" pitchFamily="34" charset="0"/>
              </a:rPr>
              <a:t>	Do </a:t>
            </a:r>
            <a:r>
              <a:rPr lang="de-DE" altLang="de-DE" dirty="0" err="1">
                <a:latin typeface="Arial" pitchFamily="34" charset="0"/>
              </a:rPr>
              <a:t>you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know</a:t>
            </a:r>
            <a:r>
              <a:rPr lang="de-DE" altLang="de-DE" dirty="0">
                <a:latin typeface="Arial" pitchFamily="34" charset="0"/>
              </a:rPr>
              <a:t>, </a:t>
            </a:r>
            <a:r>
              <a:rPr lang="de-DE" altLang="de-DE" dirty="0" err="1">
                <a:latin typeface="Arial" pitchFamily="34" charset="0"/>
              </a:rPr>
              <a:t>what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quality</a:t>
            </a:r>
            <a:r>
              <a:rPr lang="de-DE" altLang="de-DE" dirty="0">
                <a:latin typeface="Arial" pitchFamily="34" charset="0"/>
              </a:rPr>
              <a:t>/</a:t>
            </a:r>
            <a:r>
              <a:rPr lang="de-DE" altLang="de-DE" dirty="0" err="1">
                <a:latin typeface="Arial" pitchFamily="34" charset="0"/>
              </a:rPr>
              <a:t>quantity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of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knowledge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you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need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for</a:t>
            </a:r>
            <a:r>
              <a:rPr lang="de-DE" altLang="de-DE" dirty="0">
                <a:latin typeface="Arial" pitchFamily="34" charset="0"/>
              </a:rPr>
              <a:t> a </a:t>
            </a:r>
            <a:r>
              <a:rPr lang="de-DE" altLang="de-DE" dirty="0" smtClean="0">
                <a:latin typeface="Arial" pitchFamily="34" charset="0"/>
              </a:rPr>
              <a:t>organisational </a:t>
            </a:r>
            <a:r>
              <a:rPr lang="de-DE" altLang="de-DE" dirty="0" err="1" smtClean="0">
                <a:latin typeface="Arial" pitchFamily="34" charset="0"/>
              </a:rPr>
              <a:t>development</a:t>
            </a:r>
            <a:r>
              <a:rPr lang="de-DE" altLang="de-DE" dirty="0" smtClean="0">
                <a:latin typeface="Arial" pitchFamily="34" charset="0"/>
              </a:rPr>
              <a:t>?</a:t>
            </a:r>
            <a:endParaRPr lang="de-DE" altLang="de-DE" dirty="0">
              <a:latin typeface="Arial" pitchFamily="34" charset="0"/>
            </a:endParaRPr>
          </a:p>
          <a:p>
            <a:pPr>
              <a:buFontTx/>
              <a:buNone/>
            </a:pPr>
            <a:r>
              <a:rPr lang="de-DE" altLang="de-DE" dirty="0">
                <a:latin typeface="Arial" pitchFamily="34" charset="0"/>
              </a:rPr>
              <a:t> </a:t>
            </a:r>
          </a:p>
          <a:p>
            <a:pPr>
              <a:buFontTx/>
              <a:buNone/>
            </a:pPr>
            <a:r>
              <a:rPr lang="de-DE" altLang="de-DE" sz="2800" dirty="0">
                <a:latin typeface="Arial" pitchFamily="34" charset="0"/>
              </a:rPr>
              <a:t>		</a:t>
            </a:r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2987675" y="1843088"/>
            <a:ext cx="355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de-AT" altLang="de-DE" sz="2000" b="1" i="1">
                <a:solidFill>
                  <a:srgbClr val="FF0000"/>
                </a:solidFill>
              </a:rPr>
              <a:t>If you can`t measure it - </a:t>
            </a:r>
          </a:p>
          <a:p>
            <a:pPr lvl="1">
              <a:spcBef>
                <a:spcPct val="20000"/>
              </a:spcBef>
            </a:pPr>
            <a:r>
              <a:rPr lang="de-AT" altLang="de-DE" sz="2000" b="1" i="1">
                <a:solidFill>
                  <a:srgbClr val="FF0000"/>
                </a:solidFill>
              </a:rPr>
              <a:t>you can`t manage it!</a:t>
            </a:r>
          </a:p>
        </p:txBody>
      </p:sp>
    </p:spTree>
    <p:extLst>
      <p:ext uri="{BB962C8B-B14F-4D97-AF65-F5344CB8AC3E}">
        <p14:creationId xmlns:p14="http://schemas.microsoft.com/office/powerpoint/2010/main" val="168937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8200"/>
            <a:ext cx="9575800" cy="6119813"/>
          </a:xfrm>
        </p:spPr>
        <p:txBody>
          <a:bodyPr>
            <a:normAutofit fontScale="92500" lnSpcReduction="10000"/>
          </a:bodyPr>
          <a:lstStyle/>
          <a:p>
            <a:pPr marL="990600" lvl="1" indent="-533400">
              <a:buFontTx/>
              <a:buNone/>
            </a:pPr>
            <a:r>
              <a:rPr lang="de-AT" altLang="de-DE" sz="2800" b="1">
                <a:latin typeface="Arial" pitchFamily="34" charset="0"/>
              </a:rPr>
              <a:t>1.2 Enabler for interoperability</a:t>
            </a:r>
          </a:p>
          <a:p>
            <a:pPr marL="1371600" lvl="2" indent="-457200"/>
            <a:r>
              <a:rPr lang="de-AT" altLang="de-DE" sz="2400">
                <a:latin typeface="Arial" pitchFamily="34" charset="0"/>
              </a:rPr>
              <a:t>Political</a:t>
            </a:r>
          </a:p>
          <a:p>
            <a:pPr marL="1371600" lvl="2" indent="-457200"/>
            <a:r>
              <a:rPr lang="de-AT" altLang="de-DE" sz="2400">
                <a:latin typeface="Arial" pitchFamily="34" charset="0"/>
              </a:rPr>
              <a:t>Legal</a:t>
            </a:r>
          </a:p>
          <a:p>
            <a:pPr marL="1371600" lvl="2" indent="-457200"/>
            <a:r>
              <a:rPr lang="de-AT" altLang="de-DE" sz="2400">
                <a:latin typeface="Arial" pitchFamily="34" charset="0"/>
              </a:rPr>
              <a:t>Organisational</a:t>
            </a:r>
          </a:p>
          <a:p>
            <a:pPr marL="1371600" lvl="2" indent="-457200"/>
            <a:r>
              <a:rPr lang="de-AT" altLang="de-DE" sz="2400">
                <a:latin typeface="Arial" pitchFamily="34" charset="0"/>
              </a:rPr>
              <a:t>Semantical</a:t>
            </a:r>
          </a:p>
          <a:p>
            <a:pPr marL="1371600" lvl="2" indent="-457200"/>
            <a:r>
              <a:rPr lang="de-AT" altLang="de-DE" sz="2400">
                <a:latin typeface="Arial" pitchFamily="34" charset="0"/>
              </a:rPr>
              <a:t>Technical</a:t>
            </a:r>
          </a:p>
          <a:p>
            <a:pPr marL="990600" lvl="1" indent="-533400">
              <a:buFontTx/>
              <a:buNone/>
            </a:pPr>
            <a:r>
              <a:rPr lang="de-AT" altLang="de-DE" sz="2400">
                <a:latin typeface="Arial" pitchFamily="34" charset="0"/>
              </a:rPr>
              <a:t>	       interoperability for a specific task/goal</a:t>
            </a:r>
          </a:p>
          <a:p>
            <a:pPr marL="1371600" lvl="2" indent="-457200"/>
            <a:endParaRPr lang="de-AT" altLang="de-DE" sz="2400">
              <a:latin typeface="Arial" pitchFamily="34" charset="0"/>
            </a:endParaRPr>
          </a:p>
          <a:p>
            <a:pPr marL="990600" lvl="1" indent="-533400">
              <a:buFontTx/>
              <a:buNone/>
            </a:pPr>
            <a:r>
              <a:rPr lang="de-AT" altLang="de-DE" sz="2400" b="1">
                <a:latin typeface="Arial" pitchFamily="34" charset="0"/>
              </a:rPr>
              <a:t>	Managing approach:</a:t>
            </a:r>
            <a:r>
              <a:rPr lang="de-AT" altLang="de-DE" sz="2400">
                <a:latin typeface="Arial" pitchFamily="34" charset="0"/>
              </a:rPr>
              <a:t> </a:t>
            </a:r>
          </a:p>
          <a:p>
            <a:pPr marL="990600" lvl="1" indent="-533400">
              <a:buFontTx/>
              <a:buNone/>
            </a:pPr>
            <a:r>
              <a:rPr lang="de-AT" altLang="de-DE" sz="2400" b="1">
                <a:solidFill>
                  <a:srgbClr val="FF0000"/>
                </a:solidFill>
                <a:latin typeface="Arial" pitchFamily="34" charset="0"/>
              </a:rPr>
              <a:t>	„Process-Oriented KM &amp; Model-Based KM - View“</a:t>
            </a:r>
          </a:p>
          <a:p>
            <a:pPr marL="1371600" lvl="2" indent="-457200">
              <a:buFontTx/>
              <a:buNone/>
            </a:pPr>
            <a:endParaRPr lang="de-AT" altLang="de-DE" sz="2400" b="1">
              <a:solidFill>
                <a:srgbClr val="FF0000"/>
              </a:solidFill>
              <a:latin typeface="Arial" pitchFamily="34" charset="0"/>
            </a:endParaRPr>
          </a:p>
          <a:p>
            <a:pPr marL="990600" lvl="1" indent="-533400">
              <a:buFontTx/>
              <a:buNone/>
            </a:pPr>
            <a:r>
              <a:rPr lang="de-AT" altLang="de-DE" sz="2400">
                <a:latin typeface="Arial" pitchFamily="34" charset="0"/>
              </a:rPr>
              <a:t>      - Do we have a tool for analysing, planning, documenting, 	managing and evaluating knowledge?</a:t>
            </a:r>
          </a:p>
          <a:p>
            <a:pPr marL="1371600" lvl="2" indent="-457200"/>
            <a:endParaRPr lang="de-AT" altLang="de-DE" sz="2400">
              <a:latin typeface="Arial" pitchFamily="34" charset="0"/>
            </a:endParaRPr>
          </a:p>
          <a:p>
            <a:pPr marL="1371600" lvl="2" indent="-457200">
              <a:buFontTx/>
              <a:buNone/>
            </a:pPr>
            <a:endParaRPr lang="de-AT" altLang="de-DE" sz="2400" b="1">
              <a:latin typeface="Arial" pitchFamily="34" charset="0"/>
            </a:endParaRPr>
          </a:p>
          <a:p>
            <a:pPr marL="1371600" lvl="2" indent="-457200">
              <a:buFontTx/>
              <a:buNone/>
            </a:pPr>
            <a:r>
              <a:rPr lang="de-AT" altLang="de-DE" sz="2400">
                <a:latin typeface="Arial" pitchFamily="34" charset="0"/>
              </a:rPr>
              <a:t>				</a:t>
            </a:r>
            <a:endParaRPr lang="de-AT" altLang="de-DE" sz="2400">
              <a:solidFill>
                <a:srgbClr val="FF0000"/>
              </a:solidFill>
              <a:latin typeface="Arial" pitchFamily="34" charset="0"/>
            </a:endParaRPr>
          </a:p>
          <a:p>
            <a:pPr marL="2209800" lvl="4" indent="-381000"/>
            <a:endParaRPr lang="de-AT" altLang="de-DE" sz="240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4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3419475" y="4076700"/>
            <a:ext cx="3457575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600" b="1"/>
              <a:t>Knowledge Management System</a:t>
            </a:r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4211638" y="6165850"/>
            <a:ext cx="2087562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232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108075"/>
            <a:ext cx="7632700" cy="577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2453" name="AutoShape 5"/>
          <p:cNvSpPr>
            <a:spLocks noChangeArrowheads="1"/>
          </p:cNvSpPr>
          <p:nvPr/>
        </p:nvSpPr>
        <p:spPr bwMode="auto">
          <a:xfrm>
            <a:off x="0" y="0"/>
            <a:ext cx="3708400" cy="9144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63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54" name="AutoShape 6"/>
          <p:cNvSpPr>
            <a:spLocks noChangeArrowheads="1"/>
          </p:cNvSpPr>
          <p:nvPr/>
        </p:nvSpPr>
        <p:spPr bwMode="auto">
          <a:xfrm rot="10800000">
            <a:off x="684213" y="4581525"/>
            <a:ext cx="2519362" cy="36036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900113" y="123825"/>
            <a:ext cx="180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3600" b="1" i="1">
                <a:latin typeface="Verdana" pitchFamily="34" charset="0"/>
              </a:rPr>
              <a:t>„idea“</a:t>
            </a:r>
          </a:p>
        </p:txBody>
      </p:sp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1403350" y="1054100"/>
            <a:ext cx="1296988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Goal/Task</a:t>
            </a:r>
          </a:p>
        </p:txBody>
      </p:sp>
      <p:sp>
        <p:nvSpPr>
          <p:cNvPr id="232457" name="Rectangle 9"/>
          <p:cNvSpPr>
            <a:spLocks noChangeArrowheads="1"/>
          </p:cNvSpPr>
          <p:nvPr/>
        </p:nvSpPr>
        <p:spPr bwMode="auto">
          <a:xfrm>
            <a:off x="7920038" y="1054100"/>
            <a:ext cx="1223962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Evaluation</a:t>
            </a:r>
          </a:p>
        </p:txBody>
      </p:sp>
      <p:sp>
        <p:nvSpPr>
          <p:cNvPr id="232458" name="Rectangle 10"/>
          <p:cNvSpPr>
            <a:spLocks noChangeArrowheads="1"/>
          </p:cNvSpPr>
          <p:nvPr/>
        </p:nvSpPr>
        <p:spPr bwMode="auto">
          <a:xfrm>
            <a:off x="3130550" y="1773238"/>
            <a:ext cx="3673475" cy="360362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Business-Process</a:t>
            </a:r>
            <a:endParaRPr lang="de-AT" altLang="de-DE" b="1">
              <a:solidFill>
                <a:srgbClr val="0066FF"/>
              </a:solidFill>
            </a:endParaRPr>
          </a:p>
        </p:txBody>
      </p:sp>
      <p:sp>
        <p:nvSpPr>
          <p:cNvPr id="232459" name="Rectangle 11"/>
          <p:cNvSpPr>
            <a:spLocks noChangeArrowheads="1"/>
          </p:cNvSpPr>
          <p:nvPr/>
        </p:nvSpPr>
        <p:spPr bwMode="auto">
          <a:xfrm>
            <a:off x="3779838" y="2205038"/>
            <a:ext cx="1944687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Management-Process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0" name="Rectangle 12"/>
          <p:cNvSpPr>
            <a:spLocks noChangeArrowheads="1"/>
          </p:cNvSpPr>
          <p:nvPr/>
        </p:nvSpPr>
        <p:spPr bwMode="auto">
          <a:xfrm>
            <a:off x="3708400" y="2551113"/>
            <a:ext cx="1871663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Core-Process           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1" name="Rectangle 13"/>
          <p:cNvSpPr>
            <a:spLocks noChangeArrowheads="1"/>
          </p:cNvSpPr>
          <p:nvPr/>
        </p:nvSpPr>
        <p:spPr bwMode="auto">
          <a:xfrm>
            <a:off x="3635375" y="2852738"/>
            <a:ext cx="2376488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     Support-Process                 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2" name="Rectangle 14"/>
          <p:cNvSpPr>
            <a:spLocks noChangeArrowheads="1"/>
          </p:cNvSpPr>
          <p:nvPr/>
        </p:nvSpPr>
        <p:spPr bwMode="auto">
          <a:xfrm>
            <a:off x="2339975" y="3213100"/>
            <a:ext cx="3744913" cy="792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„The Knowledge-Product – anchor point</a:t>
            </a:r>
          </a:p>
          <a:p>
            <a:pPr algn="ctr"/>
            <a:r>
              <a:rPr lang="de-AT" altLang="de-DE" sz="1600" b="1"/>
              <a:t>of business process oriented</a:t>
            </a:r>
          </a:p>
          <a:p>
            <a:pPr algn="ctr"/>
            <a:r>
              <a:rPr lang="de-AT" altLang="de-DE" sz="1600" b="1"/>
              <a:t> Knowledge Management“</a:t>
            </a:r>
          </a:p>
        </p:txBody>
      </p:sp>
      <p:sp>
        <p:nvSpPr>
          <p:cNvPr id="232463" name="Text Box 15"/>
          <p:cNvSpPr txBox="1">
            <a:spLocks noChangeArrowheads="1"/>
          </p:cNvSpPr>
          <p:nvPr/>
        </p:nvSpPr>
        <p:spPr bwMode="auto">
          <a:xfrm>
            <a:off x="3635375" y="4970463"/>
            <a:ext cx="1368425" cy="7302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Knowledge-</a:t>
            </a:r>
          </a:p>
          <a:p>
            <a:r>
              <a:rPr lang="de-AT" altLang="de-DE" sz="1400" b="1"/>
              <a:t>Management</a:t>
            </a:r>
          </a:p>
          <a:p>
            <a:r>
              <a:rPr lang="de-AT" altLang="de-DE" sz="1400" b="1"/>
              <a:t>Process</a:t>
            </a:r>
          </a:p>
        </p:txBody>
      </p:sp>
      <p:sp>
        <p:nvSpPr>
          <p:cNvPr id="232464" name="Text Box 16"/>
          <p:cNvSpPr txBox="1">
            <a:spLocks noChangeArrowheads="1"/>
          </p:cNvSpPr>
          <p:nvPr/>
        </p:nvSpPr>
        <p:spPr bwMode="auto">
          <a:xfrm>
            <a:off x="5364163" y="4973638"/>
            <a:ext cx="1368425" cy="7302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Knowledge-</a:t>
            </a:r>
          </a:p>
          <a:p>
            <a:r>
              <a:rPr lang="de-AT" altLang="de-DE" sz="1400" b="1"/>
              <a:t>and Skill</a:t>
            </a:r>
          </a:p>
          <a:p>
            <a:r>
              <a:rPr lang="de-AT" altLang="de-DE" sz="1400" b="1"/>
              <a:t>Environment</a:t>
            </a:r>
          </a:p>
        </p:txBody>
      </p:sp>
      <p:sp>
        <p:nvSpPr>
          <p:cNvPr id="232465" name="Text Box 17"/>
          <p:cNvSpPr txBox="1">
            <a:spLocks noChangeArrowheads="1"/>
          </p:cNvSpPr>
          <p:nvPr/>
        </p:nvSpPr>
        <p:spPr bwMode="auto">
          <a:xfrm>
            <a:off x="4211638" y="5819775"/>
            <a:ext cx="2305050" cy="3048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 Structures</a:t>
            </a:r>
          </a:p>
        </p:txBody>
      </p:sp>
      <p:sp>
        <p:nvSpPr>
          <p:cNvPr id="232466" name="Text Box 18"/>
          <p:cNvSpPr txBox="1">
            <a:spLocks noChangeArrowheads="1"/>
          </p:cNvSpPr>
          <p:nvPr/>
        </p:nvSpPr>
        <p:spPr bwMode="auto">
          <a:xfrm>
            <a:off x="3624263" y="6294438"/>
            <a:ext cx="3238500" cy="4254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AT" altLang="de-DE" sz="1400" b="1"/>
              <a:t>Knowledge Tools &amp; Knowledge Sources</a:t>
            </a:r>
          </a:p>
        </p:txBody>
      </p:sp>
      <p:sp>
        <p:nvSpPr>
          <p:cNvPr id="232467" name="Rectangle 19"/>
          <p:cNvSpPr>
            <a:spLocks noChangeArrowheads="1"/>
          </p:cNvSpPr>
          <p:nvPr/>
        </p:nvSpPr>
        <p:spPr bwMode="auto">
          <a:xfrm>
            <a:off x="722840" y="5084763"/>
            <a:ext cx="15843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 dirty="0" err="1"/>
              <a:t>Use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case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and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product</a:t>
            </a:r>
            <a:endParaRPr lang="de-AT" altLang="de-DE" sz="1400" b="1" dirty="0"/>
          </a:p>
        </p:txBody>
      </p:sp>
      <p:sp>
        <p:nvSpPr>
          <p:cNvPr id="232469" name="Rectangle 21"/>
          <p:cNvSpPr>
            <a:spLocks noChangeArrowheads="1"/>
          </p:cNvSpPr>
          <p:nvPr/>
        </p:nvSpPr>
        <p:spPr bwMode="auto">
          <a:xfrm>
            <a:off x="659340" y="5795963"/>
            <a:ext cx="2087562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 dirty="0" err="1"/>
              <a:t>Processes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and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structures</a:t>
            </a:r>
            <a:r>
              <a:rPr lang="de-AT" altLang="de-DE" sz="1400" b="1" dirty="0"/>
              <a:t>   </a:t>
            </a:r>
          </a:p>
        </p:txBody>
      </p:sp>
      <p:sp>
        <p:nvSpPr>
          <p:cNvPr id="232470" name="Rectangle 22"/>
          <p:cNvSpPr>
            <a:spLocks noChangeArrowheads="1"/>
          </p:cNvSpPr>
          <p:nvPr/>
        </p:nvSpPr>
        <p:spPr bwMode="auto">
          <a:xfrm>
            <a:off x="651402" y="6164263"/>
            <a:ext cx="2087563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/>
              <a:t>Ressources and support   </a:t>
            </a:r>
          </a:p>
        </p:txBody>
      </p:sp>
      <p:sp>
        <p:nvSpPr>
          <p:cNvPr id="232471" name="Rectangle 23"/>
          <p:cNvSpPr>
            <a:spLocks noChangeArrowheads="1"/>
          </p:cNvSpPr>
          <p:nvPr/>
        </p:nvSpPr>
        <p:spPr bwMode="auto">
          <a:xfrm>
            <a:off x="2250105" y="5516563"/>
            <a:ext cx="1081087" cy="217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72" name="Rectangle 24"/>
          <p:cNvSpPr>
            <a:spLocks noChangeArrowheads="1"/>
          </p:cNvSpPr>
          <p:nvPr/>
        </p:nvSpPr>
        <p:spPr bwMode="auto">
          <a:xfrm>
            <a:off x="3922713" y="4638675"/>
            <a:ext cx="2449512" cy="2159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/>
              <a:t>Knowledge Product</a:t>
            </a:r>
          </a:p>
        </p:txBody>
      </p:sp>
      <p:sp>
        <p:nvSpPr>
          <p:cNvPr id="232473" name="Rectangle 25"/>
          <p:cNvSpPr>
            <a:spLocks noChangeArrowheads="1"/>
          </p:cNvSpPr>
          <p:nvPr/>
        </p:nvSpPr>
        <p:spPr bwMode="auto">
          <a:xfrm>
            <a:off x="3492500" y="4219575"/>
            <a:ext cx="2374900" cy="28892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74" name="Text Box 26"/>
          <p:cNvSpPr txBox="1">
            <a:spLocks noChangeArrowheads="1"/>
          </p:cNvSpPr>
          <p:nvPr/>
        </p:nvSpPr>
        <p:spPr bwMode="auto">
          <a:xfrm>
            <a:off x="3363913" y="4178300"/>
            <a:ext cx="3687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1600" b="1"/>
              <a:t>  Knowledge Management     System</a:t>
            </a:r>
          </a:p>
        </p:txBody>
      </p:sp>
      <p:sp>
        <p:nvSpPr>
          <p:cNvPr id="232475" name="Rectangle 27"/>
          <p:cNvSpPr>
            <a:spLocks noChangeArrowheads="1"/>
          </p:cNvSpPr>
          <p:nvPr/>
        </p:nvSpPr>
        <p:spPr bwMode="auto">
          <a:xfrm>
            <a:off x="4592689" y="-26988"/>
            <a:ext cx="358775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de-AT" altLang="de-DE" b="1" i="1" dirty="0">
                <a:solidFill>
                  <a:srgbClr val="FF0000"/>
                </a:solidFill>
              </a:rPr>
              <a:t>IF YOU CAN`T MEASURE - </a:t>
            </a:r>
          </a:p>
          <a:p>
            <a:pPr lvl="1">
              <a:spcBef>
                <a:spcPct val="20000"/>
              </a:spcBef>
            </a:pPr>
            <a:r>
              <a:rPr lang="de-AT" altLang="de-DE" b="1" i="1" dirty="0">
                <a:solidFill>
                  <a:srgbClr val="FF0000"/>
                </a:solidFill>
              </a:rPr>
              <a:t>YOU CAN`T MANAGE IT!</a:t>
            </a:r>
          </a:p>
        </p:txBody>
      </p:sp>
      <p:sp>
        <p:nvSpPr>
          <p:cNvPr id="232468" name="Rectangle 20"/>
          <p:cNvSpPr>
            <a:spLocks noChangeArrowheads="1"/>
          </p:cNvSpPr>
          <p:nvPr/>
        </p:nvSpPr>
        <p:spPr bwMode="auto">
          <a:xfrm>
            <a:off x="486324" y="5445125"/>
            <a:ext cx="2630578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AT" altLang="de-DE" sz="1400" b="1" dirty="0"/>
              <a:t>HC </a:t>
            </a:r>
            <a:r>
              <a:rPr lang="de-AT" altLang="de-DE" sz="1400" b="1" dirty="0" err="1"/>
              <a:t>relations</a:t>
            </a:r>
            <a:r>
              <a:rPr lang="de-AT" altLang="de-DE" sz="1400" b="1" dirty="0"/>
              <a:t> </a:t>
            </a:r>
            <a:r>
              <a:rPr lang="de-AT" altLang="de-DE" sz="1400" b="1" dirty="0" err="1" smtClean="0"/>
              <a:t>and</a:t>
            </a:r>
            <a:r>
              <a:rPr lang="de-AT" altLang="de-DE" sz="1400" b="1" dirty="0" smtClean="0"/>
              <a:t> </a:t>
            </a:r>
            <a:r>
              <a:rPr lang="de-AT" altLang="de-DE" sz="1400" b="1" dirty="0" err="1" smtClean="0"/>
              <a:t>skills</a:t>
            </a:r>
            <a:r>
              <a:rPr lang="de-AT" altLang="de-DE" sz="1400" b="1" dirty="0" smtClean="0"/>
              <a:t>   </a:t>
            </a:r>
            <a:endParaRPr lang="de-AT" alt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276792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2682" y="1133475"/>
            <a:ext cx="8675687" cy="1036638"/>
          </a:xfrm>
        </p:spPr>
        <p:txBody>
          <a:bodyPr/>
          <a:lstStyle/>
          <a:p>
            <a:pPr marL="990600" lvl="1" indent="-533400">
              <a:buFontTx/>
              <a:buNone/>
            </a:pPr>
            <a:r>
              <a:rPr lang="de-AT" altLang="de-DE" sz="2800" b="1" dirty="0">
                <a:latin typeface="Arial" pitchFamily="34" charset="0"/>
              </a:rPr>
              <a:t>1.3 </a:t>
            </a:r>
            <a:r>
              <a:rPr lang="de-AT" altLang="de-DE" sz="2800" b="1" dirty="0" err="1">
                <a:latin typeface="Arial" pitchFamily="34" charset="0"/>
              </a:rPr>
              <a:t>Improvement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of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the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evaluation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quality</a:t>
            </a:r>
            <a:r>
              <a:rPr lang="de-AT" altLang="de-DE" sz="2800" b="1" dirty="0">
                <a:latin typeface="Arial" pitchFamily="34" charset="0"/>
              </a:rPr>
              <a:t>   		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785993" y="178117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de-AT" altLang="de-DE" sz="2400" dirty="0"/>
              <a:t> Support </a:t>
            </a:r>
            <a:r>
              <a:rPr lang="de-AT" altLang="de-DE" sz="2400" dirty="0" err="1"/>
              <a:t>the</a:t>
            </a:r>
            <a:r>
              <a:rPr lang="de-AT" altLang="de-DE" sz="2400" dirty="0"/>
              <a:t> organisational </a:t>
            </a:r>
            <a:r>
              <a:rPr lang="de-AT" altLang="de-DE" sz="2400" dirty="0" err="1"/>
              <a:t>development</a:t>
            </a:r>
            <a:r>
              <a:rPr lang="de-AT" altLang="de-DE" sz="2400" dirty="0"/>
              <a:t> </a:t>
            </a:r>
            <a:endParaRPr lang="de-AT" altLang="de-DE" sz="2400" dirty="0" smtClean="0"/>
          </a:p>
          <a:p>
            <a:r>
              <a:rPr lang="de-AT" altLang="de-DE" sz="2400" dirty="0" smtClean="0"/>
              <a:t>   in </a:t>
            </a:r>
            <a:r>
              <a:rPr lang="de-AT" altLang="de-DE" sz="2400" dirty="0" err="1"/>
              <a:t>the</a:t>
            </a:r>
            <a:r>
              <a:rPr lang="de-AT" altLang="de-DE" sz="2400" dirty="0"/>
              <a:t> </a:t>
            </a:r>
            <a:r>
              <a:rPr lang="de-AT" altLang="de-DE" sz="2400" dirty="0" err="1"/>
              <a:t>fields</a:t>
            </a:r>
            <a:r>
              <a:rPr lang="de-AT" altLang="de-DE" sz="2400" dirty="0"/>
              <a:t> </a:t>
            </a:r>
            <a:r>
              <a:rPr lang="de-AT" altLang="de-DE" sz="2400" dirty="0" err="1"/>
              <a:t>of</a:t>
            </a:r>
            <a:r>
              <a:rPr lang="de-AT" altLang="de-DE" sz="2400" dirty="0"/>
              <a:t>:</a:t>
            </a:r>
            <a:endParaRPr lang="de-AT" altLang="de-DE" sz="2400" dirty="0">
              <a:solidFill>
                <a:srgbClr val="FF0000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03368" y="3311525"/>
            <a:ext cx="8243887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/>
            <a:r>
              <a:rPr lang="de-AT" altLang="de-DE" sz="2400" b="1"/>
              <a:t>Managing Approach:</a:t>
            </a:r>
            <a:r>
              <a:rPr lang="de-AT" altLang="de-DE" sz="2400"/>
              <a:t> </a:t>
            </a:r>
          </a:p>
          <a:p>
            <a:pPr lvl="2"/>
            <a:r>
              <a:rPr lang="de-AT" altLang="de-DE" sz="2400" b="1">
                <a:solidFill>
                  <a:srgbClr val="FF0000"/>
                </a:solidFill>
              </a:rPr>
              <a:t>„Knowledge Performance System - View“  </a:t>
            </a:r>
          </a:p>
          <a:p>
            <a:pPr lvl="2"/>
            <a:endParaRPr lang="de-AT" altLang="de-DE" sz="2400" b="1">
              <a:solidFill>
                <a:srgbClr val="FF0000"/>
              </a:solidFill>
            </a:endParaRPr>
          </a:p>
          <a:p>
            <a:pPr lvl="2"/>
            <a:r>
              <a:rPr lang="de-AT" altLang="de-DE" sz="2400"/>
              <a:t>- Realisation of the „Roadmap to Knowledge     	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001893" y="2581471"/>
            <a:ext cx="708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dirty="0"/>
              <a:t>Resources, Human Capital, </a:t>
            </a:r>
            <a:r>
              <a:rPr lang="de-AT" altLang="de-DE" sz="2400" dirty="0" err="1"/>
              <a:t>Processes</a:t>
            </a:r>
            <a:r>
              <a:rPr lang="de-AT" altLang="de-DE" sz="2400" dirty="0"/>
              <a:t>, </a:t>
            </a:r>
            <a:r>
              <a:rPr lang="de-AT" altLang="de-DE" sz="2400" dirty="0" err="1"/>
              <a:t>Use</a:t>
            </a:r>
            <a:r>
              <a:rPr lang="de-AT" altLang="de-DE" sz="2400" dirty="0"/>
              <a:t> Cases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81168" y="4762500"/>
            <a:ext cx="8281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/>
            <a:r>
              <a:rPr lang="de-AT" altLang="de-DE" sz="2400" dirty="0"/>
              <a:t>Monitoring“ in </a:t>
            </a:r>
            <a:r>
              <a:rPr lang="de-AT" altLang="de-DE" sz="2400" dirty="0" err="1" smtClean="0"/>
              <a:t>Organisations</a:t>
            </a:r>
            <a:r>
              <a:rPr lang="de-AT" altLang="de-DE" sz="2400" dirty="0" smtClean="0"/>
              <a:t> </a:t>
            </a:r>
            <a:r>
              <a:rPr lang="de-AT" altLang="de-DE" sz="2400" dirty="0" err="1"/>
              <a:t>possible</a:t>
            </a:r>
            <a:r>
              <a:rPr lang="de-AT" altLang="de-DE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494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50" y="825500"/>
            <a:ext cx="7772400" cy="1143000"/>
          </a:xfrm>
        </p:spPr>
        <p:txBody>
          <a:bodyPr/>
          <a:lstStyle/>
          <a:p>
            <a:r>
              <a:rPr lang="de-DE" altLang="de-DE" b="1"/>
              <a:t>Knowledge Scorecard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130550"/>
            <a:ext cx="8458200" cy="4114800"/>
          </a:xfrm>
        </p:spPr>
        <p:txBody>
          <a:bodyPr/>
          <a:lstStyle/>
          <a:p>
            <a:pPr>
              <a:buFontTx/>
              <a:buNone/>
            </a:pPr>
            <a:r>
              <a:rPr lang="de-DE" altLang="de-DE" dirty="0"/>
              <a:t>	</a:t>
            </a:r>
            <a:r>
              <a:rPr lang="de-DE" altLang="de-DE" dirty="0" err="1"/>
              <a:t>We</a:t>
            </a:r>
            <a:r>
              <a:rPr lang="de-DE" altLang="de-DE" dirty="0"/>
              <a:t> </a:t>
            </a:r>
            <a:r>
              <a:rPr lang="de-DE" altLang="de-DE" dirty="0" err="1"/>
              <a:t>have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design </a:t>
            </a:r>
            <a:r>
              <a:rPr lang="de-DE" altLang="de-DE" dirty="0" err="1"/>
              <a:t>and</a:t>
            </a:r>
            <a:r>
              <a:rPr lang="de-DE" altLang="de-DE" dirty="0"/>
              <a:t> </a:t>
            </a:r>
            <a:r>
              <a:rPr lang="de-DE" altLang="de-DE" dirty="0" err="1"/>
              <a:t>integrate</a:t>
            </a:r>
            <a:r>
              <a:rPr lang="de-DE" altLang="de-DE" dirty="0"/>
              <a:t> a </a:t>
            </a:r>
            <a:r>
              <a:rPr lang="de-DE" altLang="de-DE" dirty="0" err="1"/>
              <a:t>knowledge</a:t>
            </a:r>
            <a:r>
              <a:rPr lang="de-DE" altLang="de-DE" dirty="0"/>
              <a:t> </a:t>
            </a:r>
            <a:r>
              <a:rPr lang="de-DE" altLang="de-DE" dirty="0" err="1"/>
              <a:t>scorecard</a:t>
            </a:r>
            <a:r>
              <a:rPr lang="de-DE" altLang="de-DE" dirty="0"/>
              <a:t> in </a:t>
            </a:r>
            <a:r>
              <a:rPr lang="de-DE" altLang="de-DE" dirty="0" err="1" smtClean="0"/>
              <a:t>corporate</a:t>
            </a:r>
            <a:r>
              <a:rPr lang="de-DE" altLang="de-DE" dirty="0" smtClean="0"/>
              <a:t> </a:t>
            </a:r>
            <a:r>
              <a:rPr lang="de-DE" altLang="de-DE" dirty="0" err="1"/>
              <a:t>environments</a:t>
            </a:r>
            <a:r>
              <a:rPr lang="de-DE" altLang="de-DE" dirty="0"/>
              <a:t>!</a:t>
            </a:r>
          </a:p>
          <a:p>
            <a:pPr algn="ctr">
              <a:buFontTx/>
              <a:buNone/>
            </a:pPr>
            <a:endParaRPr lang="de-DE" altLang="de-DE" dirty="0"/>
          </a:p>
          <a:p>
            <a:pPr>
              <a:buFontTx/>
              <a:buNone/>
            </a:pPr>
            <a:r>
              <a:rPr lang="de-DE" altLang="de-DE" dirty="0"/>
              <a:t>   Do </a:t>
            </a:r>
            <a:r>
              <a:rPr lang="de-DE" altLang="de-DE" dirty="0" err="1"/>
              <a:t>we</a:t>
            </a:r>
            <a:r>
              <a:rPr lang="de-DE" altLang="de-DE" dirty="0"/>
              <a:t> </a:t>
            </a:r>
            <a:r>
              <a:rPr lang="de-DE" altLang="de-DE" dirty="0" err="1"/>
              <a:t>have</a:t>
            </a:r>
            <a:r>
              <a:rPr lang="de-DE" altLang="de-DE" dirty="0"/>
              <a:t> 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quality</a:t>
            </a:r>
            <a:r>
              <a:rPr lang="de-DE" altLang="de-DE" dirty="0"/>
              <a:t>/</a:t>
            </a:r>
            <a:r>
              <a:rPr lang="de-DE" altLang="de-DE" dirty="0" err="1"/>
              <a:t>quantity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knowledge</a:t>
            </a:r>
            <a:r>
              <a:rPr lang="de-DE" altLang="de-DE" dirty="0"/>
              <a:t> </a:t>
            </a:r>
            <a:r>
              <a:rPr lang="de-DE" altLang="de-DE" dirty="0" err="1"/>
              <a:t>workers</a:t>
            </a:r>
            <a:r>
              <a:rPr lang="de-DE" altLang="de-DE" dirty="0"/>
              <a:t> (</a:t>
            </a:r>
            <a:r>
              <a:rPr lang="de-DE" altLang="de-DE" dirty="0" err="1"/>
              <a:t>skills</a:t>
            </a:r>
            <a:r>
              <a:rPr lang="de-DE" altLang="de-DE" dirty="0"/>
              <a:t>) </a:t>
            </a:r>
            <a:r>
              <a:rPr lang="de-DE" altLang="de-DE" dirty="0" err="1"/>
              <a:t>we</a:t>
            </a:r>
            <a:r>
              <a:rPr lang="de-DE" altLang="de-DE" dirty="0"/>
              <a:t> </a:t>
            </a:r>
            <a:r>
              <a:rPr lang="de-DE" altLang="de-DE" dirty="0" err="1"/>
              <a:t>need</a:t>
            </a:r>
            <a:r>
              <a:rPr lang="de-DE" altLang="de-DE" dirty="0"/>
              <a:t> in </a:t>
            </a:r>
            <a:r>
              <a:rPr lang="de-DE" altLang="de-DE" dirty="0" err="1"/>
              <a:t>our</a:t>
            </a:r>
            <a:r>
              <a:rPr lang="de-DE" altLang="de-DE" dirty="0"/>
              <a:t> </a:t>
            </a:r>
            <a:r>
              <a:rPr lang="de-DE" altLang="de-DE" dirty="0" err="1" smtClean="0"/>
              <a:t>organisation</a:t>
            </a:r>
            <a:r>
              <a:rPr lang="de-DE" altLang="de-DE" dirty="0"/>
              <a:t>?</a:t>
            </a:r>
          </a:p>
          <a:p>
            <a:pPr>
              <a:buFontTx/>
              <a:buNone/>
            </a:pPr>
            <a:r>
              <a:rPr lang="de-DE" altLang="de-DE" dirty="0"/>
              <a:t> </a:t>
            </a:r>
          </a:p>
          <a:p>
            <a:pPr>
              <a:buFontTx/>
              <a:buNone/>
            </a:pPr>
            <a:r>
              <a:rPr lang="de-DE" altLang="de-DE" dirty="0"/>
              <a:t>		</a:t>
            </a:r>
          </a:p>
        </p:txBody>
      </p:sp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2987675" y="1914525"/>
            <a:ext cx="35607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de-AT" altLang="de-DE" sz="2000" b="1" i="1">
                <a:solidFill>
                  <a:srgbClr val="FF0000"/>
                </a:solidFill>
              </a:rPr>
              <a:t>Business instrument for</a:t>
            </a:r>
          </a:p>
          <a:p>
            <a:pPr lvl="1">
              <a:spcBef>
                <a:spcPct val="20000"/>
              </a:spcBef>
            </a:pPr>
            <a:r>
              <a:rPr lang="de-AT" altLang="de-DE" sz="2000" b="1" i="1">
                <a:solidFill>
                  <a:srgbClr val="FF0000"/>
                </a:solidFill>
              </a:rPr>
              <a:t>measuring knowledge!</a:t>
            </a:r>
          </a:p>
        </p:txBody>
      </p:sp>
    </p:spTree>
    <p:extLst>
      <p:ext uri="{BB962C8B-B14F-4D97-AF65-F5344CB8AC3E}">
        <p14:creationId xmlns:p14="http://schemas.microsoft.com/office/powerpoint/2010/main" val="64372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494230" y="1782763"/>
            <a:ext cx="10226676" cy="4525962"/>
          </a:xfrm>
        </p:spPr>
        <p:txBody>
          <a:bodyPr/>
          <a:lstStyle/>
          <a:p>
            <a:pPr marL="990600" lvl="1" indent="-533400" algn="ctr">
              <a:buFontTx/>
              <a:buNone/>
            </a:pPr>
            <a:r>
              <a:rPr lang="de-AT" altLang="de-DE" dirty="0">
                <a:latin typeface="Arial" pitchFamily="34" charset="0"/>
              </a:rPr>
              <a:t>	   </a:t>
            </a:r>
          </a:p>
          <a:p>
            <a:pPr marL="990600" lvl="1" indent="-533400" algn="ctr">
              <a:buFontTx/>
              <a:buNone/>
            </a:pPr>
            <a:endParaRPr lang="de-AT" altLang="de-DE" dirty="0">
              <a:latin typeface="Arial" pitchFamily="34" charset="0"/>
            </a:endParaRPr>
          </a:p>
          <a:p>
            <a:pPr marL="990600" lvl="1" indent="-533400" algn="ctr">
              <a:buFontTx/>
              <a:buNone/>
            </a:pPr>
            <a:r>
              <a:rPr lang="de-AT" altLang="de-DE" dirty="0">
                <a:latin typeface="Arial" pitchFamily="34" charset="0"/>
              </a:rPr>
              <a:t>       	           </a:t>
            </a:r>
            <a:r>
              <a:rPr lang="de-AT" altLang="de-DE" sz="2400" dirty="0">
                <a:latin typeface="Arial" pitchFamily="34" charset="0"/>
              </a:rPr>
              <a:t>3 </a:t>
            </a:r>
            <a:r>
              <a:rPr lang="de-AT" altLang="de-DE" sz="2400" dirty="0" err="1">
                <a:latin typeface="Arial" pitchFamily="34" charset="0"/>
              </a:rPr>
              <a:t>pillars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of</a:t>
            </a:r>
            <a:r>
              <a:rPr lang="de-AT" altLang="de-DE" sz="2400" dirty="0">
                <a:latin typeface="Arial" pitchFamily="34" charset="0"/>
              </a:rPr>
              <a:t> a Knowledge </a:t>
            </a:r>
            <a:r>
              <a:rPr lang="de-AT" altLang="de-DE" sz="2400" dirty="0" err="1">
                <a:latin typeface="Arial" pitchFamily="34" charset="0"/>
              </a:rPr>
              <a:t>Product</a:t>
            </a:r>
            <a:endParaRPr lang="de-AT" altLang="de-DE" sz="2400" dirty="0">
              <a:latin typeface="Arial" pitchFamily="34" charset="0"/>
            </a:endParaRPr>
          </a:p>
          <a:p>
            <a:pPr marL="990600" lvl="1" indent="-533400" algn="ctr">
              <a:buFontTx/>
              <a:buNone/>
            </a:pPr>
            <a:r>
              <a:rPr lang="de-AT" altLang="de-DE" dirty="0">
                <a:latin typeface="Arial" pitchFamily="34" charset="0"/>
              </a:rPr>
              <a:t>		x</a:t>
            </a:r>
          </a:p>
          <a:p>
            <a:pPr marL="990600" lvl="1" indent="-533400" algn="ctr">
              <a:buFontTx/>
              <a:buNone/>
            </a:pPr>
            <a:r>
              <a:rPr lang="de-AT" altLang="de-DE" dirty="0">
                <a:latin typeface="Arial" pitchFamily="34" charset="0"/>
              </a:rPr>
              <a:t>	</a:t>
            </a:r>
            <a:r>
              <a:rPr lang="de-AT" altLang="de-DE" sz="2400" dirty="0">
                <a:latin typeface="Arial" pitchFamily="34" charset="0"/>
              </a:rPr>
              <a:t>	4 </a:t>
            </a:r>
            <a:r>
              <a:rPr lang="de-AT" altLang="de-DE" sz="2400" dirty="0" err="1">
                <a:latin typeface="Arial" pitchFamily="34" charset="0"/>
              </a:rPr>
              <a:t>perspectives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of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the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scorecard</a:t>
            </a:r>
            <a:endParaRPr lang="de-AT" altLang="de-DE" sz="2400" dirty="0">
              <a:latin typeface="Arial" pitchFamily="34" charset="0"/>
            </a:endParaRPr>
          </a:p>
          <a:p>
            <a:pPr marL="990600" lvl="1" indent="-533400" algn="ctr">
              <a:buFontTx/>
              <a:buNone/>
            </a:pPr>
            <a:r>
              <a:rPr lang="de-AT" altLang="de-DE" dirty="0">
                <a:latin typeface="Arial" pitchFamily="34" charset="0"/>
              </a:rPr>
              <a:t>		=</a:t>
            </a:r>
          </a:p>
          <a:p>
            <a:pPr marL="990600" lvl="1" indent="-533400" algn="ctr">
              <a:buFontTx/>
              <a:buNone/>
            </a:pPr>
            <a:r>
              <a:rPr lang="de-AT" altLang="de-DE" sz="2800" b="1" dirty="0">
                <a:latin typeface="Arial" pitchFamily="34" charset="0"/>
              </a:rPr>
              <a:t>        12 </a:t>
            </a:r>
            <a:r>
              <a:rPr lang="de-AT" altLang="de-DE" sz="2800" b="1" dirty="0" err="1">
                <a:latin typeface="Arial" pitchFamily="34" charset="0"/>
              </a:rPr>
              <a:t>views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of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the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Architecture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of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the</a:t>
            </a:r>
            <a:r>
              <a:rPr lang="de-AT" altLang="de-DE" sz="2800" b="1" dirty="0">
                <a:latin typeface="Arial" pitchFamily="34" charset="0"/>
              </a:rPr>
              <a:t> </a:t>
            </a:r>
          </a:p>
          <a:p>
            <a:pPr marL="990600" lvl="1" indent="-533400" algn="ctr">
              <a:buFontTx/>
              <a:buNone/>
            </a:pPr>
            <a:r>
              <a:rPr lang="de-AT" altLang="de-DE" sz="2800" b="1" dirty="0">
                <a:latin typeface="Arial" pitchFamily="34" charset="0"/>
              </a:rPr>
              <a:t>          Knowledge Performance System (KPS)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title"/>
          </p:nvPr>
        </p:nvSpPr>
        <p:spPr>
          <a:xfrm>
            <a:off x="733846" y="990600"/>
            <a:ext cx="7772400" cy="1143000"/>
          </a:xfrm>
        </p:spPr>
        <p:txBody>
          <a:bodyPr/>
          <a:lstStyle/>
          <a:p>
            <a:r>
              <a:rPr lang="de-AT" altLang="de-DE" sz="3200" b="1" dirty="0">
                <a:latin typeface="Arial" pitchFamily="34" charset="0"/>
              </a:rPr>
              <a:t>2. Common </a:t>
            </a:r>
            <a:r>
              <a:rPr lang="de-AT" altLang="de-DE" sz="3200" b="1" dirty="0" err="1">
                <a:latin typeface="Arial" pitchFamily="34" charset="0"/>
              </a:rPr>
              <a:t>Denominator</a:t>
            </a:r>
            <a:r>
              <a:rPr lang="de-AT" altLang="de-DE" sz="3200" b="1" dirty="0">
                <a:latin typeface="Arial" pitchFamily="34" charset="0"/>
              </a:rPr>
              <a:t> </a:t>
            </a:r>
            <a:r>
              <a:rPr lang="de-AT" altLang="de-DE" sz="3200" b="1" dirty="0" err="1">
                <a:latin typeface="Arial" pitchFamily="34" charset="0"/>
              </a:rPr>
              <a:t>for</a:t>
            </a:r>
            <a:r>
              <a:rPr lang="de-AT" altLang="de-DE" sz="3200" b="1" dirty="0">
                <a:latin typeface="Arial" pitchFamily="34" charset="0"/>
              </a:rPr>
              <a:t> </a:t>
            </a:r>
            <a:r>
              <a:rPr lang="de-AT" altLang="de-DE" sz="3200" b="1" dirty="0" smtClean="0">
                <a:latin typeface="Arial" pitchFamily="34" charset="0"/>
              </a:rPr>
              <a:t>Challenge</a:t>
            </a:r>
            <a:endParaRPr lang="de-AT" altLang="de-DE" sz="3200" b="1" dirty="0">
              <a:latin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427984" y="6213784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de-A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Defence</a:t>
            </a:r>
            <a:r>
              <a:rPr lang="de-A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Academy, Vienna, 2008</a:t>
            </a:r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56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37" name="AutoShape 41"/>
          <p:cNvSpPr>
            <a:spLocks noChangeArrowheads="1"/>
          </p:cNvSpPr>
          <p:nvPr/>
        </p:nvSpPr>
        <p:spPr bwMode="auto">
          <a:xfrm>
            <a:off x="0" y="-26988"/>
            <a:ext cx="9144000" cy="1136651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324975" cy="1143001"/>
          </a:xfrm>
          <a:solidFill>
            <a:schemeClr val="accent1"/>
          </a:solidFill>
        </p:spPr>
        <p:txBody>
          <a:bodyPr/>
          <a:lstStyle/>
          <a:p>
            <a:r>
              <a:rPr lang="de-AT" altLang="de-DE" b="1" dirty="0">
                <a:solidFill>
                  <a:schemeClr val="tx1"/>
                </a:solidFill>
              </a:rPr>
              <a:t>„</a:t>
            </a:r>
            <a:r>
              <a:rPr lang="de-AT" altLang="de-DE" b="1" dirty="0" err="1">
                <a:solidFill>
                  <a:schemeClr val="tx1"/>
                </a:solidFill>
              </a:rPr>
              <a:t>Meta</a:t>
            </a:r>
            <a:r>
              <a:rPr lang="de-AT" altLang="de-DE" b="1" dirty="0">
                <a:solidFill>
                  <a:schemeClr val="tx1"/>
                </a:solidFill>
              </a:rPr>
              <a:t> Layer“</a:t>
            </a:r>
            <a:br>
              <a:rPr lang="de-AT" altLang="de-DE" b="1" dirty="0">
                <a:solidFill>
                  <a:schemeClr val="tx1"/>
                </a:solidFill>
              </a:rPr>
            </a:br>
            <a:r>
              <a:rPr lang="de-AT" altLang="de-DE" sz="2400" b="1" dirty="0" err="1">
                <a:solidFill>
                  <a:schemeClr val="tx1"/>
                </a:solidFill>
              </a:rPr>
              <a:t>combination</a:t>
            </a:r>
            <a:r>
              <a:rPr lang="de-AT" altLang="de-DE" sz="2400" b="1" dirty="0">
                <a:solidFill>
                  <a:schemeClr val="tx1"/>
                </a:solidFill>
              </a:rPr>
              <a:t> </a:t>
            </a:r>
            <a:r>
              <a:rPr lang="de-AT" altLang="de-DE" sz="2400" b="1" dirty="0" err="1">
                <a:solidFill>
                  <a:schemeClr val="tx1"/>
                </a:solidFill>
              </a:rPr>
              <a:t>of</a:t>
            </a:r>
            <a:r>
              <a:rPr lang="de-AT" altLang="de-DE" sz="2400" b="1" dirty="0">
                <a:solidFill>
                  <a:schemeClr val="tx1"/>
                </a:solidFill>
              </a:rPr>
              <a:t> organisational &amp; </a:t>
            </a:r>
            <a:r>
              <a:rPr lang="de-AT" altLang="de-DE" sz="2400" b="1" dirty="0" err="1">
                <a:solidFill>
                  <a:schemeClr val="tx1"/>
                </a:solidFill>
              </a:rPr>
              <a:t>knowledge</a:t>
            </a:r>
            <a:r>
              <a:rPr lang="de-AT" altLang="de-DE" sz="2400" b="1" dirty="0">
                <a:solidFill>
                  <a:schemeClr val="tx1"/>
                </a:solidFill>
              </a:rPr>
              <a:t> </a:t>
            </a:r>
            <a:r>
              <a:rPr lang="de-AT" altLang="de-DE" sz="2400" b="1" dirty="0" err="1">
                <a:solidFill>
                  <a:schemeClr val="tx1"/>
                </a:solidFill>
              </a:rPr>
              <a:t>view</a:t>
            </a:r>
            <a:endParaRPr lang="de-AT" altLang="de-DE" sz="2400" b="1" dirty="0">
              <a:solidFill>
                <a:schemeClr val="tx1"/>
              </a:solidFill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708400" y="1181100"/>
            <a:ext cx="1511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AT" altLang="de-DE" sz="2000"/>
              <a:t>Task</a:t>
            </a:r>
          </a:p>
          <a:p>
            <a:pPr algn="ctr"/>
            <a:r>
              <a:rPr lang="de-AT" altLang="de-DE" sz="2000"/>
              <a:t>Vision</a:t>
            </a:r>
          </a:p>
          <a:p>
            <a:pPr algn="ctr"/>
            <a:r>
              <a:rPr lang="de-AT" altLang="de-DE" sz="2000"/>
              <a:t>Mission </a:t>
            </a:r>
          </a:p>
          <a:p>
            <a:pPr algn="ctr"/>
            <a:endParaRPr lang="de-AT" altLang="de-DE" sz="2000"/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1763713" y="2373313"/>
            <a:ext cx="15382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/>
              <a:t>Knowledge </a:t>
            </a:r>
          </a:p>
          <a:p>
            <a:pPr algn="ctr"/>
            <a:r>
              <a:rPr lang="de-AT" altLang="de-DE" sz="2000"/>
              <a:t>Architecture</a:t>
            </a:r>
          </a:p>
          <a:p>
            <a:pPr algn="ctr"/>
            <a:r>
              <a:rPr lang="de-AT" altLang="de-DE" sz="2000"/>
              <a:t>„model“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5892800" y="2351088"/>
            <a:ext cx="11445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/>
              <a:t>Goals</a:t>
            </a:r>
          </a:p>
          <a:p>
            <a:pPr algn="ctr"/>
            <a:r>
              <a:rPr lang="de-AT" altLang="de-DE" sz="2000"/>
              <a:t>Success</a:t>
            </a:r>
          </a:p>
          <a:p>
            <a:pPr algn="ctr"/>
            <a:r>
              <a:rPr lang="de-AT" altLang="de-DE" sz="2000"/>
              <a:t> Factors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3846513" y="3522663"/>
            <a:ext cx="1244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/>
              <a:t>Cause &amp;</a:t>
            </a:r>
          </a:p>
          <a:p>
            <a:pPr algn="ctr"/>
            <a:r>
              <a:rPr lang="de-AT" altLang="de-DE" sz="2000"/>
              <a:t> Effect </a:t>
            </a:r>
          </a:p>
          <a:p>
            <a:pPr algn="ctr"/>
            <a:r>
              <a:rPr lang="de-AT" altLang="de-DE" sz="2000"/>
              <a:t>Relations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1835150" y="4791075"/>
            <a:ext cx="1341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/>
              <a:t>Business</a:t>
            </a:r>
          </a:p>
          <a:p>
            <a:pPr algn="ctr"/>
            <a:r>
              <a:rPr lang="de-AT" altLang="de-DE" sz="2000"/>
              <a:t>Scorecard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5792788" y="4818063"/>
            <a:ext cx="14430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/>
              <a:t>Knowledge</a:t>
            </a:r>
          </a:p>
          <a:p>
            <a:pPr algn="ctr"/>
            <a:r>
              <a:rPr lang="de-AT" altLang="de-DE" sz="2000"/>
              <a:t> Scorecard</a:t>
            </a:r>
          </a:p>
        </p:txBody>
      </p:sp>
      <p:sp>
        <p:nvSpPr>
          <p:cNvPr id="80919" name="AutoShape 23"/>
          <p:cNvSpPr>
            <a:spLocks noChangeArrowheads="1"/>
          </p:cNvSpPr>
          <p:nvPr/>
        </p:nvSpPr>
        <p:spPr bwMode="auto">
          <a:xfrm rot="-4096679">
            <a:off x="3412331" y="5526882"/>
            <a:ext cx="358775" cy="487362"/>
          </a:xfrm>
          <a:prstGeom prst="downArrow">
            <a:avLst>
              <a:gd name="adj1" fmla="val 50000"/>
              <a:gd name="adj2" fmla="val 3396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21" name="AutoShape 25"/>
          <p:cNvSpPr>
            <a:spLocks noChangeArrowheads="1"/>
          </p:cNvSpPr>
          <p:nvPr/>
        </p:nvSpPr>
        <p:spPr bwMode="auto">
          <a:xfrm rot="-17373235">
            <a:off x="5237956" y="5534819"/>
            <a:ext cx="358775" cy="471488"/>
          </a:xfrm>
          <a:prstGeom prst="downArrow">
            <a:avLst>
              <a:gd name="adj1" fmla="val 50000"/>
              <a:gd name="adj2" fmla="val 328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22" name="Rectangle 26"/>
          <p:cNvSpPr>
            <a:spLocks noChangeArrowheads="1"/>
          </p:cNvSpPr>
          <p:nvPr/>
        </p:nvSpPr>
        <p:spPr bwMode="auto">
          <a:xfrm>
            <a:off x="3636963" y="1196975"/>
            <a:ext cx="1655762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23" name="Rectangle 27"/>
          <p:cNvSpPr>
            <a:spLocks noChangeArrowheads="1"/>
          </p:cNvSpPr>
          <p:nvPr/>
        </p:nvSpPr>
        <p:spPr bwMode="auto">
          <a:xfrm>
            <a:off x="5622925" y="2349500"/>
            <a:ext cx="1655763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24" name="Rectangle 28"/>
          <p:cNvSpPr>
            <a:spLocks noChangeArrowheads="1"/>
          </p:cNvSpPr>
          <p:nvPr/>
        </p:nvSpPr>
        <p:spPr bwMode="auto">
          <a:xfrm>
            <a:off x="1692275" y="2349500"/>
            <a:ext cx="1655763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25" name="Rectangle 29"/>
          <p:cNvSpPr>
            <a:spLocks noChangeArrowheads="1"/>
          </p:cNvSpPr>
          <p:nvPr/>
        </p:nvSpPr>
        <p:spPr bwMode="auto">
          <a:xfrm>
            <a:off x="1692275" y="4652963"/>
            <a:ext cx="1655763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26" name="Rectangle 30"/>
          <p:cNvSpPr>
            <a:spLocks noChangeArrowheads="1"/>
          </p:cNvSpPr>
          <p:nvPr/>
        </p:nvSpPr>
        <p:spPr bwMode="auto">
          <a:xfrm>
            <a:off x="3644900" y="3500438"/>
            <a:ext cx="1655763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27" name="Rectangle 31"/>
          <p:cNvSpPr>
            <a:spLocks noChangeArrowheads="1"/>
          </p:cNvSpPr>
          <p:nvPr/>
        </p:nvSpPr>
        <p:spPr bwMode="auto">
          <a:xfrm>
            <a:off x="5653088" y="4651375"/>
            <a:ext cx="1655762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30" name="Line 34"/>
          <p:cNvSpPr>
            <a:spLocks noChangeShapeType="1"/>
          </p:cNvSpPr>
          <p:nvPr/>
        </p:nvSpPr>
        <p:spPr bwMode="auto">
          <a:xfrm flipH="1">
            <a:off x="3348038" y="2205038"/>
            <a:ext cx="28733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0931" name="Line 35"/>
          <p:cNvSpPr>
            <a:spLocks noChangeShapeType="1"/>
          </p:cNvSpPr>
          <p:nvPr/>
        </p:nvSpPr>
        <p:spPr bwMode="auto">
          <a:xfrm>
            <a:off x="5292725" y="2205038"/>
            <a:ext cx="35877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0932" name="Line 36"/>
          <p:cNvSpPr>
            <a:spLocks noChangeShapeType="1"/>
          </p:cNvSpPr>
          <p:nvPr/>
        </p:nvSpPr>
        <p:spPr bwMode="auto">
          <a:xfrm>
            <a:off x="3348038" y="3357563"/>
            <a:ext cx="28733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0933" name="Line 37"/>
          <p:cNvSpPr>
            <a:spLocks noChangeShapeType="1"/>
          </p:cNvSpPr>
          <p:nvPr/>
        </p:nvSpPr>
        <p:spPr bwMode="auto">
          <a:xfrm flipH="1">
            <a:off x="5292725" y="3357563"/>
            <a:ext cx="3587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0934" name="Line 38"/>
          <p:cNvSpPr>
            <a:spLocks noChangeShapeType="1"/>
          </p:cNvSpPr>
          <p:nvPr/>
        </p:nvSpPr>
        <p:spPr bwMode="auto">
          <a:xfrm flipH="1">
            <a:off x="3348038" y="4508500"/>
            <a:ext cx="2873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0935" name="Line 39"/>
          <p:cNvSpPr>
            <a:spLocks noChangeShapeType="1"/>
          </p:cNvSpPr>
          <p:nvPr/>
        </p:nvSpPr>
        <p:spPr bwMode="auto">
          <a:xfrm>
            <a:off x="5292725" y="4508500"/>
            <a:ext cx="35877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0938" name="AutoShape 42"/>
          <p:cNvSpPr>
            <a:spLocks noChangeArrowheads="1"/>
          </p:cNvSpPr>
          <p:nvPr/>
        </p:nvSpPr>
        <p:spPr bwMode="auto">
          <a:xfrm>
            <a:off x="0" y="6037263"/>
            <a:ext cx="9144000" cy="820737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40" name="Text Box 44"/>
          <p:cNvSpPr txBox="1">
            <a:spLocks noChangeArrowheads="1"/>
          </p:cNvSpPr>
          <p:nvPr/>
        </p:nvSpPr>
        <p:spPr bwMode="auto">
          <a:xfrm>
            <a:off x="-180975" y="6021388"/>
            <a:ext cx="96853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AT" altLang="de-DE" sz="2400" b="1"/>
              <a:t>Comprehensive analysing, </a:t>
            </a:r>
          </a:p>
          <a:p>
            <a:pPr algn="ctr"/>
            <a:r>
              <a:rPr lang="de-AT" altLang="de-DE" sz="2400" b="1"/>
              <a:t>planning, documenting, managing &amp; evaluating instrument </a:t>
            </a:r>
          </a:p>
        </p:txBody>
      </p:sp>
    </p:spTree>
    <p:extLst>
      <p:ext uri="{BB962C8B-B14F-4D97-AF65-F5344CB8AC3E}">
        <p14:creationId xmlns:p14="http://schemas.microsoft.com/office/powerpoint/2010/main" val="21463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8193" y="869937"/>
            <a:ext cx="9206375" cy="701675"/>
          </a:xfrm>
        </p:spPr>
        <p:txBody>
          <a:bodyPr>
            <a:noAutofit/>
          </a:bodyPr>
          <a:lstStyle/>
          <a:p>
            <a:r>
              <a:rPr lang="de-DE" sz="2800" b="1" dirty="0" smtClean="0"/>
              <a:t>Z-Model: </a:t>
            </a:r>
            <a:br>
              <a:rPr lang="de-DE" sz="2800" b="1" dirty="0" smtClean="0"/>
            </a:br>
            <a:r>
              <a:rPr lang="de-DE" sz="2800" b="1" dirty="0" smtClean="0"/>
              <a:t>Future </a:t>
            </a:r>
            <a:r>
              <a:rPr lang="de-DE" sz="2800" b="1" dirty="0" err="1" smtClean="0"/>
              <a:t>of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strategic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long</a:t>
            </a:r>
            <a:r>
              <a:rPr lang="de-DE" sz="2800" b="1" dirty="0" smtClean="0"/>
              <a:t>-term </a:t>
            </a:r>
            <a:r>
              <a:rPr lang="de-DE" sz="2800" b="1" dirty="0" err="1" smtClean="0"/>
              <a:t>planning</a:t>
            </a:r>
            <a:endParaRPr lang="de-DE" sz="28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05681" y="6509641"/>
            <a:ext cx="1824037" cy="441325"/>
          </a:xfrm>
        </p:spPr>
        <p:txBody>
          <a:bodyPr/>
          <a:lstStyle/>
          <a:p>
            <a:pPr>
              <a:defRPr/>
            </a:pPr>
            <a:fld id="{7687814D-44D5-4B9B-9837-AA6B532034B9}" type="slidenum">
              <a:rPr lang="de-DE" smtClean="0"/>
              <a:pPr>
                <a:defRPr/>
              </a:pPr>
              <a:t>18</a:t>
            </a:fld>
            <a:endParaRPr lang="de-DE" sz="14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>
          <a:xfrm>
            <a:off x="849343" y="6508054"/>
            <a:ext cx="1914525" cy="442912"/>
          </a:xfrm>
        </p:spPr>
        <p:txBody>
          <a:bodyPr/>
          <a:lstStyle/>
          <a:p>
            <a:pPr>
              <a:defRPr/>
            </a:pPr>
            <a:fld id="{4A9C1CAF-4F4C-40F5-8822-EAAB91324D2A}" type="datetime1">
              <a:rPr lang="de-DE" smtClean="0"/>
              <a:pPr>
                <a:defRPr/>
              </a:pPr>
              <a:t>17.03.2017</a:t>
            </a:fld>
            <a:endParaRPr lang="de-DE" sz="1400" dirty="0"/>
          </a:p>
        </p:txBody>
      </p:sp>
      <p:sp>
        <p:nvSpPr>
          <p:cNvPr id="6" name="Rechteck 5"/>
          <p:cNvSpPr/>
          <p:nvPr/>
        </p:nvSpPr>
        <p:spPr>
          <a:xfrm>
            <a:off x="1747846" y="3093338"/>
            <a:ext cx="6000792" cy="11430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AT" sz="1600" b="1" dirty="0" smtClean="0">
                <a:solidFill>
                  <a:schemeClr val="bg2">
                    <a:lumMod val="50000"/>
                  </a:schemeClr>
                </a:solidFill>
              </a:rPr>
              <a:t>RM - </a:t>
            </a:r>
            <a:r>
              <a:rPr lang="de-AT" sz="1600" b="1" dirty="0" err="1" smtClean="0">
                <a:solidFill>
                  <a:schemeClr val="bg2">
                    <a:lumMod val="50000"/>
                  </a:schemeClr>
                </a:solidFill>
              </a:rPr>
              <a:t>Process</a:t>
            </a:r>
            <a:endParaRPr lang="de-AT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747846" y="1807454"/>
            <a:ext cx="6000792" cy="11430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AT" sz="1600" b="1" dirty="0" smtClean="0">
                <a:solidFill>
                  <a:schemeClr val="bg2">
                    <a:lumMod val="50000"/>
                  </a:schemeClr>
                </a:solidFill>
              </a:rPr>
              <a:t>Big Data Analysis</a:t>
            </a:r>
            <a:endParaRPr lang="de-AT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926441" y="1981656"/>
            <a:ext cx="1821669" cy="8259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Generation </a:t>
            </a:r>
            <a:r>
              <a:rPr lang="de-AT" sz="1200" dirty="0" err="1" smtClean="0">
                <a:solidFill>
                  <a:schemeClr val="tx1"/>
                </a:solidFill>
              </a:rPr>
              <a:t>of</a:t>
            </a:r>
            <a:r>
              <a:rPr lang="de-AT" sz="1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Data,</a:t>
            </a:r>
          </a:p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Information &amp; </a:t>
            </a:r>
          </a:p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Knowledge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748374" y="1981656"/>
            <a:ext cx="1500198" cy="8259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Information Analysis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176474" y="345052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Scenario</a:t>
            </a:r>
          </a:p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Development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819812" y="345052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err="1" smtClean="0">
                <a:solidFill>
                  <a:schemeClr val="tx1"/>
                </a:solidFill>
              </a:rPr>
              <a:t>Risk</a:t>
            </a:r>
            <a:r>
              <a:rPr lang="de-AT" sz="1200" dirty="0" smtClean="0">
                <a:solidFill>
                  <a:schemeClr val="tx1"/>
                </a:solidFill>
              </a:rPr>
              <a:t> Evaluation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176342" y="452209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err="1" smtClean="0">
                <a:solidFill>
                  <a:schemeClr val="tx1"/>
                </a:solidFill>
              </a:rPr>
              <a:t>Situational</a:t>
            </a:r>
            <a:r>
              <a:rPr lang="de-AT" sz="1200" dirty="0" smtClean="0">
                <a:solidFill>
                  <a:schemeClr val="tx1"/>
                </a:solidFill>
              </a:rPr>
              <a:t> </a:t>
            </a:r>
            <a:r>
              <a:rPr lang="de-AT" sz="1200" smtClean="0">
                <a:solidFill>
                  <a:schemeClr val="tx1"/>
                </a:solidFill>
              </a:rPr>
              <a:t>Awareness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105168" y="452209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err="1" smtClean="0">
                <a:solidFill>
                  <a:schemeClr val="tx1"/>
                </a:solidFill>
              </a:rPr>
              <a:t>Risk</a:t>
            </a:r>
            <a:r>
              <a:rPr lang="de-AT" sz="1200" dirty="0" smtClean="0">
                <a:solidFill>
                  <a:schemeClr val="tx1"/>
                </a:solidFill>
              </a:rPr>
              <a:t> Analysis</a:t>
            </a:r>
          </a:p>
        </p:txBody>
      </p:sp>
      <p:sp>
        <p:nvSpPr>
          <p:cNvPr id="14" name="Rechteck 13"/>
          <p:cNvSpPr/>
          <p:nvPr/>
        </p:nvSpPr>
        <p:spPr>
          <a:xfrm>
            <a:off x="4962556" y="452209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Ratings/Portfolio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891382" y="452209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Knowledge- Models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604970" y="559366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Customer </a:t>
            </a:r>
            <a:r>
              <a:rPr lang="de-AT" sz="1200" dirty="0" err="1" smtClean="0">
                <a:solidFill>
                  <a:schemeClr val="tx1"/>
                </a:solidFill>
              </a:rPr>
              <a:t>Correlation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5105432" y="559366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Options </a:t>
            </a:r>
            <a:r>
              <a:rPr lang="de-AT" sz="1200" dirty="0" err="1" smtClean="0">
                <a:solidFill>
                  <a:schemeClr val="tx1"/>
                </a:solidFill>
              </a:rPr>
              <a:t>for</a:t>
            </a:r>
            <a:r>
              <a:rPr lang="de-AT" sz="1200" dirty="0" smtClean="0">
                <a:solidFill>
                  <a:schemeClr val="tx1"/>
                </a:solidFill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</a:rPr>
              <a:t>Decisions</a:t>
            </a:r>
            <a:endParaRPr lang="de-AT" sz="1200" dirty="0" smtClean="0">
              <a:solidFill>
                <a:schemeClr val="tx1"/>
              </a:solidFill>
            </a:endParaRPr>
          </a:p>
        </p:txBody>
      </p:sp>
      <p:cxnSp>
        <p:nvCxnSpPr>
          <p:cNvPr id="19" name="Gerade Verbindung mit Pfeil 18"/>
          <p:cNvCxnSpPr>
            <a:stCxn id="8" idx="3"/>
            <a:endCxn id="9" idx="1"/>
          </p:cNvCxnSpPr>
          <p:nvPr/>
        </p:nvCxnSpPr>
        <p:spPr>
          <a:xfrm>
            <a:off x="3748110" y="2394621"/>
            <a:ext cx="200026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stCxn id="9" idx="3"/>
            <a:endCxn id="10" idx="1"/>
          </p:cNvCxnSpPr>
          <p:nvPr/>
        </p:nvCxnSpPr>
        <p:spPr>
          <a:xfrm flipH="1">
            <a:off x="2176474" y="2394621"/>
            <a:ext cx="5072098" cy="1377378"/>
          </a:xfrm>
          <a:prstGeom prst="bentConnector5">
            <a:avLst>
              <a:gd name="adj1" fmla="val -4507"/>
              <a:gd name="adj2" fmla="val 53321"/>
              <a:gd name="adj3" fmla="val 104507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10" idx="3"/>
            <a:endCxn id="11" idx="1"/>
          </p:cNvCxnSpPr>
          <p:nvPr/>
        </p:nvCxnSpPr>
        <p:spPr>
          <a:xfrm>
            <a:off x="3676672" y="3771999"/>
            <a:ext cx="214314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Form 21"/>
          <p:cNvCxnSpPr>
            <a:stCxn id="11" idx="3"/>
            <a:endCxn id="12" idx="1"/>
          </p:cNvCxnSpPr>
          <p:nvPr/>
        </p:nvCxnSpPr>
        <p:spPr>
          <a:xfrm flipH="1">
            <a:off x="1176342" y="3771999"/>
            <a:ext cx="6143668" cy="1071570"/>
          </a:xfrm>
          <a:prstGeom prst="bentConnector5">
            <a:avLst>
              <a:gd name="adj1" fmla="val -12829"/>
              <a:gd name="adj2" fmla="val 50000"/>
              <a:gd name="adj3" fmla="val 103721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2" idx="3"/>
            <a:endCxn id="13" idx="1"/>
          </p:cNvCxnSpPr>
          <p:nvPr/>
        </p:nvCxnSpPr>
        <p:spPr>
          <a:xfrm>
            <a:off x="2676540" y="4843569"/>
            <a:ext cx="428628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13" idx="3"/>
            <a:endCxn id="14" idx="1"/>
          </p:cNvCxnSpPr>
          <p:nvPr/>
        </p:nvCxnSpPr>
        <p:spPr>
          <a:xfrm>
            <a:off x="4605366" y="4843569"/>
            <a:ext cx="35719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14" idx="3"/>
            <a:endCxn id="15" idx="1"/>
          </p:cNvCxnSpPr>
          <p:nvPr/>
        </p:nvCxnSpPr>
        <p:spPr>
          <a:xfrm>
            <a:off x="6462754" y="4843569"/>
            <a:ext cx="428628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16" idx="3"/>
            <a:endCxn id="17" idx="1"/>
          </p:cNvCxnSpPr>
          <p:nvPr/>
        </p:nvCxnSpPr>
        <p:spPr>
          <a:xfrm>
            <a:off x="3105168" y="5915139"/>
            <a:ext cx="2000264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Form 26"/>
          <p:cNvCxnSpPr>
            <a:stCxn id="15" idx="3"/>
            <a:endCxn id="16" idx="1"/>
          </p:cNvCxnSpPr>
          <p:nvPr/>
        </p:nvCxnSpPr>
        <p:spPr>
          <a:xfrm flipH="1">
            <a:off x="1604970" y="4843569"/>
            <a:ext cx="6786610" cy="1071570"/>
          </a:xfrm>
          <a:prstGeom prst="bentConnector5">
            <a:avLst>
              <a:gd name="adj1" fmla="val -3368"/>
              <a:gd name="adj2" fmla="val 50000"/>
              <a:gd name="adj3" fmla="val 103368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 rot="16200000">
            <a:off x="-318138" y="2799829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dirty="0" err="1" smtClean="0">
                <a:solidFill>
                  <a:srgbClr val="FF0000"/>
                </a:solidFill>
              </a:rPr>
              <a:t>Horizon</a:t>
            </a:r>
            <a:r>
              <a:rPr lang="de-AT" sz="1800" dirty="0" smtClean="0">
                <a:solidFill>
                  <a:srgbClr val="FF0000"/>
                </a:solidFill>
              </a:rPr>
              <a:t> Scanning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 rot="16200000">
            <a:off x="-460205" y="5051183"/>
            <a:ext cx="224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800" dirty="0" err="1" smtClean="0">
                <a:solidFill>
                  <a:srgbClr val="FF0000"/>
                </a:solidFill>
              </a:rPr>
              <a:t>Risk</a:t>
            </a:r>
            <a:r>
              <a:rPr lang="de-AT" sz="1800" dirty="0" smtClean="0">
                <a:solidFill>
                  <a:srgbClr val="FF0000"/>
                </a:solidFill>
              </a:rPr>
              <a:t> Management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 rot="16200000">
            <a:off x="7675631" y="2820251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dirty="0" err="1" smtClean="0">
                <a:solidFill>
                  <a:srgbClr val="FF0000"/>
                </a:solidFill>
              </a:rPr>
              <a:t>Automated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297040" y="6295672"/>
            <a:ext cx="5472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b="1" dirty="0" smtClean="0"/>
              <a:t>Copyright </a:t>
            </a:r>
            <a:r>
              <a:rPr lang="de-AT" sz="1200" b="1" dirty="0" err="1" smtClean="0"/>
              <a:t>by</a:t>
            </a:r>
            <a:r>
              <a:rPr lang="de-AT" sz="1200" b="1" dirty="0" smtClean="0"/>
              <a:t> Goellner J./</a:t>
            </a:r>
            <a:r>
              <a:rPr lang="de-AT" sz="1200" b="1" dirty="0" err="1" smtClean="0"/>
              <a:t>Klerx</a:t>
            </a:r>
            <a:r>
              <a:rPr lang="de-AT" sz="1200" b="1" dirty="0" smtClean="0"/>
              <a:t> J., 06/2013-12/2013</a:t>
            </a:r>
            <a:endParaRPr lang="de-AT" sz="1200" b="1" dirty="0"/>
          </a:p>
        </p:txBody>
      </p:sp>
    </p:spTree>
    <p:extLst>
      <p:ext uri="{BB962C8B-B14F-4D97-AF65-F5344CB8AC3E}">
        <p14:creationId xmlns:p14="http://schemas.microsoft.com/office/powerpoint/2010/main" val="23280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145127"/>
              </p:ext>
            </p:extLst>
          </p:nvPr>
        </p:nvGraphicFramePr>
        <p:xfrm>
          <a:off x="827088" y="2366963"/>
          <a:ext cx="7632699" cy="3455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6061"/>
                <a:gridCol w="1534366"/>
                <a:gridCol w="1411149"/>
                <a:gridCol w="1769974"/>
                <a:gridCol w="1411149"/>
              </a:tblGrid>
              <a:tr h="28799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>
                          <a:effectLst/>
                        </a:rPr>
                        <a:t> 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200" dirty="0" smtClean="0">
                          <a:effectLst/>
                        </a:rPr>
                        <a:t>Austria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200" dirty="0" smtClean="0">
                          <a:effectLst/>
                        </a:rPr>
                        <a:t>Germany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200" dirty="0" smtClean="0">
                          <a:effectLst/>
                        </a:rPr>
                        <a:t>U.K.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200">
                          <a:effectLst/>
                        </a:rPr>
                        <a:t>USA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86399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Gesetze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>
                          <a:effectLst/>
                        </a:rPr>
                        <a:t>AktG, GmbHG, IRÄG, </a:t>
                      </a:r>
                      <a:r>
                        <a:rPr lang="de-AT" sz="1200" dirty="0" smtClean="0">
                          <a:effectLst/>
                        </a:rPr>
                        <a:t>URÄG</a:t>
                      </a:r>
                      <a:r>
                        <a:rPr lang="de-AT" sz="1200" dirty="0">
                          <a:effectLst/>
                        </a:rPr>
                        <a:t>, RLÄG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KontTraG, dAktG, dHGB,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-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Sarbanes-Oxley Act (2002)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115199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Corporate Governance Kodizes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>
                          <a:effectLst/>
                        </a:rPr>
                        <a:t>Nationaler CGC (2002)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Nationaler CGC (2006)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Combined Code on Corporate Governance (2003)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AT" sz="1200" dirty="0" smtClean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 smtClean="0">
                          <a:effectLst/>
                        </a:rPr>
                        <a:t>Final</a:t>
                      </a:r>
                      <a:r>
                        <a:rPr lang="de-AT" sz="1200" baseline="0" dirty="0" smtClean="0">
                          <a:effectLst/>
                        </a:rPr>
                        <a:t>  </a:t>
                      </a:r>
                      <a:r>
                        <a:rPr lang="de-AT" sz="1200" dirty="0" smtClean="0">
                          <a:effectLst/>
                        </a:rPr>
                        <a:t>NYSE </a:t>
                      </a:r>
                      <a:r>
                        <a:rPr lang="de-AT" sz="1200" dirty="0">
                          <a:effectLst/>
                        </a:rPr>
                        <a:t>Corporate </a:t>
                      </a:r>
                      <a:r>
                        <a:rPr lang="de-AT" sz="1200" dirty="0" err="1">
                          <a:effectLst/>
                        </a:rPr>
                        <a:t>Governance</a:t>
                      </a:r>
                      <a:r>
                        <a:rPr lang="de-AT" sz="1200" dirty="0">
                          <a:effectLst/>
                        </a:rPr>
                        <a:t> Rules (2003)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115199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>
                          <a:effectLst/>
                        </a:rPr>
                        <a:t>Standards &amp; Empfehlungen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>
                          <a:effectLst/>
                        </a:rPr>
                        <a:t>ONR </a:t>
                      </a:r>
                      <a:r>
                        <a:rPr lang="de-AT" sz="1200" dirty="0" smtClean="0">
                          <a:effectLst/>
                        </a:rPr>
                        <a:t>49000:2010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ISO 31000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</a:t>
                      </a:r>
                      <a:r>
                        <a:rPr lang="de-AT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31010</a:t>
                      </a:r>
                      <a:endParaRPr lang="de-A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-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Revised Turnbull Guidance (2005), Orange Book (2004), BS 31100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>
                          <a:effectLst/>
                        </a:rPr>
                        <a:t>COSO I &amp; II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</a:tbl>
          </a:graphicData>
        </a:graphic>
      </p:graphicFrame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2268538" y="1571625"/>
            <a:ext cx="4751387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800" b="1">
                <a:solidFill>
                  <a:srgbClr val="0070C0"/>
                </a:solidFill>
              </a:rPr>
              <a:t>LEGAL COMPLIANCE</a:t>
            </a:r>
          </a:p>
        </p:txBody>
      </p:sp>
      <p:sp>
        <p:nvSpPr>
          <p:cNvPr id="11300" name="Textfeld 3"/>
          <p:cNvSpPr txBox="1">
            <a:spLocks noChangeArrowheads="1"/>
          </p:cNvSpPr>
          <p:nvPr/>
        </p:nvSpPr>
        <p:spPr bwMode="auto">
          <a:xfrm>
            <a:off x="2484438" y="5949950"/>
            <a:ext cx="4321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err="1" smtClean="0"/>
              <a:t>Exemplarely</a:t>
            </a:r>
            <a:r>
              <a:rPr lang="de-AT" altLang="de-DE" sz="1200" dirty="0" smtClean="0"/>
              <a:t>  </a:t>
            </a:r>
            <a:r>
              <a:rPr lang="de-AT" altLang="de-DE" sz="1200" dirty="0" err="1" smtClean="0"/>
              <a:t>Documentation</a:t>
            </a:r>
            <a:r>
              <a:rPr lang="de-AT" altLang="de-DE" sz="1200" dirty="0" smtClean="0"/>
              <a:t> </a:t>
            </a:r>
            <a:r>
              <a:rPr lang="de-AT" altLang="de-DE" sz="1200" dirty="0" err="1" smtClean="0"/>
              <a:t>of</a:t>
            </a:r>
            <a:r>
              <a:rPr lang="de-AT" altLang="de-DE" sz="1200" dirty="0" smtClean="0"/>
              <a:t> different </a:t>
            </a:r>
            <a:r>
              <a:rPr lang="de-AT" altLang="de-DE" sz="1200" dirty="0" err="1" smtClean="0"/>
              <a:t>Regulations</a:t>
            </a:r>
            <a:endParaRPr lang="de-AT" altLang="de-DE" sz="1200" dirty="0"/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50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3072" y="908720"/>
            <a:ext cx="8604448" cy="648072"/>
          </a:xfrm>
        </p:spPr>
        <p:txBody>
          <a:bodyPr>
            <a:normAutofit fontScale="90000"/>
          </a:bodyPr>
          <a:lstStyle/>
          <a:p>
            <a:r>
              <a:rPr lang="de-AT" b="1" dirty="0" smtClean="0"/>
              <a:t>Relevant CONTENT </a:t>
            </a:r>
            <a:r>
              <a:rPr lang="de-AT" b="1" dirty="0" err="1" smtClean="0"/>
              <a:t>of</a:t>
            </a:r>
            <a:r>
              <a:rPr lang="de-AT" b="1" dirty="0" smtClean="0"/>
              <a:t> HRM &amp; </a:t>
            </a:r>
            <a:r>
              <a:rPr lang="de-AT" b="1" dirty="0" err="1" smtClean="0"/>
              <a:t>OrgDev</a:t>
            </a:r>
            <a:r>
              <a:rPr lang="de-AT" b="1" dirty="0" smtClean="0"/>
              <a:t>: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662208"/>
            <a:ext cx="7560956" cy="4824536"/>
          </a:xfrm>
        </p:spPr>
        <p:txBody>
          <a:bodyPr>
            <a:normAutofit fontScale="85000" lnSpcReduction="1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problems should have been solved by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Human Resource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in further consequence in economy and society?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Relation between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individual capabilities and skills for strategic and operational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Relevance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Knowledge Management for Human Capital Leadership?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Models and methods for skill analysis and development (input, output and comparison models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methods with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special focus on assessment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practical example for the application of the assessment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method in context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HRM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HRM, Knowledge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and Risk Management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development, controlling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8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1003667" y="1780352"/>
            <a:ext cx="7024744" cy="11430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All measures designed to ensure the correct conduct of a company, its management and supervisory bodies and its employees.</a:t>
            </a:r>
            <a:endParaRPr lang="de-AT" altLang="de-DE" sz="2000" b="1" dirty="0" smtClean="0">
              <a:solidFill>
                <a:srgbClr val="0070C0"/>
              </a:solidFill>
            </a:endParaRPr>
          </a:p>
        </p:txBody>
      </p:sp>
      <p:sp>
        <p:nvSpPr>
          <p:cNvPr id="10248" name="Textfeld 2"/>
          <p:cNvSpPr txBox="1">
            <a:spLocks noChangeArrowheads="1"/>
          </p:cNvSpPr>
          <p:nvPr/>
        </p:nvSpPr>
        <p:spPr bwMode="auto">
          <a:xfrm>
            <a:off x="1403675" y="1080297"/>
            <a:ext cx="6624736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800" b="1" dirty="0">
                <a:solidFill>
                  <a:srgbClr val="0070C0"/>
                </a:solidFill>
              </a:rPr>
              <a:t>CORPORATE COMPLIANCE</a:t>
            </a:r>
          </a:p>
        </p:txBody>
      </p:sp>
      <p:sp>
        <p:nvSpPr>
          <p:cNvPr id="10244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FF84DE-003E-46F0-BB25-78DFD3EA7796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de-AT" altLang="de-DE" sz="1400" smtClean="0">
              <a:latin typeface="Times New Roman" pitchFamily="18" charset="0"/>
            </a:endParaRPr>
          </a:p>
        </p:txBody>
      </p:sp>
      <p:sp>
        <p:nvSpPr>
          <p:cNvPr id="10245" name="Textfeld 7"/>
          <p:cNvSpPr txBox="1">
            <a:spLocks noChangeArrowheads="1"/>
          </p:cNvSpPr>
          <p:nvPr/>
        </p:nvSpPr>
        <p:spPr bwMode="auto">
          <a:xfrm>
            <a:off x="4716463" y="6475368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 dirty="0" smtClean="0">
                <a:latin typeface="Arial" charset="0"/>
                <a:cs typeface="Arial" charset="0"/>
              </a:rPr>
              <a:t>Source: </a:t>
            </a:r>
            <a:r>
              <a:rPr lang="de-AT" altLang="de-DE" sz="1000" dirty="0">
                <a:latin typeface="Arial" charset="0"/>
                <a:cs typeface="Arial" charset="0"/>
              </a:rPr>
              <a:t>Copyright </a:t>
            </a:r>
            <a:r>
              <a:rPr lang="de-AT" altLang="de-DE" sz="1000" dirty="0" err="1">
                <a:latin typeface="Arial" charset="0"/>
                <a:cs typeface="Arial" charset="0"/>
              </a:rPr>
              <a:t>by</a:t>
            </a:r>
            <a:r>
              <a:rPr lang="de-AT" altLang="de-DE" sz="1000" dirty="0">
                <a:latin typeface="Arial" charset="0"/>
                <a:cs typeface="Arial" charset="0"/>
              </a:rPr>
              <a:t> GÖLLNER,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 dirty="0">
                <a:latin typeface="Arial" charset="0"/>
                <a:cs typeface="Arial" charset="0"/>
              </a:rPr>
              <a:t>LV Risikomanagement  I, BOKU Wien, 2012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033427" y="3201234"/>
            <a:ext cx="7024744" cy="1604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>
                <a:solidFill>
                  <a:srgbClr val="0070C0"/>
                </a:solidFill>
              </a:rPr>
              <a:t>The main task of the Board / CEO is to ensure that: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- organizational measures, training and controls and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- the correct conduct of the company and its employees 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is </a:t>
            </a:r>
            <a:r>
              <a:rPr lang="en-US" sz="2000" b="1" dirty="0">
                <a:solidFill>
                  <a:srgbClr val="0070C0"/>
                </a:solidFill>
              </a:rPr>
              <a:t>ensured.</a:t>
            </a:r>
            <a:endParaRPr lang="de-AT" altLang="de-DE" sz="2000" b="1" dirty="0">
              <a:solidFill>
                <a:srgbClr val="0070C0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058777" y="4970206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>
                <a:solidFill>
                  <a:srgbClr val="0070C0"/>
                </a:solidFill>
              </a:rPr>
              <a:t>The company should be protected from claims for damages and judicial and administrative authorities penalties.</a:t>
            </a:r>
            <a:endParaRPr lang="de-AT" altLang="de-DE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4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4500563" y="1052513"/>
            <a:ext cx="0" cy="547211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1082675" y="2660650"/>
            <a:ext cx="67691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1077913" y="4589463"/>
            <a:ext cx="67691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Textfeld 7"/>
          <p:cNvSpPr txBox="1">
            <a:spLocks noChangeArrowheads="1"/>
          </p:cNvSpPr>
          <p:nvPr/>
        </p:nvSpPr>
        <p:spPr bwMode="auto">
          <a:xfrm>
            <a:off x="1738313" y="882650"/>
            <a:ext cx="1871662" cy="3381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600" b="1"/>
              <a:t>CONTROLLING</a:t>
            </a:r>
          </a:p>
        </p:txBody>
      </p:sp>
      <p:sp>
        <p:nvSpPr>
          <p:cNvPr id="13318" name="Textfeld 10"/>
          <p:cNvSpPr txBox="1">
            <a:spLocks noChangeArrowheads="1"/>
          </p:cNvSpPr>
          <p:nvPr/>
        </p:nvSpPr>
        <p:spPr bwMode="auto">
          <a:xfrm>
            <a:off x="4995358" y="865188"/>
            <a:ext cx="2925763" cy="33813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600" b="1" dirty="0" smtClean="0"/>
              <a:t>HRM</a:t>
            </a:r>
            <a:endParaRPr lang="de-AT" altLang="de-DE" sz="1600" b="1" dirty="0"/>
          </a:p>
        </p:txBody>
      </p:sp>
      <p:sp>
        <p:nvSpPr>
          <p:cNvPr id="13319" name="Textfeld 13"/>
          <p:cNvSpPr txBox="1">
            <a:spLocks noChangeArrowheads="1"/>
          </p:cNvSpPr>
          <p:nvPr/>
        </p:nvSpPr>
        <p:spPr bwMode="auto">
          <a:xfrm>
            <a:off x="4968371" y="1151269"/>
            <a:ext cx="31686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dirty="0" smtClean="0"/>
              <a:t>Strategic</a:t>
            </a:r>
            <a:r>
              <a:rPr lang="de-AT" altLang="de-DE" sz="2000" dirty="0"/>
              <a:t> </a:t>
            </a:r>
            <a:r>
              <a:rPr lang="de-AT" altLang="de-DE" sz="2000" dirty="0" smtClean="0"/>
              <a:t>HRM</a:t>
            </a:r>
            <a:endParaRPr lang="de-AT" altLang="de-DE" sz="2000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b="1" dirty="0"/>
              <a:t>= </a:t>
            </a:r>
            <a:r>
              <a:rPr lang="de-AT" altLang="de-DE" b="1" dirty="0" smtClean="0"/>
              <a:t>Strategic HR-Controlling</a:t>
            </a:r>
            <a:endParaRPr lang="de-AT" altLang="de-DE" b="1" dirty="0"/>
          </a:p>
        </p:txBody>
      </p:sp>
      <p:sp>
        <p:nvSpPr>
          <p:cNvPr id="13320" name="Textfeld 15"/>
          <p:cNvSpPr txBox="1">
            <a:spLocks noChangeArrowheads="1"/>
          </p:cNvSpPr>
          <p:nvPr/>
        </p:nvSpPr>
        <p:spPr bwMode="auto">
          <a:xfrm>
            <a:off x="5022963" y="3170238"/>
            <a:ext cx="316865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dirty="0" err="1" smtClean="0"/>
              <a:t>Operatively</a:t>
            </a:r>
            <a:r>
              <a:rPr lang="de-AT" altLang="de-DE" sz="2000" dirty="0"/>
              <a:t> </a:t>
            </a:r>
            <a:r>
              <a:rPr lang="de-AT" altLang="de-DE" sz="2000" dirty="0" smtClean="0"/>
              <a:t>HRM</a:t>
            </a:r>
            <a:endParaRPr lang="de-AT" altLang="de-DE" sz="2000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b="1" dirty="0"/>
              <a:t>= </a:t>
            </a:r>
            <a:r>
              <a:rPr lang="de-AT" altLang="de-DE" b="1" dirty="0" err="1" smtClean="0"/>
              <a:t>Operatively</a:t>
            </a:r>
            <a:r>
              <a:rPr lang="de-AT" altLang="de-DE" b="1" dirty="0" smtClean="0"/>
              <a:t> HR-Controlling</a:t>
            </a:r>
            <a:endParaRPr lang="de-AT" altLang="de-DE" b="1" dirty="0"/>
          </a:p>
        </p:txBody>
      </p:sp>
      <p:sp>
        <p:nvSpPr>
          <p:cNvPr id="13321" name="Textfeld 16"/>
          <p:cNvSpPr txBox="1">
            <a:spLocks noChangeArrowheads="1"/>
          </p:cNvSpPr>
          <p:nvPr/>
        </p:nvSpPr>
        <p:spPr bwMode="auto">
          <a:xfrm>
            <a:off x="1036638" y="1566863"/>
            <a:ext cx="3167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dirty="0" smtClean="0"/>
              <a:t>Strategic</a:t>
            </a:r>
            <a:endParaRPr lang="de-AT" altLang="de-DE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dirty="0"/>
              <a:t>CONTROLLING</a:t>
            </a:r>
          </a:p>
        </p:txBody>
      </p:sp>
      <p:sp>
        <p:nvSpPr>
          <p:cNvPr id="13322" name="Textfeld 17"/>
          <p:cNvSpPr txBox="1">
            <a:spLocks noChangeArrowheads="1"/>
          </p:cNvSpPr>
          <p:nvPr/>
        </p:nvSpPr>
        <p:spPr bwMode="auto">
          <a:xfrm>
            <a:off x="1031875" y="3652838"/>
            <a:ext cx="3168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dirty="0" err="1" smtClean="0"/>
              <a:t>Operatively</a:t>
            </a:r>
            <a:endParaRPr lang="de-AT" altLang="de-DE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dirty="0"/>
              <a:t>CONTROLLING</a:t>
            </a:r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3878263" y="4127500"/>
            <a:ext cx="1152525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3878263" y="1752600"/>
            <a:ext cx="1152525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V="1">
            <a:off x="1836738" y="2322513"/>
            <a:ext cx="0" cy="129540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V="1">
            <a:off x="6516688" y="2660650"/>
            <a:ext cx="0" cy="50958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7" name="Textfeld 27"/>
          <p:cNvSpPr txBox="1">
            <a:spLocks noChangeArrowheads="1"/>
          </p:cNvSpPr>
          <p:nvPr/>
        </p:nvSpPr>
        <p:spPr bwMode="auto">
          <a:xfrm>
            <a:off x="611188" y="5110163"/>
            <a:ext cx="1746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800" b="1" dirty="0" err="1" smtClean="0"/>
              <a:t>Finance</a:t>
            </a:r>
            <a:endParaRPr lang="de-AT" altLang="de-DE" sz="2800" b="1" dirty="0"/>
          </a:p>
        </p:txBody>
      </p:sp>
      <p:sp>
        <p:nvSpPr>
          <p:cNvPr id="13328" name="Textfeld 29"/>
          <p:cNvSpPr txBox="1">
            <a:spLocks noChangeArrowheads="1"/>
          </p:cNvSpPr>
          <p:nvPr/>
        </p:nvSpPr>
        <p:spPr bwMode="auto">
          <a:xfrm>
            <a:off x="2357438" y="5251450"/>
            <a:ext cx="1746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800" b="1"/>
              <a:t>IKS</a:t>
            </a:r>
          </a:p>
        </p:txBody>
      </p:sp>
      <p:sp>
        <p:nvSpPr>
          <p:cNvPr id="13329" name="Textfeld 30"/>
          <p:cNvSpPr txBox="1">
            <a:spLocks noChangeArrowheads="1"/>
          </p:cNvSpPr>
          <p:nvPr/>
        </p:nvSpPr>
        <p:spPr bwMode="auto">
          <a:xfrm>
            <a:off x="311150" y="6094413"/>
            <a:ext cx="2455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000" b="1" dirty="0" smtClean="0"/>
              <a:t>Accounting</a:t>
            </a:r>
            <a:endParaRPr lang="de-AT" altLang="de-DE" sz="2000" b="1" dirty="0"/>
          </a:p>
        </p:txBody>
      </p:sp>
      <p:cxnSp>
        <p:nvCxnSpPr>
          <p:cNvPr id="224" name="Gerade Verbindung mit Pfeil 223"/>
          <p:cNvCxnSpPr/>
          <p:nvPr/>
        </p:nvCxnSpPr>
        <p:spPr>
          <a:xfrm flipV="1">
            <a:off x="1539875" y="5561013"/>
            <a:ext cx="0" cy="6000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1979613" y="5372100"/>
            <a:ext cx="10080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flipH="1" flipV="1">
            <a:off x="1531938" y="4337050"/>
            <a:ext cx="7937" cy="773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flipH="1" flipV="1">
            <a:off x="3217863" y="4419600"/>
            <a:ext cx="6350" cy="774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 flipV="1">
            <a:off x="3492500" y="4179888"/>
            <a:ext cx="1924050" cy="1189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flipV="1">
            <a:off x="3492500" y="2540000"/>
            <a:ext cx="1871663" cy="265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 flipV="1">
            <a:off x="3338513" y="2452688"/>
            <a:ext cx="0" cy="271145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7" name="Textfeld 1"/>
          <p:cNvSpPr txBox="1">
            <a:spLocks noChangeArrowheads="1"/>
          </p:cNvSpPr>
          <p:nvPr/>
        </p:nvSpPr>
        <p:spPr bwMode="auto">
          <a:xfrm>
            <a:off x="4243388" y="744538"/>
            <a:ext cx="51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000" b="1"/>
              <a:t>vs.</a:t>
            </a:r>
          </a:p>
        </p:txBody>
      </p:sp>
      <p:sp>
        <p:nvSpPr>
          <p:cNvPr id="13338" name="Textfeld 26"/>
          <p:cNvSpPr txBox="1">
            <a:spLocks noChangeArrowheads="1"/>
          </p:cNvSpPr>
          <p:nvPr/>
        </p:nvSpPr>
        <p:spPr bwMode="auto">
          <a:xfrm rot="-5400000">
            <a:off x="-913606" y="2577307"/>
            <a:ext cx="3168650" cy="830262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600" b="1" i="1" dirty="0" err="1" smtClean="0"/>
              <a:t>Integrierted</a:t>
            </a:r>
            <a:r>
              <a:rPr lang="de-AT" altLang="de-DE" sz="1600" b="1" i="1" dirty="0" smtClean="0"/>
              <a:t> </a:t>
            </a:r>
            <a:r>
              <a:rPr lang="de-AT" altLang="de-DE" sz="1600" b="1" i="1" dirty="0"/>
              <a:t>CONTROLLING/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600" b="1" i="1" dirty="0" err="1"/>
              <a:t>Balanced</a:t>
            </a:r>
            <a:r>
              <a:rPr lang="de-AT" altLang="de-DE" sz="1600" b="1" i="1" dirty="0"/>
              <a:t> Controlling</a:t>
            </a:r>
          </a:p>
        </p:txBody>
      </p:sp>
    </p:spTree>
    <p:extLst>
      <p:ext uri="{BB962C8B-B14F-4D97-AF65-F5344CB8AC3E}">
        <p14:creationId xmlns:p14="http://schemas.microsoft.com/office/powerpoint/2010/main" val="143341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feld 2"/>
          <p:cNvSpPr txBox="1">
            <a:spLocks noChangeArrowheads="1"/>
          </p:cNvSpPr>
          <p:nvPr/>
        </p:nvSpPr>
        <p:spPr bwMode="auto">
          <a:xfrm>
            <a:off x="854075" y="853744"/>
            <a:ext cx="628949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800" b="1" dirty="0" smtClean="0"/>
              <a:t>CONTENT.:</a:t>
            </a:r>
            <a:endParaRPr lang="de-AT" altLang="de-DE" sz="1800" b="1" dirty="0"/>
          </a:p>
        </p:txBody>
      </p:sp>
      <p:sp>
        <p:nvSpPr>
          <p:cNvPr id="8196" name="Textfeld 8"/>
          <p:cNvSpPr txBox="1">
            <a:spLocks noChangeArrowheads="1"/>
          </p:cNvSpPr>
          <p:nvPr/>
        </p:nvSpPr>
        <p:spPr bwMode="auto">
          <a:xfrm>
            <a:off x="894598" y="1420723"/>
            <a:ext cx="7515225" cy="288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2.2. Knowledge Management II</a:t>
            </a:r>
            <a:r>
              <a:rPr lang="en-US" sz="1800" b="1" dirty="0" smtClean="0"/>
              <a:t>. :</a:t>
            </a:r>
          </a:p>
          <a:p>
            <a:pPr marL="0" indent="0">
              <a:buNone/>
            </a:pPr>
            <a:endParaRPr lang="de-AT" sz="1800" b="1" dirty="0"/>
          </a:p>
          <a:p>
            <a:pPr marL="0" indent="0">
              <a:buNone/>
            </a:pPr>
            <a:endParaRPr lang="de-AT" sz="1800" dirty="0"/>
          </a:p>
          <a:p>
            <a:r>
              <a:rPr lang="en-US" sz="1800" dirty="0"/>
              <a:t>2.2.3. </a:t>
            </a:r>
            <a:r>
              <a:rPr lang="en-US" sz="2000" dirty="0"/>
              <a:t>Practical example: System of organizational  </a:t>
            </a:r>
          </a:p>
          <a:p>
            <a:pPr marL="0" indent="0">
              <a:buNone/>
            </a:pPr>
            <a:r>
              <a:rPr lang="en-US" sz="2000" dirty="0"/>
              <a:t>              knowledge development</a:t>
            </a:r>
            <a:r>
              <a:rPr lang="de-AT" sz="2000" dirty="0"/>
              <a:t> </a:t>
            </a:r>
            <a:r>
              <a:rPr lang="en-US" sz="2000" dirty="0"/>
              <a:t>and knowledge  </a:t>
            </a:r>
          </a:p>
          <a:p>
            <a:pPr marL="0" indent="0">
              <a:buNone/>
            </a:pPr>
            <a:r>
              <a:rPr lang="en-US" sz="2000" dirty="0"/>
              <a:t>              management at </a:t>
            </a:r>
            <a:r>
              <a:rPr lang="en-US" sz="2000" dirty="0" smtClean="0"/>
              <a:t>a Austrian Governmental </a:t>
            </a:r>
          </a:p>
          <a:p>
            <a:pPr marL="0" indent="0">
              <a:buNone/>
            </a:pPr>
            <a:r>
              <a:rPr lang="en-US" sz="2000" dirty="0"/>
              <a:t>	 </a:t>
            </a:r>
            <a:r>
              <a:rPr lang="en-US" sz="2000" dirty="0" smtClean="0"/>
              <a:t>   </a:t>
            </a:r>
            <a:r>
              <a:rPr lang="en-US" sz="2000" dirty="0" err="1" smtClean="0"/>
              <a:t>Organisation</a:t>
            </a:r>
            <a:r>
              <a:rPr lang="en-US" sz="2000" dirty="0" smtClean="0"/>
              <a:t> and its</a:t>
            </a:r>
            <a:r>
              <a:rPr lang="de-AT" sz="2000" dirty="0" smtClean="0"/>
              <a:t> </a:t>
            </a:r>
            <a:r>
              <a:rPr lang="en-US" sz="2000" dirty="0" smtClean="0"/>
              <a:t>documentary</a:t>
            </a:r>
            <a:r>
              <a:rPr lang="en-US" sz="2000" dirty="0"/>
              <a:t>, process and 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/>
              <a:t>	 </a:t>
            </a:r>
            <a:r>
              <a:rPr lang="en-US" sz="2000" dirty="0" smtClean="0"/>
              <a:t>   technical parameters. </a:t>
            </a:r>
            <a:endParaRPr lang="en-AU" altLang="de-DE" sz="2000" dirty="0"/>
          </a:p>
        </p:txBody>
      </p:sp>
    </p:spTree>
    <p:extLst>
      <p:ext uri="{BB962C8B-B14F-4D97-AF65-F5344CB8AC3E}">
        <p14:creationId xmlns:p14="http://schemas.microsoft.com/office/powerpoint/2010/main" val="101242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Oval 4" descr="Bauplan"/>
          <p:cNvSpPr>
            <a:spLocks noChangeArrowheads="1"/>
          </p:cNvSpPr>
          <p:nvPr/>
        </p:nvSpPr>
        <p:spPr bwMode="auto">
          <a:xfrm>
            <a:off x="729456" y="563965"/>
            <a:ext cx="7772400" cy="4779963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Building </a:t>
            </a:r>
            <a:b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the Knowledge Performance System</a:t>
            </a:r>
          </a:p>
          <a:p>
            <a:pPr algn="ctr"/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with a Model Based </a:t>
            </a:r>
            <a:b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Approach</a:t>
            </a:r>
            <a:endParaRPr lang="en-GB" alt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08162" y="4177800"/>
            <a:ext cx="9001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AT" altLang="de-DE" sz="2000" b="1" i="1" dirty="0" err="1">
                <a:solidFill>
                  <a:srgbClr val="FF0000"/>
                </a:solidFill>
              </a:rPr>
              <a:t>No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engineer</a:t>
            </a:r>
            <a:r>
              <a:rPr lang="de-AT" altLang="de-DE" sz="2000" b="1" i="1" dirty="0">
                <a:solidFill>
                  <a:srgbClr val="FF0000"/>
                </a:solidFill>
              </a:rPr>
              <a:t>,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designer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or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architect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works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without</a:t>
            </a:r>
            <a:r>
              <a:rPr lang="de-AT" altLang="de-DE" sz="2000" b="1" i="1" dirty="0">
                <a:solidFill>
                  <a:srgbClr val="FF0000"/>
                </a:solidFill>
              </a:rPr>
              <a:t> a </a:t>
            </a:r>
          </a:p>
          <a:p>
            <a:pPr algn="ctr"/>
            <a:r>
              <a:rPr lang="de-AT" altLang="de-DE" sz="2000" b="1" i="1" dirty="0">
                <a:solidFill>
                  <a:srgbClr val="FF0000"/>
                </a:solidFill>
              </a:rPr>
              <a:t>plan /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planning</a:t>
            </a:r>
            <a:r>
              <a:rPr lang="de-AT" altLang="de-DE" sz="2000" b="1" i="1" dirty="0">
                <a:solidFill>
                  <a:srgbClr val="FF0000"/>
                </a:solidFill>
              </a:rPr>
              <a:t> / BPM -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tool</a:t>
            </a:r>
            <a:r>
              <a:rPr lang="de-AT" altLang="de-DE" sz="2000" b="1" i="1" dirty="0">
                <a:solidFill>
                  <a:srgbClr val="FF0000"/>
                </a:solidFill>
              </a:rPr>
              <a:t>! 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006475" y="5337175"/>
            <a:ext cx="72183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/>
              <a:t>Do we have a KM - System, a Knowledge planning/ </a:t>
            </a:r>
          </a:p>
          <a:p>
            <a:r>
              <a:rPr lang="de-AT" altLang="de-DE" sz="2400"/>
              <a:t>modelling tool and a KM/Evaluation tool in our </a:t>
            </a:r>
          </a:p>
          <a:p>
            <a:r>
              <a:rPr lang="de-AT" altLang="de-DE" sz="2400"/>
              <a:t>organisation? </a:t>
            </a:r>
          </a:p>
        </p:txBody>
      </p:sp>
    </p:spTree>
    <p:extLst>
      <p:ext uri="{BB962C8B-B14F-4D97-AF65-F5344CB8AC3E}">
        <p14:creationId xmlns:p14="http://schemas.microsoft.com/office/powerpoint/2010/main" val="18205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/>
        </p:nvSpPr>
        <p:spPr>
          <a:xfrm>
            <a:off x="3851275" y="3563938"/>
            <a:ext cx="2282825" cy="1008062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Verdana" pitchFamily="34" charset="0"/>
              </a:rPr>
              <a:t>Knowledge </a:t>
            </a:r>
          </a:p>
        </p:txBody>
      </p:sp>
      <p:sp>
        <p:nvSpPr>
          <p:cNvPr id="6" name="Ellipse 5"/>
          <p:cNvSpPr/>
          <p:nvPr/>
        </p:nvSpPr>
        <p:spPr>
          <a:xfrm>
            <a:off x="1258888" y="1908175"/>
            <a:ext cx="3170237" cy="1443038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800" b="1" dirty="0"/>
          </a:p>
        </p:txBody>
      </p:sp>
      <p:sp>
        <p:nvSpPr>
          <p:cNvPr id="4100" name="Textfeld 14"/>
          <p:cNvSpPr txBox="1">
            <a:spLocks noChangeArrowheads="1"/>
          </p:cNvSpPr>
          <p:nvPr/>
        </p:nvSpPr>
        <p:spPr bwMode="auto">
          <a:xfrm>
            <a:off x="1763713" y="2411413"/>
            <a:ext cx="198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de-DE" sz="2400" b="1">
                <a:latin typeface="Verdana" pitchFamily="34" charset="0"/>
              </a:rPr>
              <a:t>SCENARIO</a:t>
            </a:r>
          </a:p>
        </p:txBody>
      </p:sp>
      <p:sp>
        <p:nvSpPr>
          <p:cNvPr id="8" name="Ellipse 7"/>
          <p:cNvSpPr/>
          <p:nvPr/>
        </p:nvSpPr>
        <p:spPr>
          <a:xfrm>
            <a:off x="3059113" y="4932363"/>
            <a:ext cx="3817937" cy="1476375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GB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667375" y="1835150"/>
            <a:ext cx="2847975" cy="142240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400"/>
          </a:p>
        </p:txBody>
      </p:sp>
      <p:sp>
        <p:nvSpPr>
          <p:cNvPr id="12" name="Pfeil nach links 11"/>
          <p:cNvSpPr/>
          <p:nvPr/>
        </p:nvSpPr>
        <p:spPr>
          <a:xfrm>
            <a:off x="4716463" y="2355850"/>
            <a:ext cx="868362" cy="392113"/>
          </a:xfrm>
          <a:prstGeom prst="lef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400"/>
          </a:p>
        </p:txBody>
      </p:sp>
      <p:sp>
        <p:nvSpPr>
          <p:cNvPr id="14" name="Rechteckiger Pfeil 13"/>
          <p:cNvSpPr/>
          <p:nvPr/>
        </p:nvSpPr>
        <p:spPr>
          <a:xfrm rot="16200000">
            <a:off x="7075506" y="3921874"/>
            <a:ext cx="1611760" cy="1599529"/>
          </a:xfrm>
          <a:prstGeom prst="bentArrow">
            <a:avLst>
              <a:gd name="adj1" fmla="val 19956"/>
              <a:gd name="adj2" fmla="val 22478"/>
              <a:gd name="adj3" fmla="val 20797"/>
              <a:gd name="adj4" fmla="val 42909"/>
            </a:avLst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21539973" lon="10799999" rev="10799999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400"/>
          </a:p>
        </p:txBody>
      </p:sp>
      <p:sp>
        <p:nvSpPr>
          <p:cNvPr id="4105" name="Textfeld 16"/>
          <p:cNvSpPr txBox="1">
            <a:spLocks noChangeArrowheads="1"/>
          </p:cNvSpPr>
          <p:nvPr/>
        </p:nvSpPr>
        <p:spPr bwMode="auto">
          <a:xfrm>
            <a:off x="5940425" y="2339975"/>
            <a:ext cx="243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de-DE" sz="2400" b="1">
                <a:latin typeface="Verdana" pitchFamily="34" charset="0"/>
              </a:rPr>
              <a:t>EVALUATION</a:t>
            </a:r>
          </a:p>
        </p:txBody>
      </p:sp>
      <p:sp>
        <p:nvSpPr>
          <p:cNvPr id="4106" name="Rectangle 2"/>
          <p:cNvSpPr>
            <a:spLocks noChangeArrowheads="1"/>
          </p:cNvSpPr>
          <p:nvPr/>
        </p:nvSpPr>
        <p:spPr bwMode="auto">
          <a:xfrm>
            <a:off x="-409440" y="908050"/>
            <a:ext cx="1004460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de-DE" sz="3600" b="1" i="1" dirty="0" smtClean="0"/>
              <a:t>Knowledge Flow in a Organisation</a:t>
            </a:r>
            <a:endParaRPr lang="en-GB" altLang="de-DE" sz="3600" b="1" i="1" dirty="0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419475" y="5364163"/>
            <a:ext cx="3365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de-DE" sz="2400" b="1">
                <a:latin typeface="Verdana" pitchFamily="34" charset="0"/>
              </a:rPr>
              <a:t>ORGANISATIONAL</a:t>
            </a:r>
          </a:p>
          <a:p>
            <a:pPr algn="ctr" eaLnBrk="1" hangingPunct="1"/>
            <a:r>
              <a:rPr lang="en-GB" altLang="de-DE" sz="2400" b="1">
                <a:latin typeface="Verdana" pitchFamily="34" charset="0"/>
              </a:rPr>
              <a:t>OPERATION</a:t>
            </a:r>
            <a:endParaRPr lang="de-DE" altLang="de-DE" sz="2400">
              <a:latin typeface="Verdana" pitchFamily="34" charset="0"/>
            </a:endParaRPr>
          </a:p>
        </p:txBody>
      </p:sp>
      <p:pic>
        <p:nvPicPr>
          <p:cNvPr id="4108" name="Rechteckiger Pfeil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851275"/>
            <a:ext cx="1439862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532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214313" y="714375"/>
            <a:ext cx="4214812" cy="228600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800" b="1" dirty="0"/>
          </a:p>
        </p:txBody>
      </p:sp>
      <p:sp>
        <p:nvSpPr>
          <p:cNvPr id="7" name="Ellipse 6"/>
          <p:cNvSpPr/>
          <p:nvPr/>
        </p:nvSpPr>
        <p:spPr>
          <a:xfrm>
            <a:off x="5357813" y="746125"/>
            <a:ext cx="3786187" cy="225425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400"/>
          </a:p>
        </p:txBody>
      </p:sp>
      <p:sp>
        <p:nvSpPr>
          <p:cNvPr id="8" name="Ellipse 7"/>
          <p:cNvSpPr/>
          <p:nvPr/>
        </p:nvSpPr>
        <p:spPr>
          <a:xfrm>
            <a:off x="1500188" y="4519613"/>
            <a:ext cx="3929062" cy="2338387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400"/>
          </a:p>
        </p:txBody>
      </p:sp>
      <p:grpSp>
        <p:nvGrpSpPr>
          <p:cNvPr id="5125" name="Gruppieren 31"/>
          <p:cNvGrpSpPr>
            <a:grpSpLocks/>
          </p:cNvGrpSpPr>
          <p:nvPr/>
        </p:nvGrpSpPr>
        <p:grpSpPr bwMode="auto">
          <a:xfrm>
            <a:off x="357188" y="979488"/>
            <a:ext cx="3659187" cy="1806575"/>
            <a:chOff x="-3989446" y="4010030"/>
            <a:chExt cx="3659187" cy="1806575"/>
          </a:xfrm>
        </p:grpSpPr>
        <p:sp>
          <p:nvSpPr>
            <p:cNvPr id="5150" name="Rectangle 27"/>
            <p:cNvSpPr>
              <a:spLocks noChangeArrowheads="1"/>
            </p:cNvSpPr>
            <p:nvPr/>
          </p:nvSpPr>
          <p:spPr bwMode="auto">
            <a:xfrm>
              <a:off x="-3989446" y="4767267"/>
              <a:ext cx="1800225" cy="2889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GB" altLang="de-DE" sz="1000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Strategic Concept</a:t>
              </a:r>
            </a:p>
          </p:txBody>
        </p:sp>
        <p:sp>
          <p:nvSpPr>
            <p:cNvPr id="5151" name="Rectangle 28"/>
            <p:cNvSpPr>
              <a:spLocks noChangeArrowheads="1"/>
            </p:cNvSpPr>
            <p:nvPr/>
          </p:nvSpPr>
          <p:spPr bwMode="auto">
            <a:xfrm>
              <a:off x="-3460809" y="5384805"/>
              <a:ext cx="682625" cy="431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GB" altLang="de-DE" sz="1000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GB" altLang="de-DE" sz="1000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Mission </a:t>
              </a:r>
            </a:p>
            <a:p>
              <a:pPr algn="ctr">
                <a:lnSpc>
                  <a:spcPct val="80000"/>
                </a:lnSpc>
              </a:pPr>
              <a:r>
                <a:rPr lang="en-GB" altLang="de-DE" sz="1000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Assignment</a:t>
              </a:r>
            </a:p>
          </p:txBody>
        </p:sp>
        <p:sp>
          <p:nvSpPr>
            <p:cNvPr id="5152" name="Rectangle 29"/>
            <p:cNvSpPr>
              <a:spLocks noChangeArrowheads="1"/>
            </p:cNvSpPr>
            <p:nvPr/>
          </p:nvSpPr>
          <p:spPr bwMode="auto">
            <a:xfrm>
              <a:off x="-2598796" y="5376867"/>
              <a:ext cx="722312" cy="43973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GB" altLang="de-DE" sz="1000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GB" altLang="de-DE" sz="1000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Training</a:t>
              </a:r>
            </a:p>
            <a:p>
              <a:pPr algn="ctr">
                <a:lnSpc>
                  <a:spcPct val="80000"/>
                </a:lnSpc>
              </a:pPr>
              <a:r>
                <a:rPr lang="en-GB" altLang="de-DE" sz="1000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Assignment</a:t>
              </a:r>
            </a:p>
          </p:txBody>
        </p:sp>
        <p:sp>
          <p:nvSpPr>
            <p:cNvPr id="5153" name="Rectangle 30"/>
            <p:cNvSpPr>
              <a:spLocks noChangeArrowheads="1"/>
            </p:cNvSpPr>
            <p:nvPr/>
          </p:nvSpPr>
          <p:spPr bwMode="auto">
            <a:xfrm>
              <a:off x="-1660584" y="5376867"/>
              <a:ext cx="682625" cy="43973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GB" altLang="de-DE" sz="1000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GB" altLang="de-DE" sz="1000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Research</a:t>
              </a:r>
            </a:p>
            <a:p>
              <a:pPr algn="ctr">
                <a:lnSpc>
                  <a:spcPct val="80000"/>
                </a:lnSpc>
              </a:pPr>
              <a:r>
                <a:rPr lang="en-GB" altLang="de-DE" sz="1000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Assignment</a:t>
              </a:r>
            </a:p>
          </p:txBody>
        </p:sp>
        <p:sp>
          <p:nvSpPr>
            <p:cNvPr id="5154" name="Cloud"/>
            <p:cNvSpPr>
              <a:spLocks noChangeAspect="1" noEditPoints="1" noChangeArrowheads="1"/>
            </p:cNvSpPr>
            <p:nvPr/>
          </p:nvSpPr>
          <p:spPr bwMode="auto">
            <a:xfrm>
              <a:off x="-3786246" y="4071942"/>
              <a:ext cx="1725612" cy="534988"/>
            </a:xfrm>
            <a:custGeom>
              <a:avLst/>
              <a:gdLst>
                <a:gd name="T0" fmla="*/ 5353 w 21600"/>
                <a:gd name="T1" fmla="*/ 267494 h 21600"/>
                <a:gd name="T2" fmla="*/ 862806 w 21600"/>
                <a:gd name="T3" fmla="*/ 534418 h 21600"/>
                <a:gd name="T4" fmla="*/ 1724174 w 21600"/>
                <a:gd name="T5" fmla="*/ 267494 h 21600"/>
                <a:gd name="T6" fmla="*/ 862806 w 21600"/>
                <a:gd name="T7" fmla="*/ 3058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altLang="de-DE" sz="1200">
                  <a:cs typeface="Times New Roman" pitchFamily="18" charset="0"/>
                </a:rPr>
                <a:t>Environment</a:t>
              </a:r>
            </a:p>
          </p:txBody>
        </p:sp>
        <p:sp>
          <p:nvSpPr>
            <p:cNvPr id="5155" name="Oval 32"/>
            <p:cNvSpPr>
              <a:spLocks noChangeArrowheads="1"/>
            </p:cNvSpPr>
            <p:nvPr/>
          </p:nvSpPr>
          <p:spPr bwMode="auto">
            <a:xfrm rot="-5400000">
              <a:off x="-1251803" y="4561686"/>
              <a:ext cx="1338263" cy="5048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altLang="de-DE" sz="1000">
                  <a:solidFill>
                    <a:schemeClr val="tx2"/>
                  </a:solidFill>
                  <a:cs typeface="Times New Roman" pitchFamily="18" charset="0"/>
                </a:rPr>
                <a:t>Threat Scenario /</a:t>
              </a:r>
            </a:p>
            <a:p>
              <a:pPr algn="ctr" eaLnBrk="1" hangingPunct="1"/>
              <a:r>
                <a:rPr lang="en-GB" altLang="de-DE" sz="1000">
                  <a:solidFill>
                    <a:schemeClr val="tx2"/>
                  </a:solidFill>
                  <a:cs typeface="Times New Roman" pitchFamily="18" charset="0"/>
                </a:rPr>
                <a:t>Threat Analysis </a:t>
              </a:r>
            </a:p>
          </p:txBody>
        </p:sp>
        <p:cxnSp>
          <p:nvCxnSpPr>
            <p:cNvPr id="5156" name="AutoShape 33"/>
            <p:cNvCxnSpPr>
              <a:cxnSpLocks noChangeShapeType="1"/>
              <a:stCxn id="5154" idx="2"/>
              <a:endCxn id="5155" idx="7"/>
            </p:cNvCxnSpPr>
            <p:nvPr/>
          </p:nvCxnSpPr>
          <p:spPr bwMode="auto">
            <a:xfrm>
              <a:off x="-2062058" y="4339436"/>
              <a:ext cx="1300904" cy="15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57" name="AutoShape 34"/>
            <p:cNvCxnSpPr>
              <a:cxnSpLocks noChangeShapeType="1"/>
              <a:stCxn id="5160" idx="2"/>
              <a:endCxn id="5150" idx="3"/>
            </p:cNvCxnSpPr>
            <p:nvPr/>
          </p:nvCxnSpPr>
          <p:spPr bwMode="auto">
            <a:xfrm flipH="1">
              <a:off x="-2189221" y="4908555"/>
              <a:ext cx="1354137" cy="3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58" name="Text Box 35"/>
            <p:cNvSpPr txBox="1">
              <a:spLocks noChangeArrowheads="1"/>
            </p:cNvSpPr>
            <p:nvPr/>
          </p:nvSpPr>
          <p:spPr bwMode="auto">
            <a:xfrm>
              <a:off x="-2073334" y="4832355"/>
              <a:ext cx="1174750" cy="501650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t" hangingPunct="1"/>
              <a:r>
                <a:rPr lang="en-GB" altLang="de-DE" sz="900" b="1">
                  <a:solidFill>
                    <a:srgbClr val="000000"/>
                  </a:solidFill>
                  <a:cs typeface="Times New Roman" pitchFamily="18" charset="0"/>
                </a:rPr>
                <a:t>threat scenarios</a:t>
              </a:r>
              <a:r>
                <a:rPr lang="en-GB" altLang="de-DE" sz="900">
                  <a:solidFill>
                    <a:srgbClr val="000000"/>
                  </a:solidFill>
                  <a:cs typeface="Times New Roman" pitchFamily="18" charset="0"/>
                </a:rPr>
                <a:t>  </a:t>
              </a:r>
              <a:endParaRPr lang="en-GB" altLang="de-DE" sz="900">
                <a:cs typeface="Times New Roman" pitchFamily="18" charset="0"/>
              </a:endParaRPr>
            </a:p>
            <a:p>
              <a:pPr eaLnBrk="1" hangingPunct="1"/>
              <a:r>
                <a:rPr lang="en-GB" altLang="de-DE" sz="900">
                  <a:cs typeface="Times New Roman" pitchFamily="18" charset="0"/>
                </a:rPr>
                <a:t>Instruction scenario</a:t>
              </a:r>
            </a:p>
            <a:p>
              <a:pPr eaLnBrk="1" hangingPunct="1"/>
              <a:r>
                <a:rPr lang="en-GB" altLang="de-DE" sz="900">
                  <a:cs typeface="Times New Roman" pitchFamily="18" charset="0"/>
                </a:rPr>
                <a:t>Research scenario</a:t>
              </a:r>
            </a:p>
          </p:txBody>
        </p:sp>
        <p:sp>
          <p:nvSpPr>
            <p:cNvPr id="5159" name="Text Box 36"/>
            <p:cNvSpPr txBox="1">
              <a:spLocks noChangeArrowheads="1"/>
            </p:cNvSpPr>
            <p:nvPr/>
          </p:nvSpPr>
          <p:spPr bwMode="auto">
            <a:xfrm>
              <a:off x="-1935221" y="4010030"/>
              <a:ext cx="933450" cy="638175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de-DE" sz="900">
                  <a:cs typeface="Times New Roman" pitchFamily="18" charset="0"/>
                </a:rPr>
                <a:t>Methods and</a:t>
              </a:r>
            </a:p>
            <a:p>
              <a:pPr eaLnBrk="1" hangingPunct="1"/>
              <a:r>
                <a:rPr lang="en-GB" altLang="de-DE" sz="900">
                  <a:cs typeface="Times New Roman" pitchFamily="18" charset="0"/>
                </a:rPr>
                <a:t> Tools</a:t>
              </a:r>
            </a:p>
            <a:p>
              <a:pPr eaLnBrk="1" hangingPunct="1"/>
              <a:r>
                <a:rPr lang="en-GB" altLang="de-DE" sz="900">
                  <a:cs typeface="Times New Roman" pitchFamily="18" charset="0"/>
                </a:rPr>
                <a:t>(e.g. Scenario-</a:t>
              </a:r>
            </a:p>
            <a:p>
              <a:pPr eaLnBrk="1" hangingPunct="1"/>
              <a:r>
                <a:rPr lang="en-GB" altLang="de-DE" sz="900">
                  <a:cs typeface="Times New Roman" pitchFamily="18" charset="0"/>
                </a:rPr>
                <a:t>management)</a:t>
              </a:r>
            </a:p>
          </p:txBody>
        </p:sp>
        <p:sp>
          <p:nvSpPr>
            <p:cNvPr id="5160" name="Oval 37"/>
            <p:cNvSpPr>
              <a:spLocks noChangeArrowheads="1"/>
            </p:cNvSpPr>
            <p:nvPr/>
          </p:nvSpPr>
          <p:spPr bwMode="auto">
            <a:xfrm>
              <a:off x="-835084" y="4872042"/>
              <a:ext cx="71438" cy="7143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GB" altLang="de-DE" sz="2400">
                <a:latin typeface="Verdana" pitchFamily="34" charset="0"/>
              </a:endParaRPr>
            </a:p>
          </p:txBody>
        </p:sp>
        <p:cxnSp>
          <p:nvCxnSpPr>
            <p:cNvPr id="5161" name="AutoShape 40"/>
            <p:cNvCxnSpPr>
              <a:cxnSpLocks noChangeShapeType="1"/>
              <a:stCxn id="5151" idx="0"/>
              <a:endCxn id="5150" idx="2"/>
            </p:cNvCxnSpPr>
            <p:nvPr/>
          </p:nvCxnSpPr>
          <p:spPr bwMode="auto">
            <a:xfrm flipV="1">
              <a:off x="-3119496" y="5056192"/>
              <a:ext cx="30162" cy="3286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2" name="AutoShape 41"/>
            <p:cNvCxnSpPr>
              <a:cxnSpLocks noChangeShapeType="1"/>
              <a:stCxn id="5152" idx="0"/>
              <a:endCxn id="5150" idx="2"/>
            </p:cNvCxnSpPr>
            <p:nvPr/>
          </p:nvCxnSpPr>
          <p:spPr bwMode="auto">
            <a:xfrm flipH="1" flipV="1">
              <a:off x="-3089334" y="5056192"/>
              <a:ext cx="852488" cy="3206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3" name="AutoShape 42"/>
            <p:cNvCxnSpPr>
              <a:cxnSpLocks noChangeShapeType="1"/>
              <a:stCxn id="5153" idx="0"/>
              <a:endCxn id="5150" idx="2"/>
            </p:cNvCxnSpPr>
            <p:nvPr/>
          </p:nvCxnSpPr>
          <p:spPr bwMode="auto">
            <a:xfrm flipH="1" flipV="1">
              <a:off x="-3089334" y="5056192"/>
              <a:ext cx="1770063" cy="3206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126" name="Group 17"/>
          <p:cNvGrpSpPr>
            <a:grpSpLocks/>
          </p:cNvGrpSpPr>
          <p:nvPr/>
        </p:nvGrpSpPr>
        <p:grpSpPr bwMode="auto">
          <a:xfrm>
            <a:off x="5357813" y="785813"/>
            <a:ext cx="3786187" cy="2143125"/>
            <a:chOff x="3153" y="1026"/>
            <a:chExt cx="2607" cy="1453"/>
          </a:xfrm>
        </p:grpSpPr>
        <p:sp>
          <p:nvSpPr>
            <p:cNvPr id="5144" name="Oval 18" descr="Wissensbilanz"/>
            <p:cNvSpPr>
              <a:spLocks noChangeArrowheads="1"/>
            </p:cNvSpPr>
            <p:nvPr/>
          </p:nvSpPr>
          <p:spPr bwMode="auto">
            <a:xfrm>
              <a:off x="3175" y="1027"/>
              <a:ext cx="2585" cy="1452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GB" altLang="de-DE" sz="2400">
                <a:latin typeface="Verdana" pitchFamily="34" charset="0"/>
              </a:endParaRPr>
            </a:p>
          </p:txBody>
        </p:sp>
        <p:sp>
          <p:nvSpPr>
            <p:cNvPr id="5145" name="Oval 19"/>
            <p:cNvSpPr>
              <a:spLocks noChangeArrowheads="1"/>
            </p:cNvSpPr>
            <p:nvPr/>
          </p:nvSpPr>
          <p:spPr bwMode="auto">
            <a:xfrm>
              <a:off x="3153" y="1026"/>
              <a:ext cx="2585" cy="1452"/>
            </a:xfrm>
            <a:prstGeom prst="ellipse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GB" altLang="de-DE" sz="2400">
                <a:latin typeface="Verdana" pitchFamily="34" charset="0"/>
              </a:endParaRPr>
            </a:p>
          </p:txBody>
        </p:sp>
        <p:sp>
          <p:nvSpPr>
            <p:cNvPr id="5146" name="Rectangle 20"/>
            <p:cNvSpPr>
              <a:spLocks noChangeArrowheads="1"/>
            </p:cNvSpPr>
            <p:nvPr/>
          </p:nvSpPr>
          <p:spPr bwMode="auto">
            <a:xfrm>
              <a:off x="3470" y="1843"/>
              <a:ext cx="720" cy="346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de-AT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Training-</a:t>
              </a:r>
            </a:p>
            <a:p>
              <a:pPr algn="ctr">
                <a:lnSpc>
                  <a:spcPct val="80000"/>
                </a:lnSpc>
              </a:pPr>
              <a:r>
                <a:rPr lang="de-AT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report</a:t>
              </a:r>
            </a:p>
          </p:txBody>
        </p:sp>
        <p:sp>
          <p:nvSpPr>
            <p:cNvPr id="5147" name="Rectangle 21"/>
            <p:cNvSpPr>
              <a:spLocks noChangeArrowheads="1"/>
            </p:cNvSpPr>
            <p:nvPr/>
          </p:nvSpPr>
          <p:spPr bwMode="auto">
            <a:xfrm>
              <a:off x="4195" y="1497"/>
              <a:ext cx="545" cy="346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de-AT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Mission-</a:t>
              </a:r>
            </a:p>
            <a:p>
              <a:pPr algn="ctr">
                <a:lnSpc>
                  <a:spcPct val="80000"/>
                </a:lnSpc>
              </a:pPr>
              <a:r>
                <a:rPr lang="de-AT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report</a:t>
              </a:r>
            </a:p>
          </p:txBody>
        </p:sp>
        <p:sp>
          <p:nvSpPr>
            <p:cNvPr id="5148" name="Rectangle 22"/>
            <p:cNvSpPr>
              <a:spLocks noChangeArrowheads="1"/>
            </p:cNvSpPr>
            <p:nvPr/>
          </p:nvSpPr>
          <p:spPr bwMode="auto">
            <a:xfrm>
              <a:off x="4700" y="1843"/>
              <a:ext cx="720" cy="346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de-AT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Research-</a:t>
              </a:r>
            </a:p>
            <a:p>
              <a:pPr algn="ctr">
                <a:lnSpc>
                  <a:spcPct val="80000"/>
                </a:lnSpc>
              </a:pPr>
              <a:r>
                <a:rPr lang="de-AT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report</a:t>
              </a:r>
            </a:p>
          </p:txBody>
        </p:sp>
        <p:sp>
          <p:nvSpPr>
            <p:cNvPr id="5149" name="Text Box 23"/>
            <p:cNvSpPr txBox="1">
              <a:spLocks noChangeArrowheads="1"/>
            </p:cNvSpPr>
            <p:nvPr/>
          </p:nvSpPr>
          <p:spPr bwMode="auto">
            <a:xfrm>
              <a:off x="3742" y="1163"/>
              <a:ext cx="1497" cy="318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GB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Knowledge-Results</a:t>
              </a:r>
            </a:p>
            <a:p>
              <a:pPr algn="ctr">
                <a:lnSpc>
                  <a:spcPct val="80000"/>
                </a:lnSpc>
              </a:pPr>
              <a:r>
                <a:rPr lang="en-GB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Covering different layers</a:t>
              </a:r>
            </a:p>
          </p:txBody>
        </p:sp>
      </p:grpSp>
      <p:grpSp>
        <p:nvGrpSpPr>
          <p:cNvPr id="5127" name="Group 8"/>
          <p:cNvGrpSpPr>
            <a:grpSpLocks/>
          </p:cNvGrpSpPr>
          <p:nvPr/>
        </p:nvGrpSpPr>
        <p:grpSpPr bwMode="auto">
          <a:xfrm>
            <a:off x="1500188" y="4578350"/>
            <a:ext cx="3857625" cy="2208213"/>
            <a:chOff x="1247" y="2659"/>
            <a:chExt cx="2721" cy="1451"/>
          </a:xfrm>
        </p:grpSpPr>
        <p:sp>
          <p:nvSpPr>
            <p:cNvPr id="5137" name="Oval 9" descr="ABCAbwS-Überblick"/>
            <p:cNvSpPr>
              <a:spLocks noChangeArrowheads="1"/>
            </p:cNvSpPr>
            <p:nvPr/>
          </p:nvSpPr>
          <p:spPr bwMode="auto">
            <a:xfrm>
              <a:off x="1247" y="2659"/>
              <a:ext cx="2721" cy="1451"/>
            </a:xfrm>
            <a:prstGeom prst="ellipse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en-GB" altLang="de-DE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8" name="Oval 10"/>
            <p:cNvSpPr>
              <a:spLocks noChangeArrowheads="1"/>
            </p:cNvSpPr>
            <p:nvPr/>
          </p:nvSpPr>
          <p:spPr bwMode="auto">
            <a:xfrm>
              <a:off x="1247" y="2659"/>
              <a:ext cx="2721" cy="1451"/>
            </a:xfrm>
            <a:prstGeom prst="ellipse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en-GB" altLang="de-DE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9" name="Rectangle 11"/>
            <p:cNvSpPr>
              <a:spLocks noChangeArrowheads="1"/>
            </p:cNvSpPr>
            <p:nvPr/>
          </p:nvSpPr>
          <p:spPr bwMode="auto">
            <a:xfrm>
              <a:off x="1610" y="2931"/>
              <a:ext cx="1996" cy="273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457200" indent="-4572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GB" altLang="de-DE" sz="1400" b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Product Catalogue</a:t>
              </a:r>
            </a:p>
            <a:p>
              <a:pPr algn="ctr">
                <a:lnSpc>
                  <a:spcPct val="80000"/>
                </a:lnSpc>
              </a:pPr>
              <a:r>
                <a:rPr lang="en-GB" altLang="de-DE" sz="14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Mission, Training, Research</a:t>
              </a:r>
            </a:p>
          </p:txBody>
        </p:sp>
        <p:sp>
          <p:nvSpPr>
            <p:cNvPr id="5140" name="Rectangle 12"/>
            <p:cNvSpPr>
              <a:spLocks noChangeArrowheads="1"/>
            </p:cNvSpPr>
            <p:nvPr/>
          </p:nvSpPr>
          <p:spPr bwMode="auto">
            <a:xfrm>
              <a:off x="3016" y="3294"/>
              <a:ext cx="772" cy="318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457200" indent="-4572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GB" altLang="de-DE" sz="14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Environment, </a:t>
              </a:r>
            </a:p>
            <a:p>
              <a:pPr algn="ctr">
                <a:lnSpc>
                  <a:spcPct val="80000"/>
                </a:lnSpc>
              </a:pPr>
              <a:r>
                <a:rPr lang="en-GB" altLang="de-DE" sz="14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Employees</a:t>
              </a:r>
            </a:p>
          </p:txBody>
        </p:sp>
        <p:sp>
          <p:nvSpPr>
            <p:cNvPr id="5141" name="Rectangle 13"/>
            <p:cNvSpPr>
              <a:spLocks noChangeArrowheads="1"/>
            </p:cNvSpPr>
            <p:nvPr/>
          </p:nvSpPr>
          <p:spPr bwMode="auto">
            <a:xfrm>
              <a:off x="1655" y="3618"/>
              <a:ext cx="1951" cy="220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457200" indent="-4572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GB" altLang="de-DE" sz="14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Skills Catalogue</a:t>
              </a:r>
            </a:p>
          </p:txBody>
        </p:sp>
        <p:sp>
          <p:nvSpPr>
            <p:cNvPr id="5142" name="Rectangle 14"/>
            <p:cNvSpPr>
              <a:spLocks noChangeArrowheads="1"/>
            </p:cNvSpPr>
            <p:nvPr/>
          </p:nvSpPr>
          <p:spPr bwMode="auto">
            <a:xfrm>
              <a:off x="1429" y="3294"/>
              <a:ext cx="612" cy="311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457200" indent="-4572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GB" altLang="de-DE" sz="14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Processes </a:t>
              </a:r>
            </a:p>
            <a:p>
              <a:pPr algn="ctr">
                <a:lnSpc>
                  <a:spcPct val="80000"/>
                </a:lnSpc>
              </a:pPr>
              <a:r>
                <a:rPr lang="en-GB" altLang="de-DE" sz="14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Structures</a:t>
              </a:r>
            </a:p>
          </p:txBody>
        </p:sp>
        <p:sp>
          <p:nvSpPr>
            <p:cNvPr id="5143" name="Rectangle 15"/>
            <p:cNvSpPr>
              <a:spLocks noChangeArrowheads="1"/>
            </p:cNvSpPr>
            <p:nvPr/>
          </p:nvSpPr>
          <p:spPr bwMode="auto">
            <a:xfrm>
              <a:off x="2154" y="3838"/>
              <a:ext cx="952" cy="186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457200" indent="-4572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GB" altLang="de-DE" sz="14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Resources</a:t>
              </a:r>
            </a:p>
          </p:txBody>
        </p:sp>
      </p:grpSp>
      <p:sp>
        <p:nvSpPr>
          <p:cNvPr id="5128" name="Oval 16"/>
          <p:cNvSpPr>
            <a:spLocks noChangeArrowheads="1"/>
          </p:cNvSpPr>
          <p:nvPr/>
        </p:nvSpPr>
        <p:spPr bwMode="auto">
          <a:xfrm>
            <a:off x="4357688" y="4500563"/>
            <a:ext cx="1439862" cy="706437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AT" altLang="de-DE" sz="1400" b="1">
                <a:cs typeface="Times New Roman" pitchFamily="18" charset="0"/>
              </a:rPr>
              <a:t>Expert </a:t>
            </a:r>
          </a:p>
          <a:p>
            <a:pPr algn="ctr" eaLnBrk="1" hangingPunct="1"/>
            <a:r>
              <a:rPr lang="de-AT" altLang="de-DE" sz="1400" b="1">
                <a:cs typeface="Times New Roman" pitchFamily="18" charset="0"/>
              </a:rPr>
              <a:t>Level</a:t>
            </a:r>
            <a:endParaRPr lang="de-DE" altLang="de-DE" sz="1400" b="1">
              <a:cs typeface="Times New Roman" pitchFamily="18" charset="0"/>
            </a:endParaRPr>
          </a:p>
        </p:txBody>
      </p:sp>
      <p:sp>
        <p:nvSpPr>
          <p:cNvPr id="5129" name="Oval 24"/>
          <p:cNvSpPr>
            <a:spLocks noChangeArrowheads="1"/>
          </p:cNvSpPr>
          <p:nvPr/>
        </p:nvSpPr>
        <p:spPr bwMode="auto">
          <a:xfrm>
            <a:off x="2357438" y="4214813"/>
            <a:ext cx="1800225" cy="706437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de-DE" sz="1400" b="1">
                <a:cs typeface="Times New Roman" pitchFamily="18" charset="0"/>
              </a:rPr>
              <a:t>CEO (ops)</a:t>
            </a:r>
          </a:p>
          <a:p>
            <a:pPr algn="ctr" eaLnBrk="1" hangingPunct="1"/>
            <a:r>
              <a:rPr lang="en-GB" altLang="de-DE" sz="1400" b="1">
                <a:cs typeface="Times New Roman" pitchFamily="18" charset="0"/>
              </a:rPr>
              <a:t>Level</a:t>
            </a:r>
          </a:p>
        </p:txBody>
      </p:sp>
      <p:sp>
        <p:nvSpPr>
          <p:cNvPr id="5130" name="Oval 38"/>
          <p:cNvSpPr>
            <a:spLocks noChangeArrowheads="1"/>
          </p:cNvSpPr>
          <p:nvPr/>
        </p:nvSpPr>
        <p:spPr bwMode="auto">
          <a:xfrm>
            <a:off x="3716338" y="857250"/>
            <a:ext cx="1727200" cy="706438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de-DE" sz="1400" b="1">
                <a:cs typeface="Times New Roman" pitchFamily="18" charset="0"/>
              </a:rPr>
              <a:t>CEO Level (strat.)</a:t>
            </a:r>
          </a:p>
        </p:txBody>
      </p:sp>
      <p:cxnSp>
        <p:nvCxnSpPr>
          <p:cNvPr id="5131" name="AutoShape 4"/>
          <p:cNvCxnSpPr>
            <a:cxnSpLocks noChangeShapeType="1"/>
            <a:stCxn id="8" idx="6"/>
          </p:cNvCxnSpPr>
          <p:nvPr/>
        </p:nvCxnSpPr>
        <p:spPr bwMode="auto">
          <a:xfrm flipV="1">
            <a:off x="5429250" y="3000375"/>
            <a:ext cx="2214563" cy="26876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2" name="AutoShape 5"/>
          <p:cNvCxnSpPr>
            <a:cxnSpLocks noChangeShapeType="1"/>
            <a:stCxn id="5145" idx="2"/>
            <a:endCxn id="5130" idx="5"/>
          </p:cNvCxnSpPr>
          <p:nvPr/>
        </p:nvCxnSpPr>
        <p:spPr bwMode="auto">
          <a:xfrm rot="10800000">
            <a:off x="5191125" y="1460500"/>
            <a:ext cx="166688" cy="396875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3" name="AutoShape 6"/>
          <p:cNvCxnSpPr>
            <a:cxnSpLocks noChangeShapeType="1"/>
            <a:endCxn id="5128" idx="7"/>
          </p:cNvCxnSpPr>
          <p:nvPr/>
        </p:nvCxnSpPr>
        <p:spPr bwMode="auto">
          <a:xfrm rot="5400000">
            <a:off x="5491957" y="3023394"/>
            <a:ext cx="1674812" cy="1485900"/>
          </a:xfrm>
          <a:prstGeom prst="curvedConnector3">
            <a:avLst>
              <a:gd name="adj1" fmla="val 8670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4" name="AutoShape 7"/>
          <p:cNvCxnSpPr>
            <a:cxnSpLocks noChangeShapeType="1"/>
            <a:endCxn id="5129" idx="1"/>
          </p:cNvCxnSpPr>
          <p:nvPr/>
        </p:nvCxnSpPr>
        <p:spPr bwMode="auto">
          <a:xfrm rot="16200000" flipH="1">
            <a:off x="1758950" y="3455988"/>
            <a:ext cx="1317625" cy="406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5" name="AutoShape 25"/>
          <p:cNvCxnSpPr>
            <a:cxnSpLocks noChangeShapeType="1"/>
            <a:endCxn id="5129" idx="0"/>
          </p:cNvCxnSpPr>
          <p:nvPr/>
        </p:nvCxnSpPr>
        <p:spPr bwMode="auto">
          <a:xfrm rot="10800000" flipV="1">
            <a:off x="3257550" y="2500313"/>
            <a:ext cx="2386013" cy="17145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Abgerundetes Rechteck 8"/>
          <p:cNvSpPr/>
          <p:nvPr/>
        </p:nvSpPr>
        <p:spPr>
          <a:xfrm>
            <a:off x="3786188" y="2928938"/>
            <a:ext cx="2714625" cy="1285875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>
                <a:solidFill>
                  <a:schemeClr val="tx1"/>
                </a:solidFill>
                <a:latin typeface="Verdana" pitchFamily="34" charset="0"/>
              </a:rPr>
              <a:t>Knowledge </a:t>
            </a:r>
          </a:p>
          <a:p>
            <a:pPr algn="ctr">
              <a:defRPr/>
            </a:pPr>
            <a:r>
              <a:rPr lang="en-GB" sz="2400">
                <a:solidFill>
                  <a:schemeClr val="tx1"/>
                </a:solidFill>
                <a:latin typeface="Verdana" pitchFamily="34" charset="0"/>
              </a:rPr>
              <a:t>Risk</a:t>
            </a:r>
          </a:p>
        </p:txBody>
      </p:sp>
    </p:spTree>
    <p:extLst>
      <p:ext uri="{BB962C8B-B14F-4D97-AF65-F5344CB8AC3E}">
        <p14:creationId xmlns:p14="http://schemas.microsoft.com/office/powerpoint/2010/main" val="2888743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20725"/>
            <a:ext cx="8229600" cy="993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de-DE" b="1" i="1" smtClean="0">
                <a:solidFill>
                  <a:srgbClr val="FF3300"/>
                </a:solidFill>
              </a:rPr>
              <a:t>Knowledge Balance:</a:t>
            </a:r>
            <a:br>
              <a:rPr lang="en-GB" altLang="de-DE" b="1" i="1" smtClean="0">
                <a:solidFill>
                  <a:srgbClr val="FF3300"/>
                </a:solidFill>
              </a:rPr>
            </a:br>
            <a:r>
              <a:rPr lang="en-GB" altLang="de-DE" b="1" i="1" smtClean="0">
                <a:solidFill>
                  <a:srgbClr val="FF3300"/>
                </a:solidFill>
              </a:rPr>
              <a:t>Specification of Goals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60363" y="1941513"/>
            <a:ext cx="4032250" cy="2311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577850" indent="-577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52500" indent="-4953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27150" indent="-412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de-DE" sz="1400" b="1">
                <a:latin typeface="Verdana" pitchFamily="34" charset="0"/>
              </a:rPr>
              <a:t>INPUT: Structure quality based: 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Human Resources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Employee's knowledge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Partner Knowledge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Suppliers Knowledge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Material Resources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Material Knowledge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Facility Knowledge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Market, Product, Customer Knowledge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537075" y="1928813"/>
            <a:ext cx="4392613" cy="2316162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577850" indent="-577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52500" indent="-4953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27150" indent="-412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de-DE" sz="1400" b="1">
                <a:latin typeface="Verdana" pitchFamily="34" charset="0"/>
              </a:rPr>
              <a:t>OUTPUT: Result quality based:</a:t>
            </a:r>
            <a:endParaRPr lang="en-GB" altLang="de-DE" sz="1200" b="1">
              <a:latin typeface="Verdana" pitchFamily="34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Effectiveness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Costs Knowledge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Effectively Knowledge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Financial Capital Knowledge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Efficiency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Efficiency Knowledge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Productivity Knowledge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Social Knowledge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Customer Satisfaction, Quality and Environmental knowledge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60363" y="4579938"/>
            <a:ext cx="8569325" cy="1673225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577850" indent="-577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52500" indent="-4953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400" b="1">
                <a:latin typeface="Verdana" pitchFamily="34" charset="0"/>
              </a:rPr>
              <a:t>TRANSFORMATION: Process Quality based: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Process planning </a:t>
            </a:r>
            <a:r>
              <a:rPr lang="en-GB" altLang="de-DE" sz="1200">
                <a:latin typeface="Verdana" pitchFamily="34" charset="0"/>
              </a:rPr>
              <a:t>(Planning Knowledge, Method Knowledge)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Process steering </a:t>
            </a:r>
            <a:r>
              <a:rPr lang="en-GB" altLang="de-DE" sz="1200">
                <a:latin typeface="Verdana" pitchFamily="34" charset="0"/>
              </a:rPr>
              <a:t>(Steering Knowledge, Relationship Knowledge)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Transaction based Best Practise Process standard </a:t>
            </a:r>
            <a:r>
              <a:rPr lang="en-GB" altLang="de-DE" sz="1200">
                <a:latin typeface="Verdana" pitchFamily="34" charset="0"/>
              </a:rPr>
              <a:t>(Organisational Knowledge, Process Knowledge)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Process execution </a:t>
            </a:r>
            <a:r>
              <a:rPr lang="en-GB" altLang="de-DE" sz="1200">
                <a:latin typeface="Verdana" pitchFamily="34" charset="0"/>
              </a:rPr>
              <a:t>(Technical Knowledge, Execution Knowledge)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Process controlling </a:t>
            </a:r>
            <a:r>
              <a:rPr lang="en-GB" altLang="de-DE" sz="1200">
                <a:latin typeface="Verdana" pitchFamily="34" charset="0"/>
              </a:rPr>
              <a:t>(Controlling Knowledge, Criteria Knowledge)</a:t>
            </a:r>
          </a:p>
        </p:txBody>
      </p:sp>
      <p:cxnSp>
        <p:nvCxnSpPr>
          <p:cNvPr id="6150" name="AutoShape 6"/>
          <p:cNvCxnSpPr>
            <a:cxnSpLocks noChangeShapeType="1"/>
            <a:stCxn id="6147" idx="2"/>
            <a:endCxn id="6149" idx="1"/>
          </p:cNvCxnSpPr>
          <p:nvPr/>
        </p:nvCxnSpPr>
        <p:spPr bwMode="auto">
          <a:xfrm rot="5400000">
            <a:off x="786607" y="3826669"/>
            <a:ext cx="1163637" cy="2016125"/>
          </a:xfrm>
          <a:prstGeom prst="bentConnector4">
            <a:avLst>
              <a:gd name="adj1" fmla="val 14051"/>
              <a:gd name="adj2" fmla="val 106611"/>
            </a:avLst>
          </a:prstGeom>
          <a:noFill/>
          <a:ln w="28575">
            <a:solidFill>
              <a:schemeClr val="accent2"/>
            </a:solidFill>
            <a:miter lim="800000"/>
            <a:headEnd type="diamond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1" name="AutoShape 7"/>
          <p:cNvCxnSpPr>
            <a:cxnSpLocks noChangeShapeType="1"/>
            <a:stCxn id="6149" idx="3"/>
            <a:endCxn id="6148" idx="2"/>
          </p:cNvCxnSpPr>
          <p:nvPr/>
        </p:nvCxnSpPr>
        <p:spPr bwMode="auto">
          <a:xfrm flipH="1" flipV="1">
            <a:off x="6734175" y="4244975"/>
            <a:ext cx="2195513" cy="1171575"/>
          </a:xfrm>
          <a:prstGeom prst="bentConnector4">
            <a:avLst>
              <a:gd name="adj1" fmla="val -6801"/>
              <a:gd name="adj2" fmla="val 85681"/>
            </a:avLst>
          </a:prstGeom>
          <a:noFill/>
          <a:ln w="28575">
            <a:solidFill>
              <a:schemeClr val="accent2"/>
            </a:solidFill>
            <a:miter lim="800000"/>
            <a:headEnd type="diamond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50825" y="6283325"/>
            <a:ext cx="6842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800"/>
              <a:t>Quelle: Binner H.F., Wissensbasiertes Prozessmanagement sichert den Unternehmenserfolg, Wissensmanagement 4/2006 </a:t>
            </a:r>
          </a:p>
        </p:txBody>
      </p:sp>
    </p:spTree>
    <p:extLst>
      <p:ext uri="{BB962C8B-B14F-4D97-AF65-F5344CB8AC3E}">
        <p14:creationId xmlns:p14="http://schemas.microsoft.com/office/powerpoint/2010/main" val="383397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2" name="AutoShape 12"/>
          <p:cNvSpPr>
            <a:spLocks noChangeArrowheads="1"/>
          </p:cNvSpPr>
          <p:nvPr/>
        </p:nvSpPr>
        <p:spPr bwMode="auto">
          <a:xfrm>
            <a:off x="0" y="-26988"/>
            <a:ext cx="9144000" cy="1081088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63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61444" name="Picture 4" descr="Wissensproduk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81275"/>
            <a:ext cx="86058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2581481" y="44450"/>
            <a:ext cx="45207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800" b="1" dirty="0"/>
              <a:t>Knowledge Products </a:t>
            </a:r>
            <a:r>
              <a:rPr lang="de-AT" altLang="de-DE" sz="2800" b="1" dirty="0" err="1"/>
              <a:t>of</a:t>
            </a:r>
            <a:r>
              <a:rPr lang="de-AT" altLang="de-DE" sz="2800" b="1" dirty="0"/>
              <a:t> </a:t>
            </a:r>
            <a:r>
              <a:rPr lang="de-AT" altLang="de-DE" sz="2800" b="1" dirty="0" smtClean="0"/>
              <a:t>a</a:t>
            </a:r>
            <a:endParaRPr lang="de-AT" altLang="de-DE" sz="2800" b="1" dirty="0"/>
          </a:p>
          <a:p>
            <a:pPr algn="ctr"/>
            <a:r>
              <a:rPr lang="de-AT" altLang="de-DE" sz="2800" b="1" dirty="0"/>
              <a:t> </a:t>
            </a:r>
            <a:r>
              <a:rPr lang="de-AT" altLang="de-DE" sz="2800" b="1" dirty="0" smtClean="0"/>
              <a:t>Organisation „XYZ“</a:t>
            </a:r>
            <a:endParaRPr lang="de-AT" altLang="de-DE" sz="2800" b="1" dirty="0"/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882650" y="1458913"/>
            <a:ext cx="18149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dirty="0" err="1" smtClean="0"/>
              <a:t>Production</a:t>
            </a:r>
            <a:endParaRPr lang="de-AT" altLang="de-DE" sz="2400" dirty="0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4224338" y="1458913"/>
            <a:ext cx="1287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/>
              <a:t>Training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7164388" y="1458913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/>
              <a:t>R &amp; D</a:t>
            </a:r>
          </a:p>
        </p:txBody>
      </p:sp>
      <p:sp>
        <p:nvSpPr>
          <p:cNvPr id="61449" name="AutoShape 9"/>
          <p:cNvSpPr>
            <a:spLocks noChangeArrowheads="1"/>
          </p:cNvSpPr>
          <p:nvPr/>
        </p:nvSpPr>
        <p:spPr bwMode="auto">
          <a:xfrm>
            <a:off x="1827213" y="19891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1450" name="AutoShape 10"/>
          <p:cNvSpPr>
            <a:spLocks noChangeArrowheads="1"/>
          </p:cNvSpPr>
          <p:nvPr/>
        </p:nvSpPr>
        <p:spPr bwMode="auto">
          <a:xfrm>
            <a:off x="7451725" y="19891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1451" name="AutoShape 11"/>
          <p:cNvSpPr>
            <a:spLocks noChangeArrowheads="1"/>
          </p:cNvSpPr>
          <p:nvPr/>
        </p:nvSpPr>
        <p:spPr bwMode="auto">
          <a:xfrm>
            <a:off x="4643438" y="19891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526253" y="6067425"/>
            <a:ext cx="589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000" b="1" i="1" dirty="0" err="1">
                <a:solidFill>
                  <a:srgbClr val="FF0000"/>
                </a:solidFill>
              </a:rPr>
              <a:t>According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to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the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Organsational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Preconditions</a:t>
            </a:r>
            <a:r>
              <a:rPr lang="de-AT" altLang="de-DE" sz="2000" b="1" i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247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3419475" y="4076700"/>
            <a:ext cx="3457575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600" b="1"/>
              <a:t>Knowledge Management System</a:t>
            </a:r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4211638" y="6165850"/>
            <a:ext cx="2087562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232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108075"/>
            <a:ext cx="7632700" cy="577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2453" name="AutoShape 5"/>
          <p:cNvSpPr>
            <a:spLocks noChangeArrowheads="1"/>
          </p:cNvSpPr>
          <p:nvPr/>
        </p:nvSpPr>
        <p:spPr bwMode="auto">
          <a:xfrm>
            <a:off x="0" y="0"/>
            <a:ext cx="3708400" cy="9144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63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54" name="AutoShape 6"/>
          <p:cNvSpPr>
            <a:spLocks noChangeArrowheads="1"/>
          </p:cNvSpPr>
          <p:nvPr/>
        </p:nvSpPr>
        <p:spPr bwMode="auto">
          <a:xfrm rot="10800000">
            <a:off x="684213" y="4581525"/>
            <a:ext cx="2519362" cy="36036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900113" y="123825"/>
            <a:ext cx="180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3600" b="1" i="1">
                <a:latin typeface="Verdana" pitchFamily="34" charset="0"/>
              </a:rPr>
              <a:t>„idea“</a:t>
            </a:r>
          </a:p>
        </p:txBody>
      </p:sp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1403350" y="1054100"/>
            <a:ext cx="1296988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Goal/Task</a:t>
            </a:r>
          </a:p>
        </p:txBody>
      </p:sp>
      <p:sp>
        <p:nvSpPr>
          <p:cNvPr id="232457" name="Rectangle 9"/>
          <p:cNvSpPr>
            <a:spLocks noChangeArrowheads="1"/>
          </p:cNvSpPr>
          <p:nvPr/>
        </p:nvSpPr>
        <p:spPr bwMode="auto">
          <a:xfrm>
            <a:off x="7920038" y="1054100"/>
            <a:ext cx="1223962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Evaluation</a:t>
            </a:r>
          </a:p>
        </p:txBody>
      </p:sp>
      <p:sp>
        <p:nvSpPr>
          <p:cNvPr id="232458" name="Rectangle 10"/>
          <p:cNvSpPr>
            <a:spLocks noChangeArrowheads="1"/>
          </p:cNvSpPr>
          <p:nvPr/>
        </p:nvSpPr>
        <p:spPr bwMode="auto">
          <a:xfrm>
            <a:off x="3130550" y="1773238"/>
            <a:ext cx="3673475" cy="360362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Business-Process</a:t>
            </a:r>
            <a:endParaRPr lang="de-AT" altLang="de-DE" b="1">
              <a:solidFill>
                <a:srgbClr val="0066FF"/>
              </a:solidFill>
            </a:endParaRPr>
          </a:p>
        </p:txBody>
      </p:sp>
      <p:sp>
        <p:nvSpPr>
          <p:cNvPr id="232459" name="Rectangle 11"/>
          <p:cNvSpPr>
            <a:spLocks noChangeArrowheads="1"/>
          </p:cNvSpPr>
          <p:nvPr/>
        </p:nvSpPr>
        <p:spPr bwMode="auto">
          <a:xfrm>
            <a:off x="3779838" y="2205038"/>
            <a:ext cx="1944687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Management-Process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0" name="Rectangle 12"/>
          <p:cNvSpPr>
            <a:spLocks noChangeArrowheads="1"/>
          </p:cNvSpPr>
          <p:nvPr/>
        </p:nvSpPr>
        <p:spPr bwMode="auto">
          <a:xfrm>
            <a:off x="3708400" y="2551113"/>
            <a:ext cx="1871663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Core-Process           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1" name="Rectangle 13"/>
          <p:cNvSpPr>
            <a:spLocks noChangeArrowheads="1"/>
          </p:cNvSpPr>
          <p:nvPr/>
        </p:nvSpPr>
        <p:spPr bwMode="auto">
          <a:xfrm>
            <a:off x="3635375" y="2852738"/>
            <a:ext cx="2376488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     Support-Process                 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2" name="Rectangle 14"/>
          <p:cNvSpPr>
            <a:spLocks noChangeArrowheads="1"/>
          </p:cNvSpPr>
          <p:nvPr/>
        </p:nvSpPr>
        <p:spPr bwMode="auto">
          <a:xfrm>
            <a:off x="2339975" y="3213100"/>
            <a:ext cx="3744913" cy="792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„The Knowledge-Product – anchor point</a:t>
            </a:r>
          </a:p>
          <a:p>
            <a:pPr algn="ctr"/>
            <a:r>
              <a:rPr lang="de-AT" altLang="de-DE" sz="1600" b="1"/>
              <a:t>of business process oriented</a:t>
            </a:r>
          </a:p>
          <a:p>
            <a:pPr algn="ctr"/>
            <a:r>
              <a:rPr lang="de-AT" altLang="de-DE" sz="1600" b="1"/>
              <a:t> Knowledge Management“</a:t>
            </a:r>
          </a:p>
        </p:txBody>
      </p:sp>
      <p:sp>
        <p:nvSpPr>
          <p:cNvPr id="232463" name="Text Box 15"/>
          <p:cNvSpPr txBox="1">
            <a:spLocks noChangeArrowheads="1"/>
          </p:cNvSpPr>
          <p:nvPr/>
        </p:nvSpPr>
        <p:spPr bwMode="auto">
          <a:xfrm>
            <a:off x="3635375" y="4970463"/>
            <a:ext cx="1368425" cy="7302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Knowledge-</a:t>
            </a:r>
          </a:p>
          <a:p>
            <a:r>
              <a:rPr lang="de-AT" altLang="de-DE" sz="1400" b="1"/>
              <a:t>Management</a:t>
            </a:r>
          </a:p>
          <a:p>
            <a:r>
              <a:rPr lang="de-AT" altLang="de-DE" sz="1400" b="1"/>
              <a:t>Process</a:t>
            </a:r>
          </a:p>
        </p:txBody>
      </p:sp>
      <p:sp>
        <p:nvSpPr>
          <p:cNvPr id="232464" name="Text Box 16"/>
          <p:cNvSpPr txBox="1">
            <a:spLocks noChangeArrowheads="1"/>
          </p:cNvSpPr>
          <p:nvPr/>
        </p:nvSpPr>
        <p:spPr bwMode="auto">
          <a:xfrm>
            <a:off x="5364163" y="4973638"/>
            <a:ext cx="1368425" cy="7302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Knowledge-</a:t>
            </a:r>
          </a:p>
          <a:p>
            <a:r>
              <a:rPr lang="de-AT" altLang="de-DE" sz="1400" b="1"/>
              <a:t>and Skill</a:t>
            </a:r>
          </a:p>
          <a:p>
            <a:r>
              <a:rPr lang="de-AT" altLang="de-DE" sz="1400" b="1"/>
              <a:t>Environment</a:t>
            </a:r>
          </a:p>
        </p:txBody>
      </p:sp>
      <p:sp>
        <p:nvSpPr>
          <p:cNvPr id="232465" name="Text Box 17"/>
          <p:cNvSpPr txBox="1">
            <a:spLocks noChangeArrowheads="1"/>
          </p:cNvSpPr>
          <p:nvPr/>
        </p:nvSpPr>
        <p:spPr bwMode="auto">
          <a:xfrm>
            <a:off x="4211638" y="5819775"/>
            <a:ext cx="2305050" cy="3048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 Structures</a:t>
            </a:r>
          </a:p>
        </p:txBody>
      </p:sp>
      <p:sp>
        <p:nvSpPr>
          <p:cNvPr id="232466" name="Text Box 18"/>
          <p:cNvSpPr txBox="1">
            <a:spLocks noChangeArrowheads="1"/>
          </p:cNvSpPr>
          <p:nvPr/>
        </p:nvSpPr>
        <p:spPr bwMode="auto">
          <a:xfrm>
            <a:off x="3624263" y="6294438"/>
            <a:ext cx="3238500" cy="4254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AT" altLang="de-DE" sz="1400" b="1"/>
              <a:t>Knowledge Tools &amp; Knowledge Sources</a:t>
            </a:r>
          </a:p>
        </p:txBody>
      </p:sp>
      <p:sp>
        <p:nvSpPr>
          <p:cNvPr id="232467" name="Rectangle 19"/>
          <p:cNvSpPr>
            <a:spLocks noChangeArrowheads="1"/>
          </p:cNvSpPr>
          <p:nvPr/>
        </p:nvSpPr>
        <p:spPr bwMode="auto">
          <a:xfrm>
            <a:off x="668248" y="5084763"/>
            <a:ext cx="15843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/>
              <a:t>Use case and product</a:t>
            </a:r>
          </a:p>
        </p:txBody>
      </p:sp>
      <p:sp>
        <p:nvSpPr>
          <p:cNvPr id="232468" name="Rectangle 20"/>
          <p:cNvSpPr>
            <a:spLocks noChangeArrowheads="1"/>
          </p:cNvSpPr>
          <p:nvPr/>
        </p:nvSpPr>
        <p:spPr bwMode="auto">
          <a:xfrm>
            <a:off x="499973" y="5445125"/>
            <a:ext cx="2087562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 dirty="0"/>
              <a:t>HC </a:t>
            </a:r>
            <a:r>
              <a:rPr lang="de-AT" altLang="de-DE" sz="1400" b="1" dirty="0" err="1"/>
              <a:t>relations</a:t>
            </a:r>
            <a:r>
              <a:rPr lang="de-AT" altLang="de-DE" sz="1400" b="1" dirty="0"/>
              <a:t> </a:t>
            </a:r>
            <a:r>
              <a:rPr lang="de-AT" altLang="de-DE" sz="1400" b="1" dirty="0" err="1" smtClean="0"/>
              <a:t>and</a:t>
            </a:r>
            <a:r>
              <a:rPr lang="de-AT" altLang="de-DE" sz="1400" b="1" dirty="0" smtClean="0"/>
              <a:t> </a:t>
            </a:r>
            <a:r>
              <a:rPr lang="de-AT" altLang="de-DE" sz="1400" b="1" dirty="0" err="1" smtClean="0"/>
              <a:t>skills</a:t>
            </a:r>
            <a:r>
              <a:rPr lang="de-AT" altLang="de-DE" sz="1400" b="1" dirty="0" smtClean="0"/>
              <a:t>   </a:t>
            </a:r>
            <a:endParaRPr lang="de-AT" altLang="de-DE" sz="1400" b="1" dirty="0"/>
          </a:p>
        </p:txBody>
      </p:sp>
      <p:sp>
        <p:nvSpPr>
          <p:cNvPr id="232469" name="Rectangle 21"/>
          <p:cNvSpPr>
            <a:spLocks noChangeArrowheads="1"/>
          </p:cNvSpPr>
          <p:nvPr/>
        </p:nvSpPr>
        <p:spPr bwMode="auto">
          <a:xfrm>
            <a:off x="604748" y="5795963"/>
            <a:ext cx="2087562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 dirty="0" err="1"/>
              <a:t>Processes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and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structures</a:t>
            </a:r>
            <a:r>
              <a:rPr lang="de-AT" altLang="de-DE" sz="1400" b="1" dirty="0"/>
              <a:t>   </a:t>
            </a:r>
          </a:p>
        </p:txBody>
      </p:sp>
      <p:sp>
        <p:nvSpPr>
          <p:cNvPr id="232470" name="Rectangle 22"/>
          <p:cNvSpPr>
            <a:spLocks noChangeArrowheads="1"/>
          </p:cNvSpPr>
          <p:nvPr/>
        </p:nvSpPr>
        <p:spPr bwMode="auto">
          <a:xfrm>
            <a:off x="596810" y="6164263"/>
            <a:ext cx="2087563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/>
              <a:t>Ressources and support   </a:t>
            </a:r>
          </a:p>
        </p:txBody>
      </p:sp>
      <p:sp>
        <p:nvSpPr>
          <p:cNvPr id="232471" name="Rectangle 23"/>
          <p:cNvSpPr>
            <a:spLocks noChangeArrowheads="1"/>
          </p:cNvSpPr>
          <p:nvPr/>
        </p:nvSpPr>
        <p:spPr bwMode="auto">
          <a:xfrm>
            <a:off x="2195513" y="5516563"/>
            <a:ext cx="1081087" cy="217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72" name="Rectangle 24"/>
          <p:cNvSpPr>
            <a:spLocks noChangeArrowheads="1"/>
          </p:cNvSpPr>
          <p:nvPr/>
        </p:nvSpPr>
        <p:spPr bwMode="auto">
          <a:xfrm>
            <a:off x="3922713" y="4638675"/>
            <a:ext cx="2449512" cy="2159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/>
              <a:t>Knowledge Product</a:t>
            </a:r>
          </a:p>
        </p:txBody>
      </p:sp>
      <p:sp>
        <p:nvSpPr>
          <p:cNvPr id="232473" name="Rectangle 25"/>
          <p:cNvSpPr>
            <a:spLocks noChangeArrowheads="1"/>
          </p:cNvSpPr>
          <p:nvPr/>
        </p:nvSpPr>
        <p:spPr bwMode="auto">
          <a:xfrm>
            <a:off x="3492500" y="4219575"/>
            <a:ext cx="2374900" cy="28892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74" name="Text Box 26"/>
          <p:cNvSpPr txBox="1">
            <a:spLocks noChangeArrowheads="1"/>
          </p:cNvSpPr>
          <p:nvPr/>
        </p:nvSpPr>
        <p:spPr bwMode="auto">
          <a:xfrm>
            <a:off x="3363913" y="4178300"/>
            <a:ext cx="3687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1600" b="1"/>
              <a:t>  Knowledge Management     System</a:t>
            </a:r>
          </a:p>
        </p:txBody>
      </p:sp>
      <p:sp>
        <p:nvSpPr>
          <p:cNvPr id="232475" name="Rectangle 27"/>
          <p:cNvSpPr>
            <a:spLocks noChangeArrowheads="1"/>
          </p:cNvSpPr>
          <p:nvPr/>
        </p:nvSpPr>
        <p:spPr bwMode="auto">
          <a:xfrm>
            <a:off x="4592689" y="-26988"/>
            <a:ext cx="358775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de-AT" altLang="de-DE" b="1" i="1" dirty="0">
                <a:solidFill>
                  <a:srgbClr val="FF0000"/>
                </a:solidFill>
              </a:rPr>
              <a:t>IF YOU CAN`T MEASURE - </a:t>
            </a:r>
          </a:p>
          <a:p>
            <a:pPr lvl="1">
              <a:spcBef>
                <a:spcPct val="20000"/>
              </a:spcBef>
            </a:pPr>
            <a:r>
              <a:rPr lang="de-AT" altLang="de-DE" b="1" i="1" dirty="0">
                <a:solidFill>
                  <a:srgbClr val="FF0000"/>
                </a:solidFill>
              </a:rPr>
              <a:t>YOU CAN`T MANAGE IT!</a:t>
            </a:r>
          </a:p>
        </p:txBody>
      </p:sp>
    </p:spTree>
    <p:extLst>
      <p:ext uri="{BB962C8B-B14F-4D97-AF65-F5344CB8AC3E}">
        <p14:creationId xmlns:p14="http://schemas.microsoft.com/office/powerpoint/2010/main" val="256989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" name="AutoShape 102"/>
          <p:cNvSpPr>
            <a:spLocks noChangeArrowheads="1"/>
          </p:cNvSpPr>
          <p:nvPr/>
        </p:nvSpPr>
        <p:spPr bwMode="auto">
          <a:xfrm>
            <a:off x="0" y="-26988"/>
            <a:ext cx="9144000" cy="863601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63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3200" b="1"/>
              <a:t> </a:t>
            </a:r>
            <a:endParaRPr lang="de-AT" altLang="de-DE" sz="320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171450"/>
            <a:ext cx="7772400" cy="1143000"/>
          </a:xfrm>
        </p:spPr>
        <p:txBody>
          <a:bodyPr/>
          <a:lstStyle/>
          <a:p>
            <a:r>
              <a:rPr lang="en-GB" altLang="de-DE" sz="3200" b="1">
                <a:solidFill>
                  <a:schemeClr val="tx1"/>
                </a:solidFill>
                <a:latin typeface="Arial" pitchFamily="34" charset="0"/>
              </a:rPr>
              <a:t>Roadmap to Performance Monitoring</a:t>
            </a:r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7699375" y="1584325"/>
            <a:ext cx="1444625" cy="2417763"/>
            <a:chOff x="4850" y="1534"/>
            <a:chExt cx="910" cy="1523"/>
          </a:xfrm>
        </p:grpSpPr>
        <p:grpSp>
          <p:nvGrpSpPr>
            <p:cNvPr id="67588" name="Gruppieren 7"/>
            <p:cNvGrpSpPr>
              <a:grpSpLocks/>
            </p:cNvGrpSpPr>
            <p:nvPr/>
          </p:nvGrpSpPr>
          <p:grpSpPr bwMode="auto">
            <a:xfrm>
              <a:off x="4863" y="1534"/>
              <a:ext cx="897" cy="355"/>
              <a:chOff x="15249781" y="4614448"/>
              <a:chExt cx="2824033" cy="1129613"/>
            </a:xfrm>
          </p:grpSpPr>
          <p:sp>
            <p:nvSpPr>
              <p:cNvPr id="247" name="Eingekerbter Richtungspfeil 8"/>
              <p:cNvSpPr/>
              <p:nvPr/>
            </p:nvSpPr>
            <p:spPr>
              <a:xfrm>
                <a:off x="15249780" y="4614448"/>
                <a:ext cx="2824033" cy="1129613"/>
              </a:xfrm>
              <a:prstGeom prst="chevron">
                <a:avLst/>
              </a:prstGeom>
              <a:gradFill>
                <a:gsLst>
                  <a:gs pos="0">
                    <a:srgbClr val="6161D9"/>
                  </a:gs>
                  <a:gs pos="80000">
                    <a:srgbClr val="6161D9"/>
                  </a:gs>
                  <a:gs pos="19000">
                    <a:srgbClr val="7878DE"/>
                  </a:gs>
                </a:gsLst>
                <a:path path="circle">
                  <a:fillToRect l="100000" t="100000"/>
                </a:path>
              </a:gra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248" name="Eingekerbter Richtungspfeil 16"/>
              <p:cNvSpPr/>
              <p:nvPr/>
            </p:nvSpPr>
            <p:spPr>
              <a:xfrm>
                <a:off x="15814587" y="4614448"/>
                <a:ext cx="1694420" cy="11296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56007" tIns="18669" rIns="18669" bIns="18669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900" b="1" i="1" kern="0" dirty="0">
                    <a:solidFill>
                      <a:srgbClr val="FFFFFF"/>
                    </a:solidFill>
                    <a:latin typeface="Arial" charset="0"/>
                  </a:rPr>
                  <a:t>Steering and Management</a:t>
                </a:r>
                <a:endParaRPr lang="de-DE" sz="900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4" name="Gruppieren 103"/>
            <p:cNvGrpSpPr/>
            <p:nvPr/>
          </p:nvGrpSpPr>
          <p:grpSpPr>
            <a:xfrm>
              <a:off x="4892" y="1927"/>
              <a:ext cx="733" cy="1078"/>
              <a:chOff x="8297004" y="9959"/>
              <a:chExt cx="13048182" cy="1668707"/>
            </a:xfrm>
            <a:scene3d>
              <a:camera prst="orthographicFront"/>
              <a:lightRig rig="flat" dir="t"/>
            </a:scene3d>
          </p:grpSpPr>
          <p:sp>
            <p:nvSpPr>
              <p:cNvPr id="268" name="Auf der gleichen Seite des Rechtecks liegende Ecken abrunden 104"/>
              <p:cNvSpPr/>
              <p:nvPr/>
            </p:nvSpPr>
            <p:spPr>
              <a:xfrm rot="5400000">
                <a:off x="13986747" y="-5679773"/>
                <a:ext cx="1668707" cy="1304817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rnd" cmpd="sng" algn="ctr">
                <a:solidFill>
                  <a:srgbClr val="333399"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2700" prstMaterial="plastic">
                <a:bevelT w="50800" h="50800"/>
              </a:sp3d>
            </p:spPr>
          </p:sp>
          <p:sp>
            <p:nvSpPr>
              <p:cNvPr id="269" name="Auf der gleichen Seite des Rechtecks liegende Ecken abrunden 4"/>
              <p:cNvSpPr/>
              <p:nvPr/>
            </p:nvSpPr>
            <p:spPr>
              <a:xfrm>
                <a:off x="8297004" y="93961"/>
                <a:ext cx="12964180" cy="1552799"/>
              </a:xfrm>
              <a:prstGeom prst="rect">
                <a:avLst/>
              </a:prstGeom>
              <a:noFill/>
              <a:ln cap="rnd">
                <a:noFill/>
                <a:round/>
              </a:ln>
              <a:effectLst/>
              <a:sp3d/>
            </p:spPr>
            <p:txBody>
              <a:bodyPr lIns="128016" tIns="11430" rIns="11430" bIns="1143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defRPr/>
                </a:pPr>
                <a:endParaRPr lang="de-DE" sz="1000" ker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67596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" y="2002"/>
              <a:ext cx="64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97" name="Text Box 18"/>
            <p:cNvSpPr txBox="1">
              <a:spLocks noChangeArrowheads="1"/>
            </p:cNvSpPr>
            <p:nvPr/>
          </p:nvSpPr>
          <p:spPr bwMode="auto">
            <a:xfrm>
              <a:off x="4876" y="2675"/>
              <a:ext cx="70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1100" b="1">
                  <a:latin typeface="Verdana" pitchFamily="34" charset="0"/>
                  <a:cs typeface="Arial" pitchFamily="34" charset="0"/>
                </a:rPr>
                <a:t>Knowledge Performance Cockpit</a:t>
              </a:r>
            </a:p>
          </p:txBody>
        </p:sp>
      </p:grpSp>
      <p:grpSp>
        <p:nvGrpSpPr>
          <p:cNvPr id="5" name="Gruppieren 307"/>
          <p:cNvGrpSpPr>
            <a:grpSpLocks/>
          </p:cNvGrpSpPr>
          <p:nvPr/>
        </p:nvGrpSpPr>
        <p:grpSpPr bwMode="auto">
          <a:xfrm>
            <a:off x="6516688" y="1584325"/>
            <a:ext cx="1425575" cy="2335213"/>
            <a:chOff x="6517436" y="2435952"/>
            <a:chExt cx="1424041" cy="2334393"/>
          </a:xfrm>
        </p:grpSpPr>
        <p:grpSp>
          <p:nvGrpSpPr>
            <p:cNvPr id="67599" name="Gruppieren 6"/>
            <p:cNvGrpSpPr>
              <a:grpSpLocks/>
            </p:cNvGrpSpPr>
            <p:nvPr/>
          </p:nvGrpSpPr>
          <p:grpSpPr bwMode="auto">
            <a:xfrm>
              <a:off x="6517436" y="2435952"/>
              <a:ext cx="1424041" cy="563966"/>
              <a:chOff x="12708150" y="4614448"/>
              <a:chExt cx="2824033" cy="1129613"/>
            </a:xfrm>
          </p:grpSpPr>
          <p:sp>
            <p:nvSpPr>
              <p:cNvPr id="244" name="Eingekerbter Richtungspfeil 10"/>
              <p:cNvSpPr/>
              <p:nvPr/>
            </p:nvSpPr>
            <p:spPr>
              <a:xfrm>
                <a:off x="12708150" y="4614448"/>
                <a:ext cx="2824033" cy="1129613"/>
              </a:xfrm>
              <a:prstGeom prst="chevron">
                <a:avLst/>
              </a:prstGeom>
              <a:gradFill>
                <a:gsLst>
                  <a:gs pos="0">
                    <a:srgbClr val="3030C2"/>
                  </a:gs>
                  <a:gs pos="80000">
                    <a:srgbClr val="4D4DD3"/>
                  </a:gs>
                  <a:gs pos="19000">
                    <a:srgbClr val="5858D6"/>
                  </a:gs>
                </a:gsLst>
                <a:path path="circle">
                  <a:fillToRect l="100000" t="100000"/>
                </a:path>
              </a:gra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245" name="Eingekerbter Richtungspfeil 14"/>
              <p:cNvSpPr/>
              <p:nvPr/>
            </p:nvSpPr>
            <p:spPr>
              <a:xfrm>
                <a:off x="13272957" y="4614448"/>
                <a:ext cx="1694420" cy="11296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56007" tIns="18669" rIns="18669" bIns="18669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900" b="1" i="1" kern="0" dirty="0">
                    <a:solidFill>
                      <a:srgbClr val="FFFFFF"/>
                    </a:solidFill>
                    <a:latin typeface="Arial" charset="0"/>
                  </a:rPr>
                  <a:t>Communication Knowledge Scorecard</a:t>
                </a:r>
                <a:endParaRPr lang="de-DE" sz="900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7" name="Gruppieren 100"/>
            <p:cNvGrpSpPr/>
            <p:nvPr/>
          </p:nvGrpSpPr>
          <p:grpSpPr>
            <a:xfrm>
              <a:off x="6565053" y="3059790"/>
              <a:ext cx="1164362" cy="1710555"/>
              <a:chOff x="8297004" y="9959"/>
              <a:chExt cx="13048182" cy="1668707"/>
            </a:xfrm>
            <a:scene3d>
              <a:camera prst="orthographicFront"/>
              <a:lightRig rig="flat" dir="t"/>
            </a:scene3d>
          </p:grpSpPr>
          <p:sp>
            <p:nvSpPr>
              <p:cNvPr id="265" name="Auf der gleichen Seite des Rechtecks liegende Ecken abrunden 101"/>
              <p:cNvSpPr/>
              <p:nvPr/>
            </p:nvSpPr>
            <p:spPr>
              <a:xfrm rot="5400000">
                <a:off x="13986747" y="-5679773"/>
                <a:ext cx="1668707" cy="1304817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rnd" cmpd="sng" algn="ctr">
                <a:solidFill>
                  <a:srgbClr val="333399"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2700" prstMaterial="plastic">
                <a:bevelT w="50800" h="50800"/>
              </a:sp3d>
            </p:spPr>
          </p:sp>
          <p:sp>
            <p:nvSpPr>
              <p:cNvPr id="266" name="Auf der gleichen Seite des Rechtecks liegende Ecken abrunden 4"/>
              <p:cNvSpPr/>
              <p:nvPr/>
            </p:nvSpPr>
            <p:spPr>
              <a:xfrm>
                <a:off x="8297004" y="93961"/>
                <a:ext cx="12964180" cy="1552799"/>
              </a:xfrm>
              <a:prstGeom prst="rect">
                <a:avLst/>
              </a:prstGeom>
              <a:noFill/>
              <a:ln cap="rnd">
                <a:noFill/>
                <a:round/>
              </a:ln>
              <a:effectLst/>
              <a:sp3d/>
            </p:spPr>
            <p:txBody>
              <a:bodyPr lIns="128016" tIns="11430" rIns="11430" bIns="1143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defRPr/>
                </a:pPr>
                <a:endParaRPr lang="de-DE" sz="1000" ker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283" name="Picture 8" descr="excel-rep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77600" y="3138968"/>
              <a:ext cx="797654" cy="6125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85" name="Picture 8" descr="excel-rep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31423" y="3316706"/>
              <a:ext cx="797653" cy="6125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7609" name="Text Box 18"/>
            <p:cNvSpPr txBox="1">
              <a:spLocks noChangeArrowheads="1"/>
            </p:cNvSpPr>
            <p:nvPr/>
          </p:nvSpPr>
          <p:spPr bwMode="auto">
            <a:xfrm>
              <a:off x="6651140" y="4289874"/>
              <a:ext cx="975557" cy="155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1100" b="1">
                  <a:latin typeface="Verdana" pitchFamily="34" charset="0"/>
                  <a:cs typeface="Arial" pitchFamily="34" charset="0"/>
                </a:rPr>
                <a:t>Reports</a:t>
              </a:r>
            </a:p>
          </p:txBody>
        </p:sp>
      </p:grpSp>
      <p:grpSp>
        <p:nvGrpSpPr>
          <p:cNvPr id="67610" name="Group 26"/>
          <p:cNvGrpSpPr>
            <a:grpSpLocks/>
          </p:cNvGrpSpPr>
          <p:nvPr/>
        </p:nvGrpSpPr>
        <p:grpSpPr bwMode="auto">
          <a:xfrm>
            <a:off x="165100" y="1557338"/>
            <a:ext cx="1808163" cy="2444750"/>
            <a:chOff x="104" y="1517"/>
            <a:chExt cx="1139" cy="1540"/>
          </a:xfrm>
        </p:grpSpPr>
        <p:sp>
          <p:nvSpPr>
            <p:cNvPr id="249" name="Richtungspfeil 119"/>
            <p:cNvSpPr/>
            <p:nvPr/>
          </p:nvSpPr>
          <p:spPr>
            <a:xfrm>
              <a:off x="151" y="1535"/>
              <a:ext cx="337" cy="355"/>
            </a:xfrm>
            <a:prstGeom prst="homePlate">
              <a:avLst>
                <a:gd name="adj" fmla="val 52257"/>
              </a:avLst>
            </a:prstGeom>
            <a:gradFill flip="none" rotWithShape="1">
              <a:gsLst>
                <a:gs pos="0">
                  <a:srgbClr val="333399">
                    <a:lumMod val="50000"/>
                  </a:srgbClr>
                </a:gs>
                <a:gs pos="80000">
                  <a:srgbClr val="333399">
                    <a:lumMod val="50000"/>
                  </a:srgbClr>
                </a:gs>
                <a:gs pos="19000">
                  <a:srgbClr val="333399">
                    <a:lumMod val="7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vert270" lIns="128016" tIns="11430" rIns="11430" bIns="11430" spcCol="1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="1" i="1" kern="0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50" name="Rechteck 121"/>
            <p:cNvSpPr/>
            <p:nvPr/>
          </p:nvSpPr>
          <p:spPr>
            <a:xfrm>
              <a:off x="154" y="1530"/>
              <a:ext cx="217" cy="341"/>
            </a:xfrm>
            <a:prstGeom prst="rect">
              <a:avLst/>
            </a:prstGeom>
          </p:spPr>
          <p:txBody>
            <a:bodyPr vert="vert27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050" b="1" i="1" kern="0" dirty="0">
                  <a:solidFill>
                    <a:srgbClr val="FFFFFF"/>
                  </a:solidFill>
                  <a:cs typeface="Arial" pitchFamily="34" charset="0"/>
                </a:rPr>
                <a:t>Phase</a:t>
              </a:r>
            </a:p>
          </p:txBody>
        </p:sp>
        <p:grpSp>
          <p:nvGrpSpPr>
            <p:cNvPr id="9" name="Gruppieren 113"/>
            <p:cNvGrpSpPr/>
            <p:nvPr/>
          </p:nvGrpSpPr>
          <p:grpSpPr>
            <a:xfrm rot="10800000">
              <a:off x="135" y="1925"/>
              <a:ext cx="182" cy="1090"/>
              <a:chOff x="8297004" y="93961"/>
              <a:chExt cx="12964180" cy="1602989"/>
            </a:xfrm>
            <a:scene3d>
              <a:camera prst="orthographicFront"/>
              <a:lightRig rig="flat" dir="t"/>
            </a:scene3d>
          </p:grpSpPr>
          <p:sp>
            <p:nvSpPr>
              <p:cNvPr id="289" name="Auf der gleichen Seite des Rechtecks liegende Ecken abrunden 114"/>
              <p:cNvSpPr/>
              <p:nvPr/>
            </p:nvSpPr>
            <p:spPr>
              <a:xfrm rot="5400000">
                <a:off x="13876490" y="-5060420"/>
                <a:ext cx="1584705" cy="11930035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rnd" cmpd="sng" algn="ctr">
                <a:solidFill>
                  <a:srgbClr val="333399"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2700" prstMaterial="plastic">
                <a:bevelT w="50800" h="50800"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400" b="1" i="1" kern="0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cs typeface="Arial" pitchFamily="34" charset="0"/>
                  </a:rPr>
                  <a:t>Instruments</a:t>
                </a:r>
              </a:p>
            </p:txBody>
          </p:sp>
          <p:sp>
            <p:nvSpPr>
              <p:cNvPr id="290" name="Auf der gleichen Seite des Rechtecks liegende Ecken abrunden 4"/>
              <p:cNvSpPr/>
              <p:nvPr/>
            </p:nvSpPr>
            <p:spPr>
              <a:xfrm>
                <a:off x="8297004" y="93961"/>
                <a:ext cx="12964180" cy="1552799"/>
              </a:xfrm>
              <a:prstGeom prst="rect">
                <a:avLst/>
              </a:prstGeom>
              <a:noFill/>
              <a:ln cap="rnd">
                <a:noFill/>
                <a:round/>
              </a:ln>
              <a:effectLst/>
              <a:sp3d/>
            </p:spPr>
            <p:txBody>
              <a:bodyPr lIns="128016" tIns="11430" rIns="11430" bIns="1143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defRPr/>
                </a:pPr>
                <a:endParaRPr lang="de-DE" sz="1400" ker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7616" name="Group 32"/>
            <p:cNvGrpSpPr>
              <a:grpSpLocks/>
            </p:cNvGrpSpPr>
            <p:nvPr/>
          </p:nvGrpSpPr>
          <p:grpSpPr bwMode="auto">
            <a:xfrm>
              <a:off x="300" y="1534"/>
              <a:ext cx="943" cy="1523"/>
              <a:chOff x="300" y="1534"/>
              <a:chExt cx="943" cy="1523"/>
            </a:xfrm>
          </p:grpSpPr>
          <p:grpSp>
            <p:nvGrpSpPr>
              <p:cNvPr id="67617" name="Gruppieren 1"/>
              <p:cNvGrpSpPr>
                <a:grpSpLocks/>
              </p:cNvGrpSpPr>
              <p:nvPr/>
            </p:nvGrpSpPr>
            <p:grpSpPr bwMode="auto">
              <a:xfrm>
                <a:off x="347" y="1534"/>
                <a:ext cx="896" cy="355"/>
                <a:chOff x="0" y="4614448"/>
                <a:chExt cx="2824033" cy="1129613"/>
              </a:xfrm>
            </p:grpSpPr>
            <p:sp>
              <p:nvSpPr>
                <p:cNvPr id="229" name="Eingekerbter Richtungspfeil 20"/>
                <p:cNvSpPr/>
                <p:nvPr/>
              </p:nvSpPr>
              <p:spPr>
                <a:xfrm>
                  <a:off x="0" y="4614448"/>
                  <a:ext cx="2824033" cy="1129613"/>
                </a:xfrm>
                <a:prstGeom prst="chevron">
                  <a:avLst/>
                </a:prstGeom>
                <a:gradFill flip="none" rotWithShape="1">
                  <a:gsLst>
                    <a:gs pos="0">
                      <a:srgbClr val="333399">
                        <a:lumMod val="50000"/>
                      </a:srgbClr>
                    </a:gs>
                    <a:gs pos="80000">
                      <a:srgbClr val="333399">
                        <a:lumMod val="50000"/>
                      </a:srgbClr>
                    </a:gs>
                    <a:gs pos="19000">
                      <a:srgbClr val="333399">
                        <a:lumMod val="7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sp>
            <p:sp>
              <p:nvSpPr>
                <p:cNvPr id="230" name="Eingekerbter Richtungspfeil 4"/>
                <p:cNvSpPr/>
                <p:nvPr/>
              </p:nvSpPr>
              <p:spPr>
                <a:xfrm>
                  <a:off x="325850" y="4614448"/>
                  <a:ext cx="2346896" cy="11296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lIns="56007" tIns="18669" rIns="18669" bIns="18669" spcCol="1270" anchor="ctr"/>
                <a:lstStyle/>
                <a:p>
                  <a:pPr algn="ctr" defTabSz="6223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n-US" sz="900" b="1" i="1" kern="0" dirty="0">
                      <a:solidFill>
                        <a:srgbClr val="FFFFFF"/>
                      </a:solidFill>
                      <a:latin typeface="Arial" charset="0"/>
                    </a:rPr>
                    <a:t>Definition of </a:t>
                  </a:r>
                  <a:br>
                    <a:rPr lang="en-US" sz="900" b="1" i="1" kern="0" dirty="0">
                      <a:solidFill>
                        <a:srgbClr val="FFFFFF"/>
                      </a:solidFill>
                      <a:latin typeface="Arial" charset="0"/>
                    </a:rPr>
                  </a:br>
                  <a:r>
                    <a:rPr lang="en-US" sz="900" b="1" i="1" kern="0" dirty="0">
                      <a:solidFill>
                        <a:srgbClr val="FFFFFF"/>
                      </a:solidFill>
                      <a:latin typeface="Arial" charset="0"/>
                    </a:rPr>
                    <a:t>Initial Situation</a:t>
                  </a:r>
                  <a:endParaRPr lang="de-DE" sz="900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2" name="Gruppieren 85"/>
              <p:cNvGrpSpPr/>
              <p:nvPr/>
            </p:nvGrpSpPr>
            <p:grpSpPr>
              <a:xfrm>
                <a:off x="341" y="1927"/>
                <a:ext cx="734" cy="1078"/>
                <a:chOff x="8297004" y="9959"/>
                <a:chExt cx="13048182" cy="1668707"/>
              </a:xfrm>
              <a:scene3d>
                <a:camera prst="orthographicFront"/>
                <a:lightRig rig="flat" dir="t"/>
              </a:scene3d>
            </p:grpSpPr>
            <p:sp>
              <p:nvSpPr>
                <p:cNvPr id="271" name="Auf der gleichen Seite des Rechtecks liegende Ecken abrunden 86"/>
                <p:cNvSpPr/>
                <p:nvPr/>
              </p:nvSpPr>
              <p:spPr>
                <a:xfrm rot="5400000">
                  <a:off x="13986747" y="-5679773"/>
                  <a:ext cx="1668707" cy="13048171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rgbClr val="FFFFFF">
                    <a:alpha val="90000"/>
                    <a:hueOff val="0"/>
                    <a:satOff val="0"/>
                    <a:lumOff val="0"/>
                    <a:alphaOff val="0"/>
                  </a:srgbClr>
                </a:solidFill>
                <a:ln w="9525" cap="rnd" cmpd="sng" algn="ctr">
                  <a:solidFill>
                    <a:srgbClr val="333399">
                      <a:alpha val="90000"/>
                      <a:hueOff val="0"/>
                      <a:satOff val="0"/>
                      <a:lumOff val="0"/>
                      <a:alphaOff val="0"/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p3d extrusionH="12700" prstMaterial="plastic">
                  <a:bevelT w="50800" h="50800"/>
                </a:sp3d>
              </p:spPr>
            </p:sp>
            <p:sp>
              <p:nvSpPr>
                <p:cNvPr id="272" name="Auf der gleichen Seite des Rechtecks liegende Ecken abrunden 4"/>
                <p:cNvSpPr/>
                <p:nvPr/>
              </p:nvSpPr>
              <p:spPr>
                <a:xfrm>
                  <a:off x="8297004" y="93961"/>
                  <a:ext cx="12964180" cy="1552799"/>
                </a:xfrm>
                <a:prstGeom prst="rect">
                  <a:avLst/>
                </a:prstGeom>
                <a:noFill/>
                <a:ln cap="rnd">
                  <a:noFill/>
                  <a:round/>
                </a:ln>
                <a:effectLst/>
                <a:sp3d/>
              </p:spPr>
              <p:txBody>
                <a:bodyPr lIns="128016" tIns="11430" rIns="11430" bIns="11430" spcCol="1270" anchor="ctr"/>
                <a:lstStyle/>
                <a:p>
                  <a:pPr marL="171450" lvl="1" indent="-171450" defTabSz="800100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15000"/>
                    </a:spcAft>
                    <a:defRPr/>
                  </a:pPr>
                  <a:endParaRPr lang="de-DE" sz="1000" kern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273" name="Picture 4" descr="PROMOTE-KnowlegeMap-Sample"/>
              <p:cNvPicPr>
                <a:picLocks noChangeAspect="1" noChangeArrowheads="1"/>
              </p:cNvPicPr>
              <p:nvPr/>
            </p:nvPicPr>
            <p:blipFill>
              <a:blip r:embed="rId5"/>
              <a:srcRect t="981" b="981"/>
              <a:stretch>
                <a:fillRect/>
              </a:stretch>
            </p:blipFill>
            <p:spPr bwMode="auto">
              <a:xfrm>
                <a:off x="377" y="1953"/>
                <a:ext cx="440" cy="22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74" name="Picture 3" descr="P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97" y="2164"/>
                <a:ext cx="558" cy="28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75" name="Picture 3" descr="Wissensmanagementprozesse der ZentDok_FINAL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78" y="2039"/>
                <a:ext cx="442" cy="21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3175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67628" name="Grafik 90" descr="Promotelogo.png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" y="2002"/>
                <a:ext cx="388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629" name="Text Box 18"/>
              <p:cNvSpPr txBox="1">
                <a:spLocks noChangeArrowheads="1"/>
              </p:cNvSpPr>
              <p:nvPr/>
            </p:nvSpPr>
            <p:spPr bwMode="auto">
              <a:xfrm>
                <a:off x="413" y="2568"/>
                <a:ext cx="607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6000" tIns="36000" rIns="36000" bIns="3600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0" hangingPunct="0"/>
                <a:r>
                  <a:rPr lang="en-GB" altLang="de-DE" sz="1100" b="1">
                    <a:latin typeface="Verdana" pitchFamily="34" charset="0"/>
                    <a:cs typeface="Arial" pitchFamily="34" charset="0"/>
                  </a:rPr>
                  <a:t>Knowledge Relevant Models</a:t>
                </a:r>
              </a:p>
            </p:txBody>
          </p:sp>
        </p:grpSp>
      </p:grpSp>
      <p:grpSp>
        <p:nvGrpSpPr>
          <p:cNvPr id="13" name="Gruppieren 311"/>
          <p:cNvGrpSpPr>
            <a:grpSpLocks/>
          </p:cNvGrpSpPr>
          <p:nvPr/>
        </p:nvGrpSpPr>
        <p:grpSpPr bwMode="auto">
          <a:xfrm>
            <a:off x="1722438" y="1584325"/>
            <a:ext cx="1441450" cy="2335213"/>
            <a:chOff x="1722010" y="2435952"/>
            <a:chExt cx="1441585" cy="2334393"/>
          </a:xfrm>
        </p:grpSpPr>
        <p:grpSp>
          <p:nvGrpSpPr>
            <p:cNvPr id="67631" name="Gruppieren 2"/>
            <p:cNvGrpSpPr>
              <a:grpSpLocks/>
            </p:cNvGrpSpPr>
            <p:nvPr/>
          </p:nvGrpSpPr>
          <p:grpSpPr bwMode="auto">
            <a:xfrm>
              <a:off x="1740119" y="2435952"/>
              <a:ext cx="1423476" cy="563966"/>
              <a:chOff x="2541630" y="4614448"/>
              <a:chExt cx="2824033" cy="1129613"/>
            </a:xfrm>
          </p:grpSpPr>
          <p:sp>
            <p:nvSpPr>
              <p:cNvPr id="232" name="Eingekerbter Richtungspfeil 18"/>
              <p:cNvSpPr/>
              <p:nvPr/>
            </p:nvSpPr>
            <p:spPr>
              <a:xfrm>
                <a:off x="2541630" y="4614448"/>
                <a:ext cx="2824033" cy="1129613"/>
              </a:xfrm>
              <a:prstGeom prst="chevron">
                <a:avLst/>
              </a:prstGeom>
              <a:gradFill>
                <a:gsLst>
                  <a:gs pos="0">
                    <a:srgbClr val="333399">
                      <a:lumMod val="75000"/>
                    </a:srgbClr>
                  </a:gs>
                  <a:gs pos="80000">
                    <a:srgbClr val="333399">
                      <a:lumMod val="75000"/>
                    </a:srgbClr>
                  </a:gs>
                  <a:gs pos="19000">
                    <a:srgbClr val="2E2EBC"/>
                  </a:gs>
                </a:gsLst>
                <a:path path="circle">
                  <a:fillToRect l="100000" t="100000"/>
                </a:path>
              </a:gra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233" name="Eingekerbter Richtungspfeil 6"/>
              <p:cNvSpPr/>
              <p:nvPr/>
            </p:nvSpPr>
            <p:spPr>
              <a:xfrm>
                <a:off x="3106437" y="4614448"/>
                <a:ext cx="1694420" cy="11296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56007" tIns="18669" rIns="18669" bIns="18669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  <a:t>Specification </a:t>
                </a:r>
                <a:b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</a:br>
                <a: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  <a:t>of Goals</a:t>
                </a:r>
                <a:endParaRPr lang="de-DE" sz="900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15" name="Gruppieren 91"/>
            <p:cNvGrpSpPr/>
            <p:nvPr/>
          </p:nvGrpSpPr>
          <p:grpSpPr>
            <a:xfrm>
              <a:off x="1737398" y="3059790"/>
              <a:ext cx="1164362" cy="1710555"/>
              <a:chOff x="8297004" y="9959"/>
              <a:chExt cx="13048182" cy="1668707"/>
            </a:xfrm>
            <a:scene3d>
              <a:camera prst="orthographicFront"/>
              <a:lightRig rig="flat" dir="t"/>
            </a:scene3d>
          </p:grpSpPr>
          <p:sp>
            <p:nvSpPr>
              <p:cNvPr id="253" name="Auf der gleichen Seite des Rechtecks liegende Ecken abrunden 92"/>
              <p:cNvSpPr/>
              <p:nvPr/>
            </p:nvSpPr>
            <p:spPr>
              <a:xfrm rot="5400000">
                <a:off x="13986747" y="-5679773"/>
                <a:ext cx="1668707" cy="1304817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rnd" cmpd="sng" algn="ctr">
                <a:solidFill>
                  <a:srgbClr val="333399"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2700" prstMaterial="plastic">
                <a:bevelT w="50800" h="50800"/>
              </a:sp3d>
            </p:spPr>
          </p:sp>
          <p:sp>
            <p:nvSpPr>
              <p:cNvPr id="254" name="Auf der gleichen Seite des Rechtecks liegende Ecken abrunden 4"/>
              <p:cNvSpPr/>
              <p:nvPr/>
            </p:nvSpPr>
            <p:spPr>
              <a:xfrm>
                <a:off x="8297004" y="93961"/>
                <a:ext cx="12964180" cy="1552799"/>
              </a:xfrm>
              <a:prstGeom prst="rect">
                <a:avLst/>
              </a:prstGeom>
              <a:noFill/>
              <a:ln cap="rnd">
                <a:noFill/>
                <a:round/>
              </a:ln>
              <a:effectLst/>
              <a:sp3d/>
            </p:spPr>
            <p:txBody>
              <a:bodyPr lIns="128016" tIns="11430" rIns="11430" bIns="1143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defRPr/>
                </a:pPr>
                <a:endParaRPr lang="de-DE" sz="1000" ker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276" name="Picture 2" descr="Erfolgsfaktorenmodell"/>
            <p:cNvPicPr>
              <a:picLocks noChangeAspect="1" noChangeArrowheads="1"/>
            </p:cNvPicPr>
            <p:nvPr/>
          </p:nvPicPr>
          <p:blipFill>
            <a:blip r:embed="rId9"/>
            <a:srcRect b="27659"/>
            <a:stretch>
              <a:fillRect/>
            </a:stretch>
          </p:blipFill>
          <p:spPr bwMode="auto">
            <a:xfrm>
              <a:off x="1956982" y="3099294"/>
              <a:ext cx="689040" cy="7918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7640" name="Text Box 18"/>
            <p:cNvSpPr txBox="1">
              <a:spLocks noChangeArrowheads="1"/>
            </p:cNvSpPr>
            <p:nvPr/>
          </p:nvSpPr>
          <p:spPr bwMode="auto">
            <a:xfrm>
              <a:off x="1722010" y="4250316"/>
              <a:ext cx="1180938" cy="175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1100" b="1">
                  <a:latin typeface="Verdana" pitchFamily="34" charset="0"/>
                  <a:cs typeface="Arial" pitchFamily="34" charset="0"/>
                </a:rPr>
                <a:t>Success Factors and </a:t>
              </a:r>
              <a:br>
                <a:rPr lang="en-GB" altLang="de-DE" sz="1100" b="1">
                  <a:latin typeface="Verdana" pitchFamily="34" charset="0"/>
                  <a:cs typeface="Arial" pitchFamily="34" charset="0"/>
                </a:rPr>
              </a:br>
              <a:r>
                <a:rPr lang="en-GB" altLang="de-DE" sz="1100" b="1">
                  <a:latin typeface="Verdana" pitchFamily="34" charset="0"/>
                  <a:cs typeface="Arial" pitchFamily="34" charset="0"/>
                </a:rPr>
                <a:t>Knowledge Goals</a:t>
              </a:r>
            </a:p>
          </p:txBody>
        </p:sp>
      </p:grpSp>
      <p:grpSp>
        <p:nvGrpSpPr>
          <p:cNvPr id="16" name="Gruppieren 310"/>
          <p:cNvGrpSpPr>
            <a:grpSpLocks/>
          </p:cNvGrpSpPr>
          <p:nvPr/>
        </p:nvGrpSpPr>
        <p:grpSpPr bwMode="auto">
          <a:xfrm>
            <a:off x="2930525" y="1584325"/>
            <a:ext cx="1423988" cy="2335213"/>
            <a:chOff x="2930775" y="2435952"/>
            <a:chExt cx="1424041" cy="2334393"/>
          </a:xfrm>
        </p:grpSpPr>
        <p:grpSp>
          <p:nvGrpSpPr>
            <p:cNvPr id="67642" name="Gruppieren 3"/>
            <p:cNvGrpSpPr>
              <a:grpSpLocks/>
            </p:cNvGrpSpPr>
            <p:nvPr/>
          </p:nvGrpSpPr>
          <p:grpSpPr bwMode="auto">
            <a:xfrm>
              <a:off x="2930775" y="2435952"/>
              <a:ext cx="1424041" cy="563966"/>
              <a:chOff x="5083260" y="4614448"/>
              <a:chExt cx="2824033" cy="1129613"/>
            </a:xfrm>
          </p:grpSpPr>
          <p:sp>
            <p:nvSpPr>
              <p:cNvPr id="235" name="Eingekerbter Richtungspfeil 16"/>
              <p:cNvSpPr/>
              <p:nvPr/>
            </p:nvSpPr>
            <p:spPr>
              <a:xfrm>
                <a:off x="5083260" y="4614448"/>
                <a:ext cx="2824033" cy="1129613"/>
              </a:xfrm>
              <a:prstGeom prst="chevron">
                <a:avLst/>
              </a:prstGeom>
              <a:gradFill>
                <a:gsLst>
                  <a:gs pos="0">
                    <a:srgbClr val="333399">
                      <a:lumMod val="75000"/>
                    </a:srgbClr>
                  </a:gs>
                  <a:gs pos="80000">
                    <a:srgbClr val="3030C2"/>
                  </a:gs>
                  <a:gs pos="19000">
                    <a:srgbClr val="3030C2"/>
                  </a:gs>
                </a:gsLst>
                <a:path path="circle">
                  <a:fillToRect l="100000" t="100000"/>
                </a:path>
              </a:gra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236" name="Eingekerbter Richtungspfeil 8"/>
              <p:cNvSpPr/>
              <p:nvPr/>
            </p:nvSpPr>
            <p:spPr>
              <a:xfrm>
                <a:off x="5282270" y="4614448"/>
                <a:ext cx="2349626" cy="11296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56007" tIns="18669" rIns="18669" bIns="18669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  <a:t>Identification of Cause-And-</a:t>
                </a:r>
                <a:b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</a:br>
                <a: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  <a:t>Effect Relations</a:t>
                </a:r>
                <a:endParaRPr lang="de-DE" sz="900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18" name="Gruppieren 94"/>
            <p:cNvGrpSpPr/>
            <p:nvPr/>
          </p:nvGrpSpPr>
          <p:grpSpPr>
            <a:xfrm>
              <a:off x="2954286" y="3059790"/>
              <a:ext cx="1164362" cy="1710555"/>
              <a:chOff x="8297004" y="9959"/>
              <a:chExt cx="13048182" cy="1668707"/>
            </a:xfrm>
            <a:scene3d>
              <a:camera prst="orthographicFront"/>
              <a:lightRig rig="flat" dir="t"/>
            </a:scene3d>
          </p:grpSpPr>
          <p:sp>
            <p:nvSpPr>
              <p:cNvPr id="256" name="Auf der gleichen Seite des Rechtecks liegende Ecken abrunden 95"/>
              <p:cNvSpPr/>
              <p:nvPr/>
            </p:nvSpPr>
            <p:spPr>
              <a:xfrm rot="5400000">
                <a:off x="13986747" y="-5679773"/>
                <a:ext cx="1668707" cy="1304817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rnd" cmpd="sng" algn="ctr">
                <a:solidFill>
                  <a:srgbClr val="333399"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2700" prstMaterial="plastic">
                <a:bevelT w="50800" h="50800"/>
              </a:sp3d>
            </p:spPr>
          </p:sp>
          <p:sp>
            <p:nvSpPr>
              <p:cNvPr id="257" name="Auf der gleichen Seite des Rechtecks liegende Ecken abrunden 4"/>
              <p:cNvSpPr/>
              <p:nvPr/>
            </p:nvSpPr>
            <p:spPr>
              <a:xfrm>
                <a:off x="8297004" y="93961"/>
                <a:ext cx="12964180" cy="1552799"/>
              </a:xfrm>
              <a:prstGeom prst="rect">
                <a:avLst/>
              </a:prstGeom>
              <a:noFill/>
              <a:ln cap="rnd">
                <a:noFill/>
                <a:round/>
              </a:ln>
              <a:effectLst/>
              <a:sp3d/>
            </p:spPr>
            <p:txBody>
              <a:bodyPr lIns="128016" tIns="11430" rIns="11430" bIns="1143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defRPr/>
                </a:pPr>
                <a:endParaRPr lang="de-DE" sz="1000" ker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277" name="Grafik 57" descr="ursache-wirkung.png"/>
            <p:cNvPicPr>
              <a:picLocks noChangeAspect="1"/>
            </p:cNvPicPr>
            <p:nvPr/>
          </p:nvPicPr>
          <p:blipFill>
            <a:blip r:embed="rId10"/>
            <a:srcRect b="27772"/>
            <a:stretch>
              <a:fillRect/>
            </a:stretch>
          </p:blipFill>
          <p:spPr>
            <a:xfrm>
              <a:off x="3237174" y="3099294"/>
              <a:ext cx="655661" cy="791885"/>
            </a:xfrm>
            <a:prstGeom prst="rect">
              <a:avLst/>
            </a:prstGeom>
            <a:ln w="3175"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7651" name="Text Box 18"/>
            <p:cNvSpPr txBox="1">
              <a:spLocks noChangeArrowheads="1"/>
            </p:cNvSpPr>
            <p:nvPr/>
          </p:nvSpPr>
          <p:spPr bwMode="auto">
            <a:xfrm>
              <a:off x="2954292" y="4247679"/>
              <a:ext cx="1180938" cy="175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1100" b="1">
                  <a:latin typeface="Verdana" pitchFamily="34" charset="0"/>
                  <a:cs typeface="Arial" pitchFamily="34" charset="0"/>
                </a:rPr>
                <a:t>Cause and Effects Relations</a:t>
              </a:r>
            </a:p>
          </p:txBody>
        </p:sp>
      </p:grpSp>
      <p:grpSp>
        <p:nvGrpSpPr>
          <p:cNvPr id="19" name="Gruppieren 309"/>
          <p:cNvGrpSpPr>
            <a:grpSpLocks/>
          </p:cNvGrpSpPr>
          <p:nvPr/>
        </p:nvGrpSpPr>
        <p:grpSpPr bwMode="auto">
          <a:xfrm>
            <a:off x="4119563" y="1584325"/>
            <a:ext cx="1423987" cy="2335213"/>
            <a:chOff x="4119736" y="2435952"/>
            <a:chExt cx="1424041" cy="2334393"/>
          </a:xfrm>
        </p:grpSpPr>
        <p:grpSp>
          <p:nvGrpSpPr>
            <p:cNvPr id="67653" name="Gruppieren 4"/>
            <p:cNvGrpSpPr>
              <a:grpSpLocks/>
            </p:cNvGrpSpPr>
            <p:nvPr/>
          </p:nvGrpSpPr>
          <p:grpSpPr bwMode="auto">
            <a:xfrm>
              <a:off x="4119736" y="2435952"/>
              <a:ext cx="1424041" cy="563966"/>
              <a:chOff x="7624890" y="4614448"/>
              <a:chExt cx="2824033" cy="1129613"/>
            </a:xfrm>
          </p:grpSpPr>
          <p:sp>
            <p:nvSpPr>
              <p:cNvPr id="238" name="Eingekerbter Richtungspfeil 14"/>
              <p:cNvSpPr/>
              <p:nvPr/>
            </p:nvSpPr>
            <p:spPr>
              <a:xfrm>
                <a:off x="7624890" y="4614448"/>
                <a:ext cx="2824033" cy="1129613"/>
              </a:xfrm>
              <a:prstGeom prst="chevron">
                <a:avLst/>
              </a:prstGeom>
              <a:gradFill>
                <a:gsLst>
                  <a:gs pos="0">
                    <a:srgbClr val="4343D1"/>
                  </a:gs>
                  <a:gs pos="80000">
                    <a:srgbClr val="4343D1"/>
                  </a:gs>
                  <a:gs pos="19000">
                    <a:srgbClr val="4D4DD3"/>
                  </a:gs>
                </a:gsLst>
                <a:path path="circle">
                  <a:fillToRect l="100000" t="100000"/>
                </a:path>
              </a:gra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239" name="Eingekerbter Richtungspfeil 10"/>
              <p:cNvSpPr/>
              <p:nvPr/>
            </p:nvSpPr>
            <p:spPr>
              <a:xfrm>
                <a:off x="8189697" y="4614448"/>
                <a:ext cx="1694420" cy="11296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56007" tIns="18669" rIns="18669" bIns="18669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  <a:t>Quantification of Goals</a:t>
                </a:r>
                <a:endParaRPr lang="de-DE" sz="900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21" name="Gruppieren 97"/>
            <p:cNvGrpSpPr/>
            <p:nvPr/>
          </p:nvGrpSpPr>
          <p:grpSpPr>
            <a:xfrm>
              <a:off x="4162085" y="3059790"/>
              <a:ext cx="1164362" cy="1710555"/>
              <a:chOff x="8297004" y="9959"/>
              <a:chExt cx="13048182" cy="1668707"/>
            </a:xfrm>
            <a:scene3d>
              <a:camera prst="orthographicFront"/>
              <a:lightRig rig="flat" dir="t"/>
            </a:scene3d>
          </p:grpSpPr>
          <p:sp>
            <p:nvSpPr>
              <p:cNvPr id="259" name="Auf der gleichen Seite des Rechtecks liegende Ecken abrunden 98"/>
              <p:cNvSpPr/>
              <p:nvPr/>
            </p:nvSpPr>
            <p:spPr>
              <a:xfrm rot="5400000">
                <a:off x="13986747" y="-5679773"/>
                <a:ext cx="1668707" cy="1304817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rnd" cmpd="sng" algn="ctr">
                <a:solidFill>
                  <a:srgbClr val="333399"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2700" prstMaterial="plastic">
                <a:bevelT w="50800" h="50800"/>
              </a:sp3d>
            </p:spPr>
          </p:sp>
          <p:sp>
            <p:nvSpPr>
              <p:cNvPr id="260" name="Auf der gleichen Seite des Rechtecks liegende Ecken abrunden 4"/>
              <p:cNvSpPr/>
              <p:nvPr/>
            </p:nvSpPr>
            <p:spPr>
              <a:xfrm>
                <a:off x="8297004" y="93961"/>
                <a:ext cx="12964180" cy="1552799"/>
              </a:xfrm>
              <a:prstGeom prst="rect">
                <a:avLst/>
              </a:prstGeom>
              <a:noFill/>
              <a:ln cap="rnd">
                <a:noFill/>
                <a:round/>
              </a:ln>
              <a:effectLst/>
              <a:sp3d/>
            </p:spPr>
            <p:txBody>
              <a:bodyPr lIns="128016" tIns="11430" rIns="11430" bIns="1143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defRPr/>
                </a:pPr>
                <a:endParaRPr lang="de-DE" sz="1000" ker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278" name="Picture 3" descr="Ursache-Wirkungsmodell"/>
            <p:cNvPicPr>
              <a:picLocks noChangeAspect="1" noChangeArrowheads="1"/>
            </p:cNvPicPr>
            <p:nvPr/>
          </p:nvPicPr>
          <p:blipFill>
            <a:blip r:embed="rId11"/>
            <a:srcRect b="54163"/>
            <a:stretch>
              <a:fillRect/>
            </a:stretch>
          </p:blipFill>
          <p:spPr bwMode="auto">
            <a:xfrm>
              <a:off x="4227690" y="3111990"/>
              <a:ext cx="541358" cy="42212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>
              <a:outerShdw dist="139700" dir="2700000" algn="tl" rotWithShape="0">
                <a:srgbClr val="333333">
                  <a:alpha val="64999"/>
                </a:srgbClr>
              </a:outerShdw>
            </a:effectLst>
          </p:spPr>
        </p:pic>
        <p:pic>
          <p:nvPicPr>
            <p:cNvPr id="279" name="Picture 5" descr="Kennzahlen"/>
            <p:cNvPicPr>
              <a:picLocks noChangeAspect="1" noChangeArrowheads="1"/>
            </p:cNvPicPr>
            <p:nvPr/>
          </p:nvPicPr>
          <p:blipFill>
            <a:blip r:embed="rId12"/>
            <a:srcRect l="28311" r="19949"/>
            <a:stretch>
              <a:fillRect/>
            </a:stretch>
          </p:blipFill>
          <p:spPr bwMode="auto">
            <a:xfrm>
              <a:off x="4561078" y="3211967"/>
              <a:ext cx="692176" cy="3221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80" name="Picture 4"/>
            <p:cNvPicPr>
              <a:picLocks noChangeAspect="1" noChangeArrowheads="1"/>
            </p:cNvPicPr>
            <p:nvPr/>
          </p:nvPicPr>
          <p:blipFill>
            <a:blip r:embed="rId13"/>
            <a:srcRect b="2940"/>
            <a:stretch>
              <a:fillRect/>
            </a:stretch>
          </p:blipFill>
          <p:spPr bwMode="auto">
            <a:xfrm>
              <a:off x="4264203" y="3484922"/>
              <a:ext cx="949361" cy="4443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7664" name="Text Box 18"/>
            <p:cNvSpPr txBox="1">
              <a:spLocks noChangeArrowheads="1"/>
            </p:cNvSpPr>
            <p:nvPr/>
          </p:nvSpPr>
          <p:spPr bwMode="auto">
            <a:xfrm>
              <a:off x="4151775" y="4309652"/>
              <a:ext cx="1180938" cy="11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1100" b="1">
                  <a:latin typeface="Verdana" pitchFamily="34" charset="0"/>
                  <a:cs typeface="Arial" pitchFamily="34" charset="0"/>
                </a:rPr>
                <a:t>Indicators</a:t>
              </a:r>
            </a:p>
          </p:txBody>
        </p:sp>
      </p:grpSp>
      <p:grpSp>
        <p:nvGrpSpPr>
          <p:cNvPr id="22" name="Gruppieren 308"/>
          <p:cNvGrpSpPr>
            <a:grpSpLocks/>
          </p:cNvGrpSpPr>
          <p:nvPr/>
        </p:nvGrpSpPr>
        <p:grpSpPr bwMode="auto">
          <a:xfrm>
            <a:off x="5302250" y="1584325"/>
            <a:ext cx="1436688" cy="2417763"/>
            <a:chOff x="5303520" y="2435952"/>
            <a:chExt cx="1435434" cy="2416464"/>
          </a:xfrm>
        </p:grpSpPr>
        <p:grpSp>
          <p:nvGrpSpPr>
            <p:cNvPr id="67666" name="Gruppieren 5"/>
            <p:cNvGrpSpPr>
              <a:grpSpLocks/>
            </p:cNvGrpSpPr>
            <p:nvPr/>
          </p:nvGrpSpPr>
          <p:grpSpPr bwMode="auto">
            <a:xfrm>
              <a:off x="5315478" y="2435952"/>
              <a:ext cx="1423476" cy="563966"/>
              <a:chOff x="10166520" y="4614448"/>
              <a:chExt cx="2824033" cy="1129613"/>
            </a:xfrm>
          </p:grpSpPr>
          <p:sp>
            <p:nvSpPr>
              <p:cNvPr id="241" name="Eingekerbter Richtungspfeil 12"/>
              <p:cNvSpPr/>
              <p:nvPr/>
            </p:nvSpPr>
            <p:spPr>
              <a:xfrm>
                <a:off x="10166520" y="4614448"/>
                <a:ext cx="2824033" cy="1129613"/>
              </a:xfrm>
              <a:prstGeom prst="chevron">
                <a:avLst/>
              </a:prstGeom>
              <a:gradFill>
                <a:gsLst>
                  <a:gs pos="0">
                    <a:srgbClr val="2E2EBC"/>
                  </a:gs>
                  <a:gs pos="80000">
                    <a:srgbClr val="4D4DD3"/>
                  </a:gs>
                  <a:gs pos="19000">
                    <a:srgbClr val="4D4DD3"/>
                  </a:gs>
                </a:gsLst>
                <a:path path="circle">
                  <a:fillToRect l="100000" t="100000"/>
                </a:path>
              </a:gra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242" name="Eingekerbter Richtungspfeil 12"/>
              <p:cNvSpPr/>
              <p:nvPr/>
            </p:nvSpPr>
            <p:spPr>
              <a:xfrm>
                <a:off x="10731327" y="4614448"/>
                <a:ext cx="1855699" cy="11296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56007" tIns="18669" rIns="18669" bIns="18669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  <a:t>Operational Data Coupling</a:t>
                </a:r>
                <a:endParaRPr lang="de-DE" sz="900" b="1" i="1" kern="0" dirty="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4" name="Gruppieren 88"/>
            <p:cNvGrpSpPr/>
            <p:nvPr/>
          </p:nvGrpSpPr>
          <p:grpSpPr>
            <a:xfrm>
              <a:off x="5368704" y="3059790"/>
              <a:ext cx="1164362" cy="1710555"/>
              <a:chOff x="8297004" y="9959"/>
              <a:chExt cx="13048182" cy="1668707"/>
            </a:xfrm>
            <a:scene3d>
              <a:camera prst="orthographicFront"/>
              <a:lightRig rig="flat" dir="t"/>
            </a:scene3d>
          </p:grpSpPr>
          <p:sp>
            <p:nvSpPr>
              <p:cNvPr id="262" name="Auf der gleichen Seite des Rechtecks liegende Ecken abrunden 89"/>
              <p:cNvSpPr/>
              <p:nvPr/>
            </p:nvSpPr>
            <p:spPr>
              <a:xfrm rot="5400000">
                <a:off x="13986747" y="-5679773"/>
                <a:ext cx="1668707" cy="1304817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rnd" cmpd="sng" algn="ctr">
                <a:solidFill>
                  <a:srgbClr val="333399"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2700" prstMaterial="plastic">
                <a:bevelT w="50800" h="50800"/>
              </a:sp3d>
            </p:spPr>
          </p:sp>
          <p:sp>
            <p:nvSpPr>
              <p:cNvPr id="263" name="Auf der gleichen Seite des Rechtecks liegende Ecken abrunden 4"/>
              <p:cNvSpPr/>
              <p:nvPr/>
            </p:nvSpPr>
            <p:spPr>
              <a:xfrm>
                <a:off x="8297004" y="93961"/>
                <a:ext cx="12964180" cy="1552799"/>
              </a:xfrm>
              <a:prstGeom prst="rect">
                <a:avLst/>
              </a:prstGeom>
              <a:noFill/>
              <a:ln cap="rnd">
                <a:noFill/>
                <a:round/>
              </a:ln>
              <a:effectLst/>
              <a:sp3d/>
            </p:spPr>
            <p:txBody>
              <a:bodyPr lIns="128016" tIns="11430" rIns="11430" bIns="1143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defRPr/>
                </a:pPr>
                <a:endParaRPr lang="de-DE" sz="1000" ker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281" name="Picture 6"/>
            <p:cNvPicPr>
              <a:picLocks noChangeAspect="1" noChangeArrowheads="1"/>
            </p:cNvPicPr>
            <p:nvPr/>
          </p:nvPicPr>
          <p:blipFill>
            <a:blip r:embed="rId14"/>
            <a:srcRect b="4509"/>
            <a:stretch>
              <a:fillRect/>
            </a:stretch>
          </p:blipFill>
          <p:spPr bwMode="auto">
            <a:xfrm>
              <a:off x="5547782" y="3099170"/>
              <a:ext cx="824779" cy="3792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7675" name="Rechteck 130"/>
            <p:cNvSpPr>
              <a:spLocks noChangeArrowheads="1"/>
            </p:cNvSpPr>
            <p:nvPr/>
          </p:nvSpPr>
          <p:spPr bwMode="auto">
            <a:xfrm>
              <a:off x="5367847" y="4270458"/>
              <a:ext cx="1180675" cy="42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altLang="de-DE" sz="1100" b="1">
                  <a:latin typeface="Verdana" pitchFamily="34" charset="0"/>
                  <a:cs typeface="Arial" pitchFamily="34" charset="0"/>
                </a:rPr>
                <a:t>Operational Data</a:t>
              </a:r>
            </a:p>
          </p:txBody>
        </p:sp>
        <p:pic>
          <p:nvPicPr>
            <p:cNvPr id="296" name="Picture 3" descr="Ursache-Wirkungsmodell"/>
            <p:cNvPicPr>
              <a:picLocks noChangeAspect="1" noChangeArrowheads="1"/>
            </p:cNvPicPr>
            <p:nvPr/>
          </p:nvPicPr>
          <p:blipFill>
            <a:blip r:embed="rId15"/>
            <a:srcRect b="54163"/>
            <a:stretch>
              <a:fillRect/>
            </a:stretch>
          </p:blipFill>
          <p:spPr bwMode="auto">
            <a:xfrm>
              <a:off x="5455787" y="3519632"/>
              <a:ext cx="532934" cy="414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39700" dir="2700000" algn="tl" rotWithShape="0">
                <a:srgbClr val="333333">
                  <a:alpha val="64999"/>
                </a:srgbClr>
              </a:outerShdw>
            </a:effectLst>
          </p:spPr>
        </p:pic>
        <p:sp>
          <p:nvSpPr>
            <p:cNvPr id="67677" name="Text Box 16"/>
            <p:cNvSpPr txBox="1">
              <a:spLocks noChangeArrowheads="1"/>
            </p:cNvSpPr>
            <p:nvPr/>
          </p:nvSpPr>
          <p:spPr bwMode="auto">
            <a:xfrm>
              <a:off x="6096613" y="3897522"/>
              <a:ext cx="358845" cy="9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400" b="1">
                  <a:latin typeface="Verdana" pitchFamily="34" charset="0"/>
                  <a:cs typeface="Arial" pitchFamily="34" charset="0"/>
                </a:rPr>
                <a:t>Datenbanken</a:t>
              </a:r>
            </a:p>
          </p:txBody>
        </p:sp>
        <p:sp>
          <p:nvSpPr>
            <p:cNvPr id="67678" name="Text Box 18"/>
            <p:cNvSpPr txBox="1">
              <a:spLocks noChangeArrowheads="1"/>
            </p:cNvSpPr>
            <p:nvPr/>
          </p:nvSpPr>
          <p:spPr bwMode="auto">
            <a:xfrm>
              <a:off x="6065236" y="3743688"/>
              <a:ext cx="436433" cy="9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400" b="1">
                  <a:latin typeface="Verdana" pitchFamily="34" charset="0"/>
                  <a:cs typeface="Arial" pitchFamily="34" charset="0"/>
                </a:rPr>
                <a:t>manuelle</a:t>
              </a:r>
              <a:br>
                <a:rPr lang="en-GB" altLang="de-DE" sz="400" b="1">
                  <a:latin typeface="Verdana" pitchFamily="34" charset="0"/>
                  <a:cs typeface="Arial" pitchFamily="34" charset="0"/>
                </a:rPr>
              </a:br>
              <a:r>
                <a:rPr lang="en-GB" altLang="de-DE" sz="400" b="1">
                  <a:latin typeface="Verdana" pitchFamily="34" charset="0"/>
                  <a:cs typeface="Arial" pitchFamily="34" charset="0"/>
                </a:rPr>
                <a:t>Datenzubringung</a:t>
              </a:r>
            </a:p>
          </p:txBody>
        </p:sp>
        <p:pic>
          <p:nvPicPr>
            <p:cNvPr id="67679" name="Picture 19" descr="ksbubsa_109825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926" y="3665013"/>
              <a:ext cx="217361" cy="83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0" name="AutoShape 20"/>
            <p:cNvSpPr>
              <a:spLocks noChangeArrowheads="1"/>
            </p:cNvSpPr>
            <p:nvPr/>
          </p:nvSpPr>
          <p:spPr bwMode="auto">
            <a:xfrm>
              <a:off x="6218708" y="3851241"/>
              <a:ext cx="107856" cy="68226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FFC775"/>
                </a:gs>
                <a:gs pos="50000">
                  <a:srgbClr val="FFFFFF"/>
                </a:gs>
                <a:gs pos="100000">
                  <a:srgbClr val="FFC775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100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67681" name="Text Box 21"/>
            <p:cNvSpPr txBox="1">
              <a:spLocks noChangeArrowheads="1"/>
            </p:cNvSpPr>
            <p:nvPr/>
          </p:nvSpPr>
          <p:spPr bwMode="auto">
            <a:xfrm>
              <a:off x="6104030" y="3588975"/>
              <a:ext cx="358845" cy="9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400" b="1">
                  <a:latin typeface="Verdana" pitchFamily="34" charset="0"/>
                  <a:cs typeface="Arial" pitchFamily="34" charset="0"/>
                </a:rPr>
                <a:t>xls, txt, csv</a:t>
              </a:r>
            </a:p>
          </p:txBody>
        </p:sp>
        <p:sp>
          <p:nvSpPr>
            <p:cNvPr id="67682" name="AutoShape 23"/>
            <p:cNvSpPr>
              <a:spLocks noChangeArrowheads="1"/>
            </p:cNvSpPr>
            <p:nvPr/>
          </p:nvSpPr>
          <p:spPr bwMode="auto">
            <a:xfrm rot="10800000">
              <a:off x="5955413" y="3354621"/>
              <a:ext cx="244262" cy="428395"/>
            </a:xfrm>
            <a:prstGeom prst="rightArrow">
              <a:avLst>
                <a:gd name="adj1" fmla="val 50000"/>
                <a:gd name="adj2" fmla="val 54273"/>
              </a:avLst>
            </a:prstGeom>
            <a:gradFill rotWithShape="0">
              <a:gsLst>
                <a:gs pos="0">
                  <a:srgbClr val="040E9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GB" altLang="de-DE" sz="1100">
                <a:latin typeface="Times New Roman" pitchFamily="18" charset="0"/>
              </a:endParaRPr>
            </a:p>
          </p:txBody>
        </p:sp>
        <p:sp>
          <p:nvSpPr>
            <p:cNvPr id="67683" name="AutoShape 25"/>
            <p:cNvSpPr>
              <a:spLocks noChangeArrowheads="1"/>
            </p:cNvSpPr>
            <p:nvPr/>
          </p:nvSpPr>
          <p:spPr bwMode="auto">
            <a:xfrm rot="10800000">
              <a:off x="5955413" y="3662430"/>
              <a:ext cx="244262" cy="428395"/>
            </a:xfrm>
            <a:prstGeom prst="rightArrow">
              <a:avLst>
                <a:gd name="adj1" fmla="val 50000"/>
                <a:gd name="adj2" fmla="val 54273"/>
              </a:avLst>
            </a:prstGeom>
            <a:gradFill rotWithShape="0">
              <a:gsLst>
                <a:gs pos="0">
                  <a:srgbClr val="040E9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GB" altLang="de-DE" sz="1100">
                <a:latin typeface="Times New Roman" pitchFamily="18" charset="0"/>
              </a:endParaRPr>
            </a:p>
          </p:txBody>
        </p:sp>
        <p:sp>
          <p:nvSpPr>
            <p:cNvPr id="67684" name="AutoShape 23"/>
            <p:cNvSpPr>
              <a:spLocks noChangeArrowheads="1"/>
            </p:cNvSpPr>
            <p:nvPr/>
          </p:nvSpPr>
          <p:spPr bwMode="auto">
            <a:xfrm rot="10800000">
              <a:off x="5950655" y="3502179"/>
              <a:ext cx="244262" cy="428395"/>
            </a:xfrm>
            <a:prstGeom prst="rightArrow">
              <a:avLst>
                <a:gd name="adj1" fmla="val 50000"/>
                <a:gd name="adj2" fmla="val 54273"/>
              </a:avLst>
            </a:prstGeom>
            <a:gradFill rotWithShape="0">
              <a:gsLst>
                <a:gs pos="0">
                  <a:srgbClr val="040E9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GB" altLang="de-DE" sz="1100">
                <a:latin typeface="Times New Roman" pitchFamily="18" charset="0"/>
              </a:endParaRPr>
            </a:p>
          </p:txBody>
        </p:sp>
        <p:pic>
          <p:nvPicPr>
            <p:cNvPr id="67685" name="Picture 15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172490" y="3475138"/>
              <a:ext cx="198534" cy="153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7687" name="Picture 10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6" t="51836" r="24756" b="34782"/>
          <a:stretch>
            <a:fillRect/>
          </a:stretch>
        </p:blipFill>
        <p:spPr bwMode="auto">
          <a:xfrm>
            <a:off x="136525" y="3946525"/>
            <a:ext cx="8785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688" name="Rectangle 104"/>
          <p:cNvSpPr>
            <a:spLocks noChangeArrowheads="1"/>
          </p:cNvSpPr>
          <p:nvPr/>
        </p:nvSpPr>
        <p:spPr bwMode="auto">
          <a:xfrm>
            <a:off x="827088" y="6092825"/>
            <a:ext cx="4906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 b="1" i="1">
                <a:solidFill>
                  <a:srgbClr val="FF0000"/>
                </a:solidFill>
              </a:rPr>
              <a:t>Improvement of the evaluation quality?</a:t>
            </a:r>
          </a:p>
        </p:txBody>
      </p:sp>
    </p:spTree>
    <p:extLst>
      <p:ext uri="{BB962C8B-B14F-4D97-AF65-F5344CB8AC3E}">
        <p14:creationId xmlns:p14="http://schemas.microsoft.com/office/powerpoint/2010/main" val="163463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14" descr="Bil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98450"/>
            <a:ext cx="4714875" cy="655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feld 4"/>
          <p:cNvSpPr txBox="1">
            <a:spLocks noChangeArrowheads="1"/>
          </p:cNvSpPr>
          <p:nvPr/>
        </p:nvSpPr>
        <p:spPr bwMode="auto">
          <a:xfrm>
            <a:off x="4443503" y="6119768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>
                <a:latin typeface="Arial" charset="0"/>
                <a:cs typeface="Arial" charset="0"/>
              </a:rPr>
              <a:t>Quelle: Copyright by GÖLLNER,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>
                <a:latin typeface="Arial" charset="0"/>
                <a:cs typeface="Arial" charset="0"/>
              </a:rPr>
              <a:t>publiziert  iRd MT-Hartinger, Donau Universität Krems, 05/2012, S.71</a:t>
            </a:r>
          </a:p>
        </p:txBody>
      </p:sp>
      <p:sp>
        <p:nvSpPr>
          <p:cNvPr id="4100" name="Textfeld 5"/>
          <p:cNvSpPr txBox="1">
            <a:spLocks noChangeArrowheads="1"/>
          </p:cNvSpPr>
          <p:nvPr/>
        </p:nvSpPr>
        <p:spPr bwMode="auto">
          <a:xfrm>
            <a:off x="4525391" y="1930400"/>
            <a:ext cx="424815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3200" b="1" dirty="0" err="1" smtClean="0">
                <a:solidFill>
                  <a:srgbClr val="0070C0"/>
                </a:solidFill>
              </a:rPr>
              <a:t>Generic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</a:t>
            </a:r>
            <a:r>
              <a:rPr lang="de-AT" altLang="de-DE" sz="3200" b="1" dirty="0" err="1" smtClean="0">
                <a:solidFill>
                  <a:srgbClr val="0070C0"/>
                </a:solidFill>
              </a:rPr>
              <a:t>description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</a:t>
            </a:r>
            <a:endParaRPr lang="de-AT" altLang="de-DE" sz="3200" b="1" dirty="0">
              <a:solidFill>
                <a:srgbClr val="0070C0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3200" b="1" dirty="0" err="1">
                <a:solidFill>
                  <a:srgbClr val="0070C0"/>
                </a:solidFill>
              </a:rPr>
              <a:t>o</a:t>
            </a:r>
            <a:r>
              <a:rPr lang="de-AT" altLang="de-DE" sz="3200" b="1" dirty="0" err="1" smtClean="0">
                <a:solidFill>
                  <a:srgbClr val="0070C0"/>
                </a:solidFill>
              </a:rPr>
              <a:t>f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</a:t>
            </a:r>
            <a:r>
              <a:rPr lang="de-AT" altLang="de-DE" sz="3200" b="1" dirty="0" err="1" smtClean="0">
                <a:solidFill>
                  <a:srgbClr val="0070C0"/>
                </a:solidFill>
              </a:rPr>
              <a:t>the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</a:t>
            </a:r>
            <a:r>
              <a:rPr lang="de-AT" altLang="de-DE" sz="3200" b="1" dirty="0" err="1" smtClean="0">
                <a:solidFill>
                  <a:srgbClr val="0070C0"/>
                </a:solidFill>
              </a:rPr>
              <a:t>system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ORGANISATION</a:t>
            </a:r>
            <a:endParaRPr lang="de-AT" altLang="de-DE" sz="32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946808" y="74728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/>
              <a:t>/</a:t>
            </a:r>
            <a:r>
              <a:rPr lang="de-AT" sz="1600" b="1" dirty="0" err="1" smtClean="0"/>
              <a:t>market</a:t>
            </a:r>
            <a:endParaRPr lang="de-AT" sz="16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2085560" y="2087064"/>
            <a:ext cx="1430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 smtClean="0"/>
              <a:t>/</a:t>
            </a:r>
            <a:r>
              <a:rPr lang="de-AT" sz="1400" b="1" dirty="0" err="1" smtClean="0"/>
              <a:t>product</a:t>
            </a:r>
            <a:endParaRPr lang="de-AT" sz="1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791924" y="4694080"/>
            <a:ext cx="199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/>
              <a:t>/</a:t>
            </a:r>
            <a:r>
              <a:rPr lang="de-AT" sz="1600" b="1" dirty="0" err="1" smtClean="0"/>
              <a:t>knowledge</a:t>
            </a:r>
            <a:endParaRPr lang="de-AT" sz="16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46360" y="408163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 smtClean="0"/>
              <a:t>/human </a:t>
            </a:r>
            <a:r>
              <a:rPr lang="de-AT" sz="1400" b="1" dirty="0" err="1" smtClean="0"/>
              <a:t>being</a:t>
            </a:r>
            <a:endParaRPr lang="de-AT" sz="1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2757162" y="5530880"/>
            <a:ext cx="199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/>
              <a:t>/</a:t>
            </a:r>
            <a:r>
              <a:rPr lang="de-AT" sz="1600" b="1" dirty="0" err="1" smtClean="0"/>
              <a:t>data</a:t>
            </a:r>
            <a:endParaRPr lang="de-AT" sz="16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1872795" y="6478502"/>
            <a:ext cx="1993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 smtClean="0"/>
              <a:t>/</a:t>
            </a:r>
            <a:r>
              <a:rPr lang="de-AT" sz="1400" b="1" dirty="0" err="1" smtClean="0"/>
              <a:t>resources</a:t>
            </a:r>
            <a:endParaRPr lang="de-AT" sz="1400" b="1" dirty="0"/>
          </a:p>
        </p:txBody>
      </p:sp>
      <p:sp>
        <p:nvSpPr>
          <p:cNvPr id="11" name="Textfeld 10"/>
          <p:cNvSpPr txBox="1"/>
          <p:nvPr/>
        </p:nvSpPr>
        <p:spPr>
          <a:xfrm rot="5400000">
            <a:off x="2059517" y="4104715"/>
            <a:ext cx="1203103" cy="26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b="1" dirty="0" smtClean="0"/>
              <a:t>/</a:t>
            </a:r>
            <a:r>
              <a:rPr lang="de-AT" sz="1100" b="1" dirty="0" err="1" smtClean="0"/>
              <a:t>main</a:t>
            </a:r>
            <a:r>
              <a:rPr lang="de-AT" sz="1100" b="1" dirty="0" smtClean="0"/>
              <a:t> </a:t>
            </a:r>
            <a:r>
              <a:rPr lang="de-AT" sz="1100" b="1" dirty="0" err="1" smtClean="0"/>
              <a:t>process</a:t>
            </a:r>
            <a:endParaRPr lang="de-AT" sz="1100" b="1" dirty="0"/>
          </a:p>
        </p:txBody>
      </p:sp>
    </p:spTree>
    <p:extLst>
      <p:ext uri="{BB962C8B-B14F-4D97-AF65-F5344CB8AC3E}">
        <p14:creationId xmlns:p14="http://schemas.microsoft.com/office/powerpoint/2010/main" val="240913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83" name="AutoShape 51"/>
          <p:cNvSpPr>
            <a:spLocks noChangeArrowheads="1"/>
          </p:cNvSpPr>
          <p:nvPr/>
        </p:nvSpPr>
        <p:spPr bwMode="auto">
          <a:xfrm>
            <a:off x="0" y="-26988"/>
            <a:ext cx="9144000" cy="935038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63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2800" b="1"/>
              <a:t>   </a:t>
            </a:r>
            <a:endParaRPr lang="de-AT" altLang="de-DE" sz="2800"/>
          </a:p>
        </p:txBody>
      </p:sp>
      <p:sp>
        <p:nvSpPr>
          <p:cNvPr id="804927" name="Rectangle 63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1763713" y="3068638"/>
            <a:ext cx="6048375" cy="6477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2000">
                <a:solidFill>
                  <a:srgbClr val="000000"/>
                </a:solidFill>
                <a:latin typeface="Verdana" pitchFamily="34" charset="0"/>
              </a:rPr>
              <a:t>Performance Monitoring</a:t>
            </a:r>
          </a:p>
        </p:txBody>
      </p:sp>
      <p:pic>
        <p:nvPicPr>
          <p:cNvPr id="69635" name="Picture 4" descr="Wol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07000"/>
            <a:ext cx="3657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27"/>
          <a:stretch>
            <a:fillRect/>
          </a:stretch>
        </p:blipFill>
        <p:spPr bwMode="auto">
          <a:xfrm>
            <a:off x="3143250" y="5283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6" descr="spren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6"/>
          <a:stretch>
            <a:fillRect/>
          </a:stretch>
        </p:blipFill>
        <p:spPr bwMode="auto">
          <a:xfrm>
            <a:off x="1295400" y="5435600"/>
            <a:ext cx="4572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 Box 7"/>
          <p:cNvSpPr txBox="1">
            <a:spLocks noChangeArrowheads="1"/>
          </p:cNvSpPr>
          <p:nvPr/>
        </p:nvSpPr>
        <p:spPr bwMode="auto">
          <a:xfrm>
            <a:off x="1752600" y="56784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de-DE" b="1" i="1">
                <a:cs typeface="Times New Roman" pitchFamily="18" charset="0"/>
              </a:rPr>
              <a:t>Environment</a:t>
            </a:r>
          </a:p>
        </p:txBody>
      </p:sp>
      <p:sp>
        <p:nvSpPr>
          <p:cNvPr id="69639" name="Text Box 10"/>
          <p:cNvSpPr txBox="1">
            <a:spLocks noChangeArrowheads="1"/>
          </p:cNvSpPr>
          <p:nvPr/>
        </p:nvSpPr>
        <p:spPr bwMode="auto">
          <a:xfrm>
            <a:off x="7450138" y="5359400"/>
            <a:ext cx="11890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de-DE" sz="1400">
                <a:cs typeface="Times New Roman" pitchFamily="18" charset="0"/>
              </a:rPr>
              <a:t>Identifizieren</a:t>
            </a:r>
          </a:p>
        </p:txBody>
      </p:sp>
      <p:sp>
        <p:nvSpPr>
          <p:cNvPr id="69640" name="Text Box 11"/>
          <p:cNvSpPr txBox="1">
            <a:spLocks noChangeArrowheads="1"/>
          </p:cNvSpPr>
          <p:nvPr/>
        </p:nvSpPr>
        <p:spPr bwMode="auto">
          <a:xfrm>
            <a:off x="1905000" y="5253038"/>
            <a:ext cx="1096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de-DE" sz="1600" b="1">
                <a:cs typeface="Times New Roman" pitchFamily="18" charset="0"/>
              </a:rPr>
              <a:t>Use Case</a:t>
            </a:r>
          </a:p>
        </p:txBody>
      </p:sp>
      <p:pic>
        <p:nvPicPr>
          <p:cNvPr id="69641" name="Picture 12" descr="Wol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5178425"/>
            <a:ext cx="3581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Picture 13" descr="blackhawk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3"/>
          <a:stretch>
            <a:fillRect/>
          </a:stretch>
        </p:blipFill>
        <p:spPr bwMode="auto">
          <a:xfrm>
            <a:off x="7859713" y="5516563"/>
            <a:ext cx="45085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Picture 14" descr="einsatzkraef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596"/>
          <a:stretch>
            <a:fillRect/>
          </a:stretch>
        </p:blipFill>
        <p:spPr bwMode="auto">
          <a:xfrm>
            <a:off x="5621338" y="5359400"/>
            <a:ext cx="533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4" name="Text Box 15"/>
          <p:cNvSpPr txBox="1">
            <a:spLocks noChangeArrowheads="1"/>
          </p:cNvSpPr>
          <p:nvPr/>
        </p:nvSpPr>
        <p:spPr bwMode="auto">
          <a:xfrm>
            <a:off x="5732463" y="5661025"/>
            <a:ext cx="213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de-DE" b="1" i="1">
                <a:cs typeface="Times New Roman" pitchFamily="18" charset="0"/>
              </a:rPr>
              <a:t>Real Organisation</a:t>
            </a:r>
          </a:p>
        </p:txBody>
      </p:sp>
      <p:sp>
        <p:nvSpPr>
          <p:cNvPr id="69645" name="Text Box 16"/>
          <p:cNvSpPr txBox="1">
            <a:spLocks noChangeArrowheads="1"/>
          </p:cNvSpPr>
          <p:nvPr/>
        </p:nvSpPr>
        <p:spPr bwMode="auto">
          <a:xfrm>
            <a:off x="6202363" y="5227638"/>
            <a:ext cx="2416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de-DE" sz="1600" b="1">
                <a:cs typeface="Times New Roman" pitchFamily="18" charset="0"/>
              </a:rPr>
              <a:t>NBC Defence School</a:t>
            </a:r>
          </a:p>
        </p:txBody>
      </p:sp>
      <p:sp>
        <p:nvSpPr>
          <p:cNvPr id="69646" name="Rectangle 17"/>
          <p:cNvSpPr>
            <a:spLocks noChangeArrowheads="1"/>
          </p:cNvSpPr>
          <p:nvPr/>
        </p:nvSpPr>
        <p:spPr bwMode="auto">
          <a:xfrm>
            <a:off x="457200" y="4284663"/>
            <a:ext cx="950913" cy="639762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E8FFE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cs typeface="Times New Roman" pitchFamily="18" charset="0"/>
              </a:rPr>
              <a:t>Resources</a:t>
            </a:r>
          </a:p>
          <a:p>
            <a:pPr algn="ctr"/>
            <a:r>
              <a:rPr lang="en-GB" altLang="de-DE" sz="1200" b="1">
                <a:cs typeface="Times New Roman" pitchFamily="18" charset="0"/>
              </a:rPr>
              <a:t>Support</a:t>
            </a:r>
          </a:p>
          <a:p>
            <a:pPr algn="ctr"/>
            <a:endParaRPr lang="en-GB" altLang="de-DE" sz="1200" b="1">
              <a:cs typeface="Times New Roman" pitchFamily="18" charset="0"/>
            </a:endParaRPr>
          </a:p>
        </p:txBody>
      </p:sp>
      <p:sp>
        <p:nvSpPr>
          <p:cNvPr id="69647" name="Rectangle 18"/>
          <p:cNvSpPr>
            <a:spLocks noChangeArrowheads="1"/>
          </p:cNvSpPr>
          <p:nvPr/>
        </p:nvSpPr>
        <p:spPr bwMode="auto">
          <a:xfrm>
            <a:off x="2447925" y="4291013"/>
            <a:ext cx="914400" cy="639762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B9E8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cs typeface="Times New Roman" pitchFamily="18" charset="0"/>
              </a:rPr>
              <a:t>Processes</a:t>
            </a:r>
          </a:p>
          <a:p>
            <a:pPr algn="ctr"/>
            <a:r>
              <a:rPr lang="en-GB" altLang="de-DE" sz="1200" b="1">
                <a:cs typeface="Times New Roman" pitchFamily="18" charset="0"/>
              </a:rPr>
              <a:t>Structure</a:t>
            </a:r>
          </a:p>
          <a:p>
            <a:pPr algn="ctr"/>
            <a:endParaRPr lang="en-GB" altLang="de-DE" sz="1200" b="1">
              <a:cs typeface="Times New Roman" pitchFamily="18" charset="0"/>
            </a:endParaRPr>
          </a:p>
        </p:txBody>
      </p:sp>
      <p:sp>
        <p:nvSpPr>
          <p:cNvPr id="69648" name="Rectangle 19"/>
          <p:cNvSpPr>
            <a:spLocks noChangeArrowheads="1"/>
          </p:cNvSpPr>
          <p:nvPr/>
        </p:nvSpPr>
        <p:spPr bwMode="auto">
          <a:xfrm>
            <a:off x="3429000" y="4297363"/>
            <a:ext cx="914400" cy="639762"/>
          </a:xfrm>
          <a:prstGeom prst="rect">
            <a:avLst/>
          </a:prstGeom>
          <a:gradFill rotWithShape="0">
            <a:gsLst>
              <a:gs pos="0">
                <a:srgbClr val="FF5757"/>
              </a:gs>
              <a:gs pos="100000">
                <a:srgbClr val="FFB3B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cs typeface="Times New Roman" pitchFamily="18" charset="0"/>
              </a:rPr>
              <a:t>Product</a:t>
            </a:r>
          </a:p>
          <a:p>
            <a:pPr algn="ctr"/>
            <a:r>
              <a:rPr lang="en-GB" altLang="de-DE" sz="1200" b="1">
                <a:cs typeface="Times New Roman" pitchFamily="18" charset="0"/>
              </a:rPr>
              <a:t>Use Case</a:t>
            </a:r>
          </a:p>
          <a:p>
            <a:pPr algn="ctr"/>
            <a:endParaRPr lang="en-GB" altLang="de-DE" sz="1200" b="1">
              <a:cs typeface="Times New Roman" pitchFamily="18" charset="0"/>
            </a:endParaRPr>
          </a:p>
        </p:txBody>
      </p:sp>
      <p:sp>
        <p:nvSpPr>
          <p:cNvPr id="69649" name="Rectangle 20"/>
          <p:cNvSpPr>
            <a:spLocks noChangeArrowheads="1"/>
          </p:cNvSpPr>
          <p:nvPr/>
        </p:nvSpPr>
        <p:spPr bwMode="auto">
          <a:xfrm>
            <a:off x="1457325" y="4287838"/>
            <a:ext cx="914400" cy="639762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D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Relations</a:t>
            </a:r>
          </a:p>
          <a:p>
            <a:pPr algn="ctr"/>
            <a:r>
              <a:rPr lang="en-GB" altLang="de-DE" sz="12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Skills</a:t>
            </a:r>
          </a:p>
          <a:p>
            <a:pPr algn="ctr"/>
            <a:r>
              <a:rPr lang="en-GB" altLang="de-DE" sz="12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HR</a:t>
            </a:r>
          </a:p>
        </p:txBody>
      </p:sp>
      <p:sp>
        <p:nvSpPr>
          <p:cNvPr id="69650" name="Rectangle 21"/>
          <p:cNvSpPr>
            <a:spLocks noChangeArrowheads="1"/>
          </p:cNvSpPr>
          <p:nvPr/>
        </p:nvSpPr>
        <p:spPr bwMode="auto">
          <a:xfrm>
            <a:off x="457200" y="4064000"/>
            <a:ext cx="3886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80000"/>
              </a:lnSpc>
            </a:pPr>
            <a:r>
              <a:rPr lang="en-GB" altLang="de-DE" sz="14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Needed</a:t>
            </a:r>
          </a:p>
        </p:txBody>
      </p:sp>
      <p:sp>
        <p:nvSpPr>
          <p:cNvPr id="69651" name="Rectangle 22"/>
          <p:cNvSpPr>
            <a:spLocks noChangeArrowheads="1"/>
          </p:cNvSpPr>
          <p:nvPr/>
        </p:nvSpPr>
        <p:spPr bwMode="auto">
          <a:xfrm>
            <a:off x="390525" y="4064000"/>
            <a:ext cx="4057650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sp>
        <p:nvSpPr>
          <p:cNvPr id="69652" name="AutoShape 32"/>
          <p:cNvSpPr>
            <a:spLocks noChangeArrowheads="1"/>
          </p:cNvSpPr>
          <p:nvPr/>
        </p:nvSpPr>
        <p:spPr bwMode="auto">
          <a:xfrm>
            <a:off x="2438400" y="5054600"/>
            <a:ext cx="2286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sp>
        <p:nvSpPr>
          <p:cNvPr id="69653" name="AutoShape 33"/>
          <p:cNvSpPr>
            <a:spLocks noChangeArrowheads="1"/>
          </p:cNvSpPr>
          <p:nvPr/>
        </p:nvSpPr>
        <p:spPr bwMode="auto">
          <a:xfrm>
            <a:off x="7059613" y="5054600"/>
            <a:ext cx="2286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sp>
        <p:nvSpPr>
          <p:cNvPr id="69654" name="AutoShape 34"/>
          <p:cNvSpPr>
            <a:spLocks noChangeArrowheads="1"/>
          </p:cNvSpPr>
          <p:nvPr/>
        </p:nvSpPr>
        <p:spPr bwMode="auto">
          <a:xfrm>
            <a:off x="6877050" y="3503613"/>
            <a:ext cx="255588" cy="534987"/>
          </a:xfrm>
          <a:prstGeom prst="upArrow">
            <a:avLst>
              <a:gd name="adj1" fmla="val 50000"/>
              <a:gd name="adj2" fmla="val 5232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sp>
        <p:nvSpPr>
          <p:cNvPr id="69655" name="AutoShape 35"/>
          <p:cNvSpPr>
            <a:spLocks noChangeArrowheads="1"/>
          </p:cNvSpPr>
          <p:nvPr/>
        </p:nvSpPr>
        <p:spPr bwMode="auto">
          <a:xfrm>
            <a:off x="2209800" y="3502025"/>
            <a:ext cx="274638" cy="533400"/>
          </a:xfrm>
          <a:prstGeom prst="upArrow">
            <a:avLst>
              <a:gd name="adj1" fmla="val 50000"/>
              <a:gd name="adj2" fmla="val 4855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sp>
        <p:nvSpPr>
          <p:cNvPr id="69656" name="Rectangle 48"/>
          <p:cNvSpPr>
            <a:spLocks noChangeArrowheads="1"/>
          </p:cNvSpPr>
          <p:nvPr/>
        </p:nvSpPr>
        <p:spPr bwMode="gray">
          <a:xfrm>
            <a:off x="3124200" y="4826000"/>
            <a:ext cx="280988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69657" name="Rectangle 49"/>
          <p:cNvSpPr>
            <a:spLocks noChangeArrowheads="1"/>
          </p:cNvSpPr>
          <p:nvPr/>
        </p:nvSpPr>
        <p:spPr bwMode="gray">
          <a:xfrm>
            <a:off x="4114800" y="4826000"/>
            <a:ext cx="280988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69658" name="Rectangle 50"/>
          <p:cNvSpPr>
            <a:spLocks noChangeArrowheads="1"/>
          </p:cNvSpPr>
          <p:nvPr/>
        </p:nvSpPr>
        <p:spPr bwMode="gray">
          <a:xfrm>
            <a:off x="2133600" y="4826000"/>
            <a:ext cx="280988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9659" name="Rectangle 51"/>
          <p:cNvSpPr>
            <a:spLocks noChangeArrowheads="1"/>
          </p:cNvSpPr>
          <p:nvPr/>
        </p:nvSpPr>
        <p:spPr bwMode="gray">
          <a:xfrm>
            <a:off x="1128713" y="4826000"/>
            <a:ext cx="280987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69660" name="Rectangle 52"/>
          <p:cNvSpPr>
            <a:spLocks noChangeArrowheads="1"/>
          </p:cNvSpPr>
          <p:nvPr/>
        </p:nvSpPr>
        <p:spPr bwMode="auto">
          <a:xfrm>
            <a:off x="4973638" y="4284663"/>
            <a:ext cx="950912" cy="639762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E8FFE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cs typeface="Times New Roman" pitchFamily="18" charset="0"/>
              </a:rPr>
              <a:t>Resources</a:t>
            </a:r>
          </a:p>
          <a:p>
            <a:pPr algn="ctr"/>
            <a:r>
              <a:rPr lang="en-GB" altLang="de-DE" sz="1200" b="1">
                <a:cs typeface="Times New Roman" pitchFamily="18" charset="0"/>
              </a:rPr>
              <a:t>Support</a:t>
            </a:r>
          </a:p>
          <a:p>
            <a:pPr algn="ctr"/>
            <a:endParaRPr lang="en-GB" altLang="de-DE" sz="1200" b="1">
              <a:cs typeface="Times New Roman" pitchFamily="18" charset="0"/>
            </a:endParaRPr>
          </a:p>
        </p:txBody>
      </p:sp>
      <p:sp>
        <p:nvSpPr>
          <p:cNvPr id="69661" name="Rectangle 53"/>
          <p:cNvSpPr>
            <a:spLocks noChangeArrowheads="1"/>
          </p:cNvSpPr>
          <p:nvPr/>
        </p:nvSpPr>
        <p:spPr bwMode="auto">
          <a:xfrm>
            <a:off x="6964363" y="4291013"/>
            <a:ext cx="914400" cy="639762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B9E8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cs typeface="Times New Roman" pitchFamily="18" charset="0"/>
              </a:rPr>
              <a:t>Processes</a:t>
            </a:r>
          </a:p>
          <a:p>
            <a:pPr algn="ctr"/>
            <a:r>
              <a:rPr lang="en-GB" altLang="de-DE" sz="1200" b="1">
                <a:cs typeface="Times New Roman" pitchFamily="18" charset="0"/>
              </a:rPr>
              <a:t>Structure</a:t>
            </a:r>
          </a:p>
          <a:p>
            <a:pPr algn="ctr"/>
            <a:endParaRPr lang="en-GB" altLang="de-DE" sz="1200" b="1">
              <a:cs typeface="Times New Roman" pitchFamily="18" charset="0"/>
            </a:endParaRPr>
          </a:p>
        </p:txBody>
      </p:sp>
      <p:sp>
        <p:nvSpPr>
          <p:cNvPr id="69662" name="Rectangle 54"/>
          <p:cNvSpPr>
            <a:spLocks noChangeArrowheads="1"/>
          </p:cNvSpPr>
          <p:nvPr/>
        </p:nvSpPr>
        <p:spPr bwMode="auto">
          <a:xfrm>
            <a:off x="7945438" y="4297363"/>
            <a:ext cx="914400" cy="639762"/>
          </a:xfrm>
          <a:prstGeom prst="rect">
            <a:avLst/>
          </a:prstGeom>
          <a:gradFill rotWithShape="0">
            <a:gsLst>
              <a:gs pos="0">
                <a:srgbClr val="FF5757"/>
              </a:gs>
              <a:gs pos="100000">
                <a:srgbClr val="FFB3B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cs typeface="Times New Roman" pitchFamily="18" charset="0"/>
              </a:rPr>
              <a:t>Product</a:t>
            </a:r>
          </a:p>
          <a:p>
            <a:pPr algn="ctr"/>
            <a:r>
              <a:rPr lang="en-GB" altLang="de-DE" sz="1200" b="1">
                <a:cs typeface="Times New Roman" pitchFamily="18" charset="0"/>
              </a:rPr>
              <a:t>Use Case</a:t>
            </a:r>
          </a:p>
          <a:p>
            <a:pPr algn="ctr"/>
            <a:endParaRPr lang="en-GB" altLang="de-DE" sz="1200" b="1">
              <a:cs typeface="Times New Roman" pitchFamily="18" charset="0"/>
            </a:endParaRPr>
          </a:p>
        </p:txBody>
      </p:sp>
      <p:sp>
        <p:nvSpPr>
          <p:cNvPr id="69663" name="Rectangle 55"/>
          <p:cNvSpPr>
            <a:spLocks noChangeArrowheads="1"/>
          </p:cNvSpPr>
          <p:nvPr/>
        </p:nvSpPr>
        <p:spPr bwMode="auto">
          <a:xfrm>
            <a:off x="5973763" y="4287838"/>
            <a:ext cx="914400" cy="639762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D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Relations</a:t>
            </a:r>
          </a:p>
          <a:p>
            <a:pPr algn="ctr"/>
            <a:r>
              <a:rPr lang="en-GB" altLang="de-DE" sz="12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Skills</a:t>
            </a:r>
          </a:p>
          <a:p>
            <a:pPr algn="ctr"/>
            <a:r>
              <a:rPr lang="en-GB" altLang="de-DE" sz="12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HR</a:t>
            </a:r>
          </a:p>
        </p:txBody>
      </p:sp>
      <p:sp>
        <p:nvSpPr>
          <p:cNvPr id="69664" name="Rectangle 56"/>
          <p:cNvSpPr>
            <a:spLocks noChangeArrowheads="1"/>
          </p:cNvSpPr>
          <p:nvPr/>
        </p:nvSpPr>
        <p:spPr bwMode="auto">
          <a:xfrm>
            <a:off x="4973638" y="4064000"/>
            <a:ext cx="3886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80000"/>
              </a:lnSpc>
            </a:pPr>
            <a:r>
              <a:rPr lang="en-GB" altLang="de-DE" sz="14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Available</a:t>
            </a:r>
          </a:p>
        </p:txBody>
      </p:sp>
      <p:sp>
        <p:nvSpPr>
          <p:cNvPr id="69665" name="Rectangle 57"/>
          <p:cNvSpPr>
            <a:spLocks noChangeArrowheads="1"/>
          </p:cNvSpPr>
          <p:nvPr/>
        </p:nvSpPr>
        <p:spPr bwMode="auto">
          <a:xfrm>
            <a:off x="4906963" y="4064000"/>
            <a:ext cx="4057650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sp>
        <p:nvSpPr>
          <p:cNvPr id="69666" name="Rectangle 58"/>
          <p:cNvSpPr>
            <a:spLocks noChangeArrowheads="1"/>
          </p:cNvSpPr>
          <p:nvPr/>
        </p:nvSpPr>
        <p:spPr bwMode="gray">
          <a:xfrm>
            <a:off x="7640638" y="4826000"/>
            <a:ext cx="280987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69667" name="Rectangle 59"/>
          <p:cNvSpPr>
            <a:spLocks noChangeArrowheads="1"/>
          </p:cNvSpPr>
          <p:nvPr/>
        </p:nvSpPr>
        <p:spPr bwMode="gray">
          <a:xfrm>
            <a:off x="8631238" y="4826000"/>
            <a:ext cx="280987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69668" name="Rectangle 60"/>
          <p:cNvSpPr>
            <a:spLocks noChangeArrowheads="1"/>
          </p:cNvSpPr>
          <p:nvPr/>
        </p:nvSpPr>
        <p:spPr bwMode="gray">
          <a:xfrm>
            <a:off x="6650038" y="4826000"/>
            <a:ext cx="280987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9669" name="Rectangle 61"/>
          <p:cNvSpPr>
            <a:spLocks noChangeArrowheads="1"/>
          </p:cNvSpPr>
          <p:nvPr/>
        </p:nvSpPr>
        <p:spPr bwMode="gray">
          <a:xfrm>
            <a:off x="5645150" y="4826000"/>
            <a:ext cx="280988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69670" name="AutoShape 69"/>
          <p:cNvSpPr>
            <a:spLocks noChangeArrowheads="1"/>
          </p:cNvSpPr>
          <p:nvPr/>
        </p:nvSpPr>
        <p:spPr bwMode="auto">
          <a:xfrm>
            <a:off x="6313488" y="2779713"/>
            <a:ext cx="274637" cy="533400"/>
          </a:xfrm>
          <a:prstGeom prst="upArrow">
            <a:avLst>
              <a:gd name="adj1" fmla="val 50000"/>
              <a:gd name="adj2" fmla="val 4855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sp>
        <p:nvSpPr>
          <p:cNvPr id="69671" name="Textfeld 49">
            <a:hlinkClick r:id="rId8" action="ppaction://hlinkfile"/>
          </p:cNvPr>
          <p:cNvSpPr txBox="1">
            <a:spLocks noChangeArrowheads="1"/>
          </p:cNvSpPr>
          <p:nvPr/>
        </p:nvSpPr>
        <p:spPr bwMode="auto">
          <a:xfrm>
            <a:off x="5580063" y="2373313"/>
            <a:ext cx="1800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2000">
                <a:latin typeface="Verdana" pitchFamily="34" charset="0"/>
              </a:rPr>
              <a:t>Steering</a:t>
            </a:r>
          </a:p>
        </p:txBody>
      </p:sp>
      <p:grpSp>
        <p:nvGrpSpPr>
          <p:cNvPr id="69672" name="Group 40"/>
          <p:cNvGrpSpPr>
            <a:grpSpLocks/>
          </p:cNvGrpSpPr>
          <p:nvPr/>
        </p:nvGrpSpPr>
        <p:grpSpPr bwMode="auto">
          <a:xfrm>
            <a:off x="2411413" y="1268413"/>
            <a:ext cx="1511300" cy="1144587"/>
            <a:chOff x="1292" y="890"/>
            <a:chExt cx="1256" cy="952"/>
          </a:xfrm>
        </p:grpSpPr>
        <p:sp>
          <p:nvSpPr>
            <p:cNvPr id="2" name="Rectangle 64"/>
            <p:cNvSpPr>
              <a:spLocks noChangeArrowheads="1"/>
            </p:cNvSpPr>
            <p:nvPr/>
          </p:nvSpPr>
          <p:spPr bwMode="auto">
            <a:xfrm>
              <a:off x="1292" y="890"/>
              <a:ext cx="1256" cy="952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 dirty="0"/>
            </a:p>
          </p:txBody>
        </p:sp>
        <p:pic>
          <p:nvPicPr>
            <p:cNvPr id="51" name="Picture 8" descr="excel-report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655" y="1026"/>
              <a:ext cx="726" cy="7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2" name="Picture 8" descr="excel-report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386" y="936"/>
              <a:ext cx="661" cy="6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9676" name="Textfeld 48">
            <a:hlinkClick r:id="rId10" action="ppaction://hlinkfile"/>
          </p:cNvPr>
          <p:cNvSpPr txBox="1">
            <a:spLocks noChangeArrowheads="1"/>
          </p:cNvSpPr>
          <p:nvPr/>
        </p:nvSpPr>
        <p:spPr bwMode="auto">
          <a:xfrm>
            <a:off x="2195513" y="2395538"/>
            <a:ext cx="18716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2000">
                <a:latin typeface="Verdana" pitchFamily="34" charset="0"/>
              </a:rPr>
              <a:t>Reporting</a:t>
            </a:r>
            <a:endParaRPr lang="en-GB" altLang="de-DE" sz="2000">
              <a:latin typeface="Verdana" pitchFamily="34" charset="0"/>
            </a:endParaRPr>
          </a:p>
        </p:txBody>
      </p:sp>
      <p:sp>
        <p:nvSpPr>
          <p:cNvPr id="69677" name="AutoShape 68"/>
          <p:cNvSpPr>
            <a:spLocks noChangeArrowheads="1"/>
          </p:cNvSpPr>
          <p:nvPr/>
        </p:nvSpPr>
        <p:spPr bwMode="auto">
          <a:xfrm>
            <a:off x="3011488" y="2751138"/>
            <a:ext cx="274637" cy="533400"/>
          </a:xfrm>
          <a:prstGeom prst="upArrow">
            <a:avLst>
              <a:gd name="adj1" fmla="val 50000"/>
              <a:gd name="adj2" fmla="val 4855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grpSp>
        <p:nvGrpSpPr>
          <p:cNvPr id="69678" name="Group 46"/>
          <p:cNvGrpSpPr>
            <a:grpSpLocks/>
          </p:cNvGrpSpPr>
          <p:nvPr/>
        </p:nvGrpSpPr>
        <p:grpSpPr bwMode="auto">
          <a:xfrm>
            <a:off x="5724525" y="1268413"/>
            <a:ext cx="1511300" cy="1144587"/>
            <a:chOff x="3288" y="436"/>
            <a:chExt cx="1256" cy="952"/>
          </a:xfrm>
        </p:grpSpPr>
        <p:sp>
          <p:nvSpPr>
            <p:cNvPr id="804928" name="Rectangle 64"/>
            <p:cNvSpPr>
              <a:spLocks noChangeArrowheads="1"/>
            </p:cNvSpPr>
            <p:nvPr/>
          </p:nvSpPr>
          <p:spPr bwMode="auto">
            <a:xfrm>
              <a:off x="3288" y="436"/>
              <a:ext cx="1256" cy="952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 dirty="0"/>
            </a:p>
          </p:txBody>
        </p:sp>
        <p:pic>
          <p:nvPicPr>
            <p:cNvPr id="54" name="Picture 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379" y="482"/>
              <a:ext cx="1088" cy="8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9681" name="Rectangle 2"/>
          <p:cNvSpPr>
            <a:spLocks noChangeArrowheads="1"/>
          </p:cNvSpPr>
          <p:nvPr/>
        </p:nvSpPr>
        <p:spPr bwMode="auto">
          <a:xfrm>
            <a:off x="0" y="115888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2800">
                <a:solidFill>
                  <a:schemeClr val="tx2"/>
                </a:solidFill>
                <a:latin typeface="Verdana" pitchFamily="34" charset="0"/>
              </a:defRPr>
            </a:lvl1pPr>
            <a:lvl2pPr algn="ctr">
              <a:defRPr sz="2800">
                <a:solidFill>
                  <a:schemeClr val="tx2"/>
                </a:solidFill>
                <a:latin typeface="Verdana" pitchFamily="34" charset="0"/>
              </a:defRPr>
            </a:lvl2pPr>
            <a:lvl3pPr algn="ctr">
              <a:defRPr sz="2800">
                <a:solidFill>
                  <a:schemeClr val="tx2"/>
                </a:solidFill>
                <a:latin typeface="Verdana" pitchFamily="34" charset="0"/>
              </a:defRPr>
            </a:lvl3pPr>
            <a:lvl4pPr algn="ctr">
              <a:defRPr sz="2800">
                <a:solidFill>
                  <a:schemeClr val="tx2"/>
                </a:solidFill>
                <a:latin typeface="Verdana" pitchFamily="34" charset="0"/>
              </a:defRPr>
            </a:lvl4pPr>
            <a:lvl5pPr algn="ctr">
              <a:defRPr sz="28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GB" altLang="de-DE" b="1">
                <a:solidFill>
                  <a:schemeClr val="tx1"/>
                </a:solidFill>
                <a:latin typeface="Arial" pitchFamily="34" charset="0"/>
              </a:rPr>
              <a:t>Knowledge Performance System</a:t>
            </a:r>
            <a:br>
              <a:rPr lang="en-GB" altLang="de-DE" b="1">
                <a:solidFill>
                  <a:schemeClr val="tx1"/>
                </a:solidFill>
                <a:latin typeface="Arial" pitchFamily="34" charset="0"/>
              </a:rPr>
            </a:br>
            <a:r>
              <a:rPr lang="en-GB" altLang="de-DE" b="1">
                <a:solidFill>
                  <a:schemeClr val="tx1"/>
                </a:solidFill>
                <a:latin typeface="Arial" pitchFamily="34" charset="0"/>
              </a:rPr>
              <a:t>“Simulation – model”</a:t>
            </a:r>
            <a:r>
              <a:rPr lang="en-GB" altLang="de-DE" sz="2400" b="1">
                <a:solidFill>
                  <a:schemeClr val="tx1"/>
                </a:solidFill>
                <a:latin typeface="Arial" pitchFamily="34" charset="0"/>
              </a:rPr>
              <a:t>  </a:t>
            </a:r>
          </a:p>
        </p:txBody>
      </p:sp>
      <p:sp>
        <p:nvSpPr>
          <p:cNvPr id="69684" name="Rectangle 52"/>
          <p:cNvSpPr>
            <a:spLocks noChangeArrowheads="1"/>
          </p:cNvSpPr>
          <p:nvPr/>
        </p:nvSpPr>
        <p:spPr bwMode="auto">
          <a:xfrm>
            <a:off x="917575" y="6165850"/>
            <a:ext cx="300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 b="1" i="1">
                <a:solidFill>
                  <a:srgbClr val="FF0000"/>
                </a:solidFill>
              </a:rPr>
              <a:t>Learning organisation?</a:t>
            </a:r>
          </a:p>
        </p:txBody>
      </p:sp>
    </p:spTree>
    <p:extLst>
      <p:ext uri="{BB962C8B-B14F-4D97-AF65-F5344CB8AC3E}">
        <p14:creationId xmlns:p14="http://schemas.microsoft.com/office/powerpoint/2010/main" val="20097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2071688" y="3429000"/>
            <a:ext cx="5857875" cy="2714625"/>
          </a:xfrm>
          <a:prstGeom prst="rect">
            <a:avLst/>
          </a:prstGeom>
          <a:solidFill>
            <a:srgbClr val="2782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 dirty="0"/>
          </a:p>
        </p:txBody>
      </p:sp>
      <p:grpSp>
        <p:nvGrpSpPr>
          <p:cNvPr id="235523" name="Gruppieren 8"/>
          <p:cNvGrpSpPr>
            <a:grpSpLocks/>
          </p:cNvGrpSpPr>
          <p:nvPr/>
        </p:nvGrpSpPr>
        <p:grpSpPr bwMode="auto">
          <a:xfrm>
            <a:off x="2143125" y="1571625"/>
            <a:ext cx="5715000" cy="928688"/>
            <a:chOff x="3714744" y="1857364"/>
            <a:chExt cx="5715040" cy="928694"/>
          </a:xfrm>
        </p:grpSpPr>
        <p:sp>
          <p:nvSpPr>
            <p:cNvPr id="7" name="Gleichschenkliges Dreieck 6"/>
            <p:cNvSpPr/>
            <p:nvPr/>
          </p:nvSpPr>
          <p:spPr>
            <a:xfrm>
              <a:off x="3714744" y="1857364"/>
              <a:ext cx="5715040" cy="928694"/>
            </a:xfrm>
            <a:prstGeom prst="triangle">
              <a:avLst/>
            </a:prstGeom>
            <a:solidFill>
              <a:srgbClr val="2782F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400"/>
            </a:p>
          </p:txBody>
        </p:sp>
        <p:sp>
          <p:nvSpPr>
            <p:cNvPr id="235525" name="Textfeld 7"/>
            <p:cNvSpPr txBox="1">
              <a:spLocks noChangeArrowheads="1"/>
            </p:cNvSpPr>
            <p:nvPr/>
          </p:nvSpPr>
          <p:spPr bwMode="auto">
            <a:xfrm>
              <a:off x="5092704" y="2027228"/>
              <a:ext cx="2952770" cy="64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endParaRPr lang="en-GB" altLang="de-DE" sz="1000" b="1">
                <a:solidFill>
                  <a:schemeClr val="bg1"/>
                </a:solidFill>
                <a:latin typeface="Verdana" pitchFamily="34" charset="0"/>
              </a:endParaRPr>
            </a:p>
            <a:p>
              <a:pPr algn="ctr"/>
              <a:endParaRPr lang="en-GB" altLang="de-DE" sz="1000" b="1">
                <a:solidFill>
                  <a:schemeClr val="bg1"/>
                </a:solidFill>
                <a:latin typeface="Verdana" pitchFamily="34" charset="0"/>
              </a:endParaRPr>
            </a:p>
            <a:p>
              <a:pPr algn="ctr"/>
              <a:r>
                <a:rPr lang="en-GB" altLang="de-DE" sz="1600" b="1">
                  <a:solidFill>
                    <a:schemeClr val="bg1"/>
                  </a:solidFill>
                  <a:latin typeface="Verdana" pitchFamily="34" charset="0"/>
                </a:rPr>
                <a:t>Performance Monitoring</a:t>
              </a:r>
            </a:p>
          </p:txBody>
        </p:sp>
      </p:grpSp>
      <p:sp>
        <p:nvSpPr>
          <p:cNvPr id="18" name="Rechteck 17"/>
          <p:cNvSpPr/>
          <p:nvPr/>
        </p:nvSpPr>
        <p:spPr>
          <a:xfrm>
            <a:off x="2124075" y="2714625"/>
            <a:ext cx="1439863" cy="500063"/>
          </a:xfrm>
          <a:prstGeom prst="rect">
            <a:avLst/>
          </a:prstGeom>
          <a:solidFill>
            <a:srgbClr val="2782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/>
              <a:t>Views</a:t>
            </a:r>
          </a:p>
        </p:txBody>
      </p:sp>
      <p:sp>
        <p:nvSpPr>
          <p:cNvPr id="19" name="Rechteck 18"/>
          <p:cNvSpPr/>
          <p:nvPr/>
        </p:nvSpPr>
        <p:spPr>
          <a:xfrm>
            <a:off x="6384925" y="2714625"/>
            <a:ext cx="1500188" cy="500063"/>
          </a:xfrm>
          <a:prstGeom prst="rect">
            <a:avLst/>
          </a:prstGeom>
          <a:solidFill>
            <a:srgbClr val="2782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/>
              <a:t>Expression</a:t>
            </a:r>
          </a:p>
        </p:txBody>
      </p:sp>
      <p:grpSp>
        <p:nvGrpSpPr>
          <p:cNvPr id="235528" name="Group 8"/>
          <p:cNvGrpSpPr>
            <a:grpSpLocks/>
          </p:cNvGrpSpPr>
          <p:nvPr/>
        </p:nvGrpSpPr>
        <p:grpSpPr bwMode="auto">
          <a:xfrm>
            <a:off x="4000500" y="3357563"/>
            <a:ext cx="628650" cy="3000375"/>
            <a:chOff x="2520" y="2115"/>
            <a:chExt cx="396" cy="1890"/>
          </a:xfrm>
        </p:grpSpPr>
        <p:sp>
          <p:nvSpPr>
            <p:cNvPr id="12" name="Zylinder 11"/>
            <p:cNvSpPr/>
            <p:nvPr/>
          </p:nvSpPr>
          <p:spPr>
            <a:xfrm>
              <a:off x="2520" y="2115"/>
              <a:ext cx="396" cy="1890"/>
            </a:xfrm>
            <a:prstGeom prst="can">
              <a:avLst/>
            </a:prstGeom>
            <a:gradFill flip="none" rotWithShape="1">
              <a:gsLst>
                <a:gs pos="0">
                  <a:srgbClr val="2782F1">
                    <a:tint val="66000"/>
                    <a:satMod val="160000"/>
                  </a:srgbClr>
                </a:gs>
                <a:gs pos="50000">
                  <a:srgbClr val="2782F1">
                    <a:tint val="44500"/>
                    <a:satMod val="160000"/>
                  </a:srgbClr>
                </a:gs>
                <a:gs pos="100000">
                  <a:srgbClr val="2782F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b="1" dirty="0"/>
            </a:p>
          </p:txBody>
        </p:sp>
        <p:sp>
          <p:nvSpPr>
            <p:cNvPr id="235530" name="Textfeld 19"/>
            <p:cNvSpPr txBox="1">
              <a:spLocks noChangeArrowheads="1"/>
            </p:cNvSpPr>
            <p:nvPr/>
          </p:nvSpPr>
          <p:spPr bwMode="auto">
            <a:xfrm rot="-5400000">
              <a:off x="1926" y="2960"/>
              <a:ext cx="16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altLang="de-DE" sz="2400">
                  <a:latin typeface="Verdana" pitchFamily="34" charset="0"/>
                </a:rPr>
                <a:t>Communication</a:t>
              </a:r>
            </a:p>
          </p:txBody>
        </p:sp>
      </p:grpSp>
      <p:grpSp>
        <p:nvGrpSpPr>
          <p:cNvPr id="235531" name="Group 11"/>
          <p:cNvGrpSpPr>
            <a:grpSpLocks/>
          </p:cNvGrpSpPr>
          <p:nvPr/>
        </p:nvGrpSpPr>
        <p:grpSpPr bwMode="auto">
          <a:xfrm>
            <a:off x="4686300" y="3357563"/>
            <a:ext cx="628650" cy="3000375"/>
            <a:chOff x="2952" y="2115"/>
            <a:chExt cx="396" cy="1890"/>
          </a:xfrm>
        </p:grpSpPr>
        <p:sp>
          <p:nvSpPr>
            <p:cNvPr id="13" name="Zylinder 12"/>
            <p:cNvSpPr/>
            <p:nvPr/>
          </p:nvSpPr>
          <p:spPr>
            <a:xfrm>
              <a:off x="2952" y="2115"/>
              <a:ext cx="396" cy="1890"/>
            </a:xfrm>
            <a:prstGeom prst="can">
              <a:avLst/>
            </a:prstGeom>
            <a:gradFill flip="none" rotWithShape="1">
              <a:gsLst>
                <a:gs pos="0">
                  <a:srgbClr val="2782F1">
                    <a:tint val="66000"/>
                    <a:satMod val="160000"/>
                  </a:srgbClr>
                </a:gs>
                <a:gs pos="50000">
                  <a:srgbClr val="2782F1">
                    <a:tint val="44500"/>
                    <a:satMod val="160000"/>
                  </a:srgbClr>
                </a:gs>
                <a:gs pos="100000">
                  <a:srgbClr val="2782F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b="1" dirty="0"/>
            </a:p>
          </p:txBody>
        </p:sp>
        <p:sp>
          <p:nvSpPr>
            <p:cNvPr id="235533" name="Textfeld 20"/>
            <p:cNvSpPr txBox="1">
              <a:spLocks noChangeArrowheads="1"/>
            </p:cNvSpPr>
            <p:nvPr/>
          </p:nvSpPr>
          <p:spPr bwMode="auto">
            <a:xfrm rot="-5400000">
              <a:off x="2598" y="3001"/>
              <a:ext cx="11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altLang="de-DE" sz="2400">
                  <a:latin typeface="Verdana" pitchFamily="34" charset="0"/>
                </a:rPr>
                <a:t>Production</a:t>
              </a:r>
            </a:p>
          </p:txBody>
        </p:sp>
      </p:grpSp>
      <p:grpSp>
        <p:nvGrpSpPr>
          <p:cNvPr id="235534" name="Group 14"/>
          <p:cNvGrpSpPr>
            <a:grpSpLocks/>
          </p:cNvGrpSpPr>
          <p:nvPr/>
        </p:nvGrpSpPr>
        <p:grpSpPr bwMode="auto">
          <a:xfrm>
            <a:off x="5372100" y="3357563"/>
            <a:ext cx="628650" cy="3000375"/>
            <a:chOff x="3384" y="2115"/>
            <a:chExt cx="396" cy="1890"/>
          </a:xfrm>
        </p:grpSpPr>
        <p:sp>
          <p:nvSpPr>
            <p:cNvPr id="14" name="Zylinder 13"/>
            <p:cNvSpPr/>
            <p:nvPr/>
          </p:nvSpPr>
          <p:spPr>
            <a:xfrm>
              <a:off x="3384" y="2115"/>
              <a:ext cx="396" cy="1890"/>
            </a:xfrm>
            <a:prstGeom prst="can">
              <a:avLst/>
            </a:prstGeom>
            <a:gradFill flip="none" rotWithShape="1">
              <a:gsLst>
                <a:gs pos="0">
                  <a:srgbClr val="2782F1">
                    <a:tint val="66000"/>
                    <a:satMod val="160000"/>
                  </a:srgbClr>
                </a:gs>
                <a:gs pos="50000">
                  <a:srgbClr val="2782F1">
                    <a:tint val="44500"/>
                    <a:satMod val="160000"/>
                  </a:srgbClr>
                </a:gs>
                <a:gs pos="100000">
                  <a:srgbClr val="2782F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b="1" dirty="0"/>
            </a:p>
          </p:txBody>
        </p:sp>
        <p:sp>
          <p:nvSpPr>
            <p:cNvPr id="235536" name="Textfeld 21"/>
            <p:cNvSpPr txBox="1">
              <a:spLocks noChangeArrowheads="1"/>
            </p:cNvSpPr>
            <p:nvPr/>
          </p:nvSpPr>
          <p:spPr bwMode="auto">
            <a:xfrm rot="-5400000">
              <a:off x="2806" y="2937"/>
              <a:ext cx="15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altLang="de-DE" sz="2400">
                  <a:latin typeface="Verdana" pitchFamily="34" charset="0"/>
                </a:rPr>
                <a:t>Transformation</a:t>
              </a:r>
            </a:p>
          </p:txBody>
        </p:sp>
      </p:grpSp>
      <p:sp>
        <p:nvSpPr>
          <p:cNvPr id="26" name="Rechteck 25"/>
          <p:cNvSpPr/>
          <p:nvPr/>
        </p:nvSpPr>
        <p:spPr>
          <a:xfrm>
            <a:off x="6072188" y="5500688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100">
                <a:latin typeface="Verdana" pitchFamily="34" charset="0"/>
              </a:rPr>
              <a:t>What is available input?</a:t>
            </a:r>
          </a:p>
        </p:txBody>
      </p:sp>
      <p:sp>
        <p:nvSpPr>
          <p:cNvPr id="27" name="Rechteck 26"/>
          <p:cNvSpPr/>
          <p:nvPr/>
        </p:nvSpPr>
        <p:spPr>
          <a:xfrm>
            <a:off x="6072188" y="4857750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dirty="0">
                <a:solidFill>
                  <a:schemeClr val="tx1"/>
                </a:solidFill>
              </a:rPr>
              <a:t>What is available knowledge?</a:t>
            </a:r>
          </a:p>
        </p:txBody>
      </p:sp>
      <p:sp>
        <p:nvSpPr>
          <p:cNvPr id="28" name="Rechteck 27"/>
          <p:cNvSpPr/>
          <p:nvPr/>
        </p:nvSpPr>
        <p:spPr>
          <a:xfrm>
            <a:off x="6072188" y="4214813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dirty="0">
                <a:solidFill>
                  <a:schemeClr val="tx1"/>
                </a:solidFill>
              </a:rPr>
              <a:t>How to manage  the knowledge?</a:t>
            </a:r>
          </a:p>
        </p:txBody>
      </p:sp>
      <p:sp>
        <p:nvSpPr>
          <p:cNvPr id="29" name="Rechteck 28"/>
          <p:cNvSpPr/>
          <p:nvPr/>
        </p:nvSpPr>
        <p:spPr>
          <a:xfrm>
            <a:off x="6072188" y="3571875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dirty="0">
                <a:solidFill>
                  <a:schemeClr val="tx1"/>
                </a:solidFill>
              </a:rPr>
              <a:t>What is the impact of the knowledge?</a:t>
            </a:r>
          </a:p>
        </p:txBody>
      </p:sp>
      <p:sp>
        <p:nvSpPr>
          <p:cNvPr id="30" name="Rechteck 29"/>
          <p:cNvSpPr/>
          <p:nvPr/>
        </p:nvSpPr>
        <p:spPr>
          <a:xfrm>
            <a:off x="2214563" y="5500688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800">
                <a:latin typeface="Verdana" pitchFamily="34" charset="0"/>
              </a:rPr>
              <a:t>Resources and Support</a:t>
            </a:r>
          </a:p>
          <a:p>
            <a:pPr algn="ctr">
              <a:buFontTx/>
              <a:buChar char="-"/>
            </a:pPr>
            <a:r>
              <a:rPr lang="en-GB" altLang="de-DE" sz="700" b="1">
                <a:latin typeface="Verdana" pitchFamily="34" charset="0"/>
              </a:rPr>
              <a:t>Budget</a:t>
            </a:r>
          </a:p>
          <a:p>
            <a:pPr algn="ctr">
              <a:buFontTx/>
              <a:buChar char="-"/>
            </a:pPr>
            <a:r>
              <a:rPr lang="en-GB" altLang="de-DE" sz="700" b="1">
                <a:latin typeface="Verdana" pitchFamily="34" charset="0"/>
              </a:rPr>
              <a:t>Infrastructure</a:t>
            </a:r>
          </a:p>
          <a:p>
            <a:pPr algn="ctr">
              <a:buFontTx/>
              <a:buChar char="-"/>
            </a:pPr>
            <a:r>
              <a:rPr lang="en-GB" altLang="de-DE" sz="700" b="1">
                <a:latin typeface="Verdana" pitchFamily="34" charset="0"/>
              </a:rPr>
              <a:t>Material and Tools</a:t>
            </a:r>
          </a:p>
          <a:p>
            <a:pPr algn="ctr">
              <a:buFontTx/>
              <a:buChar char="-"/>
            </a:pPr>
            <a:r>
              <a:rPr lang="en-GB" altLang="de-DE" sz="700" b="1">
                <a:latin typeface="Verdana" pitchFamily="34" charset="0"/>
              </a:rPr>
              <a:t>Info and Communication</a:t>
            </a:r>
          </a:p>
        </p:txBody>
      </p:sp>
      <p:sp>
        <p:nvSpPr>
          <p:cNvPr id="31" name="Rechteck 30"/>
          <p:cNvSpPr/>
          <p:nvPr/>
        </p:nvSpPr>
        <p:spPr>
          <a:xfrm>
            <a:off x="2214563" y="4857750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900">
                <a:latin typeface="Verdana" pitchFamily="34" charset="0"/>
              </a:rPr>
              <a:t>HC relations and Skills</a:t>
            </a:r>
          </a:p>
          <a:p>
            <a:pPr algn="ctr">
              <a:buFontTx/>
              <a:buChar char="-"/>
            </a:pPr>
            <a:r>
              <a:rPr lang="en-GB" altLang="de-DE" sz="800">
                <a:latin typeface="Verdana" pitchFamily="34" charset="0"/>
              </a:rPr>
              <a:t>Persons</a:t>
            </a:r>
          </a:p>
          <a:p>
            <a:pPr algn="ctr">
              <a:buFontTx/>
              <a:buChar char="-"/>
            </a:pPr>
            <a:r>
              <a:rPr lang="en-GB" altLang="de-DE" sz="800">
                <a:latin typeface="Verdana" pitchFamily="34" charset="0"/>
              </a:rPr>
              <a:t>Skills</a:t>
            </a:r>
          </a:p>
          <a:p>
            <a:pPr algn="ctr">
              <a:buFontTx/>
              <a:buChar char="-"/>
            </a:pPr>
            <a:r>
              <a:rPr lang="en-GB" altLang="de-DE" sz="800">
                <a:latin typeface="Verdana" pitchFamily="34" charset="0"/>
              </a:rPr>
              <a:t>Relations</a:t>
            </a:r>
          </a:p>
        </p:txBody>
      </p:sp>
      <p:sp>
        <p:nvSpPr>
          <p:cNvPr id="32" name="Rechteck 31"/>
          <p:cNvSpPr/>
          <p:nvPr/>
        </p:nvSpPr>
        <p:spPr>
          <a:xfrm>
            <a:off x="2214563" y="4214813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800">
                <a:latin typeface="Verdana" pitchFamily="34" charset="0"/>
              </a:rPr>
              <a:t>Processes and Structures</a:t>
            </a:r>
          </a:p>
          <a:p>
            <a:pPr algn="ctr">
              <a:buFontTx/>
              <a:buChar char="-"/>
            </a:pPr>
            <a:r>
              <a:rPr lang="en-GB" altLang="de-DE" sz="700" b="1">
                <a:latin typeface="Verdana" pitchFamily="34" charset="0"/>
              </a:rPr>
              <a:t>Core Processes</a:t>
            </a:r>
          </a:p>
          <a:p>
            <a:pPr algn="ctr">
              <a:buFontTx/>
              <a:buChar char="-"/>
            </a:pPr>
            <a:r>
              <a:rPr lang="en-GB" altLang="de-DE" sz="700" b="1">
                <a:latin typeface="Verdana" pitchFamily="34" charset="0"/>
              </a:rPr>
              <a:t>Quality Relevant processes</a:t>
            </a:r>
          </a:p>
          <a:p>
            <a:pPr algn="ctr">
              <a:buFontTx/>
              <a:buChar char="-"/>
            </a:pPr>
            <a:r>
              <a:rPr lang="en-GB" altLang="de-DE" sz="700" b="1">
                <a:latin typeface="Verdana" pitchFamily="34" charset="0"/>
              </a:rPr>
              <a:t>Mgmt and Steering relevant     processes</a:t>
            </a:r>
          </a:p>
        </p:txBody>
      </p:sp>
      <p:sp>
        <p:nvSpPr>
          <p:cNvPr id="33" name="Rechteck 32"/>
          <p:cNvSpPr/>
          <p:nvPr/>
        </p:nvSpPr>
        <p:spPr>
          <a:xfrm>
            <a:off x="2214563" y="3571875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900">
                <a:latin typeface="Verdana" pitchFamily="34" charset="0"/>
              </a:rPr>
              <a:t>Use Case and Product</a:t>
            </a:r>
          </a:p>
          <a:p>
            <a:pPr algn="ctr"/>
            <a:r>
              <a:rPr lang="en-GB" altLang="de-DE" sz="800">
                <a:latin typeface="Verdana" pitchFamily="34" charset="0"/>
              </a:rPr>
              <a:t>-Perceived Results</a:t>
            </a:r>
          </a:p>
          <a:p>
            <a:pPr algn="ctr"/>
            <a:r>
              <a:rPr lang="en-GB" altLang="de-DE" sz="800">
                <a:latin typeface="Verdana" pitchFamily="34" charset="0"/>
              </a:rPr>
              <a:t>-Use Case</a:t>
            </a:r>
          </a:p>
          <a:p>
            <a:pPr algn="ctr"/>
            <a:r>
              <a:rPr lang="en-GB" altLang="de-DE" sz="800">
                <a:latin typeface="Verdana" pitchFamily="34" charset="0"/>
              </a:rPr>
              <a:t>-Products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3708400" y="2565400"/>
            <a:ext cx="2519363" cy="719138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600" b="1">
                <a:latin typeface="Verdana" pitchFamily="34" charset="0"/>
              </a:rPr>
              <a:t>Product</a:t>
            </a:r>
          </a:p>
          <a:p>
            <a:pPr algn="ctr"/>
            <a:r>
              <a:rPr lang="en-GB" altLang="de-DE" sz="1600" b="1">
                <a:latin typeface="Verdana" pitchFamily="34" charset="0"/>
              </a:rPr>
              <a:t>Knowledge Product</a:t>
            </a:r>
          </a:p>
        </p:txBody>
      </p:sp>
      <p:sp>
        <p:nvSpPr>
          <p:cNvPr id="2355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9788" y="636588"/>
            <a:ext cx="7515225" cy="98583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r>
              <a:rPr lang="en-GB" altLang="de-DE" b="1">
                <a:latin typeface="Arial" pitchFamily="34" charset="0"/>
              </a:rPr>
              <a:t>Architecture of the KPS </a:t>
            </a:r>
            <a:r>
              <a:rPr lang="en-GB" altLang="de-DE" b="1">
                <a:solidFill>
                  <a:srgbClr val="FF0000"/>
                </a:solidFill>
                <a:latin typeface="Arial" pitchFamily="34" charset="0"/>
              </a:rPr>
              <a:t>+ “12 Views”</a:t>
            </a:r>
          </a:p>
        </p:txBody>
      </p:sp>
      <p:sp>
        <p:nvSpPr>
          <p:cNvPr id="235547" name="Text Box 27"/>
          <p:cNvSpPr txBox="1">
            <a:spLocks noChangeArrowheads="1"/>
          </p:cNvSpPr>
          <p:nvPr/>
        </p:nvSpPr>
        <p:spPr bwMode="auto">
          <a:xfrm>
            <a:off x="4716463" y="5589588"/>
            <a:ext cx="26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35548" name="Text Box 28"/>
          <p:cNvSpPr txBox="1">
            <a:spLocks noChangeArrowheads="1"/>
          </p:cNvSpPr>
          <p:nvPr/>
        </p:nvSpPr>
        <p:spPr bwMode="auto">
          <a:xfrm>
            <a:off x="3924300" y="5564188"/>
            <a:ext cx="35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II</a:t>
            </a:r>
          </a:p>
        </p:txBody>
      </p:sp>
      <p:sp>
        <p:nvSpPr>
          <p:cNvPr id="235549" name="Text Box 29"/>
          <p:cNvSpPr txBox="1">
            <a:spLocks noChangeArrowheads="1"/>
          </p:cNvSpPr>
          <p:nvPr/>
        </p:nvSpPr>
        <p:spPr bwMode="auto">
          <a:xfrm>
            <a:off x="5287963" y="5564188"/>
            <a:ext cx="436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III</a:t>
            </a:r>
          </a:p>
        </p:txBody>
      </p:sp>
      <p:sp>
        <p:nvSpPr>
          <p:cNvPr id="235550" name="Text Box 30"/>
          <p:cNvSpPr txBox="1">
            <a:spLocks noChangeArrowheads="1"/>
          </p:cNvSpPr>
          <p:nvPr/>
        </p:nvSpPr>
        <p:spPr bwMode="auto">
          <a:xfrm>
            <a:off x="5292725" y="4941888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VI</a:t>
            </a:r>
          </a:p>
        </p:txBody>
      </p:sp>
      <p:sp>
        <p:nvSpPr>
          <p:cNvPr id="235551" name="Text Box 31"/>
          <p:cNvSpPr txBox="1">
            <a:spLocks noChangeArrowheads="1"/>
          </p:cNvSpPr>
          <p:nvPr/>
        </p:nvSpPr>
        <p:spPr bwMode="auto">
          <a:xfrm>
            <a:off x="4572000" y="4941888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IV</a:t>
            </a:r>
          </a:p>
        </p:txBody>
      </p:sp>
      <p:sp>
        <p:nvSpPr>
          <p:cNvPr id="235552" name="Text Box 32"/>
          <p:cNvSpPr txBox="1">
            <a:spLocks noChangeArrowheads="1"/>
          </p:cNvSpPr>
          <p:nvPr/>
        </p:nvSpPr>
        <p:spPr bwMode="auto">
          <a:xfrm>
            <a:off x="3924300" y="49164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235553" name="Text Box 33"/>
          <p:cNvSpPr txBox="1">
            <a:spLocks noChangeArrowheads="1"/>
          </p:cNvSpPr>
          <p:nvPr/>
        </p:nvSpPr>
        <p:spPr bwMode="auto">
          <a:xfrm>
            <a:off x="4572000" y="4221163"/>
            <a:ext cx="55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VII</a:t>
            </a:r>
          </a:p>
        </p:txBody>
      </p:sp>
      <p:sp>
        <p:nvSpPr>
          <p:cNvPr id="235554" name="Text Box 34"/>
          <p:cNvSpPr txBox="1">
            <a:spLocks noChangeArrowheads="1"/>
          </p:cNvSpPr>
          <p:nvPr/>
        </p:nvSpPr>
        <p:spPr bwMode="auto">
          <a:xfrm>
            <a:off x="5219700" y="3644900"/>
            <a:ext cx="55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XII</a:t>
            </a:r>
          </a:p>
        </p:txBody>
      </p:sp>
      <p:sp>
        <p:nvSpPr>
          <p:cNvPr id="235555" name="Text Box 35"/>
          <p:cNvSpPr txBox="1">
            <a:spLocks noChangeArrowheads="1"/>
          </p:cNvSpPr>
          <p:nvPr/>
        </p:nvSpPr>
        <p:spPr bwMode="auto">
          <a:xfrm>
            <a:off x="4689475" y="36449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35556" name="Text Box 36"/>
          <p:cNvSpPr txBox="1">
            <a:spLocks noChangeArrowheads="1"/>
          </p:cNvSpPr>
          <p:nvPr/>
        </p:nvSpPr>
        <p:spPr bwMode="auto">
          <a:xfrm>
            <a:off x="5292725" y="4221163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IX</a:t>
            </a:r>
          </a:p>
        </p:txBody>
      </p:sp>
      <p:sp>
        <p:nvSpPr>
          <p:cNvPr id="235557" name="Text Box 37"/>
          <p:cNvSpPr txBox="1">
            <a:spLocks noChangeArrowheads="1"/>
          </p:cNvSpPr>
          <p:nvPr/>
        </p:nvSpPr>
        <p:spPr bwMode="auto">
          <a:xfrm>
            <a:off x="3716338" y="4292600"/>
            <a:ext cx="639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VIII</a:t>
            </a:r>
          </a:p>
        </p:txBody>
      </p:sp>
      <p:sp>
        <p:nvSpPr>
          <p:cNvPr id="235558" name="Text Box 38"/>
          <p:cNvSpPr txBox="1">
            <a:spLocks noChangeArrowheads="1"/>
          </p:cNvSpPr>
          <p:nvPr/>
        </p:nvSpPr>
        <p:spPr bwMode="auto">
          <a:xfrm>
            <a:off x="3884613" y="3644900"/>
            <a:ext cx="471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XI</a:t>
            </a:r>
          </a:p>
        </p:txBody>
      </p:sp>
    </p:spTree>
    <p:extLst>
      <p:ext uri="{BB962C8B-B14F-4D97-AF65-F5344CB8AC3E}">
        <p14:creationId xmlns:p14="http://schemas.microsoft.com/office/powerpoint/2010/main" val="166318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846138"/>
            <a:ext cx="9180513" cy="604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7" t="14030" r="27994" b="78969"/>
          <a:stretch>
            <a:fillRect/>
          </a:stretch>
        </p:blipFill>
        <p:spPr bwMode="auto">
          <a:xfrm>
            <a:off x="1547813" y="-58738"/>
            <a:ext cx="6840537" cy="89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0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25635" r="27553" b="66975"/>
          <a:stretch>
            <a:fillRect/>
          </a:stretch>
        </p:blipFill>
        <p:spPr bwMode="auto">
          <a:xfrm>
            <a:off x="2124075" y="115888"/>
            <a:ext cx="51847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131888"/>
            <a:ext cx="7345363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39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728662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Titel 4"/>
          <p:cNvSpPr>
            <a:spLocks noGrp="1"/>
          </p:cNvSpPr>
          <p:nvPr>
            <p:ph type="title"/>
          </p:nvPr>
        </p:nvSpPr>
        <p:spPr>
          <a:xfrm>
            <a:off x="457200" y="654050"/>
            <a:ext cx="8229600" cy="1143000"/>
          </a:xfrm>
        </p:spPr>
        <p:txBody>
          <a:bodyPr/>
          <a:lstStyle/>
          <a:p>
            <a:r>
              <a:rPr lang="de-AT" altLang="de-DE" b="1" dirty="0" smtClean="0"/>
              <a:t>Outlook in Investments:</a:t>
            </a:r>
          </a:p>
        </p:txBody>
      </p:sp>
      <p:sp>
        <p:nvSpPr>
          <p:cNvPr id="5" name="Ellipse 4"/>
          <p:cNvSpPr/>
          <p:nvPr/>
        </p:nvSpPr>
        <p:spPr>
          <a:xfrm>
            <a:off x="749300" y="3619500"/>
            <a:ext cx="3024188" cy="509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48133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764B932-DC9B-44F5-9A3F-D39044F86882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25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AutoShape 2"/>
          <p:cNvSpPr>
            <a:spLocks noChangeArrowheads="1"/>
          </p:cNvSpPr>
          <p:nvPr/>
        </p:nvSpPr>
        <p:spPr bwMode="auto">
          <a:xfrm>
            <a:off x="0" y="-26988"/>
            <a:ext cx="9144000" cy="863601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63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3200" b="1"/>
              <a:t> </a:t>
            </a:r>
            <a:endParaRPr lang="de-AT" altLang="de-DE" sz="3200"/>
          </a:p>
        </p:txBody>
      </p:sp>
      <p:sp>
        <p:nvSpPr>
          <p:cNvPr id="2385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-171450"/>
            <a:ext cx="7921625" cy="1143000"/>
          </a:xfrm>
        </p:spPr>
        <p:txBody>
          <a:bodyPr/>
          <a:lstStyle/>
          <a:p>
            <a:r>
              <a:rPr lang="en-GB" altLang="de-DE" sz="32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ADOscore</a:t>
            </a:r>
            <a:r>
              <a:rPr lang="en-GB" altLang="de-DE" sz="3200" b="1" baseline="30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®</a:t>
            </a:r>
            <a:r>
              <a:rPr lang="en-GB" altLang="de-DE" sz="32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Controlling Cockpit</a:t>
            </a:r>
            <a:endParaRPr lang="de-DE" altLang="de-DE" sz="3200" b="1">
              <a:solidFill>
                <a:schemeClr val="tx1"/>
              </a:solidFill>
              <a:latin typeface="Arial" pitchFamily="34" charset="0"/>
              <a:cs typeface="Times New Roman" pitchFamily="18" charset="0"/>
            </a:endParaRPr>
          </a:p>
        </p:txBody>
      </p:sp>
      <p:grpSp>
        <p:nvGrpSpPr>
          <p:cNvPr id="238596" name="Gruppieren 20"/>
          <p:cNvGrpSpPr>
            <a:grpSpLocks/>
          </p:cNvGrpSpPr>
          <p:nvPr/>
        </p:nvGrpSpPr>
        <p:grpSpPr bwMode="auto">
          <a:xfrm>
            <a:off x="1311275" y="1341438"/>
            <a:ext cx="7364413" cy="4411662"/>
            <a:chOff x="381000" y="1111250"/>
            <a:chExt cx="8627750" cy="5168900"/>
          </a:xfrm>
        </p:grpSpPr>
        <p:sp>
          <p:nvSpPr>
            <p:cNvPr id="238597" name="Rectangle 4"/>
            <p:cNvSpPr>
              <a:spLocks noChangeArrowheads="1"/>
            </p:cNvSpPr>
            <p:nvPr/>
          </p:nvSpPr>
          <p:spPr bwMode="auto">
            <a:xfrm>
              <a:off x="3568700" y="3729038"/>
              <a:ext cx="2506663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GB" altLang="de-DE" sz="2400">
                <a:latin typeface="Verdana" pitchFamily="34" charset="0"/>
              </a:endParaRPr>
            </a:p>
          </p:txBody>
        </p:sp>
        <p:sp>
          <p:nvSpPr>
            <p:cNvPr id="238598" name="Rectangle 5"/>
            <p:cNvSpPr>
              <a:spLocks noChangeArrowheads="1"/>
            </p:cNvSpPr>
            <p:nvPr/>
          </p:nvSpPr>
          <p:spPr bwMode="auto">
            <a:xfrm>
              <a:off x="3568700" y="3729038"/>
              <a:ext cx="2506663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GB" altLang="de-DE" sz="2400">
                <a:latin typeface="Verdana" pitchFamily="34" charset="0"/>
              </a:endParaRPr>
            </a:p>
          </p:txBody>
        </p:sp>
        <p:sp>
          <p:nvSpPr>
            <p:cNvPr id="238599" name="Rectangle 6"/>
            <p:cNvSpPr>
              <a:spLocks noChangeArrowheads="1"/>
            </p:cNvSpPr>
            <p:nvPr/>
          </p:nvSpPr>
          <p:spPr bwMode="gray">
            <a:xfrm>
              <a:off x="396876" y="1479549"/>
              <a:ext cx="8559799" cy="803483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lnSpc>
                  <a:spcPct val="85000"/>
                </a:lnSpc>
                <a:spcAft>
                  <a:spcPct val="35000"/>
                </a:spcAft>
                <a:buSzPct val="60000"/>
                <a:buFont typeface="Wingdings" pitchFamily="2" charset="2"/>
                <a:buNone/>
              </a:pPr>
              <a:endParaRPr lang="en-GB" altLang="de-DE" sz="1600" b="1">
                <a:cs typeface="Times New Roman" pitchFamily="18" charset="0"/>
              </a:endParaRPr>
            </a:p>
          </p:txBody>
        </p:sp>
        <p:sp>
          <p:nvSpPr>
            <p:cNvPr id="238600" name="Rectangle 7"/>
            <p:cNvSpPr>
              <a:spLocks noChangeArrowheads="1"/>
            </p:cNvSpPr>
            <p:nvPr/>
          </p:nvSpPr>
          <p:spPr bwMode="gray">
            <a:xfrm>
              <a:off x="396876" y="1111250"/>
              <a:ext cx="5843042" cy="369888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buClr>
                  <a:schemeClr val="folHlink"/>
                </a:buClr>
                <a:buSzPct val="80000"/>
                <a:buFont typeface="Wingdings" pitchFamily="2" charset="2"/>
                <a:buNone/>
              </a:pPr>
              <a:r>
                <a:rPr lang="en-GB" altLang="de-DE" sz="1600" b="1">
                  <a:solidFill>
                    <a:schemeClr val="bg1"/>
                  </a:solidFill>
                  <a:cs typeface="Times New Roman" pitchFamily="18" charset="0"/>
                </a:rPr>
                <a:t>Steering and Reporting of the Knowledge Balance</a:t>
              </a:r>
            </a:p>
          </p:txBody>
        </p:sp>
        <p:sp>
          <p:nvSpPr>
            <p:cNvPr id="238601" name="Text Box 8"/>
            <p:cNvSpPr txBox="1">
              <a:spLocks noChangeArrowheads="1"/>
            </p:cNvSpPr>
            <p:nvPr/>
          </p:nvSpPr>
          <p:spPr bwMode="auto">
            <a:xfrm>
              <a:off x="399598" y="1520447"/>
              <a:ext cx="8434328" cy="855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buClr>
                  <a:schemeClr val="folHlink"/>
                </a:buClr>
                <a:buSzPct val="80000"/>
                <a:buFont typeface="Wingdings" pitchFamily="2" charset="2"/>
                <a:buNone/>
              </a:pPr>
              <a:r>
                <a:rPr lang="en-GB" altLang="de-DE" sz="1400" b="1">
                  <a:cs typeface="Times New Roman" pitchFamily="18" charset="0"/>
                </a:rPr>
                <a:t>ADOscore®</a:t>
              </a:r>
              <a:r>
                <a:rPr lang="en-GB" altLang="de-DE" sz="1400">
                  <a:cs typeface="Times New Roman" pitchFamily="18" charset="0"/>
                </a:rPr>
                <a:t>  Controlling Cockpit is HTML-based steering and management instrument for your Knowledge Balance. It combines Analysis, Management and Reporting functionalities in one application.</a:t>
              </a:r>
            </a:p>
          </p:txBody>
        </p:sp>
        <p:sp>
          <p:nvSpPr>
            <p:cNvPr id="850953" name="AutoShape 9"/>
            <p:cNvSpPr>
              <a:spLocks noChangeArrowheads="1"/>
            </p:cNvSpPr>
            <p:nvPr/>
          </p:nvSpPr>
          <p:spPr bwMode="auto">
            <a:xfrm rot="6720971">
              <a:off x="4843616" y="4768935"/>
              <a:ext cx="1071351" cy="548650"/>
            </a:xfrm>
            <a:prstGeom prst="upDownArrow">
              <a:avLst>
                <a:gd name="adj1" fmla="val 50000"/>
                <a:gd name="adj2" fmla="val 20000"/>
              </a:avLst>
            </a:prstGeom>
            <a:gradFill rotWithShape="0">
              <a:gsLst>
                <a:gs pos="0">
                  <a:schemeClr val="bg2"/>
                </a:gs>
                <a:gs pos="100000">
                  <a:srgbClr val="CACACA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>
                <a:defRPr/>
              </a:pPr>
              <a:endParaRPr lang="en-GB" sz="2400">
                <a:latin typeface="Verdana" pitchFamily="34" charset="0"/>
              </a:endParaRPr>
            </a:p>
          </p:txBody>
        </p:sp>
        <p:sp>
          <p:nvSpPr>
            <p:cNvPr id="238603" name="Text Box 10"/>
            <p:cNvSpPr txBox="1">
              <a:spLocks noChangeArrowheads="1"/>
            </p:cNvSpPr>
            <p:nvPr/>
          </p:nvSpPr>
          <p:spPr bwMode="auto">
            <a:xfrm>
              <a:off x="5333727" y="2526699"/>
              <a:ext cx="3565293" cy="1540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r>
                <a:rPr lang="en-GB" altLang="de-DE" sz="1600">
                  <a:cs typeface="Times New Roman" pitchFamily="18" charset="0"/>
                </a:rPr>
                <a:t> </a:t>
              </a:r>
              <a:r>
                <a:rPr lang="en-GB" altLang="de-DE" sz="1600" b="1" i="1">
                  <a:cs typeface="Times New Roman" pitchFamily="18" charset="0"/>
                </a:rPr>
                <a:t>Anytime</a:t>
              </a:r>
            </a:p>
            <a:p>
              <a:pPr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endParaRPr lang="en-GB" altLang="de-DE" sz="1600" b="1" i="1">
                <a:cs typeface="Times New Roman" pitchFamily="18" charset="0"/>
              </a:endParaRPr>
            </a:p>
            <a:p>
              <a:pPr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endParaRPr lang="en-GB" altLang="de-DE" sz="1600">
                <a:cs typeface="Times New Roman" pitchFamily="18" charset="0"/>
              </a:endParaRPr>
            </a:p>
            <a:p>
              <a:pPr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endParaRPr lang="en-GB" altLang="de-DE" sz="1600">
                <a:cs typeface="Times New Roman" pitchFamily="18" charset="0"/>
              </a:endParaRPr>
            </a:p>
            <a:p>
              <a:pPr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endParaRPr lang="en-GB" altLang="de-DE" sz="1600">
                <a:cs typeface="Times New Roman" pitchFamily="18" charset="0"/>
              </a:endParaRPr>
            </a:p>
          </p:txBody>
        </p:sp>
        <p:sp>
          <p:nvSpPr>
            <p:cNvPr id="238604" name="Text Box 11"/>
            <p:cNvSpPr txBox="1">
              <a:spLocks noChangeArrowheads="1"/>
            </p:cNvSpPr>
            <p:nvPr/>
          </p:nvSpPr>
          <p:spPr bwMode="auto">
            <a:xfrm>
              <a:off x="5402540" y="2833597"/>
              <a:ext cx="1653389" cy="39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r>
                <a:rPr lang="en-GB" altLang="de-DE" sz="1600" b="1" i="1">
                  <a:cs typeface="Times New Roman" pitchFamily="18" charset="0"/>
                </a:rPr>
                <a:t> Anywhere</a:t>
              </a:r>
              <a:endParaRPr lang="en-GB" altLang="de-DE" sz="1700">
                <a:solidFill>
                  <a:schemeClr val="tx2"/>
                </a:solidFill>
                <a:cs typeface="Times New Roman" pitchFamily="18" charset="0"/>
              </a:endParaRPr>
            </a:p>
          </p:txBody>
        </p:sp>
        <p:sp>
          <p:nvSpPr>
            <p:cNvPr id="238605" name="Text Box 12"/>
            <p:cNvSpPr txBox="1">
              <a:spLocks noChangeArrowheads="1"/>
            </p:cNvSpPr>
            <p:nvPr/>
          </p:nvSpPr>
          <p:spPr bwMode="auto">
            <a:xfrm>
              <a:off x="5532728" y="3125614"/>
              <a:ext cx="2499611" cy="39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r>
                <a:rPr lang="en-GB" altLang="de-DE" sz="1600" b="1" i="1">
                  <a:cs typeface="Times New Roman" pitchFamily="18" charset="0"/>
                </a:rPr>
                <a:t> Tool Independent</a:t>
              </a:r>
              <a:endParaRPr lang="en-GB" altLang="de-DE" sz="1700">
                <a:solidFill>
                  <a:schemeClr val="tx2"/>
                </a:solidFill>
                <a:cs typeface="Times New Roman" pitchFamily="18" charset="0"/>
              </a:endParaRPr>
            </a:p>
          </p:txBody>
        </p:sp>
        <p:sp>
          <p:nvSpPr>
            <p:cNvPr id="238606" name="Text Box 13"/>
            <p:cNvSpPr txBox="1">
              <a:spLocks noChangeArrowheads="1"/>
            </p:cNvSpPr>
            <p:nvPr/>
          </p:nvSpPr>
          <p:spPr bwMode="auto">
            <a:xfrm>
              <a:off x="5915853" y="3759870"/>
              <a:ext cx="2477293" cy="39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r>
                <a:rPr lang="en-GB" altLang="de-DE" sz="1600" b="1" i="1">
                  <a:cs typeface="Times New Roman" pitchFamily="18" charset="0"/>
                </a:rPr>
                <a:t> Fast and efficient</a:t>
              </a:r>
            </a:p>
          </p:txBody>
        </p:sp>
        <p:sp>
          <p:nvSpPr>
            <p:cNvPr id="238607" name="Text Box 14"/>
            <p:cNvSpPr txBox="1">
              <a:spLocks noChangeArrowheads="1"/>
            </p:cNvSpPr>
            <p:nvPr/>
          </p:nvSpPr>
          <p:spPr bwMode="auto">
            <a:xfrm>
              <a:off x="5672216" y="3443672"/>
              <a:ext cx="3336534" cy="39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r>
                <a:rPr lang="en-GB" altLang="de-DE" sz="1600" b="1" i="1">
                  <a:cs typeface="Times New Roman" pitchFamily="18" charset="0"/>
                </a:rPr>
                <a:t>Individually customizable</a:t>
              </a:r>
            </a:p>
          </p:txBody>
        </p:sp>
        <p:pic>
          <p:nvPicPr>
            <p:cNvPr id="238608" name="Picture 1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451100"/>
              <a:ext cx="4175125" cy="286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8609" name="Picture 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4279900"/>
              <a:ext cx="198120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8610" name="Picture 1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4737100"/>
              <a:ext cx="198120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8611" name="Picture 1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3365500"/>
              <a:ext cx="3886200" cy="291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8612" name="Rectangle 20"/>
          <p:cNvSpPr>
            <a:spLocks noChangeArrowheads="1"/>
          </p:cNvSpPr>
          <p:nvPr/>
        </p:nvSpPr>
        <p:spPr bwMode="auto">
          <a:xfrm>
            <a:off x="900113" y="6140450"/>
            <a:ext cx="4906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 b="1" i="1">
                <a:solidFill>
                  <a:srgbClr val="FF0000"/>
                </a:solidFill>
              </a:rPr>
              <a:t>Improvement of the evaluation quality?</a:t>
            </a:r>
          </a:p>
        </p:txBody>
      </p:sp>
    </p:spTree>
    <p:extLst>
      <p:ext uri="{BB962C8B-B14F-4D97-AF65-F5344CB8AC3E}">
        <p14:creationId xmlns:p14="http://schemas.microsoft.com/office/powerpoint/2010/main" val="117619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917575"/>
            <a:ext cx="9144000" cy="1143000"/>
          </a:xfrm>
        </p:spPr>
        <p:txBody>
          <a:bodyPr/>
          <a:lstStyle/>
          <a:p>
            <a:r>
              <a:rPr lang="de-AT" altLang="de-DE" sz="4000" b="1" dirty="0" smtClean="0">
                <a:solidFill>
                  <a:schemeClr val="tx1"/>
                </a:solidFill>
                <a:latin typeface="Arial" pitchFamily="34" charset="0"/>
              </a:rPr>
              <a:t>    Knowledge</a:t>
            </a:r>
            <a:r>
              <a:rPr lang="de-AT" altLang="de-DE" sz="4000" b="1" dirty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de-AT" altLang="de-DE" sz="4000" b="1" dirty="0">
                <a:solidFill>
                  <a:schemeClr val="tx1"/>
                </a:solidFill>
                <a:latin typeface="Arial" pitchFamily="34" charset="0"/>
              </a:rPr>
            </a:br>
            <a:endParaRPr lang="de-AT" altLang="de-DE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2071688"/>
            <a:ext cx="8229600" cy="3373437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de-AT" altLang="de-DE" sz="2000" dirty="0">
                <a:latin typeface="Arial" pitchFamily="34" charset="0"/>
              </a:rPr>
              <a:t>	        </a:t>
            </a:r>
            <a:r>
              <a:rPr lang="de-AT" altLang="de-DE" sz="2000" dirty="0" err="1">
                <a:latin typeface="Arial" pitchFamily="34" charset="0"/>
              </a:rPr>
              <a:t>is</a:t>
            </a:r>
            <a:r>
              <a:rPr lang="de-AT" altLang="de-DE" sz="2000" dirty="0">
                <a:latin typeface="Arial" pitchFamily="34" charset="0"/>
              </a:rPr>
              <a:t> </a:t>
            </a:r>
            <a:r>
              <a:rPr lang="de-AT" altLang="de-DE" sz="2000" dirty="0" err="1">
                <a:latin typeface="Arial" pitchFamily="34" charset="0"/>
              </a:rPr>
              <a:t>the</a:t>
            </a:r>
            <a:r>
              <a:rPr lang="de-AT" altLang="de-DE" sz="2000" dirty="0">
                <a:latin typeface="Arial" pitchFamily="34" charset="0"/>
              </a:rPr>
              <a:t> </a:t>
            </a:r>
            <a:r>
              <a:rPr lang="de-AT" altLang="de-DE" sz="2000" dirty="0" err="1">
                <a:latin typeface="Arial" pitchFamily="34" charset="0"/>
              </a:rPr>
              <a:t>precondition</a:t>
            </a:r>
            <a:r>
              <a:rPr lang="de-AT" altLang="de-DE" sz="2000" dirty="0">
                <a:latin typeface="Arial" pitchFamily="34" charset="0"/>
              </a:rPr>
              <a:t> </a:t>
            </a:r>
            <a:r>
              <a:rPr lang="de-AT" altLang="de-DE" sz="2000" dirty="0" err="1">
                <a:latin typeface="Arial" pitchFamily="34" charset="0"/>
              </a:rPr>
              <a:t>for</a:t>
            </a:r>
            <a:r>
              <a:rPr lang="de-AT" altLang="de-DE" sz="2000" dirty="0">
                <a:latin typeface="Arial" pitchFamily="34" charset="0"/>
              </a:rPr>
              <a:t>:</a:t>
            </a:r>
          </a:p>
          <a:p>
            <a:pPr lvl="2" algn="ctr">
              <a:lnSpc>
                <a:spcPct val="80000"/>
              </a:lnSpc>
            </a:pPr>
            <a:r>
              <a:rPr lang="de-AT" altLang="de-DE" sz="1400" i="1" dirty="0">
                <a:latin typeface="Arial" pitchFamily="34" charset="0"/>
              </a:rPr>
              <a:t>an</a:t>
            </a:r>
            <a:r>
              <a:rPr lang="de-AT" altLang="de-DE" sz="2400" i="1" dirty="0">
                <a:latin typeface="Arial" pitchFamily="34" charset="0"/>
              </a:rPr>
              <a:t> </a:t>
            </a:r>
            <a:r>
              <a:rPr lang="de-AT" altLang="de-DE" sz="2400" i="1" dirty="0" err="1">
                <a:latin typeface="Arial" pitchFamily="34" charset="0"/>
              </a:rPr>
              <a:t>action</a:t>
            </a:r>
            <a:r>
              <a:rPr lang="de-AT" altLang="de-DE" sz="1200" i="1" dirty="0">
                <a:latin typeface="Arial" pitchFamily="34" charset="0"/>
              </a:rPr>
              <a:t> </a:t>
            </a:r>
          </a:p>
          <a:p>
            <a:pPr lvl="2" algn="ctr">
              <a:lnSpc>
                <a:spcPct val="80000"/>
              </a:lnSpc>
              <a:buFontTx/>
              <a:buNone/>
            </a:pPr>
            <a:r>
              <a:rPr lang="de-AT" altLang="de-DE" dirty="0" err="1">
                <a:latin typeface="Arial" pitchFamily="34" charset="0"/>
              </a:rPr>
              <a:t>or</a:t>
            </a:r>
            <a:endParaRPr lang="de-AT" altLang="de-DE" dirty="0">
              <a:latin typeface="Arial" pitchFamily="34" charset="0"/>
            </a:endParaRPr>
          </a:p>
          <a:p>
            <a:pPr lvl="2" algn="ctr">
              <a:lnSpc>
                <a:spcPct val="80000"/>
              </a:lnSpc>
            </a:pPr>
            <a:r>
              <a:rPr lang="de-AT" altLang="de-DE" sz="1400" i="1" dirty="0">
                <a:latin typeface="Arial" pitchFamily="34" charset="0"/>
              </a:rPr>
              <a:t>a </a:t>
            </a:r>
            <a:r>
              <a:rPr lang="de-AT" altLang="de-DE" sz="2400" i="1" dirty="0">
                <a:latin typeface="Arial" pitchFamily="34" charset="0"/>
              </a:rPr>
              <a:t>non-action </a:t>
            </a:r>
          </a:p>
          <a:p>
            <a:pPr lvl="2" algn="ctr">
              <a:lnSpc>
                <a:spcPct val="80000"/>
              </a:lnSpc>
            </a:pPr>
            <a:endParaRPr lang="de-AT" altLang="de-DE" sz="2400" i="1" dirty="0">
              <a:latin typeface="Arial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de-AT" altLang="de-DE" sz="2000" dirty="0">
                <a:latin typeface="Arial" pitchFamily="34" charset="0"/>
              </a:rPr>
              <a:t>             in an </a:t>
            </a:r>
            <a:r>
              <a:rPr lang="de-AT" altLang="de-DE" sz="2000" dirty="0" err="1">
                <a:latin typeface="Arial" pitchFamily="34" charset="0"/>
              </a:rPr>
              <a:t>organisation</a:t>
            </a:r>
            <a:r>
              <a:rPr lang="de-AT" altLang="de-DE" sz="2000" dirty="0">
                <a:latin typeface="Arial" pitchFamily="34" charset="0"/>
              </a:rPr>
              <a:t> / a </a:t>
            </a:r>
            <a:r>
              <a:rPr lang="de-AT" altLang="de-DE" sz="2000" dirty="0" err="1">
                <a:latin typeface="Arial" pitchFamily="34" charset="0"/>
              </a:rPr>
              <a:t>system</a:t>
            </a:r>
            <a:r>
              <a:rPr lang="de-AT" altLang="de-DE" sz="2000" dirty="0">
                <a:latin typeface="Arial" pitchFamily="34" charset="0"/>
              </a:rPr>
              <a:t>/ a </a:t>
            </a:r>
            <a:r>
              <a:rPr lang="de-AT" altLang="de-DE" sz="2000" dirty="0" err="1">
                <a:latin typeface="Arial" pitchFamily="34" charset="0"/>
              </a:rPr>
              <a:t>domain</a:t>
            </a:r>
            <a:r>
              <a:rPr lang="de-AT" altLang="de-DE" sz="2000" dirty="0">
                <a:latin typeface="Arial" pitchFamily="34" charset="0"/>
              </a:rPr>
              <a:t>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de-AT" altLang="de-DE" sz="2000" dirty="0">
                <a:latin typeface="Arial" pitchFamily="34" charset="0"/>
              </a:rPr>
              <a:t>             </a:t>
            </a:r>
            <a:r>
              <a:rPr lang="de-AT" altLang="de-DE" sz="2000" dirty="0" err="1">
                <a:latin typeface="Arial" pitchFamily="34" charset="0"/>
              </a:rPr>
              <a:t>it</a:t>
            </a:r>
            <a:r>
              <a:rPr lang="de-AT" altLang="de-DE" sz="2000" dirty="0">
                <a:latin typeface="Arial" pitchFamily="34" charset="0"/>
              </a:rPr>
              <a:t> must </a:t>
            </a:r>
            <a:r>
              <a:rPr lang="de-AT" altLang="de-DE" sz="2000" dirty="0" err="1">
                <a:latin typeface="Arial" pitchFamily="34" charset="0"/>
              </a:rPr>
              <a:t>be</a:t>
            </a:r>
            <a:r>
              <a:rPr lang="de-AT" altLang="de-DE" sz="2000" dirty="0">
                <a:latin typeface="Arial" pitchFamily="34" charset="0"/>
              </a:rPr>
              <a:t> </a:t>
            </a:r>
            <a:r>
              <a:rPr lang="de-AT" altLang="de-DE" sz="2000" dirty="0" err="1">
                <a:latin typeface="Arial" pitchFamily="34" charset="0"/>
              </a:rPr>
              <a:t>checked</a:t>
            </a:r>
            <a:r>
              <a:rPr lang="de-AT" altLang="de-DE" sz="2000" dirty="0">
                <a:latin typeface="Arial" pitchFamily="34" charset="0"/>
              </a:rPr>
              <a:t> </a:t>
            </a:r>
            <a:r>
              <a:rPr lang="de-AT" altLang="de-DE" sz="2000" dirty="0" err="1">
                <a:latin typeface="Arial" pitchFamily="34" charset="0"/>
              </a:rPr>
              <a:t>as</a:t>
            </a:r>
            <a:r>
              <a:rPr lang="de-AT" altLang="de-DE" sz="2000" dirty="0">
                <a:latin typeface="Arial" pitchFamily="34" charset="0"/>
              </a:rPr>
              <a:t> relevant </a:t>
            </a:r>
            <a:r>
              <a:rPr lang="de-AT" altLang="de-DE" sz="2000" dirty="0" err="1">
                <a:latin typeface="Arial" pitchFamily="34" charset="0"/>
              </a:rPr>
              <a:t>or</a:t>
            </a:r>
            <a:r>
              <a:rPr lang="de-AT" altLang="de-DE" sz="2000" dirty="0">
                <a:latin typeface="Arial" pitchFamily="34" charset="0"/>
              </a:rPr>
              <a:t> irrelevant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de-AT" altLang="de-DE" sz="2000" dirty="0">
                <a:latin typeface="Arial" pitchFamily="34" charset="0"/>
              </a:rPr>
              <a:t>            (valid </a:t>
            </a:r>
            <a:r>
              <a:rPr lang="de-AT" altLang="de-DE" sz="2000" dirty="0" err="1">
                <a:latin typeface="Arial" pitchFamily="34" charset="0"/>
              </a:rPr>
              <a:t>or</a:t>
            </a:r>
            <a:r>
              <a:rPr lang="de-AT" altLang="de-DE" sz="2000" dirty="0">
                <a:latin typeface="Arial" pitchFamily="34" charset="0"/>
              </a:rPr>
              <a:t> not valid)(</a:t>
            </a:r>
            <a:r>
              <a:rPr lang="de-AT" altLang="de-DE" sz="2000" dirty="0" err="1">
                <a:latin typeface="Arial" pitchFamily="34" charset="0"/>
              </a:rPr>
              <a:t>sure</a:t>
            </a:r>
            <a:r>
              <a:rPr lang="de-AT" altLang="de-DE" sz="2000" dirty="0">
                <a:latin typeface="Arial" pitchFamily="34" charset="0"/>
              </a:rPr>
              <a:t> </a:t>
            </a:r>
            <a:r>
              <a:rPr lang="de-AT" altLang="de-DE" sz="2000" dirty="0" err="1">
                <a:latin typeface="Arial" pitchFamily="34" charset="0"/>
              </a:rPr>
              <a:t>or</a:t>
            </a:r>
            <a:r>
              <a:rPr lang="de-AT" altLang="de-DE" sz="2000" dirty="0">
                <a:latin typeface="Arial" pitchFamily="34" charset="0"/>
              </a:rPr>
              <a:t> not </a:t>
            </a:r>
            <a:r>
              <a:rPr lang="de-AT" altLang="de-DE" sz="2000" dirty="0" err="1">
                <a:latin typeface="Arial" pitchFamily="34" charset="0"/>
              </a:rPr>
              <a:t>sure</a:t>
            </a:r>
            <a:r>
              <a:rPr lang="de-AT" altLang="de-DE" sz="2000" dirty="0">
                <a:latin typeface="Arial" pitchFamily="34" charset="0"/>
              </a:rPr>
              <a:t>) </a:t>
            </a:r>
            <a:r>
              <a:rPr lang="de-AT" altLang="de-DE" sz="2000" dirty="0" err="1">
                <a:latin typeface="Arial" pitchFamily="34" charset="0"/>
              </a:rPr>
              <a:t>by</a:t>
            </a:r>
            <a:r>
              <a:rPr lang="de-AT" altLang="de-DE" sz="2000" dirty="0">
                <a:latin typeface="Arial" pitchFamily="34" charset="0"/>
              </a:rPr>
              <a:t> a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de-AT" altLang="de-DE" sz="3200" i="1" dirty="0">
                <a:latin typeface="Arial" pitchFamily="34" charset="0"/>
              </a:rPr>
              <a:t>        </a:t>
            </a:r>
            <a:r>
              <a:rPr lang="de-AT" altLang="de-DE" sz="3200" b="1" i="1" dirty="0">
                <a:solidFill>
                  <a:srgbClr val="FF0000"/>
                </a:solidFill>
                <a:latin typeface="Arial" pitchFamily="34" charset="0"/>
              </a:rPr>
              <a:t>„</a:t>
            </a:r>
            <a:r>
              <a:rPr lang="de-AT" altLang="de-DE" sz="3200" b="1" i="1" dirty="0" err="1">
                <a:solidFill>
                  <a:srgbClr val="FF0000"/>
                </a:solidFill>
                <a:latin typeface="Arial" pitchFamily="34" charset="0"/>
              </a:rPr>
              <a:t>decision</a:t>
            </a:r>
            <a:r>
              <a:rPr lang="de-AT" altLang="de-DE" sz="3200" b="1" i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de-AT" altLang="de-DE" sz="3200" b="1" i="1" dirty="0" err="1">
                <a:solidFill>
                  <a:srgbClr val="FF0000"/>
                </a:solidFill>
                <a:latin typeface="Arial" pitchFamily="34" charset="0"/>
              </a:rPr>
              <a:t>instance</a:t>
            </a:r>
            <a:r>
              <a:rPr lang="de-AT" altLang="de-DE" sz="3200" b="1" i="1" dirty="0">
                <a:solidFill>
                  <a:srgbClr val="FF0000"/>
                </a:solidFill>
                <a:latin typeface="Arial" pitchFamily="34" charset="0"/>
              </a:rPr>
              <a:t>“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de-AT" altLang="de-DE" sz="1600" i="1" dirty="0">
                <a:latin typeface="Arial" pitchFamily="34" charset="0"/>
              </a:rPr>
              <a:t>		</a:t>
            </a:r>
            <a:endParaRPr lang="de-AT" altLang="de-DE" sz="2800" i="1" dirty="0">
              <a:latin typeface="Arial" pitchFamily="34" charset="0"/>
            </a:endParaRPr>
          </a:p>
        </p:txBody>
      </p:sp>
      <p:sp>
        <p:nvSpPr>
          <p:cNvPr id="239626" name="Rectangle 10"/>
          <p:cNvSpPr>
            <a:spLocks noChangeArrowheads="1"/>
          </p:cNvSpPr>
          <p:nvPr/>
        </p:nvSpPr>
        <p:spPr bwMode="auto">
          <a:xfrm>
            <a:off x="941388" y="5699125"/>
            <a:ext cx="186086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600" b="1"/>
              <a:t>Knowldge is the ability to interpret data and information correctly, </a:t>
            </a:r>
          </a:p>
          <a:p>
            <a:r>
              <a:rPr lang="de-AT" altLang="de-DE" sz="1600" b="1"/>
              <a:t>depending on the environment (system, organisation,...).</a:t>
            </a:r>
          </a:p>
          <a:p>
            <a:r>
              <a:rPr lang="de-AT" altLang="de-DE" sz="1600" b="1"/>
              <a:t>Data and information are not sufficient for an interpretation!</a:t>
            </a:r>
            <a:r>
              <a:rPr lang="de-AT" altLang="de-DE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925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184832"/>
            <a:ext cx="7632966" cy="1575048"/>
          </a:xfrm>
        </p:spPr>
        <p:txBody>
          <a:bodyPr>
            <a:noAutofit/>
          </a:bodyPr>
          <a:lstStyle/>
          <a:p>
            <a:r>
              <a:rPr lang="de-AT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A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Dipl.-Ing. Johannes GOELLNER, </a:t>
            </a:r>
            <a:r>
              <a:rPr lang="de-AT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johannes.goellner@meinesteuerberatung.at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1030 Vienna, </a:t>
            </a:r>
            <a:r>
              <a:rPr lang="de-AT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Marxergasse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13/10, Austria</a:t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mobil: +43-(0)650-22529991</a:t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9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3717032"/>
            <a:ext cx="763296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de-A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75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t="6445" r="3346" b="11604"/>
          <a:stretch>
            <a:fillRect/>
          </a:stretch>
        </p:blipFill>
        <p:spPr bwMode="auto">
          <a:xfrm>
            <a:off x="-34925" y="900113"/>
            <a:ext cx="9178925" cy="595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23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/>
        </p:nvSpPr>
        <p:spPr>
          <a:xfrm>
            <a:off x="2941638" y="3443288"/>
            <a:ext cx="4097337" cy="1370012"/>
          </a:xfrm>
          <a:prstGeom prst="roundRect">
            <a:avLst/>
          </a:prstGeom>
          <a:solidFill>
            <a:srgbClr val="FFFF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 smtClean="0">
                <a:solidFill>
                  <a:schemeClr val="tx1"/>
                </a:solidFill>
              </a:rPr>
              <a:t>Knowledge</a:t>
            </a:r>
            <a:endParaRPr lang="en-GB" sz="3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3200" b="1" dirty="0">
                <a:solidFill>
                  <a:schemeClr val="tx1"/>
                </a:solidFill>
              </a:rPr>
              <a:t>(FC, SC, HC, RC)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996950" y="1908175"/>
            <a:ext cx="3170238" cy="1443038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800" b="1" dirty="0"/>
          </a:p>
        </p:txBody>
      </p:sp>
      <p:sp>
        <p:nvSpPr>
          <p:cNvPr id="6148" name="Textfeld 14"/>
          <p:cNvSpPr txBox="1">
            <a:spLocks noChangeArrowheads="1"/>
          </p:cNvSpPr>
          <p:nvPr/>
        </p:nvSpPr>
        <p:spPr bwMode="auto">
          <a:xfrm>
            <a:off x="1763713" y="2411413"/>
            <a:ext cx="198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SCENARIO</a:t>
            </a:r>
          </a:p>
        </p:txBody>
      </p:sp>
      <p:sp>
        <p:nvSpPr>
          <p:cNvPr id="8" name="Ellipse 7"/>
          <p:cNvSpPr/>
          <p:nvPr/>
        </p:nvSpPr>
        <p:spPr>
          <a:xfrm>
            <a:off x="3059113" y="4932363"/>
            <a:ext cx="3817937" cy="1476375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667375" y="1835150"/>
            <a:ext cx="2847975" cy="142240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Pfeil nach links 11"/>
          <p:cNvSpPr/>
          <p:nvPr/>
        </p:nvSpPr>
        <p:spPr>
          <a:xfrm>
            <a:off x="4468813" y="2395538"/>
            <a:ext cx="868362" cy="392112"/>
          </a:xfrm>
          <a:prstGeom prst="lef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hteckiger Pfeil 13"/>
          <p:cNvSpPr/>
          <p:nvPr/>
        </p:nvSpPr>
        <p:spPr>
          <a:xfrm rot="16200000">
            <a:off x="7075506" y="3921874"/>
            <a:ext cx="1611760" cy="1599529"/>
          </a:xfrm>
          <a:prstGeom prst="bentArrow">
            <a:avLst>
              <a:gd name="adj1" fmla="val 19956"/>
              <a:gd name="adj2" fmla="val 22478"/>
              <a:gd name="adj3" fmla="val 20797"/>
              <a:gd name="adj4" fmla="val 42909"/>
            </a:avLst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21539973" lon="10799999" rev="10799999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53" name="Textfeld 16"/>
          <p:cNvSpPr txBox="1">
            <a:spLocks noChangeArrowheads="1"/>
          </p:cNvSpPr>
          <p:nvPr/>
        </p:nvSpPr>
        <p:spPr bwMode="auto">
          <a:xfrm>
            <a:off x="5875338" y="2117725"/>
            <a:ext cx="2454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EVALUATION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(Controlling)</a:t>
            </a:r>
          </a:p>
        </p:txBody>
      </p:sp>
      <p:sp>
        <p:nvSpPr>
          <p:cNvPr id="6154" name="Rectangle 2"/>
          <p:cNvSpPr>
            <a:spLocks noChangeArrowheads="1"/>
          </p:cNvSpPr>
          <p:nvPr/>
        </p:nvSpPr>
        <p:spPr bwMode="auto">
          <a:xfrm>
            <a:off x="0" y="908050"/>
            <a:ext cx="9144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4400" b="1" dirty="0" smtClean="0">
                <a:solidFill>
                  <a:srgbClr val="0070C0"/>
                </a:solidFill>
              </a:rPr>
              <a:t>Organisation-Development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419475" y="5364163"/>
            <a:ext cx="336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ORGANISATIONAL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OPERATION</a:t>
            </a:r>
            <a:endParaRPr lang="de-DE" altLang="de-DE"/>
          </a:p>
        </p:txBody>
      </p:sp>
      <p:pic>
        <p:nvPicPr>
          <p:cNvPr id="6156" name="Rechteckiger Pfeil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851275"/>
            <a:ext cx="1439862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764811-B5BF-48C2-8947-729139AC8995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5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smtClean="0"/>
              <a:t>Entscheidungsfindung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7" t="21484" r="40701" b="13084"/>
          <a:stretch>
            <a:fillRect/>
          </a:stretch>
        </p:blipFill>
        <p:spPr bwMode="auto">
          <a:xfrm>
            <a:off x="1000125" y="1428750"/>
            <a:ext cx="68580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feld 5"/>
          <p:cNvSpPr txBox="1">
            <a:spLocks noChangeArrowheads="1"/>
          </p:cNvSpPr>
          <p:nvPr/>
        </p:nvSpPr>
        <p:spPr bwMode="auto">
          <a:xfrm>
            <a:off x="5362575" y="6184900"/>
            <a:ext cx="2562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/>
              <a:t>Quelle: Paul C. Nutt, 1998</a:t>
            </a:r>
          </a:p>
        </p:txBody>
      </p:sp>
      <p:grpSp>
        <p:nvGrpSpPr>
          <p:cNvPr id="11" name="Gruppieren 10"/>
          <p:cNvGrpSpPr>
            <a:grpSpLocks/>
          </p:cNvGrpSpPr>
          <p:nvPr/>
        </p:nvGrpSpPr>
        <p:grpSpPr bwMode="auto">
          <a:xfrm>
            <a:off x="3143250" y="2357438"/>
            <a:ext cx="3500438" cy="2714625"/>
            <a:chOff x="3143240" y="2357430"/>
            <a:chExt cx="3500462" cy="2714644"/>
          </a:xfrm>
        </p:grpSpPr>
        <p:sp>
          <p:nvSpPr>
            <p:cNvPr id="7" name="Ellipse 6"/>
            <p:cNvSpPr/>
            <p:nvPr/>
          </p:nvSpPr>
          <p:spPr>
            <a:xfrm>
              <a:off x="3143240" y="3786190"/>
              <a:ext cx="1500198" cy="128588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sz="2000" b="1" dirty="0">
                  <a:solidFill>
                    <a:schemeClr val="tx1"/>
                  </a:solidFill>
                </a:rPr>
                <a:t>49%</a:t>
              </a:r>
            </a:p>
          </p:txBody>
        </p:sp>
        <p:sp>
          <p:nvSpPr>
            <p:cNvPr id="8" name="Ellipse 7"/>
            <p:cNvSpPr/>
            <p:nvPr/>
          </p:nvSpPr>
          <p:spPr>
            <a:xfrm>
              <a:off x="3357554" y="2357430"/>
              <a:ext cx="1071569" cy="9286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sz="2000" b="1" dirty="0">
                  <a:solidFill>
                    <a:schemeClr val="tx1"/>
                  </a:solidFill>
                </a:rPr>
                <a:t>30%</a:t>
              </a:r>
            </a:p>
          </p:txBody>
        </p:sp>
        <p:sp>
          <p:nvSpPr>
            <p:cNvPr id="9" name="Ellipse 8"/>
            <p:cNvSpPr/>
            <p:nvPr/>
          </p:nvSpPr>
          <p:spPr>
            <a:xfrm>
              <a:off x="5857884" y="2357430"/>
              <a:ext cx="500066" cy="42862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sz="1050" b="1" dirty="0">
                  <a:solidFill>
                    <a:schemeClr val="tx1"/>
                  </a:solidFill>
                </a:rPr>
                <a:t>4%</a:t>
              </a:r>
            </a:p>
          </p:txBody>
        </p:sp>
        <p:sp>
          <p:nvSpPr>
            <p:cNvPr id="10" name="Ellipse 9"/>
            <p:cNvSpPr/>
            <p:nvPr/>
          </p:nvSpPr>
          <p:spPr>
            <a:xfrm>
              <a:off x="5786446" y="4071942"/>
              <a:ext cx="857256" cy="78581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b="1" dirty="0">
                  <a:solidFill>
                    <a:schemeClr val="tx1"/>
                  </a:solidFill>
                </a:rPr>
                <a:t>17%</a:t>
              </a:r>
            </a:p>
          </p:txBody>
        </p:sp>
      </p:grpSp>
      <p:sp>
        <p:nvSpPr>
          <p:cNvPr id="7174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A97E68-EE6C-4177-9C2E-D4DACE7CAB85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8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4875"/>
            <a:ext cx="7342827" cy="518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0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206500"/>
            <a:ext cx="8218487" cy="1143000"/>
          </a:xfrm>
        </p:spPr>
        <p:txBody>
          <a:bodyPr/>
          <a:lstStyle/>
          <a:p>
            <a:pPr marL="762000" indent="-762000">
              <a:buFontTx/>
              <a:buAutoNum type="arabicPeriod"/>
            </a:pPr>
            <a:r>
              <a:rPr lang="de-AT" altLang="de-DE" sz="3200" b="1" dirty="0" err="1">
                <a:latin typeface="Arial" pitchFamily="34" charset="0"/>
              </a:rPr>
              <a:t>Challenges</a:t>
            </a:r>
            <a:r>
              <a:rPr lang="de-AT" altLang="de-DE" sz="3200" b="1" dirty="0">
                <a:latin typeface="Arial" pitchFamily="34" charset="0"/>
              </a:rPr>
              <a:t> </a:t>
            </a:r>
            <a:r>
              <a:rPr lang="de-AT" altLang="de-DE" sz="3200" b="1" dirty="0" err="1">
                <a:latin typeface="Arial" pitchFamily="34" charset="0"/>
              </a:rPr>
              <a:t>of</a:t>
            </a:r>
            <a:r>
              <a:rPr lang="de-AT" altLang="de-DE" sz="3200" b="1" dirty="0">
                <a:latin typeface="Arial" pitchFamily="34" charset="0"/>
              </a:rPr>
              <a:t> </a:t>
            </a:r>
            <a:r>
              <a:rPr lang="de-AT" altLang="de-DE" sz="3200" b="1" dirty="0" smtClean="0">
                <a:latin typeface="Arial" pitchFamily="34" charset="0"/>
              </a:rPr>
              <a:t>HR </a:t>
            </a:r>
            <a:r>
              <a:rPr lang="de-AT" altLang="de-DE" sz="3200" b="1" dirty="0">
                <a:latin typeface="Arial" pitchFamily="34" charset="0"/>
              </a:rPr>
              <a:t>in </a:t>
            </a:r>
            <a:r>
              <a:rPr lang="de-AT" altLang="de-DE" sz="3200" b="1" dirty="0" smtClean="0">
                <a:latin typeface="Arial" pitchFamily="34" charset="0"/>
              </a:rPr>
              <a:t>a Organisation</a:t>
            </a:r>
            <a:r>
              <a:rPr lang="de-AT" altLang="de-DE" sz="3200" b="1" dirty="0">
                <a:latin typeface="Arial" pitchFamily="34" charset="0"/>
              </a:rPr>
              <a:t/>
            </a:r>
            <a:br>
              <a:rPr lang="de-AT" altLang="de-DE" sz="3200" b="1" dirty="0">
                <a:latin typeface="Arial" pitchFamily="34" charset="0"/>
              </a:rPr>
            </a:br>
            <a:endParaRPr lang="de-AT" altLang="de-DE" sz="3200" b="1" dirty="0">
              <a:latin typeface="Arial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0775" y="1981200"/>
            <a:ext cx="7772400" cy="4114800"/>
          </a:xfrm>
        </p:spPr>
        <p:txBody>
          <a:bodyPr/>
          <a:lstStyle/>
          <a:p>
            <a:pPr marL="990600" lvl="1" indent="-533400">
              <a:buFontTx/>
              <a:buNone/>
            </a:pPr>
            <a:endParaRPr lang="de-AT" altLang="de-DE" sz="2800">
              <a:latin typeface="Arial" pitchFamily="34" charset="0"/>
            </a:endParaRPr>
          </a:p>
          <a:p>
            <a:pPr marL="990600" lvl="1" indent="-533400">
              <a:buFontTx/>
              <a:buNone/>
            </a:pPr>
            <a:r>
              <a:rPr lang="de-AT" altLang="de-DE" sz="2800">
                <a:latin typeface="Arial" pitchFamily="34" charset="0"/>
              </a:rPr>
              <a:t>1.1 Support for capability development</a:t>
            </a:r>
          </a:p>
          <a:p>
            <a:pPr marL="990600" lvl="1" indent="-533400">
              <a:buFontTx/>
              <a:buNone/>
            </a:pPr>
            <a:endParaRPr lang="de-AT" altLang="de-DE" sz="2800">
              <a:latin typeface="Arial" pitchFamily="34" charset="0"/>
            </a:endParaRPr>
          </a:p>
          <a:p>
            <a:pPr marL="990600" lvl="1" indent="-533400">
              <a:buFontTx/>
              <a:buNone/>
            </a:pPr>
            <a:r>
              <a:rPr lang="de-AT" altLang="de-DE" sz="2800">
                <a:latin typeface="Arial" pitchFamily="34" charset="0"/>
              </a:rPr>
              <a:t>1.2 Enabler for organisational/system           	interoperability</a:t>
            </a:r>
          </a:p>
          <a:p>
            <a:pPr marL="990600" lvl="1" indent="-533400">
              <a:buFontTx/>
              <a:buNone/>
            </a:pPr>
            <a:endParaRPr lang="de-AT" altLang="de-DE" sz="2800">
              <a:latin typeface="Arial" pitchFamily="34" charset="0"/>
            </a:endParaRPr>
          </a:p>
          <a:p>
            <a:pPr marL="990600" lvl="1" indent="-533400">
              <a:buFontTx/>
              <a:buNone/>
            </a:pPr>
            <a:r>
              <a:rPr lang="de-AT" altLang="de-DE" sz="2800">
                <a:latin typeface="Arial" pitchFamily="34" charset="0"/>
              </a:rPr>
              <a:t>1.3 Improvement of the evaluation quality</a:t>
            </a:r>
          </a:p>
          <a:p>
            <a:pPr marL="990600" lvl="1" indent="-533400">
              <a:buFontTx/>
              <a:buNone/>
            </a:pPr>
            <a:r>
              <a:rPr lang="de-AT" altLang="de-DE" sz="2800">
                <a:latin typeface="Arial" pitchFamily="34" charset="0"/>
              </a:rPr>
              <a:t>		(„learning organisation“)	</a:t>
            </a:r>
          </a:p>
          <a:p>
            <a:pPr marL="990600" lvl="1" indent="-533400"/>
            <a:endParaRPr lang="de-AT" altLang="de-DE" sz="2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65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Oval 4" descr="Bauplan"/>
          <p:cNvSpPr>
            <a:spLocks noChangeArrowheads="1"/>
          </p:cNvSpPr>
          <p:nvPr/>
        </p:nvSpPr>
        <p:spPr bwMode="auto">
          <a:xfrm>
            <a:off x="729456" y="563965"/>
            <a:ext cx="7772400" cy="4779963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Building </a:t>
            </a:r>
            <a:b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the Knowledge Performance System</a:t>
            </a:r>
          </a:p>
          <a:p>
            <a:pPr algn="ctr"/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with a Model Based </a:t>
            </a:r>
            <a:b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Approach</a:t>
            </a:r>
            <a:endParaRPr lang="en-GB" alt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08162" y="4177800"/>
            <a:ext cx="9001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AT" altLang="de-DE" sz="2000" b="1" i="1" dirty="0" err="1">
                <a:solidFill>
                  <a:srgbClr val="FF0000"/>
                </a:solidFill>
              </a:rPr>
              <a:t>No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engineer</a:t>
            </a:r>
            <a:r>
              <a:rPr lang="de-AT" altLang="de-DE" sz="2000" b="1" i="1" dirty="0">
                <a:solidFill>
                  <a:srgbClr val="FF0000"/>
                </a:solidFill>
              </a:rPr>
              <a:t>,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designer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or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architect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works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without</a:t>
            </a:r>
            <a:r>
              <a:rPr lang="de-AT" altLang="de-DE" sz="2000" b="1" i="1" dirty="0">
                <a:solidFill>
                  <a:srgbClr val="FF0000"/>
                </a:solidFill>
              </a:rPr>
              <a:t> a </a:t>
            </a:r>
          </a:p>
          <a:p>
            <a:pPr algn="ctr"/>
            <a:r>
              <a:rPr lang="de-AT" altLang="de-DE" sz="2000" b="1" i="1" dirty="0">
                <a:solidFill>
                  <a:srgbClr val="FF0000"/>
                </a:solidFill>
              </a:rPr>
              <a:t>plan /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planning</a:t>
            </a:r>
            <a:r>
              <a:rPr lang="de-AT" altLang="de-DE" sz="2000" b="1" i="1" dirty="0">
                <a:solidFill>
                  <a:srgbClr val="FF0000"/>
                </a:solidFill>
              </a:rPr>
              <a:t> / BPM -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tool</a:t>
            </a:r>
            <a:r>
              <a:rPr lang="de-AT" altLang="de-DE" sz="2000" b="1" i="1" dirty="0">
                <a:solidFill>
                  <a:srgbClr val="FF0000"/>
                </a:solidFill>
              </a:rPr>
              <a:t>! 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006475" y="5337175"/>
            <a:ext cx="72183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/>
              <a:t>Do we have a KM - System, a Knowledge planning/ </a:t>
            </a:r>
          </a:p>
          <a:p>
            <a:r>
              <a:rPr lang="de-AT" altLang="de-DE" sz="2400"/>
              <a:t>modelling tool and a KM/Evaluation tool in our </a:t>
            </a:r>
          </a:p>
          <a:p>
            <a:r>
              <a:rPr lang="de-AT" altLang="de-DE" sz="2400"/>
              <a:t>organisation? </a:t>
            </a:r>
          </a:p>
        </p:txBody>
      </p:sp>
    </p:spTree>
    <p:extLst>
      <p:ext uri="{BB962C8B-B14F-4D97-AF65-F5344CB8AC3E}">
        <p14:creationId xmlns:p14="http://schemas.microsoft.com/office/powerpoint/2010/main" val="18205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1422</Words>
  <Application>Microsoft Office PowerPoint</Application>
  <PresentationFormat>Bildschirmpräsentation (4:3)</PresentationFormat>
  <Paragraphs>504</Paragraphs>
  <Slides>38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39" baseType="lpstr">
      <vt:lpstr>Austin</vt:lpstr>
      <vt:lpstr>“HRM &amp; KD” </vt:lpstr>
      <vt:lpstr>Relevant CONTENT of HRM &amp; OrgDev:</vt:lpstr>
      <vt:lpstr>PowerPoint-Präsentation</vt:lpstr>
      <vt:lpstr>PowerPoint-Präsentation</vt:lpstr>
      <vt:lpstr>PowerPoint-Präsentation</vt:lpstr>
      <vt:lpstr>Entscheidungsfindung</vt:lpstr>
      <vt:lpstr>PowerPoint-Präsentation</vt:lpstr>
      <vt:lpstr>Challenges of HR in a Organisation </vt:lpstr>
      <vt:lpstr>PowerPoint-Präsentation</vt:lpstr>
      <vt:lpstr>PowerPoint-Präsentation</vt:lpstr>
      <vt:lpstr>Knowledge is a Product</vt:lpstr>
      <vt:lpstr>PowerPoint-Präsentation</vt:lpstr>
      <vt:lpstr>PowerPoint-Präsentation</vt:lpstr>
      <vt:lpstr>PowerPoint-Präsentation</vt:lpstr>
      <vt:lpstr>Knowledge Scorecard</vt:lpstr>
      <vt:lpstr>2. Common Denominator for Challenge</vt:lpstr>
      <vt:lpstr>„Meta Layer“ combination of organisational &amp; knowledge view</vt:lpstr>
      <vt:lpstr>Z-Model:  Future of strategic long-term planning</vt:lpstr>
      <vt:lpstr>PowerPoint-Präsentation</vt:lpstr>
      <vt:lpstr>All measures designed to ensure the correct conduct of a company, its management and supervisory bodies and its employees.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Knowledge Balance: Specification of Goals</vt:lpstr>
      <vt:lpstr>PowerPoint-Präsentation</vt:lpstr>
      <vt:lpstr>PowerPoint-Präsentation</vt:lpstr>
      <vt:lpstr>Roadmap to Performance Monitoring</vt:lpstr>
      <vt:lpstr>PowerPoint-Präsentation</vt:lpstr>
      <vt:lpstr>Architecture of the KPS + “12 Views”</vt:lpstr>
      <vt:lpstr>PowerPoint-Präsentation</vt:lpstr>
      <vt:lpstr>PowerPoint-Präsentation</vt:lpstr>
      <vt:lpstr>Outlook in Investments:</vt:lpstr>
      <vt:lpstr>ADOscore® Controlling Cockpit</vt:lpstr>
      <vt:lpstr>    Knowledge </vt:lpstr>
      <vt:lpstr>Contact: Dipl.-Ing. Johannes GOELLNER, MSc email: johannes.goellner@meinesteuerberatung.at 1030 Vienna, Marxergasse 13/10, Austria mobil: +43-(0)650-22529991  </vt:lpstr>
      <vt:lpstr>Thank you for your attention.  Questions 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Comet-Projektidee</dc:title>
  <dc:creator>Andreas</dc:creator>
  <cp:lastModifiedBy>goellner</cp:lastModifiedBy>
  <cp:revision>362</cp:revision>
  <cp:lastPrinted>2015-04-03T08:05:50Z</cp:lastPrinted>
  <dcterms:created xsi:type="dcterms:W3CDTF">2013-05-03T09:31:31Z</dcterms:created>
  <dcterms:modified xsi:type="dcterms:W3CDTF">2017-03-17T08:16:14Z</dcterms:modified>
</cp:coreProperties>
</file>