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73" r:id="rId8"/>
    <p:sldId id="263" r:id="rId9"/>
    <p:sldId id="271" r:id="rId10"/>
    <p:sldId id="272" r:id="rId11"/>
    <p:sldId id="264" r:id="rId12"/>
    <p:sldId id="266" r:id="rId13"/>
    <p:sldId id="268" r:id="rId14"/>
    <p:sldId id="269" r:id="rId15"/>
    <p:sldId id="270" r:id="rId16"/>
    <p:sldId id="267" r:id="rId17"/>
    <p:sldId id="274" r:id="rId18"/>
    <p:sldId id="275" r:id="rId19"/>
    <p:sldId id="276" r:id="rId20"/>
    <p:sldId id="280" r:id="rId21"/>
    <p:sldId id="278" r:id="rId22"/>
    <p:sldId id="279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0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482" autoAdjust="0"/>
  </p:normalViewPr>
  <p:slideViewPr>
    <p:cSldViewPr>
      <p:cViewPr varScale="1">
        <p:scale>
          <a:sx n="94" d="100"/>
          <a:sy n="94" d="100"/>
        </p:scale>
        <p:origin x="-2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notesViewPr>
    <p:cSldViewPr>
      <p:cViewPr varScale="1">
        <p:scale>
          <a:sx n="83" d="100"/>
          <a:sy n="83" d="100"/>
        </p:scale>
        <p:origin x="-1980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Relationship Id="rId9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5.wmf"/><Relationship Id="rId7" Type="http://schemas.openxmlformats.org/officeDocument/2006/relationships/image" Target="../media/image8.wmf"/><Relationship Id="rId2" Type="http://schemas.openxmlformats.org/officeDocument/2006/relationships/image" Target="../media/image4.wmf"/><Relationship Id="rId1" Type="http://schemas.openxmlformats.org/officeDocument/2006/relationships/image" Target="../media/image11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10" Type="http://schemas.openxmlformats.org/officeDocument/2006/relationships/image" Target="../media/image10.wmf"/><Relationship Id="rId4" Type="http://schemas.openxmlformats.org/officeDocument/2006/relationships/image" Target="../media/image13.wmf"/><Relationship Id="rId9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299A0-CD3D-4705-B915-0F6BB97EBDD3}" type="datetimeFigureOut">
              <a:rPr lang="cs-CZ" smtClean="0"/>
              <a:t>11.2.2016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C5DB1-CA95-43AB-A8D4-CB4D81C25B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9636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F1C1-BAA2-4C61-BD8F-A5A7DFCC083E}" type="datetimeFigureOut">
              <a:rPr lang="cs-CZ" smtClean="0"/>
              <a:t>11.2.2016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DCB6-4B95-47EC-A645-8184681FD451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F1C1-BAA2-4C61-BD8F-A5A7DFCC083E}" type="datetimeFigureOut">
              <a:rPr lang="cs-CZ" smtClean="0"/>
              <a:t>11.2.2016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DCB6-4B95-47EC-A645-8184681FD45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F1C1-BAA2-4C61-BD8F-A5A7DFCC083E}" type="datetimeFigureOut">
              <a:rPr lang="cs-CZ" smtClean="0"/>
              <a:t>11.2.2016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DCB6-4B95-47EC-A645-8184681FD45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F1C1-BAA2-4C61-BD8F-A5A7DFCC083E}" type="datetimeFigureOut">
              <a:rPr lang="cs-CZ" smtClean="0"/>
              <a:t>11.2.2016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DCB6-4B95-47EC-A645-8184681FD45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F1C1-BAA2-4C61-BD8F-A5A7DFCC083E}" type="datetimeFigureOut">
              <a:rPr lang="cs-CZ" smtClean="0"/>
              <a:t>11.2.2016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DCB6-4B95-47EC-A645-8184681FD45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F1C1-BAA2-4C61-BD8F-A5A7DFCC083E}" type="datetimeFigureOut">
              <a:rPr lang="cs-CZ" smtClean="0"/>
              <a:t>11.2.2016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DCB6-4B95-47EC-A645-8184681FD45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F1C1-BAA2-4C61-BD8F-A5A7DFCC083E}" type="datetimeFigureOut">
              <a:rPr lang="cs-CZ" smtClean="0"/>
              <a:t>11.2.2016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DCB6-4B95-47EC-A645-8184681FD451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F1C1-BAA2-4C61-BD8F-A5A7DFCC083E}" type="datetimeFigureOut">
              <a:rPr lang="cs-CZ" smtClean="0"/>
              <a:t>11.2.2016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DCB6-4B95-47EC-A645-8184681FD45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F1C1-BAA2-4C61-BD8F-A5A7DFCC083E}" type="datetimeFigureOut">
              <a:rPr lang="cs-CZ" smtClean="0"/>
              <a:t>11.2.2016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DCB6-4B95-47EC-A645-8184681FD45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F1C1-BAA2-4C61-BD8F-A5A7DFCC083E}" type="datetimeFigureOut">
              <a:rPr lang="cs-CZ" smtClean="0"/>
              <a:t>11.2.2016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DCB6-4B95-47EC-A645-8184681FD45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F1C1-BAA2-4C61-BD8F-A5A7DFCC083E}" type="datetimeFigureOut">
              <a:rPr lang="cs-CZ" smtClean="0"/>
              <a:t>11.2.2016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DCB6-4B95-47EC-A645-8184681FD451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0CEF1C1-BAA2-4C61-BD8F-A5A7DFCC083E}" type="datetimeFigureOut">
              <a:rPr lang="cs-CZ" smtClean="0"/>
              <a:t>11.2.2016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317DCB6-4B95-47EC-A645-8184681FD451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z/url?sa=i&amp;rct=j&amp;q=&amp;esrc=s&amp;source=images&amp;cd=&amp;cad=rja&amp;uact=8&amp;docid=qirUDO20g-oReM&amp;tbnid=6MkRsGbww-NdaM:&amp;ved=0CAcQjRw&amp;url=http://www.granteqdistribution.com/&amp;ei=FpIRVJD6JIyrPIqlgagO&amp;bvm=bv.74894050,d.bGQ&amp;psig=AFQjCNHZMSkDLG35gMhErPWtO9hrfBHczA&amp;ust=1410524044704297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1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8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.wmf"/><Relationship Id="rId20" Type="http://schemas.openxmlformats.org/officeDocument/2006/relationships/image" Target="../media/image12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7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4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15.bin"/><Relationship Id="rId18" Type="http://schemas.openxmlformats.org/officeDocument/2006/relationships/image" Target="../media/image12.wmf"/><Relationship Id="rId3" Type="http://schemas.openxmlformats.org/officeDocument/2006/relationships/oleObject" Target="../embeddings/oleObject10.bin"/><Relationship Id="rId21" Type="http://schemas.openxmlformats.org/officeDocument/2006/relationships/oleObject" Target="../embeddings/oleObject19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6.wmf"/><Relationship Id="rId1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.wmf"/><Relationship Id="rId20" Type="http://schemas.openxmlformats.org/officeDocument/2006/relationships/image" Target="../media/image9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5" Type="http://schemas.openxmlformats.org/officeDocument/2006/relationships/oleObject" Target="../embeddings/oleObject16.bin"/><Relationship Id="rId10" Type="http://schemas.openxmlformats.org/officeDocument/2006/relationships/image" Target="../media/image13.wmf"/><Relationship Id="rId19" Type="http://schemas.openxmlformats.org/officeDocument/2006/relationships/oleObject" Target="../embeddings/oleObject18.bin"/><Relationship Id="rId4" Type="http://schemas.openxmlformats.org/officeDocument/2006/relationships/image" Target="../media/image11.w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7.wmf"/><Relationship Id="rId22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73795" y="4437113"/>
            <a:ext cx="5637010" cy="149755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cs-CZ" b="1" dirty="0" smtClean="0"/>
              <a:t>Masaryk University</a:t>
            </a:r>
          </a:p>
          <a:p>
            <a:r>
              <a:rPr lang="en-US" sz="1900" dirty="0" smtClean="0"/>
              <a:t>Faculty of Economics and Administration</a:t>
            </a:r>
            <a:r>
              <a:rPr lang="en-US" dirty="0" smtClean="0"/>
              <a:t>,</a:t>
            </a:r>
          </a:p>
          <a:p>
            <a:r>
              <a:rPr lang="en-US" sz="1500" dirty="0" smtClean="0"/>
              <a:t>Department of Business Administration</a:t>
            </a:r>
          </a:p>
          <a:p>
            <a:r>
              <a:rPr lang="cs-CZ" sz="1300" dirty="0" err="1" smtClean="0">
                <a:solidFill>
                  <a:srgbClr val="0070C0"/>
                </a:solidFill>
              </a:rPr>
              <a:t>Ing.J.Skorkovský,CSc</a:t>
            </a:r>
            <a:r>
              <a:rPr lang="cs-CZ" sz="1300" dirty="0" smtClean="0">
                <a:solidFill>
                  <a:srgbClr val="0070C0"/>
                </a:solidFill>
              </a:rPr>
              <a:t>.</a:t>
            </a:r>
            <a:endParaRPr lang="cs-CZ" sz="1300" dirty="0">
              <a:solidFill>
                <a:srgbClr val="0070C0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3600" dirty="0" err="1" smtClean="0"/>
              <a:t>South</a:t>
            </a:r>
            <a:r>
              <a:rPr lang="cs-CZ" sz="3600" dirty="0" smtClean="0"/>
              <a:t> </a:t>
            </a:r>
            <a:r>
              <a:rPr lang="cs-CZ" sz="3600" dirty="0" err="1" smtClean="0"/>
              <a:t>African</a:t>
            </a:r>
            <a:r>
              <a:rPr lang="cs-CZ" sz="3600" dirty="0" smtClean="0"/>
              <a:t> </a:t>
            </a:r>
            <a:r>
              <a:rPr lang="cs-CZ" sz="3600" dirty="0" err="1" smtClean="0"/>
              <a:t>project</a:t>
            </a:r>
            <a:r>
              <a:rPr lang="cs-CZ" sz="3600" dirty="0" smtClean="0"/>
              <a:t> </a:t>
            </a:r>
            <a:endParaRPr lang="cs-CZ" sz="3600" dirty="0"/>
          </a:p>
        </p:txBody>
      </p:sp>
      <p:pic>
        <p:nvPicPr>
          <p:cNvPr id="3074" name="Picture 2" descr="E:\Fotky JAR JUNE 2013\2013-06-16 13.49.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75277" y="4545672"/>
            <a:ext cx="950426" cy="127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Fotky JAR JUNE 2013\2013-06-16 14.26.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73687"/>
            <a:ext cx="2448272" cy="327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14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512511" cy="1143000"/>
          </a:xfrm>
        </p:spPr>
        <p:txBody>
          <a:bodyPr/>
          <a:lstStyle/>
          <a:p>
            <a:pPr algn="l"/>
            <a:r>
              <a:rPr lang="cs-CZ" sz="4000" dirty="0" err="1" smtClean="0"/>
              <a:t>Warehousing</a:t>
            </a:r>
            <a:endParaRPr lang="cs-CZ" sz="4000" dirty="0"/>
          </a:p>
        </p:txBody>
      </p:sp>
      <p:pic>
        <p:nvPicPr>
          <p:cNvPr id="5" name="Picture 3" descr="Whse Layo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7272808" cy="5166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792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encrypted-tbn1.gstatic.com/images?q=tbn:ANd9GcSJucYMgIYBhVTZ4ZihT9LKaNSFf3zGRSxbCnIFKADGB6-EqWD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80728"/>
            <a:ext cx="6120680" cy="447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67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6512511" cy="1143000"/>
          </a:xfrm>
        </p:spPr>
        <p:txBody>
          <a:bodyPr/>
          <a:lstStyle/>
          <a:p>
            <a:pPr algn="l"/>
            <a:r>
              <a:rPr lang="cs-CZ" dirty="0" smtClean="0"/>
              <a:t>Project management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259632" y="1772816"/>
            <a:ext cx="7272808" cy="347472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Budget &lt;-&gt;Quote and contract</a:t>
            </a:r>
          </a:p>
          <a:p>
            <a:r>
              <a:rPr lang="en-GB" dirty="0" smtClean="0"/>
              <a:t>Planning of resources and task control</a:t>
            </a:r>
            <a:endParaRPr lang="cs-CZ" dirty="0" smtClean="0"/>
          </a:p>
          <a:p>
            <a:r>
              <a:rPr lang="cs-CZ" dirty="0" err="1" smtClean="0"/>
              <a:t>Planning</a:t>
            </a:r>
            <a:r>
              <a:rPr lang="cs-CZ" dirty="0" smtClean="0"/>
              <a:t> </a:t>
            </a:r>
            <a:r>
              <a:rPr lang="cs-CZ" dirty="0" err="1" smtClean="0"/>
              <a:t>tools</a:t>
            </a:r>
            <a:r>
              <a:rPr lang="cs-CZ" dirty="0" smtClean="0"/>
              <a:t> – </a:t>
            </a:r>
            <a:r>
              <a:rPr lang="cs-CZ" dirty="0" err="1" smtClean="0"/>
              <a:t>see</a:t>
            </a:r>
            <a:r>
              <a:rPr lang="cs-CZ" dirty="0" smtClean="0"/>
              <a:t> </a:t>
            </a:r>
            <a:r>
              <a:rPr lang="cs-CZ" dirty="0" err="1" smtClean="0"/>
              <a:t>following</a:t>
            </a:r>
            <a:r>
              <a:rPr lang="cs-CZ" dirty="0" smtClean="0"/>
              <a:t> </a:t>
            </a:r>
            <a:r>
              <a:rPr lang="cs-CZ" dirty="0" err="1" smtClean="0"/>
              <a:t>slides</a:t>
            </a:r>
            <a:endParaRPr lang="en-GB" dirty="0" smtClean="0"/>
          </a:p>
          <a:p>
            <a:r>
              <a:rPr lang="en-GB" dirty="0" smtClean="0"/>
              <a:t>Reporting</a:t>
            </a:r>
            <a:r>
              <a:rPr lang="cs-CZ" dirty="0" smtClean="0"/>
              <a:t> </a:t>
            </a:r>
            <a:endParaRPr lang="en-GB" dirty="0" smtClean="0"/>
          </a:p>
          <a:p>
            <a:r>
              <a:rPr lang="en-GB" dirty="0" smtClean="0"/>
              <a:t>Change management </a:t>
            </a:r>
          </a:p>
          <a:p>
            <a:r>
              <a:rPr lang="en-GB" dirty="0" smtClean="0"/>
              <a:t>Project Risks</a:t>
            </a:r>
            <a:r>
              <a:rPr lang="cs-CZ" dirty="0" smtClean="0"/>
              <a:t> </a:t>
            </a:r>
            <a:endParaRPr lang="en-GB" dirty="0" smtClean="0"/>
          </a:p>
          <a:p>
            <a:r>
              <a:rPr lang="en-GB" dirty="0" smtClean="0"/>
              <a:t>Consignment stock</a:t>
            </a:r>
            <a:r>
              <a:rPr lang="cs-CZ" dirty="0" smtClean="0"/>
              <a:t> </a:t>
            </a:r>
          </a:p>
          <a:p>
            <a:r>
              <a:rPr lang="cs-CZ" dirty="0" smtClean="0"/>
              <a:t> CPM,PERT,CCPM – </a:t>
            </a:r>
            <a:r>
              <a:rPr lang="cs-CZ" dirty="0" err="1" smtClean="0"/>
              <a:t>will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mentioned</a:t>
            </a:r>
            <a:r>
              <a:rPr lang="cs-CZ" dirty="0" smtClean="0"/>
              <a:t> </a:t>
            </a:r>
            <a:r>
              <a:rPr lang="cs-CZ" dirty="0" err="1" smtClean="0"/>
              <a:t>later</a:t>
            </a:r>
            <a:endParaRPr lang="en-GB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5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512511" cy="1143000"/>
          </a:xfrm>
        </p:spPr>
        <p:txBody>
          <a:bodyPr/>
          <a:lstStyle/>
          <a:p>
            <a:pPr algn="l"/>
            <a:r>
              <a:rPr lang="cs-CZ" sz="4000" dirty="0" smtClean="0"/>
              <a:t>MS Dynamics NAV </a:t>
            </a:r>
            <a:r>
              <a:rPr lang="cs-CZ" sz="4000" dirty="0" err="1" smtClean="0"/>
              <a:t>used</a:t>
            </a:r>
            <a:r>
              <a:rPr lang="cs-CZ" sz="4000" dirty="0" smtClean="0"/>
              <a:t>  </a:t>
            </a:r>
            <a:r>
              <a:rPr lang="cs-CZ" sz="4000" dirty="0" err="1" smtClean="0"/>
              <a:t>for</a:t>
            </a:r>
            <a:r>
              <a:rPr lang="cs-CZ" sz="4000" dirty="0" smtClean="0"/>
              <a:t> </a:t>
            </a:r>
            <a:r>
              <a:rPr lang="cs-CZ" sz="4000" dirty="0" err="1" smtClean="0"/>
              <a:t>project</a:t>
            </a:r>
            <a:r>
              <a:rPr lang="cs-CZ" sz="4000" dirty="0" smtClean="0"/>
              <a:t> </a:t>
            </a:r>
            <a:r>
              <a:rPr lang="cs-CZ" sz="4000" dirty="0" err="1" smtClean="0"/>
              <a:t>planning</a:t>
            </a:r>
            <a:r>
              <a:rPr lang="cs-CZ" sz="4000" dirty="0" smtClean="0"/>
              <a:t> </a:t>
            </a:r>
            <a:endParaRPr lang="cs-CZ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7056784" cy="3922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866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512511" cy="1143000"/>
          </a:xfrm>
        </p:spPr>
        <p:txBody>
          <a:bodyPr/>
          <a:lstStyle/>
          <a:p>
            <a:pPr algn="l"/>
            <a:r>
              <a:rPr lang="cs-CZ" sz="4000" dirty="0" err="1" smtClean="0"/>
              <a:t>Resource</a:t>
            </a:r>
            <a:r>
              <a:rPr lang="cs-CZ" sz="4000" dirty="0" smtClean="0"/>
              <a:t> </a:t>
            </a:r>
            <a:r>
              <a:rPr lang="cs-CZ" sz="4000" dirty="0" err="1" smtClean="0"/>
              <a:t>planner</a:t>
            </a:r>
            <a:r>
              <a:rPr lang="cs-CZ" sz="4000" dirty="0" smtClean="0"/>
              <a:t> </a:t>
            </a:r>
            <a:r>
              <a:rPr lang="cs-CZ" sz="4000" dirty="0" err="1" smtClean="0"/>
              <a:t>tool</a:t>
            </a:r>
            <a:endParaRPr lang="cs-CZ" sz="4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7893052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36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512511" cy="1143000"/>
          </a:xfrm>
        </p:spPr>
        <p:txBody>
          <a:bodyPr/>
          <a:lstStyle/>
          <a:p>
            <a:pPr algn="l"/>
            <a:r>
              <a:rPr lang="cs-CZ" sz="4000" dirty="0" err="1" smtClean="0"/>
              <a:t>Resource</a:t>
            </a:r>
            <a:r>
              <a:rPr lang="cs-CZ" sz="4000" dirty="0" smtClean="0"/>
              <a:t> </a:t>
            </a:r>
            <a:r>
              <a:rPr lang="cs-CZ" sz="4000" dirty="0" err="1" smtClean="0"/>
              <a:t>planner</a:t>
            </a:r>
            <a:r>
              <a:rPr lang="cs-CZ" sz="4000" dirty="0" smtClean="0"/>
              <a:t> </a:t>
            </a:r>
            <a:r>
              <a:rPr lang="cs-CZ" sz="4000" dirty="0" err="1" smtClean="0"/>
              <a:t>tool</a:t>
            </a:r>
            <a:endParaRPr lang="cs-CZ" sz="4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8064742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ál 8"/>
          <p:cNvSpPr/>
          <p:nvPr/>
        </p:nvSpPr>
        <p:spPr>
          <a:xfrm>
            <a:off x="3203848" y="2549534"/>
            <a:ext cx="2520280" cy="1220997"/>
          </a:xfrm>
          <a:prstGeom prst="ellipse">
            <a:avLst/>
          </a:prstGeom>
          <a:gradFill>
            <a:gsLst>
              <a:gs pos="0">
                <a:srgbClr val="DDEBCF">
                  <a:alpha val="28000"/>
                </a:srgbClr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6577596" y="2748966"/>
            <a:ext cx="1466654" cy="88177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>
                <a:solidFill>
                  <a:srgbClr val="FF0000"/>
                </a:solidFill>
              </a:rPr>
              <a:t>Customer</a:t>
            </a:r>
            <a:r>
              <a:rPr lang="cs-CZ" dirty="0" smtClean="0">
                <a:solidFill>
                  <a:srgbClr val="FF0000"/>
                </a:solidFill>
              </a:rPr>
              <a:t> 1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6512511" cy="1143000"/>
          </a:xfrm>
        </p:spPr>
        <p:txBody>
          <a:bodyPr/>
          <a:lstStyle/>
          <a:p>
            <a:pPr algn="l"/>
            <a:r>
              <a:rPr lang="en-US" sz="2400" dirty="0" smtClean="0"/>
              <a:t>Consignment </a:t>
            </a:r>
            <a:r>
              <a:rPr lang="en-US" sz="2400" dirty="0" smtClean="0"/>
              <a:t>stock</a:t>
            </a:r>
            <a:r>
              <a:rPr lang="cs-CZ" sz="2400" dirty="0" smtClean="0"/>
              <a:t>-</a:t>
            </a:r>
            <a:r>
              <a:rPr lang="cs-CZ" sz="2400" dirty="0" err="1" smtClean="0"/>
              <a:t>one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many </a:t>
            </a:r>
            <a:r>
              <a:rPr lang="cs-CZ" sz="2400" dirty="0" err="1" smtClean="0"/>
              <a:t>problems</a:t>
            </a:r>
            <a:r>
              <a:rPr lang="cs-CZ" sz="2400" dirty="0" smtClean="0"/>
              <a:t> </a:t>
            </a:r>
            <a:r>
              <a:rPr lang="cs-CZ" sz="2400" dirty="0" err="1" smtClean="0"/>
              <a:t>which</a:t>
            </a:r>
            <a:r>
              <a:rPr lang="cs-CZ" sz="2400" dirty="0" smtClean="0"/>
              <a:t> </a:t>
            </a:r>
            <a:r>
              <a:rPr lang="cs-CZ" sz="2400" dirty="0" err="1" smtClean="0"/>
              <a:t>have</a:t>
            </a:r>
            <a:r>
              <a:rPr lang="cs-CZ" sz="2400" dirty="0" smtClean="0"/>
              <a:t> to </a:t>
            </a:r>
            <a:r>
              <a:rPr lang="cs-CZ" sz="2400" dirty="0" err="1" smtClean="0"/>
              <a:t>be</a:t>
            </a:r>
            <a:r>
              <a:rPr lang="cs-CZ" sz="2400" dirty="0" smtClean="0"/>
              <a:t> </a:t>
            </a:r>
            <a:r>
              <a:rPr lang="cs-CZ" sz="2400" dirty="0" err="1" smtClean="0"/>
              <a:t>solved</a:t>
            </a:r>
            <a:r>
              <a:rPr lang="cs-CZ" sz="2400" dirty="0" smtClean="0"/>
              <a:t> (</a:t>
            </a:r>
            <a:r>
              <a:rPr lang="cs-CZ" sz="2400" dirty="0" err="1" smtClean="0"/>
              <a:t>benefits</a:t>
            </a:r>
            <a:r>
              <a:rPr lang="cs-CZ" sz="2400" dirty="0" smtClean="0"/>
              <a:t>)</a:t>
            </a:r>
            <a:endParaRPr lang="en-US" sz="2400" dirty="0"/>
          </a:p>
        </p:txBody>
      </p:sp>
      <p:sp>
        <p:nvSpPr>
          <p:cNvPr id="4" name="Obdélník 3"/>
          <p:cNvSpPr/>
          <p:nvPr/>
        </p:nvSpPr>
        <p:spPr>
          <a:xfrm>
            <a:off x="6585167" y="1707410"/>
            <a:ext cx="1466654" cy="93169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>
                <a:solidFill>
                  <a:srgbClr val="FF0000"/>
                </a:solidFill>
              </a:rPr>
              <a:t>Customer</a:t>
            </a:r>
            <a:r>
              <a:rPr lang="cs-CZ" dirty="0" smtClean="0">
                <a:solidFill>
                  <a:srgbClr val="FF0000"/>
                </a:solidFill>
              </a:rPr>
              <a:t> 1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65980" y="2060848"/>
            <a:ext cx="1512168" cy="111378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Wholesaler</a:t>
            </a:r>
          </a:p>
          <a:p>
            <a:pPr algn="ctr"/>
            <a:endParaRPr lang="cs-CZ" dirty="0" smtClean="0">
              <a:solidFill>
                <a:srgbClr val="FF0000"/>
              </a:solidFill>
            </a:endParaRPr>
          </a:p>
          <a:p>
            <a:pPr algn="ctr"/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417051" y="2637573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1043608" y="2637573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1826864" y="2639105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cxnSp>
        <p:nvCxnSpPr>
          <p:cNvPr id="11" name="Přímá spojnice se šipkou 10"/>
          <p:cNvCxnSpPr/>
          <p:nvPr/>
        </p:nvCxnSpPr>
        <p:spPr>
          <a:xfrm flipH="1">
            <a:off x="2278148" y="2276872"/>
            <a:ext cx="425703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>
            <a:off x="2278148" y="3067497"/>
            <a:ext cx="4307019" cy="149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délník 14"/>
          <p:cNvSpPr/>
          <p:nvPr/>
        </p:nvSpPr>
        <p:spPr>
          <a:xfrm>
            <a:off x="4196640" y="2725792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16" name="Obdélník 15"/>
          <p:cNvSpPr/>
          <p:nvPr/>
        </p:nvSpPr>
        <p:spPr>
          <a:xfrm>
            <a:off x="3823197" y="2725792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17" name="Obdélník 16"/>
          <p:cNvSpPr/>
          <p:nvPr/>
        </p:nvSpPr>
        <p:spPr>
          <a:xfrm>
            <a:off x="4606453" y="2727324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21" name="Obdélník 20"/>
          <p:cNvSpPr/>
          <p:nvPr/>
        </p:nvSpPr>
        <p:spPr>
          <a:xfrm>
            <a:off x="7213480" y="4068295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22" name="Obdélník 21"/>
          <p:cNvSpPr/>
          <p:nvPr/>
        </p:nvSpPr>
        <p:spPr>
          <a:xfrm>
            <a:off x="6806944" y="4068295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23" name="Obdélník 22"/>
          <p:cNvSpPr/>
          <p:nvPr/>
        </p:nvSpPr>
        <p:spPr>
          <a:xfrm>
            <a:off x="7678326" y="4068295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28" name="Obdélník 27"/>
          <p:cNvSpPr/>
          <p:nvPr/>
        </p:nvSpPr>
        <p:spPr>
          <a:xfrm>
            <a:off x="7520950" y="4726676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29" name="Obdélník 28"/>
          <p:cNvSpPr/>
          <p:nvPr/>
        </p:nvSpPr>
        <p:spPr>
          <a:xfrm>
            <a:off x="7010785" y="4714626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30" name="Obdélník 29"/>
          <p:cNvSpPr/>
          <p:nvPr/>
        </p:nvSpPr>
        <p:spPr>
          <a:xfrm>
            <a:off x="7398910" y="5415620"/>
            <a:ext cx="210027" cy="177924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cxnSp>
        <p:nvCxnSpPr>
          <p:cNvPr id="31" name="Přímá spojnice se šipkou 30"/>
          <p:cNvCxnSpPr/>
          <p:nvPr/>
        </p:nvCxnSpPr>
        <p:spPr>
          <a:xfrm>
            <a:off x="2483768" y="4726676"/>
            <a:ext cx="38508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/>
          <p:cNvCxnSpPr>
            <a:stCxn id="33" idx="3"/>
          </p:cNvCxnSpPr>
          <p:nvPr/>
        </p:nvCxnSpPr>
        <p:spPr>
          <a:xfrm flipV="1">
            <a:off x="2383162" y="5462178"/>
            <a:ext cx="4017755" cy="106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bdélník 32"/>
          <p:cNvSpPr/>
          <p:nvPr/>
        </p:nvSpPr>
        <p:spPr>
          <a:xfrm>
            <a:off x="870994" y="4348389"/>
            <a:ext cx="1512168" cy="22489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Wholesaler</a:t>
            </a:r>
          </a:p>
          <a:p>
            <a:pPr algn="ctr"/>
            <a:endParaRPr lang="cs-CZ" dirty="0" smtClean="0">
              <a:solidFill>
                <a:srgbClr val="FF0000"/>
              </a:solidFill>
            </a:endParaRPr>
          </a:p>
          <a:p>
            <a:pPr algn="ctr"/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470" y="3150271"/>
            <a:ext cx="828874" cy="480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ovéPole 33"/>
          <p:cNvSpPr txBox="1"/>
          <p:nvPr/>
        </p:nvSpPr>
        <p:spPr>
          <a:xfrm>
            <a:off x="2787196" y="4157257"/>
            <a:ext cx="32371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Partial invoice after 1 month </a:t>
            </a:r>
          </a:p>
          <a:p>
            <a:r>
              <a:rPr lang="en-US" dirty="0" smtClean="0"/>
              <a:t>(one palette)</a:t>
            </a:r>
            <a:endParaRPr lang="en-US" dirty="0"/>
          </a:p>
        </p:txBody>
      </p:sp>
      <p:sp>
        <p:nvSpPr>
          <p:cNvPr id="36" name="TextovéPole 35"/>
          <p:cNvSpPr txBox="1"/>
          <p:nvPr/>
        </p:nvSpPr>
        <p:spPr>
          <a:xfrm>
            <a:off x="3020823" y="4822783"/>
            <a:ext cx="3261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Partial invoice after 2 months</a:t>
            </a:r>
          </a:p>
          <a:p>
            <a:r>
              <a:rPr lang="en-US" dirty="0" smtClean="0"/>
              <a:t>(one palette)</a:t>
            </a:r>
            <a:endParaRPr lang="en-US" dirty="0"/>
          </a:p>
        </p:txBody>
      </p:sp>
      <p:sp>
        <p:nvSpPr>
          <p:cNvPr id="37" name="TextovéPole 36"/>
          <p:cNvSpPr txBox="1"/>
          <p:nvPr/>
        </p:nvSpPr>
        <p:spPr>
          <a:xfrm>
            <a:off x="2840078" y="5593544"/>
            <a:ext cx="3187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Final invoice  after 3 months</a:t>
            </a:r>
            <a:endParaRPr lang="en-US" dirty="0"/>
          </a:p>
        </p:txBody>
      </p:sp>
      <p:cxnSp>
        <p:nvCxnSpPr>
          <p:cNvPr id="38" name="Přímá spojnice se šipkou 37"/>
          <p:cNvCxnSpPr/>
          <p:nvPr/>
        </p:nvCxnSpPr>
        <p:spPr>
          <a:xfrm>
            <a:off x="2383162" y="6309320"/>
            <a:ext cx="409125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ovéPole 34"/>
          <p:cNvSpPr txBox="1"/>
          <p:nvPr/>
        </p:nvSpPr>
        <p:spPr>
          <a:xfrm>
            <a:off x="3823197" y="1707410"/>
            <a:ext cx="1095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Request</a:t>
            </a:r>
            <a:r>
              <a:rPr lang="cs-CZ" dirty="0" err="1"/>
              <a:t>s</a:t>
            </a:r>
            <a:endParaRPr lang="cs-CZ" dirty="0"/>
          </a:p>
        </p:txBody>
      </p:sp>
      <p:sp>
        <p:nvSpPr>
          <p:cNvPr id="39" name="TextovéPole 38"/>
          <p:cNvSpPr txBox="1"/>
          <p:nvPr/>
        </p:nvSpPr>
        <p:spPr>
          <a:xfrm>
            <a:off x="2686239" y="2364868"/>
            <a:ext cx="1026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Transfer</a:t>
            </a:r>
            <a:endParaRPr lang="cs-CZ" dirty="0"/>
          </a:p>
        </p:txBody>
      </p:sp>
      <p:sp>
        <p:nvSpPr>
          <p:cNvPr id="40" name="Ovál 39"/>
          <p:cNvSpPr/>
          <p:nvPr/>
        </p:nvSpPr>
        <p:spPr>
          <a:xfrm>
            <a:off x="6361491" y="3712879"/>
            <a:ext cx="1914006" cy="2383442"/>
          </a:xfrm>
          <a:prstGeom prst="ellipse">
            <a:avLst/>
          </a:prstGeom>
          <a:gradFill>
            <a:gsLst>
              <a:gs pos="0">
                <a:srgbClr val="DDEBCF">
                  <a:alpha val="16000"/>
                </a:srgbClr>
              </a:gs>
              <a:gs pos="10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100" dirty="0" smtClean="0"/>
          </a:p>
          <a:p>
            <a:pPr algn="ctr"/>
            <a:endParaRPr lang="cs-CZ" sz="1100" dirty="0"/>
          </a:p>
          <a:p>
            <a:pPr algn="ctr"/>
            <a:endParaRPr lang="cs-CZ" sz="1100" dirty="0" smtClean="0"/>
          </a:p>
          <a:p>
            <a:pPr algn="ctr"/>
            <a:r>
              <a:rPr lang="cs-CZ" sz="1100" b="1" dirty="0" err="1" smtClean="0">
                <a:solidFill>
                  <a:schemeClr val="bg2">
                    <a:lumMod val="10000"/>
                  </a:schemeClr>
                </a:solidFill>
              </a:rPr>
              <a:t>Remaining</a:t>
            </a:r>
            <a:endParaRPr lang="cs-CZ" sz="11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cs-CZ" sz="1100" b="1" dirty="0" err="1" smtClean="0">
                <a:solidFill>
                  <a:schemeClr val="bg2">
                    <a:lumMod val="10000"/>
                  </a:schemeClr>
                </a:solidFill>
              </a:rPr>
              <a:t>stock</a:t>
            </a:r>
            <a:endParaRPr lang="cs-CZ" sz="11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1" name="Obdélník 40"/>
          <p:cNvSpPr/>
          <p:nvPr/>
        </p:nvSpPr>
        <p:spPr>
          <a:xfrm>
            <a:off x="765980" y="1529486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997805" y="1450522"/>
            <a:ext cx="809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= </a:t>
            </a:r>
            <a:r>
              <a:rPr lang="cs-CZ" sz="1200" dirty="0" err="1" smtClean="0"/>
              <a:t>palette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70520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6512511" cy="1143000"/>
          </a:xfrm>
        </p:spPr>
        <p:txBody>
          <a:bodyPr/>
          <a:lstStyle/>
          <a:p>
            <a:pPr algn="l"/>
            <a:r>
              <a:rPr lang="en-US" sz="3200" dirty="0"/>
              <a:t>Forward Exchange Contract</a:t>
            </a:r>
            <a:r>
              <a:rPr lang="en-US" sz="1200" dirty="0"/>
              <a:t>'</a:t>
            </a:r>
            <a:br>
              <a:rPr lang="en-US" sz="1200" dirty="0"/>
            </a:br>
            <a:r>
              <a:rPr lang="cs-CZ" sz="1200" dirty="0" smtClean="0"/>
              <a:t/>
            </a:r>
            <a:br>
              <a:rPr lang="cs-CZ" sz="1200" dirty="0" smtClean="0"/>
            </a:br>
            <a:r>
              <a:rPr lang="cs-CZ" sz="1200" dirty="0"/>
              <a:t/>
            </a:r>
            <a:br>
              <a:rPr lang="cs-CZ" sz="1200" dirty="0"/>
            </a:br>
            <a:r>
              <a:rPr lang="cs-CZ" sz="1200" dirty="0" smtClean="0"/>
              <a:t/>
            </a:r>
            <a:br>
              <a:rPr lang="cs-CZ" sz="1200" dirty="0" smtClean="0"/>
            </a:br>
            <a:r>
              <a:rPr lang="cs-CZ" sz="1200" dirty="0"/>
              <a:t/>
            </a:r>
            <a:br>
              <a:rPr lang="cs-CZ" sz="1200" dirty="0"/>
            </a:br>
            <a:r>
              <a:rPr lang="en-US" sz="1200" dirty="0" smtClean="0"/>
              <a:t>A </a:t>
            </a:r>
            <a:r>
              <a:rPr lang="en-US" sz="1200" dirty="0"/>
              <a:t>special type of foreign currency transaction. Forward contracts are agreements between two parties to exchange two designated currencies at a specific time in the future. These contracts always take place on a date after the date that the </a:t>
            </a:r>
            <a:r>
              <a:rPr lang="en-US" sz="1200" dirty="0">
                <a:solidFill>
                  <a:srgbClr val="FF0000"/>
                </a:solidFill>
              </a:rPr>
              <a:t>spot</a:t>
            </a:r>
            <a:r>
              <a:rPr lang="en-US" sz="1200" dirty="0"/>
              <a:t> contract settles, and are used to protect the buyer from fluctuations in currency prices. </a:t>
            </a:r>
            <a:br>
              <a:rPr lang="en-US" sz="1200" dirty="0"/>
            </a:br>
            <a:r>
              <a:rPr lang="en-US" sz="1200" dirty="0"/>
              <a:t/>
            </a:r>
            <a:br>
              <a:rPr lang="en-US" sz="1200" dirty="0"/>
            </a:br>
            <a:endParaRPr lang="cs-CZ" sz="12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2411760" y="3609072"/>
            <a:ext cx="5733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Opened from Purchase order</a:t>
            </a:r>
            <a:r>
              <a:rPr lang="cs-CZ" dirty="0" smtClean="0"/>
              <a:t> (MS Dynamics NAV 2013)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80928"/>
            <a:ext cx="8228013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66827" y="5661248"/>
            <a:ext cx="80847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Problem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SA </a:t>
            </a:r>
            <a:r>
              <a:rPr lang="cs-CZ" dirty="0" err="1" smtClean="0"/>
              <a:t>economy</a:t>
            </a:r>
            <a:r>
              <a:rPr lang="cs-CZ" dirty="0" smtClean="0"/>
              <a:t> : </a:t>
            </a:r>
            <a:r>
              <a:rPr lang="cs-CZ" dirty="0" err="1" smtClean="0"/>
              <a:t>volatile</a:t>
            </a:r>
            <a:r>
              <a:rPr lang="cs-CZ" dirty="0" smtClean="0"/>
              <a:t> </a:t>
            </a:r>
            <a:r>
              <a:rPr lang="cs-CZ" dirty="0" err="1" smtClean="0"/>
              <a:t>exchange</a:t>
            </a:r>
            <a:r>
              <a:rPr lang="cs-CZ" dirty="0" smtClean="0"/>
              <a:t> </a:t>
            </a:r>
            <a:r>
              <a:rPr lang="cs-CZ" dirty="0" err="1" smtClean="0"/>
              <a:t>rate</a:t>
            </a:r>
            <a:r>
              <a:rPr lang="cs-CZ" dirty="0" smtClean="0"/>
              <a:t> (ZAR)=Rand-&gt;US </a:t>
            </a:r>
            <a:r>
              <a:rPr lang="cs-CZ" dirty="0" err="1" smtClean="0"/>
              <a:t>Dollar</a:t>
            </a:r>
            <a:r>
              <a:rPr lang="cs-CZ" dirty="0" smtClean="0"/>
              <a:t>/EUR</a:t>
            </a:r>
          </a:p>
          <a:p>
            <a:r>
              <a:rPr lang="cs-CZ" dirty="0" smtClean="0"/>
              <a:t>In last </a:t>
            </a:r>
            <a:r>
              <a:rPr lang="cs-CZ" dirty="0" err="1" smtClean="0"/>
              <a:t>fews</a:t>
            </a:r>
            <a:r>
              <a:rPr lang="cs-CZ" dirty="0" smtClean="0"/>
              <a:t> </a:t>
            </a:r>
            <a:r>
              <a:rPr lang="cs-CZ" dirty="0" err="1" smtClean="0"/>
              <a:t>months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local</a:t>
            </a:r>
            <a:r>
              <a:rPr lang="cs-CZ" dirty="0" smtClean="0"/>
              <a:t> </a:t>
            </a:r>
            <a:r>
              <a:rPr lang="cs-CZ" dirty="0" err="1" smtClean="0"/>
              <a:t>currceny</a:t>
            </a:r>
            <a:r>
              <a:rPr lang="cs-CZ" dirty="0" smtClean="0"/>
              <a:t> Exchange </a:t>
            </a:r>
            <a:r>
              <a:rPr lang="cs-CZ" dirty="0" err="1" smtClean="0"/>
              <a:t>rate</a:t>
            </a:r>
            <a:r>
              <a:rPr lang="cs-CZ" dirty="0" smtClean="0"/>
              <a:t> </a:t>
            </a:r>
            <a:r>
              <a:rPr lang="cs-CZ" dirty="0" err="1" smtClean="0"/>
              <a:t>went</a:t>
            </a:r>
            <a:r>
              <a:rPr lang="cs-CZ" dirty="0" smtClean="0"/>
              <a:t> 25 % </a:t>
            </a:r>
            <a:r>
              <a:rPr lang="cs-CZ" dirty="0" err="1" smtClean="0"/>
              <a:t>down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901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6512511" cy="1143000"/>
          </a:xfrm>
        </p:spPr>
        <p:txBody>
          <a:bodyPr/>
          <a:lstStyle/>
          <a:p>
            <a:pPr algn="l"/>
            <a:r>
              <a:rPr lang="cs-CZ" dirty="0" err="1" smtClean="0"/>
              <a:t>Training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259632" y="1772816"/>
            <a:ext cx="7272808" cy="3474720"/>
          </a:xfrm>
        </p:spPr>
        <p:txBody>
          <a:bodyPr>
            <a:normAutofit/>
          </a:bodyPr>
          <a:lstStyle/>
          <a:p>
            <a:r>
              <a:rPr lang="cs-CZ" dirty="0" err="1" smtClean="0"/>
              <a:t>Materials</a:t>
            </a:r>
            <a:endParaRPr lang="cs-CZ" dirty="0" smtClean="0"/>
          </a:p>
          <a:p>
            <a:r>
              <a:rPr lang="cs-CZ" dirty="0" err="1" smtClean="0"/>
              <a:t>Key</a:t>
            </a:r>
            <a:r>
              <a:rPr lang="cs-CZ" dirty="0" smtClean="0"/>
              <a:t> </a:t>
            </a:r>
            <a:r>
              <a:rPr lang="cs-CZ" dirty="0" err="1" smtClean="0"/>
              <a:t>users</a:t>
            </a:r>
            <a:endParaRPr lang="cs-CZ" dirty="0" smtClean="0"/>
          </a:p>
          <a:p>
            <a:r>
              <a:rPr lang="cs-CZ" dirty="0" err="1" smtClean="0"/>
              <a:t>Trainig</a:t>
            </a:r>
            <a:r>
              <a:rPr lang="cs-CZ" dirty="0" smtClean="0"/>
              <a:t> </a:t>
            </a:r>
            <a:r>
              <a:rPr lang="cs-CZ" dirty="0" err="1" smtClean="0"/>
              <a:t>plans</a:t>
            </a:r>
            <a:r>
              <a:rPr lang="cs-CZ" dirty="0" smtClean="0"/>
              <a:t> </a:t>
            </a:r>
            <a:endParaRPr lang="en-GB" dirty="0" smtClean="0"/>
          </a:p>
          <a:p>
            <a:r>
              <a:rPr lang="cs-CZ" dirty="0" err="1" smtClean="0"/>
              <a:t>Examination</a:t>
            </a:r>
            <a:r>
              <a:rPr lang="cs-CZ" dirty="0" smtClean="0"/>
              <a:t> </a:t>
            </a:r>
            <a:endParaRPr lang="en-GB" dirty="0" smtClean="0"/>
          </a:p>
          <a:p>
            <a:r>
              <a:rPr lang="en-GB" dirty="0" smtClean="0"/>
              <a:t>Change management </a:t>
            </a:r>
          </a:p>
          <a:p>
            <a:r>
              <a:rPr lang="cs-CZ" dirty="0" smtClean="0"/>
              <a:t> </a:t>
            </a:r>
            <a:endParaRPr lang="en-GB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003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6912768" cy="1143000"/>
          </a:xfrm>
        </p:spPr>
        <p:txBody>
          <a:bodyPr/>
          <a:lstStyle/>
          <a:p>
            <a:pPr algn="l"/>
            <a:r>
              <a:rPr lang="cs-CZ" dirty="0" smtClean="0"/>
              <a:t>Project Management I.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259632" y="1772816"/>
            <a:ext cx="7272808" cy="3474720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Data </a:t>
            </a:r>
            <a:r>
              <a:rPr lang="cs-CZ" dirty="0" smtClean="0"/>
              <a:t>transfer (</a:t>
            </a:r>
            <a:r>
              <a:rPr lang="cs-CZ" dirty="0" err="1" smtClean="0"/>
              <a:t>current</a:t>
            </a:r>
            <a:r>
              <a:rPr lang="cs-CZ" dirty="0" smtClean="0"/>
              <a:t> </a:t>
            </a:r>
            <a:r>
              <a:rPr lang="cs-CZ" dirty="0" err="1" smtClean="0"/>
              <a:t>sysetm</a:t>
            </a:r>
            <a:r>
              <a:rPr lang="cs-CZ" dirty="0" smtClean="0"/>
              <a:t>-&gt;</a:t>
            </a:r>
            <a:r>
              <a:rPr lang="cs-CZ" dirty="0" err="1" smtClean="0"/>
              <a:t>new</a:t>
            </a:r>
            <a:r>
              <a:rPr lang="cs-CZ" dirty="0" smtClean="0"/>
              <a:t> </a:t>
            </a:r>
            <a:r>
              <a:rPr lang="cs-CZ" dirty="0" err="1" smtClean="0"/>
              <a:t>system</a:t>
            </a:r>
            <a:r>
              <a:rPr lang="cs-CZ" dirty="0" smtClean="0"/>
              <a:t>)</a:t>
            </a:r>
            <a:endParaRPr lang="cs-CZ" dirty="0" smtClean="0"/>
          </a:p>
          <a:p>
            <a:r>
              <a:rPr lang="cs-CZ" dirty="0" err="1" smtClean="0"/>
              <a:t>Setup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system</a:t>
            </a:r>
            <a:r>
              <a:rPr lang="cs-CZ" dirty="0" smtClean="0"/>
              <a:t> </a:t>
            </a:r>
            <a:r>
              <a:rPr lang="cs-CZ" dirty="0" smtClean="0"/>
              <a:t>(</a:t>
            </a:r>
            <a:r>
              <a:rPr lang="cs-CZ" dirty="0" err="1" smtClean="0"/>
              <a:t>will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shown</a:t>
            </a:r>
            <a:r>
              <a:rPr lang="cs-CZ" dirty="0" smtClean="0"/>
              <a:t> in </a:t>
            </a:r>
            <a:r>
              <a:rPr lang="cs-CZ" dirty="0" err="1" smtClean="0"/>
              <a:t>seminars</a:t>
            </a:r>
            <a:r>
              <a:rPr lang="cs-CZ" dirty="0" smtClean="0"/>
              <a:t>)</a:t>
            </a:r>
            <a:endParaRPr lang="cs-CZ" dirty="0" smtClean="0"/>
          </a:p>
          <a:p>
            <a:r>
              <a:rPr lang="cs-CZ" dirty="0" err="1" smtClean="0"/>
              <a:t>Tests</a:t>
            </a:r>
            <a:r>
              <a:rPr lang="cs-CZ" dirty="0" smtClean="0"/>
              <a:t> </a:t>
            </a:r>
            <a:r>
              <a:rPr lang="cs-CZ" dirty="0" smtClean="0"/>
              <a:t>(data validity) </a:t>
            </a:r>
            <a:endParaRPr lang="en-GB" dirty="0" smtClean="0"/>
          </a:p>
          <a:p>
            <a:r>
              <a:rPr lang="cs-CZ" dirty="0" err="1" smtClean="0"/>
              <a:t>Evaluation</a:t>
            </a:r>
            <a:r>
              <a:rPr lang="cs-CZ" dirty="0" smtClean="0"/>
              <a:t> </a:t>
            </a:r>
          </a:p>
          <a:p>
            <a:r>
              <a:rPr lang="en-GB" dirty="0" smtClean="0"/>
              <a:t>Change management </a:t>
            </a:r>
          </a:p>
          <a:p>
            <a:r>
              <a:rPr lang="cs-CZ" dirty="0" smtClean="0"/>
              <a:t> Sharp start </a:t>
            </a:r>
            <a:r>
              <a:rPr lang="cs-CZ" dirty="0" smtClean="0"/>
              <a:t>Step by step in </a:t>
            </a:r>
            <a:r>
              <a:rPr lang="cs-CZ" dirty="0" err="1" smtClean="0"/>
              <a:t>subsidiaries</a:t>
            </a:r>
            <a:r>
              <a:rPr lang="cs-CZ" dirty="0" smtClean="0"/>
              <a:t> and HQ</a:t>
            </a:r>
          </a:p>
          <a:p>
            <a:pPr lvl="1"/>
            <a:r>
              <a:rPr lang="cs-CZ" dirty="0" err="1" smtClean="0"/>
              <a:t>Namibia</a:t>
            </a:r>
            <a:r>
              <a:rPr lang="cs-CZ" dirty="0" smtClean="0"/>
              <a:t>, Durban, Cape </a:t>
            </a:r>
            <a:r>
              <a:rPr lang="cs-CZ" dirty="0" err="1" smtClean="0"/>
              <a:t>Town</a:t>
            </a:r>
            <a:r>
              <a:rPr lang="cs-CZ" dirty="0" smtClean="0"/>
              <a:t>, Johannesburg</a:t>
            </a:r>
            <a:endParaRPr lang="cs-CZ" dirty="0" smtClean="0"/>
          </a:p>
          <a:p>
            <a:r>
              <a:rPr lang="cs-CZ" dirty="0" err="1" smtClean="0"/>
              <a:t>Closing</a:t>
            </a:r>
            <a:r>
              <a:rPr lang="cs-CZ" dirty="0" smtClean="0"/>
              <a:t> </a:t>
            </a:r>
            <a:r>
              <a:rPr lang="cs-CZ" dirty="0" err="1" smtClean="0"/>
              <a:t>project</a:t>
            </a:r>
            <a:r>
              <a:rPr lang="cs-CZ" dirty="0" smtClean="0"/>
              <a:t> </a:t>
            </a:r>
            <a:endParaRPr lang="en-GB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078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37240"/>
          </a:xfrm>
        </p:spPr>
        <p:txBody>
          <a:bodyPr>
            <a:normAutofit/>
          </a:bodyPr>
          <a:lstStyle/>
          <a:p>
            <a:r>
              <a:rPr lang="cs-CZ" dirty="0" smtClean="0"/>
              <a:t>Wholesale-</a:t>
            </a:r>
            <a:r>
              <a:rPr lang="cs-CZ" dirty="0" err="1" smtClean="0"/>
              <a:t>paper</a:t>
            </a:r>
            <a:r>
              <a:rPr lang="cs-CZ" dirty="0" smtClean="0"/>
              <a:t>-</a:t>
            </a:r>
            <a:r>
              <a:rPr lang="cs-CZ" dirty="0" err="1" smtClean="0"/>
              <a:t>warehouse</a:t>
            </a:r>
            <a:r>
              <a:rPr lang="cs-CZ" dirty="0" smtClean="0"/>
              <a:t> management-ERP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781" y="1196752"/>
            <a:ext cx="6780213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 flipH="1" flipV="1">
            <a:off x="5148064" y="2276872"/>
            <a:ext cx="216024" cy="43204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V="1">
            <a:off x="7060677" y="3212976"/>
            <a:ext cx="247627" cy="827001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V="1">
            <a:off x="2987824" y="1340768"/>
            <a:ext cx="1080120" cy="144016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>
            <a:off x="2411760" y="1628800"/>
            <a:ext cx="0" cy="115212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239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6984776" cy="1143000"/>
          </a:xfrm>
        </p:spPr>
        <p:txBody>
          <a:bodyPr/>
          <a:lstStyle/>
          <a:p>
            <a:pPr algn="l"/>
            <a:r>
              <a:rPr lang="cs-CZ" dirty="0" smtClean="0"/>
              <a:t>Project Management II.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259632" y="1772816"/>
            <a:ext cx="7272808" cy="3474720"/>
          </a:xfrm>
        </p:spPr>
        <p:txBody>
          <a:bodyPr>
            <a:normAutofit/>
          </a:bodyPr>
          <a:lstStyle/>
          <a:p>
            <a:r>
              <a:rPr lang="cs-CZ" dirty="0" smtClean="0"/>
              <a:t> </a:t>
            </a:r>
            <a:r>
              <a:rPr lang="cs-CZ" dirty="0" err="1" smtClean="0"/>
              <a:t>Capacities</a:t>
            </a:r>
            <a:r>
              <a:rPr lang="cs-CZ" dirty="0" smtClean="0"/>
              <a:t> 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teams</a:t>
            </a:r>
            <a:r>
              <a:rPr lang="cs-CZ" dirty="0" smtClean="0"/>
              <a:t> </a:t>
            </a:r>
            <a:r>
              <a:rPr lang="cs-CZ" dirty="0" err="1" smtClean="0"/>
              <a:t>unbalanced</a:t>
            </a:r>
            <a:r>
              <a:rPr lang="cs-CZ" dirty="0" smtClean="0"/>
              <a:t> </a:t>
            </a:r>
          </a:p>
          <a:p>
            <a:r>
              <a:rPr lang="cs-CZ" dirty="0" smtClean="0"/>
              <a:t> </a:t>
            </a:r>
            <a:r>
              <a:rPr lang="cs-CZ" dirty="0" err="1" smtClean="0"/>
              <a:t>Underestimation</a:t>
            </a:r>
            <a:r>
              <a:rPr lang="cs-CZ" dirty="0" smtClean="0"/>
              <a:t>    </a:t>
            </a:r>
            <a:endParaRPr lang="en-GB" dirty="0" smtClean="0"/>
          </a:p>
          <a:p>
            <a:r>
              <a:rPr lang="cs-CZ" dirty="0" smtClean="0"/>
              <a:t> </a:t>
            </a:r>
            <a:r>
              <a:rPr lang="cs-CZ" dirty="0" err="1" smtClean="0"/>
              <a:t>Language</a:t>
            </a:r>
            <a:r>
              <a:rPr lang="cs-CZ" dirty="0" smtClean="0"/>
              <a:t> </a:t>
            </a:r>
            <a:r>
              <a:rPr lang="cs-CZ" dirty="0" err="1" smtClean="0"/>
              <a:t>barriers</a:t>
            </a:r>
            <a:r>
              <a:rPr lang="cs-CZ" dirty="0" smtClean="0"/>
              <a:t> (</a:t>
            </a:r>
            <a:r>
              <a:rPr lang="cs-CZ" dirty="0" err="1" smtClean="0"/>
              <a:t>especially</a:t>
            </a:r>
            <a:r>
              <a:rPr lang="cs-CZ" dirty="0" smtClean="0"/>
              <a:t> </a:t>
            </a:r>
            <a:r>
              <a:rPr lang="cs-CZ" dirty="0" err="1" smtClean="0"/>
              <a:t>understanding</a:t>
            </a:r>
            <a:r>
              <a:rPr lang="cs-CZ" dirty="0" smtClean="0"/>
              <a:t>)  </a:t>
            </a:r>
          </a:p>
          <a:p>
            <a:r>
              <a:rPr lang="cs-CZ" dirty="0" smtClean="0"/>
              <a:t> Budget </a:t>
            </a:r>
            <a:r>
              <a:rPr lang="en-GB" dirty="0" smtClean="0"/>
              <a:t> </a:t>
            </a:r>
            <a:r>
              <a:rPr lang="cs-CZ" dirty="0" err="1" smtClean="0"/>
              <a:t>excess</a:t>
            </a:r>
            <a:r>
              <a:rPr lang="cs-CZ" dirty="0" smtClean="0"/>
              <a:t> (</a:t>
            </a:r>
            <a:r>
              <a:rPr lang="cs-CZ" dirty="0" err="1" smtClean="0"/>
              <a:t>reasons</a:t>
            </a:r>
            <a:r>
              <a:rPr lang="cs-CZ" dirty="0" smtClean="0"/>
              <a:t> </a:t>
            </a:r>
            <a:r>
              <a:rPr lang="cs-CZ" dirty="0" err="1" smtClean="0"/>
              <a:t>will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explained</a:t>
            </a:r>
            <a:r>
              <a:rPr lang="cs-CZ" dirty="0" smtClean="0"/>
              <a:t>)</a:t>
            </a:r>
          </a:p>
          <a:p>
            <a:r>
              <a:rPr lang="cs-CZ" dirty="0" smtClean="0"/>
              <a:t> </a:t>
            </a:r>
            <a:r>
              <a:rPr lang="cs-CZ" dirty="0" err="1" smtClean="0"/>
              <a:t>Quantity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locations</a:t>
            </a:r>
            <a:r>
              <a:rPr lang="cs-CZ" dirty="0" smtClean="0"/>
              <a:t> </a:t>
            </a:r>
            <a:endParaRPr lang="en-GB" dirty="0" smtClean="0"/>
          </a:p>
          <a:p>
            <a:r>
              <a:rPr lang="cs-CZ" dirty="0" smtClean="0"/>
              <a:t> </a:t>
            </a:r>
            <a:r>
              <a:rPr lang="cs-CZ" dirty="0" err="1" smtClean="0"/>
              <a:t>Low</a:t>
            </a:r>
            <a:r>
              <a:rPr lang="cs-CZ" dirty="0" smtClean="0"/>
              <a:t> </a:t>
            </a:r>
            <a:r>
              <a:rPr lang="cs-CZ" dirty="0" err="1" smtClean="0"/>
              <a:t>margin</a:t>
            </a:r>
            <a:r>
              <a:rPr lang="cs-CZ" dirty="0" smtClean="0"/>
              <a:t> </a:t>
            </a:r>
          </a:p>
          <a:p>
            <a:r>
              <a:rPr lang="cs-CZ" dirty="0" smtClean="0"/>
              <a:t>….…   </a:t>
            </a:r>
            <a:endParaRPr lang="en-GB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313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6512511" cy="1143000"/>
          </a:xfrm>
        </p:spPr>
        <p:txBody>
          <a:bodyPr/>
          <a:lstStyle/>
          <a:p>
            <a:pPr algn="l"/>
            <a:r>
              <a:rPr lang="cs-CZ" dirty="0" err="1" smtClean="0"/>
              <a:t>Implementation</a:t>
            </a:r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259632" y="1772816"/>
            <a:ext cx="7272808" cy="3474720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Data transfer</a:t>
            </a:r>
          </a:p>
          <a:p>
            <a:r>
              <a:rPr lang="cs-CZ" dirty="0" err="1" smtClean="0"/>
              <a:t>Setup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system</a:t>
            </a:r>
            <a:r>
              <a:rPr lang="cs-CZ" dirty="0" smtClean="0"/>
              <a:t> </a:t>
            </a:r>
          </a:p>
          <a:p>
            <a:r>
              <a:rPr lang="cs-CZ" dirty="0" smtClean="0"/>
              <a:t>Role </a:t>
            </a:r>
            <a:r>
              <a:rPr lang="cs-CZ" dirty="0" err="1" smtClean="0"/>
              <a:t>Tailored</a:t>
            </a:r>
            <a:r>
              <a:rPr lang="cs-CZ" dirty="0" smtClean="0"/>
              <a:t> </a:t>
            </a:r>
            <a:r>
              <a:rPr lang="cs-CZ" dirty="0" err="1" smtClean="0"/>
              <a:t>Clients</a:t>
            </a:r>
            <a:r>
              <a:rPr lang="cs-CZ" dirty="0" smtClean="0"/>
              <a:t>- </a:t>
            </a:r>
            <a:r>
              <a:rPr lang="cs-CZ" dirty="0" err="1" smtClean="0"/>
              <a:t>profiles</a:t>
            </a:r>
            <a:r>
              <a:rPr lang="cs-CZ" dirty="0" smtClean="0"/>
              <a:t>, </a:t>
            </a:r>
            <a:r>
              <a:rPr lang="cs-CZ" dirty="0" err="1" smtClean="0"/>
              <a:t>Approvals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Tests</a:t>
            </a:r>
            <a:r>
              <a:rPr lang="cs-CZ" dirty="0" smtClean="0"/>
              <a:t>  </a:t>
            </a:r>
            <a:endParaRPr lang="en-GB" dirty="0" smtClean="0"/>
          </a:p>
          <a:p>
            <a:r>
              <a:rPr lang="cs-CZ" dirty="0" err="1" smtClean="0"/>
              <a:t>Evaluation</a:t>
            </a:r>
            <a:r>
              <a:rPr lang="cs-CZ" dirty="0" smtClean="0"/>
              <a:t> </a:t>
            </a:r>
          </a:p>
          <a:p>
            <a:r>
              <a:rPr lang="en-GB" dirty="0" smtClean="0"/>
              <a:t>Change management </a:t>
            </a:r>
          </a:p>
          <a:p>
            <a:r>
              <a:rPr lang="cs-CZ" dirty="0" smtClean="0"/>
              <a:t>Sharp start (</a:t>
            </a:r>
            <a:r>
              <a:rPr lang="cs-CZ" dirty="0" err="1" smtClean="0"/>
              <a:t>Namibia</a:t>
            </a:r>
            <a:r>
              <a:rPr lang="cs-CZ" dirty="0" smtClean="0"/>
              <a:t> and </a:t>
            </a:r>
            <a:r>
              <a:rPr lang="cs-CZ" dirty="0" smtClean="0"/>
              <a:t>SA- 3 </a:t>
            </a:r>
            <a:r>
              <a:rPr lang="cs-CZ" dirty="0" err="1" smtClean="0"/>
              <a:t>different</a:t>
            </a:r>
            <a:r>
              <a:rPr lang="cs-CZ" dirty="0" smtClean="0"/>
              <a:t> </a:t>
            </a:r>
            <a:r>
              <a:rPr lang="cs-CZ" dirty="0" err="1" smtClean="0"/>
              <a:t>locations</a:t>
            </a:r>
            <a:r>
              <a:rPr lang="cs-CZ" dirty="0" smtClean="0"/>
              <a:t>)</a:t>
            </a:r>
            <a:endParaRPr lang="cs-CZ" dirty="0" smtClean="0"/>
          </a:p>
          <a:p>
            <a:r>
              <a:rPr lang="cs-CZ" dirty="0" err="1" smtClean="0"/>
              <a:t>Closing</a:t>
            </a:r>
            <a:r>
              <a:rPr lang="cs-CZ" dirty="0" smtClean="0"/>
              <a:t> </a:t>
            </a:r>
            <a:r>
              <a:rPr lang="cs-CZ" dirty="0" err="1" smtClean="0"/>
              <a:t>project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Next</a:t>
            </a:r>
            <a:r>
              <a:rPr lang="cs-CZ" dirty="0" smtClean="0"/>
              <a:t> </a:t>
            </a:r>
            <a:r>
              <a:rPr lang="cs-CZ" dirty="0" err="1" smtClean="0"/>
              <a:t>stages</a:t>
            </a:r>
            <a:endParaRPr lang="en-GB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048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5587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87624" y="1844824"/>
            <a:ext cx="7272808" cy="432048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100 000 Tones per Year </a:t>
            </a:r>
          </a:p>
          <a:p>
            <a:r>
              <a:rPr lang="en-US" i="1" dirty="0" smtClean="0">
                <a:solidFill>
                  <a:schemeClr val="bg2">
                    <a:lumMod val="50000"/>
                  </a:schemeClr>
                </a:solidFill>
              </a:rPr>
              <a:t>Carbonless </a:t>
            </a:r>
            <a:r>
              <a:rPr lang="en-US" i="1" dirty="0">
                <a:solidFill>
                  <a:schemeClr val="bg2">
                    <a:lumMod val="50000"/>
                  </a:schemeClr>
                </a:solidFill>
              </a:rPr>
              <a:t>papers</a:t>
            </a:r>
          </a:p>
          <a:p>
            <a:r>
              <a:rPr lang="en-US" i="1" dirty="0">
                <a:solidFill>
                  <a:schemeClr val="bg2">
                    <a:lumMod val="50000"/>
                  </a:schemeClr>
                </a:solidFill>
              </a:rPr>
              <a:t>Cast coated papers and Board</a:t>
            </a:r>
          </a:p>
          <a:p>
            <a:r>
              <a:rPr lang="en-US" i="1" dirty="0">
                <a:solidFill>
                  <a:schemeClr val="bg2">
                    <a:lumMod val="50000"/>
                  </a:schemeClr>
                </a:solidFill>
              </a:rPr>
              <a:t>Coated papers</a:t>
            </a:r>
          </a:p>
          <a:p>
            <a:r>
              <a:rPr lang="en-US" i="1" dirty="0">
                <a:solidFill>
                  <a:schemeClr val="bg2">
                    <a:lumMod val="50000"/>
                  </a:schemeClr>
                </a:solidFill>
              </a:rPr>
              <a:t>House brands</a:t>
            </a:r>
          </a:p>
          <a:p>
            <a:r>
              <a:rPr lang="en-US" i="1" dirty="0">
                <a:solidFill>
                  <a:schemeClr val="bg2">
                    <a:lumMod val="50000"/>
                  </a:schemeClr>
                </a:solidFill>
              </a:rPr>
              <a:t>Office papers</a:t>
            </a:r>
          </a:p>
          <a:p>
            <a:r>
              <a:rPr lang="en-US" dirty="0" smtClean="0"/>
              <a:t>5000 locations in HQ and 40 000 M2  warehousing space</a:t>
            </a:r>
          </a:p>
          <a:p>
            <a:r>
              <a:rPr lang="en-GB" dirty="0" smtClean="0"/>
              <a:t>50000 customers</a:t>
            </a:r>
          </a:p>
          <a:p>
            <a:r>
              <a:rPr lang="en-GB" dirty="0" smtClean="0"/>
              <a:t>90 vehicles</a:t>
            </a:r>
          </a:p>
          <a:p>
            <a:r>
              <a:rPr lang="en-GB" dirty="0" smtClean="0"/>
              <a:t>F</a:t>
            </a:r>
            <a:r>
              <a:rPr lang="cs-CZ" dirty="0" smtClean="0"/>
              <a:t>EC</a:t>
            </a:r>
            <a:r>
              <a:rPr lang="en-GB" dirty="0" smtClean="0"/>
              <a:t> trading </a:t>
            </a:r>
            <a:r>
              <a:rPr lang="cs-CZ" dirty="0" smtClean="0"/>
              <a:t> (</a:t>
            </a:r>
            <a:r>
              <a:rPr lang="en-US" dirty="0" smtClean="0"/>
              <a:t>Forward </a:t>
            </a:r>
            <a:r>
              <a:rPr lang="cs-CZ" dirty="0" smtClean="0"/>
              <a:t>E</a:t>
            </a:r>
            <a:r>
              <a:rPr lang="en-US" dirty="0" err="1" smtClean="0"/>
              <a:t>xchange</a:t>
            </a:r>
            <a:r>
              <a:rPr lang="en-US" dirty="0" smtClean="0"/>
              <a:t> </a:t>
            </a:r>
            <a:r>
              <a:rPr lang="cs-CZ" dirty="0" err="1" smtClean="0"/>
              <a:t>Contracts</a:t>
            </a:r>
            <a:r>
              <a:rPr lang="cs-CZ" dirty="0" smtClean="0"/>
              <a:t>)</a:t>
            </a:r>
            <a:endParaRPr lang="en-GB" dirty="0" smtClean="0"/>
          </a:p>
          <a:p>
            <a:r>
              <a:rPr lang="en-GB" dirty="0" smtClean="0"/>
              <a:t>Hundreds of employees</a:t>
            </a:r>
          </a:p>
          <a:p>
            <a:r>
              <a:rPr lang="en-GB" dirty="0" smtClean="0"/>
              <a:t>Heterogeneous IT system with </a:t>
            </a:r>
            <a:r>
              <a:rPr lang="en-GB" b="1" dirty="0" smtClean="0">
                <a:solidFill>
                  <a:srgbClr val="FF0000"/>
                </a:solidFill>
              </a:rPr>
              <a:t>every day synchronization </a:t>
            </a:r>
            <a:r>
              <a:rPr lang="en-GB" dirty="0" smtClean="0"/>
              <a:t>of data in HQ and subsidiaries </a:t>
            </a:r>
            <a:endParaRPr lang="cs-CZ" dirty="0" smtClean="0"/>
          </a:p>
          <a:p>
            <a:r>
              <a:rPr lang="cs-CZ" dirty="0" err="1" smtClean="0"/>
              <a:t>High</a:t>
            </a:r>
            <a:r>
              <a:rPr lang="cs-CZ" dirty="0" smtClean="0"/>
              <a:t> </a:t>
            </a:r>
            <a:r>
              <a:rPr lang="cs-CZ" dirty="0" err="1" smtClean="0"/>
              <a:t>volume-low</a:t>
            </a:r>
            <a:r>
              <a:rPr lang="cs-CZ" dirty="0" smtClean="0"/>
              <a:t> </a:t>
            </a:r>
            <a:r>
              <a:rPr lang="cs-CZ" dirty="0" err="1" smtClean="0"/>
              <a:t>margin</a:t>
            </a:r>
            <a:r>
              <a:rPr lang="cs-CZ" dirty="0" smtClean="0"/>
              <a:t> type </a:t>
            </a:r>
            <a:r>
              <a:rPr lang="cs-CZ" dirty="0" err="1" smtClean="0"/>
              <a:t>of</a:t>
            </a:r>
            <a:r>
              <a:rPr lang="cs-CZ" dirty="0" smtClean="0"/>
              <a:t> business 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Obdélník 3"/>
          <p:cNvSpPr/>
          <p:nvPr/>
        </p:nvSpPr>
        <p:spPr>
          <a:xfrm>
            <a:off x="323528" y="476672"/>
            <a:ext cx="829425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Basic business specification </a:t>
            </a:r>
            <a:endParaRPr lang="en-US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Pravá složená závorka 1"/>
          <p:cNvSpPr/>
          <p:nvPr/>
        </p:nvSpPr>
        <p:spPr>
          <a:xfrm>
            <a:off x="4860032" y="2132856"/>
            <a:ext cx="576064" cy="151216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5652120" y="2704274"/>
            <a:ext cx="108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err="1" smtClean="0">
                <a:solidFill>
                  <a:srgbClr val="0070C0"/>
                </a:solidFill>
              </a:rPr>
              <a:t>Products</a:t>
            </a:r>
            <a:endParaRPr lang="cs-CZ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44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87624" y="1844824"/>
            <a:ext cx="7272808" cy="4320480"/>
          </a:xfrm>
        </p:spPr>
        <p:txBody>
          <a:bodyPr>
            <a:normAutofit/>
          </a:bodyPr>
          <a:lstStyle/>
          <a:p>
            <a:r>
              <a:rPr lang="en-US" dirty="0" smtClean="0"/>
              <a:t>One database only (MS SQL)</a:t>
            </a:r>
          </a:p>
          <a:p>
            <a:r>
              <a:rPr lang="en-US" dirty="0" smtClean="0"/>
              <a:t>Modern </a:t>
            </a:r>
            <a:r>
              <a:rPr lang="cs-CZ" dirty="0" smtClean="0"/>
              <a:t>IT </a:t>
            </a:r>
            <a:r>
              <a:rPr lang="en-US" dirty="0" smtClean="0"/>
              <a:t>technology ensuring :</a:t>
            </a:r>
          </a:p>
          <a:p>
            <a:pPr lvl="1"/>
            <a:r>
              <a:rPr lang="en-US" sz="1800" dirty="0" smtClean="0"/>
              <a:t>Fast access to data providing on-line information </a:t>
            </a:r>
            <a:r>
              <a:rPr lang="cs-CZ" sz="1800" dirty="0" err="1" smtClean="0"/>
              <a:t>any</a:t>
            </a:r>
            <a:r>
              <a:rPr lang="cs-CZ" sz="1800" dirty="0" smtClean="0"/>
              <a:t> </a:t>
            </a:r>
            <a:r>
              <a:rPr lang="cs-CZ" sz="1800" dirty="0" err="1" smtClean="0"/>
              <a:t>time</a:t>
            </a:r>
            <a:endParaRPr lang="en-US" sz="1800" dirty="0" smtClean="0"/>
          </a:p>
          <a:p>
            <a:pPr lvl="1"/>
            <a:r>
              <a:rPr lang="en-US" sz="1800" dirty="0" smtClean="0"/>
              <a:t>Easy upgrade</a:t>
            </a:r>
            <a:r>
              <a:rPr lang="cs-CZ" sz="1800" dirty="0" smtClean="0"/>
              <a:t>s</a:t>
            </a:r>
            <a:endParaRPr lang="en-US" sz="1800" dirty="0" smtClean="0"/>
          </a:p>
          <a:p>
            <a:pPr lvl="1"/>
            <a:r>
              <a:rPr lang="en-US" sz="1800" dirty="0" smtClean="0"/>
              <a:t>Mobile technologies</a:t>
            </a:r>
            <a:r>
              <a:rPr lang="cs-CZ" sz="1800" dirty="0" smtClean="0"/>
              <a:t> (BAR </a:t>
            </a:r>
            <a:r>
              <a:rPr lang="cs-CZ" sz="1800" dirty="0" err="1" smtClean="0"/>
              <a:t>code</a:t>
            </a:r>
            <a:r>
              <a:rPr lang="cs-CZ" sz="1800" dirty="0" smtClean="0"/>
              <a:t> </a:t>
            </a:r>
            <a:r>
              <a:rPr lang="cs-CZ" sz="1800" dirty="0" err="1" smtClean="0"/>
              <a:t>readers</a:t>
            </a:r>
            <a:r>
              <a:rPr lang="cs-CZ" sz="1800" dirty="0" smtClean="0"/>
              <a:t>,..)</a:t>
            </a:r>
            <a:endParaRPr lang="en-US" sz="1800" dirty="0" smtClean="0"/>
          </a:p>
          <a:p>
            <a:pPr lvl="1"/>
            <a:r>
              <a:rPr lang="en-US" sz="1800" dirty="0" smtClean="0"/>
              <a:t>Quick response to business partner requirements</a:t>
            </a:r>
          </a:p>
          <a:p>
            <a:pPr lvl="1"/>
            <a:r>
              <a:rPr lang="en-US" sz="1800" dirty="0" smtClean="0"/>
              <a:t>Multidimensional analytic tool-&gt;reporting to support decision making process</a:t>
            </a:r>
            <a:endParaRPr lang="cs-CZ" sz="1800" dirty="0" smtClean="0"/>
          </a:p>
          <a:p>
            <a:pPr lvl="1"/>
            <a:r>
              <a:rPr lang="en-US" sz="1800" dirty="0" smtClean="0"/>
              <a:t>Efficient warehousing </a:t>
            </a:r>
            <a:r>
              <a:rPr lang="cs-CZ" sz="1800" dirty="0" smtClean="0"/>
              <a:t> (</a:t>
            </a:r>
            <a:r>
              <a:rPr lang="cs-CZ" sz="1800" dirty="0" err="1" smtClean="0"/>
              <a:t>inbound</a:t>
            </a:r>
            <a:r>
              <a:rPr lang="cs-CZ" sz="1800" dirty="0" smtClean="0"/>
              <a:t> and </a:t>
            </a:r>
            <a:r>
              <a:rPr lang="cs-CZ" sz="1800" dirty="0" err="1" smtClean="0"/>
              <a:t>outbound</a:t>
            </a:r>
            <a:r>
              <a:rPr lang="cs-CZ" sz="1800" dirty="0" smtClean="0"/>
              <a:t> </a:t>
            </a:r>
            <a:r>
              <a:rPr lang="cs-CZ" sz="1800" dirty="0" err="1" smtClean="0"/>
              <a:t>oprations</a:t>
            </a:r>
            <a:r>
              <a:rPr lang="cs-CZ" sz="1800" dirty="0" smtClean="0"/>
              <a:t>)</a:t>
            </a:r>
          </a:p>
          <a:p>
            <a:pPr lvl="1"/>
            <a:r>
              <a:rPr lang="cs-CZ" sz="1800" dirty="0" smtClean="0"/>
              <a:t>On-line reporting (</a:t>
            </a:r>
            <a:r>
              <a:rPr lang="cs-CZ" sz="1800" dirty="0" err="1" smtClean="0"/>
              <a:t>warehouse</a:t>
            </a:r>
            <a:r>
              <a:rPr lang="cs-CZ" sz="1800" dirty="0" smtClean="0"/>
              <a:t> status, </a:t>
            </a:r>
            <a:r>
              <a:rPr lang="cs-CZ" sz="1800" dirty="0" err="1" smtClean="0"/>
              <a:t>accounting</a:t>
            </a:r>
            <a:r>
              <a:rPr lang="cs-CZ" sz="1800" dirty="0" smtClean="0"/>
              <a:t>, </a:t>
            </a:r>
            <a:r>
              <a:rPr lang="cs-CZ" sz="1800" dirty="0" err="1" smtClean="0"/>
              <a:t>cost</a:t>
            </a:r>
            <a:r>
              <a:rPr lang="cs-CZ" sz="1800" dirty="0" smtClean="0"/>
              <a:t> </a:t>
            </a:r>
            <a:r>
              <a:rPr lang="cs-CZ" sz="1800" dirty="0" err="1" smtClean="0"/>
              <a:t>control</a:t>
            </a:r>
            <a:r>
              <a:rPr lang="cs-CZ" sz="1800" dirty="0" smtClean="0"/>
              <a:t>,…..) 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738979" y="476672"/>
            <a:ext cx="546335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Basic requirement</a:t>
            </a:r>
            <a:endParaRPr lang="en-US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626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 idx="4294967295"/>
          </p:nvPr>
        </p:nvSpPr>
        <p:spPr>
          <a:xfrm>
            <a:off x="442522" y="766762"/>
            <a:ext cx="8499475" cy="579438"/>
          </a:xfrm>
        </p:spPr>
        <p:txBody>
          <a:bodyPr/>
          <a:lstStyle/>
          <a:p>
            <a:pPr algn="l" eaLnBrk="1" hangingPunct="1"/>
            <a:r>
              <a:rPr lang="en-US" altLang="cs-CZ" sz="2800" b="0" dirty="0">
                <a:solidFill>
                  <a:srgbClr val="695C4F"/>
                </a:solidFill>
                <a:latin typeface="Calibri" pitchFamily="34" charset="0"/>
                <a:ea typeface="+mn-ea"/>
                <a:cs typeface="+mn-cs"/>
              </a:rPr>
              <a:t>Isolated Data Islands</a:t>
            </a:r>
          </a:p>
        </p:txBody>
      </p:sp>
      <p:sp>
        <p:nvSpPr>
          <p:cNvPr id="3" name="Zástupný symbol pro číslo snímku 2"/>
          <p:cNvSpPr txBox="1">
            <a:spLocks noGrp="1"/>
          </p:cNvSpPr>
          <p:nvPr/>
        </p:nvSpPr>
        <p:spPr>
          <a:xfrm>
            <a:off x="6767513" y="6492875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6FD2E330-E92D-4E3E-8E6E-131AE46E1EFE}" type="slidenum">
              <a:rPr lang="en-US" sz="1000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rPr>
              <a:pPr algn="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n-US" sz="1000" dirty="0">
              <a:solidFill>
                <a:schemeClr val="bg1">
                  <a:lumMod val="50000"/>
                  <a:lumOff val="50000"/>
                </a:schemeClr>
              </a:solidFill>
              <a:latin typeface="+mj-lt"/>
            </a:endParaRPr>
          </a:p>
        </p:txBody>
      </p:sp>
      <p:graphicFrame>
        <p:nvGraphicFramePr>
          <p:cNvPr id="8" name="Object 4"/>
          <p:cNvGraphicFramePr>
            <a:graphicFrameLocks/>
          </p:cNvGraphicFramePr>
          <p:nvPr/>
        </p:nvGraphicFramePr>
        <p:xfrm>
          <a:off x="2103438" y="2813050"/>
          <a:ext cx="82550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" name="CorelDRAW!" r:id="rId3" imgW="3121762" imgH="1683410" progId="">
                  <p:embed/>
                </p:oleObj>
              </mc:Choice>
              <mc:Fallback>
                <p:oleObj name="CorelDRAW!" r:id="rId3" imgW="3121762" imgH="168341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3438" y="2813050"/>
                        <a:ext cx="825500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/>
          </p:cNvGraphicFramePr>
          <p:nvPr/>
        </p:nvGraphicFramePr>
        <p:xfrm>
          <a:off x="3351213" y="1546225"/>
          <a:ext cx="94297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" name="CorelDRAW!" r:id="rId5" imgW="3670402" imgH="3505810" progId="">
                  <p:embed/>
                </p:oleObj>
              </mc:Choice>
              <mc:Fallback>
                <p:oleObj name="CorelDRAW!" r:id="rId5" imgW="3670402" imgH="350581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1213" y="1546225"/>
                        <a:ext cx="942975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3879850" y="2640013"/>
            <a:ext cx="1438275" cy="1282700"/>
          </a:xfrm>
          <a:prstGeom prst="ellipse">
            <a:avLst/>
          </a:prstGeom>
          <a:gradFill flip="none" rotWithShape="1">
            <a:gsLst>
              <a:gs pos="0">
                <a:srgbClr val="E66624"/>
              </a:gs>
              <a:gs pos="100000">
                <a:srgbClr val="EC8D2F"/>
              </a:gs>
            </a:gsLst>
            <a:lin ang="5400000" scaled="1"/>
            <a:tileRect/>
          </a:gradFill>
          <a:ln w="12700">
            <a:solidFill>
              <a:srgbClr val="E66624"/>
            </a:solidFill>
            <a:round/>
            <a:headEnd/>
            <a:tailEnd/>
          </a:ln>
          <a:effectLst>
            <a:outerShdw blurRad="50800" dist="101600" dir="2880000" algn="tl" rotWithShape="0">
              <a:prstClr val="black">
                <a:alpha val="56000"/>
              </a:prstClr>
            </a:outerShdw>
          </a:effectLst>
        </p:spPr>
        <p:txBody>
          <a:bodyPr wrap="none" lIns="92075" tIns="46038" rIns="92075" bIns="46038" anchor="ctr"/>
          <a:lstStyle/>
          <a:p>
            <a:pPr algn="ctr" defTabSz="457200" eaLnBrk="0" hangingPunct="0">
              <a:defRPr/>
            </a:pPr>
            <a:endParaRPr lang="en-US" dirty="0"/>
          </a:p>
        </p:txBody>
      </p:sp>
      <p:graphicFrame>
        <p:nvGraphicFramePr>
          <p:cNvPr id="11" name="Object 7"/>
          <p:cNvGraphicFramePr>
            <a:graphicFrameLocks/>
          </p:cNvGraphicFramePr>
          <p:nvPr/>
        </p:nvGraphicFramePr>
        <p:xfrm>
          <a:off x="4965700" y="1604963"/>
          <a:ext cx="652463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" name="CorelDRAW!" r:id="rId7" imgW="2503627" imgH="3064154" progId="">
                  <p:embed/>
                </p:oleObj>
              </mc:Choice>
              <mc:Fallback>
                <p:oleObj name="CorelDRAW!" r:id="rId7" imgW="2503627" imgH="3064154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5700" y="1604963"/>
                        <a:ext cx="652463" cy="706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8"/>
          <p:cNvGraphicFramePr>
            <a:graphicFrameLocks/>
          </p:cNvGraphicFramePr>
          <p:nvPr/>
        </p:nvGraphicFramePr>
        <p:xfrm>
          <a:off x="5762625" y="2540000"/>
          <a:ext cx="630238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" name="CorelDRAW!" r:id="rId9" imgW="1556581" imgH="1881782" progId="">
                  <p:embed/>
                </p:oleObj>
              </mc:Choice>
              <mc:Fallback>
                <p:oleObj name="CorelDRAW!" r:id="rId9" imgW="1556581" imgH="1881782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2625" y="2540000"/>
                        <a:ext cx="630238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9"/>
          <p:cNvGraphicFramePr>
            <a:graphicFrameLocks/>
          </p:cNvGraphicFramePr>
          <p:nvPr/>
        </p:nvGraphicFramePr>
        <p:xfrm>
          <a:off x="7118350" y="2971800"/>
          <a:ext cx="6286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" name="CorelDRAW!" r:id="rId11" imgW="2784307" imgH="2137558" progId="">
                  <p:embed/>
                </p:oleObj>
              </mc:Choice>
              <mc:Fallback>
                <p:oleObj name="CorelDRAW!" r:id="rId11" imgW="2784307" imgH="2137558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8350" y="2971800"/>
                        <a:ext cx="62865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0"/>
          <p:cNvGraphicFramePr>
            <a:graphicFrameLocks/>
          </p:cNvGraphicFramePr>
          <p:nvPr/>
        </p:nvGraphicFramePr>
        <p:xfrm>
          <a:off x="1393825" y="3698875"/>
          <a:ext cx="8890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" name="Clip" r:id="rId13" imgW="4519613" imgH="3467100" progId="">
                  <p:embed/>
                </p:oleObj>
              </mc:Choice>
              <mc:Fallback>
                <p:oleObj name="Clip" r:id="rId13" imgW="4519613" imgH="346710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3825" y="3698875"/>
                        <a:ext cx="889000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1"/>
          <p:cNvGraphicFramePr>
            <a:graphicFrameLocks/>
          </p:cNvGraphicFramePr>
          <p:nvPr/>
        </p:nvGraphicFramePr>
        <p:xfrm>
          <a:off x="2970213" y="3960813"/>
          <a:ext cx="127952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" name="Clip" r:id="rId15" imgW="5821363" imgH="2887663" progId="">
                  <p:embed/>
                </p:oleObj>
              </mc:Choice>
              <mc:Fallback>
                <p:oleObj name="Clip" r:id="rId15" imgW="5821363" imgH="2887663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0213" y="3960813"/>
                        <a:ext cx="1279525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3055938" y="2224088"/>
            <a:ext cx="1460500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cs-CZ" sz="1400"/>
              <a:t>Management</a:t>
            </a: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5554663" y="1663700"/>
            <a:ext cx="11525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cs-CZ" sz="1400"/>
              <a:t>Marketing</a:t>
            </a: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1882775" y="3354388"/>
            <a:ext cx="1431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cs-CZ" sz="1400">
                <a:solidFill>
                  <a:schemeClr val="bg1"/>
                </a:solidFill>
              </a:rPr>
              <a:t>Accounting</a:t>
            </a: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671884" y="4355770"/>
            <a:ext cx="1926853" cy="631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cs-CZ" sz="1400" dirty="0" smtClean="0"/>
              <a:t>Customers</a:t>
            </a:r>
            <a:endParaRPr lang="cs-CZ" altLang="cs-CZ" sz="1400" dirty="0" smtClean="0"/>
          </a:p>
          <a:p>
            <a:pPr algn="ctr">
              <a:spcBef>
                <a:spcPct val="50000"/>
              </a:spcBef>
            </a:pPr>
            <a:r>
              <a:rPr lang="cs-CZ" altLang="cs-CZ" sz="1400" dirty="0" err="1" smtClean="0"/>
              <a:t>Banks</a:t>
            </a:r>
            <a:endParaRPr lang="en-US" altLang="cs-CZ" sz="1400" dirty="0"/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3065463" y="4454525"/>
            <a:ext cx="1794569" cy="5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cs-CZ" sz="1400" dirty="0" smtClean="0"/>
              <a:t>Replenishment planning</a:t>
            </a:r>
            <a:r>
              <a:rPr lang="cs-CZ" altLang="cs-CZ" sz="1400" dirty="0" smtClean="0"/>
              <a:t> - </a:t>
            </a:r>
            <a:r>
              <a:rPr lang="en-US" altLang="cs-CZ" sz="1400" dirty="0" smtClean="0"/>
              <a:t>Vendors</a:t>
            </a:r>
            <a:r>
              <a:rPr lang="en-GB" altLang="cs-CZ" sz="1400" dirty="0" smtClean="0"/>
              <a:t> </a:t>
            </a:r>
            <a:endParaRPr lang="en-GB" altLang="cs-CZ" sz="1400" dirty="0"/>
          </a:p>
        </p:txBody>
      </p: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6991350" y="3681413"/>
            <a:ext cx="15414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cs-CZ" sz="1400"/>
              <a:t>Sales Representatives</a:t>
            </a:r>
          </a:p>
        </p:txBody>
      </p:sp>
      <p:sp>
        <p:nvSpPr>
          <p:cNvPr id="22" name="Rectangle 17"/>
          <p:cNvSpPr>
            <a:spLocks noChangeArrowheads="1"/>
          </p:cNvSpPr>
          <p:nvPr/>
        </p:nvSpPr>
        <p:spPr bwMode="auto">
          <a:xfrm>
            <a:off x="5554663" y="3165475"/>
            <a:ext cx="132397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cs-CZ" sz="1400" dirty="0">
                <a:solidFill>
                  <a:srgbClr val="271C07"/>
                </a:solidFill>
              </a:rPr>
              <a:t>Customer</a:t>
            </a:r>
          </a:p>
          <a:p>
            <a:pPr algn="ctr">
              <a:spcBef>
                <a:spcPct val="50000"/>
              </a:spcBef>
            </a:pPr>
            <a:r>
              <a:rPr lang="en-US" altLang="cs-CZ" sz="1400" dirty="0">
                <a:solidFill>
                  <a:srgbClr val="271C07"/>
                </a:solidFill>
              </a:rPr>
              <a:t>Orders</a:t>
            </a:r>
            <a:endParaRPr lang="en-US" altLang="cs-CZ" sz="1400" dirty="0">
              <a:solidFill>
                <a:schemeClr val="bg2"/>
              </a:solidFill>
            </a:endParaRPr>
          </a:p>
        </p:txBody>
      </p:sp>
      <p:sp>
        <p:nvSpPr>
          <p:cNvPr id="23" name="Rectangle 18"/>
          <p:cNvSpPr>
            <a:spLocks noChangeArrowheads="1"/>
          </p:cNvSpPr>
          <p:nvPr/>
        </p:nvSpPr>
        <p:spPr bwMode="auto">
          <a:xfrm>
            <a:off x="3938588" y="2951163"/>
            <a:ext cx="1339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cs-CZ">
                <a:solidFill>
                  <a:schemeClr val="tx2"/>
                </a:solidFill>
              </a:rPr>
              <a:t>Production </a:t>
            </a:r>
          </a:p>
          <a:p>
            <a:pPr algn="ctr"/>
            <a:r>
              <a:rPr lang="en-US" altLang="cs-CZ">
                <a:solidFill>
                  <a:schemeClr val="tx2"/>
                </a:solidFill>
              </a:rPr>
              <a:t>Island</a:t>
            </a:r>
          </a:p>
        </p:txBody>
      </p:sp>
      <p:sp>
        <p:nvSpPr>
          <p:cNvPr id="24" name="Oval 19"/>
          <p:cNvSpPr>
            <a:spLocks noChangeArrowheads="1"/>
          </p:cNvSpPr>
          <p:nvPr/>
        </p:nvSpPr>
        <p:spPr bwMode="auto">
          <a:xfrm>
            <a:off x="857250" y="1639888"/>
            <a:ext cx="1438275" cy="1285875"/>
          </a:xfrm>
          <a:prstGeom prst="ellipse">
            <a:avLst/>
          </a:prstGeom>
          <a:gradFill flip="none" rotWithShape="1">
            <a:gsLst>
              <a:gs pos="0">
                <a:srgbClr val="E66624"/>
              </a:gs>
              <a:gs pos="100000">
                <a:srgbClr val="EC8D2F"/>
              </a:gs>
            </a:gsLst>
            <a:lin ang="5400000" scaled="1"/>
            <a:tileRect/>
          </a:gradFill>
          <a:ln w="12700">
            <a:solidFill>
              <a:srgbClr val="E66624"/>
            </a:solidFill>
            <a:round/>
            <a:headEnd/>
            <a:tailEnd/>
          </a:ln>
          <a:effectLst>
            <a:outerShdw blurRad="50800" dist="101600" dir="2880000" algn="tl" rotWithShape="0">
              <a:prstClr val="black">
                <a:alpha val="56000"/>
              </a:prstClr>
            </a:outerShdw>
          </a:effectLst>
        </p:spPr>
        <p:txBody>
          <a:bodyPr wrap="none" lIns="92075" tIns="46038" rIns="92075" bIns="46038" anchor="ctr"/>
          <a:lstStyle/>
          <a:p>
            <a:pPr algn="ctr" defTabSz="457200" eaLnBrk="0" hangingPunct="0">
              <a:defRPr/>
            </a:pPr>
            <a:r>
              <a:rPr lang="en-US" dirty="0">
                <a:solidFill>
                  <a:schemeClr val="tx2"/>
                </a:solidFill>
              </a:rPr>
              <a:t>Accounting </a:t>
            </a:r>
          </a:p>
          <a:p>
            <a:pPr algn="ctr" defTabSz="457200" eaLnBrk="0" hangingPunct="0">
              <a:defRPr/>
            </a:pPr>
            <a:r>
              <a:rPr lang="en-US" dirty="0">
                <a:solidFill>
                  <a:schemeClr val="tx2"/>
                </a:solidFill>
              </a:rPr>
              <a:t>Island</a:t>
            </a:r>
          </a:p>
        </p:txBody>
      </p:sp>
      <p:sp>
        <p:nvSpPr>
          <p:cNvPr id="25" name="Oval 20"/>
          <p:cNvSpPr>
            <a:spLocks noChangeArrowheads="1"/>
          </p:cNvSpPr>
          <p:nvPr/>
        </p:nvSpPr>
        <p:spPr bwMode="auto">
          <a:xfrm>
            <a:off x="6648450" y="1346200"/>
            <a:ext cx="1438275" cy="1284288"/>
          </a:xfrm>
          <a:prstGeom prst="ellipse">
            <a:avLst/>
          </a:prstGeom>
          <a:gradFill flip="none" rotWithShape="1">
            <a:gsLst>
              <a:gs pos="0">
                <a:srgbClr val="E66624"/>
              </a:gs>
              <a:gs pos="100000">
                <a:srgbClr val="EC8D2F"/>
              </a:gs>
            </a:gsLst>
            <a:lin ang="5400000" scaled="1"/>
            <a:tileRect/>
          </a:gradFill>
          <a:ln w="12700">
            <a:solidFill>
              <a:srgbClr val="E66624"/>
            </a:solidFill>
            <a:round/>
            <a:headEnd/>
            <a:tailEnd/>
          </a:ln>
          <a:effectLst>
            <a:outerShdw blurRad="50800" dist="101600" dir="2880000" algn="tl" rotWithShape="0">
              <a:prstClr val="black">
                <a:alpha val="56000"/>
              </a:prstClr>
            </a:outerShdw>
          </a:effectLst>
        </p:spPr>
        <p:txBody>
          <a:bodyPr wrap="none" lIns="92075" tIns="46038" rIns="92075" bIns="46038" anchor="ctr"/>
          <a:lstStyle/>
          <a:p>
            <a:pPr algn="ctr" defTabSz="457200" eaLnBrk="0" hangingPunct="0">
              <a:defRPr/>
            </a:pPr>
            <a:endParaRPr lang="cs-CZ">
              <a:solidFill>
                <a:schemeClr val="tx2"/>
              </a:solidFill>
            </a:endParaRPr>
          </a:p>
          <a:p>
            <a:pPr algn="ctr" defTabSz="457200" eaLnBrk="0" hangingPunct="0">
              <a:defRPr/>
            </a:pPr>
            <a:r>
              <a:rPr lang="en-US">
                <a:solidFill>
                  <a:schemeClr val="tx2"/>
                </a:solidFill>
              </a:rPr>
              <a:t>Marketing</a:t>
            </a:r>
          </a:p>
          <a:p>
            <a:pPr algn="ctr" defTabSz="457200" eaLnBrk="0" hangingPunct="0">
              <a:defRPr/>
            </a:pPr>
            <a:r>
              <a:rPr lang="en-US">
                <a:solidFill>
                  <a:schemeClr val="tx2"/>
                </a:solidFill>
              </a:rPr>
              <a:t>&amp; Sales</a:t>
            </a:r>
          </a:p>
          <a:p>
            <a:pPr algn="ctr" defTabSz="457200" eaLnBrk="0" hangingPunct="0">
              <a:defRPr/>
            </a:pPr>
            <a:r>
              <a:rPr lang="en-US">
                <a:solidFill>
                  <a:schemeClr val="tx2"/>
                </a:solidFill>
              </a:rPr>
              <a:t>Islands</a:t>
            </a:r>
          </a:p>
        </p:txBody>
      </p:sp>
      <p:sp>
        <p:nvSpPr>
          <p:cNvPr id="26" name="Oval 21"/>
          <p:cNvSpPr>
            <a:spLocks noChangeArrowheads="1"/>
          </p:cNvSpPr>
          <p:nvPr/>
        </p:nvSpPr>
        <p:spPr bwMode="auto">
          <a:xfrm>
            <a:off x="3219450" y="5307013"/>
            <a:ext cx="1438275" cy="1284287"/>
          </a:xfrm>
          <a:prstGeom prst="ellipse">
            <a:avLst/>
          </a:prstGeom>
          <a:gradFill flip="none" rotWithShape="1">
            <a:gsLst>
              <a:gs pos="0">
                <a:srgbClr val="E66624"/>
              </a:gs>
              <a:gs pos="100000">
                <a:srgbClr val="EC8D2F"/>
              </a:gs>
            </a:gsLst>
            <a:lin ang="5400000" scaled="1"/>
            <a:tileRect/>
          </a:gradFill>
          <a:ln w="12700">
            <a:solidFill>
              <a:srgbClr val="E66624"/>
            </a:solidFill>
            <a:round/>
            <a:headEnd/>
            <a:tailEnd/>
          </a:ln>
          <a:effectLst>
            <a:outerShdw blurRad="50800" dist="101600" dir="2880000" algn="tl" rotWithShape="0">
              <a:prstClr val="black">
                <a:alpha val="56000"/>
              </a:prstClr>
            </a:outerShdw>
          </a:effectLst>
        </p:spPr>
        <p:txBody>
          <a:bodyPr wrap="none" lIns="92075" tIns="46038" rIns="92075" bIns="46038" anchor="ctr"/>
          <a:lstStyle/>
          <a:p>
            <a:pPr algn="ctr" defTabSz="457200" eaLnBrk="0" hangingPunct="0">
              <a:defRPr/>
            </a:pPr>
            <a:r>
              <a:rPr lang="en-US" sz="1600" dirty="0">
                <a:solidFill>
                  <a:schemeClr val="tx2"/>
                </a:solidFill>
              </a:rPr>
              <a:t>Quality</a:t>
            </a:r>
          </a:p>
          <a:p>
            <a:pPr algn="ctr" defTabSz="457200" eaLnBrk="0" hangingPunct="0">
              <a:defRPr/>
            </a:pPr>
            <a:r>
              <a:rPr lang="en-US" sz="1600" dirty="0">
                <a:solidFill>
                  <a:schemeClr val="tx2"/>
                </a:solidFill>
              </a:rPr>
              <a:t>Management</a:t>
            </a:r>
          </a:p>
          <a:p>
            <a:pPr algn="ctr" defTabSz="457200" eaLnBrk="0" hangingPunct="0">
              <a:defRPr/>
            </a:pPr>
            <a:r>
              <a:rPr lang="en-US" sz="1600" dirty="0">
                <a:solidFill>
                  <a:schemeClr val="tx2"/>
                </a:solidFill>
              </a:rPr>
              <a:t>Island</a:t>
            </a:r>
          </a:p>
        </p:txBody>
      </p:sp>
      <p:graphicFrame>
        <p:nvGraphicFramePr>
          <p:cNvPr id="27" name="Object 23"/>
          <p:cNvGraphicFramePr>
            <a:graphicFrameLocks/>
          </p:cNvGraphicFramePr>
          <p:nvPr/>
        </p:nvGraphicFramePr>
        <p:xfrm>
          <a:off x="6792913" y="5040313"/>
          <a:ext cx="1360487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" name="CorelDRAW!" r:id="rId17" imgW="2134818" imgH="2945081" progId="">
                  <p:embed/>
                </p:oleObj>
              </mc:Choice>
              <mc:Fallback>
                <p:oleObj name="CorelDRAW!" r:id="rId17" imgW="2134818" imgH="2945081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2913" y="5040313"/>
                        <a:ext cx="1360487" cy="909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4"/>
          <p:cNvGraphicFramePr>
            <a:graphicFrameLocks/>
          </p:cNvGraphicFramePr>
          <p:nvPr/>
        </p:nvGraphicFramePr>
        <p:xfrm>
          <a:off x="1344613" y="5187950"/>
          <a:ext cx="1138237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" name="CorelDRAW!" r:id="rId19" imgW="2990088" imgH="2424074" progId="">
                  <p:embed/>
                </p:oleObj>
              </mc:Choice>
              <mc:Fallback>
                <p:oleObj name="CorelDRAW!" r:id="rId19" imgW="2990088" imgH="2424074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4613" y="5187950"/>
                        <a:ext cx="1138237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Oval 24"/>
          <p:cNvSpPr>
            <a:spLocks noChangeArrowheads="1"/>
          </p:cNvSpPr>
          <p:nvPr/>
        </p:nvSpPr>
        <p:spPr bwMode="auto">
          <a:xfrm>
            <a:off x="5676900" y="4327525"/>
            <a:ext cx="1441450" cy="1284288"/>
          </a:xfrm>
          <a:prstGeom prst="ellipse">
            <a:avLst/>
          </a:prstGeom>
          <a:gradFill flip="none" rotWithShape="1">
            <a:gsLst>
              <a:gs pos="0">
                <a:srgbClr val="E66624"/>
              </a:gs>
              <a:gs pos="100000">
                <a:srgbClr val="EC8D2F"/>
              </a:gs>
            </a:gsLst>
            <a:lin ang="5400000" scaled="1"/>
            <a:tileRect/>
          </a:gradFill>
          <a:ln w="12700">
            <a:solidFill>
              <a:srgbClr val="E66624"/>
            </a:solidFill>
            <a:round/>
            <a:headEnd/>
            <a:tailEnd/>
          </a:ln>
          <a:effectLst>
            <a:outerShdw blurRad="50800" dist="101600" dir="2880000" algn="tl" rotWithShape="0">
              <a:prstClr val="black">
                <a:alpha val="56000"/>
              </a:prstClr>
            </a:outerShdw>
          </a:effectLst>
        </p:spPr>
        <p:txBody>
          <a:bodyPr wrap="none" lIns="92075" tIns="46038" rIns="92075" bIns="46038" anchor="ctr"/>
          <a:lstStyle/>
          <a:p>
            <a:pPr algn="ctr" defTabSz="457200" eaLnBrk="0" hangingPunct="0">
              <a:defRPr/>
            </a:pPr>
            <a:r>
              <a:rPr lang="en-US" dirty="0">
                <a:solidFill>
                  <a:schemeClr val="tx2"/>
                </a:solidFill>
              </a:rPr>
              <a:t>Island of </a:t>
            </a:r>
          </a:p>
          <a:p>
            <a:pPr algn="ctr" defTabSz="457200" eaLnBrk="0" hangingPunct="0">
              <a:defRPr/>
            </a:pPr>
            <a:r>
              <a:rPr lang="en-US" dirty="0">
                <a:solidFill>
                  <a:schemeClr val="tx2"/>
                </a:solidFill>
              </a:rPr>
              <a:t>Deliveries</a:t>
            </a:r>
          </a:p>
        </p:txBody>
      </p:sp>
      <p:sp>
        <p:nvSpPr>
          <p:cNvPr id="30" name="Text Box 25"/>
          <p:cNvSpPr txBox="1">
            <a:spLocks noChangeArrowheads="1"/>
          </p:cNvSpPr>
          <p:nvPr/>
        </p:nvSpPr>
        <p:spPr bwMode="auto">
          <a:xfrm>
            <a:off x="6707188" y="5949950"/>
            <a:ext cx="219322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SzPct val="80000"/>
              <a:buFont typeface="Arial" charset="0"/>
              <a:buNone/>
            </a:pPr>
            <a:r>
              <a:rPr lang="cs-CZ" altLang="cs-CZ" sz="1400" dirty="0"/>
              <a:t>   </a:t>
            </a:r>
            <a:r>
              <a:rPr lang="en-US" altLang="cs-CZ" sz="1400" dirty="0"/>
              <a:t>Inventory </a:t>
            </a:r>
            <a:r>
              <a:rPr lang="cs-CZ" altLang="cs-CZ" sz="1400" dirty="0" smtClean="0"/>
              <a:t>-</a:t>
            </a:r>
            <a:r>
              <a:rPr lang="cs-CZ" altLang="cs-CZ" sz="1400" dirty="0" err="1" smtClean="0"/>
              <a:t>warehousing</a:t>
            </a:r>
            <a:endParaRPr lang="en-US" altLang="cs-CZ" sz="1400" dirty="0"/>
          </a:p>
        </p:txBody>
      </p:sp>
      <p:sp>
        <p:nvSpPr>
          <p:cNvPr id="31" name="Rectangle 26"/>
          <p:cNvSpPr>
            <a:spLocks noChangeArrowheads="1"/>
          </p:cNvSpPr>
          <p:nvPr/>
        </p:nvSpPr>
        <p:spPr bwMode="auto">
          <a:xfrm>
            <a:off x="1101725" y="5926138"/>
            <a:ext cx="18684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SzPct val="80000"/>
              <a:buFont typeface="Arial" charset="0"/>
              <a:buNone/>
            </a:pPr>
            <a:r>
              <a:rPr lang="en-US" altLang="cs-CZ" sz="1400"/>
              <a:t>Quality Management</a:t>
            </a:r>
            <a:r>
              <a:rPr lang="cs-CZ" altLang="cs-CZ" sz="1400"/>
              <a:t> </a:t>
            </a:r>
            <a:endParaRPr lang="en-US" altLang="cs-CZ" sz="1400"/>
          </a:p>
        </p:txBody>
      </p:sp>
      <p:sp>
        <p:nvSpPr>
          <p:cNvPr id="32" name="Obdélník 31"/>
          <p:cNvSpPr/>
          <p:nvPr/>
        </p:nvSpPr>
        <p:spPr>
          <a:xfrm>
            <a:off x="8754175" y="192088"/>
            <a:ext cx="2231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r" defTabSz="457200">
              <a:spcBef>
                <a:spcPct val="20000"/>
              </a:spcBef>
              <a:defRPr/>
            </a:pPr>
            <a:r>
              <a:rPr lang="cs-CZ" sz="1000" dirty="0" smtClean="0">
                <a:latin typeface="+mj-lt"/>
              </a:rPr>
              <a:t> </a:t>
            </a:r>
            <a:endParaRPr lang="en-US" sz="1000" dirty="0" err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676872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 animBg="1"/>
      <p:bldP spid="25" grpId="0" animBg="1"/>
      <p:bldP spid="26" grpId="0" animBg="1"/>
      <p:bldP spid="29" grpId="0" animBg="1"/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 idx="4294967295"/>
          </p:nvPr>
        </p:nvSpPr>
        <p:spPr>
          <a:xfrm>
            <a:off x="428625" y="838200"/>
            <a:ext cx="8499475" cy="579438"/>
          </a:xfrm>
        </p:spPr>
        <p:txBody>
          <a:bodyPr/>
          <a:lstStyle/>
          <a:p>
            <a:pPr eaLnBrk="1" hangingPunct="1"/>
            <a:r>
              <a:rPr lang="cs-CZ" altLang="cs-CZ" smtClean="0"/>
              <a:t> </a:t>
            </a:r>
            <a:endParaRPr lang="en-US" altLang="cs-CZ" smtClean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827584" y="1503363"/>
            <a:ext cx="8229104" cy="5150045"/>
            <a:chOff x="672" y="960"/>
            <a:chExt cx="4655" cy="3166"/>
          </a:xfrm>
        </p:grpSpPr>
        <p:graphicFrame>
          <p:nvGraphicFramePr>
            <p:cNvPr id="9227" name="Object 5"/>
            <p:cNvGraphicFramePr>
              <a:graphicFrameLocks/>
            </p:cNvGraphicFramePr>
            <p:nvPr/>
          </p:nvGraphicFramePr>
          <p:xfrm>
            <a:off x="1253" y="1438"/>
            <a:ext cx="424" cy="4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80" name="CorelDRAW!" r:id="rId3" imgW="2134818" imgH="2945081" progId="">
                    <p:embed/>
                  </p:oleObj>
                </mc:Choice>
                <mc:Fallback>
                  <p:oleObj name="CorelDRAW!" r:id="rId3" imgW="2134818" imgH="2945081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53" y="1438"/>
                          <a:ext cx="424" cy="4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28" name="Object 6"/>
            <p:cNvGraphicFramePr>
              <a:graphicFrameLocks/>
            </p:cNvGraphicFramePr>
            <p:nvPr/>
          </p:nvGraphicFramePr>
          <p:xfrm>
            <a:off x="1032" y="2132"/>
            <a:ext cx="598" cy="3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81" name="CorelDRAW!" r:id="rId5" imgW="3121762" imgH="1683410" progId="">
                    <p:embed/>
                  </p:oleObj>
                </mc:Choice>
                <mc:Fallback>
                  <p:oleObj name="CorelDRAW!" r:id="rId5" imgW="3121762" imgH="1683410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32" y="2132"/>
                          <a:ext cx="598" cy="3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29" name="Object 7"/>
            <p:cNvGraphicFramePr>
              <a:graphicFrameLocks/>
            </p:cNvGraphicFramePr>
            <p:nvPr/>
          </p:nvGraphicFramePr>
          <p:xfrm>
            <a:off x="1950" y="960"/>
            <a:ext cx="685" cy="4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82" name="CorelDRAW!" r:id="rId7" imgW="3670402" imgH="3505810" progId="">
                    <p:embed/>
                  </p:oleObj>
                </mc:Choice>
                <mc:Fallback>
                  <p:oleObj name="CorelDRAW!" r:id="rId7" imgW="3670402" imgH="3505810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50" y="960"/>
                          <a:ext cx="685" cy="4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30" name="Object 8"/>
            <p:cNvGraphicFramePr>
              <a:graphicFrameLocks/>
            </p:cNvGraphicFramePr>
            <p:nvPr/>
          </p:nvGraphicFramePr>
          <p:xfrm>
            <a:off x="3776" y="1438"/>
            <a:ext cx="502" cy="4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83" name="CorelDRAW!" r:id="rId9" imgW="1791310" imgH="2002536" progId="">
                    <p:embed/>
                  </p:oleObj>
                </mc:Choice>
                <mc:Fallback>
                  <p:oleObj name="CorelDRAW!" r:id="rId9" imgW="1791310" imgH="2002536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6" y="1438"/>
                          <a:ext cx="502" cy="4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Oval 7"/>
            <p:cNvSpPr>
              <a:spLocks noChangeArrowheads="1"/>
            </p:cNvSpPr>
            <p:nvPr/>
          </p:nvSpPr>
          <p:spPr bwMode="auto">
            <a:xfrm>
              <a:off x="2319" y="2010"/>
              <a:ext cx="1039" cy="948"/>
            </a:xfrm>
            <a:prstGeom prst="ellipse">
              <a:avLst/>
            </a:prstGeom>
            <a:gradFill>
              <a:gsLst>
                <a:gs pos="0">
                  <a:srgbClr val="E66624"/>
                </a:gs>
                <a:gs pos="100000">
                  <a:srgbClr val="EC8D2F"/>
                </a:gs>
              </a:gsLst>
              <a:lin ang="5400000" scaled="1"/>
            </a:gradFill>
            <a:ln w="12700">
              <a:solidFill>
                <a:srgbClr val="E66624"/>
              </a:solidFill>
              <a:round/>
              <a:headEnd/>
              <a:tailEnd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defTabSz="457200">
                <a:defRPr/>
              </a:pPr>
              <a:endParaRPr lang="en-US" sz="4000">
                <a:solidFill>
                  <a:schemeClr val="bg1"/>
                </a:solidFill>
              </a:endParaRPr>
            </a:p>
          </p:txBody>
        </p:sp>
        <p:graphicFrame>
          <p:nvGraphicFramePr>
            <p:cNvPr id="9232" name="Object 10"/>
            <p:cNvGraphicFramePr>
              <a:graphicFrameLocks/>
            </p:cNvGraphicFramePr>
            <p:nvPr/>
          </p:nvGraphicFramePr>
          <p:xfrm>
            <a:off x="3121" y="1003"/>
            <a:ext cx="473" cy="5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84" name="CorelDRAW!" r:id="rId11" imgW="2503627" imgH="3064154" progId="">
                    <p:embed/>
                  </p:oleObj>
                </mc:Choice>
                <mc:Fallback>
                  <p:oleObj name="CorelDRAW!" r:id="rId11" imgW="2503627" imgH="3064154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1" y="1003"/>
                          <a:ext cx="473" cy="5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33" name="Object 11"/>
            <p:cNvGraphicFramePr>
              <a:graphicFrameLocks/>
            </p:cNvGraphicFramePr>
            <p:nvPr/>
          </p:nvGraphicFramePr>
          <p:xfrm>
            <a:off x="4096" y="2235"/>
            <a:ext cx="456" cy="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85" name="CorelDRAW!" r:id="rId13" imgW="1556581" imgH="1881782" progId="">
                    <p:embed/>
                  </p:oleObj>
                </mc:Choice>
                <mc:Fallback>
                  <p:oleObj name="CorelDRAW!" r:id="rId13" imgW="1556581" imgH="1881782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96" y="2235"/>
                          <a:ext cx="456" cy="4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34" name="Object 12"/>
            <p:cNvGraphicFramePr>
              <a:graphicFrameLocks/>
            </p:cNvGraphicFramePr>
            <p:nvPr/>
          </p:nvGraphicFramePr>
          <p:xfrm>
            <a:off x="3913" y="2941"/>
            <a:ext cx="457" cy="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86" name="CorelDRAW!" r:id="rId15" imgW="2784307" imgH="2137558" progId="">
                    <p:embed/>
                  </p:oleObj>
                </mc:Choice>
                <mc:Fallback>
                  <p:oleObj name="CorelDRAW!" r:id="rId15" imgW="2784307" imgH="2137558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13" y="2941"/>
                          <a:ext cx="457" cy="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35" name="Object 13"/>
            <p:cNvGraphicFramePr>
              <a:graphicFrameLocks/>
            </p:cNvGraphicFramePr>
            <p:nvPr/>
          </p:nvGraphicFramePr>
          <p:xfrm>
            <a:off x="3135" y="3434"/>
            <a:ext cx="566" cy="4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87" name="CorelDRAW!" r:id="rId17" imgW="2990088" imgH="2424074" progId="">
                    <p:embed/>
                  </p:oleObj>
                </mc:Choice>
                <mc:Fallback>
                  <p:oleObj name="CorelDRAW!" r:id="rId17" imgW="2990088" imgH="2424074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35" y="3434"/>
                          <a:ext cx="566" cy="4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36" name="Object 14"/>
            <p:cNvGraphicFramePr>
              <a:graphicFrameLocks/>
            </p:cNvGraphicFramePr>
            <p:nvPr/>
          </p:nvGraphicFramePr>
          <p:xfrm>
            <a:off x="986" y="2971"/>
            <a:ext cx="644" cy="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88" name="Clip" r:id="rId19" imgW="4519613" imgH="3467100" progId="">
                    <p:embed/>
                  </p:oleObj>
                </mc:Choice>
                <mc:Fallback>
                  <p:oleObj name="Clip" r:id="rId19" imgW="4519613" imgH="3467100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86" y="2971"/>
                          <a:ext cx="644" cy="4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37" name="Object 15"/>
            <p:cNvGraphicFramePr>
              <a:graphicFrameLocks/>
            </p:cNvGraphicFramePr>
            <p:nvPr/>
          </p:nvGraphicFramePr>
          <p:xfrm>
            <a:off x="1847" y="3396"/>
            <a:ext cx="927" cy="3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89" name="Clip" r:id="rId21" imgW="5821363" imgH="2887663" progId="">
                    <p:embed/>
                  </p:oleObj>
                </mc:Choice>
                <mc:Fallback>
                  <p:oleObj name="Clip" r:id="rId21" imgW="5821363" imgH="2887663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47" y="3396"/>
                          <a:ext cx="927" cy="3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38" name="Rectangle 14"/>
            <p:cNvSpPr>
              <a:spLocks noChangeArrowheads="1"/>
            </p:cNvSpPr>
            <p:nvPr/>
          </p:nvSpPr>
          <p:spPr bwMode="auto">
            <a:xfrm>
              <a:off x="1173" y="1004"/>
              <a:ext cx="913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cs-CZ" sz="1400" b="1" dirty="0" smtClean="0">
                  <a:solidFill>
                    <a:schemeClr val="bg2">
                      <a:lumMod val="50000"/>
                    </a:schemeClr>
                  </a:solidFill>
                </a:rPr>
                <a:t>Management</a:t>
              </a:r>
              <a:endParaRPr lang="en-US" altLang="cs-CZ" sz="14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9239" name="Rectangle 15"/>
            <p:cNvSpPr>
              <a:spLocks noChangeArrowheads="1"/>
            </p:cNvSpPr>
            <p:nvPr/>
          </p:nvSpPr>
          <p:spPr bwMode="auto">
            <a:xfrm>
              <a:off x="3547" y="1047"/>
              <a:ext cx="685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cs-CZ" sz="1400" dirty="0">
                  <a:solidFill>
                    <a:srgbClr val="FF0000"/>
                  </a:solidFill>
                </a:rPr>
                <a:t>Marketing</a:t>
              </a:r>
            </a:p>
          </p:txBody>
        </p:sp>
        <p:sp>
          <p:nvSpPr>
            <p:cNvPr id="9240" name="Rectangle 16"/>
            <p:cNvSpPr>
              <a:spLocks noChangeArrowheads="1"/>
            </p:cNvSpPr>
            <p:nvPr/>
          </p:nvSpPr>
          <p:spPr bwMode="auto">
            <a:xfrm>
              <a:off x="718" y="1349"/>
              <a:ext cx="776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cs-CZ" altLang="cs-CZ" sz="1400">
                  <a:solidFill>
                    <a:schemeClr val="bg1"/>
                  </a:solidFill>
                </a:rPr>
                <a:t> </a:t>
              </a:r>
              <a:endParaRPr lang="en-US" altLang="cs-CZ" sz="1400">
                <a:solidFill>
                  <a:schemeClr val="bg1"/>
                </a:solidFill>
              </a:endParaRPr>
            </a:p>
          </p:txBody>
        </p:sp>
        <p:sp>
          <p:nvSpPr>
            <p:cNvPr id="9241" name="Rectangle 17"/>
            <p:cNvSpPr>
              <a:spLocks noChangeArrowheads="1"/>
            </p:cNvSpPr>
            <p:nvPr/>
          </p:nvSpPr>
          <p:spPr bwMode="auto">
            <a:xfrm>
              <a:off x="1037" y="2609"/>
              <a:ext cx="685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cs-CZ" sz="1400" dirty="0">
                  <a:solidFill>
                    <a:srgbClr val="FF0000"/>
                  </a:solidFill>
                </a:rPr>
                <a:t>Accounting</a:t>
              </a:r>
            </a:p>
          </p:txBody>
        </p:sp>
        <p:sp>
          <p:nvSpPr>
            <p:cNvPr id="9242" name="Rectangle 18"/>
            <p:cNvSpPr>
              <a:spLocks noChangeArrowheads="1"/>
            </p:cNvSpPr>
            <p:nvPr/>
          </p:nvSpPr>
          <p:spPr bwMode="auto">
            <a:xfrm>
              <a:off x="912" y="3522"/>
              <a:ext cx="765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cs-CZ" sz="1400" dirty="0" smtClean="0">
                  <a:solidFill>
                    <a:schemeClr val="bg2">
                      <a:lumMod val="10000"/>
                    </a:schemeClr>
                  </a:solidFill>
                </a:rPr>
                <a:t>Customers</a:t>
              </a:r>
              <a:endParaRPr lang="cs-CZ" altLang="cs-CZ" sz="1400" dirty="0" smtClean="0">
                <a:solidFill>
                  <a:schemeClr val="bg2">
                    <a:lumMod val="10000"/>
                  </a:schemeClr>
                </a:solidFill>
              </a:endParaRPr>
            </a:p>
            <a:p>
              <a:pPr algn="ctr">
                <a:spcBef>
                  <a:spcPct val="50000"/>
                </a:spcBef>
              </a:pPr>
              <a:r>
                <a:rPr lang="en-US" altLang="cs-CZ" sz="1100" i="1" dirty="0" smtClean="0">
                  <a:solidFill>
                    <a:schemeClr val="bg2">
                      <a:lumMod val="50000"/>
                    </a:schemeClr>
                  </a:solidFill>
                </a:rPr>
                <a:t>Credit limits, rebates, consignment stock</a:t>
              </a:r>
              <a:endParaRPr lang="en-US" altLang="cs-CZ" sz="1100" i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9243" name="Rectangle 19"/>
            <p:cNvSpPr>
              <a:spLocks noChangeArrowheads="1"/>
            </p:cNvSpPr>
            <p:nvPr/>
          </p:nvSpPr>
          <p:spPr bwMode="auto">
            <a:xfrm>
              <a:off x="1894" y="3738"/>
              <a:ext cx="809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2075" tIns="46038" rIns="92075" bIns="46038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cs-CZ" sz="1400" dirty="0" smtClean="0">
                  <a:solidFill>
                    <a:schemeClr val="accent3">
                      <a:lumMod val="50000"/>
                    </a:schemeClr>
                  </a:solidFill>
                </a:rPr>
                <a:t>Shareholders</a:t>
              </a:r>
            </a:p>
            <a:p>
              <a:pPr algn="ctr">
                <a:spcBef>
                  <a:spcPct val="50000"/>
                </a:spcBef>
              </a:pPr>
              <a:r>
                <a:rPr lang="en-US" altLang="cs-CZ" sz="1400" dirty="0" smtClean="0">
                  <a:solidFill>
                    <a:schemeClr val="bg1"/>
                  </a:solidFill>
                </a:rPr>
                <a:t>Planning</a:t>
              </a:r>
              <a:endParaRPr lang="en-US" altLang="cs-CZ" sz="1400" dirty="0">
                <a:solidFill>
                  <a:schemeClr val="bg1"/>
                </a:solidFill>
              </a:endParaRPr>
            </a:p>
          </p:txBody>
        </p:sp>
        <p:sp>
          <p:nvSpPr>
            <p:cNvPr id="9245" name="Rectangle 21"/>
            <p:cNvSpPr>
              <a:spLocks noChangeArrowheads="1"/>
            </p:cNvSpPr>
            <p:nvPr/>
          </p:nvSpPr>
          <p:spPr bwMode="auto">
            <a:xfrm>
              <a:off x="4370" y="3069"/>
              <a:ext cx="684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cs-CZ" altLang="cs-CZ" sz="1400">
                  <a:solidFill>
                    <a:schemeClr val="bg1"/>
                  </a:solidFill>
                </a:rPr>
                <a:t> </a:t>
              </a:r>
              <a:endParaRPr lang="en-US" altLang="cs-CZ" sz="1400">
                <a:solidFill>
                  <a:schemeClr val="bg1"/>
                </a:solidFill>
              </a:endParaRPr>
            </a:p>
          </p:txBody>
        </p:sp>
        <p:sp>
          <p:nvSpPr>
            <p:cNvPr id="9246" name="Rectangle 22"/>
            <p:cNvSpPr>
              <a:spLocks noChangeArrowheads="1"/>
            </p:cNvSpPr>
            <p:nvPr/>
          </p:nvSpPr>
          <p:spPr bwMode="auto">
            <a:xfrm>
              <a:off x="4370" y="2124"/>
              <a:ext cx="957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cs-CZ" sz="1400" dirty="0">
                  <a:solidFill>
                    <a:srgbClr val="00B050"/>
                  </a:solidFill>
                </a:rPr>
                <a:t>Internal </a:t>
              </a:r>
              <a:r>
                <a:rPr lang="en-US" altLang="cs-CZ" sz="1400" dirty="0" smtClean="0">
                  <a:solidFill>
                    <a:srgbClr val="00B050"/>
                  </a:solidFill>
                </a:rPr>
                <a:t>Sales</a:t>
              </a:r>
              <a:endParaRPr lang="cs-CZ" altLang="cs-CZ" sz="1400" dirty="0" smtClean="0">
                <a:solidFill>
                  <a:srgbClr val="00B050"/>
                </a:solidFill>
              </a:endParaRPr>
            </a:p>
            <a:p>
              <a:pPr algn="ctr">
                <a:spcBef>
                  <a:spcPct val="50000"/>
                </a:spcBef>
              </a:pPr>
              <a:r>
                <a:rPr lang="cs-CZ" altLang="cs-CZ" sz="1400" dirty="0" smtClean="0">
                  <a:solidFill>
                    <a:srgbClr val="00B050"/>
                  </a:solidFill>
                </a:rPr>
                <a:t>(</a:t>
              </a:r>
              <a:r>
                <a:rPr lang="en-US" altLang="cs-CZ" sz="1400" i="1" dirty="0" smtClean="0">
                  <a:solidFill>
                    <a:srgbClr val="00B050"/>
                  </a:solidFill>
                </a:rPr>
                <a:t>paper shop</a:t>
              </a:r>
              <a:r>
                <a:rPr lang="cs-CZ" altLang="cs-CZ" sz="1400" dirty="0" smtClean="0">
                  <a:solidFill>
                    <a:srgbClr val="00B050"/>
                  </a:solidFill>
                </a:rPr>
                <a:t>)</a:t>
              </a:r>
              <a:endParaRPr lang="en-US" altLang="cs-CZ" sz="1400" dirty="0">
                <a:solidFill>
                  <a:srgbClr val="00B050"/>
                </a:solidFill>
              </a:endParaRPr>
            </a:p>
          </p:txBody>
        </p:sp>
        <p:sp>
          <p:nvSpPr>
            <p:cNvPr id="9247" name="Rectangle 23"/>
            <p:cNvSpPr>
              <a:spLocks noChangeArrowheads="1"/>
            </p:cNvSpPr>
            <p:nvPr/>
          </p:nvSpPr>
          <p:spPr bwMode="auto">
            <a:xfrm>
              <a:off x="4232" y="1394"/>
              <a:ext cx="685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cs-CZ" sz="1400" dirty="0">
                  <a:solidFill>
                    <a:srgbClr val="0070C0"/>
                  </a:solidFill>
                </a:rPr>
                <a:t>Customer </a:t>
              </a:r>
            </a:p>
            <a:p>
              <a:pPr algn="ctr">
                <a:spcBef>
                  <a:spcPct val="50000"/>
                </a:spcBef>
              </a:pPr>
              <a:r>
                <a:rPr lang="en-US" altLang="cs-CZ" sz="1400" dirty="0">
                  <a:solidFill>
                    <a:srgbClr val="0070C0"/>
                  </a:solidFill>
                </a:rPr>
                <a:t>support</a:t>
              </a:r>
            </a:p>
          </p:txBody>
        </p:sp>
        <p:sp>
          <p:nvSpPr>
            <p:cNvPr id="29" name="Line 24"/>
            <p:cNvSpPr>
              <a:spLocks noChangeShapeType="1"/>
            </p:cNvSpPr>
            <p:nvPr/>
          </p:nvSpPr>
          <p:spPr bwMode="auto">
            <a:xfrm flipV="1">
              <a:off x="3137" y="1568"/>
              <a:ext cx="228" cy="4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defTabSz="457200">
                <a:defRPr/>
              </a:pPr>
              <a:endParaRPr lang="cs-CZ"/>
            </a:p>
          </p:txBody>
        </p:sp>
        <p:sp>
          <p:nvSpPr>
            <p:cNvPr id="30" name="Line 25"/>
            <p:cNvSpPr>
              <a:spLocks noChangeShapeType="1"/>
            </p:cNvSpPr>
            <p:nvPr/>
          </p:nvSpPr>
          <p:spPr bwMode="auto">
            <a:xfrm flipV="1">
              <a:off x="3245" y="1905"/>
              <a:ext cx="471" cy="19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defTabSz="457200">
                <a:defRPr/>
              </a:pPr>
              <a:endParaRPr lang="cs-CZ"/>
            </a:p>
          </p:txBody>
        </p:sp>
        <p:sp>
          <p:nvSpPr>
            <p:cNvPr id="31" name="Line 26"/>
            <p:cNvSpPr>
              <a:spLocks noChangeShapeType="1"/>
            </p:cNvSpPr>
            <p:nvPr/>
          </p:nvSpPr>
          <p:spPr bwMode="auto">
            <a:xfrm>
              <a:off x="3456" y="2479"/>
              <a:ext cx="59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defTabSz="457200">
                <a:defRPr/>
              </a:pPr>
              <a:endParaRPr lang="cs-CZ"/>
            </a:p>
          </p:txBody>
        </p:sp>
        <p:sp>
          <p:nvSpPr>
            <p:cNvPr id="32" name="Line 27"/>
            <p:cNvSpPr>
              <a:spLocks noChangeShapeType="1"/>
            </p:cNvSpPr>
            <p:nvPr/>
          </p:nvSpPr>
          <p:spPr bwMode="auto">
            <a:xfrm>
              <a:off x="3091" y="3000"/>
              <a:ext cx="138" cy="39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defTabSz="457200">
                <a:defRPr/>
              </a:pPr>
              <a:endParaRPr lang="cs-CZ"/>
            </a:p>
          </p:txBody>
        </p:sp>
        <p:sp>
          <p:nvSpPr>
            <p:cNvPr id="33" name="Line 28"/>
            <p:cNvSpPr>
              <a:spLocks noChangeShapeType="1"/>
            </p:cNvSpPr>
            <p:nvPr/>
          </p:nvSpPr>
          <p:spPr bwMode="auto">
            <a:xfrm>
              <a:off x="1837" y="1803"/>
              <a:ext cx="457" cy="22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defTabSz="457200">
                <a:defRPr/>
              </a:pPr>
              <a:endParaRPr lang="cs-CZ"/>
            </a:p>
          </p:txBody>
        </p:sp>
        <p:sp>
          <p:nvSpPr>
            <p:cNvPr id="34" name="Line 29"/>
            <p:cNvSpPr>
              <a:spLocks noChangeShapeType="1"/>
            </p:cNvSpPr>
            <p:nvPr/>
          </p:nvSpPr>
          <p:spPr bwMode="auto">
            <a:xfrm flipH="1" flipV="1">
              <a:off x="2346" y="1531"/>
              <a:ext cx="258" cy="42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defTabSz="457200">
                <a:defRPr/>
              </a:pPr>
              <a:endParaRPr lang="cs-CZ"/>
            </a:p>
          </p:txBody>
        </p:sp>
        <p:sp>
          <p:nvSpPr>
            <p:cNvPr id="9254" name="Line 30"/>
            <p:cNvSpPr>
              <a:spLocks noChangeShapeType="1"/>
            </p:cNvSpPr>
            <p:nvPr/>
          </p:nvSpPr>
          <p:spPr bwMode="auto">
            <a:xfrm>
              <a:off x="672" y="1872"/>
              <a:ext cx="1689" cy="347"/>
            </a:xfrm>
            <a:prstGeom prst="line">
              <a:avLst/>
            </a:prstGeom>
            <a:noFill/>
            <a:ln w="25400">
              <a:solidFill>
                <a:srgbClr val="5E5447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55" name="Line 31"/>
            <p:cNvSpPr>
              <a:spLocks noChangeShapeType="1"/>
            </p:cNvSpPr>
            <p:nvPr/>
          </p:nvSpPr>
          <p:spPr bwMode="auto">
            <a:xfrm flipV="1">
              <a:off x="3320" y="1742"/>
              <a:ext cx="1643" cy="477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56" name="Line 32"/>
            <p:cNvSpPr>
              <a:spLocks noChangeShapeType="1"/>
            </p:cNvSpPr>
            <p:nvPr/>
          </p:nvSpPr>
          <p:spPr bwMode="auto">
            <a:xfrm flipV="1">
              <a:off x="2839" y="3000"/>
              <a:ext cx="0" cy="906"/>
            </a:xfrm>
            <a:prstGeom prst="line">
              <a:avLst/>
            </a:prstGeom>
            <a:noFill/>
            <a:ln w="25400">
              <a:solidFill>
                <a:srgbClr val="5E5447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1757" y="2809"/>
              <a:ext cx="615" cy="340"/>
            </a:xfrm>
            <a:custGeom>
              <a:avLst/>
              <a:gdLst>
                <a:gd name="T0" fmla="*/ 0 w 640"/>
                <a:gd name="T1" fmla="*/ 302 h 360"/>
                <a:gd name="T2" fmla="*/ 276 w 640"/>
                <a:gd name="T3" fmla="*/ 105 h 360"/>
                <a:gd name="T4" fmla="*/ 292 w 640"/>
                <a:gd name="T5" fmla="*/ 166 h 360"/>
                <a:gd name="T6" fmla="*/ 567 w 640"/>
                <a:gd name="T7" fmla="*/ 0 h 360"/>
                <a:gd name="T8" fmla="*/ 289 w 640"/>
                <a:gd name="T9" fmla="*/ 194 h 360"/>
                <a:gd name="T10" fmla="*/ 275 w 640"/>
                <a:gd name="T11" fmla="*/ 136 h 360"/>
                <a:gd name="T12" fmla="*/ 0 w 640"/>
                <a:gd name="T13" fmla="*/ 302 h 3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0"/>
                <a:gd name="T22" fmla="*/ 0 h 360"/>
                <a:gd name="T23" fmla="*/ 640 w 640"/>
                <a:gd name="T24" fmla="*/ 360 h 3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0" h="360">
                  <a:moveTo>
                    <a:pt x="0" y="359"/>
                  </a:moveTo>
                  <a:lnTo>
                    <a:pt x="311" y="125"/>
                  </a:lnTo>
                  <a:lnTo>
                    <a:pt x="329" y="197"/>
                  </a:lnTo>
                  <a:lnTo>
                    <a:pt x="639" y="0"/>
                  </a:lnTo>
                  <a:lnTo>
                    <a:pt x="326" y="230"/>
                  </a:lnTo>
                  <a:lnTo>
                    <a:pt x="310" y="161"/>
                  </a:lnTo>
                  <a:lnTo>
                    <a:pt x="0" y="359"/>
                  </a:lnTo>
                </a:path>
              </a:pathLst>
            </a:custGeom>
            <a:solidFill>
              <a:schemeClr val="hlink"/>
            </a:solidFill>
            <a:ln w="12700" cap="rnd">
              <a:solidFill>
                <a:srgbClr val="5E5447"/>
              </a:solidFill>
              <a:round/>
              <a:headEnd/>
              <a:tailEnd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defTabSz="457200">
                <a:defRPr/>
              </a:pPr>
              <a:endParaRPr lang="cs-CZ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1677" y="2456"/>
              <a:ext cx="559" cy="111"/>
            </a:xfrm>
            <a:custGeom>
              <a:avLst/>
              <a:gdLst>
                <a:gd name="T0" fmla="*/ 0 w 582"/>
                <a:gd name="T1" fmla="*/ 5 h 118"/>
                <a:gd name="T2" fmla="*/ 277 w 582"/>
                <a:gd name="T3" fmla="*/ 0 h 118"/>
                <a:gd name="T4" fmla="*/ 255 w 582"/>
                <a:gd name="T5" fmla="*/ 71 h 118"/>
                <a:gd name="T6" fmla="*/ 515 w 582"/>
                <a:gd name="T7" fmla="*/ 97 h 118"/>
                <a:gd name="T8" fmla="*/ 239 w 582"/>
                <a:gd name="T9" fmla="*/ 97 h 118"/>
                <a:gd name="T10" fmla="*/ 259 w 582"/>
                <a:gd name="T11" fmla="*/ 30 h 118"/>
                <a:gd name="T12" fmla="*/ 0 w 582"/>
                <a:gd name="T13" fmla="*/ 5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82"/>
                <a:gd name="T22" fmla="*/ 0 h 118"/>
                <a:gd name="T23" fmla="*/ 582 w 582"/>
                <a:gd name="T24" fmla="*/ 118 h 1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82" h="118">
                  <a:moveTo>
                    <a:pt x="0" y="5"/>
                  </a:moveTo>
                  <a:lnTo>
                    <a:pt x="312" y="0"/>
                  </a:lnTo>
                  <a:lnTo>
                    <a:pt x="288" y="86"/>
                  </a:lnTo>
                  <a:lnTo>
                    <a:pt x="581" y="116"/>
                  </a:lnTo>
                  <a:lnTo>
                    <a:pt x="270" y="117"/>
                  </a:lnTo>
                  <a:lnTo>
                    <a:pt x="293" y="36"/>
                  </a:lnTo>
                  <a:lnTo>
                    <a:pt x="0" y="5"/>
                  </a:lnTo>
                </a:path>
              </a:pathLst>
            </a:custGeom>
            <a:solidFill>
              <a:schemeClr val="hlink"/>
            </a:solidFill>
            <a:ln w="12700" cap="rnd">
              <a:solidFill>
                <a:srgbClr val="5E5447"/>
              </a:solidFill>
              <a:round/>
              <a:headEnd/>
              <a:tailEnd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defTabSz="457200">
                <a:defRPr/>
              </a:pPr>
              <a:endParaRPr lang="cs-CZ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3339" y="2809"/>
              <a:ext cx="555" cy="426"/>
            </a:xfrm>
            <a:custGeom>
              <a:avLst/>
              <a:gdLst>
                <a:gd name="T0" fmla="*/ 0 w 578"/>
                <a:gd name="T1" fmla="*/ 0 h 452"/>
                <a:gd name="T2" fmla="*/ 299 w 578"/>
                <a:gd name="T3" fmla="*/ 168 h 452"/>
                <a:gd name="T4" fmla="*/ 243 w 578"/>
                <a:gd name="T5" fmla="*/ 202 h 452"/>
                <a:gd name="T6" fmla="*/ 511 w 578"/>
                <a:gd name="T7" fmla="*/ 380 h 452"/>
                <a:gd name="T8" fmla="*/ 214 w 578"/>
                <a:gd name="T9" fmla="*/ 211 h 452"/>
                <a:gd name="T10" fmla="*/ 268 w 578"/>
                <a:gd name="T11" fmla="*/ 178 h 452"/>
                <a:gd name="T12" fmla="*/ 0 w 578"/>
                <a:gd name="T13" fmla="*/ 0 h 4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8"/>
                <a:gd name="T22" fmla="*/ 0 h 452"/>
                <a:gd name="T23" fmla="*/ 578 w 578"/>
                <a:gd name="T24" fmla="*/ 452 h 4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8" h="452">
                  <a:moveTo>
                    <a:pt x="0" y="0"/>
                  </a:moveTo>
                  <a:lnTo>
                    <a:pt x="337" y="199"/>
                  </a:lnTo>
                  <a:lnTo>
                    <a:pt x="274" y="240"/>
                  </a:lnTo>
                  <a:lnTo>
                    <a:pt x="577" y="451"/>
                  </a:lnTo>
                  <a:lnTo>
                    <a:pt x="242" y="250"/>
                  </a:lnTo>
                  <a:lnTo>
                    <a:pt x="303" y="211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12700" cap="rnd">
              <a:solidFill>
                <a:schemeClr val="tx1"/>
              </a:solidFill>
              <a:round/>
              <a:headEnd/>
              <a:tailEnd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defTabSz="457200">
                <a:defRPr/>
              </a:pPr>
              <a:endParaRPr lang="cs-CZ"/>
            </a:p>
          </p:txBody>
        </p:sp>
        <p:sp>
          <p:nvSpPr>
            <p:cNvPr id="9260" name="Rectangle 36"/>
            <p:cNvSpPr>
              <a:spLocks noChangeArrowheads="1"/>
            </p:cNvSpPr>
            <p:nvPr/>
          </p:nvSpPr>
          <p:spPr bwMode="auto">
            <a:xfrm>
              <a:off x="2239" y="2320"/>
              <a:ext cx="1180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50000"/>
                </a:lnSpc>
                <a:spcBef>
                  <a:spcPct val="50000"/>
                </a:spcBef>
              </a:pPr>
              <a:r>
                <a:rPr lang="en-US" altLang="cs-CZ" b="1">
                  <a:solidFill>
                    <a:schemeClr val="tx2"/>
                  </a:solidFill>
                </a:rPr>
                <a:t>One Company</a:t>
              </a:r>
            </a:p>
            <a:p>
              <a:pPr algn="ctr">
                <a:lnSpc>
                  <a:spcPct val="50000"/>
                </a:lnSpc>
                <a:spcBef>
                  <a:spcPct val="50000"/>
                </a:spcBef>
              </a:pPr>
              <a:r>
                <a:rPr lang="en-US" altLang="cs-CZ" b="1">
                  <a:solidFill>
                    <a:schemeClr val="tx2"/>
                  </a:solidFill>
                </a:rPr>
                <a:t>Database</a:t>
              </a:r>
            </a:p>
          </p:txBody>
        </p:sp>
      </p:grpSp>
      <p:sp>
        <p:nvSpPr>
          <p:cNvPr id="9221" name="Nadpis 1"/>
          <p:cNvSpPr txBox="1">
            <a:spLocks/>
          </p:cNvSpPr>
          <p:nvPr/>
        </p:nvSpPr>
        <p:spPr bwMode="auto">
          <a:xfrm>
            <a:off x="428625" y="755650"/>
            <a:ext cx="84994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cs-CZ" sz="2800" dirty="0">
                <a:solidFill>
                  <a:srgbClr val="695C4F"/>
                </a:solidFill>
                <a:latin typeface="Calibri" pitchFamily="34" charset="0"/>
              </a:rPr>
              <a:t>One Solution        One Database       All Microsoft</a:t>
            </a:r>
          </a:p>
        </p:txBody>
      </p:sp>
      <p:sp>
        <p:nvSpPr>
          <p:cNvPr id="43" name="Vývojový diagram: spojka 42"/>
          <p:cNvSpPr/>
          <p:nvPr/>
        </p:nvSpPr>
        <p:spPr>
          <a:xfrm>
            <a:off x="2619375" y="981075"/>
            <a:ext cx="142875" cy="144463"/>
          </a:xfrm>
          <a:prstGeom prst="flowChartConnector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>
              <a:solidFill>
                <a:srgbClr val="FFC000"/>
              </a:solidFill>
            </a:endParaRPr>
          </a:p>
        </p:txBody>
      </p:sp>
      <p:sp>
        <p:nvSpPr>
          <p:cNvPr id="44" name="Vývojový diagram: spojka 43"/>
          <p:cNvSpPr/>
          <p:nvPr/>
        </p:nvSpPr>
        <p:spPr>
          <a:xfrm>
            <a:off x="5240338" y="981075"/>
            <a:ext cx="142875" cy="144463"/>
          </a:xfrm>
          <a:prstGeom prst="flowChartConnector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/>
          </a:p>
        </p:txBody>
      </p:sp>
      <p:sp>
        <p:nvSpPr>
          <p:cNvPr id="45" name="Obdélník 44"/>
          <p:cNvSpPr/>
          <p:nvPr/>
        </p:nvSpPr>
        <p:spPr>
          <a:xfrm>
            <a:off x="8754175" y="192088"/>
            <a:ext cx="2231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r" defTabSz="457200">
              <a:spcBef>
                <a:spcPct val="20000"/>
              </a:spcBef>
              <a:defRPr/>
            </a:pPr>
            <a:r>
              <a:rPr lang="cs-CZ" sz="1000" dirty="0" smtClean="0">
                <a:latin typeface="+mj-lt"/>
              </a:rPr>
              <a:t> </a:t>
            </a:r>
            <a:endParaRPr lang="en-US" sz="1000" dirty="0" err="1">
              <a:latin typeface="+mj-lt"/>
            </a:endParaRPr>
          </a:p>
        </p:txBody>
      </p: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7432675" y="4852988"/>
            <a:ext cx="15414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cs-CZ" sz="1400"/>
              <a:t>Sales Representatives</a:t>
            </a:r>
          </a:p>
        </p:txBody>
      </p:sp>
      <p:sp>
        <p:nvSpPr>
          <p:cNvPr id="46" name="Rectangle 16"/>
          <p:cNvSpPr>
            <a:spLocks noChangeArrowheads="1"/>
          </p:cNvSpPr>
          <p:nvPr/>
        </p:nvSpPr>
        <p:spPr bwMode="auto">
          <a:xfrm>
            <a:off x="6341869" y="5861291"/>
            <a:ext cx="2412306" cy="631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1400" dirty="0" err="1" smtClean="0"/>
              <a:t>Purchase-Vendors</a:t>
            </a:r>
            <a:endParaRPr lang="cs-CZ" altLang="cs-CZ" sz="1400" dirty="0" smtClean="0"/>
          </a:p>
          <a:p>
            <a:pPr algn="ctr">
              <a:spcBef>
                <a:spcPct val="50000"/>
              </a:spcBef>
            </a:pPr>
            <a:endParaRPr lang="en-US" altLang="cs-CZ" sz="1400" dirty="0"/>
          </a:p>
        </p:txBody>
      </p:sp>
      <p:sp>
        <p:nvSpPr>
          <p:cNvPr id="47" name="Rectangle 18"/>
          <p:cNvSpPr>
            <a:spLocks noChangeArrowheads="1"/>
          </p:cNvSpPr>
          <p:nvPr/>
        </p:nvSpPr>
        <p:spPr bwMode="auto">
          <a:xfrm>
            <a:off x="6799209" y="5792041"/>
            <a:ext cx="1298183" cy="770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1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cs-CZ" altLang="cs-CZ" sz="1200" i="1" dirty="0" smtClean="0">
                <a:solidFill>
                  <a:schemeClr val="bg2">
                    <a:lumMod val="50000"/>
                  </a:schemeClr>
                </a:solidFill>
              </a:rPr>
              <a:t>FEC, transport,..</a:t>
            </a:r>
            <a:endParaRPr lang="en-US" altLang="cs-CZ" sz="1200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8" name="Rectangle 15"/>
          <p:cNvSpPr>
            <a:spLocks noChangeArrowheads="1"/>
          </p:cNvSpPr>
          <p:nvPr/>
        </p:nvSpPr>
        <p:spPr bwMode="auto">
          <a:xfrm>
            <a:off x="247021" y="3561104"/>
            <a:ext cx="1210942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1400" dirty="0" smtClean="0">
                <a:solidFill>
                  <a:srgbClr val="FF0000"/>
                </a:solidFill>
              </a:rPr>
              <a:t>Reporting</a:t>
            </a:r>
            <a:endParaRPr lang="en-US" altLang="cs-CZ" sz="1400" dirty="0">
              <a:solidFill>
                <a:srgbClr val="FF0000"/>
              </a:solidFill>
            </a:endParaRPr>
          </a:p>
        </p:txBody>
      </p:sp>
      <p:sp>
        <p:nvSpPr>
          <p:cNvPr id="49" name="Rectangle 18"/>
          <p:cNvSpPr>
            <a:spLocks noChangeArrowheads="1"/>
          </p:cNvSpPr>
          <p:nvPr/>
        </p:nvSpPr>
        <p:spPr bwMode="auto">
          <a:xfrm>
            <a:off x="415068" y="2055129"/>
            <a:ext cx="1298183" cy="770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1400" dirty="0" err="1" smtClean="0">
                <a:solidFill>
                  <a:schemeClr val="bg2">
                    <a:lumMod val="50000"/>
                  </a:schemeClr>
                </a:solidFill>
              </a:rPr>
              <a:t>Warehouse</a:t>
            </a:r>
            <a:endParaRPr lang="cs-CZ" altLang="cs-CZ" sz="14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cs-CZ" altLang="cs-CZ" sz="1200" i="1" dirty="0" smtClean="0">
                <a:solidFill>
                  <a:srgbClr val="FF0000"/>
                </a:solidFill>
              </a:rPr>
              <a:t>(</a:t>
            </a:r>
            <a:r>
              <a:rPr lang="cs-CZ" altLang="cs-CZ" sz="1200" i="1" dirty="0" err="1" smtClean="0">
                <a:solidFill>
                  <a:srgbClr val="FF0000"/>
                </a:solidFill>
              </a:rPr>
              <a:t>pickers</a:t>
            </a:r>
            <a:r>
              <a:rPr lang="cs-CZ" altLang="cs-CZ" sz="1200" i="1" dirty="0" smtClean="0">
                <a:solidFill>
                  <a:srgbClr val="FF0000"/>
                </a:solidFill>
              </a:rPr>
              <a:t> and </a:t>
            </a:r>
            <a:r>
              <a:rPr lang="cs-CZ" altLang="cs-CZ" sz="1200" i="1" dirty="0" err="1" smtClean="0">
                <a:solidFill>
                  <a:srgbClr val="FF0000"/>
                </a:solidFill>
              </a:rPr>
              <a:t>pullers</a:t>
            </a:r>
            <a:endParaRPr lang="en-US" altLang="cs-CZ" sz="1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0775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8" y="971550"/>
            <a:ext cx="5915025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614488" y="379551"/>
            <a:ext cx="6085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Communications limits (band width, stable connection…)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846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87624" y="1844824"/>
            <a:ext cx="7272808" cy="432048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Receipt bins (area where lorries are unloaded)  </a:t>
            </a:r>
          </a:p>
          <a:p>
            <a:r>
              <a:rPr lang="en-US" dirty="0" smtClean="0"/>
              <a:t>Put-away to bins (racks) based on zones definition</a:t>
            </a:r>
          </a:p>
          <a:p>
            <a:r>
              <a:rPr lang="en-US" dirty="0" smtClean="0"/>
              <a:t>Capacities of the bins (racks) – (weight, size)</a:t>
            </a:r>
          </a:p>
          <a:p>
            <a:r>
              <a:rPr lang="en-US" dirty="0" smtClean="0"/>
              <a:t>Cross docking (from inbound are directly to outbound area)</a:t>
            </a:r>
          </a:p>
          <a:p>
            <a:r>
              <a:rPr lang="en-US" dirty="0" smtClean="0"/>
              <a:t>Transfer between location (HQ and subsidiaries)</a:t>
            </a:r>
          </a:p>
          <a:p>
            <a:r>
              <a:rPr lang="en-US" dirty="0" smtClean="0"/>
              <a:t>Picking slips (from rack to shipment area)</a:t>
            </a:r>
          </a:p>
          <a:p>
            <a:r>
              <a:rPr lang="en-US" dirty="0" smtClean="0"/>
              <a:t>Shipments area (bins, cages)</a:t>
            </a:r>
          </a:p>
          <a:p>
            <a:r>
              <a:rPr lang="en-US" dirty="0" smtClean="0"/>
              <a:t>Transport planning</a:t>
            </a:r>
          </a:p>
          <a:p>
            <a:r>
              <a:rPr lang="en-US" dirty="0" smtClean="0"/>
              <a:t>Credit limits and overdue payment check</a:t>
            </a:r>
          </a:p>
          <a:p>
            <a:r>
              <a:rPr lang="en-US" dirty="0" smtClean="0"/>
              <a:t>Invoices, Credit memos,….</a:t>
            </a:r>
          </a:p>
          <a:p>
            <a:r>
              <a:rPr lang="en-US" dirty="0" smtClean="0"/>
              <a:t>Claim management</a:t>
            </a:r>
          </a:p>
          <a:p>
            <a:pPr marL="365760" lvl="1" indent="0">
              <a:buNone/>
            </a:pPr>
            <a:r>
              <a:rPr lang="en-US" dirty="0" smtClean="0"/>
              <a:t> </a:t>
            </a:r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59229" y="476672"/>
            <a:ext cx="862287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4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Efficient</a:t>
            </a:r>
            <a:r>
              <a:rPr lang="cs-CZ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cs-CZ" sz="4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warehousing</a:t>
            </a:r>
            <a:r>
              <a:rPr lang="cs-CZ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cs-CZ" sz="14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–(</a:t>
            </a:r>
            <a:r>
              <a:rPr lang="cs-CZ" sz="1400" b="1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only</a:t>
            </a:r>
            <a:r>
              <a:rPr lang="cs-CZ" sz="14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 </a:t>
            </a:r>
            <a:r>
              <a:rPr lang="cs-CZ" sz="1400" b="1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few</a:t>
            </a:r>
            <a:r>
              <a:rPr lang="cs-CZ" sz="14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cs-CZ" sz="1400" b="1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examples</a:t>
            </a:r>
            <a:r>
              <a:rPr lang="cs-CZ" sz="14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  <a:endParaRPr lang="en-US" sz="14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548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512511" cy="1143000"/>
          </a:xfrm>
        </p:spPr>
        <p:txBody>
          <a:bodyPr/>
          <a:lstStyle/>
          <a:p>
            <a:pPr algn="l"/>
            <a:r>
              <a:rPr lang="cs-CZ" sz="4000" dirty="0" err="1" smtClean="0"/>
              <a:t>Warehousing</a:t>
            </a:r>
            <a:endParaRPr lang="cs-CZ" sz="4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7450038" cy="4545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120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66</TotalTime>
  <Words>621</Words>
  <Application>Microsoft Office PowerPoint</Application>
  <PresentationFormat>Předvádění na obrazovce (4:3)</PresentationFormat>
  <Paragraphs>180</Paragraphs>
  <Slides>22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22</vt:i4>
      </vt:variant>
    </vt:vector>
  </HeadingPairs>
  <TitlesOfParts>
    <vt:vector size="25" baseType="lpstr">
      <vt:lpstr>Aerodynamika</vt:lpstr>
      <vt:lpstr>CorelDRAW!</vt:lpstr>
      <vt:lpstr>Clip</vt:lpstr>
      <vt:lpstr>South African project </vt:lpstr>
      <vt:lpstr>Prezentace aplikace PowerPoint</vt:lpstr>
      <vt:lpstr>Prezentace aplikace PowerPoint</vt:lpstr>
      <vt:lpstr>Prezentace aplikace PowerPoint</vt:lpstr>
      <vt:lpstr>Isolated Data Islands</vt:lpstr>
      <vt:lpstr> </vt:lpstr>
      <vt:lpstr>Prezentace aplikace PowerPoint</vt:lpstr>
      <vt:lpstr>Prezentace aplikace PowerPoint</vt:lpstr>
      <vt:lpstr>Warehousing</vt:lpstr>
      <vt:lpstr>Warehousing</vt:lpstr>
      <vt:lpstr>Prezentace aplikace PowerPoint</vt:lpstr>
      <vt:lpstr>Project management</vt:lpstr>
      <vt:lpstr>MS Dynamics NAV used  for project planning </vt:lpstr>
      <vt:lpstr>Resource planner tool</vt:lpstr>
      <vt:lpstr>Resource planner tool</vt:lpstr>
      <vt:lpstr>Consignment stock-one of many problems which have to be solved (benefits)</vt:lpstr>
      <vt:lpstr>Forward Exchange Contract'     A special type of foreign currency transaction. Forward contracts are agreements between two parties to exchange two designated currencies at a specific time in the future. These contracts always take place on a date after the date that the spot contract settles, and are used to protect the buyer from fluctuations in currency prices.   </vt:lpstr>
      <vt:lpstr>Training </vt:lpstr>
      <vt:lpstr>Project Management I.</vt:lpstr>
      <vt:lpstr>Project Management II.</vt:lpstr>
      <vt:lpstr>Implementation  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 African project</dc:title>
  <dc:creator>Skorkovsky Jaromir</dc:creator>
  <cp:lastModifiedBy>Skorkovsky Jaromir</cp:lastModifiedBy>
  <cp:revision>33</cp:revision>
  <dcterms:created xsi:type="dcterms:W3CDTF">2014-09-04T10:27:02Z</dcterms:created>
  <dcterms:modified xsi:type="dcterms:W3CDTF">2016-02-11T09:56:17Z</dcterms:modified>
</cp:coreProperties>
</file>