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3"/>
  </p:notesMasterIdLst>
  <p:handoutMasterIdLst>
    <p:handoutMasterId r:id="rId24"/>
  </p:handoutMasterIdLst>
  <p:sldIdLst>
    <p:sldId id="263" r:id="rId4"/>
    <p:sldId id="385" r:id="rId5"/>
    <p:sldId id="388" r:id="rId6"/>
    <p:sldId id="389" r:id="rId7"/>
    <p:sldId id="390" r:id="rId8"/>
    <p:sldId id="391" r:id="rId9"/>
    <p:sldId id="393" r:id="rId10"/>
    <p:sldId id="392" r:id="rId11"/>
    <p:sldId id="394" r:id="rId12"/>
    <p:sldId id="395" r:id="rId13"/>
    <p:sldId id="387" r:id="rId14"/>
    <p:sldId id="386" r:id="rId15"/>
    <p:sldId id="397" r:id="rId16"/>
    <p:sldId id="398" r:id="rId17"/>
    <p:sldId id="399" r:id="rId18"/>
    <p:sldId id="396" r:id="rId19"/>
    <p:sldId id="338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85"/>
            <p14:sldId id="388"/>
            <p14:sldId id="389"/>
            <p14:sldId id="390"/>
            <p14:sldId id="391"/>
            <p14:sldId id="393"/>
            <p14:sldId id="392"/>
            <p14:sldId id="394"/>
            <p14:sldId id="395"/>
            <p14:sldId id="387"/>
            <p14:sldId id="386"/>
            <p14:sldId id="397"/>
            <p14:sldId id="398"/>
            <p14:sldId id="399"/>
            <p14:sldId id="396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B25"/>
    <a:srgbClr val="0066FF"/>
    <a:srgbClr val="EFECEB"/>
    <a:srgbClr val="E7E5E5"/>
    <a:srgbClr val="5E5447"/>
    <a:srgbClr val="F6F4F4"/>
    <a:srgbClr val="695C4F"/>
    <a:srgbClr val="EC8D2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3" d="100"/>
          <a:sy n="113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0559184"/>
        <c:axId val="390560360"/>
      </c:barChart>
      <c:catAx>
        <c:axId val="39055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90560360"/>
        <c:crosses val="autoZero"/>
        <c:auto val="1"/>
        <c:lblAlgn val="ctr"/>
        <c:lblOffset val="100"/>
        <c:noMultiLvlLbl val="0"/>
      </c:catAx>
      <c:valAx>
        <c:axId val="390560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90559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2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19. 2. 2017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19. 2. 2017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19. 2. 2017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19. 2. 2017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19. 2. 2017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19. 2. 2017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19. 2. 2017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19. 2. 2017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19. 2. 2017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19. 2. 2017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Chosen set of Add-Ons basics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9235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err="1" smtClean="0">
                <a:solidFill>
                  <a:srgbClr val="695C4F"/>
                </a:solidFill>
                <a:latin typeface="+mj-lt"/>
              </a:rPr>
              <a:t>J.Skorkovský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18.8.2014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Business </a:t>
            </a:r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smtClean="0"/>
              <a:t>Group II. </a:t>
            </a:r>
            <a:r>
              <a:rPr lang="en-GB" sz="1200" dirty="0" smtClean="0"/>
              <a:t>(will be explain</a:t>
            </a:r>
            <a:r>
              <a:rPr lang="cs-CZ" sz="1200" dirty="0" err="1" smtClean="0"/>
              <a:t>ed</a:t>
            </a:r>
            <a:r>
              <a:rPr lang="cs-CZ" sz="1200" dirty="0" smtClean="0"/>
              <a:t> </a:t>
            </a:r>
            <a:r>
              <a:rPr lang="en-GB" sz="1200" dirty="0" smtClean="0"/>
              <a:t>more in detail during next sessions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Business </a:t>
            </a:r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" y="1495260"/>
            <a:ext cx="8421539" cy="499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Main principles </a:t>
            </a:r>
            <a:r>
              <a:rPr lang="en-US" sz="2400" dirty="0" smtClean="0"/>
              <a:t>(source tables and their entries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posting-</a:t>
            </a:r>
            <a:r>
              <a:rPr lang="cs-CZ" sz="2400" b="1" dirty="0" smtClean="0">
                <a:solidFill>
                  <a:srgbClr val="FF0000"/>
                </a:solidFill>
              </a:rPr>
              <a:t>F7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Main principles-entries  (source data for reporting)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51478" y="1700808"/>
            <a:ext cx="1152128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1478" y="2564904"/>
            <a:ext cx="1152128" cy="5760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Vendor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51478" y="3429000"/>
            <a:ext cx="1152128" cy="5760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77733" y="4293096"/>
            <a:ext cx="1152128" cy="5760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Account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2873" y="5292824"/>
            <a:ext cx="1152128" cy="57606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1"/>
                </a:solidFill>
              </a:rPr>
              <a:t>Dimension</a:t>
            </a:r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12" name="Přímá spojnice 11"/>
          <p:cNvCxnSpPr>
            <a:stCxn id="9" idx="2"/>
          </p:cNvCxnSpPr>
          <p:nvPr/>
        </p:nvCxnSpPr>
        <p:spPr>
          <a:xfrm>
            <a:off x="1053797" y="4869160"/>
            <a:ext cx="5140" cy="324036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 12"/>
          <p:cNvSpPr/>
          <p:nvPr/>
        </p:nvSpPr>
        <p:spPr>
          <a:xfrm>
            <a:off x="299178" y="1417638"/>
            <a:ext cx="1433205" cy="4963690"/>
          </a:xfrm>
          <a:prstGeom prst="roundRect">
            <a:avLst/>
          </a:prstGeom>
          <a:solidFill>
            <a:srgbClr val="FFC000">
              <a:alpha val="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6" y="3290777"/>
            <a:ext cx="7146256" cy="218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6" y="3557956"/>
            <a:ext cx="7140388" cy="184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Přímá spojnice se šipkou 14"/>
          <p:cNvCxnSpPr>
            <a:endCxn id="38916" idx="1"/>
          </p:cNvCxnSpPr>
          <p:nvPr/>
        </p:nvCxnSpPr>
        <p:spPr>
          <a:xfrm>
            <a:off x="1603606" y="3650051"/>
            <a:ext cx="297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1880958" y="2420888"/>
            <a:ext cx="7100400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885873" y="2573288"/>
            <a:ext cx="7100400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880958" y="2725688"/>
            <a:ext cx="7100400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914564" y="1534865"/>
            <a:ext cx="7100400" cy="720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1919479" y="1687265"/>
            <a:ext cx="7100400" cy="720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937446" y="1839665"/>
            <a:ext cx="7100400" cy="720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1925347" y="4374061"/>
            <a:ext cx="7100400" cy="720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1930262" y="4526461"/>
            <a:ext cx="7100400" cy="720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25347" y="4678861"/>
            <a:ext cx="7100400" cy="720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1930262" y="5159660"/>
            <a:ext cx="7100400" cy="7200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935177" y="5312060"/>
            <a:ext cx="7100400" cy="7200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1930262" y="5464460"/>
            <a:ext cx="7100400" cy="7200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640296" y="4464732"/>
            <a:ext cx="297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1638027" y="5500464"/>
            <a:ext cx="297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1607431" y="2761692"/>
            <a:ext cx="297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1583808" y="1911673"/>
            <a:ext cx="297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13211"/>
            <a:ext cx="3314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lů 17"/>
          <p:cNvSpPr/>
          <p:nvPr/>
        </p:nvSpPr>
        <p:spPr>
          <a:xfrm>
            <a:off x="3922460" y="1428233"/>
            <a:ext cx="3673875" cy="4747666"/>
          </a:xfrm>
          <a:prstGeom prst="downArrow">
            <a:avLst/>
          </a:prstGeom>
          <a:solidFill>
            <a:srgbClr val="78CB25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sz="1200" dirty="0" smtClean="0"/>
          </a:p>
          <a:p>
            <a:pPr algn="ctr"/>
            <a:endParaRPr lang="cs-CZ" sz="1200" dirty="0" smtClean="0"/>
          </a:p>
          <a:p>
            <a:pPr algn="ctr"/>
            <a:endParaRPr lang="cs-CZ" sz="900" b="1" dirty="0" smtClean="0"/>
          </a:p>
          <a:p>
            <a:pPr algn="ctr"/>
            <a:r>
              <a:rPr lang="en-US" sz="900" b="1" dirty="0" smtClean="0"/>
              <a:t>Control parameters</a:t>
            </a:r>
            <a:endParaRPr lang="cs-CZ" sz="900" b="1" dirty="0" smtClean="0"/>
          </a:p>
          <a:p>
            <a:pPr algn="ctr"/>
            <a:r>
              <a:rPr lang="cs-CZ" sz="900" dirty="0" smtClean="0"/>
              <a:t>(T</a:t>
            </a:r>
            <a:r>
              <a:rPr lang="en-US" sz="900" dirty="0" err="1" smtClean="0"/>
              <a:t>ime</a:t>
            </a:r>
            <a:r>
              <a:rPr lang="en-US" sz="900" dirty="0" smtClean="0"/>
              <a:t>, </a:t>
            </a:r>
            <a:r>
              <a:rPr lang="cs-CZ" sz="900" dirty="0" smtClean="0"/>
              <a:t>T</a:t>
            </a:r>
            <a:r>
              <a:rPr lang="en-US" sz="900" dirty="0" err="1" smtClean="0"/>
              <a:t>ype</a:t>
            </a:r>
            <a:r>
              <a:rPr lang="en-US" sz="900" dirty="0" smtClean="0"/>
              <a:t> of products,</a:t>
            </a:r>
          </a:p>
          <a:p>
            <a:pPr algn="ctr"/>
            <a:r>
              <a:rPr lang="en-US" sz="900" dirty="0" smtClean="0"/>
              <a:t>Costs, </a:t>
            </a:r>
            <a:r>
              <a:rPr lang="cs-CZ" sz="900" dirty="0" smtClean="0"/>
              <a:t>R</a:t>
            </a:r>
            <a:r>
              <a:rPr lang="en-US" sz="900" dirty="0" err="1" smtClean="0"/>
              <a:t>evenue</a:t>
            </a:r>
            <a:r>
              <a:rPr lang="en-US" sz="900" dirty="0" smtClean="0"/>
              <a:t>, Area,</a:t>
            </a:r>
            <a:r>
              <a:rPr lang="cs-CZ" sz="900" dirty="0" smtClean="0"/>
              <a:t> </a:t>
            </a:r>
            <a:r>
              <a:rPr lang="cs-CZ" sz="900" dirty="0" err="1" smtClean="0"/>
              <a:t>Value</a:t>
            </a:r>
            <a:r>
              <a:rPr lang="cs-CZ" sz="900" dirty="0" smtClean="0"/>
              <a:t>, </a:t>
            </a:r>
            <a:r>
              <a:rPr lang="cs-CZ" sz="900" dirty="0" err="1" smtClean="0"/>
              <a:t>Price</a:t>
            </a:r>
            <a:r>
              <a:rPr lang="cs-CZ" sz="900" dirty="0" smtClean="0"/>
              <a:t>, ....</a:t>
            </a:r>
            <a:r>
              <a:rPr lang="en-US" sz="1100" dirty="0" smtClean="0"/>
              <a:t>..)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/>
          <a:lstStyle/>
          <a:p>
            <a:fld id="{1BCE26D5-4FB2-D744-B1D3-63C50801F1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110116" y="1600559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Sales </a:t>
            </a:r>
            <a:r>
              <a:rPr lang="cs-CZ" sz="1200" b="1" dirty="0" err="1" smtClean="0">
                <a:solidFill>
                  <a:srgbClr val="000000"/>
                </a:solidFill>
              </a:rPr>
              <a:t>Order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0310" y="2279879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30310" y="2680679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Blanket Sales </a:t>
            </a:r>
            <a:r>
              <a:rPr lang="cs-CZ" sz="1200" b="1" dirty="0" err="1" smtClean="0">
                <a:solidFill>
                  <a:srgbClr val="000000"/>
                </a:solidFill>
              </a:rPr>
              <a:t>Order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17580" y="3400759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77631" y="4647810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Sales </a:t>
            </a:r>
            <a:r>
              <a:rPr lang="cs-CZ" sz="1200" b="1" dirty="0" err="1" smtClean="0">
                <a:solidFill>
                  <a:srgbClr val="000000"/>
                </a:solidFill>
              </a:rPr>
              <a:t>forecats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111804" y="5293402"/>
            <a:ext cx="1512168" cy="12319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130310" y="3641770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45388" y="3938186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64901" y="566663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  I1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52342" y="5943630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I2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52342" y="6222420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18112" y="537474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28302" y="5374739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D2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67077" y="56666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122878" y="56666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122878" y="59396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13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604674" y="623282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7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122878" y="62444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23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70286" y="333426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70286" y="361126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D2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674284" y="388826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02363" y="333247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42901" y="360947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I2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42901" y="388826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I3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670286" y="2255939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D1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02363" y="225414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Calibri"/>
              </a:rPr>
              <a:t>I 1</a:t>
            </a:r>
            <a:endParaRPr lang="cs-CZ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4173536" y="2722702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Purchase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Order</a:t>
            </a:r>
            <a:r>
              <a:rPr lang="cs-CZ" sz="1200" b="1" dirty="0" smtClean="0">
                <a:solidFill>
                  <a:srgbClr val="000000"/>
                </a:solidFill>
              </a:rPr>
              <a:t>(s)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173536" y="3398966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2674284" y="4935842"/>
            <a:ext cx="42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2687586" y="2968711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674284" y="1888591"/>
            <a:ext cx="42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4173536" y="1563648"/>
            <a:ext cx="158016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Statistics,reporting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4932169" y="2176623"/>
            <a:ext cx="0" cy="50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1083996" y="6237312"/>
            <a:ext cx="1524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1097386" y="5909373"/>
            <a:ext cx="1524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1475656" y="5293402"/>
            <a:ext cx="0" cy="1231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2040209" y="5293402"/>
            <a:ext cx="0" cy="1231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3118422" y="1542730"/>
            <a:ext cx="286436" cy="4042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Replenishment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planning</a:t>
            </a:r>
            <a:r>
              <a:rPr lang="cs-CZ" sz="1200" b="1" dirty="0" smtClean="0">
                <a:solidFill>
                  <a:srgbClr val="000000"/>
                </a:solidFill>
              </a:rPr>
              <a:t>  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40" y="5776382"/>
            <a:ext cx="3314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Přímá spojnice se šipkou 50"/>
          <p:cNvCxnSpPr>
            <a:stCxn id="49" idx="1"/>
          </p:cNvCxnSpPr>
          <p:nvPr/>
        </p:nvCxnSpPr>
        <p:spPr>
          <a:xfrm flipH="1">
            <a:off x="2622284" y="6166907"/>
            <a:ext cx="6393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3282269" y="5696351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Demand</a:t>
            </a:r>
            <a:r>
              <a:rPr lang="cs-CZ" sz="1200" dirty="0" smtClean="0"/>
              <a:t> </a:t>
            </a:r>
            <a:r>
              <a:rPr lang="cs-CZ" sz="1200" dirty="0" err="1" smtClean="0"/>
              <a:t>curves</a:t>
            </a:r>
            <a:endParaRPr lang="cs-CZ" sz="1200" dirty="0"/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3853037" y="3010734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3843888" y="1921849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3557258" y="1563648"/>
            <a:ext cx="286436" cy="40212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Logistics</a:t>
            </a:r>
            <a:r>
              <a:rPr lang="cs-CZ" sz="1200" b="1" dirty="0" smtClean="0">
                <a:solidFill>
                  <a:srgbClr val="000000"/>
                </a:solidFill>
              </a:rPr>
              <a:t> (WMH) : </a:t>
            </a:r>
            <a:r>
              <a:rPr lang="cs-CZ" sz="1200" b="1" dirty="0" err="1" smtClean="0">
                <a:solidFill>
                  <a:srgbClr val="000000"/>
                </a:solidFill>
              </a:rPr>
              <a:t>locations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bins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lots,palettes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picking</a:t>
            </a:r>
            <a:r>
              <a:rPr lang="cs-CZ" sz="1200" b="1" dirty="0" smtClean="0">
                <a:solidFill>
                  <a:srgbClr val="000000"/>
                </a:solidFill>
              </a:rPr>
              <a:t>….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6011362" y="1591290"/>
            <a:ext cx="286436" cy="3993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>
                <a:solidFill>
                  <a:srgbClr val="000000"/>
                </a:solidFill>
              </a:rPr>
              <a:t>Logistics</a:t>
            </a:r>
            <a:r>
              <a:rPr lang="cs-CZ" sz="1200" b="1" dirty="0">
                <a:solidFill>
                  <a:srgbClr val="000000"/>
                </a:solidFill>
              </a:rPr>
              <a:t> (WMH) : </a:t>
            </a:r>
            <a:r>
              <a:rPr lang="cs-CZ" sz="1200" b="1" dirty="0" err="1">
                <a:solidFill>
                  <a:srgbClr val="000000"/>
                </a:solidFill>
              </a:rPr>
              <a:t>locations</a:t>
            </a:r>
            <a:r>
              <a:rPr lang="cs-CZ" sz="1200" b="1" dirty="0">
                <a:solidFill>
                  <a:srgbClr val="000000"/>
                </a:solidFill>
              </a:rPr>
              <a:t>, </a:t>
            </a:r>
            <a:r>
              <a:rPr lang="cs-CZ" sz="1200" b="1" dirty="0" err="1">
                <a:solidFill>
                  <a:srgbClr val="000000"/>
                </a:solidFill>
              </a:rPr>
              <a:t>bins</a:t>
            </a:r>
            <a:r>
              <a:rPr lang="cs-CZ" sz="1200" b="1" dirty="0">
                <a:solidFill>
                  <a:srgbClr val="000000"/>
                </a:solidFill>
              </a:rPr>
              <a:t>, </a:t>
            </a:r>
            <a:r>
              <a:rPr lang="cs-CZ" sz="1200" b="1" dirty="0" err="1">
                <a:solidFill>
                  <a:srgbClr val="000000"/>
                </a:solidFill>
              </a:rPr>
              <a:t>lots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palettes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put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aways</a:t>
            </a:r>
            <a:r>
              <a:rPr lang="cs-CZ" sz="1200" b="1" dirty="0" smtClean="0">
                <a:solidFill>
                  <a:srgbClr val="000000"/>
                </a:solidFill>
              </a:rPr>
              <a:t>,….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85704" y="3010734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bdélník 63"/>
          <p:cNvSpPr/>
          <p:nvPr/>
        </p:nvSpPr>
        <p:spPr>
          <a:xfrm>
            <a:off x="6481564" y="1563647"/>
            <a:ext cx="286436" cy="402127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Quality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control</a:t>
            </a:r>
            <a:r>
              <a:rPr lang="cs-CZ" sz="1200" b="1" dirty="0" smtClean="0">
                <a:solidFill>
                  <a:srgbClr val="000000"/>
                </a:solidFill>
              </a:rPr>
              <a:t>, </a:t>
            </a:r>
            <a:r>
              <a:rPr lang="cs-CZ" sz="1200" b="1" dirty="0" err="1" smtClean="0">
                <a:solidFill>
                  <a:srgbClr val="000000"/>
                </a:solidFill>
              </a:rPr>
              <a:t>routing</a:t>
            </a:r>
            <a:r>
              <a:rPr lang="cs-CZ" sz="1200" b="1" dirty="0" smtClean="0">
                <a:solidFill>
                  <a:srgbClr val="000000"/>
                </a:solidFill>
              </a:rPr>
              <a:t> ,…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405440" y="732676"/>
            <a:ext cx="8271015" cy="288032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Financial management 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7164287" y="1566216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Sales </a:t>
            </a:r>
            <a:r>
              <a:rPr lang="cs-CZ" sz="1200" b="1" dirty="0" err="1" smtClean="0">
                <a:solidFill>
                  <a:srgbClr val="000000"/>
                </a:solidFill>
              </a:rPr>
              <a:t>Invoice</a:t>
            </a:r>
            <a:r>
              <a:rPr lang="cs-CZ" sz="1200" b="1" dirty="0" smtClean="0">
                <a:solidFill>
                  <a:srgbClr val="000000"/>
                </a:solidFill>
              </a:rPr>
              <a:t> (s)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7164287" y="2248630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69" name="Přímá spojnice se šipkou 68"/>
          <p:cNvCxnSpPr/>
          <p:nvPr/>
        </p:nvCxnSpPr>
        <p:spPr>
          <a:xfrm>
            <a:off x="6768000" y="1921849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160389" y="2532938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Shipment</a:t>
            </a:r>
            <a:r>
              <a:rPr lang="cs-CZ" sz="1200" b="1" dirty="0" smtClean="0">
                <a:solidFill>
                  <a:srgbClr val="000000"/>
                </a:solidFill>
              </a:rPr>
              <a:t> Lis t(s)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7166557" y="3191781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7230631" y="4582972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Budget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7230631" y="5258787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Financial</a:t>
            </a:r>
            <a:r>
              <a:rPr lang="cs-CZ" sz="1200" b="1" dirty="0" smtClean="0">
                <a:solidFill>
                  <a:srgbClr val="000000"/>
                </a:solidFill>
              </a:rPr>
              <a:t> reporting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7230631" y="5951703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Banking</a:t>
            </a:r>
            <a:endParaRPr lang="cs-CZ" sz="1200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Cash management)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7195884" y="3505292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GRN(s)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7202052" y="4164135"/>
            <a:ext cx="151216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5440" y="110248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I=</a:t>
            </a:r>
            <a:r>
              <a:rPr lang="cs-CZ" dirty="0" err="1" smtClean="0"/>
              <a:t>item</a:t>
            </a:r>
            <a:r>
              <a:rPr lang="cs-CZ" dirty="0" smtClean="0"/>
              <a:t> ; D=</a:t>
            </a:r>
            <a:r>
              <a:rPr lang="cs-CZ" dirty="0" err="1" smtClean="0"/>
              <a:t>date</a:t>
            </a:r>
            <a:endParaRPr lang="cs-CZ" dirty="0"/>
          </a:p>
        </p:txBody>
      </p:sp>
      <p:cxnSp>
        <p:nvCxnSpPr>
          <p:cNvPr id="80" name="Přímá spojnice se šipkou 79"/>
          <p:cNvCxnSpPr/>
          <p:nvPr/>
        </p:nvCxnSpPr>
        <p:spPr>
          <a:xfrm>
            <a:off x="6799747" y="2820970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>
            <a:off x="6771826" y="3821773"/>
            <a:ext cx="360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165" y="869220"/>
            <a:ext cx="8499404" cy="579438"/>
          </a:xfrm>
        </p:spPr>
        <p:txBody>
          <a:bodyPr/>
          <a:lstStyle/>
          <a:p>
            <a:r>
              <a:rPr lang="cs-CZ" dirty="0" smtClean="0"/>
              <a:t>Standard </a:t>
            </a:r>
            <a:r>
              <a:rPr lang="cs-CZ" dirty="0" err="1" smtClean="0"/>
              <a:t>Keybord</a:t>
            </a:r>
            <a:r>
              <a:rPr lang="cs-CZ" dirty="0" smtClean="0"/>
              <a:t> </a:t>
            </a:r>
            <a:r>
              <a:rPr lang="cs-CZ" dirty="0" err="1"/>
              <a:t>Shortcuts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/>
              <a:t> </a:t>
            </a:r>
            <a:r>
              <a:rPr lang="cs-CZ" smtClean="0"/>
              <a:t>2016 </a:t>
            </a:r>
            <a:r>
              <a:rPr lang="cs-CZ" dirty="0" smtClean="0"/>
              <a:t>–I.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Standard </a:t>
            </a:r>
            <a:r>
              <a:rPr lang="cs-CZ" dirty="0" err="1" smtClean="0"/>
              <a:t>Keybord</a:t>
            </a:r>
            <a:r>
              <a:rPr lang="cs-CZ" dirty="0" smtClean="0"/>
              <a:t> </a:t>
            </a:r>
            <a:r>
              <a:rPr lang="cs-CZ" dirty="0" err="1"/>
              <a:t>shortcuts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5" y="1469810"/>
            <a:ext cx="2581580" cy="22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" y="4077072"/>
            <a:ext cx="1448698" cy="1039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899592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1745178"/>
            <a:ext cx="0" cy="168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74" y="1417638"/>
            <a:ext cx="5647482" cy="3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48288"/>
            <a:ext cx="3881469" cy="339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1763688" y="3429000"/>
            <a:ext cx="1728192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7589374" y="1844824"/>
            <a:ext cx="58302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37892" idx="2"/>
          </p:cNvCxnSpPr>
          <p:nvPr/>
        </p:nvCxnSpPr>
        <p:spPr>
          <a:xfrm flipH="1">
            <a:off x="5648638" y="5341760"/>
            <a:ext cx="1" cy="679528"/>
          </a:xfrm>
          <a:prstGeom prst="line">
            <a:avLst/>
          </a:prstGeom>
          <a:ln w="31750"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243300" y="6056598"/>
            <a:ext cx="715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next slides to see the rest …mind you, that you will use regularly only few of them !!! They are marked by red colour </a:t>
            </a:r>
          </a:p>
          <a:p>
            <a:endParaRPr lang="en-GB" dirty="0"/>
          </a:p>
        </p:txBody>
      </p:sp>
      <p:sp>
        <p:nvSpPr>
          <p:cNvPr id="27" name="Obdélník 26"/>
          <p:cNvSpPr/>
          <p:nvPr/>
        </p:nvSpPr>
        <p:spPr>
          <a:xfrm>
            <a:off x="3851920" y="4725144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824783" y="5127044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824783" y="3782067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Keybord</a:t>
            </a:r>
            <a:r>
              <a:rPr lang="cs-CZ" dirty="0"/>
              <a:t> </a:t>
            </a:r>
            <a:r>
              <a:rPr lang="cs-CZ" dirty="0" err="1"/>
              <a:t>Shortcuts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2013 R2 –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Keybord</a:t>
            </a:r>
            <a:r>
              <a:rPr lang="cs-CZ" dirty="0"/>
              <a:t> </a:t>
            </a:r>
            <a:r>
              <a:rPr lang="cs-CZ" dirty="0" err="1"/>
              <a:t>shortcuts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6155"/>
            <a:ext cx="4320480" cy="47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470839"/>
            <a:ext cx="3960440" cy="470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529" y="1470839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3529" y="2420888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3529" y="2190919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9" y="2650857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60698" y="3600072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60698" y="5661248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Standard </a:t>
            </a:r>
            <a:r>
              <a:rPr lang="cs-CZ" sz="2400" dirty="0" err="1"/>
              <a:t>Keybord</a:t>
            </a:r>
            <a:r>
              <a:rPr lang="cs-CZ" sz="2400" dirty="0"/>
              <a:t> </a:t>
            </a:r>
            <a:r>
              <a:rPr lang="cs-CZ" sz="2400" dirty="0" err="1"/>
              <a:t>Shortcuts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smtClean="0"/>
              <a:t>MS Dynamics NAV 2016 </a:t>
            </a:r>
            <a:r>
              <a:rPr lang="cs-CZ" sz="2400" dirty="0"/>
              <a:t>–</a:t>
            </a:r>
            <a:r>
              <a:rPr lang="cs-CZ" sz="2400" dirty="0" smtClean="0"/>
              <a:t>III.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Keybord</a:t>
            </a:r>
            <a:r>
              <a:rPr lang="cs-CZ" dirty="0"/>
              <a:t> </a:t>
            </a:r>
            <a:r>
              <a:rPr lang="cs-CZ" dirty="0" err="1"/>
              <a:t>shortcuts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96044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19" y="1892957"/>
            <a:ext cx="4151788" cy="44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39553" y="4941168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3" y="3859939"/>
            <a:ext cx="432048" cy="2299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322" y="943657"/>
            <a:ext cx="8499404" cy="579438"/>
          </a:xfrm>
        </p:spPr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Keybord</a:t>
            </a:r>
            <a:r>
              <a:rPr lang="cs-CZ" dirty="0"/>
              <a:t> </a:t>
            </a:r>
            <a:r>
              <a:rPr lang="cs-CZ" dirty="0" err="1"/>
              <a:t>Shortcuts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MS Dynamics NAV 2016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New </a:t>
            </a:r>
            <a:r>
              <a:rPr lang="cs-CZ" dirty="0" err="1" smtClean="0"/>
              <a:t>Keybord</a:t>
            </a:r>
            <a:r>
              <a:rPr lang="cs-CZ" dirty="0" smtClean="0"/>
              <a:t> </a:t>
            </a:r>
            <a:r>
              <a:rPr lang="cs-CZ" dirty="0" err="1" smtClean="0"/>
              <a:t>shortcuts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8" y="1628800"/>
            <a:ext cx="1448698" cy="1039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601937"/>
            <a:ext cx="2898432" cy="161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4129"/>
            <a:ext cx="4914657" cy="180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447505" cy="2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763688" y="1772816"/>
            <a:ext cx="360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404118" y="2852936"/>
            <a:ext cx="0" cy="661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932040" y="49411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88024" y="5440612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 list </a:t>
            </a:r>
            <a:r>
              <a:rPr lang="cs-CZ" dirty="0" err="1" smtClean="0"/>
              <a:t>down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8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endParaRPr lang="cs-CZ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322094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3" y="3933056"/>
            <a:ext cx="1139954" cy="6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66" y="3800075"/>
            <a:ext cx="1467442" cy="122413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9" y="5033192"/>
            <a:ext cx="1448698" cy="1039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58761" y="4005064"/>
            <a:ext cx="288032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79512" y="1293511"/>
            <a:ext cx="21602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172870" y="1293512"/>
            <a:ext cx="6642" cy="386368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79512" y="4797152"/>
            <a:ext cx="1943054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79512" y="5157193"/>
            <a:ext cx="288032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995936" y="1052737"/>
            <a:ext cx="801451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Customer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995936" y="1776132"/>
            <a:ext cx="801451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Vendor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986770" y="2564904"/>
            <a:ext cx="801451" cy="576064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Item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986770" y="3322369"/>
            <a:ext cx="801451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Account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320300" y="1053341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Sales </a:t>
            </a:r>
            <a:r>
              <a:rPr lang="cs-CZ" sz="1200" b="1" dirty="0" err="1" smtClean="0">
                <a:solidFill>
                  <a:srgbClr val="000000"/>
                </a:solidFill>
              </a:rPr>
              <a:t>Order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20300" y="1773421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410640" y="1771039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797388" y="2695510"/>
            <a:ext cx="75726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endCxn id="29" idx="2"/>
          </p:cNvCxnSpPr>
          <p:nvPr/>
        </p:nvCxnSpPr>
        <p:spPr>
          <a:xfrm flipV="1">
            <a:off x="5554656" y="1915055"/>
            <a:ext cx="0" cy="78045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22" idx="3"/>
            <a:endCxn id="27" idx="1"/>
          </p:cNvCxnSpPr>
          <p:nvPr/>
        </p:nvCxnSpPr>
        <p:spPr>
          <a:xfrm>
            <a:off x="4797387" y="1340769"/>
            <a:ext cx="522913" cy="60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4612232" y="1131659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540224" y="2589481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986770" y="4138798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224926" y="414327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844735" y="4076405"/>
            <a:ext cx="760312" cy="2777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nice 45"/>
          <p:cNvCxnSpPr/>
          <p:nvPr/>
        </p:nvCxnSpPr>
        <p:spPr>
          <a:xfrm>
            <a:off x="6516216" y="1329416"/>
            <a:ext cx="522913" cy="60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7049686" y="1028735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Sales </a:t>
            </a:r>
            <a:r>
              <a:rPr lang="cs-CZ" sz="1200" b="1" dirty="0" err="1" smtClean="0">
                <a:solidFill>
                  <a:srgbClr val="000000"/>
                </a:solidFill>
              </a:rPr>
              <a:t>Invoice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7049686" y="1748815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40026" y="1746433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049686" y="2119446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Delivery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note</a:t>
            </a:r>
            <a:endParaRPr lang="cs-CZ" sz="1200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100" b="1" dirty="0" smtClean="0">
                <a:solidFill>
                  <a:srgbClr val="000000"/>
                </a:solidFill>
              </a:rPr>
              <a:t>(Sales-</a:t>
            </a:r>
            <a:r>
              <a:rPr lang="cs-CZ" sz="1100" b="1" dirty="0" err="1" smtClean="0">
                <a:solidFill>
                  <a:srgbClr val="000000"/>
                </a:solidFill>
              </a:rPr>
              <a:t>shipment</a:t>
            </a:r>
            <a:r>
              <a:rPr lang="cs-CZ" sz="1100" b="1" dirty="0" smtClean="0">
                <a:solidFill>
                  <a:srgbClr val="000000"/>
                </a:solidFill>
              </a:rPr>
              <a:t>)</a:t>
            </a:r>
            <a:endParaRPr lang="cs-CZ" sz="1100" b="1" dirty="0">
              <a:solidFill>
                <a:srgbClr val="000000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049686" y="2839526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7140026" y="2837144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53" name="Přímá spojnice 52"/>
          <p:cNvCxnSpPr/>
          <p:nvPr/>
        </p:nvCxnSpPr>
        <p:spPr>
          <a:xfrm>
            <a:off x="6547418" y="1481212"/>
            <a:ext cx="491711" cy="79566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4540224" y="4252764"/>
            <a:ext cx="0" cy="22965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>
            <a:off x="4797387" y="3610401"/>
            <a:ext cx="313879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35" y="4550124"/>
            <a:ext cx="2533062" cy="14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nice se šipkou 70"/>
          <p:cNvCxnSpPr/>
          <p:nvPr/>
        </p:nvCxnSpPr>
        <p:spPr>
          <a:xfrm>
            <a:off x="5111266" y="3617937"/>
            <a:ext cx="0" cy="2050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5320300" y="2981160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Purchase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Order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5320300" y="3701240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5482440" y="3701240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55" name="Přímá spojnice se šipkou 54"/>
          <p:cNvCxnSpPr/>
          <p:nvPr/>
        </p:nvCxnSpPr>
        <p:spPr>
          <a:xfrm flipH="1" flipV="1">
            <a:off x="4788221" y="2909152"/>
            <a:ext cx="387801" cy="238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H="1">
            <a:off x="4797388" y="2139096"/>
            <a:ext cx="97308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H="1" flipV="1">
            <a:off x="5166856" y="2911535"/>
            <a:ext cx="9166" cy="122726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5176023" y="4127541"/>
            <a:ext cx="420949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 flipV="1">
            <a:off x="5588172" y="3845256"/>
            <a:ext cx="8800" cy="280177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5770472" y="2127301"/>
            <a:ext cx="0" cy="856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bdélník 61"/>
          <p:cNvSpPr/>
          <p:nvPr/>
        </p:nvSpPr>
        <p:spPr>
          <a:xfrm>
            <a:off x="7049686" y="3328569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Purchase</a:t>
            </a: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</a:rPr>
              <a:t>Invoice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049686" y="4048649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7039129" y="4388194"/>
            <a:ext cx="119591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GRN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7039129" y="5108274"/>
            <a:ext cx="11959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67" name="Přímá spojnice 66"/>
          <p:cNvCxnSpPr/>
          <p:nvPr/>
        </p:nvCxnSpPr>
        <p:spPr>
          <a:xfrm>
            <a:off x="6547418" y="3557224"/>
            <a:ext cx="502268" cy="88925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bdélník 67"/>
          <p:cNvSpPr/>
          <p:nvPr/>
        </p:nvSpPr>
        <p:spPr>
          <a:xfrm>
            <a:off x="7284042" y="5108274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7292426" y="4066790"/>
            <a:ext cx="288032" cy="144016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4603873" y="1843018"/>
            <a:ext cx="14401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72" name="Přímá spojnice 71"/>
          <p:cNvCxnSpPr/>
          <p:nvPr/>
        </p:nvCxnSpPr>
        <p:spPr>
          <a:xfrm>
            <a:off x="6537095" y="3429000"/>
            <a:ext cx="522913" cy="60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Entries</a:t>
            </a:r>
            <a:r>
              <a:rPr lang="cs-CZ" dirty="0" smtClean="0"/>
              <a:t> –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posting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72400" cy="39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2339752" y="2852936"/>
            <a:ext cx="2088232" cy="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339752" y="2204864"/>
            <a:ext cx="0" cy="64807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590920" y="2699098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See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entries</a:t>
            </a:r>
            <a:r>
              <a:rPr lang="cs-CZ" sz="1400" dirty="0" smtClean="0">
                <a:solidFill>
                  <a:srgbClr val="FF0000"/>
                </a:solidFill>
              </a:rPr>
              <a:t> on </a:t>
            </a:r>
            <a:r>
              <a:rPr lang="cs-CZ" sz="1400" dirty="0" err="1" smtClean="0">
                <a:solidFill>
                  <a:srgbClr val="FF0000"/>
                </a:solidFill>
              </a:rPr>
              <a:t>the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next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slide</a:t>
            </a:r>
            <a:endParaRPr lang="cs-CZ" sz="1400" dirty="0">
              <a:solidFill>
                <a:srgbClr val="FF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40" y="4566610"/>
            <a:ext cx="1196899" cy="19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Entries</a:t>
            </a:r>
            <a:r>
              <a:rPr lang="cs-CZ" dirty="0"/>
              <a:t> –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posting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</a:rPr>
              <a:t>Ctrl-F7</a:t>
            </a:r>
            <a:r>
              <a:rPr lang="cs-CZ" dirty="0" smtClean="0"/>
              <a:t>) 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" y="2852936"/>
            <a:ext cx="8679929" cy="22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" y="1503683"/>
            <a:ext cx="6210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1547664" y="3140968"/>
            <a:ext cx="2088232" cy="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547664" y="2492896"/>
            <a:ext cx="0" cy="64807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2051720" y="2656208"/>
            <a:ext cx="1791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See </a:t>
            </a:r>
            <a:r>
              <a:rPr lang="cs-CZ" sz="1200" b="1" dirty="0" err="1" smtClean="0">
                <a:solidFill>
                  <a:srgbClr val="002060"/>
                </a:solidFill>
              </a:rPr>
              <a:t>NAV</a:t>
            </a:r>
            <a:r>
              <a:rPr lang="cs-CZ" sz="1200" dirty="0" err="1" smtClean="0">
                <a:solidFill>
                  <a:srgbClr val="FF0000"/>
                </a:solidFill>
              </a:rPr>
              <a:t>igation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err="1" smtClean="0">
                <a:solidFill>
                  <a:srgbClr val="FF0000"/>
                </a:solidFill>
              </a:rPr>
              <a:t>results</a:t>
            </a:r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</a:rPr>
              <a:t> on the next slide</a:t>
            </a:r>
            <a:r>
              <a:rPr lang="cs-CZ" sz="1200" dirty="0" smtClean="0">
                <a:solidFill>
                  <a:srgbClr val="FF0000"/>
                </a:solidFill>
              </a:rPr>
              <a:t>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3719" y="3645024"/>
            <a:ext cx="272256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2816354" y="3140968"/>
            <a:ext cx="0" cy="504056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Navigation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Navigation-basics (first appearance )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7" y="1700808"/>
            <a:ext cx="4977681" cy="38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71600" y="2060848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2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</a:t>
            </a:r>
            <a:r>
              <a:rPr lang="cs-CZ" dirty="0" smtClean="0"/>
              <a:t>– Sales </a:t>
            </a:r>
            <a:r>
              <a:rPr lang="cs-CZ" dirty="0" err="1" smtClean="0"/>
              <a:t>invoice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Navigation-basics (first appearance 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64904"/>
            <a:ext cx="6600182" cy="36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5434"/>
            <a:ext cx="5194364" cy="12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868144" y="1268760"/>
            <a:ext cx="2304256" cy="79208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See</a:t>
            </a:r>
            <a:r>
              <a:rPr lang="cs-CZ" sz="1100" dirty="0" smtClean="0"/>
              <a:t> </a:t>
            </a:r>
            <a:r>
              <a:rPr lang="cs-CZ" sz="1100" dirty="0" err="1" smtClean="0"/>
              <a:t>printed</a:t>
            </a:r>
            <a:r>
              <a:rPr lang="cs-CZ" sz="1100" dirty="0" smtClean="0"/>
              <a:t> </a:t>
            </a:r>
            <a:r>
              <a:rPr lang="cs-CZ" sz="1100" dirty="0" err="1" smtClean="0"/>
              <a:t>document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09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preview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Sales </a:t>
            </a:r>
            <a:r>
              <a:rPr lang="cs-CZ" dirty="0" err="1" smtClean="0"/>
              <a:t>Invoice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8158"/>
            <a:ext cx="5040560" cy="556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</a:t>
            </a:r>
            <a:r>
              <a:rPr lang="cs-CZ" dirty="0" smtClean="0"/>
              <a:t>– G/L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Navigation-basics (first appearance 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3244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866163" y="3751260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04319" y="375573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24128" y="3688867"/>
            <a:ext cx="760312" cy="2777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5866163" y="3429000"/>
            <a:ext cx="72008" cy="259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248335" y="3406564"/>
            <a:ext cx="123865" cy="282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396661" y="4149081"/>
            <a:ext cx="801451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Customer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948264" y="4149081"/>
            <a:ext cx="801451" cy="576064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>
                <a:solidFill>
                  <a:srgbClr val="000000"/>
                </a:solidFill>
              </a:rPr>
              <a:t>Item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012957" y="4228003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501718" y="4173658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021341" y="5157192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rgbClr val="000000"/>
                </a:solidFill>
              </a:rPr>
              <a:t> </a:t>
            </a:r>
            <a:endParaRPr lang="cs-CZ" sz="1200" b="1" dirty="0">
              <a:solidFill>
                <a:srgbClr val="00000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364088" y="5229200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414416" y="534459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General </a:t>
            </a:r>
            <a:r>
              <a:rPr lang="cs-CZ" dirty="0"/>
              <a:t>Business </a:t>
            </a:r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smtClean="0"/>
              <a:t>Group I.</a:t>
            </a:r>
            <a:r>
              <a:rPr lang="en-GB" dirty="0"/>
              <a:t> </a:t>
            </a:r>
            <a:r>
              <a:rPr lang="en-GB" sz="1200" dirty="0" smtClean="0"/>
              <a:t>(will be explained more in detail during next sessions</a:t>
            </a:r>
            <a:r>
              <a:rPr lang="cs-CZ" sz="1200" dirty="0" smtClean="0"/>
              <a:t>)</a:t>
            </a: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General Business </a:t>
            </a:r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0" y="1628800"/>
            <a:ext cx="8743900" cy="3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8596" y="5373216"/>
            <a:ext cx="7023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Specifies to which general business posting group this particular customer belongs.</a:t>
            </a:r>
          </a:p>
          <a:p>
            <a:r>
              <a:rPr lang="en-US" sz="1200" dirty="0"/>
              <a:t>When you post transactions that involve this customer, this code is used in combination with a general product posting group code in the </a:t>
            </a:r>
            <a:r>
              <a:rPr lang="en-US" sz="1200" b="1" dirty="0">
                <a:solidFill>
                  <a:srgbClr val="FF0000"/>
                </a:solidFill>
              </a:rPr>
              <a:t>General Posting Setup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window. The general posting setup specifies the accounts (for sales, discount amounts, and so on) that the customer’s transactions are posted to.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0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222</TotalTime>
  <Words>483</Words>
  <Application>Microsoft Office PowerPoint</Application>
  <PresentationFormat>Předvádění na obrazovce (4:3)</PresentationFormat>
  <Paragraphs>168</Paragraphs>
  <Slides>19</Slides>
  <Notes>1</Notes>
  <HiddenSlides>2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Navertica3</vt:lpstr>
      <vt:lpstr>1_Navertica3</vt:lpstr>
      <vt:lpstr>2_Navertica3</vt:lpstr>
      <vt:lpstr>List aplikace Microsoft Excel 97–2003</vt:lpstr>
      <vt:lpstr>Prezentace aplikace PowerPoint</vt:lpstr>
      <vt:lpstr>Prezentace aplikace PowerPoint</vt:lpstr>
      <vt:lpstr>Entries – result of posting I.</vt:lpstr>
      <vt:lpstr>Entries – result of posting (Ctrl-F7) II.</vt:lpstr>
      <vt:lpstr>Result of Navigation I.</vt:lpstr>
      <vt:lpstr>Result of Navigation – Sales invoice</vt:lpstr>
      <vt:lpstr>Prezentace aplikace PowerPoint</vt:lpstr>
      <vt:lpstr>Result of Navigation – G/L </vt:lpstr>
      <vt:lpstr> General Business Posting Group I. (will be explained more in detail during next sessions) </vt:lpstr>
      <vt:lpstr>General Business Posting Group II. (will be explained more in detail during next sessions)</vt:lpstr>
      <vt:lpstr>Main principles (source tables and their entries after posting-F7)</vt:lpstr>
      <vt:lpstr>Prezentace aplikace PowerPoint</vt:lpstr>
      <vt:lpstr>Standard Keybord Shortcuts for 2016 –I.</vt:lpstr>
      <vt:lpstr>Standard Keybord Shortcuts for 2013 R2 –II.</vt:lpstr>
      <vt:lpstr>Standard Keybord Shortcuts for MS Dynamics NAV 2016 –III.</vt:lpstr>
      <vt:lpstr>Standard Keybord Shortcuts for MS Dynamics NAV 2016  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Miki Skorkovský</cp:lastModifiedBy>
  <cp:revision>694</cp:revision>
  <dcterms:created xsi:type="dcterms:W3CDTF">2008-09-16T18:20:53Z</dcterms:created>
  <dcterms:modified xsi:type="dcterms:W3CDTF">2017-02-19T10:39:35Z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