
<file path=[Content_Types].xml><?xml version="1.0" encoding="utf-8"?>
<Types xmlns="http://schemas.openxmlformats.org/package/2006/content-types">
  <Default Extension="xml" ContentType="application/xml"/>
  <Default Extension="bin" ContentType="application/vnd.openxmlformats-officedocument.oleObject"/>
  <Default Extension="jpeg" ContentType="image/jpeg"/>
  <Default Extension="rels" ContentType="application/vnd.openxmlformats-package.relationships+xml"/>
  <Default Extension="emf" ContentType="image/x-emf"/>
  <Default Extension="vml" ContentType="application/vnd.openxmlformats-officedocument.vmlDrawing"/>
  <Default Extension="tif" ContentType="image/tiff"/>
  <Default Extension="docx" ContentType="application/vnd.openxmlformats-officedocument.wordprocessingml.document"/>
  <Default Extension="png" ContentType="image/png"/>
  <Default Extension="wmf" ContentType="image/x-w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7"/>
  </p:notesMasterIdLst>
  <p:sldIdLst>
    <p:sldId id="257" r:id="rId2"/>
    <p:sldId id="314" r:id="rId3"/>
    <p:sldId id="310" r:id="rId4"/>
    <p:sldId id="281" r:id="rId5"/>
    <p:sldId id="282" r:id="rId6"/>
    <p:sldId id="300" r:id="rId7"/>
    <p:sldId id="301" r:id="rId8"/>
    <p:sldId id="311" r:id="rId9"/>
    <p:sldId id="312" r:id="rId10"/>
    <p:sldId id="313" r:id="rId11"/>
    <p:sldId id="274" r:id="rId12"/>
    <p:sldId id="258" r:id="rId13"/>
    <p:sldId id="270" r:id="rId14"/>
    <p:sldId id="259" r:id="rId15"/>
    <p:sldId id="260" r:id="rId16"/>
    <p:sldId id="261" r:id="rId17"/>
    <p:sldId id="262" r:id="rId18"/>
    <p:sldId id="263" r:id="rId19"/>
    <p:sldId id="264" r:id="rId20"/>
    <p:sldId id="265" r:id="rId21"/>
    <p:sldId id="266" r:id="rId22"/>
    <p:sldId id="267" r:id="rId23"/>
    <p:sldId id="272" r:id="rId24"/>
    <p:sldId id="269" r:id="rId25"/>
    <p:sldId id="273" r:id="rId26"/>
    <p:sldId id="291" r:id="rId27"/>
    <p:sldId id="271" r:id="rId28"/>
    <p:sldId id="275" r:id="rId29"/>
    <p:sldId id="276" r:id="rId30"/>
    <p:sldId id="277" r:id="rId31"/>
    <p:sldId id="278" r:id="rId32"/>
    <p:sldId id="279" r:id="rId33"/>
    <p:sldId id="280" r:id="rId34"/>
    <p:sldId id="283" r:id="rId35"/>
    <p:sldId id="284" r:id="rId36"/>
    <p:sldId id="286" r:id="rId37"/>
    <p:sldId id="290" r:id="rId38"/>
    <p:sldId id="287" r:id="rId39"/>
    <p:sldId id="288" r:id="rId40"/>
    <p:sldId id="302" r:id="rId41"/>
    <p:sldId id="289" r:id="rId42"/>
    <p:sldId id="304" r:id="rId43"/>
    <p:sldId id="305" r:id="rId44"/>
    <p:sldId id="303" r:id="rId45"/>
    <p:sldId id="307" r:id="rId46"/>
    <p:sldId id="285" r:id="rId47"/>
    <p:sldId id="292" r:id="rId48"/>
    <p:sldId id="308" r:id="rId49"/>
    <p:sldId id="293" r:id="rId50"/>
    <p:sldId id="294" r:id="rId51"/>
    <p:sldId id="295" r:id="rId52"/>
    <p:sldId id="296" r:id="rId53"/>
    <p:sldId id="297" r:id="rId54"/>
    <p:sldId id="298" r:id="rId55"/>
    <p:sldId id="299" r:id="rId56"/>
  </p:sldIdLst>
  <p:sldSz cx="9144000" cy="6858000" type="screen4x3"/>
  <p:notesSz cx="6858000" cy="9144000"/>
  <p:defaultText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706"/>
    <p:restoredTop sz="94630"/>
  </p:normalViewPr>
  <p:slideViewPr>
    <p:cSldViewPr snapToGrid="0" snapToObjects="1">
      <p:cViewPr varScale="1">
        <p:scale>
          <a:sx n="92" d="100"/>
          <a:sy n="92" d="100"/>
        </p:scale>
        <p:origin x="688" y="16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notesMaster" Target="notesMasters/notesMaster1.xml"/><Relationship Id="rId58" Type="http://schemas.openxmlformats.org/officeDocument/2006/relationships/presProps" Target="presProps.xml"/><Relationship Id="rId59" Type="http://schemas.openxmlformats.org/officeDocument/2006/relationships/viewProps" Target="viewProp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theme" Target="theme/theme1.xml"/><Relationship Id="rId61"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4.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berschrift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05DDB10-F64F-F54A-925F-EA1EBAFE0561}" type="datetimeFigureOut">
              <a:rPr lang="de-DE" smtClean="0"/>
              <a:t>10.04.17</a:t>
            </a:fld>
            <a:endParaRPr lang="de-DE"/>
          </a:p>
        </p:txBody>
      </p:sp>
      <p:sp>
        <p:nvSpPr>
          <p:cNvPr id="4" name="Folienbildplatzhalt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de-AT" smtClean="0"/>
              <a:t>Mastertextformat bearbeiten</a:t>
            </a:r>
          </a:p>
          <a:p>
            <a:pPr lvl="1"/>
            <a:r>
              <a:rPr lang="de-AT" smtClean="0"/>
              <a:t>Zweite Ebene</a:t>
            </a:r>
          </a:p>
          <a:p>
            <a:pPr lvl="2"/>
            <a:r>
              <a:rPr lang="de-AT" smtClean="0"/>
              <a:t>Dritte Ebene</a:t>
            </a:r>
          </a:p>
          <a:p>
            <a:pPr lvl="3"/>
            <a:r>
              <a:rPr lang="de-AT" smtClean="0"/>
              <a:t>Vierte Ebene</a:t>
            </a:r>
          </a:p>
          <a:p>
            <a:pPr lvl="4"/>
            <a:r>
              <a:rPr lang="de-AT" smtClean="0"/>
              <a:t>Fünfte Ebene</a:t>
            </a:r>
            <a:endParaRPr lang="de-DE"/>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8355CDF-5D32-FD47-A521-EEFEA9C5E618}" type="slidenum">
              <a:rPr lang="de-DE" smtClean="0"/>
              <a:t>‹Nr.›</a:t>
            </a:fld>
            <a:endParaRPr lang="de-DE"/>
          </a:p>
        </p:txBody>
      </p:sp>
    </p:spTree>
    <p:extLst>
      <p:ext uri="{BB962C8B-B14F-4D97-AF65-F5344CB8AC3E}">
        <p14:creationId xmlns:p14="http://schemas.microsoft.com/office/powerpoint/2010/main" val="68669690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de.wikipedia.org/wiki/Griechische_Sprache" TargetMode="External"/><Relationship Id="rId4" Type="http://schemas.openxmlformats.org/officeDocument/2006/relationships/hyperlink" Target="http://de.wikipedia.org/wiki/Wissenschaft" TargetMode="External"/><Relationship Id="rId5" Type="http://schemas.openxmlformats.org/officeDocument/2006/relationships/hyperlink" Target="http://de.wikipedia.org/wiki/Erdoberfl%C3%A4che" TargetMode="External"/><Relationship Id="rId6" Type="http://schemas.openxmlformats.org/officeDocument/2006/relationships/hyperlink" Target="http://de.wikipedia.org/wiki/Geographischer_Raum" TargetMode="External"/><Relationship Id="rId7" Type="http://schemas.openxmlformats.org/officeDocument/2006/relationships/hyperlink" Target="http://de.wikipedia.org/wiki/Naturwissenschaft" TargetMode="External"/><Relationship Id="rId8" Type="http://schemas.openxmlformats.org/officeDocument/2006/relationships/hyperlink" Target="http://de.wikipedia.org/wiki/Sozialwissenschaft" TargetMode="External"/><Relationship Id="rId9" Type="http://schemas.openxmlformats.org/officeDocument/2006/relationships/hyperlink" Target="http://de.wikipedia.org/wiki/Geosph%C3%A4re" TargetMode="External"/><Relationship Id="rId10" Type="http://schemas.openxmlformats.org/officeDocument/2006/relationships/hyperlink" Target="http://de.wikipedia.org/wiki/Geowissenschaften" TargetMode="External"/><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Slide Image Placeholder 1"/>
          <p:cNvSpPr>
            <a:spLocks noGrp="1" noRot="1" noChangeAspect="1"/>
          </p:cNvSpPr>
          <p:nvPr>
            <p:ph type="sldImg"/>
          </p:nvPr>
        </p:nvSpPr>
        <p:spPr bwMode="auto">
          <a:noFill/>
          <a:ln>
            <a:solidFill>
              <a:srgbClr val="000000"/>
            </a:solidFill>
            <a:miter lim="800000"/>
            <a:headEnd/>
            <a:tailEnd/>
          </a:ln>
        </p:spPr>
      </p:sp>
      <p:sp>
        <p:nvSpPr>
          <p:cNvPr id="23554" name="Notes Placeholder 2"/>
          <p:cNvSpPr>
            <a:spLocks noGrp="1"/>
          </p:cNvSpPr>
          <p:nvPr>
            <p:ph type="body" idx="1"/>
          </p:nvPr>
        </p:nvSpPr>
        <p:spPr bwMode="auto">
          <a:noFill/>
        </p:spPr>
        <p:txBody>
          <a:bodyPr wrap="square" numCol="1" anchor="t" anchorCtr="0" compatLnSpc="1">
            <a:prstTxWarp prst="textNoShape">
              <a:avLst/>
            </a:prstTxWarp>
          </a:bodyPr>
          <a:lstStyle/>
          <a:p>
            <a:pPr defTabSz="954088" eaLnBrk="1" hangingPunct="1">
              <a:spcBef>
                <a:spcPct val="0"/>
              </a:spcBef>
            </a:pPr>
            <a:r>
              <a:rPr lang="de-DE" dirty="0" smtClean="0"/>
              <a:t>Es geht um den Bezug der (Land-) Karte zur Wirklichkeit…</a:t>
            </a:r>
          </a:p>
          <a:p>
            <a:pPr defTabSz="954088" eaLnBrk="1" hangingPunct="1">
              <a:spcBef>
                <a:spcPct val="0"/>
              </a:spcBef>
            </a:pPr>
            <a:endParaRPr lang="de-DE" dirty="0" smtClean="0"/>
          </a:p>
          <a:p>
            <a:pPr defTabSz="954088" eaLnBrk="1" hangingPunct="1">
              <a:spcBef>
                <a:spcPct val="0"/>
              </a:spcBef>
            </a:pPr>
            <a:r>
              <a:rPr lang="de-DE" dirty="0" smtClean="0"/>
              <a:t>Cf. Richard Nisbet: Geography of Thought</a:t>
            </a:r>
          </a:p>
          <a:p>
            <a:pPr defTabSz="954088" eaLnBrk="1" hangingPunct="1">
              <a:spcBef>
                <a:spcPct val="0"/>
              </a:spcBef>
            </a:pPr>
            <a:endParaRPr lang="de-DE" dirty="0" smtClean="0"/>
          </a:p>
          <a:p>
            <a:pPr defTabSz="954088" eaLnBrk="1" hangingPunct="1">
              <a:spcBef>
                <a:spcPct val="0"/>
              </a:spcBef>
            </a:pPr>
            <a:r>
              <a:rPr lang="de-DE" dirty="0" smtClean="0"/>
              <a:t>Die </a:t>
            </a:r>
            <a:r>
              <a:rPr lang="de-DE" b="1" dirty="0" smtClean="0"/>
              <a:t>Geographie</a:t>
            </a:r>
            <a:r>
              <a:rPr lang="de-DE" dirty="0" smtClean="0"/>
              <a:t> (auch </a:t>
            </a:r>
            <a:r>
              <a:rPr lang="de-DE" i="1" dirty="0" smtClean="0"/>
              <a:t>Geografie</a:t>
            </a:r>
            <a:r>
              <a:rPr lang="de-DE" dirty="0" smtClean="0"/>
              <a:t>, </a:t>
            </a:r>
            <a:r>
              <a:rPr lang="de-DE" dirty="0" smtClean="0">
                <a:hlinkClick r:id="rId3" action="ppaction://hlinkfile" tooltip="Griechische Sprache"/>
              </a:rPr>
              <a:t>griechisch</a:t>
            </a:r>
            <a:r>
              <a:rPr lang="de-DE" dirty="0" smtClean="0"/>
              <a:t> </a:t>
            </a:r>
            <a:r>
              <a:rPr lang="bg-BG" dirty="0" smtClean="0"/>
              <a:t>γεωγραφία</a:t>
            </a:r>
            <a:r>
              <a:rPr lang="de-DE" dirty="0" smtClean="0"/>
              <a:t> </a:t>
            </a:r>
            <a:r>
              <a:rPr lang="de-DE" i="1" dirty="0" smtClean="0"/>
              <a:t>geografia</a:t>
            </a:r>
            <a:r>
              <a:rPr lang="de-DE" dirty="0" smtClean="0"/>
              <a:t>) oder </a:t>
            </a:r>
            <a:r>
              <a:rPr lang="de-DE" i="1" dirty="0" smtClean="0"/>
              <a:t>Erdkunde</a:t>
            </a:r>
            <a:r>
              <a:rPr lang="de-DE" dirty="0" smtClean="0"/>
              <a:t> ist die </a:t>
            </a:r>
            <a:r>
              <a:rPr lang="de-DE" dirty="0" smtClean="0">
                <a:hlinkClick r:id="rId4" action="ppaction://hlinkfile" tooltip="Wissenschaft"/>
              </a:rPr>
              <a:t>Wissenschaft</a:t>
            </a:r>
            <a:r>
              <a:rPr lang="de-DE" dirty="0" smtClean="0"/>
              <a:t>, die sich mit der räumlichen Struktur und Entwicklung der Erdoberfläche befasst, sowohl in ihrer physischen Beschaffenheit wie auch als Raum und Ort des menschlichen Lebens und Handelns.</a:t>
            </a:r>
            <a:r>
              <a:rPr lang="de-DE" baseline="30000" dirty="0" smtClean="0">
                <a:hlinkClick r:id="rId5" action="ppaction://hlinkfile"/>
              </a:rPr>
              <a:t>[1][2]</a:t>
            </a:r>
            <a:r>
              <a:rPr lang="de-DE" dirty="0" smtClean="0"/>
              <a:t> Sie beschreibt und erklärt darüber hinaus, wie sich der </a:t>
            </a:r>
            <a:r>
              <a:rPr lang="de-DE" dirty="0" smtClean="0">
                <a:hlinkClick r:id="rId6" action="ppaction://hlinkfile" tooltip="Geographischer Raum"/>
              </a:rPr>
              <a:t>Geographische Raum</a:t>
            </a:r>
            <a:r>
              <a:rPr lang="de-DE" dirty="0" smtClean="0"/>
              <a:t> und die Vorgänge an der </a:t>
            </a:r>
            <a:r>
              <a:rPr lang="de-DE" dirty="0" smtClean="0">
                <a:hlinkClick r:id="rId5" action="ppaction://hlinkfile" tooltip="Erdoberfläche"/>
              </a:rPr>
              <a:t>Erdoberfläche</a:t>
            </a:r>
            <a:r>
              <a:rPr lang="de-DE" dirty="0" smtClean="0"/>
              <a:t> auf den Menschen auswirken. Sie entwickelt Konzepte zum Verständnis und zur Lösung von Problemen zwischen Mensch und Umwelt. Sie bewegt sich dabei oft an der Nahtstelle zwischen den </a:t>
            </a:r>
            <a:r>
              <a:rPr lang="de-DE" dirty="0" smtClean="0">
                <a:hlinkClick r:id="rId7" action="ppaction://hlinkfile" tooltip="Naturwissenschaft"/>
              </a:rPr>
              <a:t>Naturwissenschaften</a:t>
            </a:r>
            <a:r>
              <a:rPr lang="de-DE" dirty="0" smtClean="0"/>
              <a:t> und den </a:t>
            </a:r>
            <a:r>
              <a:rPr lang="de-DE" dirty="0" smtClean="0">
                <a:hlinkClick r:id="rId8" action="ppaction://hlinkfile" tooltip="Sozialwissenschaft"/>
              </a:rPr>
              <a:t>Sozialwissenschaften</a:t>
            </a:r>
            <a:r>
              <a:rPr lang="de-DE" dirty="0" smtClean="0"/>
              <a:t>.</a:t>
            </a:r>
          </a:p>
          <a:p>
            <a:pPr defTabSz="954088" eaLnBrk="1" hangingPunct="1">
              <a:spcBef>
                <a:spcPct val="0"/>
              </a:spcBef>
            </a:pPr>
            <a:r>
              <a:rPr lang="de-DE" dirty="0" smtClean="0"/>
              <a:t>Gegenstand der Geographie ist die gesamtheitliche Erfassung, Beschreibung und Erklärung der Strukturen, Prozesse und Wechselwirkungen in der </a:t>
            </a:r>
            <a:r>
              <a:rPr lang="de-DE" dirty="0" smtClean="0">
                <a:hlinkClick r:id="rId9" action="ppaction://hlinkfile" tooltip="Geosphäre"/>
              </a:rPr>
              <a:t>Geosphäre</a:t>
            </a:r>
            <a:r>
              <a:rPr lang="de-DE" dirty="0" smtClean="0"/>
              <a:t>. Die isolierte mathematisch-physikalische beziehungsweise biologische Erforschung ihrer Einzelerscheinungen ist jedoch Gegenstand anderer </a:t>
            </a:r>
            <a:r>
              <a:rPr lang="de-DE" dirty="0" smtClean="0">
                <a:hlinkClick r:id="rId10" action="ppaction://hlinkfile" tooltip="Geowissenschaften"/>
              </a:rPr>
              <a:t>Geowissenschaften</a:t>
            </a:r>
            <a:r>
              <a:rPr lang="de-DE" dirty="0" smtClean="0"/>
              <a:t> </a:t>
            </a:r>
          </a:p>
          <a:p>
            <a:pPr defTabSz="954088" eaLnBrk="1" hangingPunct="1">
              <a:spcBef>
                <a:spcPct val="0"/>
              </a:spcBef>
            </a:pPr>
            <a:endParaRPr lang="de-DE" dirty="0" smtClean="0"/>
          </a:p>
        </p:txBody>
      </p:sp>
      <p:sp>
        <p:nvSpPr>
          <p:cNvPr id="2253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6CE0DBC-7EF9-4A71-90B0-FFD9CB0CF0A3}" type="slidenum">
              <a:rPr lang="de-DE"/>
              <a:pPr fontAlgn="base">
                <a:spcBef>
                  <a:spcPct val="0"/>
                </a:spcBef>
                <a:spcAft>
                  <a:spcPct val="0"/>
                </a:spcAft>
                <a:defRPr/>
              </a:pPr>
              <a:t>11</a:t>
            </a:fld>
            <a:endParaRPr lang="de-DE"/>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9A9754A9-5828-48BD-9E58-900CEDE1CC2C}" type="slidenum">
              <a:rPr lang="de-DE" smtClean="0"/>
              <a:pPr/>
              <a:t>28</a:t>
            </a:fld>
            <a:endParaRPr lang="de-DE"/>
          </a:p>
        </p:txBody>
      </p:sp>
    </p:spTree>
    <p:extLst>
      <p:ext uri="{BB962C8B-B14F-4D97-AF65-F5344CB8AC3E}">
        <p14:creationId xmlns:p14="http://schemas.microsoft.com/office/powerpoint/2010/main" val="2197776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432ABC55-56FC-2641-8479-01099D2854F7}" type="datetimeFigureOut">
              <a:rPr lang="de-DE" smtClean="0"/>
              <a:t>10.04.17</a:t>
            </a:fld>
            <a:endParaRPr lang="de-DE"/>
          </a:p>
        </p:txBody>
      </p:sp>
      <p:sp>
        <p:nvSpPr>
          <p:cNvPr id="3" name="Fußzeilenplatzhalter 2"/>
          <p:cNvSpPr>
            <a:spLocks noGrp="1"/>
          </p:cNvSpPr>
          <p:nvPr>
            <p:ph type="ftr" sz="quarter" idx="11"/>
          </p:nvPr>
        </p:nvSpPr>
        <p:spPr/>
        <p:txBody>
          <a:bodyPr/>
          <a:lstStyle/>
          <a:p>
            <a:endParaRPr lang="de-DE"/>
          </a:p>
        </p:txBody>
      </p:sp>
      <p:sp>
        <p:nvSpPr>
          <p:cNvPr id="4" name="Foliennummernplatzhalter 3"/>
          <p:cNvSpPr>
            <a:spLocks noGrp="1"/>
          </p:cNvSpPr>
          <p:nvPr>
            <p:ph type="sldNum" sz="quarter" idx="12"/>
          </p:nvPr>
        </p:nvSpPr>
        <p:spPr/>
        <p:txBody>
          <a:bodyPr/>
          <a:lstStyle/>
          <a:p>
            <a:fld id="{A3D585BF-8927-8249-9C4B-ABE644BFA468}" type="slidenum">
              <a:rPr lang="de-DE" smtClean="0"/>
              <a:t>‹Nr.›</a:t>
            </a:fld>
            <a:endParaRPr lang="de-DE"/>
          </a:p>
        </p:txBody>
      </p:sp>
    </p:spTree>
    <p:extLst>
      <p:ext uri="{BB962C8B-B14F-4D97-AF65-F5344CB8AC3E}">
        <p14:creationId xmlns:p14="http://schemas.microsoft.com/office/powerpoint/2010/main" val="19621555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smtClean="0"/>
              <a:t>Mastertitelformat bearbeiten</a:t>
            </a:r>
            <a:endParaRPr lang="de-DE"/>
          </a:p>
        </p:txBody>
      </p:sp>
      <p:sp>
        <p:nvSpPr>
          <p:cNvPr id="3" name="Vertikaler Textplatzhalter 2"/>
          <p:cNvSpPr>
            <a:spLocks noGrp="1"/>
          </p:cNvSpPr>
          <p:nvPr>
            <p:ph type="body" orient="vert" idx="1"/>
          </p:nvPr>
        </p:nvSpPr>
        <p:spPr/>
        <p:txBody>
          <a:bodyPr vert="eaVert"/>
          <a:lstStyle/>
          <a:p>
            <a:pPr lvl="0"/>
            <a:r>
              <a:rPr lang="de-AT" smtClean="0"/>
              <a:t>Mastertextformat bearbeiten</a:t>
            </a:r>
          </a:p>
          <a:p>
            <a:pPr lvl="1"/>
            <a:r>
              <a:rPr lang="de-AT" smtClean="0"/>
              <a:t>Zweite Ebene</a:t>
            </a:r>
          </a:p>
          <a:p>
            <a:pPr lvl="2"/>
            <a:r>
              <a:rPr lang="de-AT" smtClean="0"/>
              <a:t>Dritte Ebene</a:t>
            </a:r>
          </a:p>
          <a:p>
            <a:pPr lvl="3"/>
            <a:r>
              <a:rPr lang="de-AT" smtClean="0"/>
              <a:t>Vierte Ebene</a:t>
            </a:r>
          </a:p>
          <a:p>
            <a:pPr lvl="4"/>
            <a:r>
              <a:rPr lang="de-AT" smtClean="0"/>
              <a:t>Fünfte Ebene</a:t>
            </a:r>
            <a:endParaRPr lang="de-DE"/>
          </a:p>
        </p:txBody>
      </p:sp>
      <p:sp>
        <p:nvSpPr>
          <p:cNvPr id="4" name="Datumsplatzhalter 3"/>
          <p:cNvSpPr>
            <a:spLocks noGrp="1"/>
          </p:cNvSpPr>
          <p:nvPr>
            <p:ph type="dt" sz="half" idx="10"/>
          </p:nvPr>
        </p:nvSpPr>
        <p:spPr/>
        <p:txBody>
          <a:bodyPr/>
          <a:lstStyle/>
          <a:p>
            <a:fld id="{432ABC55-56FC-2641-8479-01099D2854F7}" type="datetimeFigureOut">
              <a:rPr lang="de-DE" smtClean="0"/>
              <a:t>10.04.17</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A3D585BF-8927-8249-9C4B-ABE644BFA468}" type="slidenum">
              <a:rPr lang="de-DE" smtClean="0"/>
              <a:t>‹Nr.›</a:t>
            </a:fld>
            <a:endParaRPr lang="de-DE"/>
          </a:p>
        </p:txBody>
      </p:sp>
    </p:spTree>
    <p:extLst>
      <p:ext uri="{BB962C8B-B14F-4D97-AF65-F5344CB8AC3E}">
        <p14:creationId xmlns:p14="http://schemas.microsoft.com/office/powerpoint/2010/main" val="32844530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p:spPr>
        <p:txBody>
          <a:bodyPr vert="eaVert"/>
          <a:lstStyle/>
          <a:p>
            <a:r>
              <a:rPr lang="de-AT" smtClean="0"/>
              <a:t>Mastertitelformat bearbeiten</a:t>
            </a:r>
            <a:endParaRPr lang="de-DE"/>
          </a:p>
        </p:txBody>
      </p:sp>
      <p:sp>
        <p:nvSpPr>
          <p:cNvPr id="3" name="Vertikaler Textplatzhalter 2"/>
          <p:cNvSpPr>
            <a:spLocks noGrp="1"/>
          </p:cNvSpPr>
          <p:nvPr>
            <p:ph type="body" orient="vert" idx="1"/>
          </p:nvPr>
        </p:nvSpPr>
        <p:spPr>
          <a:xfrm>
            <a:off x="457200" y="274638"/>
            <a:ext cx="6019800" cy="5851525"/>
          </a:xfrm>
        </p:spPr>
        <p:txBody>
          <a:bodyPr vert="eaVert"/>
          <a:lstStyle/>
          <a:p>
            <a:pPr lvl="0"/>
            <a:r>
              <a:rPr lang="de-AT" smtClean="0"/>
              <a:t>Mastertextformat bearbeiten</a:t>
            </a:r>
          </a:p>
          <a:p>
            <a:pPr lvl="1"/>
            <a:r>
              <a:rPr lang="de-AT" smtClean="0"/>
              <a:t>Zweite Ebene</a:t>
            </a:r>
          </a:p>
          <a:p>
            <a:pPr lvl="2"/>
            <a:r>
              <a:rPr lang="de-AT" smtClean="0"/>
              <a:t>Dritte Ebene</a:t>
            </a:r>
          </a:p>
          <a:p>
            <a:pPr lvl="3"/>
            <a:r>
              <a:rPr lang="de-AT" smtClean="0"/>
              <a:t>Vierte Ebene</a:t>
            </a:r>
          </a:p>
          <a:p>
            <a:pPr lvl="4"/>
            <a:r>
              <a:rPr lang="de-AT" smtClean="0"/>
              <a:t>Fünfte Ebene</a:t>
            </a:r>
            <a:endParaRPr lang="de-DE"/>
          </a:p>
        </p:txBody>
      </p:sp>
      <p:sp>
        <p:nvSpPr>
          <p:cNvPr id="4" name="Datumsplatzhalter 3"/>
          <p:cNvSpPr>
            <a:spLocks noGrp="1"/>
          </p:cNvSpPr>
          <p:nvPr>
            <p:ph type="dt" sz="half" idx="10"/>
          </p:nvPr>
        </p:nvSpPr>
        <p:spPr/>
        <p:txBody>
          <a:bodyPr/>
          <a:lstStyle/>
          <a:p>
            <a:fld id="{432ABC55-56FC-2641-8479-01099D2854F7}" type="datetimeFigureOut">
              <a:rPr lang="de-DE" smtClean="0"/>
              <a:t>10.04.17</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A3D585BF-8927-8249-9C4B-ABE644BFA468}" type="slidenum">
              <a:rPr lang="de-DE" smtClean="0"/>
              <a:t>‹Nr.›</a:t>
            </a:fld>
            <a:endParaRPr lang="de-DE"/>
          </a:p>
        </p:txBody>
      </p:sp>
    </p:spTree>
    <p:extLst>
      <p:ext uri="{BB962C8B-B14F-4D97-AF65-F5344CB8AC3E}">
        <p14:creationId xmlns:p14="http://schemas.microsoft.com/office/powerpoint/2010/main" val="19765482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el + Bild + Logo">
    <p:spTree>
      <p:nvGrpSpPr>
        <p:cNvPr id="1" name=""/>
        <p:cNvGrpSpPr/>
        <p:nvPr/>
      </p:nvGrpSpPr>
      <p:grpSpPr>
        <a:xfrm>
          <a:off x="0" y="0"/>
          <a:ext cx="0" cy="0"/>
          <a:chOff x="0" y="0"/>
          <a:chExt cx="0" cy="0"/>
        </a:xfrm>
      </p:grpSpPr>
      <p:sp>
        <p:nvSpPr>
          <p:cNvPr id="13" name="Bildplatzhalter 3"/>
          <p:cNvSpPr>
            <a:spLocks noGrp="1"/>
          </p:cNvSpPr>
          <p:nvPr>
            <p:ph type="pic" sz="quarter" idx="12"/>
          </p:nvPr>
        </p:nvSpPr>
        <p:spPr>
          <a:xfrm>
            <a:off x="0" y="0"/>
            <a:ext cx="9144000" cy="5600849"/>
          </a:xfrm>
        </p:spPr>
        <p:txBody>
          <a:bodyPr/>
          <a:lstStyle/>
          <a:p>
            <a:r>
              <a:rPr lang="de-DE" smtClean="0"/>
              <a:t>Bild durch Klicken auf Symbol hinzufügen</a:t>
            </a:r>
            <a:endParaRPr lang="de-DE"/>
          </a:p>
        </p:txBody>
      </p:sp>
      <p:sp>
        <p:nvSpPr>
          <p:cNvPr id="2" name="Titel 1"/>
          <p:cNvSpPr>
            <a:spLocks noGrp="1"/>
          </p:cNvSpPr>
          <p:nvPr>
            <p:ph type="ctrTitle" hasCustomPrompt="1"/>
          </p:nvPr>
        </p:nvSpPr>
        <p:spPr>
          <a:xfrm>
            <a:off x="518765" y="5976114"/>
            <a:ext cx="7986630" cy="522485"/>
          </a:xfrm>
        </p:spPr>
        <p:txBody>
          <a:bodyPr>
            <a:noAutofit/>
          </a:bodyPr>
          <a:lstStyle>
            <a:lvl1pPr algn="l">
              <a:defRPr sz="2700" b="1"/>
            </a:lvl1pPr>
          </a:lstStyle>
          <a:p>
            <a:r>
              <a:rPr lang="de-DE" dirty="0" smtClean="0"/>
              <a:t>Überschrift</a:t>
            </a:r>
            <a:endParaRPr lang="de-DE" dirty="0"/>
          </a:p>
        </p:txBody>
      </p:sp>
      <p:sp>
        <p:nvSpPr>
          <p:cNvPr id="7" name="Inhaltsplatzhalter 2"/>
          <p:cNvSpPr>
            <a:spLocks noGrp="1"/>
          </p:cNvSpPr>
          <p:nvPr>
            <p:ph idx="10" hasCustomPrompt="1"/>
          </p:nvPr>
        </p:nvSpPr>
        <p:spPr>
          <a:xfrm>
            <a:off x="547527" y="6368166"/>
            <a:ext cx="7957868" cy="427245"/>
          </a:xfrm>
        </p:spPr>
        <p:txBody>
          <a:bodyPr>
            <a:normAutofit/>
          </a:bodyPr>
          <a:lstStyle>
            <a:lvl1pPr marL="0" indent="0">
              <a:buFontTx/>
              <a:buNone/>
              <a:defRPr sz="1200" b="1">
                <a:solidFill>
                  <a:schemeClr val="tx1">
                    <a:lumMod val="50000"/>
                    <a:lumOff val="50000"/>
                  </a:schemeClr>
                </a:solidFill>
                <a:latin typeface="+mj-lt"/>
              </a:defRPr>
            </a:lvl1pPr>
          </a:lstStyle>
          <a:p>
            <a:pPr lvl="0"/>
            <a:r>
              <a:rPr lang="de-DE" dirty="0" smtClean="0"/>
              <a:t>Überschrift 2</a:t>
            </a:r>
            <a:endParaRPr lang="de-DE" dirty="0"/>
          </a:p>
        </p:txBody>
      </p:sp>
      <p:sp>
        <p:nvSpPr>
          <p:cNvPr id="10" name="Inhaltsplatzhalter 2"/>
          <p:cNvSpPr>
            <a:spLocks noGrp="1"/>
          </p:cNvSpPr>
          <p:nvPr>
            <p:ph idx="11" hasCustomPrompt="1"/>
          </p:nvPr>
        </p:nvSpPr>
        <p:spPr>
          <a:xfrm>
            <a:off x="547527" y="5819825"/>
            <a:ext cx="7957868" cy="328750"/>
          </a:xfrm>
        </p:spPr>
        <p:txBody>
          <a:bodyPr>
            <a:normAutofit/>
          </a:bodyPr>
          <a:lstStyle>
            <a:lvl1pPr marL="0" indent="0">
              <a:buFontTx/>
              <a:buNone/>
              <a:defRPr sz="1000" b="1">
                <a:solidFill>
                  <a:schemeClr val="tx1">
                    <a:lumMod val="50000"/>
                    <a:lumOff val="50000"/>
                  </a:schemeClr>
                </a:solidFill>
                <a:latin typeface="+mn-lt"/>
              </a:defRPr>
            </a:lvl1pPr>
          </a:lstStyle>
          <a:p>
            <a:pPr lvl="0"/>
            <a:r>
              <a:rPr lang="de-DE" dirty="0" smtClean="0"/>
              <a:t>Überschrift 2</a:t>
            </a:r>
            <a:endParaRPr lang="de-DE" dirty="0"/>
          </a:p>
        </p:txBody>
      </p:sp>
      <p:pic>
        <p:nvPicPr>
          <p:cNvPr id="11" name="Grafik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245706" y="750162"/>
            <a:ext cx="2259719" cy="652424"/>
          </a:xfrm>
          <a:prstGeom prst="rect">
            <a:avLst/>
          </a:prstGeom>
        </p:spPr>
      </p:pic>
    </p:spTree>
    <p:extLst>
      <p:ext uri="{BB962C8B-B14F-4D97-AF65-F5344CB8AC3E}">
        <p14:creationId xmlns:p14="http://schemas.microsoft.com/office/powerpoint/2010/main" val="1636545672"/>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extfolie + Bild">
    <p:spTree>
      <p:nvGrpSpPr>
        <p:cNvPr id="1" name=""/>
        <p:cNvGrpSpPr/>
        <p:nvPr/>
      </p:nvGrpSpPr>
      <p:grpSpPr>
        <a:xfrm>
          <a:off x="0" y="0"/>
          <a:ext cx="0" cy="0"/>
          <a:chOff x="0" y="0"/>
          <a:chExt cx="0" cy="0"/>
        </a:xfrm>
      </p:grpSpPr>
      <p:sp>
        <p:nvSpPr>
          <p:cNvPr id="4" name="Bildplatzhalter 2"/>
          <p:cNvSpPr>
            <a:spLocks noGrp="1"/>
          </p:cNvSpPr>
          <p:nvPr>
            <p:ph type="pic" idx="10"/>
          </p:nvPr>
        </p:nvSpPr>
        <p:spPr>
          <a:xfrm>
            <a:off x="631229" y="4604592"/>
            <a:ext cx="2955238" cy="1501807"/>
          </a:xfrm>
        </p:spPr>
        <p:txBody>
          <a:bodyPr/>
          <a:lstStyle>
            <a:lvl1pPr marL="0" indent="0">
              <a:buNone/>
              <a:defRPr sz="3100"/>
            </a:lvl1pPr>
            <a:lvl2pPr marL="436361" indent="0">
              <a:buNone/>
              <a:defRPr sz="2600"/>
            </a:lvl2pPr>
            <a:lvl3pPr marL="872722" indent="0">
              <a:buNone/>
              <a:defRPr sz="2300"/>
            </a:lvl3pPr>
            <a:lvl4pPr marL="1309083" indent="0">
              <a:buNone/>
              <a:defRPr sz="1900"/>
            </a:lvl4pPr>
            <a:lvl5pPr marL="1745445" indent="0">
              <a:buNone/>
              <a:defRPr sz="1900"/>
            </a:lvl5pPr>
            <a:lvl6pPr marL="2181806" indent="0">
              <a:buNone/>
              <a:defRPr sz="1900"/>
            </a:lvl6pPr>
            <a:lvl7pPr marL="2618167" indent="0">
              <a:buNone/>
              <a:defRPr sz="1900"/>
            </a:lvl7pPr>
            <a:lvl8pPr marL="3054529" indent="0">
              <a:buNone/>
              <a:defRPr sz="1900"/>
            </a:lvl8pPr>
            <a:lvl9pPr marL="3490890" indent="0">
              <a:buNone/>
              <a:defRPr sz="1900"/>
            </a:lvl9pPr>
          </a:lstStyle>
          <a:p>
            <a:r>
              <a:rPr lang="de-DE" smtClean="0"/>
              <a:t>Bild durch Klicken auf Symbol hinzufügen</a:t>
            </a:r>
            <a:endParaRPr lang="de-DE"/>
          </a:p>
        </p:txBody>
      </p:sp>
      <p:pic>
        <p:nvPicPr>
          <p:cNvPr id="5" name="Grafik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245706" y="750162"/>
            <a:ext cx="2259719" cy="652424"/>
          </a:xfrm>
          <a:prstGeom prst="rect">
            <a:avLst/>
          </a:prstGeom>
        </p:spPr>
      </p:pic>
      <p:sp>
        <p:nvSpPr>
          <p:cNvPr id="6" name="Textfeld 5"/>
          <p:cNvSpPr txBox="1"/>
          <p:nvPr userDrawn="1"/>
        </p:nvSpPr>
        <p:spPr>
          <a:xfrm>
            <a:off x="6746247" y="6240078"/>
            <a:ext cx="1847236" cy="474556"/>
          </a:xfrm>
          <a:prstGeom prst="rect">
            <a:avLst/>
          </a:prstGeom>
          <a:noFill/>
        </p:spPr>
        <p:txBody>
          <a:bodyPr wrap="square" lIns="80147" tIns="40074" rIns="80147" bIns="40074" rtlCol="0">
            <a:spAutoFit/>
          </a:bodyPr>
          <a:lstStyle/>
          <a:p>
            <a:pPr algn="r"/>
            <a:fld id="{105829B2-AD61-4C82-B142-9AB94D59FBE8}" type="slidenum">
              <a:rPr lang="de-DE" sz="2500" b="0" smtClean="0">
                <a:solidFill>
                  <a:schemeClr val="bg1">
                    <a:lumMod val="75000"/>
                  </a:schemeClr>
                </a:solidFill>
                <a:latin typeface="+mj-lt"/>
              </a:rPr>
              <a:pPr algn="r"/>
              <a:t>‹Nr.›</a:t>
            </a:fld>
            <a:endParaRPr lang="de-DE" sz="2500" b="0" dirty="0">
              <a:solidFill>
                <a:schemeClr val="bg1">
                  <a:lumMod val="75000"/>
                </a:schemeClr>
              </a:solidFill>
              <a:latin typeface="+mj-lt"/>
            </a:endParaRPr>
          </a:p>
        </p:txBody>
      </p:sp>
      <p:sp>
        <p:nvSpPr>
          <p:cNvPr id="7" name="Titelplatzhalter 1"/>
          <p:cNvSpPr>
            <a:spLocks noGrp="1"/>
          </p:cNvSpPr>
          <p:nvPr>
            <p:ph type="title"/>
          </p:nvPr>
        </p:nvSpPr>
        <p:spPr>
          <a:xfrm>
            <a:off x="631230" y="1765446"/>
            <a:ext cx="3014248" cy="2950533"/>
          </a:xfrm>
          <a:prstGeom prst="rect">
            <a:avLst/>
          </a:prstGeom>
        </p:spPr>
        <p:txBody>
          <a:bodyPr vert="horz" lIns="87272" tIns="43637" rIns="87272" bIns="43637" rtlCol="0" anchor="t">
            <a:normAutofit/>
          </a:bodyPr>
          <a:lstStyle/>
          <a:p>
            <a:r>
              <a:rPr lang="de-DE" smtClean="0"/>
              <a:t>Titelmasterformat durch Klicken bearbeiten</a:t>
            </a:r>
            <a:endParaRPr lang="de-DE" dirty="0"/>
          </a:p>
        </p:txBody>
      </p:sp>
      <p:sp>
        <p:nvSpPr>
          <p:cNvPr id="8" name="Inhaltsplatzhalter 5"/>
          <p:cNvSpPr>
            <a:spLocks noGrp="1"/>
          </p:cNvSpPr>
          <p:nvPr>
            <p:ph sz="quarter" idx="4"/>
          </p:nvPr>
        </p:nvSpPr>
        <p:spPr>
          <a:xfrm>
            <a:off x="3788848" y="1840794"/>
            <a:ext cx="4723923" cy="4265605"/>
          </a:xfrm>
        </p:spPr>
        <p:txBody>
          <a:bodyPr>
            <a:normAutofit/>
          </a:bodyPr>
          <a:lstStyle>
            <a:lvl1pPr>
              <a:defRPr sz="1900"/>
            </a:lvl1pPr>
            <a:lvl2pPr>
              <a:defRPr sz="1900"/>
            </a:lvl2pPr>
            <a:lvl3pPr>
              <a:defRPr sz="1900"/>
            </a:lvl3pPr>
            <a:lvl4pPr>
              <a:defRPr sz="1900"/>
            </a:lvl4pPr>
            <a:lvl5pPr>
              <a:defRPr sz="1900"/>
            </a:lvl5pPr>
            <a:lvl6pPr>
              <a:defRPr sz="1500"/>
            </a:lvl6pPr>
            <a:lvl7pPr>
              <a:defRPr sz="1500"/>
            </a:lvl7pPr>
            <a:lvl8pPr>
              <a:defRPr sz="1500"/>
            </a:lvl8pPr>
            <a:lvl9pPr>
              <a:defRPr sz="15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Tree>
    <p:extLst>
      <p:ext uri="{BB962C8B-B14F-4D97-AF65-F5344CB8AC3E}">
        <p14:creationId xmlns:p14="http://schemas.microsoft.com/office/powerpoint/2010/main" val="522820366"/>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el-Folie">
    <p:spTree>
      <p:nvGrpSpPr>
        <p:cNvPr id="1" name=""/>
        <p:cNvGrpSpPr/>
        <p:nvPr/>
      </p:nvGrpSpPr>
      <p:grpSpPr>
        <a:xfrm>
          <a:off x="0" y="0"/>
          <a:ext cx="0" cy="0"/>
          <a:chOff x="0" y="0"/>
          <a:chExt cx="0" cy="0"/>
        </a:xfrm>
      </p:grpSpPr>
      <p:sp>
        <p:nvSpPr>
          <p:cNvPr id="4" name="Rechteck 3"/>
          <p:cNvSpPr/>
          <p:nvPr/>
        </p:nvSpPr>
        <p:spPr>
          <a:xfrm>
            <a:off x="0" y="5929313"/>
            <a:ext cx="8429625" cy="928687"/>
          </a:xfrm>
          <a:prstGeom prst="rect">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de-DE"/>
          </a:p>
        </p:txBody>
      </p:sp>
      <p:sp>
        <p:nvSpPr>
          <p:cNvPr id="7" name="Rechteck 6"/>
          <p:cNvSpPr/>
          <p:nvPr/>
        </p:nvSpPr>
        <p:spPr>
          <a:xfrm>
            <a:off x="6572250" y="214313"/>
            <a:ext cx="2143125" cy="1285875"/>
          </a:xfrm>
          <a:prstGeom prst="rect">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de-DE"/>
          </a:p>
        </p:txBody>
      </p:sp>
    </p:spTree>
    <p:extLst>
      <p:ext uri="{BB962C8B-B14F-4D97-AF65-F5344CB8AC3E}">
        <p14:creationId xmlns:p14="http://schemas.microsoft.com/office/powerpoint/2010/main" val="5722956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AT" smtClean="0"/>
              <a:t>Mastertitelformat bearbeiten</a:t>
            </a:r>
            <a:endParaRPr lang="de-DE"/>
          </a:p>
        </p:txBody>
      </p:sp>
      <p:sp>
        <p:nvSpPr>
          <p:cNvPr id="3" name="Unt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AT" smtClean="0"/>
              <a:t>Master-Untertitelformat bearbeiten</a:t>
            </a:r>
            <a:endParaRPr lang="de-DE"/>
          </a:p>
        </p:txBody>
      </p:sp>
      <p:sp>
        <p:nvSpPr>
          <p:cNvPr id="4" name="Datumsplatzhalter 3"/>
          <p:cNvSpPr>
            <a:spLocks noGrp="1"/>
          </p:cNvSpPr>
          <p:nvPr>
            <p:ph type="dt" sz="half" idx="10"/>
          </p:nvPr>
        </p:nvSpPr>
        <p:spPr/>
        <p:txBody>
          <a:bodyPr/>
          <a:lstStyle/>
          <a:p>
            <a:fld id="{432ABC55-56FC-2641-8479-01099D2854F7}" type="datetimeFigureOut">
              <a:rPr lang="de-DE" smtClean="0"/>
              <a:t>10.04.17</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A3D585BF-8927-8249-9C4B-ABE644BFA468}" type="slidenum">
              <a:rPr lang="de-DE" smtClean="0"/>
              <a:t>‹Nr.›</a:t>
            </a:fld>
            <a:endParaRPr lang="de-DE"/>
          </a:p>
        </p:txBody>
      </p:sp>
    </p:spTree>
    <p:extLst>
      <p:ext uri="{BB962C8B-B14F-4D97-AF65-F5344CB8AC3E}">
        <p14:creationId xmlns:p14="http://schemas.microsoft.com/office/powerpoint/2010/main" val="34673211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smtClean="0"/>
              <a:t>Mastertitelformat bearbeiten</a:t>
            </a:r>
            <a:endParaRPr lang="de-DE"/>
          </a:p>
        </p:txBody>
      </p:sp>
      <p:sp>
        <p:nvSpPr>
          <p:cNvPr id="3" name="Inhaltsplatzhalter 2"/>
          <p:cNvSpPr>
            <a:spLocks noGrp="1"/>
          </p:cNvSpPr>
          <p:nvPr>
            <p:ph idx="1"/>
          </p:nvPr>
        </p:nvSpPr>
        <p:spPr/>
        <p:txBody>
          <a:bodyPr/>
          <a:lstStyle/>
          <a:p>
            <a:pPr lvl="0"/>
            <a:r>
              <a:rPr lang="de-AT" smtClean="0"/>
              <a:t>Mastertextformat bearbeiten</a:t>
            </a:r>
          </a:p>
          <a:p>
            <a:pPr lvl="1"/>
            <a:r>
              <a:rPr lang="de-AT" smtClean="0"/>
              <a:t>Zweite Ebene</a:t>
            </a:r>
          </a:p>
          <a:p>
            <a:pPr lvl="2"/>
            <a:r>
              <a:rPr lang="de-AT" smtClean="0"/>
              <a:t>Dritte Ebene</a:t>
            </a:r>
          </a:p>
          <a:p>
            <a:pPr lvl="3"/>
            <a:r>
              <a:rPr lang="de-AT" smtClean="0"/>
              <a:t>Vierte Ebene</a:t>
            </a:r>
          </a:p>
          <a:p>
            <a:pPr lvl="4"/>
            <a:r>
              <a:rPr lang="de-AT" smtClean="0"/>
              <a:t>Fünfte Ebene</a:t>
            </a:r>
            <a:endParaRPr lang="de-DE"/>
          </a:p>
        </p:txBody>
      </p:sp>
      <p:sp>
        <p:nvSpPr>
          <p:cNvPr id="4" name="Datumsplatzhalter 3"/>
          <p:cNvSpPr>
            <a:spLocks noGrp="1"/>
          </p:cNvSpPr>
          <p:nvPr>
            <p:ph type="dt" sz="half" idx="10"/>
          </p:nvPr>
        </p:nvSpPr>
        <p:spPr/>
        <p:txBody>
          <a:bodyPr/>
          <a:lstStyle/>
          <a:p>
            <a:fld id="{432ABC55-56FC-2641-8479-01099D2854F7}" type="datetimeFigureOut">
              <a:rPr lang="de-DE" smtClean="0"/>
              <a:t>10.04.17</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A3D585BF-8927-8249-9C4B-ABE644BFA468}" type="slidenum">
              <a:rPr lang="de-DE" smtClean="0"/>
              <a:t>‹Nr.›</a:t>
            </a:fld>
            <a:endParaRPr lang="de-DE"/>
          </a:p>
        </p:txBody>
      </p:sp>
    </p:spTree>
    <p:extLst>
      <p:ext uri="{BB962C8B-B14F-4D97-AF65-F5344CB8AC3E}">
        <p14:creationId xmlns:p14="http://schemas.microsoft.com/office/powerpoint/2010/main" val="24206737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AT" smtClean="0"/>
              <a:t>Mastertitelformat bearbeiten</a:t>
            </a:r>
            <a:endParaRPr lang="de-DE"/>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AT" smtClean="0"/>
              <a:t>Mastertextformat bearbeiten</a:t>
            </a:r>
          </a:p>
        </p:txBody>
      </p:sp>
      <p:sp>
        <p:nvSpPr>
          <p:cNvPr id="4" name="Datumsplatzhalter 3"/>
          <p:cNvSpPr>
            <a:spLocks noGrp="1"/>
          </p:cNvSpPr>
          <p:nvPr>
            <p:ph type="dt" sz="half" idx="10"/>
          </p:nvPr>
        </p:nvSpPr>
        <p:spPr/>
        <p:txBody>
          <a:bodyPr/>
          <a:lstStyle/>
          <a:p>
            <a:fld id="{432ABC55-56FC-2641-8479-01099D2854F7}" type="datetimeFigureOut">
              <a:rPr lang="de-DE" smtClean="0"/>
              <a:t>10.04.17</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A3D585BF-8927-8249-9C4B-ABE644BFA468}" type="slidenum">
              <a:rPr lang="de-DE" smtClean="0"/>
              <a:t>‹Nr.›</a:t>
            </a:fld>
            <a:endParaRPr lang="de-DE"/>
          </a:p>
        </p:txBody>
      </p:sp>
    </p:spTree>
    <p:extLst>
      <p:ext uri="{BB962C8B-B14F-4D97-AF65-F5344CB8AC3E}">
        <p14:creationId xmlns:p14="http://schemas.microsoft.com/office/powerpoint/2010/main" val="37097372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smtClean="0"/>
              <a:t>Mastertitelformat bearbeiten</a:t>
            </a:r>
            <a:endParaRPr lang="de-DE"/>
          </a:p>
        </p:txBody>
      </p:sp>
      <p:sp>
        <p:nvSpPr>
          <p:cNvPr id="3" name="Inhaltsplatzhalt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AT" smtClean="0"/>
              <a:t>Mastertextformat bearbeiten</a:t>
            </a:r>
          </a:p>
          <a:p>
            <a:pPr lvl="1"/>
            <a:r>
              <a:rPr lang="de-AT" smtClean="0"/>
              <a:t>Zweite Ebene</a:t>
            </a:r>
          </a:p>
          <a:p>
            <a:pPr lvl="2"/>
            <a:r>
              <a:rPr lang="de-AT" smtClean="0"/>
              <a:t>Dritte Ebene</a:t>
            </a:r>
          </a:p>
          <a:p>
            <a:pPr lvl="3"/>
            <a:r>
              <a:rPr lang="de-AT" smtClean="0"/>
              <a:t>Vierte Ebene</a:t>
            </a:r>
          </a:p>
          <a:p>
            <a:pPr lvl="4"/>
            <a:r>
              <a:rPr lang="de-AT" smtClean="0"/>
              <a:t>Fünfte Ebene</a:t>
            </a:r>
            <a:endParaRPr lang="de-DE"/>
          </a:p>
        </p:txBody>
      </p:sp>
      <p:sp>
        <p:nvSpPr>
          <p:cNvPr id="4" name="Inhaltsplatzhalt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AT" smtClean="0"/>
              <a:t>Mastertextformat bearbeiten</a:t>
            </a:r>
          </a:p>
          <a:p>
            <a:pPr lvl="1"/>
            <a:r>
              <a:rPr lang="de-AT" smtClean="0"/>
              <a:t>Zweite Ebene</a:t>
            </a:r>
          </a:p>
          <a:p>
            <a:pPr lvl="2"/>
            <a:r>
              <a:rPr lang="de-AT" smtClean="0"/>
              <a:t>Dritte Ebene</a:t>
            </a:r>
          </a:p>
          <a:p>
            <a:pPr lvl="3"/>
            <a:r>
              <a:rPr lang="de-AT" smtClean="0"/>
              <a:t>Vierte Ebene</a:t>
            </a:r>
          </a:p>
          <a:p>
            <a:pPr lvl="4"/>
            <a:r>
              <a:rPr lang="de-AT" smtClean="0"/>
              <a:t>Fünfte Ebene</a:t>
            </a:r>
            <a:endParaRPr lang="de-DE"/>
          </a:p>
        </p:txBody>
      </p:sp>
      <p:sp>
        <p:nvSpPr>
          <p:cNvPr id="5" name="Datumsplatzhalter 4"/>
          <p:cNvSpPr>
            <a:spLocks noGrp="1"/>
          </p:cNvSpPr>
          <p:nvPr>
            <p:ph type="dt" sz="half" idx="10"/>
          </p:nvPr>
        </p:nvSpPr>
        <p:spPr/>
        <p:txBody>
          <a:bodyPr/>
          <a:lstStyle/>
          <a:p>
            <a:fld id="{432ABC55-56FC-2641-8479-01099D2854F7}" type="datetimeFigureOut">
              <a:rPr lang="de-DE" smtClean="0"/>
              <a:t>10.04.17</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A3D585BF-8927-8249-9C4B-ABE644BFA468}" type="slidenum">
              <a:rPr lang="de-DE" smtClean="0"/>
              <a:t>‹Nr.›</a:t>
            </a:fld>
            <a:endParaRPr lang="de-DE"/>
          </a:p>
        </p:txBody>
      </p:sp>
    </p:spTree>
    <p:extLst>
      <p:ext uri="{BB962C8B-B14F-4D97-AF65-F5344CB8AC3E}">
        <p14:creationId xmlns:p14="http://schemas.microsoft.com/office/powerpoint/2010/main" val="5739331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AT" smtClean="0"/>
              <a:t>Mastertitelformat bearbeiten</a:t>
            </a:r>
            <a:endParaRPr lang="de-DE"/>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AT" smtClean="0"/>
              <a:t>Mastertextformat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AT" smtClean="0"/>
              <a:t>Mastertextformat bearbeiten</a:t>
            </a:r>
          </a:p>
          <a:p>
            <a:pPr lvl="1"/>
            <a:r>
              <a:rPr lang="de-AT" smtClean="0"/>
              <a:t>Zweite Ebene</a:t>
            </a:r>
          </a:p>
          <a:p>
            <a:pPr lvl="2"/>
            <a:r>
              <a:rPr lang="de-AT" smtClean="0"/>
              <a:t>Dritte Ebene</a:t>
            </a:r>
          </a:p>
          <a:p>
            <a:pPr lvl="3"/>
            <a:r>
              <a:rPr lang="de-AT" smtClean="0"/>
              <a:t>Vierte Ebene</a:t>
            </a:r>
          </a:p>
          <a:p>
            <a:pPr lvl="4"/>
            <a:r>
              <a:rPr lang="de-AT" smtClean="0"/>
              <a:t>Fünfte Ebene</a:t>
            </a:r>
            <a:endParaRPr lang="de-DE"/>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AT" smtClean="0"/>
              <a:t>Mastertextformat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AT" smtClean="0"/>
              <a:t>Mastertextformat bearbeiten</a:t>
            </a:r>
          </a:p>
          <a:p>
            <a:pPr lvl="1"/>
            <a:r>
              <a:rPr lang="de-AT" smtClean="0"/>
              <a:t>Zweite Ebene</a:t>
            </a:r>
          </a:p>
          <a:p>
            <a:pPr lvl="2"/>
            <a:r>
              <a:rPr lang="de-AT" smtClean="0"/>
              <a:t>Dritte Ebene</a:t>
            </a:r>
          </a:p>
          <a:p>
            <a:pPr lvl="3"/>
            <a:r>
              <a:rPr lang="de-AT" smtClean="0"/>
              <a:t>Vierte Ebene</a:t>
            </a:r>
          </a:p>
          <a:p>
            <a:pPr lvl="4"/>
            <a:r>
              <a:rPr lang="de-AT" smtClean="0"/>
              <a:t>Fünfte Ebene</a:t>
            </a:r>
            <a:endParaRPr lang="de-DE"/>
          </a:p>
        </p:txBody>
      </p:sp>
      <p:sp>
        <p:nvSpPr>
          <p:cNvPr id="7" name="Datumsplatzhalter 6"/>
          <p:cNvSpPr>
            <a:spLocks noGrp="1"/>
          </p:cNvSpPr>
          <p:nvPr>
            <p:ph type="dt" sz="half" idx="10"/>
          </p:nvPr>
        </p:nvSpPr>
        <p:spPr/>
        <p:txBody>
          <a:bodyPr/>
          <a:lstStyle/>
          <a:p>
            <a:fld id="{432ABC55-56FC-2641-8479-01099D2854F7}" type="datetimeFigureOut">
              <a:rPr lang="de-DE" smtClean="0"/>
              <a:t>10.04.17</a:t>
            </a:fld>
            <a:endParaRPr lang="de-DE"/>
          </a:p>
        </p:txBody>
      </p:sp>
      <p:sp>
        <p:nvSpPr>
          <p:cNvPr id="8" name="Fußzeilenplatzhalter 7"/>
          <p:cNvSpPr>
            <a:spLocks noGrp="1"/>
          </p:cNvSpPr>
          <p:nvPr>
            <p:ph type="ftr" sz="quarter" idx="11"/>
          </p:nvPr>
        </p:nvSpPr>
        <p:spPr/>
        <p:txBody>
          <a:bodyPr/>
          <a:lstStyle/>
          <a:p>
            <a:endParaRPr lang="de-DE"/>
          </a:p>
        </p:txBody>
      </p:sp>
      <p:sp>
        <p:nvSpPr>
          <p:cNvPr id="9" name="Foliennummernplatzhalter 8"/>
          <p:cNvSpPr>
            <a:spLocks noGrp="1"/>
          </p:cNvSpPr>
          <p:nvPr>
            <p:ph type="sldNum" sz="quarter" idx="12"/>
          </p:nvPr>
        </p:nvSpPr>
        <p:spPr/>
        <p:txBody>
          <a:bodyPr/>
          <a:lstStyle/>
          <a:p>
            <a:fld id="{A3D585BF-8927-8249-9C4B-ABE644BFA468}" type="slidenum">
              <a:rPr lang="de-DE" smtClean="0"/>
              <a:t>‹Nr.›</a:t>
            </a:fld>
            <a:endParaRPr lang="de-DE"/>
          </a:p>
        </p:txBody>
      </p:sp>
    </p:spTree>
    <p:extLst>
      <p:ext uri="{BB962C8B-B14F-4D97-AF65-F5344CB8AC3E}">
        <p14:creationId xmlns:p14="http://schemas.microsoft.com/office/powerpoint/2010/main" val="39693385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smtClean="0"/>
              <a:t>Mastertitelformat bearbeiten</a:t>
            </a:r>
            <a:endParaRPr lang="de-DE"/>
          </a:p>
        </p:txBody>
      </p:sp>
      <p:sp>
        <p:nvSpPr>
          <p:cNvPr id="3" name="Datumsplatzhalter 2"/>
          <p:cNvSpPr>
            <a:spLocks noGrp="1"/>
          </p:cNvSpPr>
          <p:nvPr>
            <p:ph type="dt" sz="half" idx="10"/>
          </p:nvPr>
        </p:nvSpPr>
        <p:spPr/>
        <p:txBody>
          <a:bodyPr/>
          <a:lstStyle/>
          <a:p>
            <a:fld id="{432ABC55-56FC-2641-8479-01099D2854F7}" type="datetimeFigureOut">
              <a:rPr lang="de-DE" smtClean="0"/>
              <a:t>10.04.17</a:t>
            </a:fld>
            <a:endParaRPr lang="de-DE"/>
          </a:p>
        </p:txBody>
      </p:sp>
      <p:sp>
        <p:nvSpPr>
          <p:cNvPr id="4" name="Fußzeilenplatzhalter 3"/>
          <p:cNvSpPr>
            <a:spLocks noGrp="1"/>
          </p:cNvSpPr>
          <p:nvPr>
            <p:ph type="ftr" sz="quarter" idx="11"/>
          </p:nvPr>
        </p:nvSpPr>
        <p:spPr/>
        <p:txBody>
          <a:bodyPr/>
          <a:lstStyle/>
          <a:p>
            <a:endParaRPr lang="de-DE"/>
          </a:p>
        </p:txBody>
      </p:sp>
      <p:sp>
        <p:nvSpPr>
          <p:cNvPr id="5" name="Foliennummernplatzhalter 4"/>
          <p:cNvSpPr>
            <a:spLocks noGrp="1"/>
          </p:cNvSpPr>
          <p:nvPr>
            <p:ph type="sldNum" sz="quarter" idx="12"/>
          </p:nvPr>
        </p:nvSpPr>
        <p:spPr/>
        <p:txBody>
          <a:bodyPr/>
          <a:lstStyle/>
          <a:p>
            <a:fld id="{A3D585BF-8927-8249-9C4B-ABE644BFA468}" type="slidenum">
              <a:rPr lang="de-DE" smtClean="0"/>
              <a:t>‹Nr.›</a:t>
            </a:fld>
            <a:endParaRPr lang="de-DE"/>
          </a:p>
        </p:txBody>
      </p:sp>
    </p:spTree>
    <p:extLst>
      <p:ext uri="{BB962C8B-B14F-4D97-AF65-F5344CB8AC3E}">
        <p14:creationId xmlns:p14="http://schemas.microsoft.com/office/powerpoint/2010/main" val="42036042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Beschriftung">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AT" smtClean="0"/>
              <a:t>Mastertitelformat bearbeiten</a:t>
            </a:r>
            <a:endParaRPr lang="de-DE"/>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AT" smtClean="0"/>
              <a:t>Mastertextformat bearbeiten</a:t>
            </a:r>
          </a:p>
          <a:p>
            <a:pPr lvl="1"/>
            <a:r>
              <a:rPr lang="de-AT" smtClean="0"/>
              <a:t>Zweite Ebene</a:t>
            </a:r>
          </a:p>
          <a:p>
            <a:pPr lvl="2"/>
            <a:r>
              <a:rPr lang="de-AT" smtClean="0"/>
              <a:t>Dritte Ebene</a:t>
            </a:r>
          </a:p>
          <a:p>
            <a:pPr lvl="3"/>
            <a:r>
              <a:rPr lang="de-AT" smtClean="0"/>
              <a:t>Vierte Ebene</a:t>
            </a:r>
          </a:p>
          <a:p>
            <a:pPr lvl="4"/>
            <a:r>
              <a:rPr lang="de-AT" smtClean="0"/>
              <a:t>Fünfte Ebene</a:t>
            </a:r>
            <a:endParaRPr lang="de-DE"/>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AT" smtClean="0"/>
              <a:t>Mastertextformat bearbeiten</a:t>
            </a:r>
          </a:p>
        </p:txBody>
      </p:sp>
      <p:sp>
        <p:nvSpPr>
          <p:cNvPr id="5" name="Datumsplatzhalter 4"/>
          <p:cNvSpPr>
            <a:spLocks noGrp="1"/>
          </p:cNvSpPr>
          <p:nvPr>
            <p:ph type="dt" sz="half" idx="10"/>
          </p:nvPr>
        </p:nvSpPr>
        <p:spPr/>
        <p:txBody>
          <a:bodyPr/>
          <a:lstStyle/>
          <a:p>
            <a:fld id="{432ABC55-56FC-2641-8479-01099D2854F7}" type="datetimeFigureOut">
              <a:rPr lang="de-DE" smtClean="0"/>
              <a:t>10.04.17</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A3D585BF-8927-8249-9C4B-ABE644BFA468}" type="slidenum">
              <a:rPr lang="de-DE" smtClean="0"/>
              <a:t>‹Nr.›</a:t>
            </a:fld>
            <a:endParaRPr lang="de-DE"/>
          </a:p>
        </p:txBody>
      </p:sp>
    </p:spTree>
    <p:extLst>
      <p:ext uri="{BB962C8B-B14F-4D97-AF65-F5344CB8AC3E}">
        <p14:creationId xmlns:p14="http://schemas.microsoft.com/office/powerpoint/2010/main" val="12438564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Beschriftung">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AT" smtClean="0"/>
              <a:t>Mastertitelformat bearbeiten</a:t>
            </a:r>
            <a:endParaRPr lang="de-DE"/>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AT" smtClean="0"/>
              <a:t>Mastertextformat bearbeiten</a:t>
            </a:r>
          </a:p>
        </p:txBody>
      </p:sp>
      <p:sp>
        <p:nvSpPr>
          <p:cNvPr id="5" name="Datumsplatzhalter 4"/>
          <p:cNvSpPr>
            <a:spLocks noGrp="1"/>
          </p:cNvSpPr>
          <p:nvPr>
            <p:ph type="dt" sz="half" idx="10"/>
          </p:nvPr>
        </p:nvSpPr>
        <p:spPr/>
        <p:txBody>
          <a:bodyPr/>
          <a:lstStyle/>
          <a:p>
            <a:fld id="{432ABC55-56FC-2641-8479-01099D2854F7}" type="datetimeFigureOut">
              <a:rPr lang="de-DE" smtClean="0"/>
              <a:t>10.04.17</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A3D585BF-8927-8249-9C4B-ABE644BFA468}" type="slidenum">
              <a:rPr lang="de-DE" smtClean="0"/>
              <a:t>‹Nr.›</a:t>
            </a:fld>
            <a:endParaRPr lang="de-DE"/>
          </a:p>
        </p:txBody>
      </p:sp>
    </p:spTree>
    <p:extLst>
      <p:ext uri="{BB962C8B-B14F-4D97-AF65-F5344CB8AC3E}">
        <p14:creationId xmlns:p14="http://schemas.microsoft.com/office/powerpoint/2010/main" val="39326716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de-AT" smtClean="0"/>
              <a:t>Mastertitelformat bearbeiten</a:t>
            </a:r>
            <a:endParaRPr lang="de-DE"/>
          </a:p>
        </p:txBody>
      </p:sp>
      <p:sp>
        <p:nvSpPr>
          <p:cNvPr id="3" name="Textplatzhalt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de-AT" smtClean="0"/>
              <a:t>Mastertextformat bearbeiten</a:t>
            </a:r>
          </a:p>
          <a:p>
            <a:pPr lvl="1"/>
            <a:r>
              <a:rPr lang="de-AT" smtClean="0"/>
              <a:t>Zweite Ebene</a:t>
            </a:r>
          </a:p>
          <a:p>
            <a:pPr lvl="2"/>
            <a:r>
              <a:rPr lang="de-AT" smtClean="0"/>
              <a:t>Dritte Ebene</a:t>
            </a:r>
          </a:p>
          <a:p>
            <a:pPr lvl="3"/>
            <a:r>
              <a:rPr lang="de-AT" smtClean="0"/>
              <a:t>Vierte Ebene</a:t>
            </a:r>
          </a:p>
          <a:p>
            <a:pPr lvl="4"/>
            <a:r>
              <a:rPr lang="de-AT" smtClean="0"/>
              <a:t>Fünfte Ebene</a:t>
            </a:r>
            <a:endParaRPr lang="de-DE"/>
          </a:p>
        </p:txBody>
      </p:sp>
      <p:sp>
        <p:nvSpPr>
          <p:cNvPr id="4" name="Datumsplatzhalt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32ABC55-56FC-2641-8479-01099D2854F7}" type="datetimeFigureOut">
              <a:rPr lang="de-DE" smtClean="0"/>
              <a:t>10.04.17</a:t>
            </a:fld>
            <a:endParaRPr lang="de-DE"/>
          </a:p>
        </p:txBody>
      </p:sp>
      <p:sp>
        <p:nvSpPr>
          <p:cNvPr id="5" name="Fußzeilenplatzhalt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D585BF-8927-8249-9C4B-ABE644BFA468}" type="slidenum">
              <a:rPr lang="de-DE" smtClean="0"/>
              <a:t>‹Nr.›</a:t>
            </a:fld>
            <a:endParaRPr lang="de-DE"/>
          </a:p>
        </p:txBody>
      </p:sp>
    </p:spTree>
    <p:extLst>
      <p:ext uri="{BB962C8B-B14F-4D97-AF65-F5344CB8AC3E}">
        <p14:creationId xmlns:p14="http://schemas.microsoft.com/office/powerpoint/2010/main" val="2468713393"/>
      </p:ext>
    </p:extLst>
  </p:cSld>
  <p:clrMap bg1="lt1" tx1="dk1" bg2="lt2" tx2="dk2" accent1="accent1" accent2="accent2" accent3="accent3" accent4="accent4" accent5="accent5" accent6="accent6" hlink="hlink" folHlink="folHlink"/>
  <p:sldLayoutIdLst>
    <p:sldLayoutId id="2147483655" r:id="rId1"/>
    <p:sldLayoutId id="2147483649" r:id="rId2"/>
    <p:sldLayoutId id="2147483650" r:id="rId3"/>
    <p:sldLayoutId id="2147483651" r:id="rId4"/>
    <p:sldLayoutId id="2147483652" r:id="rId5"/>
    <p:sldLayoutId id="2147483653" r:id="rId6"/>
    <p:sldLayoutId id="2147483654"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rainer.born@jku.at" TargetMode="External"/><Relationship Id="rId4" Type="http://schemas.openxmlformats.org/officeDocument/2006/relationships/hyperlink" Target="mailto:rainer.born@univie.ac.at" TargetMode="External"/><Relationship Id="rId1" Type="http://schemas.openxmlformats.org/officeDocument/2006/relationships/slideLayout" Target="../slideLayouts/slideLayout12.xml"/><Relationship Id="rId2" Type="http://schemas.openxmlformats.org/officeDocument/2006/relationships/image" Target="../media/image2.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xml"/><Relationship Id="rId3" Type="http://schemas.openxmlformats.org/officeDocument/2006/relationships/image" Target="../media/image4.em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6.ti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wm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8.emf"/><Relationship Id="rId3" Type="http://schemas.openxmlformats.org/officeDocument/2006/relationships/image" Target="../media/image9.em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wmf"/><Relationship Id="rId3" Type="http://schemas.openxmlformats.org/officeDocument/2006/relationships/image" Target="../media/image10.em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1.em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 Id="rId3" Type="http://schemas.openxmlformats.org/officeDocument/2006/relationships/image" Target="../media/image13.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14.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5.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6.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7.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8.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9.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wmf"/></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0.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1.emf"/></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2.emf"/></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3.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wmf"/></Relationships>
</file>

<file path=ppt/slides/_rels/slide50.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package" Target="../embeddings/Microsoft_Word-Dokument1.docx"/><Relationship Id="rId5" Type="http://schemas.openxmlformats.org/officeDocument/2006/relationships/image" Target="../media/image24.emf"/><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w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platzhalter 6"/>
          <p:cNvPicPr>
            <a:picLocks noGrp="1" noChangeAspect="1"/>
          </p:cNvPicPr>
          <p:nvPr>
            <p:ph type="pic" sz="quarter" idx="12"/>
          </p:nvPr>
        </p:nvPicPr>
        <p:blipFill rotWithShape="1">
          <a:blip r:embed="rId2" cstate="print">
            <a:extLst>
              <a:ext uri="{28A0092B-C50C-407E-A947-70E740481C1C}">
                <a14:useLocalDpi xmlns:a14="http://schemas.microsoft.com/office/drawing/2010/main" val="0"/>
              </a:ext>
            </a:extLst>
          </a:blip>
          <a:srcRect t="26224" b="11030"/>
          <a:stretch/>
        </p:blipFill>
        <p:spPr>
          <a:xfrm>
            <a:off x="1187624" y="1489956"/>
            <a:ext cx="6840760" cy="2826899"/>
          </a:xfrm>
        </p:spPr>
      </p:pic>
      <p:sp>
        <p:nvSpPr>
          <p:cNvPr id="2" name="Titel 1"/>
          <p:cNvSpPr>
            <a:spLocks noGrp="1"/>
          </p:cNvSpPr>
          <p:nvPr>
            <p:ph type="ctrTitle"/>
          </p:nvPr>
        </p:nvSpPr>
        <p:spPr>
          <a:xfrm>
            <a:off x="545810" y="4437112"/>
            <a:ext cx="7986630" cy="2232248"/>
          </a:xfrm>
        </p:spPr>
        <p:txBody>
          <a:bodyPr>
            <a:normAutofit fontScale="90000"/>
          </a:bodyPr>
          <a:lstStyle/>
          <a:p>
            <a:pPr algn="ctr"/>
            <a:r>
              <a:rPr lang="en-AU" sz="2800" dirty="0" smtClean="0">
                <a:latin typeface="Arial" charset="0"/>
                <a:ea typeface="Arial" charset="0"/>
                <a:cs typeface="Arial" charset="0"/>
              </a:rPr>
              <a:t>Applying Knowledge Management and Responsibility: </a:t>
            </a:r>
            <a:br>
              <a:rPr lang="en-AU" sz="2800" dirty="0" smtClean="0">
                <a:latin typeface="Arial" charset="0"/>
                <a:ea typeface="Arial" charset="0"/>
                <a:cs typeface="Arial" charset="0"/>
              </a:rPr>
            </a:br>
            <a:r>
              <a:rPr lang="en-AU" sz="2200" dirty="0" smtClean="0">
                <a:latin typeface="Arial" charset="0"/>
                <a:ea typeface="Arial" charset="0"/>
                <a:cs typeface="Arial" charset="0"/>
              </a:rPr>
              <a:t>Gödel in Context  [Ideas for a New Enlightenment]</a:t>
            </a:r>
            <a:br>
              <a:rPr lang="en-AU" sz="2200" dirty="0" smtClean="0">
                <a:latin typeface="Arial" charset="0"/>
                <a:ea typeface="Arial" charset="0"/>
                <a:cs typeface="Arial" charset="0"/>
              </a:rPr>
            </a:br>
            <a:r>
              <a:rPr lang="en-AU" sz="2200" dirty="0" smtClean="0">
                <a:latin typeface="Arial" charset="0"/>
                <a:ea typeface="Arial" charset="0"/>
                <a:cs typeface="Arial" charset="0"/>
              </a:rPr>
              <a:t> </a:t>
            </a:r>
            <a:r>
              <a:rPr lang="en-AU" sz="1600" dirty="0" smtClean="0">
                <a:latin typeface="Arial" charset="0"/>
                <a:ea typeface="Arial" charset="0"/>
                <a:cs typeface="Arial" charset="0"/>
              </a:rPr>
              <a:t>(Re-Combining Theories and Practices for a European Competitive Advantage) </a:t>
            </a:r>
            <a:br>
              <a:rPr lang="en-AU" sz="1600" dirty="0" smtClean="0">
                <a:latin typeface="Arial" charset="0"/>
                <a:ea typeface="Arial" charset="0"/>
                <a:cs typeface="Arial" charset="0"/>
              </a:rPr>
            </a:br>
            <a:r>
              <a:rPr lang="en-AU" sz="1600" dirty="0" smtClean="0">
                <a:latin typeface="Arial" charset="0"/>
                <a:ea typeface="Arial" charset="0"/>
                <a:cs typeface="Arial" charset="0"/>
              </a:rPr>
              <a:t/>
            </a:r>
            <a:br>
              <a:rPr lang="en-AU" sz="1600" dirty="0" smtClean="0">
                <a:latin typeface="Arial" charset="0"/>
                <a:ea typeface="Arial" charset="0"/>
                <a:cs typeface="Arial" charset="0"/>
              </a:rPr>
            </a:br>
            <a:r>
              <a:rPr lang="de-AT" sz="1600" dirty="0">
                <a:latin typeface="Arial" charset="0"/>
                <a:ea typeface="Arial" charset="0"/>
                <a:cs typeface="Arial" charset="0"/>
              </a:rPr>
              <a:t/>
            </a:r>
            <a:br>
              <a:rPr lang="de-AT" sz="1600" dirty="0">
                <a:latin typeface="Arial" charset="0"/>
                <a:ea typeface="Arial" charset="0"/>
                <a:cs typeface="Arial" charset="0"/>
              </a:rPr>
            </a:br>
            <a:r>
              <a:rPr lang="en-US" sz="1600" dirty="0" smtClean="0">
                <a:latin typeface="Arial" charset="0"/>
                <a:ea typeface="Arial" charset="0"/>
                <a:cs typeface="Arial" charset="0"/>
              </a:rPr>
              <a:t>Univ.-Prof. Dr. Rainer Born</a:t>
            </a:r>
            <a:br>
              <a:rPr lang="en-US" sz="1600" dirty="0" smtClean="0">
                <a:latin typeface="Arial" charset="0"/>
                <a:ea typeface="Arial" charset="0"/>
                <a:cs typeface="Arial" charset="0"/>
              </a:rPr>
            </a:br>
            <a:r>
              <a:rPr lang="en-US" sz="1600" dirty="0" smtClean="0">
                <a:latin typeface="Arial" charset="0"/>
                <a:ea typeface="Arial" charset="0"/>
                <a:cs typeface="Arial" charset="0"/>
                <a:hlinkClick r:id="rId3"/>
              </a:rPr>
              <a:t>rainer.born@jku.at</a:t>
            </a:r>
            <a:r>
              <a:rPr lang="en-US" sz="1600" dirty="0" smtClean="0">
                <a:latin typeface="Arial" charset="0"/>
                <a:ea typeface="Arial" charset="0"/>
                <a:cs typeface="Arial" charset="0"/>
              </a:rPr>
              <a:t> / </a:t>
            </a:r>
            <a:r>
              <a:rPr lang="en-US" sz="1600" dirty="0">
                <a:latin typeface="Arial" charset="0"/>
                <a:ea typeface="Arial" charset="0"/>
                <a:cs typeface="Arial" charset="0"/>
                <a:hlinkClick r:id="rId4"/>
              </a:rPr>
              <a:t>rainer.born@univie.ac.at</a:t>
            </a:r>
            <a:r>
              <a:rPr lang="de-AT" sz="1600" dirty="0">
                <a:latin typeface="Arial" charset="0"/>
                <a:ea typeface="Arial" charset="0"/>
                <a:cs typeface="Arial" charset="0"/>
              </a:rPr>
              <a:t/>
            </a:r>
            <a:br>
              <a:rPr lang="de-AT" sz="1600" dirty="0">
                <a:latin typeface="Arial" charset="0"/>
                <a:ea typeface="Arial" charset="0"/>
                <a:cs typeface="Arial" charset="0"/>
              </a:rPr>
            </a:br>
            <a:endParaRPr lang="de-DE" sz="1600" dirty="0">
              <a:latin typeface="Arial" charset="0"/>
              <a:ea typeface="Arial" charset="0"/>
              <a:cs typeface="Arial" charset="0"/>
            </a:endParaRPr>
          </a:p>
        </p:txBody>
      </p:sp>
    </p:spTree>
    <p:extLst>
      <p:ext uri="{BB962C8B-B14F-4D97-AF65-F5344CB8AC3E}">
        <p14:creationId xmlns:p14="http://schemas.microsoft.com/office/powerpoint/2010/main" val="107448743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2"/>
          <p:cNvSpPr txBox="1">
            <a:spLocks/>
          </p:cNvSpPr>
          <p:nvPr/>
        </p:nvSpPr>
        <p:spPr>
          <a:xfrm>
            <a:off x="0" y="2438687"/>
            <a:ext cx="9144000" cy="1752600"/>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buFont typeface="Arial" pitchFamily="34" charset="0"/>
              <a:buNone/>
              <a:defRPr/>
            </a:pPr>
            <a:r>
              <a:rPr lang="de-DE" sz="4000" dirty="0" smtClean="0">
                <a:solidFill>
                  <a:srgbClr val="FF0000"/>
                </a:solidFill>
                <a:latin typeface="Arial" charset="0"/>
                <a:ea typeface="Arial" charset="0"/>
                <a:cs typeface="Arial" charset="0"/>
              </a:rPr>
              <a:t>„</a:t>
            </a:r>
            <a:r>
              <a:rPr lang="en-AU" sz="4000" dirty="0" smtClean="0">
                <a:solidFill>
                  <a:srgbClr val="FF0000"/>
                </a:solidFill>
                <a:latin typeface="Arial" charset="0"/>
                <a:ea typeface="Arial" charset="0"/>
                <a:cs typeface="Arial" charset="0"/>
              </a:rPr>
              <a:t>The map is not the territory!“ </a:t>
            </a:r>
          </a:p>
          <a:p>
            <a:pPr algn="ctr">
              <a:buFont typeface="Arial" pitchFamily="34" charset="0"/>
              <a:buNone/>
              <a:defRPr/>
            </a:pPr>
            <a:r>
              <a:rPr lang="de-DE" sz="4000" dirty="0" smtClean="0">
                <a:solidFill>
                  <a:srgbClr val="FF0000"/>
                </a:solidFill>
                <a:latin typeface="Arial" charset="0"/>
                <a:ea typeface="Arial" charset="0"/>
                <a:cs typeface="Arial" charset="0"/>
              </a:rPr>
              <a:t>(Alfred Korzybski, Gregory Bateson)</a:t>
            </a:r>
            <a:endParaRPr lang="de-DE" sz="4000" dirty="0">
              <a:solidFill>
                <a:srgbClr val="FF0000"/>
              </a:solidFill>
              <a:latin typeface="Arial" charset="0"/>
              <a:ea typeface="Arial" charset="0"/>
              <a:cs typeface="Arial" charset="0"/>
            </a:endParaRPr>
          </a:p>
        </p:txBody>
      </p:sp>
    </p:spTree>
    <p:extLst>
      <p:ext uri="{BB962C8B-B14F-4D97-AF65-F5344CB8AC3E}">
        <p14:creationId xmlns:p14="http://schemas.microsoft.com/office/powerpoint/2010/main" val="15754687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 1"/>
          <p:cNvPicPr>
            <a:picLocks noChangeAspect="1"/>
          </p:cNvPicPr>
          <p:nvPr/>
        </p:nvPicPr>
        <p:blipFill>
          <a:blip r:embed="rId3"/>
          <a:stretch>
            <a:fillRect/>
          </a:stretch>
        </p:blipFill>
        <p:spPr>
          <a:xfrm>
            <a:off x="23314" y="277091"/>
            <a:ext cx="9038170" cy="6345382"/>
          </a:xfrm>
          <a:prstGeom prst="rect">
            <a:avLst/>
          </a:prstGeom>
        </p:spPr>
      </p:pic>
    </p:spTree>
    <p:extLst>
      <p:ext uri="{BB962C8B-B14F-4D97-AF65-F5344CB8AC3E}">
        <p14:creationId xmlns:p14="http://schemas.microsoft.com/office/powerpoint/2010/main" val="360269777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en-AU" dirty="0" smtClean="0">
                <a:latin typeface="Arial" charset="0"/>
                <a:ea typeface="Arial" charset="0"/>
                <a:cs typeface="Arial" charset="0"/>
              </a:rPr>
              <a:t>Question</a:t>
            </a:r>
            <a:r>
              <a:rPr lang="en-AU" sz="3600" dirty="0" smtClean="0">
                <a:latin typeface="Arial" charset="0"/>
                <a:ea typeface="Arial" charset="0"/>
                <a:cs typeface="Arial" charset="0"/>
              </a:rPr>
              <a:t>(</a:t>
            </a:r>
            <a:r>
              <a:rPr lang="de-DE" sz="3600" dirty="0" smtClean="0">
                <a:latin typeface="Arial" charset="0"/>
                <a:ea typeface="Arial" charset="0"/>
                <a:cs typeface="Arial" charset="0"/>
              </a:rPr>
              <a:t>s)</a:t>
            </a:r>
            <a:r>
              <a:rPr lang="de-DE" dirty="0" smtClean="0">
                <a:latin typeface="Arial" charset="0"/>
                <a:ea typeface="Arial" charset="0"/>
                <a:cs typeface="Arial" charset="0"/>
              </a:rPr>
              <a:t> </a:t>
            </a:r>
            <a:endParaRPr lang="de-DE" dirty="0">
              <a:latin typeface="Arial" charset="0"/>
              <a:ea typeface="Arial" charset="0"/>
              <a:cs typeface="Arial" charset="0"/>
            </a:endParaRPr>
          </a:p>
        </p:txBody>
      </p:sp>
      <p:sp>
        <p:nvSpPr>
          <p:cNvPr id="4" name="Inhaltsplatzhalter 3"/>
          <p:cNvSpPr>
            <a:spLocks noGrp="1"/>
          </p:cNvSpPr>
          <p:nvPr>
            <p:ph sz="quarter" idx="4"/>
          </p:nvPr>
        </p:nvSpPr>
        <p:spPr/>
        <p:txBody>
          <a:bodyPr/>
          <a:lstStyle/>
          <a:p>
            <a:r>
              <a:rPr lang="en-AU" dirty="0" smtClean="0">
                <a:latin typeface="Arial" charset="0"/>
                <a:ea typeface="Arial" charset="0"/>
                <a:cs typeface="Arial" charset="0"/>
              </a:rPr>
              <a:t>Can we turn all this into Rules (for a mindless) application, usable independently of any experiential knowledge ?</a:t>
            </a:r>
          </a:p>
          <a:p>
            <a:r>
              <a:rPr lang="en-AU" dirty="0" smtClean="0">
                <a:latin typeface="Arial" charset="0"/>
                <a:ea typeface="Arial" charset="0"/>
                <a:cs typeface="Arial" charset="0"/>
              </a:rPr>
              <a:t>Preconception of universal common sense – Example Ford vs Toyota?</a:t>
            </a:r>
          </a:p>
          <a:p>
            <a:r>
              <a:rPr lang="en-AU" dirty="0" smtClean="0">
                <a:latin typeface="Arial" charset="0"/>
                <a:ea typeface="Arial" charset="0"/>
                <a:cs typeface="Arial" charset="0"/>
              </a:rPr>
              <a:t>What kind of extra Knowledge is missing, what explains the so called initial successes of digitalization ?</a:t>
            </a:r>
          </a:p>
          <a:p>
            <a:endParaRPr lang="de-DE" dirty="0"/>
          </a:p>
          <a:p>
            <a:endParaRPr lang="de-DE" dirty="0"/>
          </a:p>
        </p:txBody>
      </p:sp>
    </p:spTree>
    <p:extLst>
      <p:ext uri="{BB962C8B-B14F-4D97-AF65-F5344CB8AC3E}">
        <p14:creationId xmlns:p14="http://schemas.microsoft.com/office/powerpoint/2010/main" val="23260051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de-AT" sz="2800" dirty="0">
                <a:latin typeface="Arial" charset="0"/>
                <a:ea typeface="Arial" charset="0"/>
                <a:cs typeface="Arial" charset="0"/>
              </a:rPr>
              <a:t>Basic Metaphor</a:t>
            </a:r>
            <a:endParaRPr lang="de-AT" dirty="0">
              <a:latin typeface="Arial" charset="0"/>
              <a:ea typeface="Arial" charset="0"/>
              <a:cs typeface="Arial" charset="0"/>
            </a:endParaRPr>
          </a:p>
        </p:txBody>
      </p:sp>
      <p:sp>
        <p:nvSpPr>
          <p:cNvPr id="4" name="Content Placeholder 3"/>
          <p:cNvSpPr>
            <a:spLocks noGrp="1"/>
          </p:cNvSpPr>
          <p:nvPr>
            <p:ph sz="quarter" idx="4"/>
          </p:nvPr>
        </p:nvSpPr>
        <p:spPr/>
        <p:txBody>
          <a:bodyPr>
            <a:normAutofit fontScale="92500"/>
          </a:bodyPr>
          <a:lstStyle/>
          <a:p>
            <a:pPr marL="0" indent="0">
              <a:buNone/>
            </a:pPr>
            <a:r>
              <a:rPr lang="en-US" sz="2000" dirty="0">
                <a:latin typeface="Arial" charset="0"/>
                <a:ea typeface="Arial" charset="0"/>
                <a:cs typeface="Arial" charset="0"/>
              </a:rPr>
              <a:t>Man is </a:t>
            </a:r>
            <a:r>
              <a:rPr lang="en-US" sz="2000" b="1" cap="all" dirty="0">
                <a:latin typeface="Arial" charset="0"/>
                <a:ea typeface="Arial" charset="0"/>
                <a:cs typeface="Arial" charset="0"/>
              </a:rPr>
              <a:t>not</a:t>
            </a:r>
            <a:r>
              <a:rPr lang="en-US" sz="2000" dirty="0">
                <a:latin typeface="Arial" charset="0"/>
                <a:ea typeface="Arial" charset="0"/>
                <a:cs typeface="Arial" charset="0"/>
              </a:rPr>
              <a:t> </a:t>
            </a:r>
            <a:r>
              <a:rPr lang="en-US" sz="2000" dirty="0" smtClean="0">
                <a:latin typeface="Arial" charset="0"/>
                <a:ea typeface="Arial" charset="0"/>
                <a:cs typeface="Arial" charset="0"/>
              </a:rPr>
              <a:t>[just] a </a:t>
            </a:r>
            <a:r>
              <a:rPr lang="en-US" sz="2000" dirty="0">
                <a:latin typeface="Arial" charset="0"/>
                <a:ea typeface="Arial" charset="0"/>
                <a:cs typeface="Arial" charset="0"/>
              </a:rPr>
              <a:t>didactic being,</a:t>
            </a:r>
          </a:p>
          <a:p>
            <a:pPr marL="0" indent="0">
              <a:buNone/>
            </a:pPr>
            <a:r>
              <a:rPr lang="en-US" sz="2000" dirty="0">
                <a:latin typeface="Arial" charset="0"/>
                <a:ea typeface="Arial" charset="0"/>
                <a:cs typeface="Arial" charset="0"/>
              </a:rPr>
              <a:t>b</a:t>
            </a:r>
            <a:r>
              <a:rPr lang="en-US" sz="2000" dirty="0" smtClean="0">
                <a:latin typeface="Arial" charset="0"/>
                <a:ea typeface="Arial" charset="0"/>
                <a:cs typeface="Arial" charset="0"/>
              </a:rPr>
              <a:t>ut </a:t>
            </a:r>
            <a:r>
              <a:rPr lang="en-US" sz="2000" dirty="0">
                <a:latin typeface="Arial" charset="0"/>
                <a:ea typeface="Arial" charset="0"/>
                <a:cs typeface="Arial" charset="0"/>
              </a:rPr>
              <a:t>one that lives and acts and influences.</a:t>
            </a:r>
          </a:p>
          <a:p>
            <a:pPr marL="0" indent="0">
              <a:buNone/>
            </a:pPr>
            <a:r>
              <a:rPr lang="en-US" sz="2000" dirty="0">
                <a:latin typeface="Arial" charset="0"/>
                <a:ea typeface="Arial" charset="0"/>
                <a:cs typeface="Arial" charset="0"/>
              </a:rPr>
              <a:t>			</a:t>
            </a:r>
            <a:r>
              <a:rPr lang="en-US" sz="2000" dirty="0" smtClean="0">
                <a:latin typeface="Arial" charset="0"/>
                <a:ea typeface="Arial" charset="0"/>
                <a:cs typeface="Arial" charset="0"/>
              </a:rPr>
              <a:t>                       J</a:t>
            </a:r>
            <a:r>
              <a:rPr lang="en-US" sz="2000" dirty="0">
                <a:latin typeface="Arial" charset="0"/>
                <a:ea typeface="Arial" charset="0"/>
                <a:cs typeface="Arial" charset="0"/>
              </a:rPr>
              <a:t>. W. v. </a:t>
            </a:r>
            <a:r>
              <a:rPr lang="en-US" sz="2000" dirty="0" smtClean="0">
                <a:latin typeface="Arial" charset="0"/>
                <a:ea typeface="Arial" charset="0"/>
                <a:cs typeface="Arial" charset="0"/>
              </a:rPr>
              <a:t>Goethe</a:t>
            </a:r>
          </a:p>
          <a:p>
            <a:pPr marL="0" indent="0">
              <a:buNone/>
            </a:pPr>
            <a:endParaRPr lang="en-US" sz="2000" dirty="0">
              <a:latin typeface="Arial" charset="0"/>
              <a:ea typeface="Arial" charset="0"/>
              <a:cs typeface="Arial" charset="0"/>
            </a:endParaRPr>
          </a:p>
          <a:p>
            <a:pPr marL="0" indent="0">
              <a:buNone/>
            </a:pPr>
            <a:r>
              <a:rPr lang="en-US" sz="2000" dirty="0" smtClean="0">
                <a:latin typeface="Arial" charset="0"/>
                <a:ea typeface="Arial" charset="0"/>
                <a:cs typeface="Arial" charset="0"/>
              </a:rPr>
              <a:t>Understanding the </a:t>
            </a:r>
            <a:r>
              <a:rPr lang="en-US" sz="2000" b="1" dirty="0" smtClean="0">
                <a:latin typeface="Arial" charset="0"/>
                <a:ea typeface="Arial" charset="0"/>
                <a:cs typeface="Arial" charset="0"/>
              </a:rPr>
              <a:t>relation between local knowledge (expertise) and the world as a chance</a:t>
            </a:r>
            <a:r>
              <a:rPr lang="en-US" sz="2000" dirty="0" smtClean="0">
                <a:latin typeface="Arial" charset="0"/>
                <a:ea typeface="Arial" charset="0"/>
                <a:cs typeface="Arial" charset="0"/>
              </a:rPr>
              <a:t> for realizing/actualizing a new competitive/survival advantage</a:t>
            </a:r>
            <a:br>
              <a:rPr lang="en-US" sz="2000" dirty="0" smtClean="0">
                <a:latin typeface="Arial" charset="0"/>
                <a:ea typeface="Arial" charset="0"/>
                <a:cs typeface="Arial" charset="0"/>
              </a:rPr>
            </a:br>
            <a:endParaRPr lang="en-US" sz="2000" dirty="0" smtClean="0">
              <a:latin typeface="Arial" charset="0"/>
              <a:ea typeface="Arial" charset="0"/>
              <a:cs typeface="Arial" charset="0"/>
            </a:endParaRPr>
          </a:p>
          <a:p>
            <a:pPr marL="0" indent="0">
              <a:buNone/>
            </a:pPr>
            <a:r>
              <a:rPr lang="en-US" sz="2000" dirty="0" smtClean="0">
                <a:latin typeface="Arial" charset="0"/>
                <a:ea typeface="Arial" charset="0"/>
                <a:cs typeface="Arial" charset="0"/>
              </a:rPr>
              <a:t>Why (according to Hilary Putnam / Harvard) should we need a new (3</a:t>
            </a:r>
            <a:r>
              <a:rPr lang="en-US" sz="2000" baseline="30000" dirty="0" smtClean="0">
                <a:latin typeface="Arial" charset="0"/>
                <a:ea typeface="Arial" charset="0"/>
                <a:cs typeface="Arial" charset="0"/>
              </a:rPr>
              <a:t>rd</a:t>
            </a:r>
            <a:r>
              <a:rPr lang="en-US" sz="2000" dirty="0" smtClean="0">
                <a:latin typeface="Arial" charset="0"/>
                <a:ea typeface="Arial" charset="0"/>
                <a:cs typeface="Arial" charset="0"/>
              </a:rPr>
              <a:t>) enlightenment) ?</a:t>
            </a:r>
          </a:p>
          <a:p>
            <a:pPr marL="0" indent="0">
              <a:buNone/>
            </a:pPr>
            <a:endParaRPr lang="en-US" sz="2000" dirty="0" smtClean="0"/>
          </a:p>
          <a:p>
            <a:pPr marL="0" indent="0">
              <a:buNone/>
            </a:pPr>
            <a:endParaRPr lang="de-AT" dirty="0"/>
          </a:p>
        </p:txBody>
      </p:sp>
    </p:spTree>
    <p:extLst>
      <p:ext uri="{BB962C8B-B14F-4D97-AF65-F5344CB8AC3E}">
        <p14:creationId xmlns:p14="http://schemas.microsoft.com/office/powerpoint/2010/main" val="169519797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18655" y="1427018"/>
            <a:ext cx="8410139" cy="4959927"/>
          </a:xfrm>
        </p:spPr>
        <p:txBody>
          <a:bodyPr>
            <a:normAutofit fontScale="90000"/>
          </a:bodyPr>
          <a:lstStyle/>
          <a:p>
            <a:pPr algn="ctr"/>
            <a:r>
              <a:rPr lang="en-AU" sz="2700" dirty="0" smtClean="0">
                <a:solidFill>
                  <a:srgbClr val="FF0000"/>
                </a:solidFill>
                <a:latin typeface="Arial" charset="0"/>
                <a:ea typeface="Arial" charset="0"/>
                <a:cs typeface="Arial" charset="0"/>
              </a:rPr>
              <a:t>Re-Combining Theories and Practices – </a:t>
            </a:r>
            <a:br>
              <a:rPr lang="en-AU" sz="2700" dirty="0" smtClean="0">
                <a:solidFill>
                  <a:srgbClr val="FF0000"/>
                </a:solidFill>
                <a:latin typeface="Arial" charset="0"/>
                <a:ea typeface="Arial" charset="0"/>
                <a:cs typeface="Arial" charset="0"/>
              </a:rPr>
            </a:br>
            <a:r>
              <a:rPr lang="en-AU" sz="2700" dirty="0" smtClean="0">
                <a:solidFill>
                  <a:srgbClr val="FF0000"/>
                </a:solidFill>
                <a:latin typeface="Arial" charset="0"/>
                <a:ea typeface="Arial" charset="0"/>
                <a:cs typeface="Arial" charset="0"/>
              </a:rPr>
              <a:t>by Creating an European Competitive Advantage </a:t>
            </a:r>
            <a:br>
              <a:rPr lang="en-AU" sz="2700" dirty="0" smtClean="0">
                <a:solidFill>
                  <a:srgbClr val="FF0000"/>
                </a:solidFill>
                <a:latin typeface="Arial" charset="0"/>
                <a:ea typeface="Arial" charset="0"/>
                <a:cs typeface="Arial" charset="0"/>
              </a:rPr>
            </a:br>
            <a:r>
              <a:rPr lang="en-AU" sz="2700" dirty="0" smtClean="0">
                <a:solidFill>
                  <a:srgbClr val="FF0000"/>
                </a:solidFill>
                <a:latin typeface="Arial" charset="0"/>
                <a:ea typeface="Arial" charset="0"/>
                <a:cs typeface="Arial" charset="0"/>
              </a:rPr>
              <a:t>(Creativity and Innovation via Activating  Expertise, Background-Knowledge and Autonomy in „Thinking and Doing“) </a:t>
            </a:r>
            <a:br>
              <a:rPr lang="en-AU" sz="2700" dirty="0" smtClean="0">
                <a:solidFill>
                  <a:srgbClr val="FF0000"/>
                </a:solidFill>
                <a:latin typeface="Arial" charset="0"/>
                <a:ea typeface="Arial" charset="0"/>
                <a:cs typeface="Arial" charset="0"/>
              </a:rPr>
            </a:br>
            <a:r>
              <a:rPr lang="en-AU" sz="2700" dirty="0" smtClean="0">
                <a:solidFill>
                  <a:srgbClr val="FF0000"/>
                </a:solidFill>
                <a:latin typeface="Arial" charset="0"/>
                <a:ea typeface="Arial" charset="0"/>
                <a:cs typeface="Arial" charset="0"/>
              </a:rPr>
              <a:t/>
            </a:r>
            <a:br>
              <a:rPr lang="en-AU" sz="2700" dirty="0" smtClean="0">
                <a:solidFill>
                  <a:srgbClr val="FF0000"/>
                </a:solidFill>
                <a:latin typeface="Arial" charset="0"/>
                <a:ea typeface="Arial" charset="0"/>
                <a:cs typeface="Arial" charset="0"/>
              </a:rPr>
            </a:br>
            <a:r>
              <a:rPr lang="en-AU" sz="2200" dirty="0" smtClean="0">
                <a:solidFill>
                  <a:srgbClr val="000000"/>
                </a:solidFill>
                <a:latin typeface="Arial" charset="0"/>
                <a:ea typeface="Arial" charset="0"/>
                <a:cs typeface="Arial" charset="0"/>
              </a:rPr>
              <a:t>Meaning is a means to come to terms with reality.</a:t>
            </a:r>
            <a:br>
              <a:rPr lang="en-AU" sz="2200" dirty="0" smtClean="0">
                <a:solidFill>
                  <a:srgbClr val="000000"/>
                </a:solidFill>
                <a:latin typeface="Arial" charset="0"/>
                <a:ea typeface="Arial" charset="0"/>
                <a:cs typeface="Arial" charset="0"/>
              </a:rPr>
            </a:br>
            <a:r>
              <a:rPr lang="en-AU" sz="2200" dirty="0" smtClean="0">
                <a:solidFill>
                  <a:srgbClr val="000000"/>
                </a:solidFill>
                <a:latin typeface="Arial" charset="0"/>
                <a:ea typeface="Arial" charset="0"/>
                <a:cs typeface="Arial" charset="0"/>
              </a:rPr>
              <a:t>Crowding out the Meaning of meaning, means to replace the explanatory construction of meaning by an unreflected „processing of information“ – we need to reintegrate pre-knowledge and experience into the use of algorithms/rules to creatively activate means of correction in view of the formal incompleteness of our theories, models and maps to support evolution and create new solutions to survive and adopt  in an ever changing environment and world.</a:t>
            </a:r>
            <a:endParaRPr lang="en-AU" sz="2200" dirty="0">
              <a:solidFill>
                <a:srgbClr val="000000"/>
              </a:solidFill>
              <a:latin typeface="Arial" charset="0"/>
              <a:ea typeface="Arial" charset="0"/>
              <a:cs typeface="Arial" charset="0"/>
            </a:endParaRPr>
          </a:p>
        </p:txBody>
      </p:sp>
    </p:spTree>
    <p:extLst>
      <p:ext uri="{BB962C8B-B14F-4D97-AF65-F5344CB8AC3E}">
        <p14:creationId xmlns:p14="http://schemas.microsoft.com/office/powerpoint/2010/main" val="145092895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 4"/>
          <p:cNvPicPr>
            <a:picLocks noChangeAspect="1"/>
          </p:cNvPicPr>
          <p:nvPr/>
        </p:nvPicPr>
        <p:blipFill>
          <a:blip r:embed="rId2"/>
          <a:stretch>
            <a:fillRect/>
          </a:stretch>
        </p:blipFill>
        <p:spPr>
          <a:xfrm>
            <a:off x="2268435" y="1556792"/>
            <a:ext cx="4247781" cy="4976135"/>
          </a:xfrm>
          <a:prstGeom prst="rect">
            <a:avLst/>
          </a:prstGeom>
        </p:spPr>
      </p:pic>
      <p:sp>
        <p:nvSpPr>
          <p:cNvPr id="2" name="Textfeld 1"/>
          <p:cNvSpPr txBox="1"/>
          <p:nvPr/>
        </p:nvSpPr>
        <p:spPr>
          <a:xfrm>
            <a:off x="1982022" y="567691"/>
            <a:ext cx="1926391" cy="369332"/>
          </a:xfrm>
          <a:prstGeom prst="rect">
            <a:avLst/>
          </a:prstGeom>
          <a:noFill/>
        </p:spPr>
        <p:txBody>
          <a:bodyPr wrap="none" rtlCol="0">
            <a:spAutoFit/>
          </a:bodyPr>
          <a:lstStyle/>
          <a:p>
            <a:r>
              <a:rPr lang="de-DE" dirty="0" err="1" smtClean="0"/>
              <a:t>Some</a:t>
            </a:r>
            <a:r>
              <a:rPr lang="de-DE" dirty="0" smtClean="0"/>
              <a:t> </a:t>
            </a:r>
            <a:r>
              <a:rPr lang="de-DE" dirty="0" err="1" smtClean="0"/>
              <a:t>Metaphors</a:t>
            </a:r>
            <a:r>
              <a:rPr lang="de-DE" dirty="0" smtClean="0"/>
              <a:t> !</a:t>
            </a:r>
            <a:endParaRPr lang="de-DE" dirty="0"/>
          </a:p>
        </p:txBody>
      </p:sp>
    </p:spTree>
    <p:extLst>
      <p:ext uri="{BB962C8B-B14F-4D97-AF65-F5344CB8AC3E}">
        <p14:creationId xmlns:p14="http://schemas.microsoft.com/office/powerpoint/2010/main" val="156520646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Gerade Verbindung 4"/>
          <p:cNvCxnSpPr/>
          <p:nvPr/>
        </p:nvCxnSpPr>
        <p:spPr>
          <a:xfrm flipH="1">
            <a:off x="836376" y="1320616"/>
            <a:ext cx="2478154" cy="2865564"/>
          </a:xfrm>
          <a:prstGeom prst="line">
            <a:avLst/>
          </a:prstGeom>
        </p:spPr>
        <p:style>
          <a:lnRef idx="2">
            <a:schemeClr val="accent1"/>
          </a:lnRef>
          <a:fillRef idx="0">
            <a:schemeClr val="accent1"/>
          </a:fillRef>
          <a:effectRef idx="1">
            <a:schemeClr val="accent1"/>
          </a:effectRef>
          <a:fontRef idx="minor">
            <a:schemeClr val="tx1"/>
          </a:fontRef>
        </p:style>
      </p:cxnSp>
      <p:cxnSp>
        <p:nvCxnSpPr>
          <p:cNvPr id="8" name="Gerade Verbindung 7"/>
          <p:cNvCxnSpPr/>
          <p:nvPr/>
        </p:nvCxnSpPr>
        <p:spPr>
          <a:xfrm>
            <a:off x="3314529" y="1320616"/>
            <a:ext cx="4600073"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9" name="Gerade Verbindung 8"/>
          <p:cNvCxnSpPr/>
          <p:nvPr/>
        </p:nvCxnSpPr>
        <p:spPr>
          <a:xfrm>
            <a:off x="3628804" y="2060848"/>
            <a:ext cx="3967532"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0" name="Gerade Verbindung 9"/>
          <p:cNvCxnSpPr/>
          <p:nvPr/>
        </p:nvCxnSpPr>
        <p:spPr>
          <a:xfrm flipH="1">
            <a:off x="2339752" y="2046126"/>
            <a:ext cx="1283057" cy="1486996"/>
          </a:xfrm>
          <a:prstGeom prst="line">
            <a:avLst/>
          </a:prstGeom>
        </p:spPr>
        <p:style>
          <a:lnRef idx="2">
            <a:schemeClr val="accent1"/>
          </a:lnRef>
          <a:fillRef idx="0">
            <a:schemeClr val="accent1"/>
          </a:fillRef>
          <a:effectRef idx="1">
            <a:schemeClr val="accent1"/>
          </a:effectRef>
          <a:fontRef idx="minor">
            <a:schemeClr val="tx1"/>
          </a:fontRef>
        </p:style>
      </p:cxnSp>
      <p:cxnSp>
        <p:nvCxnSpPr>
          <p:cNvPr id="12" name="Gerade Verbindung 11"/>
          <p:cNvCxnSpPr/>
          <p:nvPr/>
        </p:nvCxnSpPr>
        <p:spPr>
          <a:xfrm>
            <a:off x="2369732" y="3533122"/>
            <a:ext cx="472149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4" name="Gerade Verbindung 13"/>
          <p:cNvCxnSpPr/>
          <p:nvPr/>
        </p:nvCxnSpPr>
        <p:spPr>
          <a:xfrm>
            <a:off x="3635895" y="2046126"/>
            <a:ext cx="1" cy="761481"/>
          </a:xfrm>
          <a:prstGeom prst="line">
            <a:avLst/>
          </a:prstGeom>
        </p:spPr>
        <p:style>
          <a:lnRef idx="2">
            <a:schemeClr val="accent1"/>
          </a:lnRef>
          <a:fillRef idx="0">
            <a:schemeClr val="accent1"/>
          </a:fillRef>
          <a:effectRef idx="1">
            <a:schemeClr val="accent1"/>
          </a:effectRef>
          <a:fontRef idx="minor">
            <a:schemeClr val="tx1"/>
          </a:fontRef>
        </p:style>
      </p:cxnSp>
      <p:cxnSp>
        <p:nvCxnSpPr>
          <p:cNvPr id="15" name="Gerade Verbindung 14"/>
          <p:cNvCxnSpPr/>
          <p:nvPr/>
        </p:nvCxnSpPr>
        <p:spPr>
          <a:xfrm>
            <a:off x="3621812" y="2807607"/>
            <a:ext cx="3657762"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6" name="Gerade Verbindung 15"/>
          <p:cNvCxnSpPr/>
          <p:nvPr/>
        </p:nvCxnSpPr>
        <p:spPr>
          <a:xfrm flipH="1">
            <a:off x="3004758" y="2823097"/>
            <a:ext cx="617054" cy="710025"/>
          </a:xfrm>
          <a:prstGeom prst="line">
            <a:avLst/>
          </a:prstGeom>
        </p:spPr>
        <p:style>
          <a:lnRef idx="2">
            <a:schemeClr val="accent1"/>
          </a:lnRef>
          <a:fillRef idx="0">
            <a:schemeClr val="accent1"/>
          </a:fillRef>
          <a:effectRef idx="1">
            <a:schemeClr val="accent1"/>
          </a:effectRef>
          <a:fontRef idx="minor">
            <a:schemeClr val="tx1"/>
          </a:fontRef>
        </p:style>
      </p:cxnSp>
      <p:cxnSp>
        <p:nvCxnSpPr>
          <p:cNvPr id="19" name="Gerade Verbindung 18"/>
          <p:cNvCxnSpPr/>
          <p:nvPr/>
        </p:nvCxnSpPr>
        <p:spPr>
          <a:xfrm flipV="1">
            <a:off x="836375" y="4165700"/>
            <a:ext cx="5947569" cy="20480"/>
          </a:xfrm>
          <a:prstGeom prst="line">
            <a:avLst/>
          </a:prstGeom>
        </p:spPr>
        <p:style>
          <a:lnRef idx="2">
            <a:schemeClr val="accent1"/>
          </a:lnRef>
          <a:fillRef idx="0">
            <a:schemeClr val="accent1"/>
          </a:fillRef>
          <a:effectRef idx="1">
            <a:schemeClr val="accent1"/>
          </a:effectRef>
          <a:fontRef idx="minor">
            <a:schemeClr val="tx1"/>
          </a:fontRef>
        </p:style>
      </p:cxnSp>
      <p:cxnSp>
        <p:nvCxnSpPr>
          <p:cNvPr id="20" name="Gerade Verbindung 19"/>
          <p:cNvCxnSpPr/>
          <p:nvPr/>
        </p:nvCxnSpPr>
        <p:spPr>
          <a:xfrm>
            <a:off x="836375" y="4186180"/>
            <a:ext cx="0" cy="776971"/>
          </a:xfrm>
          <a:prstGeom prst="line">
            <a:avLst/>
          </a:prstGeom>
        </p:spPr>
        <p:style>
          <a:lnRef idx="2">
            <a:schemeClr val="accent1"/>
          </a:lnRef>
          <a:fillRef idx="0">
            <a:schemeClr val="accent1"/>
          </a:fillRef>
          <a:effectRef idx="1">
            <a:schemeClr val="accent1"/>
          </a:effectRef>
          <a:fontRef idx="minor">
            <a:schemeClr val="tx1"/>
          </a:fontRef>
        </p:style>
      </p:cxnSp>
      <p:cxnSp>
        <p:nvCxnSpPr>
          <p:cNvPr id="21" name="Gerade Verbindung 20"/>
          <p:cNvCxnSpPr/>
          <p:nvPr/>
        </p:nvCxnSpPr>
        <p:spPr>
          <a:xfrm>
            <a:off x="849381" y="4947661"/>
            <a:ext cx="5795167"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2849108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pierung 1"/>
          <p:cNvGrpSpPr/>
          <p:nvPr/>
        </p:nvGrpSpPr>
        <p:grpSpPr>
          <a:xfrm>
            <a:off x="836375" y="1320616"/>
            <a:ext cx="7186660" cy="3642535"/>
            <a:chOff x="836375" y="1320616"/>
            <a:chExt cx="7186660" cy="3642535"/>
          </a:xfrm>
        </p:grpSpPr>
        <p:cxnSp>
          <p:nvCxnSpPr>
            <p:cNvPr id="5" name="Gerade Verbindung 4"/>
            <p:cNvCxnSpPr/>
            <p:nvPr/>
          </p:nvCxnSpPr>
          <p:spPr>
            <a:xfrm flipH="1">
              <a:off x="836376" y="1320616"/>
              <a:ext cx="2478154" cy="2865564"/>
            </a:xfrm>
            <a:prstGeom prst="line">
              <a:avLst/>
            </a:prstGeom>
            <a:ln w="38100" cmpd="sng"/>
          </p:spPr>
          <p:style>
            <a:lnRef idx="2">
              <a:schemeClr val="accent1"/>
            </a:lnRef>
            <a:fillRef idx="0">
              <a:schemeClr val="accent1"/>
            </a:fillRef>
            <a:effectRef idx="1">
              <a:schemeClr val="accent1"/>
            </a:effectRef>
            <a:fontRef idx="minor">
              <a:schemeClr val="tx1"/>
            </a:fontRef>
          </p:style>
        </p:cxnSp>
        <p:cxnSp>
          <p:nvCxnSpPr>
            <p:cNvPr id="6" name="Gerade Verbindung 5"/>
            <p:cNvCxnSpPr>
              <a:endCxn id="16" idx="0"/>
            </p:cNvCxnSpPr>
            <p:nvPr/>
          </p:nvCxnSpPr>
          <p:spPr>
            <a:xfrm>
              <a:off x="3314529" y="1320616"/>
              <a:ext cx="4344527" cy="0"/>
            </a:xfrm>
            <a:prstGeom prst="line">
              <a:avLst/>
            </a:prstGeom>
            <a:ln w="38100" cmpd="sng"/>
          </p:spPr>
          <p:style>
            <a:lnRef idx="2">
              <a:schemeClr val="accent1"/>
            </a:lnRef>
            <a:fillRef idx="0">
              <a:schemeClr val="accent1"/>
            </a:fillRef>
            <a:effectRef idx="1">
              <a:schemeClr val="accent1"/>
            </a:effectRef>
            <a:fontRef idx="minor">
              <a:schemeClr val="tx1"/>
            </a:fontRef>
          </p:style>
        </p:cxnSp>
        <p:cxnSp>
          <p:nvCxnSpPr>
            <p:cNvPr id="7" name="Gerade Verbindung 6"/>
            <p:cNvCxnSpPr/>
            <p:nvPr/>
          </p:nvCxnSpPr>
          <p:spPr>
            <a:xfrm>
              <a:off x="3637301" y="2046126"/>
              <a:ext cx="4021755" cy="0"/>
            </a:xfrm>
            <a:prstGeom prst="line">
              <a:avLst/>
            </a:prstGeom>
            <a:ln w="38100" cmpd="sng"/>
          </p:spPr>
          <p:style>
            <a:lnRef idx="2">
              <a:schemeClr val="accent1"/>
            </a:lnRef>
            <a:fillRef idx="0">
              <a:schemeClr val="accent1"/>
            </a:fillRef>
            <a:effectRef idx="1">
              <a:schemeClr val="accent1"/>
            </a:effectRef>
            <a:fontRef idx="minor">
              <a:schemeClr val="tx1"/>
            </a:fontRef>
          </p:style>
        </p:cxnSp>
        <p:cxnSp>
          <p:nvCxnSpPr>
            <p:cNvPr id="8" name="Gerade Verbindung 7"/>
            <p:cNvCxnSpPr/>
            <p:nvPr/>
          </p:nvCxnSpPr>
          <p:spPr>
            <a:xfrm flipH="1">
              <a:off x="2354244" y="2046126"/>
              <a:ext cx="1283057" cy="1486996"/>
            </a:xfrm>
            <a:prstGeom prst="line">
              <a:avLst/>
            </a:prstGeom>
            <a:ln w="38100" cmpd="sng"/>
          </p:spPr>
          <p:style>
            <a:lnRef idx="2">
              <a:schemeClr val="accent1"/>
            </a:lnRef>
            <a:fillRef idx="0">
              <a:schemeClr val="accent1"/>
            </a:fillRef>
            <a:effectRef idx="1">
              <a:schemeClr val="accent1"/>
            </a:effectRef>
            <a:fontRef idx="minor">
              <a:schemeClr val="tx1"/>
            </a:fontRef>
          </p:style>
        </p:cxnSp>
        <p:cxnSp>
          <p:nvCxnSpPr>
            <p:cNvPr id="9" name="Gerade Verbindung 8"/>
            <p:cNvCxnSpPr/>
            <p:nvPr/>
          </p:nvCxnSpPr>
          <p:spPr>
            <a:xfrm>
              <a:off x="2369732" y="3533122"/>
              <a:ext cx="4721494" cy="0"/>
            </a:xfrm>
            <a:prstGeom prst="line">
              <a:avLst/>
            </a:prstGeom>
            <a:ln w="38100" cmpd="sng"/>
          </p:spPr>
          <p:style>
            <a:lnRef idx="2">
              <a:schemeClr val="accent1"/>
            </a:lnRef>
            <a:fillRef idx="0">
              <a:schemeClr val="accent1"/>
            </a:fillRef>
            <a:effectRef idx="1">
              <a:schemeClr val="accent1"/>
            </a:effectRef>
            <a:fontRef idx="minor">
              <a:schemeClr val="tx1"/>
            </a:fontRef>
          </p:style>
        </p:cxnSp>
        <p:cxnSp>
          <p:nvCxnSpPr>
            <p:cNvPr id="10" name="Gerade Verbindung 9"/>
            <p:cNvCxnSpPr/>
            <p:nvPr/>
          </p:nvCxnSpPr>
          <p:spPr>
            <a:xfrm>
              <a:off x="3637300" y="2046126"/>
              <a:ext cx="1" cy="761481"/>
            </a:xfrm>
            <a:prstGeom prst="line">
              <a:avLst/>
            </a:prstGeom>
            <a:ln w="38100" cmpd="sng"/>
          </p:spPr>
          <p:style>
            <a:lnRef idx="2">
              <a:schemeClr val="accent1"/>
            </a:lnRef>
            <a:fillRef idx="0">
              <a:schemeClr val="accent1"/>
            </a:fillRef>
            <a:effectRef idx="1">
              <a:schemeClr val="accent1"/>
            </a:effectRef>
            <a:fontRef idx="minor">
              <a:schemeClr val="tx1"/>
            </a:fontRef>
          </p:style>
        </p:cxnSp>
        <p:cxnSp>
          <p:nvCxnSpPr>
            <p:cNvPr id="11" name="Gerade Verbindung 10"/>
            <p:cNvCxnSpPr/>
            <p:nvPr/>
          </p:nvCxnSpPr>
          <p:spPr>
            <a:xfrm>
              <a:off x="3621812" y="2807607"/>
              <a:ext cx="3657762" cy="0"/>
            </a:xfrm>
            <a:prstGeom prst="line">
              <a:avLst/>
            </a:prstGeom>
            <a:ln w="38100" cmpd="sng"/>
          </p:spPr>
          <p:style>
            <a:lnRef idx="2">
              <a:schemeClr val="accent1"/>
            </a:lnRef>
            <a:fillRef idx="0">
              <a:schemeClr val="accent1"/>
            </a:fillRef>
            <a:effectRef idx="1">
              <a:schemeClr val="accent1"/>
            </a:effectRef>
            <a:fontRef idx="minor">
              <a:schemeClr val="tx1"/>
            </a:fontRef>
          </p:style>
        </p:cxnSp>
        <p:cxnSp>
          <p:nvCxnSpPr>
            <p:cNvPr id="12" name="Gerade Verbindung 11"/>
            <p:cNvCxnSpPr/>
            <p:nvPr/>
          </p:nvCxnSpPr>
          <p:spPr>
            <a:xfrm flipH="1">
              <a:off x="3004758" y="2823097"/>
              <a:ext cx="617054" cy="710025"/>
            </a:xfrm>
            <a:prstGeom prst="line">
              <a:avLst/>
            </a:prstGeom>
            <a:ln w="38100" cmpd="sng"/>
          </p:spPr>
          <p:style>
            <a:lnRef idx="2">
              <a:schemeClr val="accent1"/>
            </a:lnRef>
            <a:fillRef idx="0">
              <a:schemeClr val="accent1"/>
            </a:fillRef>
            <a:effectRef idx="1">
              <a:schemeClr val="accent1"/>
            </a:effectRef>
            <a:fontRef idx="minor">
              <a:schemeClr val="tx1"/>
            </a:fontRef>
          </p:style>
        </p:cxnSp>
        <p:cxnSp>
          <p:nvCxnSpPr>
            <p:cNvPr id="13" name="Gerade Verbindung 12"/>
            <p:cNvCxnSpPr/>
            <p:nvPr/>
          </p:nvCxnSpPr>
          <p:spPr>
            <a:xfrm flipV="1">
              <a:off x="836375" y="4165700"/>
              <a:ext cx="5947569" cy="20480"/>
            </a:xfrm>
            <a:prstGeom prst="line">
              <a:avLst/>
            </a:prstGeom>
            <a:ln w="38100" cmpd="sng"/>
          </p:spPr>
          <p:style>
            <a:lnRef idx="2">
              <a:schemeClr val="accent1"/>
            </a:lnRef>
            <a:fillRef idx="0">
              <a:schemeClr val="accent1"/>
            </a:fillRef>
            <a:effectRef idx="1">
              <a:schemeClr val="accent1"/>
            </a:effectRef>
            <a:fontRef idx="minor">
              <a:schemeClr val="tx1"/>
            </a:fontRef>
          </p:style>
        </p:cxnSp>
        <p:cxnSp>
          <p:nvCxnSpPr>
            <p:cNvPr id="14" name="Gerade Verbindung 13"/>
            <p:cNvCxnSpPr/>
            <p:nvPr/>
          </p:nvCxnSpPr>
          <p:spPr>
            <a:xfrm>
              <a:off x="836375" y="4186180"/>
              <a:ext cx="0" cy="776971"/>
            </a:xfrm>
            <a:prstGeom prst="line">
              <a:avLst/>
            </a:prstGeom>
            <a:ln w="38100" cmpd="sng"/>
          </p:spPr>
          <p:style>
            <a:lnRef idx="2">
              <a:schemeClr val="accent1"/>
            </a:lnRef>
            <a:fillRef idx="0">
              <a:schemeClr val="accent1"/>
            </a:fillRef>
            <a:effectRef idx="1">
              <a:schemeClr val="accent1"/>
            </a:effectRef>
            <a:fontRef idx="minor">
              <a:schemeClr val="tx1"/>
            </a:fontRef>
          </p:style>
        </p:cxnSp>
        <p:cxnSp>
          <p:nvCxnSpPr>
            <p:cNvPr id="15" name="Gerade Verbindung 14"/>
            <p:cNvCxnSpPr/>
            <p:nvPr/>
          </p:nvCxnSpPr>
          <p:spPr>
            <a:xfrm>
              <a:off x="849381" y="4947661"/>
              <a:ext cx="5795167" cy="0"/>
            </a:xfrm>
            <a:prstGeom prst="line">
              <a:avLst/>
            </a:prstGeom>
            <a:ln w="38100" cmpd="sng"/>
          </p:spPr>
          <p:style>
            <a:lnRef idx="2">
              <a:schemeClr val="accent1"/>
            </a:lnRef>
            <a:fillRef idx="0">
              <a:schemeClr val="accent1"/>
            </a:fillRef>
            <a:effectRef idx="1">
              <a:schemeClr val="accent1"/>
            </a:effectRef>
            <a:fontRef idx="minor">
              <a:schemeClr val="tx1"/>
            </a:fontRef>
          </p:style>
        </p:cxnSp>
        <p:sp>
          <p:nvSpPr>
            <p:cNvPr id="16" name="Oval 15"/>
            <p:cNvSpPr/>
            <p:nvPr/>
          </p:nvSpPr>
          <p:spPr>
            <a:xfrm>
              <a:off x="7295077" y="1320616"/>
              <a:ext cx="727958" cy="725510"/>
            </a:xfrm>
            <a:prstGeom prst="ellipse">
              <a:avLst/>
            </a:prstGeom>
            <a:solidFill>
              <a:schemeClr val="bg1"/>
            </a:solidFill>
            <a:ln w="38100"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grpSp>
    </p:spTree>
    <p:extLst>
      <p:ext uri="{BB962C8B-B14F-4D97-AF65-F5344CB8AC3E}">
        <p14:creationId xmlns:p14="http://schemas.microsoft.com/office/powerpoint/2010/main" val="283987046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uppierung 2"/>
          <p:cNvGrpSpPr/>
          <p:nvPr/>
        </p:nvGrpSpPr>
        <p:grpSpPr>
          <a:xfrm>
            <a:off x="818405" y="548680"/>
            <a:ext cx="7204630" cy="4352511"/>
            <a:chOff x="818405" y="548680"/>
            <a:chExt cx="7204630" cy="4352511"/>
          </a:xfrm>
        </p:grpSpPr>
        <p:cxnSp>
          <p:nvCxnSpPr>
            <p:cNvPr id="5" name="Gerade Verbindung 4"/>
            <p:cNvCxnSpPr/>
            <p:nvPr/>
          </p:nvCxnSpPr>
          <p:spPr>
            <a:xfrm flipH="1">
              <a:off x="836376" y="1320616"/>
              <a:ext cx="2478154" cy="2865564"/>
            </a:xfrm>
            <a:prstGeom prst="line">
              <a:avLst/>
            </a:prstGeom>
            <a:ln w="38100" cmpd="sng"/>
          </p:spPr>
          <p:style>
            <a:lnRef idx="2">
              <a:schemeClr val="accent1"/>
            </a:lnRef>
            <a:fillRef idx="0">
              <a:schemeClr val="accent1"/>
            </a:fillRef>
            <a:effectRef idx="1">
              <a:schemeClr val="accent1"/>
            </a:effectRef>
            <a:fontRef idx="minor">
              <a:schemeClr val="tx1"/>
            </a:fontRef>
          </p:style>
        </p:cxnSp>
        <p:cxnSp>
          <p:nvCxnSpPr>
            <p:cNvPr id="6" name="Gerade Verbindung 5"/>
            <p:cNvCxnSpPr>
              <a:endCxn id="16" idx="0"/>
            </p:cNvCxnSpPr>
            <p:nvPr/>
          </p:nvCxnSpPr>
          <p:spPr>
            <a:xfrm>
              <a:off x="3314529" y="1320616"/>
              <a:ext cx="4344527" cy="0"/>
            </a:xfrm>
            <a:prstGeom prst="line">
              <a:avLst/>
            </a:prstGeom>
            <a:ln w="38100" cmpd="sng"/>
          </p:spPr>
          <p:style>
            <a:lnRef idx="2">
              <a:schemeClr val="accent1"/>
            </a:lnRef>
            <a:fillRef idx="0">
              <a:schemeClr val="accent1"/>
            </a:fillRef>
            <a:effectRef idx="1">
              <a:schemeClr val="accent1"/>
            </a:effectRef>
            <a:fontRef idx="minor">
              <a:schemeClr val="tx1"/>
            </a:fontRef>
          </p:style>
        </p:cxnSp>
        <p:cxnSp>
          <p:nvCxnSpPr>
            <p:cNvPr id="7" name="Gerade Verbindung 6"/>
            <p:cNvCxnSpPr/>
            <p:nvPr/>
          </p:nvCxnSpPr>
          <p:spPr>
            <a:xfrm>
              <a:off x="3637301" y="2046126"/>
              <a:ext cx="4021755" cy="0"/>
            </a:xfrm>
            <a:prstGeom prst="line">
              <a:avLst/>
            </a:prstGeom>
            <a:ln w="38100" cmpd="sng"/>
          </p:spPr>
          <p:style>
            <a:lnRef idx="2">
              <a:schemeClr val="accent1"/>
            </a:lnRef>
            <a:fillRef idx="0">
              <a:schemeClr val="accent1"/>
            </a:fillRef>
            <a:effectRef idx="1">
              <a:schemeClr val="accent1"/>
            </a:effectRef>
            <a:fontRef idx="minor">
              <a:schemeClr val="tx1"/>
            </a:fontRef>
          </p:style>
        </p:cxnSp>
        <p:cxnSp>
          <p:nvCxnSpPr>
            <p:cNvPr id="8" name="Gerade Verbindung 7"/>
            <p:cNvCxnSpPr/>
            <p:nvPr/>
          </p:nvCxnSpPr>
          <p:spPr>
            <a:xfrm flipH="1">
              <a:off x="2354244" y="2046126"/>
              <a:ext cx="1283057" cy="1486996"/>
            </a:xfrm>
            <a:prstGeom prst="line">
              <a:avLst/>
            </a:prstGeom>
            <a:ln w="38100" cmpd="sng"/>
          </p:spPr>
          <p:style>
            <a:lnRef idx="2">
              <a:schemeClr val="accent1"/>
            </a:lnRef>
            <a:fillRef idx="0">
              <a:schemeClr val="accent1"/>
            </a:fillRef>
            <a:effectRef idx="1">
              <a:schemeClr val="accent1"/>
            </a:effectRef>
            <a:fontRef idx="minor">
              <a:schemeClr val="tx1"/>
            </a:fontRef>
          </p:style>
        </p:cxnSp>
        <p:cxnSp>
          <p:nvCxnSpPr>
            <p:cNvPr id="9" name="Gerade Verbindung 8"/>
            <p:cNvCxnSpPr/>
            <p:nvPr/>
          </p:nvCxnSpPr>
          <p:spPr>
            <a:xfrm>
              <a:off x="2369732" y="3533122"/>
              <a:ext cx="4721494" cy="0"/>
            </a:xfrm>
            <a:prstGeom prst="line">
              <a:avLst/>
            </a:prstGeom>
            <a:ln w="38100" cmpd="sng"/>
          </p:spPr>
          <p:style>
            <a:lnRef idx="2">
              <a:schemeClr val="accent1"/>
            </a:lnRef>
            <a:fillRef idx="0">
              <a:schemeClr val="accent1"/>
            </a:fillRef>
            <a:effectRef idx="1">
              <a:schemeClr val="accent1"/>
            </a:effectRef>
            <a:fontRef idx="minor">
              <a:schemeClr val="tx1"/>
            </a:fontRef>
          </p:style>
        </p:cxnSp>
        <p:cxnSp>
          <p:nvCxnSpPr>
            <p:cNvPr id="10" name="Gerade Verbindung 9"/>
            <p:cNvCxnSpPr/>
            <p:nvPr/>
          </p:nvCxnSpPr>
          <p:spPr>
            <a:xfrm>
              <a:off x="3637300" y="2046126"/>
              <a:ext cx="1" cy="761481"/>
            </a:xfrm>
            <a:prstGeom prst="line">
              <a:avLst/>
            </a:prstGeom>
            <a:ln w="38100" cmpd="sng"/>
          </p:spPr>
          <p:style>
            <a:lnRef idx="2">
              <a:schemeClr val="accent1"/>
            </a:lnRef>
            <a:fillRef idx="0">
              <a:schemeClr val="accent1"/>
            </a:fillRef>
            <a:effectRef idx="1">
              <a:schemeClr val="accent1"/>
            </a:effectRef>
            <a:fontRef idx="minor">
              <a:schemeClr val="tx1"/>
            </a:fontRef>
          </p:style>
        </p:cxnSp>
        <p:cxnSp>
          <p:nvCxnSpPr>
            <p:cNvPr id="11" name="Gerade Verbindung 10"/>
            <p:cNvCxnSpPr/>
            <p:nvPr/>
          </p:nvCxnSpPr>
          <p:spPr>
            <a:xfrm>
              <a:off x="3621812" y="2807607"/>
              <a:ext cx="3657762" cy="0"/>
            </a:xfrm>
            <a:prstGeom prst="line">
              <a:avLst/>
            </a:prstGeom>
            <a:ln w="38100" cmpd="sng"/>
          </p:spPr>
          <p:style>
            <a:lnRef idx="2">
              <a:schemeClr val="accent1"/>
            </a:lnRef>
            <a:fillRef idx="0">
              <a:schemeClr val="accent1"/>
            </a:fillRef>
            <a:effectRef idx="1">
              <a:schemeClr val="accent1"/>
            </a:effectRef>
            <a:fontRef idx="minor">
              <a:schemeClr val="tx1"/>
            </a:fontRef>
          </p:style>
        </p:cxnSp>
        <p:cxnSp>
          <p:nvCxnSpPr>
            <p:cNvPr id="12" name="Gerade Verbindung 11"/>
            <p:cNvCxnSpPr/>
            <p:nvPr/>
          </p:nvCxnSpPr>
          <p:spPr>
            <a:xfrm flipH="1">
              <a:off x="3004758" y="2823097"/>
              <a:ext cx="617054" cy="710025"/>
            </a:xfrm>
            <a:prstGeom prst="line">
              <a:avLst/>
            </a:prstGeom>
            <a:ln w="38100" cmpd="sng"/>
          </p:spPr>
          <p:style>
            <a:lnRef idx="2">
              <a:schemeClr val="accent1"/>
            </a:lnRef>
            <a:fillRef idx="0">
              <a:schemeClr val="accent1"/>
            </a:fillRef>
            <a:effectRef idx="1">
              <a:schemeClr val="accent1"/>
            </a:effectRef>
            <a:fontRef idx="minor">
              <a:schemeClr val="tx1"/>
            </a:fontRef>
          </p:style>
        </p:cxnSp>
        <p:cxnSp>
          <p:nvCxnSpPr>
            <p:cNvPr id="13" name="Gerade Verbindung 12"/>
            <p:cNvCxnSpPr/>
            <p:nvPr/>
          </p:nvCxnSpPr>
          <p:spPr>
            <a:xfrm>
              <a:off x="836376" y="4165700"/>
              <a:ext cx="5823664" cy="0"/>
            </a:xfrm>
            <a:prstGeom prst="line">
              <a:avLst/>
            </a:prstGeom>
            <a:ln w="38100" cmpd="sng"/>
          </p:spPr>
          <p:style>
            <a:lnRef idx="2">
              <a:schemeClr val="accent1"/>
            </a:lnRef>
            <a:fillRef idx="0">
              <a:schemeClr val="accent1"/>
            </a:fillRef>
            <a:effectRef idx="1">
              <a:schemeClr val="accent1"/>
            </a:effectRef>
            <a:fontRef idx="minor">
              <a:schemeClr val="tx1"/>
            </a:fontRef>
          </p:style>
        </p:cxnSp>
        <p:cxnSp>
          <p:nvCxnSpPr>
            <p:cNvPr id="14" name="Gerade Verbindung 13"/>
            <p:cNvCxnSpPr/>
            <p:nvPr/>
          </p:nvCxnSpPr>
          <p:spPr>
            <a:xfrm>
              <a:off x="836375" y="4186180"/>
              <a:ext cx="1" cy="715011"/>
            </a:xfrm>
            <a:prstGeom prst="line">
              <a:avLst/>
            </a:prstGeom>
            <a:ln w="38100" cmpd="sng"/>
          </p:spPr>
          <p:style>
            <a:lnRef idx="2">
              <a:schemeClr val="accent1"/>
            </a:lnRef>
            <a:fillRef idx="0">
              <a:schemeClr val="accent1"/>
            </a:fillRef>
            <a:effectRef idx="1">
              <a:schemeClr val="accent1"/>
            </a:effectRef>
            <a:fontRef idx="minor">
              <a:schemeClr val="tx1"/>
            </a:fontRef>
          </p:style>
        </p:cxnSp>
        <p:cxnSp>
          <p:nvCxnSpPr>
            <p:cNvPr id="15" name="Gerade Verbindung 14"/>
            <p:cNvCxnSpPr/>
            <p:nvPr/>
          </p:nvCxnSpPr>
          <p:spPr>
            <a:xfrm>
              <a:off x="818405" y="4901191"/>
              <a:ext cx="5795167" cy="0"/>
            </a:xfrm>
            <a:prstGeom prst="line">
              <a:avLst/>
            </a:prstGeom>
            <a:ln w="38100" cmpd="sng"/>
          </p:spPr>
          <p:style>
            <a:lnRef idx="2">
              <a:schemeClr val="accent1"/>
            </a:lnRef>
            <a:fillRef idx="0">
              <a:schemeClr val="accent1"/>
            </a:fillRef>
            <a:effectRef idx="1">
              <a:schemeClr val="accent1"/>
            </a:effectRef>
            <a:fontRef idx="minor">
              <a:schemeClr val="tx1"/>
            </a:fontRef>
          </p:style>
        </p:cxnSp>
        <p:sp>
          <p:nvSpPr>
            <p:cNvPr id="16" name="Oval 15"/>
            <p:cNvSpPr/>
            <p:nvPr/>
          </p:nvSpPr>
          <p:spPr>
            <a:xfrm>
              <a:off x="7295077" y="1320616"/>
              <a:ext cx="727958" cy="725510"/>
            </a:xfrm>
            <a:prstGeom prst="ellipse">
              <a:avLst/>
            </a:prstGeom>
            <a:solidFill>
              <a:schemeClr val="bg1"/>
            </a:solidFill>
            <a:ln w="38100"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7" name="Oval 16"/>
            <p:cNvSpPr/>
            <p:nvPr/>
          </p:nvSpPr>
          <p:spPr>
            <a:xfrm>
              <a:off x="6822679" y="2807607"/>
              <a:ext cx="727958" cy="725510"/>
            </a:xfrm>
            <a:prstGeom prst="ellipse">
              <a:avLst/>
            </a:prstGeom>
            <a:solidFill>
              <a:schemeClr val="bg1"/>
            </a:solidFill>
            <a:ln w="38100"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8" name="Oval 17"/>
            <p:cNvSpPr/>
            <p:nvPr/>
          </p:nvSpPr>
          <p:spPr>
            <a:xfrm>
              <a:off x="6280569" y="4165700"/>
              <a:ext cx="727958" cy="725510"/>
            </a:xfrm>
            <a:prstGeom prst="ellipse">
              <a:avLst/>
            </a:prstGeom>
            <a:solidFill>
              <a:schemeClr val="bg1"/>
            </a:solidFill>
            <a:ln w="38100"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2" name="Textfeld 1"/>
            <p:cNvSpPr txBox="1"/>
            <p:nvPr/>
          </p:nvSpPr>
          <p:spPr>
            <a:xfrm>
              <a:off x="827584" y="548680"/>
              <a:ext cx="72008" cy="369332"/>
            </a:xfrm>
            <a:prstGeom prst="rect">
              <a:avLst/>
            </a:prstGeom>
            <a:noFill/>
          </p:spPr>
          <p:txBody>
            <a:bodyPr wrap="square" rtlCol="0">
              <a:spAutoFit/>
            </a:bodyPr>
            <a:lstStyle/>
            <a:p>
              <a:r>
                <a:rPr lang="de-DE" dirty="0" err="1" smtClean="0"/>
                <a:t>Impossible</a:t>
              </a:r>
              <a:r>
                <a:rPr lang="de-DE" dirty="0" smtClean="0"/>
                <a:t> Connections</a:t>
              </a:r>
              <a:endParaRPr lang="de-DE" dirty="0"/>
            </a:p>
          </p:txBody>
        </p:sp>
      </p:grpSp>
    </p:spTree>
    <p:extLst>
      <p:ext uri="{BB962C8B-B14F-4D97-AF65-F5344CB8AC3E}">
        <p14:creationId xmlns:p14="http://schemas.microsoft.com/office/powerpoint/2010/main" val="381006730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323528" y="1189382"/>
            <a:ext cx="3960440" cy="5191946"/>
          </a:xfrm>
        </p:spPr>
        <p:txBody>
          <a:bodyPr>
            <a:normAutofit fontScale="90000"/>
          </a:bodyPr>
          <a:lstStyle/>
          <a:p>
            <a:r>
              <a:rPr lang="en-CA" dirty="0" smtClean="0"/>
              <a:t>Nine-points-problem </a:t>
            </a:r>
            <a:br>
              <a:rPr lang="en-CA" dirty="0" smtClean="0"/>
            </a:br>
            <a:r>
              <a:rPr lang="en-CA" dirty="0" smtClean="0"/>
              <a:t>and solution:</a:t>
            </a:r>
            <a:br>
              <a:rPr lang="en-CA" dirty="0" smtClean="0"/>
            </a:br>
            <a:r>
              <a:rPr lang="en-CA" dirty="0" smtClean="0"/>
              <a:t>How to step out of </a:t>
            </a:r>
            <a:br>
              <a:rPr lang="en-CA" dirty="0" smtClean="0"/>
            </a:br>
            <a:r>
              <a:rPr lang="en-CA" dirty="0" smtClean="0"/>
              <a:t>the system !</a:t>
            </a:r>
            <a:br>
              <a:rPr lang="en-CA" dirty="0" smtClean="0"/>
            </a:br>
            <a:r>
              <a:rPr lang="en-CA" dirty="0" smtClean="0"/>
              <a:t/>
            </a:r>
            <a:br>
              <a:rPr lang="en-CA" dirty="0" smtClean="0"/>
            </a:br>
            <a:r>
              <a:rPr lang="en-CA" dirty="0" smtClean="0"/>
              <a:t>Original task: </a:t>
            </a:r>
            <a:br>
              <a:rPr lang="en-CA" dirty="0" smtClean="0"/>
            </a:br>
            <a:r>
              <a:rPr lang="en-CA" dirty="0" smtClean="0"/>
              <a:t>Connect the 9 points with one line but without lifting your pencil from the paper !</a:t>
            </a:r>
            <a:br>
              <a:rPr lang="en-CA" dirty="0" smtClean="0"/>
            </a:br>
            <a:r>
              <a:rPr lang="en-CA" dirty="0" smtClean="0"/>
              <a:t>Proposal:</a:t>
            </a:r>
            <a:br>
              <a:rPr lang="en-CA" dirty="0" smtClean="0"/>
            </a:br>
            <a:r>
              <a:rPr lang="en-CA" dirty="0" smtClean="0"/>
              <a:t>Imbed the 9 points into </a:t>
            </a:r>
            <a:br>
              <a:rPr lang="en-CA" dirty="0" smtClean="0"/>
            </a:br>
            <a:r>
              <a:rPr lang="en-CA" dirty="0" smtClean="0"/>
              <a:t>a constructed “solution-space” of 16 points ! </a:t>
            </a:r>
            <a:endParaRPr lang="en-CA" dirty="0"/>
          </a:p>
        </p:txBody>
      </p:sp>
      <p:pic>
        <p:nvPicPr>
          <p:cNvPr id="5" name="Picture 9"/>
          <p:cNvPicPr>
            <a:picLocks noGrp="1"/>
          </p:cNvPicPr>
          <p:nvPr>
            <p:ph sz="quarter" idx="4"/>
          </p:nvPr>
        </p:nvPicPr>
        <p:blipFill>
          <a:blip r:embed="rId2">
            <a:extLst>
              <a:ext uri="{28A0092B-C50C-407E-A947-70E740481C1C}">
                <a14:useLocalDpi xmlns:a14="http://schemas.microsoft.com/office/drawing/2010/main" val="0"/>
              </a:ext>
            </a:extLst>
          </a:blip>
          <a:srcRect t="2069" b="2069"/>
          <a:stretch>
            <a:fillRect/>
          </a:stretch>
        </p:blipFill>
        <p:spPr>
          <a:xfrm>
            <a:off x="4499991" y="1755683"/>
            <a:ext cx="4104457" cy="3905565"/>
          </a:xfrm>
          <a:prstGeom prst="rect">
            <a:avLst/>
          </a:prstGeom>
          <a:solidFill>
            <a:srgbClr val="FFB6CC"/>
          </a:solidFill>
          <a:ln w="38100" cmpd="sng">
            <a:solidFill>
              <a:schemeClr val="tx1"/>
            </a:solidFill>
          </a:ln>
        </p:spPr>
      </p:pic>
    </p:spTree>
    <p:extLst>
      <p:ext uri="{BB962C8B-B14F-4D97-AF65-F5344CB8AC3E}">
        <p14:creationId xmlns:p14="http://schemas.microsoft.com/office/powerpoint/2010/main" val="3642939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feld 7"/>
          <p:cNvSpPr txBox="1"/>
          <p:nvPr/>
        </p:nvSpPr>
        <p:spPr>
          <a:xfrm>
            <a:off x="748145" y="2078182"/>
            <a:ext cx="7509164" cy="3970318"/>
          </a:xfrm>
          <a:prstGeom prst="rect">
            <a:avLst/>
          </a:prstGeom>
          <a:noFill/>
        </p:spPr>
        <p:txBody>
          <a:bodyPr wrap="square" rtlCol="0">
            <a:spAutoFit/>
          </a:bodyPr>
          <a:lstStyle/>
          <a:p>
            <a:pPr algn="just"/>
            <a:r>
              <a:rPr lang="en-AU" b="1" dirty="0" smtClean="0">
                <a:latin typeface="Arial" charset="0"/>
                <a:ea typeface="Arial" charset="0"/>
                <a:cs typeface="Arial" charset="0"/>
              </a:rPr>
              <a:t>Thesis one </a:t>
            </a:r>
            <a:r>
              <a:rPr lang="en-AU" dirty="0" smtClean="0">
                <a:latin typeface="Arial" charset="0"/>
                <a:ea typeface="Arial" charset="0"/>
                <a:cs typeface="Arial" charset="0"/>
              </a:rPr>
              <a:t>(justified empirically and theoretically):</a:t>
            </a:r>
          </a:p>
          <a:p>
            <a:pPr algn="just"/>
            <a:endParaRPr lang="en-AU" dirty="0" smtClean="0">
              <a:latin typeface="Arial" charset="0"/>
              <a:ea typeface="Arial" charset="0"/>
              <a:cs typeface="Arial" charset="0"/>
            </a:endParaRPr>
          </a:p>
          <a:p>
            <a:pPr algn="just"/>
            <a:r>
              <a:rPr lang="en-AU" b="1" dirty="0" smtClean="0">
                <a:latin typeface="Arial" charset="0"/>
                <a:ea typeface="Arial" charset="0"/>
                <a:cs typeface="Arial" charset="0"/>
              </a:rPr>
              <a:t>One cannot simply reduce the (re-) production of, for instance, entrepreneurial success (nor the parameter values to measure it) to the application of simple rules/routines (or the instantiation of algorithms) in such a way, that some user of those rules does not need to enrich their own BACKGROUND KNOWLEDGE (provided one is not just interested in short-term success or in faking success) to use those rules properly.</a:t>
            </a:r>
          </a:p>
          <a:p>
            <a:pPr algn="just"/>
            <a:endParaRPr lang="en-AU" b="1" dirty="0" smtClean="0">
              <a:latin typeface="Arial" charset="0"/>
              <a:ea typeface="Arial" charset="0"/>
              <a:cs typeface="Arial" charset="0"/>
            </a:endParaRPr>
          </a:p>
          <a:p>
            <a:pPr algn="just"/>
            <a:r>
              <a:rPr lang="en-AU" b="1" dirty="0" smtClean="0">
                <a:latin typeface="Arial" charset="0"/>
                <a:ea typeface="Arial" charset="0"/>
                <a:cs typeface="Arial" charset="0"/>
              </a:rPr>
              <a:t>Learning is essential! – The assumption of an universal common sense can prove problematic.</a:t>
            </a:r>
          </a:p>
          <a:p>
            <a:pPr algn="just"/>
            <a:endParaRPr lang="en-AU" dirty="0" smtClean="0"/>
          </a:p>
          <a:p>
            <a:endParaRPr lang="de-DE" dirty="0"/>
          </a:p>
        </p:txBody>
      </p:sp>
    </p:spTree>
    <p:extLst>
      <p:ext uri="{BB962C8B-B14F-4D97-AF65-F5344CB8AC3E}">
        <p14:creationId xmlns:p14="http://schemas.microsoft.com/office/powerpoint/2010/main" val="6631976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31230" y="2348880"/>
            <a:ext cx="3014248" cy="2367099"/>
          </a:xfrm>
        </p:spPr>
        <p:txBody>
          <a:bodyPr>
            <a:normAutofit fontScale="90000"/>
          </a:bodyPr>
          <a:lstStyle/>
          <a:p>
            <a:r>
              <a:rPr lang="de-DE" sz="2800" b="1" dirty="0" smtClean="0">
                <a:solidFill>
                  <a:schemeClr val="bg1">
                    <a:lumMod val="65000"/>
                  </a:schemeClr>
                </a:solidFill>
              </a:rPr>
              <a:t>„Our </a:t>
            </a:r>
            <a:r>
              <a:rPr lang="de-DE" sz="2800" b="1" dirty="0">
                <a:solidFill>
                  <a:schemeClr val="bg1">
                    <a:lumMod val="65000"/>
                  </a:schemeClr>
                </a:solidFill>
              </a:rPr>
              <a:t>heads are round </a:t>
            </a:r>
            <a:br>
              <a:rPr lang="de-DE" sz="2800" b="1" dirty="0">
                <a:solidFill>
                  <a:schemeClr val="bg1">
                    <a:lumMod val="65000"/>
                  </a:schemeClr>
                </a:solidFill>
              </a:rPr>
            </a:br>
            <a:r>
              <a:rPr lang="de-DE" sz="2800" b="1" dirty="0">
                <a:solidFill>
                  <a:schemeClr val="bg1">
                    <a:lumMod val="65000"/>
                  </a:schemeClr>
                </a:solidFill>
              </a:rPr>
              <a:t>    to allow our thoughts to change </a:t>
            </a:r>
            <a:r>
              <a:rPr lang="de-DE" sz="2800" b="1" dirty="0" smtClean="0">
                <a:solidFill>
                  <a:schemeClr val="bg1">
                    <a:lumMod val="65000"/>
                  </a:schemeClr>
                </a:solidFill>
              </a:rPr>
              <a:t>direction“</a:t>
            </a:r>
            <a:br>
              <a:rPr lang="de-DE" sz="2800" b="1" dirty="0" smtClean="0">
                <a:solidFill>
                  <a:schemeClr val="bg1">
                    <a:lumMod val="65000"/>
                  </a:schemeClr>
                </a:solidFill>
              </a:rPr>
            </a:br>
            <a:r>
              <a:rPr lang="de-DE" sz="2800" b="1" dirty="0" smtClean="0">
                <a:solidFill>
                  <a:schemeClr val="bg1">
                    <a:lumMod val="65000"/>
                  </a:schemeClr>
                </a:solidFill>
              </a:rPr>
              <a:t>(Francis Picabia)</a:t>
            </a:r>
            <a:r>
              <a:rPr lang="de-DE" sz="2000" dirty="0" smtClean="0">
                <a:solidFill>
                  <a:schemeClr val="bg1">
                    <a:lumMod val="65000"/>
                  </a:schemeClr>
                </a:solidFill>
              </a:rPr>
              <a:t> </a:t>
            </a:r>
            <a:r>
              <a:rPr lang="de-DE" sz="2000" dirty="0"/>
              <a:t/>
            </a:r>
            <a:br>
              <a:rPr lang="de-DE" sz="2000" dirty="0"/>
            </a:br>
            <a:endParaRPr lang="de-AT" dirty="0"/>
          </a:p>
        </p:txBody>
      </p:sp>
      <p:sp>
        <p:nvSpPr>
          <p:cNvPr id="4" name="Content Placeholder 3"/>
          <p:cNvSpPr>
            <a:spLocks noGrp="1"/>
          </p:cNvSpPr>
          <p:nvPr>
            <p:ph sz="quarter" idx="4"/>
          </p:nvPr>
        </p:nvSpPr>
        <p:spPr>
          <a:xfrm>
            <a:off x="3788848" y="2348880"/>
            <a:ext cx="4723923" cy="3757519"/>
          </a:xfrm>
        </p:spPr>
        <p:txBody>
          <a:bodyPr/>
          <a:lstStyle/>
          <a:p>
            <a:pPr marL="0" indent="0" algn="ctr">
              <a:buNone/>
            </a:pPr>
            <a:r>
              <a:rPr lang="de-DE" dirty="0"/>
              <a:t>Stepping out of the system to support „Creativity and Innovation</a:t>
            </a:r>
            <a:r>
              <a:rPr lang="de-DE" dirty="0" smtClean="0"/>
              <a:t>“</a:t>
            </a:r>
          </a:p>
          <a:p>
            <a:pPr marL="0" indent="0">
              <a:buNone/>
            </a:pPr>
            <a:endParaRPr lang="de-DE" dirty="0"/>
          </a:p>
          <a:p>
            <a:pPr marL="0" indent="0" algn="ctr">
              <a:buNone/>
            </a:pPr>
            <a:r>
              <a:rPr lang="de-DE" i="1" dirty="0"/>
              <a:t>Illustration: </a:t>
            </a:r>
            <a:endParaRPr lang="de-DE" i="1" dirty="0" smtClean="0"/>
          </a:p>
          <a:p>
            <a:pPr marL="0" indent="0" algn="ctr">
              <a:buNone/>
            </a:pPr>
            <a:r>
              <a:rPr lang="de-DE" dirty="0" smtClean="0"/>
              <a:t>A </a:t>
            </a:r>
            <a:r>
              <a:rPr lang="de-DE" dirty="0"/>
              <a:t>masochist approaches a sadist and pleads to be </a:t>
            </a:r>
            <a:r>
              <a:rPr lang="de-DE" dirty="0" smtClean="0"/>
              <a:t>tortured but </a:t>
            </a:r>
            <a:r>
              <a:rPr lang="de-DE" dirty="0"/>
              <a:t>the sadist says:  "</a:t>
            </a:r>
            <a:r>
              <a:rPr lang="de-DE" dirty="0" smtClean="0"/>
              <a:t>NO!“ </a:t>
            </a:r>
            <a:endParaRPr lang="de-DE" dirty="0"/>
          </a:p>
          <a:p>
            <a:endParaRPr lang="de-DE" dirty="0" smtClean="0"/>
          </a:p>
          <a:p>
            <a:pPr marL="0" indent="0" algn="ctr">
              <a:buNone/>
            </a:pPr>
            <a:r>
              <a:rPr lang="de-DE" dirty="0" smtClean="0"/>
              <a:t>Humour  versus  documentation</a:t>
            </a:r>
            <a:r>
              <a:rPr lang="de-DE" dirty="0"/>
              <a:t>?  </a:t>
            </a:r>
          </a:p>
          <a:p>
            <a:endParaRPr lang="de-AT" dirty="0"/>
          </a:p>
        </p:txBody>
      </p:sp>
    </p:spTree>
    <p:extLst>
      <p:ext uri="{BB962C8B-B14F-4D97-AF65-F5344CB8AC3E}">
        <p14:creationId xmlns:p14="http://schemas.microsoft.com/office/powerpoint/2010/main" val="134165929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platzhalter 5"/>
          <p:cNvPicPr>
            <a:picLocks noGrp="1" noChangeAspect="1"/>
          </p:cNvPicPr>
          <p:nvPr>
            <p:ph type="pic" sz="quarter" idx="12"/>
          </p:nvPr>
        </p:nvPicPr>
        <p:blipFill>
          <a:blip r:embed="rId2"/>
          <a:srcRect t="6190" b="6190"/>
          <a:stretch>
            <a:fillRect/>
          </a:stretch>
        </p:blipFill>
        <p:spPr>
          <a:xfrm>
            <a:off x="-108520" y="-24904"/>
            <a:ext cx="9144000" cy="5600849"/>
          </a:xfrm>
        </p:spPr>
      </p:pic>
      <p:sp>
        <p:nvSpPr>
          <p:cNvPr id="7" name="Textfeld 6"/>
          <p:cNvSpPr txBox="1"/>
          <p:nvPr/>
        </p:nvSpPr>
        <p:spPr>
          <a:xfrm>
            <a:off x="1043616" y="5733256"/>
            <a:ext cx="6340723" cy="954107"/>
          </a:xfrm>
          <a:prstGeom prst="rect">
            <a:avLst/>
          </a:prstGeom>
          <a:noFill/>
        </p:spPr>
        <p:txBody>
          <a:bodyPr wrap="none" rtlCol="0">
            <a:spAutoFit/>
          </a:bodyPr>
          <a:lstStyle/>
          <a:p>
            <a:pPr algn="ctr"/>
            <a:r>
              <a:rPr lang="de-DE" sz="2000" b="1" dirty="0" smtClean="0">
                <a:solidFill>
                  <a:srgbClr val="FF0000"/>
                </a:solidFill>
                <a:latin typeface="Arial Black"/>
                <a:cs typeface="Arial Black"/>
              </a:rPr>
              <a:t>Generations </a:t>
            </a:r>
            <a:r>
              <a:rPr lang="de-DE" sz="2000" b="1" dirty="0" err="1" smtClean="0">
                <a:solidFill>
                  <a:srgbClr val="FF0000"/>
                </a:solidFill>
                <a:latin typeface="Arial Black"/>
                <a:cs typeface="Arial Black"/>
              </a:rPr>
              <a:t>of</a:t>
            </a:r>
            <a:r>
              <a:rPr lang="de-DE" sz="2000" b="1" dirty="0" smtClean="0">
                <a:solidFill>
                  <a:srgbClr val="FF0000"/>
                </a:solidFill>
                <a:latin typeface="Arial Black"/>
                <a:cs typeface="Arial Black"/>
              </a:rPr>
              <a:t> </a:t>
            </a:r>
            <a:r>
              <a:rPr lang="de-DE" sz="2000" b="1" dirty="0" err="1" smtClean="0">
                <a:solidFill>
                  <a:srgbClr val="FF0000"/>
                </a:solidFill>
                <a:latin typeface="Arial Black"/>
                <a:cs typeface="Arial Black"/>
              </a:rPr>
              <a:t>Knowledge</a:t>
            </a:r>
            <a:r>
              <a:rPr lang="de-DE" sz="2000" b="1" dirty="0" smtClean="0">
                <a:solidFill>
                  <a:srgbClr val="FF0000"/>
                </a:solidFill>
                <a:latin typeface="Arial Black"/>
                <a:cs typeface="Arial Black"/>
              </a:rPr>
              <a:t> Management:</a:t>
            </a:r>
          </a:p>
          <a:p>
            <a:pPr algn="ctr"/>
            <a:r>
              <a:rPr lang="de-DE" dirty="0" err="1" smtClean="0"/>
              <a:t>Difference</a:t>
            </a:r>
            <a:r>
              <a:rPr lang="de-DE" dirty="0" smtClean="0"/>
              <a:t> </a:t>
            </a:r>
            <a:r>
              <a:rPr lang="de-DE" dirty="0"/>
              <a:t>in </a:t>
            </a:r>
            <a:r>
              <a:rPr lang="de-DE" dirty="0" err="1"/>
              <a:t>metaphors</a:t>
            </a:r>
            <a:r>
              <a:rPr lang="de-DE" dirty="0"/>
              <a:t> </a:t>
            </a:r>
            <a:r>
              <a:rPr lang="de-DE" dirty="0" err="1"/>
              <a:t>between</a:t>
            </a:r>
            <a:r>
              <a:rPr lang="de-DE" dirty="0"/>
              <a:t> Davenport &amp; </a:t>
            </a:r>
            <a:r>
              <a:rPr lang="de-DE" dirty="0" err="1"/>
              <a:t>Prusak</a:t>
            </a:r>
            <a:r>
              <a:rPr lang="de-DE" dirty="0"/>
              <a:t> (1998) </a:t>
            </a:r>
            <a:r>
              <a:rPr lang="de-DE" dirty="0" err="1"/>
              <a:t>and</a:t>
            </a:r>
            <a:r>
              <a:rPr lang="de-DE" dirty="0"/>
              <a:t> </a:t>
            </a:r>
            <a:endParaRPr lang="de-DE" dirty="0" smtClean="0"/>
          </a:p>
          <a:p>
            <a:pPr algn="ctr"/>
            <a:r>
              <a:rPr lang="de-DE" dirty="0" err="1" smtClean="0"/>
              <a:t>Nonaka</a:t>
            </a:r>
            <a:r>
              <a:rPr lang="de-DE" dirty="0" smtClean="0"/>
              <a:t> </a:t>
            </a:r>
            <a:r>
              <a:rPr lang="de-DE" dirty="0"/>
              <a:t>&amp; Takeuchi (1995) (Andriessen, 2006).</a:t>
            </a:r>
          </a:p>
        </p:txBody>
      </p:sp>
      <p:sp>
        <p:nvSpPr>
          <p:cNvPr id="2" name="Textfeld 1"/>
          <p:cNvSpPr txBox="1"/>
          <p:nvPr/>
        </p:nvSpPr>
        <p:spPr>
          <a:xfrm>
            <a:off x="3707904" y="35332"/>
            <a:ext cx="902811" cy="369332"/>
          </a:xfrm>
          <a:prstGeom prst="rect">
            <a:avLst/>
          </a:prstGeom>
          <a:noFill/>
        </p:spPr>
        <p:txBody>
          <a:bodyPr wrap="none" rtlCol="0">
            <a:spAutoFit/>
          </a:bodyPr>
          <a:lstStyle/>
          <a:p>
            <a:r>
              <a:rPr lang="de-DE" dirty="0" err="1"/>
              <a:t>P</a:t>
            </a:r>
            <a:r>
              <a:rPr lang="de-DE" dirty="0" err="1" smtClean="0"/>
              <a:t>rocess</a:t>
            </a:r>
            <a:endParaRPr lang="de-DE" dirty="0"/>
          </a:p>
        </p:txBody>
      </p:sp>
      <p:cxnSp>
        <p:nvCxnSpPr>
          <p:cNvPr id="4" name="Gerade Verbindung mit Pfeil 3"/>
          <p:cNvCxnSpPr/>
          <p:nvPr/>
        </p:nvCxnSpPr>
        <p:spPr>
          <a:xfrm>
            <a:off x="4644008" y="260648"/>
            <a:ext cx="1257429" cy="155281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8" name="Gerade Verbindung mit Pfeil 7"/>
          <p:cNvCxnSpPr/>
          <p:nvPr/>
        </p:nvCxnSpPr>
        <p:spPr>
          <a:xfrm flipH="1">
            <a:off x="827584" y="260648"/>
            <a:ext cx="2808312" cy="66133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3" name="Gerade Verbindung mit Pfeil 12"/>
          <p:cNvCxnSpPr/>
          <p:nvPr/>
        </p:nvCxnSpPr>
        <p:spPr>
          <a:xfrm flipH="1" flipV="1">
            <a:off x="971600" y="1268760"/>
            <a:ext cx="3096344" cy="252028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6" name="Gerade Verbindung mit Pfeil 15"/>
          <p:cNvCxnSpPr/>
          <p:nvPr/>
        </p:nvCxnSpPr>
        <p:spPr>
          <a:xfrm flipV="1">
            <a:off x="4644008" y="3140968"/>
            <a:ext cx="2160240" cy="72008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0" name="Textfeld 19"/>
          <p:cNvSpPr txBox="1"/>
          <p:nvPr/>
        </p:nvSpPr>
        <p:spPr>
          <a:xfrm>
            <a:off x="3275856" y="3789040"/>
            <a:ext cx="2278388" cy="369332"/>
          </a:xfrm>
          <a:prstGeom prst="rect">
            <a:avLst/>
          </a:prstGeom>
          <a:noFill/>
        </p:spPr>
        <p:txBody>
          <a:bodyPr wrap="none" rtlCol="0">
            <a:spAutoFit/>
          </a:bodyPr>
          <a:lstStyle/>
          <a:p>
            <a:r>
              <a:rPr lang="de-DE" dirty="0" err="1" smtClean="0"/>
              <a:t>Thoughts</a:t>
            </a:r>
            <a:r>
              <a:rPr lang="de-DE" dirty="0" smtClean="0"/>
              <a:t> </a:t>
            </a:r>
            <a:r>
              <a:rPr lang="de-DE" dirty="0" err="1" smtClean="0"/>
              <a:t>and</a:t>
            </a:r>
            <a:r>
              <a:rPr lang="de-DE" dirty="0" smtClean="0"/>
              <a:t> </a:t>
            </a:r>
            <a:r>
              <a:rPr lang="de-DE" dirty="0"/>
              <a:t>F</a:t>
            </a:r>
            <a:r>
              <a:rPr lang="de-DE" dirty="0" smtClean="0"/>
              <a:t>eelings</a:t>
            </a:r>
            <a:endParaRPr lang="de-DE" dirty="0"/>
          </a:p>
        </p:txBody>
      </p:sp>
    </p:spTree>
    <p:extLst>
      <p:ext uri="{BB962C8B-B14F-4D97-AF65-F5344CB8AC3E}">
        <p14:creationId xmlns:p14="http://schemas.microsoft.com/office/powerpoint/2010/main" val="371223382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noChangeArrowheads="1"/>
          </p:cNvPicPr>
          <p:nvPr/>
        </p:nvPicPr>
        <p:blipFill>
          <a:blip r:embed="rId2" cstate="print"/>
          <a:srcRect/>
          <a:stretch>
            <a:fillRect/>
          </a:stretch>
        </p:blipFill>
        <p:spPr bwMode="auto">
          <a:xfrm>
            <a:off x="1905000" y="1484784"/>
            <a:ext cx="4371108" cy="4490864"/>
          </a:xfrm>
          <a:prstGeom prst="rect">
            <a:avLst/>
          </a:prstGeom>
          <a:noFill/>
          <a:ln w="9525">
            <a:noFill/>
            <a:miter lim="800000"/>
            <a:headEnd/>
            <a:tailEnd/>
          </a:ln>
        </p:spPr>
      </p:pic>
    </p:spTree>
    <p:extLst>
      <p:ext uri="{BB962C8B-B14F-4D97-AF65-F5344CB8AC3E}">
        <p14:creationId xmlns:p14="http://schemas.microsoft.com/office/powerpoint/2010/main" val="413670632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7"/>
          <p:cNvSpPr txBox="1">
            <a:spLocks noChangeArrowheads="1"/>
          </p:cNvSpPr>
          <p:nvPr/>
        </p:nvSpPr>
        <p:spPr bwMode="auto">
          <a:xfrm>
            <a:off x="6858119" y="2742201"/>
            <a:ext cx="592329" cy="45810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defRPr/>
            </a:pPr>
            <a:endParaRPr lang="de-DE" b="0">
              <a:latin typeface="Times New Roman" charset="0"/>
              <a:cs typeface="+mn-cs"/>
            </a:endParaRPr>
          </a:p>
        </p:txBody>
      </p:sp>
      <p:sp>
        <p:nvSpPr>
          <p:cNvPr id="7" name="Text Box 8"/>
          <p:cNvSpPr txBox="1">
            <a:spLocks noChangeArrowheads="1"/>
          </p:cNvSpPr>
          <p:nvPr/>
        </p:nvSpPr>
        <p:spPr bwMode="auto">
          <a:xfrm>
            <a:off x="7335162" y="2045717"/>
            <a:ext cx="687737" cy="45810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defRPr/>
            </a:pPr>
            <a:r>
              <a:rPr lang="de-DE">
                <a:solidFill>
                  <a:schemeClr val="bg1"/>
                </a:solidFill>
                <a:latin typeface="Times New Roman" charset="0"/>
                <a:cs typeface="+mn-cs"/>
              </a:rPr>
              <a:t>E</a:t>
            </a:r>
            <a:endParaRPr lang="de-AT">
              <a:solidFill>
                <a:schemeClr val="bg1"/>
              </a:solidFill>
              <a:latin typeface="Times New Roman" charset="0"/>
              <a:cs typeface="+mn-cs"/>
            </a:endParaRPr>
          </a:p>
        </p:txBody>
      </p:sp>
      <p:sp>
        <p:nvSpPr>
          <p:cNvPr id="8" name="Line 9"/>
          <p:cNvSpPr>
            <a:spLocks noChangeShapeType="1"/>
          </p:cNvSpPr>
          <p:nvPr/>
        </p:nvSpPr>
        <p:spPr bwMode="auto">
          <a:xfrm flipH="1">
            <a:off x="1706051" y="2543205"/>
            <a:ext cx="5629111" cy="2188951"/>
          </a:xfrm>
          <a:prstGeom prst="line">
            <a:avLst/>
          </a:prstGeom>
          <a:noFill/>
          <a:ln w="38100">
            <a:solidFill>
              <a:srgbClr val="E1424D"/>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de-DE">
              <a:cs typeface="+mn-cs"/>
            </a:endParaRPr>
          </a:p>
        </p:txBody>
      </p:sp>
      <p:sp>
        <p:nvSpPr>
          <p:cNvPr id="9" name="Rectangle 10"/>
          <p:cNvSpPr>
            <a:spLocks noChangeArrowheads="1"/>
          </p:cNvSpPr>
          <p:nvPr/>
        </p:nvSpPr>
        <p:spPr bwMode="auto">
          <a:xfrm>
            <a:off x="7048936" y="4334165"/>
            <a:ext cx="1242300" cy="994978"/>
          </a:xfrm>
          <a:prstGeom prst="rect">
            <a:avLst/>
          </a:prstGeom>
          <a:solidFill>
            <a:srgbClr val="003399">
              <a:alpha val="55000"/>
            </a:srgbClr>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defRPr/>
            </a:pPr>
            <a:r>
              <a:rPr lang="de-DE" sz="4400" dirty="0">
                <a:solidFill>
                  <a:schemeClr val="bg1"/>
                </a:solidFill>
                <a:latin typeface="Times New Roman" charset="0"/>
                <a:cs typeface="+mn-cs"/>
              </a:rPr>
              <a:t>F</a:t>
            </a:r>
            <a:endParaRPr lang="de-AT" sz="4400" dirty="0">
              <a:solidFill>
                <a:schemeClr val="bg1"/>
              </a:solidFill>
              <a:latin typeface="Times New Roman" charset="0"/>
              <a:cs typeface="+mn-cs"/>
            </a:endParaRPr>
          </a:p>
        </p:txBody>
      </p:sp>
      <p:sp>
        <p:nvSpPr>
          <p:cNvPr id="10" name="Line 11"/>
          <p:cNvSpPr>
            <a:spLocks noChangeShapeType="1"/>
          </p:cNvSpPr>
          <p:nvPr/>
        </p:nvSpPr>
        <p:spPr bwMode="auto">
          <a:xfrm flipH="1">
            <a:off x="1706051" y="5130148"/>
            <a:ext cx="5915337" cy="0"/>
          </a:xfrm>
          <a:prstGeom prst="line">
            <a:avLst/>
          </a:prstGeom>
          <a:noFill/>
          <a:ln w="76200">
            <a:solidFill>
              <a:srgbClr val="A031D3"/>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de-DE">
              <a:cs typeface="+mn-cs"/>
            </a:endParaRPr>
          </a:p>
        </p:txBody>
      </p:sp>
      <p:sp>
        <p:nvSpPr>
          <p:cNvPr id="11" name="AutoShape 12" descr="40%"/>
          <p:cNvSpPr>
            <a:spLocks noChangeArrowheads="1"/>
          </p:cNvSpPr>
          <p:nvPr/>
        </p:nvSpPr>
        <p:spPr bwMode="auto">
          <a:xfrm rot="16203176">
            <a:off x="3672873" y="1644336"/>
            <a:ext cx="1788887" cy="4581604"/>
          </a:xfrm>
          <a:prstGeom prst="triangle">
            <a:avLst>
              <a:gd name="adj" fmla="val 0"/>
            </a:avLst>
          </a:prstGeom>
          <a:pattFill prst="pct40">
            <a:fgClr>
              <a:srgbClr val="FF0066"/>
            </a:fgClr>
            <a:bgClr>
              <a:srgbClr val="FFFFFF"/>
            </a:bgClr>
          </a:patt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de-DE">
              <a:cs typeface="+mn-cs"/>
            </a:endParaRPr>
          </a:p>
        </p:txBody>
      </p:sp>
      <p:sp>
        <p:nvSpPr>
          <p:cNvPr id="13" name="Rectangle 14"/>
          <p:cNvSpPr>
            <a:spLocks noChangeArrowheads="1"/>
          </p:cNvSpPr>
          <p:nvPr/>
        </p:nvSpPr>
        <p:spPr bwMode="auto">
          <a:xfrm>
            <a:off x="7048936" y="1929966"/>
            <a:ext cx="1242300" cy="994978"/>
          </a:xfrm>
          <a:prstGeom prst="rect">
            <a:avLst/>
          </a:prstGeom>
          <a:solidFill>
            <a:schemeClr val="accent1">
              <a:alpha val="55000"/>
            </a:schemeClr>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defRPr/>
            </a:pPr>
            <a:r>
              <a:rPr lang="de-DE" sz="4400" dirty="0">
                <a:solidFill>
                  <a:schemeClr val="bg1"/>
                </a:solidFill>
                <a:latin typeface="Times New Roman" charset="0"/>
                <a:cs typeface="+mn-cs"/>
              </a:rPr>
              <a:t>E</a:t>
            </a:r>
            <a:endParaRPr lang="de-AT" sz="4400" dirty="0">
              <a:solidFill>
                <a:schemeClr val="bg1"/>
              </a:solidFill>
              <a:latin typeface="Times New Roman" charset="0"/>
              <a:cs typeface="+mn-cs"/>
            </a:endParaRPr>
          </a:p>
        </p:txBody>
      </p:sp>
      <p:sp>
        <p:nvSpPr>
          <p:cNvPr id="14" name="Rectangle 15"/>
          <p:cNvSpPr>
            <a:spLocks noChangeArrowheads="1"/>
          </p:cNvSpPr>
          <p:nvPr/>
        </p:nvSpPr>
        <p:spPr bwMode="auto">
          <a:xfrm>
            <a:off x="656555" y="4334165"/>
            <a:ext cx="1240313" cy="994978"/>
          </a:xfrm>
          <a:prstGeom prst="rect">
            <a:avLst/>
          </a:prstGeom>
          <a:solidFill>
            <a:srgbClr val="003399">
              <a:alpha val="56000"/>
            </a:srgbClr>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defRPr/>
            </a:pPr>
            <a:r>
              <a:rPr lang="de-DE" sz="7200" b="1" dirty="0">
                <a:solidFill>
                  <a:schemeClr val="bg1"/>
                </a:solidFill>
                <a:cs typeface="+mn-cs"/>
              </a:rPr>
              <a:t>K</a:t>
            </a:r>
            <a:endParaRPr lang="de-AT" sz="7200" b="1" dirty="0">
              <a:solidFill>
                <a:schemeClr val="bg1"/>
              </a:solidFill>
              <a:latin typeface="Times New Roman" charset="0"/>
              <a:cs typeface="+mn-cs"/>
            </a:endParaRPr>
          </a:p>
        </p:txBody>
      </p:sp>
      <p:sp>
        <p:nvSpPr>
          <p:cNvPr id="15" name="Rectangle 16"/>
          <p:cNvSpPr>
            <a:spLocks noChangeArrowheads="1"/>
          </p:cNvSpPr>
          <p:nvPr/>
        </p:nvSpPr>
        <p:spPr bwMode="auto">
          <a:xfrm>
            <a:off x="179512" y="4149080"/>
            <a:ext cx="8586780" cy="1293471"/>
          </a:xfrm>
          <a:prstGeom prst="rect">
            <a:avLst/>
          </a:prstGeom>
          <a:solidFill>
            <a:schemeClr val="accent6">
              <a:lumMod val="20000"/>
              <a:lumOff val="80000"/>
              <a:alpha val="44000"/>
            </a:schemeClr>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de-DE">
              <a:cs typeface="+mn-cs"/>
            </a:endParaRPr>
          </a:p>
        </p:txBody>
      </p:sp>
      <p:sp>
        <p:nvSpPr>
          <p:cNvPr id="12" name="Text Box 13"/>
          <p:cNvSpPr txBox="1">
            <a:spLocks noChangeArrowheads="1"/>
          </p:cNvSpPr>
          <p:nvPr/>
        </p:nvSpPr>
        <p:spPr bwMode="auto">
          <a:xfrm>
            <a:off x="1225032" y="3789040"/>
            <a:ext cx="6493752" cy="7752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lnSpc>
                <a:spcPct val="50000"/>
              </a:lnSpc>
              <a:spcBef>
                <a:spcPct val="50000"/>
              </a:spcBef>
              <a:defRPr/>
            </a:pPr>
            <a:r>
              <a:rPr lang="de-DE" sz="2800" b="1" dirty="0" err="1"/>
              <a:t>Scissors</a:t>
            </a:r>
            <a:r>
              <a:rPr lang="de-DE" sz="2800" b="1" dirty="0"/>
              <a:t>-</a:t>
            </a:r>
            <a:r>
              <a:rPr lang="de-DE" sz="2800" b="1" dirty="0" err="1"/>
              <a:t>of</a:t>
            </a:r>
            <a:r>
              <a:rPr lang="de-DE" sz="2800" b="1" dirty="0"/>
              <a:t>-Life &amp; </a:t>
            </a:r>
            <a:r>
              <a:rPr lang="de-DE" sz="2800" b="1" dirty="0" err="1" smtClean="0"/>
              <a:t>Knowledge</a:t>
            </a:r>
            <a:r>
              <a:rPr lang="de-DE" sz="2800" b="1" dirty="0" smtClean="0"/>
              <a:t> &amp; </a:t>
            </a:r>
          </a:p>
          <a:p>
            <a:pPr algn="ctr">
              <a:lnSpc>
                <a:spcPct val="50000"/>
              </a:lnSpc>
              <a:spcBef>
                <a:spcPct val="50000"/>
              </a:spcBef>
              <a:defRPr/>
            </a:pPr>
            <a:r>
              <a:rPr lang="de-DE" sz="2800" b="1" dirty="0" err="1" smtClean="0"/>
              <a:t>Meaning</a:t>
            </a:r>
            <a:r>
              <a:rPr lang="de-DE" sz="2800" b="1" dirty="0" smtClean="0"/>
              <a:t> </a:t>
            </a:r>
            <a:r>
              <a:rPr lang="de-DE" sz="2800" b="1" dirty="0" err="1" smtClean="0"/>
              <a:t>as</a:t>
            </a:r>
            <a:r>
              <a:rPr lang="de-DE" sz="2800" b="1" dirty="0" smtClean="0"/>
              <a:t> Sense Making</a:t>
            </a:r>
            <a:endParaRPr lang="de-AT" sz="1900" b="1" dirty="0">
              <a:latin typeface="Arial" charset="0"/>
            </a:endParaRPr>
          </a:p>
        </p:txBody>
      </p:sp>
      <p:pic>
        <p:nvPicPr>
          <p:cNvPr id="17" name="Picture 1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5309" y="548680"/>
            <a:ext cx="3048000" cy="3048000"/>
          </a:xfrm>
          <a:prstGeom prst="rect">
            <a:avLst/>
          </a:prstGeom>
          <a:noFill/>
          <a:ln w="952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16" name="Rectangle 17"/>
          <p:cNvSpPr>
            <a:spLocks noChangeArrowheads="1"/>
          </p:cNvSpPr>
          <p:nvPr/>
        </p:nvSpPr>
        <p:spPr bwMode="auto">
          <a:xfrm rot="20349333">
            <a:off x="182309" y="2967658"/>
            <a:ext cx="8829675" cy="1235075"/>
          </a:xfrm>
          <a:prstGeom prst="rect">
            <a:avLst/>
          </a:prstGeom>
          <a:solidFill>
            <a:schemeClr val="accent6">
              <a:lumMod val="20000"/>
              <a:lumOff val="80000"/>
              <a:alpha val="44000"/>
            </a:schemeClr>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de-DE">
              <a:cs typeface="+mn-cs"/>
            </a:endParaRPr>
          </a:p>
        </p:txBody>
      </p:sp>
      <p:pic>
        <p:nvPicPr>
          <p:cNvPr id="18" name="Picture 1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1909" y="929680"/>
            <a:ext cx="1295400" cy="1600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96618918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5"/>
          <p:cNvGrpSpPr>
            <a:grpSpLocks/>
          </p:cNvGrpSpPr>
          <p:nvPr/>
        </p:nvGrpSpPr>
        <p:grpSpPr bwMode="auto">
          <a:xfrm>
            <a:off x="341313" y="2033588"/>
            <a:ext cx="8586780" cy="3681412"/>
            <a:chOff x="288" y="1152"/>
            <a:chExt cx="4320" cy="1776"/>
          </a:xfrm>
        </p:grpSpPr>
        <p:sp>
          <p:nvSpPr>
            <p:cNvPr id="6" name="Rectangle 15"/>
            <p:cNvSpPr>
              <a:spLocks noChangeArrowheads="1"/>
            </p:cNvSpPr>
            <p:nvPr/>
          </p:nvSpPr>
          <p:spPr bwMode="auto">
            <a:xfrm>
              <a:off x="288" y="2304"/>
              <a:ext cx="4320" cy="624"/>
            </a:xfrm>
            <a:prstGeom prst="rect">
              <a:avLst/>
            </a:prstGeom>
            <a:solidFill>
              <a:schemeClr val="accent6">
                <a:lumMod val="60000"/>
                <a:lumOff val="40000"/>
                <a:alpha val="44000"/>
              </a:schemeClr>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de-DE"/>
            </a:p>
          </p:txBody>
        </p:sp>
        <p:sp>
          <p:nvSpPr>
            <p:cNvPr id="7" name="Text Box 6"/>
            <p:cNvSpPr txBox="1">
              <a:spLocks noChangeArrowheads="1"/>
            </p:cNvSpPr>
            <p:nvPr/>
          </p:nvSpPr>
          <p:spPr bwMode="auto">
            <a:xfrm>
              <a:off x="3648" y="1584"/>
              <a:ext cx="298" cy="22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0"/>
                </a:spcBef>
              </a:pPr>
              <a:endParaRPr lang="de-DE" b="0">
                <a:latin typeface="Times New Roman" charset="0"/>
              </a:endParaRPr>
            </a:p>
          </p:txBody>
        </p:sp>
        <p:sp>
          <p:nvSpPr>
            <p:cNvPr id="8" name="Text Box 7"/>
            <p:cNvSpPr txBox="1">
              <a:spLocks noChangeArrowheads="1"/>
            </p:cNvSpPr>
            <p:nvPr/>
          </p:nvSpPr>
          <p:spPr bwMode="auto">
            <a:xfrm>
              <a:off x="3888" y="1248"/>
              <a:ext cx="346" cy="22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spcBef>
                  <a:spcPct val="0"/>
                </a:spcBef>
              </a:pPr>
              <a:r>
                <a:rPr lang="de-DE">
                  <a:solidFill>
                    <a:schemeClr val="bg1"/>
                  </a:solidFill>
                  <a:latin typeface="Times New Roman" charset="0"/>
                </a:rPr>
                <a:t>E</a:t>
              </a:r>
              <a:endParaRPr lang="de-AT">
                <a:solidFill>
                  <a:schemeClr val="bg1"/>
                </a:solidFill>
                <a:latin typeface="Times New Roman" charset="0"/>
              </a:endParaRPr>
            </a:p>
          </p:txBody>
        </p:sp>
        <p:sp>
          <p:nvSpPr>
            <p:cNvPr id="9" name="Line 8"/>
            <p:cNvSpPr>
              <a:spLocks noChangeShapeType="1"/>
            </p:cNvSpPr>
            <p:nvPr/>
          </p:nvSpPr>
          <p:spPr bwMode="auto">
            <a:xfrm flipH="1">
              <a:off x="1056" y="1488"/>
              <a:ext cx="2832" cy="1056"/>
            </a:xfrm>
            <a:prstGeom prst="line">
              <a:avLst/>
            </a:prstGeom>
            <a:noFill/>
            <a:ln w="38100">
              <a:solidFill>
                <a:srgbClr val="E1424D"/>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de-DE"/>
            </a:p>
          </p:txBody>
        </p:sp>
        <p:sp>
          <p:nvSpPr>
            <p:cNvPr id="10" name="Rectangle 9"/>
            <p:cNvSpPr>
              <a:spLocks noChangeArrowheads="1"/>
            </p:cNvSpPr>
            <p:nvPr/>
          </p:nvSpPr>
          <p:spPr bwMode="auto">
            <a:xfrm>
              <a:off x="3744" y="2352"/>
              <a:ext cx="624" cy="480"/>
            </a:xfrm>
            <a:prstGeom prst="rect">
              <a:avLst/>
            </a:prstGeom>
            <a:solidFill>
              <a:srgbClr val="003399">
                <a:alpha val="55000"/>
              </a:srgbClr>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spcBef>
                  <a:spcPct val="0"/>
                </a:spcBef>
              </a:pPr>
              <a:r>
                <a:rPr lang="de-DE" sz="2800" dirty="0">
                  <a:solidFill>
                    <a:schemeClr val="bg1"/>
                  </a:solidFill>
                  <a:latin typeface="Times New Roman" charset="0"/>
                </a:rPr>
                <a:t>F</a:t>
              </a:r>
              <a:endParaRPr lang="de-AT" sz="2800" dirty="0">
                <a:solidFill>
                  <a:schemeClr val="bg1"/>
                </a:solidFill>
                <a:latin typeface="Times New Roman" charset="0"/>
              </a:endParaRPr>
            </a:p>
          </p:txBody>
        </p:sp>
        <p:sp>
          <p:nvSpPr>
            <p:cNvPr id="11" name="Line 10"/>
            <p:cNvSpPr>
              <a:spLocks noChangeShapeType="1"/>
            </p:cNvSpPr>
            <p:nvPr/>
          </p:nvSpPr>
          <p:spPr bwMode="auto">
            <a:xfrm flipH="1">
              <a:off x="1056" y="2736"/>
              <a:ext cx="2976" cy="0"/>
            </a:xfrm>
            <a:prstGeom prst="line">
              <a:avLst/>
            </a:prstGeom>
            <a:noFill/>
            <a:ln w="76200">
              <a:solidFill>
                <a:srgbClr val="A031D3"/>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de-DE"/>
            </a:p>
          </p:txBody>
        </p:sp>
        <p:sp>
          <p:nvSpPr>
            <p:cNvPr id="12" name="AutoShape 11" descr="40%"/>
            <p:cNvSpPr>
              <a:spLocks noChangeArrowheads="1"/>
            </p:cNvSpPr>
            <p:nvPr/>
          </p:nvSpPr>
          <p:spPr bwMode="auto">
            <a:xfrm rot="-5396824">
              <a:off x="2064" y="1007"/>
              <a:ext cx="863" cy="2305"/>
            </a:xfrm>
            <a:prstGeom prst="triangle">
              <a:avLst>
                <a:gd name="adj" fmla="val 0"/>
              </a:avLst>
            </a:prstGeom>
            <a:solidFill>
              <a:schemeClr val="tx2">
                <a:lumMod val="20000"/>
                <a:lumOff val="80000"/>
              </a:schemeClr>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de-DE"/>
            </a:p>
          </p:txBody>
        </p:sp>
        <p:sp>
          <p:nvSpPr>
            <p:cNvPr id="13" name="Rectangle 13"/>
            <p:cNvSpPr>
              <a:spLocks noChangeArrowheads="1"/>
            </p:cNvSpPr>
            <p:nvPr/>
          </p:nvSpPr>
          <p:spPr bwMode="auto">
            <a:xfrm>
              <a:off x="3744" y="1152"/>
              <a:ext cx="624" cy="480"/>
            </a:xfrm>
            <a:prstGeom prst="rect">
              <a:avLst/>
            </a:prstGeom>
            <a:solidFill>
              <a:schemeClr val="accent1">
                <a:alpha val="55000"/>
              </a:schemeClr>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spcBef>
                  <a:spcPct val="0"/>
                </a:spcBef>
              </a:pPr>
              <a:r>
                <a:rPr lang="de-DE" sz="2800" dirty="0">
                  <a:solidFill>
                    <a:schemeClr val="bg1"/>
                  </a:solidFill>
                  <a:latin typeface="Times New Roman" charset="0"/>
                </a:rPr>
                <a:t>E</a:t>
              </a:r>
              <a:endParaRPr lang="de-AT" sz="2800" dirty="0">
                <a:solidFill>
                  <a:schemeClr val="bg1"/>
                </a:solidFill>
                <a:latin typeface="Times New Roman" charset="0"/>
              </a:endParaRPr>
            </a:p>
          </p:txBody>
        </p:sp>
        <p:sp>
          <p:nvSpPr>
            <p:cNvPr id="14" name="Rectangle 14"/>
            <p:cNvSpPr>
              <a:spLocks noChangeArrowheads="1"/>
            </p:cNvSpPr>
            <p:nvPr/>
          </p:nvSpPr>
          <p:spPr bwMode="auto">
            <a:xfrm>
              <a:off x="528" y="2352"/>
              <a:ext cx="624" cy="480"/>
            </a:xfrm>
            <a:prstGeom prst="rect">
              <a:avLst/>
            </a:prstGeom>
            <a:solidFill>
              <a:srgbClr val="003399">
                <a:alpha val="56000"/>
              </a:srgbClr>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spcBef>
                  <a:spcPct val="0"/>
                </a:spcBef>
              </a:pPr>
              <a:r>
                <a:rPr lang="de-DE" sz="2800" dirty="0">
                  <a:solidFill>
                    <a:schemeClr val="bg1"/>
                  </a:solidFill>
                </a:rPr>
                <a:t>K</a:t>
              </a:r>
              <a:endParaRPr lang="de-AT" sz="2800" dirty="0">
                <a:solidFill>
                  <a:schemeClr val="bg1"/>
                </a:solidFill>
                <a:latin typeface="Times New Roman" charset="0"/>
              </a:endParaRPr>
            </a:p>
          </p:txBody>
        </p:sp>
        <p:sp>
          <p:nvSpPr>
            <p:cNvPr id="15" name="Text Box 12"/>
            <p:cNvSpPr txBox="1">
              <a:spLocks noChangeArrowheads="1"/>
            </p:cNvSpPr>
            <p:nvPr/>
          </p:nvSpPr>
          <p:spPr bwMode="auto">
            <a:xfrm>
              <a:off x="1280" y="2118"/>
              <a:ext cx="2305" cy="46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lgn="r"/>
              <a:r>
                <a:rPr lang="de-DE" sz="2800" dirty="0" err="1" smtClean="0"/>
                <a:t>Scissors</a:t>
              </a:r>
              <a:r>
                <a:rPr lang="de-DE" sz="2800" dirty="0" smtClean="0"/>
                <a:t> </a:t>
              </a:r>
              <a:r>
                <a:rPr lang="de-DE" sz="2800" dirty="0" err="1" smtClean="0"/>
                <a:t>of</a:t>
              </a:r>
              <a:r>
                <a:rPr lang="de-DE" sz="2800" dirty="0" smtClean="0"/>
                <a:t> </a:t>
              </a:r>
            </a:p>
            <a:p>
              <a:pPr algn="r"/>
              <a:r>
                <a:rPr lang="de-DE" sz="2800" b="1" dirty="0" err="1" smtClean="0">
                  <a:solidFill>
                    <a:srgbClr val="0000FF"/>
                  </a:solidFill>
                </a:rPr>
                <a:t>Knowledge</a:t>
              </a:r>
              <a:r>
                <a:rPr lang="de-DE" sz="2800" b="1" dirty="0" smtClean="0">
                  <a:solidFill>
                    <a:srgbClr val="0000FF"/>
                  </a:solidFill>
                </a:rPr>
                <a:t> &amp; Life </a:t>
              </a:r>
              <a:r>
                <a:rPr lang="de-DE" sz="2800" dirty="0" smtClean="0"/>
                <a:t>(</a:t>
              </a:r>
              <a:r>
                <a:rPr lang="de-DE" sz="2800" dirty="0" err="1" smtClean="0"/>
                <a:t>Meaning</a:t>
              </a:r>
              <a:r>
                <a:rPr lang="de-DE" sz="2800" dirty="0" smtClean="0"/>
                <a:t>)</a:t>
              </a:r>
              <a:endParaRPr lang="de-AT" sz="1900" dirty="0">
                <a:latin typeface="Arial" charset="0"/>
              </a:endParaRPr>
            </a:p>
          </p:txBody>
        </p:sp>
      </p:grpSp>
      <p:sp>
        <p:nvSpPr>
          <p:cNvPr id="18" name="Textfeld 26"/>
          <p:cNvSpPr txBox="1"/>
          <p:nvPr/>
        </p:nvSpPr>
        <p:spPr>
          <a:xfrm>
            <a:off x="6244734" y="5805264"/>
            <a:ext cx="2887354" cy="400110"/>
          </a:xfrm>
          <a:prstGeom prst="rect">
            <a:avLst/>
          </a:prstGeom>
          <a:noFill/>
        </p:spPr>
        <p:txBody>
          <a:bodyPr wrap="none" rtlCol="0">
            <a:spAutoFit/>
          </a:bodyPr>
          <a:lstStyle/>
          <a:p>
            <a:r>
              <a:rPr lang="de-DE" sz="2000" b="1" cap="all" dirty="0" smtClean="0">
                <a:latin typeface="Arial Black"/>
                <a:cs typeface="Arial Black"/>
              </a:rPr>
              <a:t>Folk </a:t>
            </a:r>
            <a:r>
              <a:rPr lang="de-DE" sz="2000" b="1" cap="all" dirty="0" err="1" smtClean="0">
                <a:latin typeface="Arial Black"/>
                <a:cs typeface="Arial Black"/>
              </a:rPr>
              <a:t>Knowledge</a:t>
            </a:r>
            <a:endParaRPr lang="de-DE" sz="2000" b="1" cap="all" dirty="0">
              <a:latin typeface="Arial Black"/>
              <a:cs typeface="Arial Black"/>
            </a:endParaRPr>
          </a:p>
        </p:txBody>
      </p:sp>
      <p:sp>
        <p:nvSpPr>
          <p:cNvPr id="19" name="Textfeld 27"/>
          <p:cNvSpPr txBox="1"/>
          <p:nvPr/>
        </p:nvSpPr>
        <p:spPr>
          <a:xfrm>
            <a:off x="611560" y="5745450"/>
            <a:ext cx="1800200" cy="400110"/>
          </a:xfrm>
          <a:prstGeom prst="rect">
            <a:avLst/>
          </a:prstGeom>
          <a:noFill/>
        </p:spPr>
        <p:txBody>
          <a:bodyPr wrap="square" rtlCol="0">
            <a:spAutoFit/>
          </a:bodyPr>
          <a:lstStyle/>
          <a:p>
            <a:r>
              <a:rPr lang="de-DE" sz="2000" b="1" cap="all" dirty="0" smtClean="0">
                <a:latin typeface="Arial Black"/>
                <a:cs typeface="Arial Black"/>
              </a:rPr>
              <a:t>ROUTINES</a:t>
            </a:r>
          </a:p>
        </p:txBody>
      </p:sp>
      <p:sp>
        <p:nvSpPr>
          <p:cNvPr id="20" name="Rectangle 16"/>
          <p:cNvSpPr>
            <a:spLocks noChangeArrowheads="1"/>
          </p:cNvSpPr>
          <p:nvPr/>
        </p:nvSpPr>
        <p:spPr bwMode="auto">
          <a:xfrm rot="20349333">
            <a:off x="32597" y="3150762"/>
            <a:ext cx="8982075" cy="1277938"/>
          </a:xfrm>
          <a:prstGeom prst="rect">
            <a:avLst/>
          </a:prstGeom>
          <a:solidFill>
            <a:schemeClr val="accent6">
              <a:lumMod val="20000"/>
              <a:lumOff val="80000"/>
              <a:alpha val="44000"/>
            </a:schemeClr>
          </a:solidFill>
          <a:ln w="9525">
            <a:solidFill>
              <a:schemeClr val="tx1"/>
            </a:solidFill>
            <a:miter lim="800000"/>
            <a:headEnd/>
            <a:tailEnd/>
          </a:ln>
          <a:effectLst/>
          <a:extLst/>
        </p:spPr>
        <p:txBody>
          <a:bodyPr wrap="none" anchor="ctr"/>
          <a:lstStyle/>
          <a:p>
            <a:endParaRPr lang="de-DE"/>
          </a:p>
        </p:txBody>
      </p:sp>
      <p:sp>
        <p:nvSpPr>
          <p:cNvPr id="21" name="Textfeld 28"/>
          <p:cNvSpPr txBox="1"/>
          <p:nvPr/>
        </p:nvSpPr>
        <p:spPr>
          <a:xfrm>
            <a:off x="6948264" y="1372706"/>
            <a:ext cx="1792553" cy="400110"/>
          </a:xfrm>
          <a:prstGeom prst="rect">
            <a:avLst/>
          </a:prstGeom>
          <a:noFill/>
        </p:spPr>
        <p:txBody>
          <a:bodyPr wrap="none" rtlCol="0">
            <a:spAutoFit/>
          </a:bodyPr>
          <a:lstStyle/>
          <a:p>
            <a:r>
              <a:rPr lang="de-DE" sz="2000" b="1" cap="all" dirty="0" smtClean="0">
                <a:latin typeface="Arial Black"/>
                <a:cs typeface="Arial Black"/>
              </a:rPr>
              <a:t>EXPERTISE</a:t>
            </a:r>
            <a:endParaRPr lang="de-DE" sz="2000" b="1" cap="all" dirty="0">
              <a:latin typeface="Arial Black"/>
              <a:cs typeface="Arial Black"/>
            </a:endParaRPr>
          </a:p>
        </p:txBody>
      </p:sp>
      <p:sp>
        <p:nvSpPr>
          <p:cNvPr id="22" name="Text Box 21"/>
          <p:cNvSpPr txBox="1">
            <a:spLocks noChangeArrowheads="1"/>
          </p:cNvSpPr>
          <p:nvPr/>
        </p:nvSpPr>
        <p:spPr bwMode="auto">
          <a:xfrm rot="16200000">
            <a:off x="7519297" y="3243109"/>
            <a:ext cx="2201444" cy="76944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spcBef>
                <a:spcPct val="0"/>
              </a:spcBef>
            </a:pPr>
            <a:r>
              <a:rPr lang="de-DE" sz="4400" dirty="0" err="1" smtClean="0"/>
              <a:t>Dialogue</a:t>
            </a:r>
            <a:endParaRPr lang="de-DE" sz="4400" dirty="0"/>
          </a:p>
        </p:txBody>
      </p:sp>
      <p:sp>
        <p:nvSpPr>
          <p:cNvPr id="2" name="Textfeld 1"/>
          <p:cNvSpPr txBox="1"/>
          <p:nvPr/>
        </p:nvSpPr>
        <p:spPr>
          <a:xfrm>
            <a:off x="2123728" y="6165304"/>
            <a:ext cx="4474327" cy="400110"/>
          </a:xfrm>
          <a:prstGeom prst="rect">
            <a:avLst/>
          </a:prstGeom>
          <a:noFill/>
        </p:spPr>
        <p:txBody>
          <a:bodyPr wrap="none" rtlCol="0">
            <a:spAutoFit/>
          </a:bodyPr>
          <a:lstStyle/>
          <a:p>
            <a:r>
              <a:rPr lang="de-DE" sz="2000" dirty="0" err="1" smtClean="0">
                <a:solidFill>
                  <a:srgbClr val="FF0000"/>
                </a:solidFill>
                <a:latin typeface="Arial Black"/>
                <a:cs typeface="Arial Black"/>
              </a:rPr>
              <a:t>Implicit</a:t>
            </a:r>
            <a:r>
              <a:rPr lang="de-DE" sz="2000" dirty="0" smtClean="0">
                <a:solidFill>
                  <a:srgbClr val="FF0000"/>
                </a:solidFill>
                <a:latin typeface="Arial Black"/>
                <a:cs typeface="Arial Black"/>
              </a:rPr>
              <a:t> </a:t>
            </a:r>
            <a:r>
              <a:rPr lang="de-DE" sz="2000" dirty="0" err="1">
                <a:solidFill>
                  <a:srgbClr val="FF0000"/>
                </a:solidFill>
                <a:latin typeface="Arial Black"/>
                <a:cs typeface="Arial Black"/>
              </a:rPr>
              <a:t>E</a:t>
            </a:r>
            <a:r>
              <a:rPr lang="de-DE" sz="2000" dirty="0" err="1" smtClean="0">
                <a:solidFill>
                  <a:srgbClr val="FF0000"/>
                </a:solidFill>
                <a:latin typeface="Arial Black"/>
                <a:cs typeface="Arial Black"/>
              </a:rPr>
              <a:t>xplanatory</a:t>
            </a:r>
            <a:r>
              <a:rPr lang="de-DE" sz="2000" dirty="0" smtClean="0">
                <a:solidFill>
                  <a:srgbClr val="FF0000"/>
                </a:solidFill>
                <a:latin typeface="Arial Black"/>
                <a:cs typeface="Arial Black"/>
              </a:rPr>
              <a:t> Core </a:t>
            </a:r>
            <a:r>
              <a:rPr lang="de-DE" sz="2000" dirty="0" err="1" smtClean="0">
                <a:solidFill>
                  <a:srgbClr val="FF0000"/>
                </a:solidFill>
                <a:latin typeface="Arial Black"/>
                <a:cs typeface="Arial Black"/>
              </a:rPr>
              <a:t>Idea</a:t>
            </a:r>
            <a:endParaRPr lang="de-DE" sz="2000" dirty="0">
              <a:solidFill>
                <a:srgbClr val="FF0000"/>
              </a:solidFill>
              <a:latin typeface="Arial Black"/>
              <a:cs typeface="Arial Black"/>
            </a:endParaRPr>
          </a:p>
        </p:txBody>
      </p:sp>
      <p:pic>
        <p:nvPicPr>
          <p:cNvPr id="23" name="Picture 3"/>
          <p:cNvPicPr>
            <a:picLocks noChangeAspect="1" noChangeArrowheads="1"/>
          </p:cNvPicPr>
          <p:nvPr/>
        </p:nvPicPr>
        <p:blipFill>
          <a:blip r:embed="rId2" cstate="print"/>
          <a:srcRect/>
          <a:stretch>
            <a:fillRect/>
          </a:stretch>
        </p:blipFill>
        <p:spPr bwMode="auto">
          <a:xfrm>
            <a:off x="2195736" y="764704"/>
            <a:ext cx="2664296" cy="2737290"/>
          </a:xfrm>
          <a:prstGeom prst="rect">
            <a:avLst/>
          </a:prstGeom>
          <a:noFill/>
          <a:ln w="9525">
            <a:noFill/>
            <a:miter lim="800000"/>
            <a:headEnd/>
            <a:tailEnd/>
          </a:ln>
        </p:spPr>
      </p:pic>
      <p:pic>
        <p:nvPicPr>
          <p:cNvPr id="17" name="Picture 1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2109" y="1108720"/>
            <a:ext cx="1295400" cy="1600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57744840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4"/>
          </p:nvPr>
        </p:nvSpPr>
        <p:spPr>
          <a:xfrm>
            <a:off x="611560" y="1579418"/>
            <a:ext cx="5054949" cy="4526981"/>
          </a:xfrm>
        </p:spPr>
        <p:txBody>
          <a:bodyPr>
            <a:normAutofit/>
          </a:bodyPr>
          <a:lstStyle/>
          <a:p>
            <a:pPr marL="0" indent="0" algn="just">
              <a:buNone/>
            </a:pPr>
            <a:r>
              <a:rPr lang="en-US" sz="2000" b="1" dirty="0" smtClean="0"/>
              <a:t>“What </a:t>
            </a:r>
            <a:r>
              <a:rPr lang="en-US" sz="2000" b="1" dirty="0"/>
              <a:t>Turing disregards completely is the fact that MIND, in its use, is not static, but constantly developing, </a:t>
            </a:r>
            <a:r>
              <a:rPr lang="en-US" sz="2000" b="1" dirty="0" smtClean="0"/>
              <a:t>i.e., </a:t>
            </a:r>
            <a:r>
              <a:rPr lang="en-US" sz="2000" b="1" dirty="0"/>
              <a:t>that we understand abstract terms more and more precisely as we go on using them, and that more and more </a:t>
            </a:r>
            <a:r>
              <a:rPr lang="en-US" sz="2000" b="1" dirty="0" smtClean="0"/>
              <a:t>abstract</a:t>
            </a:r>
            <a:r>
              <a:rPr lang="de-DE" sz="2000" b="1" dirty="0" smtClean="0"/>
              <a:t> </a:t>
            </a:r>
            <a:r>
              <a:rPr lang="en-US" sz="2000" b="1" dirty="0" smtClean="0"/>
              <a:t>terms </a:t>
            </a:r>
            <a:r>
              <a:rPr lang="en-US" sz="2000" b="1" dirty="0"/>
              <a:t>enter the sphere of our understanding</a:t>
            </a:r>
            <a:r>
              <a:rPr lang="en-US" sz="2000" b="1" dirty="0" smtClean="0"/>
              <a:t>.”</a:t>
            </a:r>
          </a:p>
          <a:p>
            <a:pPr marL="0" indent="0">
              <a:buNone/>
            </a:pPr>
            <a:endParaRPr lang="en-US" sz="2000" b="1" dirty="0"/>
          </a:p>
          <a:p>
            <a:pPr marL="0" indent="0" algn="r">
              <a:buNone/>
            </a:pPr>
            <a:r>
              <a:rPr lang="en-US" sz="3200" b="1" dirty="0"/>
              <a:t>Kurt Gödel, </a:t>
            </a:r>
            <a:r>
              <a:rPr lang="en-US" sz="3200" b="1" dirty="0" smtClean="0"/>
              <a:t>1972</a:t>
            </a:r>
            <a:r>
              <a:rPr lang="de-DE" sz="3200" b="1" dirty="0" smtClean="0"/>
              <a:t> </a:t>
            </a:r>
            <a:br>
              <a:rPr lang="de-DE" sz="3200" b="1" dirty="0" smtClean="0"/>
            </a:br>
            <a:r>
              <a:rPr lang="de-DE" dirty="0" smtClean="0"/>
              <a:t>(Some </a:t>
            </a:r>
            <a:r>
              <a:rPr lang="de-DE" dirty="0"/>
              <a:t>Remarks on the </a:t>
            </a:r>
            <a:r>
              <a:rPr lang="de-DE" dirty="0" smtClean="0"/>
              <a:t>Undecidability </a:t>
            </a:r>
            <a:r>
              <a:rPr lang="de-DE" dirty="0"/>
              <a:t>Results. In: Coll. </a:t>
            </a:r>
            <a:r>
              <a:rPr lang="de-DE" dirty="0" smtClean="0"/>
              <a:t>Works, Vol. </a:t>
            </a:r>
            <a:r>
              <a:rPr lang="de-DE" dirty="0"/>
              <a:t>2, </a:t>
            </a:r>
            <a:r>
              <a:rPr lang="de-DE" dirty="0" smtClean="0"/>
              <a:t>p. </a:t>
            </a:r>
            <a:r>
              <a:rPr lang="de-DE" dirty="0"/>
              <a:t>306)</a:t>
            </a:r>
          </a:p>
          <a:p>
            <a:pPr marL="0" indent="0">
              <a:buNone/>
            </a:pPr>
            <a:endParaRPr lang="de-AT" dirty="0"/>
          </a:p>
        </p:txBody>
      </p:sp>
      <p:pic>
        <p:nvPicPr>
          <p:cNvPr id="2" name="Bild 1"/>
          <p:cNvPicPr>
            <a:picLocks noChangeAspect="1"/>
          </p:cNvPicPr>
          <p:nvPr/>
        </p:nvPicPr>
        <p:blipFill>
          <a:blip r:embed="rId2"/>
          <a:stretch>
            <a:fillRect/>
          </a:stretch>
        </p:blipFill>
        <p:spPr>
          <a:xfrm>
            <a:off x="6290475" y="1579418"/>
            <a:ext cx="1828284" cy="5325870"/>
          </a:xfrm>
          <a:prstGeom prst="rect">
            <a:avLst/>
          </a:prstGeom>
        </p:spPr>
      </p:pic>
    </p:spTree>
    <p:extLst>
      <p:ext uri="{BB962C8B-B14F-4D97-AF65-F5344CB8AC3E}">
        <p14:creationId xmlns:p14="http://schemas.microsoft.com/office/powerpoint/2010/main" val="2788524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p:cNvSpPr/>
          <p:nvPr/>
        </p:nvSpPr>
        <p:spPr>
          <a:xfrm>
            <a:off x="755576" y="980728"/>
            <a:ext cx="7704856" cy="4154984"/>
          </a:xfrm>
          <a:prstGeom prst="rect">
            <a:avLst/>
          </a:prstGeom>
        </p:spPr>
        <p:txBody>
          <a:bodyPr wrap="square">
            <a:spAutoFit/>
          </a:bodyPr>
          <a:lstStyle/>
          <a:p>
            <a:pPr algn="just"/>
            <a:r>
              <a:rPr lang="en-US" b="1" dirty="0">
                <a:solidFill>
                  <a:srgbClr val="FF0000"/>
                </a:solidFill>
                <a:latin typeface="Arial Black"/>
                <a:cs typeface="Arial Black"/>
              </a:rPr>
              <a:t>What Turing disregards completely is the fact that MIND, in its use, is not static,</a:t>
            </a:r>
            <a:r>
              <a:rPr lang="de-DE" b="1" dirty="0">
                <a:solidFill>
                  <a:srgbClr val="FF0000"/>
                </a:solidFill>
                <a:latin typeface="Arial Black"/>
                <a:cs typeface="Arial Black"/>
              </a:rPr>
              <a:t> </a:t>
            </a:r>
            <a:r>
              <a:rPr lang="en-US" b="1" dirty="0">
                <a:solidFill>
                  <a:srgbClr val="FF0000"/>
                </a:solidFill>
                <a:latin typeface="Arial Black"/>
                <a:cs typeface="Arial Black"/>
              </a:rPr>
              <a:t>but constantly developing, </a:t>
            </a:r>
            <a:r>
              <a:rPr lang="en-US" b="1" dirty="0" err="1">
                <a:solidFill>
                  <a:srgbClr val="FF0000"/>
                </a:solidFill>
                <a:latin typeface="Arial Black"/>
                <a:cs typeface="Arial Black"/>
              </a:rPr>
              <a:t>i</a:t>
            </a:r>
            <a:r>
              <a:rPr lang="en-US" b="1" dirty="0">
                <a:solidFill>
                  <a:srgbClr val="FF0000"/>
                </a:solidFill>
                <a:latin typeface="Arial Black"/>
                <a:cs typeface="Arial Black"/>
              </a:rPr>
              <a:t>. e. that we understand abstract terms more and</a:t>
            </a:r>
            <a:r>
              <a:rPr lang="de-DE" b="1" dirty="0">
                <a:solidFill>
                  <a:srgbClr val="FF0000"/>
                </a:solidFill>
                <a:latin typeface="Arial Black"/>
                <a:cs typeface="Arial Black"/>
              </a:rPr>
              <a:t> </a:t>
            </a:r>
            <a:r>
              <a:rPr lang="en-US" b="1" dirty="0">
                <a:solidFill>
                  <a:srgbClr val="FF0000"/>
                </a:solidFill>
                <a:latin typeface="Arial Black"/>
                <a:cs typeface="Arial Black"/>
              </a:rPr>
              <a:t>more precisely as we go on using them, and that more and more abstract</a:t>
            </a:r>
            <a:r>
              <a:rPr lang="de-DE" b="1" dirty="0">
                <a:solidFill>
                  <a:srgbClr val="FF0000"/>
                </a:solidFill>
                <a:latin typeface="Arial Black"/>
                <a:cs typeface="Arial Black"/>
              </a:rPr>
              <a:t> </a:t>
            </a:r>
            <a:r>
              <a:rPr lang="en-US" b="1" dirty="0">
                <a:solidFill>
                  <a:srgbClr val="FF0000"/>
                </a:solidFill>
                <a:latin typeface="Arial Black"/>
                <a:cs typeface="Arial Black"/>
              </a:rPr>
              <a:t>terms enter the sphere of our understanding.</a:t>
            </a:r>
            <a:r>
              <a:rPr lang="en-US" sz="2000" b="1" dirty="0">
                <a:solidFill>
                  <a:srgbClr val="FF0000"/>
                </a:solidFill>
              </a:rPr>
              <a:t> </a:t>
            </a:r>
            <a:r>
              <a:rPr lang="en-US" sz="2000" dirty="0">
                <a:solidFill>
                  <a:srgbClr val="FF0000"/>
                </a:solidFill>
              </a:rPr>
              <a:t>-- Kurt Gödel, 1972</a:t>
            </a:r>
            <a:endParaRPr lang="de-DE" sz="2000" dirty="0">
              <a:solidFill>
                <a:srgbClr val="FF0000"/>
              </a:solidFill>
            </a:endParaRPr>
          </a:p>
          <a:p>
            <a:r>
              <a:rPr lang="en-GB" sz="2000" dirty="0">
                <a:solidFill>
                  <a:srgbClr val="FF0000"/>
                </a:solidFill>
              </a:rPr>
              <a:t> </a:t>
            </a:r>
            <a:endParaRPr lang="de-DE" sz="2000" dirty="0">
              <a:solidFill>
                <a:srgbClr val="FF0000"/>
              </a:solidFill>
            </a:endParaRPr>
          </a:p>
          <a:p>
            <a:pPr algn="just"/>
            <a:r>
              <a:rPr lang="en-US" dirty="0"/>
              <a:t> </a:t>
            </a:r>
            <a:r>
              <a:rPr lang="en-US" sz="2000" dirty="0">
                <a:latin typeface="Arial Black"/>
                <a:cs typeface="Arial Black"/>
              </a:rPr>
              <a:t>“</a:t>
            </a:r>
            <a:r>
              <a:rPr lang="en-US" sz="2000" dirty="0">
                <a:solidFill>
                  <a:srgbClr val="FF0000"/>
                </a:solidFill>
                <a:latin typeface="Arial Black"/>
                <a:cs typeface="Arial Black"/>
              </a:rPr>
              <a:t>The idea that everything in the world has meaning  is, after all, precisely analogous to the principle that everything has a cause, on which the whole of science rests.</a:t>
            </a:r>
            <a:r>
              <a:rPr lang="en-US" sz="2000" dirty="0">
                <a:latin typeface="Arial Black"/>
                <a:cs typeface="Arial Black"/>
              </a:rPr>
              <a:t>” </a:t>
            </a:r>
            <a:r>
              <a:rPr lang="en-US" sz="2000" dirty="0" smtClean="0">
                <a:latin typeface="Arial Black"/>
                <a:cs typeface="Arial Black"/>
              </a:rPr>
              <a:t> (Letter to his Mother : Gödel </a:t>
            </a:r>
            <a:r>
              <a:rPr lang="en-US" sz="2000" dirty="0">
                <a:latin typeface="Arial Black"/>
                <a:cs typeface="Arial Black"/>
              </a:rPr>
              <a:t>1961</a:t>
            </a:r>
            <a:r>
              <a:rPr lang="en-US" sz="2000" dirty="0" smtClean="0">
                <a:latin typeface="Arial Black"/>
                <a:cs typeface="Arial Black"/>
              </a:rPr>
              <a:t>)</a:t>
            </a:r>
          </a:p>
          <a:p>
            <a:endParaRPr lang="en-US" dirty="0"/>
          </a:p>
          <a:p>
            <a:endParaRPr lang="en-US" dirty="0" smtClean="0"/>
          </a:p>
          <a:p>
            <a:pPr algn="just"/>
            <a:endParaRPr lang="en-US" b="1" dirty="0">
              <a:solidFill>
                <a:srgbClr val="FF0000"/>
              </a:solidFill>
            </a:endParaRPr>
          </a:p>
          <a:p>
            <a:endParaRPr lang="de-DE" dirty="0"/>
          </a:p>
        </p:txBody>
      </p:sp>
    </p:spTree>
    <p:extLst>
      <p:ext uri="{BB962C8B-B14F-4D97-AF65-F5344CB8AC3E}">
        <p14:creationId xmlns:p14="http://schemas.microsoft.com/office/powerpoint/2010/main" val="240070361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9"/>
          <p:cNvSpPr>
            <a:spLocks noChangeArrowheads="1"/>
          </p:cNvSpPr>
          <p:nvPr/>
        </p:nvSpPr>
        <p:spPr bwMode="auto">
          <a:xfrm>
            <a:off x="4733925" y="4724400"/>
            <a:ext cx="3509963" cy="17543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de-DE" sz="1200" dirty="0" err="1" smtClean="0">
                <a:latin typeface="Trebuchet MS" charset="0"/>
              </a:rPr>
              <a:t>If</a:t>
            </a:r>
            <a:r>
              <a:rPr lang="de-DE" sz="1200" dirty="0" smtClean="0">
                <a:latin typeface="Trebuchet MS" charset="0"/>
              </a:rPr>
              <a:t> </a:t>
            </a:r>
            <a:r>
              <a:rPr lang="de-DE" sz="1200" dirty="0" err="1" smtClean="0">
                <a:latin typeface="Trebuchet MS" charset="0"/>
              </a:rPr>
              <a:t>both</a:t>
            </a:r>
            <a:r>
              <a:rPr lang="de-DE" sz="1200" dirty="0" smtClean="0">
                <a:latin typeface="Trebuchet MS" charset="0"/>
              </a:rPr>
              <a:t> </a:t>
            </a:r>
            <a:r>
              <a:rPr lang="de-DE" sz="1200" dirty="0" err="1" smtClean="0">
                <a:latin typeface="Trebuchet MS" charset="0"/>
              </a:rPr>
              <a:t>confess</a:t>
            </a:r>
            <a:r>
              <a:rPr lang="de-DE" sz="1200" smtClean="0">
                <a:latin typeface="Trebuchet MS" charset="0"/>
              </a:rPr>
              <a:t>, they</a:t>
            </a:r>
            <a:r>
              <a:rPr lang="de-DE" sz="1200" dirty="0" smtClean="0">
                <a:latin typeface="Trebuchet MS" charset="0"/>
              </a:rPr>
              <a:t> will </a:t>
            </a:r>
            <a:r>
              <a:rPr lang="de-DE" sz="1200" dirty="0" err="1" smtClean="0">
                <a:latin typeface="Trebuchet MS" charset="0"/>
              </a:rPr>
              <a:t>get</a:t>
            </a:r>
            <a:r>
              <a:rPr lang="de-DE" sz="1200" dirty="0" smtClean="0">
                <a:latin typeface="Trebuchet MS" charset="0"/>
              </a:rPr>
              <a:t> 4 </a:t>
            </a:r>
            <a:r>
              <a:rPr lang="de-DE" sz="1200" dirty="0" err="1" smtClean="0">
                <a:latin typeface="Trebuchet MS" charset="0"/>
              </a:rPr>
              <a:t>years</a:t>
            </a:r>
            <a:r>
              <a:rPr lang="de-DE" sz="1200" dirty="0" smtClean="0">
                <a:latin typeface="Trebuchet MS" charset="0"/>
              </a:rPr>
              <a:t> </a:t>
            </a:r>
            <a:r>
              <a:rPr lang="de-DE" sz="1200" dirty="0" err="1" smtClean="0">
                <a:latin typeface="Trebuchet MS" charset="0"/>
              </a:rPr>
              <a:t>imprisonment</a:t>
            </a:r>
            <a:r>
              <a:rPr lang="de-DE" sz="1200" dirty="0" smtClean="0">
                <a:latin typeface="Trebuchet MS" charset="0"/>
              </a:rPr>
              <a:t> </a:t>
            </a:r>
            <a:r>
              <a:rPr lang="de-DE" sz="1200" dirty="0" err="1" smtClean="0">
                <a:latin typeface="Trebuchet MS" charset="0"/>
              </a:rPr>
              <a:t>each</a:t>
            </a:r>
            <a:endParaRPr lang="de-DE" sz="1200" dirty="0">
              <a:latin typeface="Trebuchet MS" charset="0"/>
            </a:endParaRPr>
          </a:p>
          <a:p>
            <a:r>
              <a:rPr lang="de-DE" sz="1200" dirty="0" smtClean="0">
                <a:latin typeface="Trebuchet MS" charset="0"/>
              </a:rPr>
              <a:t>[in  </a:t>
            </a:r>
            <a:r>
              <a:rPr lang="de-DE" sz="1200" dirty="0" err="1" smtClean="0">
                <a:latin typeface="Trebuchet MS" charset="0"/>
              </a:rPr>
              <a:t>the</a:t>
            </a:r>
            <a:r>
              <a:rPr lang="de-DE" sz="1200" dirty="0" smtClean="0">
                <a:latin typeface="Trebuchet MS" charset="0"/>
              </a:rPr>
              <a:t> </a:t>
            </a:r>
            <a:r>
              <a:rPr lang="de-DE" sz="1200" dirty="0" err="1" smtClean="0">
                <a:latin typeface="Trebuchet MS" charset="0"/>
              </a:rPr>
              <a:t>pay</a:t>
            </a:r>
            <a:r>
              <a:rPr lang="de-DE" sz="1200" dirty="0" smtClean="0">
                <a:latin typeface="Trebuchet MS" charset="0"/>
              </a:rPr>
              <a:t>-off </a:t>
            </a:r>
            <a:r>
              <a:rPr lang="de-DE" sz="1200" dirty="0" err="1" smtClean="0">
                <a:latin typeface="Trebuchet MS" charset="0"/>
              </a:rPr>
              <a:t>or</a:t>
            </a:r>
            <a:r>
              <a:rPr lang="de-DE" sz="1200" dirty="0" smtClean="0">
                <a:latin typeface="Trebuchet MS" charset="0"/>
              </a:rPr>
              <a:t> </a:t>
            </a:r>
            <a:r>
              <a:rPr lang="de-DE" sz="1200" dirty="0" err="1" smtClean="0">
                <a:latin typeface="Trebuchet MS" charset="0"/>
              </a:rPr>
              <a:t>evaluation</a:t>
            </a:r>
            <a:r>
              <a:rPr lang="de-DE" sz="1200" dirty="0" smtClean="0">
                <a:latin typeface="Trebuchet MS" charset="0"/>
              </a:rPr>
              <a:t>-matrix</a:t>
            </a:r>
            <a:r>
              <a:rPr lang="de-DE" sz="1200" dirty="0">
                <a:latin typeface="Trebuchet MS" charset="0"/>
              </a:rPr>
              <a:t>: (-4/-4)].</a:t>
            </a:r>
          </a:p>
          <a:p>
            <a:endParaRPr lang="de-DE" sz="1200" dirty="0">
              <a:latin typeface="Trebuchet MS" charset="0"/>
            </a:endParaRPr>
          </a:p>
          <a:p>
            <a:r>
              <a:rPr lang="de-DE" sz="1200" dirty="0" err="1" smtClean="0">
                <a:latin typeface="Trebuchet MS" charset="0"/>
              </a:rPr>
              <a:t>Adding</a:t>
            </a:r>
            <a:r>
              <a:rPr lang="de-DE" sz="1200" dirty="0" smtClean="0">
                <a:latin typeface="Trebuchet MS" charset="0"/>
              </a:rPr>
              <a:t> +5 </a:t>
            </a:r>
            <a:r>
              <a:rPr lang="de-DE" sz="1200" dirty="0" err="1" smtClean="0">
                <a:latin typeface="Trebuchet MS" charset="0"/>
              </a:rPr>
              <a:t>to</a:t>
            </a:r>
            <a:r>
              <a:rPr lang="de-DE" sz="1200" dirty="0" smtClean="0">
                <a:latin typeface="Trebuchet MS" charset="0"/>
              </a:rPr>
              <a:t> </a:t>
            </a:r>
            <a:r>
              <a:rPr lang="de-DE" sz="1200" dirty="0" err="1" smtClean="0">
                <a:latin typeface="Trebuchet MS" charset="0"/>
              </a:rPr>
              <a:t>each</a:t>
            </a:r>
            <a:r>
              <a:rPr lang="de-DE" sz="1200" dirty="0" smtClean="0">
                <a:latin typeface="Trebuchet MS" charset="0"/>
              </a:rPr>
              <a:t> </a:t>
            </a:r>
            <a:r>
              <a:rPr lang="de-DE" sz="1200" dirty="0" err="1" smtClean="0">
                <a:latin typeface="Trebuchet MS" charset="0"/>
              </a:rPr>
              <a:t>number</a:t>
            </a:r>
            <a:r>
              <a:rPr lang="de-DE" sz="1200" dirty="0" smtClean="0">
                <a:latin typeface="Trebuchet MS" charset="0"/>
              </a:rPr>
              <a:t> </a:t>
            </a:r>
            <a:r>
              <a:rPr lang="de-DE" sz="1200" dirty="0" err="1" smtClean="0">
                <a:latin typeface="Trebuchet MS" charset="0"/>
              </a:rPr>
              <a:t>yields</a:t>
            </a:r>
            <a:r>
              <a:rPr lang="de-DE" sz="1200" dirty="0" smtClean="0">
                <a:latin typeface="Trebuchet MS" charset="0"/>
              </a:rPr>
              <a:t> </a:t>
            </a:r>
            <a:r>
              <a:rPr lang="de-DE" sz="1200" dirty="0" err="1" smtClean="0">
                <a:latin typeface="Trebuchet MS" charset="0"/>
              </a:rPr>
              <a:t>the</a:t>
            </a:r>
            <a:r>
              <a:rPr lang="de-DE" sz="1200" dirty="0" smtClean="0">
                <a:latin typeface="Trebuchet MS" charset="0"/>
              </a:rPr>
              <a:t> </a:t>
            </a:r>
            <a:r>
              <a:rPr lang="de-DE" sz="1200" dirty="0" err="1" smtClean="0">
                <a:latin typeface="Trebuchet MS" charset="0"/>
              </a:rPr>
              <a:t>solution</a:t>
            </a:r>
            <a:r>
              <a:rPr lang="de-DE" sz="1200" dirty="0" smtClean="0">
                <a:latin typeface="Trebuchet MS" charset="0"/>
              </a:rPr>
              <a:t> (</a:t>
            </a:r>
            <a:r>
              <a:rPr lang="de-DE" sz="1200" dirty="0" err="1" smtClean="0">
                <a:latin typeface="Trebuchet MS" charset="0"/>
              </a:rPr>
              <a:t>right</a:t>
            </a:r>
            <a:r>
              <a:rPr lang="de-DE" sz="1200" dirty="0" smtClean="0">
                <a:latin typeface="Trebuchet MS" charset="0"/>
              </a:rPr>
              <a:t> </a:t>
            </a:r>
            <a:r>
              <a:rPr lang="de-DE" sz="1200" dirty="0" err="1" smtClean="0">
                <a:latin typeface="Trebuchet MS" charset="0"/>
              </a:rPr>
              <a:t>picture</a:t>
            </a:r>
            <a:r>
              <a:rPr lang="de-DE" sz="1200" dirty="0" smtClean="0">
                <a:latin typeface="Trebuchet MS" charset="0"/>
              </a:rPr>
              <a:t>).</a:t>
            </a:r>
            <a:endParaRPr lang="de-DE" sz="1200" dirty="0">
              <a:latin typeface="Trebuchet MS" charset="0"/>
            </a:endParaRPr>
          </a:p>
          <a:p>
            <a:endParaRPr lang="de-DE" sz="1200" dirty="0">
              <a:latin typeface="Trebuchet MS" charset="0"/>
            </a:endParaRPr>
          </a:p>
          <a:p>
            <a:r>
              <a:rPr lang="de-DE" sz="1200" dirty="0">
                <a:latin typeface="Trebuchet MS" charset="0"/>
              </a:rPr>
              <a:t>‚+</a:t>
            </a:r>
            <a:r>
              <a:rPr lang="ja-JP" altLang="de-DE" sz="1200" dirty="0">
                <a:latin typeface="Trebuchet MS" charset="0"/>
              </a:rPr>
              <a:t>‘</a:t>
            </a:r>
            <a:r>
              <a:rPr lang="de-DE" sz="1200" dirty="0">
                <a:latin typeface="Trebuchet MS" charset="0"/>
              </a:rPr>
              <a:t> </a:t>
            </a:r>
            <a:r>
              <a:rPr lang="de-DE" sz="1200" dirty="0" err="1" smtClean="0">
                <a:latin typeface="Trebuchet MS" charset="0"/>
              </a:rPr>
              <a:t>means</a:t>
            </a:r>
            <a:r>
              <a:rPr lang="de-DE" sz="1200" dirty="0" smtClean="0">
                <a:latin typeface="Trebuchet MS" charset="0"/>
              </a:rPr>
              <a:t> „</a:t>
            </a:r>
            <a:r>
              <a:rPr lang="de-DE" sz="1200" dirty="0" err="1" smtClean="0">
                <a:latin typeface="Trebuchet MS" charset="0"/>
              </a:rPr>
              <a:t>cooperating</a:t>
            </a:r>
            <a:r>
              <a:rPr lang="ja-JP" altLang="de-DE" sz="1200" dirty="0" smtClean="0">
                <a:latin typeface="Trebuchet MS" charset="0"/>
              </a:rPr>
              <a:t>“</a:t>
            </a:r>
            <a:r>
              <a:rPr lang="de-DE" sz="1200" dirty="0">
                <a:latin typeface="Trebuchet MS" charset="0"/>
              </a:rPr>
              <a:t>, ‚-</a:t>
            </a:r>
            <a:r>
              <a:rPr lang="ja-JP" altLang="de-DE" sz="1200" dirty="0">
                <a:latin typeface="Trebuchet MS" charset="0"/>
              </a:rPr>
              <a:t>‘</a:t>
            </a:r>
            <a:r>
              <a:rPr lang="de-DE" sz="1200" dirty="0">
                <a:latin typeface="Trebuchet MS" charset="0"/>
              </a:rPr>
              <a:t> </a:t>
            </a:r>
            <a:r>
              <a:rPr lang="de-DE" sz="1200" dirty="0" err="1" smtClean="0">
                <a:latin typeface="Trebuchet MS" charset="0"/>
              </a:rPr>
              <a:t>means</a:t>
            </a:r>
            <a:r>
              <a:rPr lang="de-DE" sz="1200" dirty="0" smtClean="0">
                <a:latin typeface="Trebuchet MS" charset="0"/>
              </a:rPr>
              <a:t> </a:t>
            </a:r>
            <a:r>
              <a:rPr lang="de-DE" sz="1200" dirty="0" err="1" smtClean="0">
                <a:latin typeface="Trebuchet MS" charset="0"/>
              </a:rPr>
              <a:t>to</a:t>
            </a:r>
            <a:r>
              <a:rPr lang="de-DE" sz="1200" dirty="0" smtClean="0">
                <a:latin typeface="Trebuchet MS" charset="0"/>
              </a:rPr>
              <a:t> </a:t>
            </a:r>
            <a:endParaRPr lang="de-DE" sz="1200" dirty="0">
              <a:latin typeface="Trebuchet MS" charset="0"/>
            </a:endParaRPr>
          </a:p>
          <a:p>
            <a:r>
              <a:rPr lang="de-DE" sz="1200" dirty="0">
                <a:latin typeface="Trebuchet MS" charset="0"/>
              </a:rPr>
              <a:t>„</a:t>
            </a:r>
            <a:r>
              <a:rPr lang="de-DE" sz="1200" dirty="0" err="1" smtClean="0">
                <a:latin typeface="Trebuchet MS" charset="0"/>
              </a:rPr>
              <a:t>defect</a:t>
            </a:r>
            <a:r>
              <a:rPr lang="ja-JP" altLang="de-DE" sz="1200" dirty="0" smtClean="0">
                <a:latin typeface="Trebuchet MS" charset="0"/>
              </a:rPr>
              <a:t>“</a:t>
            </a:r>
            <a:r>
              <a:rPr lang="de-DE" sz="1200" dirty="0">
                <a:latin typeface="Trebuchet MS" charset="0"/>
              </a:rPr>
              <a:t>.</a:t>
            </a:r>
          </a:p>
        </p:txBody>
      </p:sp>
      <p:sp>
        <p:nvSpPr>
          <p:cNvPr id="3076" name="Rectangle 10"/>
          <p:cNvSpPr>
            <a:spLocks noChangeArrowheads="1"/>
          </p:cNvSpPr>
          <p:nvPr/>
        </p:nvSpPr>
        <p:spPr bwMode="auto">
          <a:xfrm>
            <a:off x="5076825" y="3716338"/>
            <a:ext cx="3455988"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de-DE" sz="1200" dirty="0" err="1">
                <a:latin typeface="Trebuchet MS" charset="0"/>
              </a:rPr>
              <a:t>c</a:t>
            </a:r>
            <a:r>
              <a:rPr lang="de-DE" sz="1200" dirty="0" err="1" smtClean="0">
                <a:latin typeface="Trebuchet MS" charset="0"/>
              </a:rPr>
              <a:t>anonical</a:t>
            </a:r>
            <a:r>
              <a:rPr lang="de-DE" sz="1200" dirty="0" smtClean="0">
                <a:latin typeface="Trebuchet MS" charset="0"/>
              </a:rPr>
              <a:t> </a:t>
            </a:r>
            <a:r>
              <a:rPr lang="de-DE" sz="1200" dirty="0" err="1" smtClean="0">
                <a:latin typeface="Trebuchet MS" charset="0"/>
              </a:rPr>
              <a:t>benefit</a:t>
            </a:r>
            <a:r>
              <a:rPr lang="de-DE" sz="1200" dirty="0" smtClean="0">
                <a:latin typeface="Trebuchet MS" charset="0"/>
              </a:rPr>
              <a:t>-/</a:t>
            </a:r>
            <a:r>
              <a:rPr lang="de-DE" sz="1200" dirty="0" err="1" smtClean="0">
                <a:latin typeface="Trebuchet MS" charset="0"/>
              </a:rPr>
              <a:t>pay</a:t>
            </a:r>
            <a:r>
              <a:rPr lang="de-DE" sz="1200" dirty="0" smtClean="0">
                <a:latin typeface="Trebuchet MS" charset="0"/>
              </a:rPr>
              <a:t>-</a:t>
            </a:r>
            <a:r>
              <a:rPr lang="de-DE" sz="1200" dirty="0">
                <a:latin typeface="Trebuchet MS" charset="0"/>
              </a:rPr>
              <a:t>off </a:t>
            </a:r>
            <a:r>
              <a:rPr lang="de-DE" sz="1200" dirty="0" err="1">
                <a:latin typeface="Trebuchet MS" charset="0"/>
              </a:rPr>
              <a:t>matrix</a:t>
            </a:r>
            <a:r>
              <a:rPr lang="de-DE" sz="1200" dirty="0">
                <a:latin typeface="Trebuchet MS" charset="0"/>
              </a:rPr>
              <a:t> </a:t>
            </a:r>
            <a:r>
              <a:rPr lang="de-DE" sz="1200" dirty="0" smtClean="0">
                <a:latin typeface="Trebuchet MS" charset="0"/>
              </a:rPr>
              <a:t>in </a:t>
            </a:r>
            <a:r>
              <a:rPr lang="de-DE" sz="1200" dirty="0" err="1" smtClean="0">
                <a:latin typeface="Trebuchet MS" charset="0"/>
              </a:rPr>
              <a:t>the</a:t>
            </a:r>
            <a:r>
              <a:rPr lang="de-DE" sz="1200" dirty="0" smtClean="0">
                <a:latin typeface="Trebuchet MS" charset="0"/>
              </a:rPr>
              <a:t>  </a:t>
            </a:r>
          </a:p>
          <a:p>
            <a:r>
              <a:rPr lang="de-DE" sz="1200" dirty="0" err="1">
                <a:latin typeface="Trebuchet MS" charset="0"/>
              </a:rPr>
              <a:t>t</a:t>
            </a:r>
            <a:r>
              <a:rPr lang="de-DE" sz="1200" dirty="0" err="1" smtClean="0">
                <a:latin typeface="Trebuchet MS" charset="0"/>
              </a:rPr>
              <a:t>wo</a:t>
            </a:r>
            <a:r>
              <a:rPr lang="de-DE" sz="1200" dirty="0">
                <a:latin typeface="Trebuchet MS" charset="0"/>
              </a:rPr>
              <a:t>-</a:t>
            </a:r>
            <a:r>
              <a:rPr lang="de-DE" sz="1200" dirty="0" smtClean="0">
                <a:latin typeface="Trebuchet MS" charset="0"/>
              </a:rPr>
              <a:t>person </a:t>
            </a:r>
            <a:r>
              <a:rPr lang="de-DE" sz="1200" dirty="0" err="1" smtClean="0">
                <a:latin typeface="Trebuchet MS" charset="0"/>
              </a:rPr>
              <a:t>prisoners</a:t>
            </a:r>
            <a:r>
              <a:rPr lang="de-DE" sz="1200" dirty="0" smtClean="0">
                <a:latin typeface="Trebuchet MS" charset="0"/>
              </a:rPr>
              <a:t> </a:t>
            </a:r>
            <a:r>
              <a:rPr lang="de-DE" sz="1200" dirty="0" err="1" smtClean="0">
                <a:latin typeface="Trebuchet MS" charset="0"/>
              </a:rPr>
              <a:t>dilemma</a:t>
            </a:r>
            <a:r>
              <a:rPr lang="de-DE" sz="1200" dirty="0" smtClean="0">
                <a:latin typeface="Trebuchet MS" charset="0"/>
              </a:rPr>
              <a:t> </a:t>
            </a:r>
            <a:r>
              <a:rPr lang="de-DE" sz="1200" dirty="0" err="1" smtClean="0">
                <a:latin typeface="Trebuchet MS" charset="0"/>
              </a:rPr>
              <a:t>without</a:t>
            </a:r>
            <a:r>
              <a:rPr lang="de-DE" sz="1200" dirty="0" smtClean="0">
                <a:latin typeface="Trebuchet MS" charset="0"/>
              </a:rPr>
              <a:t> </a:t>
            </a:r>
            <a:r>
              <a:rPr lang="de-DE" sz="1200" dirty="0" err="1" smtClean="0">
                <a:latin typeface="Trebuchet MS" charset="0"/>
              </a:rPr>
              <a:t>repetition</a:t>
            </a:r>
            <a:endParaRPr lang="de-DE" sz="1200" dirty="0" smtClean="0">
              <a:latin typeface="Trebuchet MS" charset="0"/>
            </a:endParaRPr>
          </a:p>
          <a:p>
            <a:endParaRPr lang="de-DE" sz="1200" dirty="0">
              <a:latin typeface="Trebuchet MS" charset="0"/>
            </a:endParaRPr>
          </a:p>
        </p:txBody>
      </p:sp>
      <p:sp>
        <p:nvSpPr>
          <p:cNvPr id="3077" name="Rectangle 11"/>
          <p:cNvSpPr>
            <a:spLocks noChangeArrowheads="1"/>
          </p:cNvSpPr>
          <p:nvPr/>
        </p:nvSpPr>
        <p:spPr bwMode="auto">
          <a:xfrm>
            <a:off x="0" y="333375"/>
            <a:ext cx="9144000" cy="396875"/>
          </a:xfrm>
          <a:prstGeom prst="rect">
            <a:avLst/>
          </a:prstGeom>
          <a:solidFill>
            <a:srgbClr val="CC99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a:r>
              <a:rPr lang="de-DE" sz="2000">
                <a:latin typeface="Trebuchet MS" charset="0"/>
              </a:rPr>
              <a:t>Kurzfassung des Zwei-Personen Gefangenen-Dilemmas (ohne Wiederholung)</a:t>
            </a:r>
          </a:p>
        </p:txBody>
      </p:sp>
      <p:sp>
        <p:nvSpPr>
          <p:cNvPr id="3078" name="Rectangle 12"/>
          <p:cNvSpPr>
            <a:spLocks noChangeArrowheads="1"/>
          </p:cNvSpPr>
          <p:nvPr/>
        </p:nvSpPr>
        <p:spPr bwMode="auto">
          <a:xfrm>
            <a:off x="539750" y="4076700"/>
            <a:ext cx="3455988"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de-DE" sz="1200" dirty="0" err="1" smtClean="0">
                <a:latin typeface="Trebuchet MS" charset="0"/>
              </a:rPr>
              <a:t>benefit</a:t>
            </a:r>
            <a:r>
              <a:rPr lang="de-DE" sz="1200" dirty="0" smtClean="0">
                <a:latin typeface="Trebuchet MS" charset="0"/>
              </a:rPr>
              <a:t>-matrix </a:t>
            </a:r>
            <a:r>
              <a:rPr lang="de-DE" sz="1200" dirty="0" err="1" smtClean="0">
                <a:latin typeface="Trebuchet MS" charset="0"/>
              </a:rPr>
              <a:t>for</a:t>
            </a:r>
            <a:r>
              <a:rPr lang="de-DE" sz="1200" dirty="0" smtClean="0">
                <a:latin typeface="Trebuchet MS" charset="0"/>
              </a:rPr>
              <a:t> real </a:t>
            </a:r>
            <a:r>
              <a:rPr lang="de-DE" sz="1200" dirty="0" err="1" smtClean="0">
                <a:latin typeface="Trebuchet MS" charset="0"/>
              </a:rPr>
              <a:t>prisoners</a:t>
            </a:r>
            <a:endParaRPr lang="de-DE" sz="1200" dirty="0">
              <a:latin typeface="Trebuchet MS" charset="0"/>
            </a:endParaRPr>
          </a:p>
          <a:p>
            <a:r>
              <a:rPr lang="de-DE" sz="1200" dirty="0" err="1" smtClean="0">
                <a:latin typeface="Trebuchet MS" charset="0"/>
              </a:rPr>
              <a:t>And</a:t>
            </a:r>
            <a:r>
              <a:rPr lang="de-DE" sz="1200" dirty="0" smtClean="0">
                <a:latin typeface="Trebuchet MS" charset="0"/>
              </a:rPr>
              <a:t> </a:t>
            </a:r>
            <a:r>
              <a:rPr lang="de-DE" sz="1200" dirty="0" err="1" smtClean="0">
                <a:latin typeface="Trebuchet MS" charset="0"/>
              </a:rPr>
              <a:t>their</a:t>
            </a:r>
            <a:r>
              <a:rPr lang="de-DE" sz="1200" dirty="0" smtClean="0">
                <a:latin typeface="Trebuchet MS" charset="0"/>
              </a:rPr>
              <a:t> </a:t>
            </a:r>
            <a:r>
              <a:rPr lang="de-DE" sz="1200" dirty="0" err="1">
                <a:latin typeface="Trebuchet MS" charset="0"/>
              </a:rPr>
              <a:t>d</a:t>
            </a:r>
            <a:r>
              <a:rPr lang="de-DE" sz="1200" dirty="0" err="1" smtClean="0">
                <a:latin typeface="Trebuchet MS" charset="0"/>
              </a:rPr>
              <a:t>ilemma</a:t>
            </a:r>
            <a:endParaRPr lang="de-DE" sz="1200" dirty="0">
              <a:latin typeface="Trebuchet MS" charset="0"/>
            </a:endParaRPr>
          </a:p>
        </p:txBody>
      </p:sp>
      <p:pic>
        <p:nvPicPr>
          <p:cNvPr id="3079" name="Picture 1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6463" y="1125538"/>
            <a:ext cx="3095625" cy="25574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80" name="Picture 1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188" y="1270000"/>
            <a:ext cx="3240087" cy="2806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81" name="Rectangle 16"/>
          <p:cNvSpPr>
            <a:spLocks noChangeArrowheads="1"/>
          </p:cNvSpPr>
          <p:nvPr/>
        </p:nvSpPr>
        <p:spPr bwMode="auto">
          <a:xfrm>
            <a:off x="466725" y="1125538"/>
            <a:ext cx="3529013" cy="3455987"/>
          </a:xfrm>
          <a:prstGeom prst="rect">
            <a:avLst/>
          </a:prstGeom>
          <a:noFill/>
          <a:ln w="38100">
            <a:solidFill>
              <a:srgbClr val="CC99FF"/>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de-DE"/>
          </a:p>
        </p:txBody>
      </p:sp>
      <p:sp>
        <p:nvSpPr>
          <p:cNvPr id="3082" name="Rectangle 17"/>
          <p:cNvSpPr>
            <a:spLocks noChangeArrowheads="1"/>
          </p:cNvSpPr>
          <p:nvPr/>
        </p:nvSpPr>
        <p:spPr bwMode="auto">
          <a:xfrm>
            <a:off x="468313" y="4724400"/>
            <a:ext cx="3529012" cy="1584325"/>
          </a:xfrm>
          <a:prstGeom prst="rect">
            <a:avLst/>
          </a:prstGeom>
          <a:noFill/>
          <a:ln w="38100">
            <a:solidFill>
              <a:srgbClr val="CC99FF"/>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de-DE"/>
          </a:p>
        </p:txBody>
      </p:sp>
      <p:sp>
        <p:nvSpPr>
          <p:cNvPr id="3083" name="Rectangle 18"/>
          <p:cNvSpPr>
            <a:spLocks noChangeArrowheads="1"/>
          </p:cNvSpPr>
          <p:nvPr/>
        </p:nvSpPr>
        <p:spPr bwMode="auto">
          <a:xfrm>
            <a:off x="4716463" y="1125538"/>
            <a:ext cx="3529012" cy="3455987"/>
          </a:xfrm>
          <a:prstGeom prst="rect">
            <a:avLst/>
          </a:prstGeom>
          <a:noFill/>
          <a:ln w="38100">
            <a:solidFill>
              <a:srgbClr val="CC99FF"/>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de-DE"/>
          </a:p>
        </p:txBody>
      </p:sp>
      <p:sp>
        <p:nvSpPr>
          <p:cNvPr id="3084" name="Rectangle 19"/>
          <p:cNvSpPr>
            <a:spLocks noChangeArrowheads="1"/>
          </p:cNvSpPr>
          <p:nvPr/>
        </p:nvSpPr>
        <p:spPr bwMode="auto">
          <a:xfrm>
            <a:off x="4714875" y="4724400"/>
            <a:ext cx="3529013" cy="1800944"/>
          </a:xfrm>
          <a:prstGeom prst="rect">
            <a:avLst/>
          </a:prstGeom>
          <a:noFill/>
          <a:ln w="38100">
            <a:solidFill>
              <a:srgbClr val="CC99FF"/>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de-DE"/>
          </a:p>
        </p:txBody>
      </p:sp>
      <p:grpSp>
        <p:nvGrpSpPr>
          <p:cNvPr id="13" name="Gruppierung 12"/>
          <p:cNvGrpSpPr/>
          <p:nvPr/>
        </p:nvGrpSpPr>
        <p:grpSpPr>
          <a:xfrm>
            <a:off x="0" y="333375"/>
            <a:ext cx="9144000" cy="6191969"/>
            <a:chOff x="0" y="333375"/>
            <a:chExt cx="9144000" cy="6191969"/>
          </a:xfrm>
        </p:grpSpPr>
        <p:sp>
          <p:nvSpPr>
            <p:cNvPr id="15" name="Rectangle 9"/>
            <p:cNvSpPr>
              <a:spLocks noChangeArrowheads="1"/>
            </p:cNvSpPr>
            <p:nvPr/>
          </p:nvSpPr>
          <p:spPr bwMode="auto">
            <a:xfrm>
              <a:off x="4733925" y="4724400"/>
              <a:ext cx="3509963" cy="17543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de-DE" sz="1200" dirty="0" err="1" smtClean="0">
                  <a:latin typeface="Trebuchet MS" charset="0"/>
                </a:rPr>
                <a:t>If</a:t>
              </a:r>
              <a:r>
                <a:rPr lang="de-DE" sz="1200" dirty="0" smtClean="0">
                  <a:latin typeface="Trebuchet MS" charset="0"/>
                </a:rPr>
                <a:t> </a:t>
              </a:r>
              <a:r>
                <a:rPr lang="de-DE" sz="1200" dirty="0" err="1" smtClean="0">
                  <a:latin typeface="Trebuchet MS" charset="0"/>
                </a:rPr>
                <a:t>both</a:t>
              </a:r>
              <a:r>
                <a:rPr lang="de-DE" sz="1200" dirty="0" smtClean="0">
                  <a:latin typeface="Trebuchet MS" charset="0"/>
                </a:rPr>
                <a:t> </a:t>
              </a:r>
              <a:r>
                <a:rPr lang="de-DE" sz="1200" dirty="0" err="1" smtClean="0">
                  <a:latin typeface="Trebuchet MS" charset="0"/>
                </a:rPr>
                <a:t>confess</a:t>
              </a:r>
              <a:r>
                <a:rPr lang="de-DE" sz="1200" dirty="0" smtClean="0">
                  <a:latin typeface="Trebuchet MS" charset="0"/>
                </a:rPr>
                <a:t>, </a:t>
              </a:r>
              <a:r>
                <a:rPr lang="de-DE" sz="1200" dirty="0" err="1" smtClean="0">
                  <a:latin typeface="Trebuchet MS" charset="0"/>
                </a:rPr>
                <a:t>they</a:t>
              </a:r>
              <a:r>
                <a:rPr lang="de-DE" sz="1200" dirty="0" smtClean="0">
                  <a:latin typeface="Trebuchet MS" charset="0"/>
                </a:rPr>
                <a:t> will </a:t>
              </a:r>
              <a:r>
                <a:rPr lang="de-DE" sz="1200" dirty="0" err="1" smtClean="0">
                  <a:latin typeface="Trebuchet MS" charset="0"/>
                </a:rPr>
                <a:t>get</a:t>
              </a:r>
              <a:r>
                <a:rPr lang="de-DE" sz="1200" dirty="0" smtClean="0">
                  <a:latin typeface="Trebuchet MS" charset="0"/>
                </a:rPr>
                <a:t> 4 </a:t>
              </a:r>
              <a:r>
                <a:rPr lang="de-DE" sz="1200" dirty="0" err="1" smtClean="0">
                  <a:latin typeface="Trebuchet MS" charset="0"/>
                </a:rPr>
                <a:t>years</a:t>
              </a:r>
              <a:r>
                <a:rPr lang="de-DE" sz="1200" dirty="0" smtClean="0">
                  <a:latin typeface="Trebuchet MS" charset="0"/>
                </a:rPr>
                <a:t> </a:t>
              </a:r>
              <a:r>
                <a:rPr lang="de-DE" sz="1200" dirty="0" err="1" smtClean="0">
                  <a:latin typeface="Trebuchet MS" charset="0"/>
                </a:rPr>
                <a:t>imprisonment</a:t>
              </a:r>
              <a:r>
                <a:rPr lang="de-DE" sz="1200" dirty="0" smtClean="0">
                  <a:latin typeface="Trebuchet MS" charset="0"/>
                </a:rPr>
                <a:t> </a:t>
              </a:r>
              <a:r>
                <a:rPr lang="de-DE" sz="1200" dirty="0" err="1" smtClean="0">
                  <a:latin typeface="Trebuchet MS" charset="0"/>
                </a:rPr>
                <a:t>each</a:t>
              </a:r>
              <a:endParaRPr lang="de-DE" sz="1200" dirty="0">
                <a:latin typeface="Trebuchet MS" charset="0"/>
              </a:endParaRPr>
            </a:p>
            <a:p>
              <a:r>
                <a:rPr lang="de-DE" sz="1200" dirty="0" smtClean="0">
                  <a:latin typeface="Trebuchet MS" charset="0"/>
                </a:rPr>
                <a:t>[in  </a:t>
              </a:r>
              <a:r>
                <a:rPr lang="de-DE" sz="1200" dirty="0" err="1" smtClean="0">
                  <a:latin typeface="Trebuchet MS" charset="0"/>
                </a:rPr>
                <a:t>the</a:t>
              </a:r>
              <a:r>
                <a:rPr lang="de-DE" sz="1200" dirty="0" smtClean="0">
                  <a:latin typeface="Trebuchet MS" charset="0"/>
                </a:rPr>
                <a:t> </a:t>
              </a:r>
              <a:r>
                <a:rPr lang="de-DE" sz="1200" dirty="0" err="1" smtClean="0">
                  <a:latin typeface="Trebuchet MS" charset="0"/>
                </a:rPr>
                <a:t>pay</a:t>
              </a:r>
              <a:r>
                <a:rPr lang="de-DE" sz="1200" dirty="0" smtClean="0">
                  <a:latin typeface="Trebuchet MS" charset="0"/>
                </a:rPr>
                <a:t>-off </a:t>
              </a:r>
              <a:r>
                <a:rPr lang="de-DE" sz="1200" dirty="0" err="1" smtClean="0">
                  <a:latin typeface="Trebuchet MS" charset="0"/>
                </a:rPr>
                <a:t>or</a:t>
              </a:r>
              <a:r>
                <a:rPr lang="de-DE" sz="1200" dirty="0" smtClean="0">
                  <a:latin typeface="Trebuchet MS" charset="0"/>
                </a:rPr>
                <a:t> </a:t>
              </a:r>
              <a:r>
                <a:rPr lang="de-DE" sz="1200" dirty="0" err="1" smtClean="0">
                  <a:latin typeface="Trebuchet MS" charset="0"/>
                </a:rPr>
                <a:t>evaluation</a:t>
              </a:r>
              <a:r>
                <a:rPr lang="de-DE" sz="1200" dirty="0" smtClean="0">
                  <a:latin typeface="Trebuchet MS" charset="0"/>
                </a:rPr>
                <a:t>-matrix</a:t>
              </a:r>
              <a:r>
                <a:rPr lang="de-DE" sz="1200" dirty="0">
                  <a:latin typeface="Trebuchet MS" charset="0"/>
                </a:rPr>
                <a:t>: (-4/-4)].</a:t>
              </a:r>
            </a:p>
            <a:p>
              <a:endParaRPr lang="de-DE" sz="1200" dirty="0">
                <a:latin typeface="Trebuchet MS" charset="0"/>
              </a:endParaRPr>
            </a:p>
            <a:p>
              <a:r>
                <a:rPr lang="de-DE" sz="1200" dirty="0" err="1" smtClean="0">
                  <a:latin typeface="Trebuchet MS" charset="0"/>
                </a:rPr>
                <a:t>Adding</a:t>
              </a:r>
              <a:r>
                <a:rPr lang="de-DE" sz="1200" dirty="0" smtClean="0">
                  <a:latin typeface="Trebuchet MS" charset="0"/>
                </a:rPr>
                <a:t> +5 </a:t>
              </a:r>
              <a:r>
                <a:rPr lang="de-DE" sz="1200" dirty="0" err="1" smtClean="0">
                  <a:latin typeface="Trebuchet MS" charset="0"/>
                </a:rPr>
                <a:t>to</a:t>
              </a:r>
              <a:r>
                <a:rPr lang="de-DE" sz="1200" dirty="0" smtClean="0">
                  <a:latin typeface="Trebuchet MS" charset="0"/>
                </a:rPr>
                <a:t> </a:t>
              </a:r>
              <a:r>
                <a:rPr lang="de-DE" sz="1200" dirty="0" err="1" smtClean="0">
                  <a:latin typeface="Trebuchet MS" charset="0"/>
                </a:rPr>
                <a:t>each</a:t>
              </a:r>
              <a:r>
                <a:rPr lang="de-DE" sz="1200" dirty="0" smtClean="0">
                  <a:latin typeface="Trebuchet MS" charset="0"/>
                </a:rPr>
                <a:t> </a:t>
              </a:r>
              <a:r>
                <a:rPr lang="de-DE" sz="1200" dirty="0" err="1" smtClean="0">
                  <a:latin typeface="Trebuchet MS" charset="0"/>
                </a:rPr>
                <a:t>number</a:t>
              </a:r>
              <a:r>
                <a:rPr lang="de-DE" sz="1200" dirty="0" smtClean="0">
                  <a:latin typeface="Trebuchet MS" charset="0"/>
                </a:rPr>
                <a:t> </a:t>
              </a:r>
              <a:r>
                <a:rPr lang="de-DE" sz="1200" dirty="0" err="1" smtClean="0">
                  <a:latin typeface="Trebuchet MS" charset="0"/>
                </a:rPr>
                <a:t>yields</a:t>
              </a:r>
              <a:r>
                <a:rPr lang="de-DE" sz="1200" dirty="0" smtClean="0">
                  <a:latin typeface="Trebuchet MS" charset="0"/>
                </a:rPr>
                <a:t> </a:t>
              </a:r>
              <a:r>
                <a:rPr lang="de-DE" sz="1200" dirty="0" err="1" smtClean="0">
                  <a:latin typeface="Trebuchet MS" charset="0"/>
                </a:rPr>
                <a:t>the</a:t>
              </a:r>
              <a:r>
                <a:rPr lang="de-DE" sz="1200" dirty="0" smtClean="0">
                  <a:latin typeface="Trebuchet MS" charset="0"/>
                </a:rPr>
                <a:t> </a:t>
              </a:r>
              <a:r>
                <a:rPr lang="de-DE" sz="1200" dirty="0" err="1" smtClean="0">
                  <a:latin typeface="Trebuchet MS" charset="0"/>
                </a:rPr>
                <a:t>normed</a:t>
              </a:r>
              <a:r>
                <a:rPr lang="de-DE" sz="1200" dirty="0" smtClean="0">
                  <a:latin typeface="Trebuchet MS" charset="0"/>
                </a:rPr>
                <a:t> </a:t>
              </a:r>
              <a:r>
                <a:rPr lang="de-DE" sz="1200" dirty="0" err="1" smtClean="0">
                  <a:latin typeface="Trebuchet MS" charset="0"/>
                </a:rPr>
                <a:t>solution</a:t>
              </a:r>
              <a:r>
                <a:rPr lang="de-DE" sz="1200" dirty="0" smtClean="0">
                  <a:latin typeface="Trebuchet MS" charset="0"/>
                </a:rPr>
                <a:t> (</a:t>
              </a:r>
              <a:r>
                <a:rPr lang="de-DE" sz="1200" dirty="0" err="1" smtClean="0">
                  <a:latin typeface="Trebuchet MS" charset="0"/>
                </a:rPr>
                <a:t>right</a:t>
              </a:r>
              <a:r>
                <a:rPr lang="de-DE" sz="1200" dirty="0" smtClean="0">
                  <a:latin typeface="Trebuchet MS" charset="0"/>
                </a:rPr>
                <a:t> </a:t>
              </a:r>
              <a:r>
                <a:rPr lang="de-DE" sz="1200" dirty="0" err="1" smtClean="0">
                  <a:latin typeface="Trebuchet MS" charset="0"/>
                </a:rPr>
                <a:t>picture</a:t>
              </a:r>
              <a:r>
                <a:rPr lang="de-DE" sz="1200" dirty="0" smtClean="0">
                  <a:latin typeface="Trebuchet MS" charset="0"/>
                </a:rPr>
                <a:t>).</a:t>
              </a:r>
              <a:endParaRPr lang="de-DE" sz="1200" dirty="0">
                <a:latin typeface="Trebuchet MS" charset="0"/>
              </a:endParaRPr>
            </a:p>
            <a:p>
              <a:endParaRPr lang="de-DE" sz="1200" dirty="0">
                <a:latin typeface="Trebuchet MS" charset="0"/>
              </a:endParaRPr>
            </a:p>
            <a:p>
              <a:r>
                <a:rPr lang="de-DE" sz="1200" dirty="0">
                  <a:latin typeface="Trebuchet MS" charset="0"/>
                </a:rPr>
                <a:t>‚+</a:t>
              </a:r>
              <a:r>
                <a:rPr lang="ja-JP" altLang="de-DE" sz="1200" dirty="0">
                  <a:latin typeface="Trebuchet MS" charset="0"/>
                </a:rPr>
                <a:t>‘</a:t>
              </a:r>
              <a:r>
                <a:rPr lang="de-DE" sz="1200" dirty="0">
                  <a:latin typeface="Trebuchet MS" charset="0"/>
                </a:rPr>
                <a:t> </a:t>
              </a:r>
              <a:r>
                <a:rPr lang="de-DE" sz="1200" dirty="0" err="1" smtClean="0">
                  <a:latin typeface="Trebuchet MS" charset="0"/>
                </a:rPr>
                <a:t>means</a:t>
              </a:r>
              <a:r>
                <a:rPr lang="de-DE" sz="1200" dirty="0" smtClean="0">
                  <a:latin typeface="Trebuchet MS" charset="0"/>
                </a:rPr>
                <a:t> „</a:t>
              </a:r>
              <a:r>
                <a:rPr lang="de-DE" sz="1200" dirty="0" err="1" smtClean="0">
                  <a:latin typeface="Trebuchet MS" charset="0"/>
                </a:rPr>
                <a:t>cooperating</a:t>
              </a:r>
              <a:r>
                <a:rPr lang="ja-JP" altLang="de-DE" sz="1200" dirty="0" smtClean="0">
                  <a:latin typeface="Trebuchet MS" charset="0"/>
                </a:rPr>
                <a:t>“</a:t>
              </a:r>
              <a:r>
                <a:rPr lang="de-DE" sz="1200" dirty="0">
                  <a:latin typeface="Trebuchet MS" charset="0"/>
                </a:rPr>
                <a:t>, ‚-</a:t>
              </a:r>
              <a:r>
                <a:rPr lang="ja-JP" altLang="de-DE" sz="1200" dirty="0">
                  <a:latin typeface="Trebuchet MS" charset="0"/>
                </a:rPr>
                <a:t>‘</a:t>
              </a:r>
              <a:r>
                <a:rPr lang="de-DE" sz="1200" dirty="0">
                  <a:latin typeface="Trebuchet MS" charset="0"/>
                </a:rPr>
                <a:t> </a:t>
              </a:r>
              <a:r>
                <a:rPr lang="de-DE" sz="1200" dirty="0" err="1" smtClean="0">
                  <a:latin typeface="Trebuchet MS" charset="0"/>
                </a:rPr>
                <a:t>means</a:t>
              </a:r>
              <a:r>
                <a:rPr lang="de-DE" sz="1200" dirty="0" smtClean="0">
                  <a:latin typeface="Trebuchet MS" charset="0"/>
                </a:rPr>
                <a:t> </a:t>
              </a:r>
              <a:r>
                <a:rPr lang="de-DE" sz="1200" dirty="0" err="1" smtClean="0">
                  <a:latin typeface="Trebuchet MS" charset="0"/>
                </a:rPr>
                <a:t>to</a:t>
              </a:r>
              <a:r>
                <a:rPr lang="de-DE" sz="1200" dirty="0" smtClean="0">
                  <a:latin typeface="Trebuchet MS" charset="0"/>
                </a:rPr>
                <a:t> </a:t>
              </a:r>
              <a:endParaRPr lang="de-DE" sz="1200" dirty="0">
                <a:latin typeface="Trebuchet MS" charset="0"/>
              </a:endParaRPr>
            </a:p>
            <a:p>
              <a:r>
                <a:rPr lang="de-DE" sz="1200" dirty="0">
                  <a:latin typeface="Trebuchet MS" charset="0"/>
                </a:rPr>
                <a:t>„</a:t>
              </a:r>
              <a:r>
                <a:rPr lang="de-DE" sz="1200" dirty="0" err="1" smtClean="0">
                  <a:latin typeface="Trebuchet MS" charset="0"/>
                </a:rPr>
                <a:t>defect</a:t>
              </a:r>
              <a:r>
                <a:rPr lang="ja-JP" altLang="de-DE" sz="1200" dirty="0" smtClean="0">
                  <a:latin typeface="Trebuchet MS" charset="0"/>
                </a:rPr>
                <a:t>“</a:t>
              </a:r>
              <a:r>
                <a:rPr lang="de-DE" sz="1200" dirty="0">
                  <a:latin typeface="Trebuchet MS" charset="0"/>
                </a:rPr>
                <a:t>.</a:t>
              </a:r>
            </a:p>
          </p:txBody>
        </p:sp>
        <p:sp>
          <p:nvSpPr>
            <p:cNvPr id="16" name="Rectangle 10"/>
            <p:cNvSpPr>
              <a:spLocks noChangeArrowheads="1"/>
            </p:cNvSpPr>
            <p:nvPr/>
          </p:nvSpPr>
          <p:spPr bwMode="auto">
            <a:xfrm>
              <a:off x="5076825" y="3716338"/>
              <a:ext cx="3455988"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de-DE" sz="1200" dirty="0" err="1">
                  <a:latin typeface="Trebuchet MS" charset="0"/>
                </a:rPr>
                <a:t>c</a:t>
              </a:r>
              <a:r>
                <a:rPr lang="de-DE" sz="1200" dirty="0" err="1" smtClean="0">
                  <a:latin typeface="Trebuchet MS" charset="0"/>
                </a:rPr>
                <a:t>anonical</a:t>
              </a:r>
              <a:r>
                <a:rPr lang="de-DE" sz="1200" dirty="0" smtClean="0">
                  <a:latin typeface="Trebuchet MS" charset="0"/>
                </a:rPr>
                <a:t> </a:t>
              </a:r>
              <a:r>
                <a:rPr lang="de-DE" sz="1200" dirty="0" err="1" smtClean="0">
                  <a:latin typeface="Trebuchet MS" charset="0"/>
                </a:rPr>
                <a:t>benefit</a:t>
              </a:r>
              <a:r>
                <a:rPr lang="de-DE" sz="1200" dirty="0" smtClean="0">
                  <a:latin typeface="Trebuchet MS" charset="0"/>
                </a:rPr>
                <a:t>-/</a:t>
              </a:r>
              <a:r>
                <a:rPr lang="de-DE" sz="1200" dirty="0" err="1" smtClean="0">
                  <a:latin typeface="Trebuchet MS" charset="0"/>
                </a:rPr>
                <a:t>pay</a:t>
              </a:r>
              <a:r>
                <a:rPr lang="de-DE" sz="1200" dirty="0" smtClean="0">
                  <a:latin typeface="Trebuchet MS" charset="0"/>
                </a:rPr>
                <a:t>-</a:t>
              </a:r>
              <a:r>
                <a:rPr lang="de-DE" sz="1200" dirty="0">
                  <a:latin typeface="Trebuchet MS" charset="0"/>
                </a:rPr>
                <a:t>off </a:t>
              </a:r>
              <a:r>
                <a:rPr lang="de-DE" sz="1200" dirty="0" err="1">
                  <a:latin typeface="Trebuchet MS" charset="0"/>
                </a:rPr>
                <a:t>matrix</a:t>
              </a:r>
              <a:r>
                <a:rPr lang="de-DE" sz="1200" dirty="0">
                  <a:latin typeface="Trebuchet MS" charset="0"/>
                </a:rPr>
                <a:t> </a:t>
              </a:r>
              <a:r>
                <a:rPr lang="de-DE" sz="1200" dirty="0" smtClean="0">
                  <a:latin typeface="Trebuchet MS" charset="0"/>
                </a:rPr>
                <a:t>in </a:t>
              </a:r>
              <a:r>
                <a:rPr lang="de-DE" sz="1200" dirty="0" err="1" smtClean="0">
                  <a:latin typeface="Trebuchet MS" charset="0"/>
                </a:rPr>
                <a:t>the</a:t>
              </a:r>
              <a:r>
                <a:rPr lang="de-DE" sz="1200" dirty="0" smtClean="0">
                  <a:latin typeface="Trebuchet MS" charset="0"/>
                </a:rPr>
                <a:t>  </a:t>
              </a:r>
            </a:p>
            <a:p>
              <a:r>
                <a:rPr lang="de-DE" sz="1200" dirty="0" err="1">
                  <a:latin typeface="Trebuchet MS" charset="0"/>
                </a:rPr>
                <a:t>t</a:t>
              </a:r>
              <a:r>
                <a:rPr lang="de-DE" sz="1200" dirty="0" err="1" smtClean="0">
                  <a:latin typeface="Trebuchet MS" charset="0"/>
                </a:rPr>
                <a:t>wo</a:t>
              </a:r>
              <a:r>
                <a:rPr lang="de-DE" sz="1200" dirty="0">
                  <a:latin typeface="Trebuchet MS" charset="0"/>
                </a:rPr>
                <a:t>-</a:t>
              </a:r>
              <a:r>
                <a:rPr lang="de-DE" sz="1200" dirty="0" smtClean="0">
                  <a:latin typeface="Trebuchet MS" charset="0"/>
                </a:rPr>
                <a:t>person </a:t>
              </a:r>
              <a:r>
                <a:rPr lang="de-DE" sz="1200" dirty="0" err="1" smtClean="0">
                  <a:latin typeface="Trebuchet MS" charset="0"/>
                </a:rPr>
                <a:t>prisoners</a:t>
              </a:r>
              <a:r>
                <a:rPr lang="de-DE" sz="1200" dirty="0" smtClean="0">
                  <a:latin typeface="Trebuchet MS" charset="0"/>
                </a:rPr>
                <a:t> </a:t>
              </a:r>
              <a:r>
                <a:rPr lang="de-DE" sz="1200" dirty="0" err="1" smtClean="0">
                  <a:latin typeface="Trebuchet MS" charset="0"/>
                </a:rPr>
                <a:t>dilemma</a:t>
              </a:r>
              <a:r>
                <a:rPr lang="de-DE" sz="1200" dirty="0" smtClean="0">
                  <a:latin typeface="Trebuchet MS" charset="0"/>
                </a:rPr>
                <a:t> </a:t>
              </a:r>
              <a:r>
                <a:rPr lang="de-DE" sz="1200" dirty="0" err="1" smtClean="0">
                  <a:latin typeface="Trebuchet MS" charset="0"/>
                </a:rPr>
                <a:t>without</a:t>
              </a:r>
              <a:r>
                <a:rPr lang="de-DE" sz="1200" dirty="0" smtClean="0">
                  <a:latin typeface="Trebuchet MS" charset="0"/>
                </a:rPr>
                <a:t> </a:t>
              </a:r>
              <a:r>
                <a:rPr lang="de-DE" sz="1200" dirty="0" err="1" smtClean="0">
                  <a:latin typeface="Trebuchet MS" charset="0"/>
                </a:rPr>
                <a:t>repetition</a:t>
              </a:r>
              <a:endParaRPr lang="de-DE" sz="1200" dirty="0" smtClean="0">
                <a:latin typeface="Trebuchet MS" charset="0"/>
              </a:endParaRPr>
            </a:p>
            <a:p>
              <a:endParaRPr lang="de-DE" sz="1200" dirty="0">
                <a:latin typeface="Trebuchet MS" charset="0"/>
              </a:endParaRPr>
            </a:p>
          </p:txBody>
        </p:sp>
        <p:sp>
          <p:nvSpPr>
            <p:cNvPr id="17" name="Rectangle 11"/>
            <p:cNvSpPr>
              <a:spLocks noChangeArrowheads="1"/>
            </p:cNvSpPr>
            <p:nvPr/>
          </p:nvSpPr>
          <p:spPr bwMode="auto">
            <a:xfrm>
              <a:off x="0" y="333375"/>
              <a:ext cx="9144000" cy="707886"/>
            </a:xfrm>
            <a:prstGeom prst="rect">
              <a:avLst/>
            </a:prstGeom>
            <a:solidFill>
              <a:srgbClr val="CC99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a:r>
                <a:rPr lang="de-DE" sz="2000" dirty="0" smtClean="0">
                  <a:latin typeface="Trebuchet MS" charset="0"/>
                </a:rPr>
                <a:t>Shortcut </a:t>
              </a:r>
              <a:r>
                <a:rPr lang="de-DE" sz="2000" dirty="0" err="1" smtClean="0">
                  <a:latin typeface="Trebuchet MS" charset="0"/>
                </a:rPr>
                <a:t>of</a:t>
              </a:r>
              <a:r>
                <a:rPr lang="de-DE" sz="2000" dirty="0" smtClean="0">
                  <a:latin typeface="Trebuchet MS" charset="0"/>
                </a:rPr>
                <a:t> </a:t>
              </a:r>
              <a:r>
                <a:rPr lang="de-DE" sz="2000" dirty="0" err="1" smtClean="0">
                  <a:latin typeface="Trebuchet MS" charset="0"/>
                </a:rPr>
                <a:t>the</a:t>
              </a:r>
              <a:r>
                <a:rPr lang="de-DE" sz="2000" dirty="0" smtClean="0">
                  <a:latin typeface="Trebuchet MS" charset="0"/>
                </a:rPr>
                <a:t> </a:t>
              </a:r>
              <a:r>
                <a:rPr lang="de-DE" sz="2000" dirty="0" err="1" smtClean="0">
                  <a:latin typeface="Trebuchet MS" charset="0"/>
                </a:rPr>
                <a:t>two</a:t>
              </a:r>
              <a:r>
                <a:rPr lang="de-DE" sz="2000" dirty="0" smtClean="0">
                  <a:latin typeface="Trebuchet MS" charset="0"/>
                </a:rPr>
                <a:t>-person </a:t>
              </a:r>
              <a:r>
                <a:rPr lang="de-DE" sz="2000" dirty="0" err="1" smtClean="0">
                  <a:latin typeface="Trebuchet MS" charset="0"/>
                </a:rPr>
                <a:t>prisoners</a:t>
              </a:r>
              <a:r>
                <a:rPr lang="de-DE" sz="2000" dirty="0" smtClean="0">
                  <a:latin typeface="Trebuchet MS" charset="0"/>
                </a:rPr>
                <a:t>‘ </a:t>
              </a:r>
              <a:r>
                <a:rPr lang="de-DE" sz="2000" dirty="0" err="1" smtClean="0">
                  <a:latin typeface="Trebuchet MS" charset="0"/>
                </a:rPr>
                <a:t>dilemma</a:t>
              </a:r>
              <a:r>
                <a:rPr lang="de-DE" sz="2000" dirty="0" smtClean="0">
                  <a:latin typeface="Trebuchet MS" charset="0"/>
                </a:rPr>
                <a:t> (</a:t>
              </a:r>
              <a:r>
                <a:rPr lang="de-DE" sz="2000" dirty="0" err="1" smtClean="0">
                  <a:latin typeface="Trebuchet MS" charset="0"/>
                </a:rPr>
                <a:t>without</a:t>
              </a:r>
              <a:r>
                <a:rPr lang="de-DE" sz="2000" dirty="0" smtClean="0">
                  <a:latin typeface="Trebuchet MS" charset="0"/>
                </a:rPr>
                <a:t> </a:t>
              </a:r>
              <a:r>
                <a:rPr lang="de-DE" sz="2000" dirty="0" err="1" smtClean="0">
                  <a:latin typeface="Trebuchet MS" charset="0"/>
                </a:rPr>
                <a:t>repetition</a:t>
              </a:r>
              <a:r>
                <a:rPr lang="de-DE" sz="2000" dirty="0" smtClean="0">
                  <a:latin typeface="Trebuchet MS" charset="0"/>
                </a:rPr>
                <a:t>)</a:t>
              </a:r>
            </a:p>
            <a:p>
              <a:pPr algn="ctr"/>
              <a:r>
                <a:rPr lang="de-DE" sz="2000" dirty="0" err="1" smtClean="0">
                  <a:latin typeface="Trebuchet MS" charset="0"/>
                </a:rPr>
                <a:t>Dsecription</a:t>
              </a:r>
              <a:r>
                <a:rPr lang="de-DE" sz="2000" dirty="0" smtClean="0">
                  <a:latin typeface="Trebuchet MS" charset="0"/>
                </a:rPr>
                <a:t>  </a:t>
              </a:r>
              <a:r>
                <a:rPr lang="de-DE" sz="2000" dirty="0" err="1" smtClean="0">
                  <a:latin typeface="Trebuchet MS" charset="0"/>
                </a:rPr>
                <a:t>vs</a:t>
              </a:r>
              <a:r>
                <a:rPr lang="de-DE" sz="2000" dirty="0" smtClean="0">
                  <a:latin typeface="Trebuchet MS" charset="0"/>
                </a:rPr>
                <a:t> Explanation // </a:t>
              </a:r>
              <a:r>
                <a:rPr lang="de-DE" sz="2000" dirty="0" err="1" smtClean="0">
                  <a:latin typeface="Trebuchet MS" charset="0"/>
                </a:rPr>
                <a:t>Prediction</a:t>
              </a:r>
              <a:endParaRPr lang="de-DE" sz="2000" dirty="0" smtClean="0">
                <a:latin typeface="Trebuchet MS" charset="0"/>
              </a:endParaRPr>
            </a:p>
          </p:txBody>
        </p:sp>
        <p:sp>
          <p:nvSpPr>
            <p:cNvPr id="18" name="Rectangle 12"/>
            <p:cNvSpPr>
              <a:spLocks noChangeArrowheads="1"/>
            </p:cNvSpPr>
            <p:nvPr/>
          </p:nvSpPr>
          <p:spPr bwMode="auto">
            <a:xfrm>
              <a:off x="539750" y="4076700"/>
              <a:ext cx="3455988"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de-DE" sz="1200" dirty="0" err="1" smtClean="0">
                  <a:latin typeface="Trebuchet MS" charset="0"/>
                </a:rPr>
                <a:t>benefit</a:t>
              </a:r>
              <a:r>
                <a:rPr lang="de-DE" sz="1200" dirty="0" smtClean="0">
                  <a:latin typeface="Trebuchet MS" charset="0"/>
                </a:rPr>
                <a:t>-matrix </a:t>
              </a:r>
              <a:r>
                <a:rPr lang="de-DE" sz="1200" dirty="0" err="1" smtClean="0">
                  <a:latin typeface="Trebuchet MS" charset="0"/>
                </a:rPr>
                <a:t>for</a:t>
              </a:r>
              <a:r>
                <a:rPr lang="de-DE" sz="1200" dirty="0" smtClean="0">
                  <a:latin typeface="Trebuchet MS" charset="0"/>
                </a:rPr>
                <a:t> real </a:t>
              </a:r>
              <a:r>
                <a:rPr lang="de-DE" sz="1200" dirty="0" err="1" smtClean="0">
                  <a:latin typeface="Trebuchet MS" charset="0"/>
                </a:rPr>
                <a:t>prisoners</a:t>
              </a:r>
              <a:endParaRPr lang="de-DE" sz="1200" dirty="0">
                <a:latin typeface="Trebuchet MS" charset="0"/>
              </a:endParaRPr>
            </a:p>
            <a:p>
              <a:r>
                <a:rPr lang="de-DE" sz="1200" dirty="0" err="1">
                  <a:latin typeface="Trebuchet MS" charset="0"/>
                </a:rPr>
                <a:t>a</a:t>
              </a:r>
              <a:r>
                <a:rPr lang="de-DE" sz="1200" dirty="0" err="1" smtClean="0">
                  <a:latin typeface="Trebuchet MS" charset="0"/>
                </a:rPr>
                <a:t>nd</a:t>
              </a:r>
              <a:r>
                <a:rPr lang="de-DE" sz="1200" dirty="0" smtClean="0">
                  <a:latin typeface="Trebuchet MS" charset="0"/>
                </a:rPr>
                <a:t> </a:t>
              </a:r>
              <a:r>
                <a:rPr lang="de-DE" sz="1200" dirty="0" err="1" smtClean="0">
                  <a:latin typeface="Trebuchet MS" charset="0"/>
                </a:rPr>
                <a:t>their</a:t>
              </a:r>
              <a:r>
                <a:rPr lang="de-DE" sz="1200" dirty="0" smtClean="0">
                  <a:latin typeface="Trebuchet MS" charset="0"/>
                </a:rPr>
                <a:t> </a:t>
              </a:r>
              <a:r>
                <a:rPr lang="de-DE" sz="1200" dirty="0" err="1">
                  <a:latin typeface="Trebuchet MS" charset="0"/>
                </a:rPr>
                <a:t>d</a:t>
              </a:r>
              <a:r>
                <a:rPr lang="de-DE" sz="1200" dirty="0" err="1" smtClean="0">
                  <a:latin typeface="Trebuchet MS" charset="0"/>
                </a:rPr>
                <a:t>ilemma</a:t>
              </a:r>
              <a:endParaRPr lang="de-DE" sz="1200" dirty="0">
                <a:latin typeface="Trebuchet MS" charset="0"/>
              </a:endParaRPr>
            </a:p>
          </p:txBody>
        </p:sp>
        <p:pic>
          <p:nvPicPr>
            <p:cNvPr id="19" name="Picture 1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6463" y="1125538"/>
              <a:ext cx="3095625" cy="25574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 name="Picture 1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188" y="1270000"/>
              <a:ext cx="3240087" cy="2806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 name="Rectangle 16"/>
            <p:cNvSpPr>
              <a:spLocks noChangeArrowheads="1"/>
            </p:cNvSpPr>
            <p:nvPr/>
          </p:nvSpPr>
          <p:spPr bwMode="auto">
            <a:xfrm>
              <a:off x="466725" y="1125538"/>
              <a:ext cx="3529013" cy="3455987"/>
            </a:xfrm>
            <a:prstGeom prst="rect">
              <a:avLst/>
            </a:prstGeom>
            <a:noFill/>
            <a:ln w="38100">
              <a:solidFill>
                <a:srgbClr val="CC99FF"/>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de-DE"/>
            </a:p>
          </p:txBody>
        </p:sp>
        <p:sp>
          <p:nvSpPr>
            <p:cNvPr id="22" name="Rectangle 17"/>
            <p:cNvSpPr>
              <a:spLocks noChangeArrowheads="1"/>
            </p:cNvSpPr>
            <p:nvPr/>
          </p:nvSpPr>
          <p:spPr bwMode="auto">
            <a:xfrm>
              <a:off x="468313" y="4724400"/>
              <a:ext cx="3529012" cy="1800944"/>
            </a:xfrm>
            <a:prstGeom prst="rect">
              <a:avLst/>
            </a:prstGeom>
            <a:noFill/>
            <a:ln w="38100">
              <a:solidFill>
                <a:srgbClr val="CC99FF"/>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de-DE"/>
            </a:p>
          </p:txBody>
        </p:sp>
        <p:sp>
          <p:nvSpPr>
            <p:cNvPr id="23" name="Rectangle 18"/>
            <p:cNvSpPr>
              <a:spLocks noChangeArrowheads="1"/>
            </p:cNvSpPr>
            <p:nvPr/>
          </p:nvSpPr>
          <p:spPr bwMode="auto">
            <a:xfrm>
              <a:off x="4716463" y="1125538"/>
              <a:ext cx="3529012" cy="3455987"/>
            </a:xfrm>
            <a:prstGeom prst="rect">
              <a:avLst/>
            </a:prstGeom>
            <a:noFill/>
            <a:ln w="38100">
              <a:solidFill>
                <a:srgbClr val="CC99FF"/>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de-DE"/>
            </a:p>
          </p:txBody>
        </p:sp>
        <p:sp>
          <p:nvSpPr>
            <p:cNvPr id="24" name="Rectangle 19"/>
            <p:cNvSpPr>
              <a:spLocks noChangeArrowheads="1"/>
            </p:cNvSpPr>
            <p:nvPr/>
          </p:nvSpPr>
          <p:spPr bwMode="auto">
            <a:xfrm>
              <a:off x="4714875" y="4724400"/>
              <a:ext cx="3529013" cy="1800944"/>
            </a:xfrm>
            <a:prstGeom prst="rect">
              <a:avLst/>
            </a:prstGeom>
            <a:noFill/>
            <a:ln w="38100">
              <a:solidFill>
                <a:srgbClr val="CC99FF"/>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de-DE"/>
            </a:p>
          </p:txBody>
        </p:sp>
        <p:sp>
          <p:nvSpPr>
            <p:cNvPr id="25" name="Rechteck 24"/>
            <p:cNvSpPr/>
            <p:nvPr/>
          </p:nvSpPr>
          <p:spPr>
            <a:xfrm>
              <a:off x="5652120" y="1196752"/>
              <a:ext cx="1872208" cy="288032"/>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de-DE" dirty="0" smtClean="0"/>
                <a:t>Player B</a:t>
              </a:r>
              <a:endParaRPr lang="de-DE" dirty="0"/>
            </a:p>
          </p:txBody>
        </p:sp>
        <p:sp>
          <p:nvSpPr>
            <p:cNvPr id="26" name="Rechteck 25"/>
            <p:cNvSpPr/>
            <p:nvPr/>
          </p:nvSpPr>
          <p:spPr>
            <a:xfrm rot="16200000">
              <a:off x="4067944" y="2564904"/>
              <a:ext cx="1872208" cy="288032"/>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de-DE" dirty="0" smtClean="0"/>
                <a:t>Player A</a:t>
              </a:r>
              <a:endParaRPr lang="de-DE" dirty="0"/>
            </a:p>
          </p:txBody>
        </p:sp>
        <p:sp>
          <p:nvSpPr>
            <p:cNvPr id="27" name="Rechteck 26"/>
            <p:cNvSpPr/>
            <p:nvPr/>
          </p:nvSpPr>
          <p:spPr>
            <a:xfrm>
              <a:off x="1259632" y="2420888"/>
              <a:ext cx="864096" cy="72008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de-DE" dirty="0" err="1" smtClean="0"/>
                <a:t>cooperates</a:t>
              </a:r>
              <a:endParaRPr lang="de-DE" dirty="0"/>
            </a:p>
          </p:txBody>
        </p:sp>
        <p:sp>
          <p:nvSpPr>
            <p:cNvPr id="28" name="Rechteck 27"/>
            <p:cNvSpPr/>
            <p:nvPr/>
          </p:nvSpPr>
          <p:spPr>
            <a:xfrm>
              <a:off x="2915816" y="1844824"/>
              <a:ext cx="864096" cy="576064"/>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de-DE" dirty="0" err="1" smtClean="0"/>
                <a:t>defects</a:t>
              </a:r>
              <a:endParaRPr lang="de-DE" dirty="0"/>
            </a:p>
          </p:txBody>
        </p:sp>
        <p:sp>
          <p:nvSpPr>
            <p:cNvPr id="29" name="Rechteck 28"/>
            <p:cNvSpPr/>
            <p:nvPr/>
          </p:nvSpPr>
          <p:spPr>
            <a:xfrm>
              <a:off x="2123728" y="1844824"/>
              <a:ext cx="864096" cy="576064"/>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de-DE" dirty="0" err="1" smtClean="0"/>
                <a:t>cooperates</a:t>
              </a:r>
              <a:endParaRPr lang="de-DE" dirty="0"/>
            </a:p>
          </p:txBody>
        </p:sp>
        <p:sp>
          <p:nvSpPr>
            <p:cNvPr id="30" name="Rechteck 29"/>
            <p:cNvSpPr/>
            <p:nvPr/>
          </p:nvSpPr>
          <p:spPr>
            <a:xfrm>
              <a:off x="1259632" y="3140968"/>
              <a:ext cx="864096" cy="79208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de-DE" dirty="0" err="1" smtClean="0"/>
                <a:t>defects</a:t>
              </a:r>
              <a:endParaRPr lang="de-DE" dirty="0"/>
            </a:p>
          </p:txBody>
        </p:sp>
        <p:sp>
          <p:nvSpPr>
            <p:cNvPr id="31" name="Abgerundetes Rechteck 30"/>
            <p:cNvSpPr/>
            <p:nvPr/>
          </p:nvSpPr>
          <p:spPr>
            <a:xfrm>
              <a:off x="467544" y="1268760"/>
              <a:ext cx="1656184" cy="1152128"/>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1600" dirty="0" smtClean="0">
                  <a:solidFill>
                    <a:srgbClr val="FFFFFF"/>
                  </a:solidFill>
                </a:rPr>
                <a:t>(-x/-</a:t>
              </a:r>
              <a:r>
                <a:rPr lang="de-DE" sz="1600" dirty="0" err="1" smtClean="0">
                  <a:solidFill>
                    <a:srgbClr val="FFFFFF"/>
                  </a:solidFill>
                </a:rPr>
                <a:t>y</a:t>
              </a:r>
              <a:r>
                <a:rPr lang="de-DE" sz="1600" dirty="0" smtClean="0">
                  <a:solidFill>
                    <a:srgbClr val="FFFFFF"/>
                  </a:solidFill>
                </a:rPr>
                <a:t>) </a:t>
              </a:r>
              <a:r>
                <a:rPr lang="de-DE" sz="1600" dirty="0" err="1" smtClean="0">
                  <a:solidFill>
                    <a:srgbClr val="FFFFFF"/>
                  </a:solidFill>
                </a:rPr>
                <a:t>means</a:t>
              </a:r>
              <a:r>
                <a:rPr lang="de-DE" sz="1600" dirty="0" smtClean="0">
                  <a:solidFill>
                    <a:srgbClr val="FFFFFF"/>
                  </a:solidFill>
                </a:rPr>
                <a:t> A </a:t>
              </a:r>
              <a:r>
                <a:rPr lang="de-DE" sz="1600" dirty="0" err="1" smtClean="0">
                  <a:solidFill>
                    <a:srgbClr val="FFFFFF"/>
                  </a:solidFill>
                </a:rPr>
                <a:t>gets</a:t>
              </a:r>
              <a:r>
                <a:rPr lang="de-DE" sz="1600" dirty="0" smtClean="0">
                  <a:solidFill>
                    <a:srgbClr val="FFFFFF"/>
                  </a:solidFill>
                </a:rPr>
                <a:t> x-</a:t>
              </a:r>
              <a:r>
                <a:rPr lang="de-DE" sz="1600" dirty="0" err="1" smtClean="0">
                  <a:solidFill>
                    <a:srgbClr val="FFFFFF"/>
                  </a:solidFill>
                </a:rPr>
                <a:t>years</a:t>
              </a:r>
              <a:r>
                <a:rPr lang="de-DE" sz="1600" dirty="0" smtClean="0">
                  <a:solidFill>
                    <a:srgbClr val="FFFFFF"/>
                  </a:solidFill>
                </a:rPr>
                <a:t> &amp; B </a:t>
              </a:r>
              <a:r>
                <a:rPr lang="de-DE" sz="1600" dirty="0" err="1" smtClean="0">
                  <a:solidFill>
                    <a:srgbClr val="FFFFFF"/>
                  </a:solidFill>
                </a:rPr>
                <a:t>gets</a:t>
              </a:r>
              <a:r>
                <a:rPr lang="de-DE" sz="1600" dirty="0" smtClean="0">
                  <a:solidFill>
                    <a:srgbClr val="FFFFFF"/>
                  </a:solidFill>
                </a:rPr>
                <a:t> </a:t>
              </a:r>
              <a:r>
                <a:rPr lang="de-DE" sz="1600" dirty="0" err="1" smtClean="0">
                  <a:solidFill>
                    <a:srgbClr val="FFFFFF"/>
                  </a:solidFill>
                </a:rPr>
                <a:t>y-years</a:t>
              </a:r>
              <a:r>
                <a:rPr lang="de-DE" sz="1600" dirty="0" smtClean="0">
                  <a:solidFill>
                    <a:srgbClr val="FFFFFF"/>
                  </a:solidFill>
                </a:rPr>
                <a:t> </a:t>
              </a:r>
              <a:r>
                <a:rPr lang="de-DE" sz="1600" dirty="0" err="1" smtClean="0">
                  <a:solidFill>
                    <a:srgbClr val="FFFFFF"/>
                  </a:solidFill>
                </a:rPr>
                <a:t>of</a:t>
              </a:r>
              <a:r>
                <a:rPr lang="de-DE" sz="1600" dirty="0" smtClean="0">
                  <a:solidFill>
                    <a:srgbClr val="FFFFFF"/>
                  </a:solidFill>
                </a:rPr>
                <a:t> </a:t>
              </a:r>
              <a:r>
                <a:rPr lang="de-DE" sz="1600" dirty="0" err="1" smtClean="0">
                  <a:solidFill>
                    <a:srgbClr val="FFFFFF"/>
                  </a:solidFill>
                </a:rPr>
                <a:t>imprisonment</a:t>
              </a:r>
              <a:endParaRPr lang="de-DE" sz="1600" dirty="0">
                <a:solidFill>
                  <a:srgbClr val="FFFFFF"/>
                </a:solidFill>
              </a:endParaRPr>
            </a:p>
          </p:txBody>
        </p:sp>
      </p:grpSp>
      <p:sp>
        <p:nvSpPr>
          <p:cNvPr id="2" name="Textfeld 1"/>
          <p:cNvSpPr txBox="1"/>
          <p:nvPr/>
        </p:nvSpPr>
        <p:spPr>
          <a:xfrm>
            <a:off x="539552" y="4797152"/>
            <a:ext cx="3384376" cy="1569660"/>
          </a:xfrm>
          <a:prstGeom prst="rect">
            <a:avLst/>
          </a:prstGeom>
          <a:noFill/>
        </p:spPr>
        <p:txBody>
          <a:bodyPr wrap="square" rtlCol="0">
            <a:spAutoFit/>
          </a:bodyPr>
          <a:lstStyle/>
          <a:p>
            <a:r>
              <a:rPr lang="de-DE" sz="1200" b="1" dirty="0"/>
              <a:t>Short </a:t>
            </a:r>
            <a:r>
              <a:rPr lang="de-DE" sz="1200" b="1" dirty="0" err="1"/>
              <a:t>version</a:t>
            </a:r>
            <a:r>
              <a:rPr lang="de-DE" sz="1200" b="1" dirty="0"/>
              <a:t>: A </a:t>
            </a:r>
            <a:r>
              <a:rPr lang="de-DE" sz="1200" b="1" dirty="0" err="1"/>
              <a:t>and</a:t>
            </a:r>
            <a:r>
              <a:rPr lang="de-DE" sz="1200" b="1" dirty="0"/>
              <a:t> B </a:t>
            </a:r>
            <a:r>
              <a:rPr lang="de-DE" sz="1200" b="1" dirty="0" err="1"/>
              <a:t>have</a:t>
            </a:r>
            <a:r>
              <a:rPr lang="de-DE" sz="1200" b="1" dirty="0"/>
              <a:t> </a:t>
            </a:r>
            <a:r>
              <a:rPr lang="de-DE" sz="1200" b="1" dirty="0" err="1"/>
              <a:t>comitted</a:t>
            </a:r>
            <a:r>
              <a:rPr lang="de-DE" sz="1200" b="1" dirty="0"/>
              <a:t> a </a:t>
            </a:r>
            <a:r>
              <a:rPr lang="de-DE" sz="1200" b="1" dirty="0" err="1"/>
              <a:t>crime</a:t>
            </a:r>
            <a:endParaRPr lang="de-DE" sz="1200" b="1" dirty="0"/>
          </a:p>
          <a:p>
            <a:r>
              <a:rPr lang="de-DE" sz="1200" b="1" dirty="0" err="1"/>
              <a:t>and</a:t>
            </a:r>
            <a:r>
              <a:rPr lang="de-DE" sz="1200" b="1" dirty="0"/>
              <a:t> </a:t>
            </a:r>
            <a:r>
              <a:rPr lang="de-DE" sz="1200" b="1" dirty="0" err="1"/>
              <a:t>are</a:t>
            </a:r>
            <a:r>
              <a:rPr lang="de-DE" sz="1200" b="1" dirty="0"/>
              <a:t> </a:t>
            </a:r>
            <a:r>
              <a:rPr lang="de-DE" sz="1200" b="1" dirty="0" err="1"/>
              <a:t>imprisoned</a:t>
            </a:r>
            <a:r>
              <a:rPr lang="de-DE" sz="1200" b="1" dirty="0"/>
              <a:t> but </a:t>
            </a:r>
            <a:r>
              <a:rPr lang="de-DE" sz="1200" b="1" dirty="0" err="1"/>
              <a:t>cannot</a:t>
            </a:r>
            <a:r>
              <a:rPr lang="de-DE" sz="1200" b="1" dirty="0"/>
              <a:t> </a:t>
            </a:r>
            <a:r>
              <a:rPr lang="de-DE" sz="1200" b="1" dirty="0" err="1"/>
              <a:t>be</a:t>
            </a:r>
            <a:r>
              <a:rPr lang="de-DE" sz="1200" b="1" dirty="0"/>
              <a:t> </a:t>
            </a:r>
            <a:r>
              <a:rPr lang="de-DE" sz="1200" b="1" dirty="0" err="1"/>
              <a:t>proven</a:t>
            </a:r>
            <a:r>
              <a:rPr lang="de-DE" sz="1200" b="1" dirty="0"/>
              <a:t> </a:t>
            </a:r>
            <a:r>
              <a:rPr lang="de-DE" sz="1200" b="1" dirty="0" err="1"/>
              <a:t>to</a:t>
            </a:r>
            <a:r>
              <a:rPr lang="de-DE" sz="1200" b="1" dirty="0"/>
              <a:t> </a:t>
            </a:r>
            <a:r>
              <a:rPr lang="de-DE" sz="1200" b="1" dirty="0" err="1"/>
              <a:t>be</a:t>
            </a:r>
            <a:endParaRPr lang="de-DE" sz="1200" b="1" dirty="0"/>
          </a:p>
          <a:p>
            <a:r>
              <a:rPr lang="de-DE" sz="1200" b="1" dirty="0" err="1"/>
              <a:t>guilty</a:t>
            </a:r>
            <a:r>
              <a:rPr lang="de-DE" sz="1200" b="1" dirty="0"/>
              <a:t>. </a:t>
            </a:r>
            <a:r>
              <a:rPr lang="de-DE" sz="1200" b="1" dirty="0" err="1"/>
              <a:t>There</a:t>
            </a:r>
            <a:r>
              <a:rPr lang="de-DE" sz="1200" b="1" dirty="0"/>
              <a:t> </a:t>
            </a:r>
            <a:r>
              <a:rPr lang="de-DE" sz="1200" b="1" dirty="0" err="1"/>
              <a:t>are</a:t>
            </a:r>
            <a:r>
              <a:rPr lang="de-DE" sz="1200" b="1" dirty="0"/>
              <a:t> </a:t>
            </a:r>
            <a:r>
              <a:rPr lang="de-DE" sz="1200" b="1" dirty="0" err="1"/>
              <a:t>however</a:t>
            </a:r>
            <a:r>
              <a:rPr lang="de-DE" sz="1200" b="1" dirty="0"/>
              <a:t> </a:t>
            </a:r>
            <a:r>
              <a:rPr lang="de-DE" sz="1200" b="1" dirty="0" err="1"/>
              <a:t>facts</a:t>
            </a:r>
            <a:r>
              <a:rPr lang="de-DE" sz="1200" b="1" dirty="0"/>
              <a:t> </a:t>
            </a:r>
            <a:r>
              <a:rPr lang="de-DE" sz="1200" b="1" dirty="0" err="1"/>
              <a:t>that</a:t>
            </a:r>
            <a:r>
              <a:rPr lang="de-DE" sz="1200" b="1" dirty="0"/>
              <a:t> </a:t>
            </a:r>
            <a:r>
              <a:rPr lang="de-DE" sz="1200" b="1" dirty="0" err="1"/>
              <a:t>could</a:t>
            </a:r>
            <a:r>
              <a:rPr lang="de-DE" sz="1200" b="1" dirty="0"/>
              <a:t> </a:t>
            </a:r>
            <a:r>
              <a:rPr lang="de-DE" sz="1200" b="1" dirty="0" err="1"/>
              <a:t>get</a:t>
            </a:r>
            <a:endParaRPr lang="de-DE" sz="1200" b="1" dirty="0"/>
          </a:p>
          <a:p>
            <a:r>
              <a:rPr lang="de-DE" sz="1200" b="1" dirty="0" err="1"/>
              <a:t>them</a:t>
            </a:r>
            <a:r>
              <a:rPr lang="de-DE" sz="1200" b="1" dirty="0"/>
              <a:t> </a:t>
            </a:r>
            <a:r>
              <a:rPr lang="de-DE" sz="1200" b="1" dirty="0" err="1"/>
              <a:t>into</a:t>
            </a:r>
            <a:r>
              <a:rPr lang="de-DE" sz="1200" b="1" dirty="0"/>
              <a:t> </a:t>
            </a:r>
            <a:r>
              <a:rPr lang="de-DE" sz="1200" b="1" dirty="0" err="1"/>
              <a:t>jail</a:t>
            </a:r>
            <a:r>
              <a:rPr lang="de-DE" sz="1200" b="1" dirty="0"/>
              <a:t> </a:t>
            </a:r>
            <a:r>
              <a:rPr lang="de-DE" sz="1200" b="1" dirty="0" err="1"/>
              <a:t>for</a:t>
            </a:r>
            <a:r>
              <a:rPr lang="de-DE" sz="1200" b="1" dirty="0"/>
              <a:t> just </a:t>
            </a:r>
            <a:r>
              <a:rPr lang="de-DE" sz="1200" b="1" dirty="0" err="1"/>
              <a:t>two</a:t>
            </a:r>
            <a:r>
              <a:rPr lang="de-DE" sz="1200" b="1" dirty="0"/>
              <a:t> </a:t>
            </a:r>
            <a:r>
              <a:rPr lang="de-DE" sz="1200" b="1" dirty="0" err="1"/>
              <a:t>years</a:t>
            </a:r>
            <a:r>
              <a:rPr lang="de-DE" sz="1200" b="1" dirty="0"/>
              <a:t> [ (-2/-2) in </a:t>
            </a:r>
            <a:r>
              <a:rPr lang="de-DE" sz="1200" b="1" dirty="0" err="1"/>
              <a:t>the</a:t>
            </a:r>
            <a:endParaRPr lang="de-DE" sz="1200" b="1" dirty="0"/>
          </a:p>
          <a:p>
            <a:r>
              <a:rPr lang="de-DE" sz="1200" b="1" dirty="0" err="1"/>
              <a:t>matrix</a:t>
            </a:r>
            <a:r>
              <a:rPr lang="de-DE" sz="1200" b="1" dirty="0"/>
              <a:t> </a:t>
            </a:r>
            <a:r>
              <a:rPr lang="de-DE" sz="1200" b="1" dirty="0" err="1"/>
              <a:t>above</a:t>
            </a:r>
            <a:r>
              <a:rPr lang="de-DE" sz="1200" b="1" dirty="0"/>
              <a:t>] (i. e. </a:t>
            </a:r>
            <a:r>
              <a:rPr lang="de-DE" sz="1200" b="1" dirty="0" err="1"/>
              <a:t>if</a:t>
            </a:r>
            <a:r>
              <a:rPr lang="de-DE" sz="1200" b="1" dirty="0"/>
              <a:t> </a:t>
            </a:r>
            <a:r>
              <a:rPr lang="de-DE" sz="1200" b="1" dirty="0" err="1"/>
              <a:t>none</a:t>
            </a:r>
            <a:r>
              <a:rPr lang="de-DE" sz="1200" b="1" dirty="0"/>
              <a:t> </a:t>
            </a:r>
            <a:r>
              <a:rPr lang="de-DE" sz="1200" b="1" dirty="0" err="1"/>
              <a:t>confesses</a:t>
            </a:r>
            <a:r>
              <a:rPr lang="de-DE" sz="1200" b="1" dirty="0"/>
              <a:t>). </a:t>
            </a:r>
            <a:r>
              <a:rPr lang="de-DE" sz="1200" b="1" dirty="0" err="1"/>
              <a:t>If</a:t>
            </a:r>
            <a:r>
              <a:rPr lang="de-DE" sz="1200" b="1" dirty="0"/>
              <a:t> </a:t>
            </a:r>
            <a:r>
              <a:rPr lang="de-DE" sz="1200" b="1" dirty="0" err="1"/>
              <a:t>one</a:t>
            </a:r>
            <a:endParaRPr lang="de-DE" sz="1200" b="1" dirty="0"/>
          </a:p>
          <a:p>
            <a:r>
              <a:rPr lang="de-DE" sz="1200" b="1" dirty="0" err="1"/>
              <a:t>acts</a:t>
            </a:r>
            <a:r>
              <a:rPr lang="de-DE" sz="1200" b="1" dirty="0"/>
              <a:t> </a:t>
            </a:r>
            <a:r>
              <a:rPr lang="de-DE" sz="1200" b="1" dirty="0" err="1"/>
              <a:t>as</a:t>
            </a:r>
            <a:r>
              <a:rPr lang="de-DE" sz="1200" b="1" dirty="0"/>
              <a:t> prime </a:t>
            </a:r>
            <a:r>
              <a:rPr lang="de-DE" sz="1200" b="1" dirty="0" err="1"/>
              <a:t>testimonial</a:t>
            </a:r>
            <a:r>
              <a:rPr lang="de-DE" sz="1200" b="1" dirty="0"/>
              <a:t> he will </a:t>
            </a:r>
            <a:r>
              <a:rPr lang="de-DE" sz="1200" b="1" dirty="0" err="1"/>
              <a:t>be</a:t>
            </a:r>
            <a:r>
              <a:rPr lang="de-DE" sz="1200" b="1" dirty="0"/>
              <a:t> </a:t>
            </a:r>
            <a:r>
              <a:rPr lang="de-DE" sz="1200" b="1" dirty="0" err="1"/>
              <a:t>free</a:t>
            </a:r>
            <a:r>
              <a:rPr lang="de-DE" sz="1200" b="1" dirty="0"/>
              <a:t> but</a:t>
            </a:r>
          </a:p>
          <a:p>
            <a:r>
              <a:rPr lang="de-DE" sz="1200" b="1" dirty="0" err="1"/>
              <a:t>the</a:t>
            </a:r>
            <a:r>
              <a:rPr lang="de-DE" sz="1200" b="1" dirty="0"/>
              <a:t> </a:t>
            </a:r>
            <a:r>
              <a:rPr lang="de-DE" sz="1200" b="1" dirty="0" err="1"/>
              <a:t>other</a:t>
            </a:r>
            <a:r>
              <a:rPr lang="de-DE" sz="1200" b="1" dirty="0"/>
              <a:t> will </a:t>
            </a:r>
            <a:r>
              <a:rPr lang="de-DE" sz="1200" b="1" dirty="0" err="1"/>
              <a:t>be</a:t>
            </a:r>
            <a:r>
              <a:rPr lang="de-DE" sz="1200" b="1" dirty="0"/>
              <a:t> </a:t>
            </a:r>
            <a:r>
              <a:rPr lang="de-DE" sz="1200" b="1" dirty="0" err="1"/>
              <a:t>imprisoned</a:t>
            </a:r>
            <a:r>
              <a:rPr lang="de-DE" sz="1200" b="1" dirty="0"/>
              <a:t> </a:t>
            </a:r>
            <a:r>
              <a:rPr lang="de-DE" sz="1200" b="1" dirty="0" err="1"/>
              <a:t>for</a:t>
            </a:r>
            <a:r>
              <a:rPr lang="de-DE" sz="1200" b="1" dirty="0"/>
              <a:t> 5 </a:t>
            </a:r>
            <a:r>
              <a:rPr lang="de-DE" sz="1200" b="1" dirty="0" err="1"/>
              <a:t>years</a:t>
            </a:r>
            <a:r>
              <a:rPr lang="de-DE" sz="1200" b="1" dirty="0"/>
              <a:t> [(0/-5)</a:t>
            </a:r>
          </a:p>
          <a:p>
            <a:r>
              <a:rPr lang="de-DE" sz="1200" b="1" dirty="0" err="1"/>
              <a:t>or</a:t>
            </a:r>
            <a:r>
              <a:rPr lang="de-DE" sz="1200" b="1" dirty="0"/>
              <a:t> (-5/0)].</a:t>
            </a:r>
          </a:p>
        </p:txBody>
      </p:sp>
    </p:spTree>
    <p:extLst>
      <p:ext uri="{BB962C8B-B14F-4D97-AF65-F5344CB8AC3E}">
        <p14:creationId xmlns:p14="http://schemas.microsoft.com/office/powerpoint/2010/main" val="311024853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221081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6" name="Rectangle 6"/>
          <p:cNvSpPr>
            <a:spLocks noChangeArrowheads="1"/>
          </p:cNvSpPr>
          <p:nvPr/>
        </p:nvSpPr>
        <p:spPr bwMode="auto">
          <a:xfrm>
            <a:off x="323850" y="2205038"/>
            <a:ext cx="4572000" cy="31085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r>
              <a:rPr lang="de-DE" sz="2800" dirty="0">
                <a:solidFill>
                  <a:schemeClr val="bg1"/>
                </a:solidFill>
              </a:rPr>
              <a:t>These </a:t>
            </a:r>
            <a:r>
              <a:rPr lang="de-DE" sz="2800" dirty="0" err="1">
                <a:solidFill>
                  <a:schemeClr val="bg1"/>
                </a:solidFill>
              </a:rPr>
              <a:t>are</a:t>
            </a:r>
            <a:r>
              <a:rPr lang="de-DE" sz="2800" dirty="0">
                <a:solidFill>
                  <a:schemeClr val="bg1"/>
                </a:solidFill>
              </a:rPr>
              <a:t> </a:t>
            </a:r>
            <a:r>
              <a:rPr lang="de-DE" sz="2800" dirty="0" err="1" smtClean="0">
                <a:solidFill>
                  <a:schemeClr val="bg1"/>
                </a:solidFill>
              </a:rPr>
              <a:t>the</a:t>
            </a:r>
            <a:r>
              <a:rPr lang="de-DE" sz="2800" dirty="0" smtClean="0">
                <a:solidFill>
                  <a:schemeClr val="bg1"/>
                </a:solidFill>
              </a:rPr>
              <a:t> </a:t>
            </a:r>
            <a:r>
              <a:rPr lang="de-DE" sz="2800" dirty="0" err="1" smtClean="0">
                <a:solidFill>
                  <a:schemeClr val="bg1"/>
                </a:solidFill>
              </a:rPr>
              <a:t>days</a:t>
            </a:r>
            <a:r>
              <a:rPr lang="de-DE" sz="2800" dirty="0" smtClean="0">
                <a:solidFill>
                  <a:schemeClr val="bg1"/>
                </a:solidFill>
              </a:rPr>
              <a:t> </a:t>
            </a:r>
            <a:r>
              <a:rPr lang="de-DE" sz="2800" dirty="0" err="1">
                <a:solidFill>
                  <a:schemeClr val="bg1"/>
                </a:solidFill>
              </a:rPr>
              <a:t>of</a:t>
            </a:r>
            <a:r>
              <a:rPr lang="de-DE" sz="2800" dirty="0">
                <a:solidFill>
                  <a:schemeClr val="bg1"/>
                </a:solidFill>
              </a:rPr>
              <a:t> quick </a:t>
            </a:r>
            <a:r>
              <a:rPr lang="de-DE" sz="2800" dirty="0" err="1">
                <a:solidFill>
                  <a:schemeClr val="bg1"/>
                </a:solidFill>
              </a:rPr>
              <a:t>trips</a:t>
            </a:r>
            <a:r>
              <a:rPr lang="de-DE" sz="2800" dirty="0">
                <a:solidFill>
                  <a:schemeClr val="bg1"/>
                </a:solidFill>
              </a:rPr>
              <a:t>, </a:t>
            </a:r>
            <a:r>
              <a:rPr lang="de-DE" sz="2800" dirty="0" err="1">
                <a:solidFill>
                  <a:schemeClr val="bg1"/>
                </a:solidFill>
              </a:rPr>
              <a:t>disposable</a:t>
            </a:r>
            <a:r>
              <a:rPr lang="de-DE" sz="2800" dirty="0">
                <a:solidFill>
                  <a:schemeClr val="bg1"/>
                </a:solidFill>
              </a:rPr>
              <a:t> </a:t>
            </a:r>
            <a:r>
              <a:rPr lang="de-DE" sz="2800" dirty="0" err="1">
                <a:solidFill>
                  <a:schemeClr val="bg1"/>
                </a:solidFill>
              </a:rPr>
              <a:t>diapers</a:t>
            </a:r>
            <a:r>
              <a:rPr lang="de-DE" sz="2800" dirty="0">
                <a:solidFill>
                  <a:schemeClr val="bg1"/>
                </a:solidFill>
              </a:rPr>
              <a:t>, </a:t>
            </a:r>
            <a:r>
              <a:rPr lang="de-DE" sz="2800" dirty="0" err="1">
                <a:solidFill>
                  <a:schemeClr val="bg1"/>
                </a:solidFill>
              </a:rPr>
              <a:t>throwaway</a:t>
            </a:r>
            <a:r>
              <a:rPr lang="de-DE" sz="2800" dirty="0">
                <a:solidFill>
                  <a:schemeClr val="bg1"/>
                </a:solidFill>
              </a:rPr>
              <a:t> </a:t>
            </a:r>
            <a:r>
              <a:rPr lang="de-DE" sz="2800" dirty="0" err="1">
                <a:solidFill>
                  <a:schemeClr val="bg1"/>
                </a:solidFill>
              </a:rPr>
              <a:t>morality</a:t>
            </a:r>
            <a:r>
              <a:rPr lang="de-DE" sz="2800" dirty="0">
                <a:solidFill>
                  <a:schemeClr val="bg1"/>
                </a:solidFill>
              </a:rPr>
              <a:t>, </a:t>
            </a:r>
            <a:r>
              <a:rPr lang="de-DE" sz="2800" dirty="0" err="1" smtClean="0">
                <a:solidFill>
                  <a:schemeClr val="bg1"/>
                </a:solidFill>
              </a:rPr>
              <a:t>one</a:t>
            </a:r>
            <a:r>
              <a:rPr lang="de-DE" sz="2800" dirty="0" smtClean="0">
                <a:solidFill>
                  <a:schemeClr val="bg1"/>
                </a:solidFill>
              </a:rPr>
              <a:t> </a:t>
            </a:r>
            <a:r>
              <a:rPr lang="de-DE" sz="2800" dirty="0" err="1" smtClean="0">
                <a:solidFill>
                  <a:schemeClr val="bg1"/>
                </a:solidFill>
              </a:rPr>
              <a:t>night</a:t>
            </a:r>
            <a:r>
              <a:rPr lang="de-DE" sz="2800" dirty="0" smtClean="0">
                <a:solidFill>
                  <a:schemeClr val="bg1"/>
                </a:solidFill>
              </a:rPr>
              <a:t> </a:t>
            </a:r>
            <a:r>
              <a:rPr lang="de-DE" sz="2800" dirty="0" err="1">
                <a:solidFill>
                  <a:schemeClr val="bg1"/>
                </a:solidFill>
              </a:rPr>
              <a:t>stands</a:t>
            </a:r>
            <a:r>
              <a:rPr lang="de-DE" sz="2800" dirty="0">
                <a:solidFill>
                  <a:schemeClr val="bg1"/>
                </a:solidFill>
              </a:rPr>
              <a:t>, </a:t>
            </a:r>
            <a:r>
              <a:rPr lang="de-DE" sz="2800" dirty="0" err="1">
                <a:solidFill>
                  <a:schemeClr val="bg1"/>
                </a:solidFill>
              </a:rPr>
              <a:t>overweight</a:t>
            </a:r>
            <a:r>
              <a:rPr lang="de-DE" sz="2800" dirty="0">
                <a:solidFill>
                  <a:schemeClr val="bg1"/>
                </a:solidFill>
              </a:rPr>
              <a:t> </a:t>
            </a:r>
            <a:r>
              <a:rPr lang="de-DE" sz="2800" dirty="0" err="1">
                <a:solidFill>
                  <a:schemeClr val="bg1"/>
                </a:solidFill>
              </a:rPr>
              <a:t>bodies</a:t>
            </a:r>
            <a:r>
              <a:rPr lang="de-DE" sz="2800" dirty="0">
                <a:solidFill>
                  <a:schemeClr val="bg1"/>
                </a:solidFill>
              </a:rPr>
              <a:t>, </a:t>
            </a:r>
            <a:r>
              <a:rPr lang="de-DE" sz="2800" dirty="0" err="1">
                <a:solidFill>
                  <a:schemeClr val="bg1"/>
                </a:solidFill>
              </a:rPr>
              <a:t>and</a:t>
            </a:r>
            <a:r>
              <a:rPr lang="de-DE" sz="2800" dirty="0">
                <a:solidFill>
                  <a:schemeClr val="bg1"/>
                </a:solidFill>
              </a:rPr>
              <a:t> </a:t>
            </a:r>
            <a:r>
              <a:rPr lang="de-DE" sz="2800" dirty="0" err="1">
                <a:solidFill>
                  <a:schemeClr val="bg1"/>
                </a:solidFill>
              </a:rPr>
              <a:t>pills</a:t>
            </a:r>
            <a:r>
              <a:rPr lang="de-DE" sz="2800" dirty="0">
                <a:solidFill>
                  <a:schemeClr val="bg1"/>
                </a:solidFill>
              </a:rPr>
              <a:t> </a:t>
            </a:r>
            <a:endParaRPr lang="de-DE" sz="2800" dirty="0" smtClean="0">
              <a:solidFill>
                <a:schemeClr val="bg1"/>
              </a:solidFill>
            </a:endParaRPr>
          </a:p>
          <a:p>
            <a:r>
              <a:rPr lang="de-DE" sz="2800" dirty="0" err="1" smtClean="0">
                <a:solidFill>
                  <a:schemeClr val="bg1"/>
                </a:solidFill>
              </a:rPr>
              <a:t>that</a:t>
            </a:r>
            <a:r>
              <a:rPr lang="de-DE" sz="2800" dirty="0" smtClean="0">
                <a:solidFill>
                  <a:schemeClr val="bg1"/>
                </a:solidFill>
              </a:rPr>
              <a:t> </a:t>
            </a:r>
            <a:r>
              <a:rPr lang="de-DE" sz="2800" dirty="0">
                <a:solidFill>
                  <a:schemeClr val="bg1"/>
                </a:solidFill>
              </a:rPr>
              <a:t>do </a:t>
            </a:r>
            <a:r>
              <a:rPr lang="de-DE" sz="2800" dirty="0" err="1">
                <a:solidFill>
                  <a:schemeClr val="bg1"/>
                </a:solidFill>
              </a:rPr>
              <a:t>everything</a:t>
            </a:r>
            <a:r>
              <a:rPr lang="de-DE" sz="2800" dirty="0">
                <a:solidFill>
                  <a:schemeClr val="bg1"/>
                </a:solidFill>
              </a:rPr>
              <a:t> </a:t>
            </a:r>
            <a:r>
              <a:rPr lang="de-DE" sz="2800" dirty="0" err="1">
                <a:solidFill>
                  <a:schemeClr val="bg1"/>
                </a:solidFill>
              </a:rPr>
              <a:t>from</a:t>
            </a:r>
            <a:r>
              <a:rPr lang="de-DE" sz="2800" dirty="0">
                <a:solidFill>
                  <a:schemeClr val="bg1"/>
                </a:solidFill>
              </a:rPr>
              <a:t> </a:t>
            </a:r>
            <a:endParaRPr lang="de-DE" sz="2800" dirty="0" smtClean="0">
              <a:solidFill>
                <a:schemeClr val="bg1"/>
              </a:solidFill>
            </a:endParaRPr>
          </a:p>
          <a:p>
            <a:r>
              <a:rPr lang="de-DE" sz="2800" dirty="0" err="1" smtClean="0">
                <a:solidFill>
                  <a:schemeClr val="bg1"/>
                </a:solidFill>
              </a:rPr>
              <a:t>cheer</a:t>
            </a:r>
            <a:r>
              <a:rPr lang="de-DE" sz="2800" dirty="0" smtClean="0">
                <a:solidFill>
                  <a:schemeClr val="bg1"/>
                </a:solidFill>
              </a:rPr>
              <a:t>, </a:t>
            </a:r>
            <a:r>
              <a:rPr lang="de-DE" sz="2800" dirty="0" err="1" smtClean="0">
                <a:solidFill>
                  <a:schemeClr val="bg1"/>
                </a:solidFill>
              </a:rPr>
              <a:t>to</a:t>
            </a:r>
            <a:r>
              <a:rPr lang="de-DE" sz="2800" dirty="0" smtClean="0">
                <a:solidFill>
                  <a:schemeClr val="bg1"/>
                </a:solidFill>
              </a:rPr>
              <a:t> </a:t>
            </a:r>
            <a:r>
              <a:rPr lang="de-DE" sz="2800" dirty="0" err="1">
                <a:solidFill>
                  <a:schemeClr val="bg1"/>
                </a:solidFill>
              </a:rPr>
              <a:t>quiet</a:t>
            </a:r>
            <a:r>
              <a:rPr lang="de-DE" sz="2800" dirty="0">
                <a:solidFill>
                  <a:schemeClr val="bg1"/>
                </a:solidFill>
              </a:rPr>
              <a:t>, </a:t>
            </a:r>
            <a:r>
              <a:rPr lang="de-DE" sz="2800" dirty="0" err="1">
                <a:solidFill>
                  <a:schemeClr val="bg1"/>
                </a:solidFill>
              </a:rPr>
              <a:t>to</a:t>
            </a:r>
            <a:r>
              <a:rPr lang="de-DE" sz="2800" dirty="0">
                <a:solidFill>
                  <a:schemeClr val="bg1"/>
                </a:solidFill>
              </a:rPr>
              <a:t> kill.</a:t>
            </a:r>
          </a:p>
        </p:txBody>
      </p:sp>
      <p:sp>
        <p:nvSpPr>
          <p:cNvPr id="2" name="Textfeld 1"/>
          <p:cNvSpPr txBox="1"/>
          <p:nvPr/>
        </p:nvSpPr>
        <p:spPr>
          <a:xfrm>
            <a:off x="323528" y="5890046"/>
            <a:ext cx="4857782" cy="923330"/>
          </a:xfrm>
          <a:prstGeom prst="rect">
            <a:avLst/>
          </a:prstGeom>
          <a:noFill/>
        </p:spPr>
        <p:txBody>
          <a:bodyPr wrap="none" rtlCol="0">
            <a:spAutoFit/>
          </a:bodyPr>
          <a:lstStyle/>
          <a:p>
            <a:r>
              <a:rPr lang="de-DE" b="1" dirty="0">
                <a:solidFill>
                  <a:srgbClr val="FFFFFF"/>
                </a:solidFill>
              </a:rPr>
              <a:t>George </a:t>
            </a:r>
            <a:r>
              <a:rPr lang="de-DE" b="1" dirty="0" err="1">
                <a:solidFill>
                  <a:srgbClr val="FFFFFF"/>
                </a:solidFill>
              </a:rPr>
              <a:t>Carlin's</a:t>
            </a:r>
            <a:r>
              <a:rPr lang="de-DE" b="1" dirty="0">
                <a:solidFill>
                  <a:srgbClr val="FFFFFF"/>
                </a:solidFill>
              </a:rPr>
              <a:t> The Paradox </a:t>
            </a:r>
            <a:r>
              <a:rPr lang="de-DE" b="1" dirty="0" err="1">
                <a:solidFill>
                  <a:srgbClr val="FFFFFF"/>
                </a:solidFill>
              </a:rPr>
              <a:t>of</a:t>
            </a:r>
            <a:r>
              <a:rPr lang="de-DE" b="1" dirty="0">
                <a:solidFill>
                  <a:srgbClr val="FFFFFF"/>
                </a:solidFill>
              </a:rPr>
              <a:t> </a:t>
            </a:r>
            <a:r>
              <a:rPr lang="de-DE" b="1" dirty="0" err="1">
                <a:solidFill>
                  <a:srgbClr val="FFFFFF"/>
                </a:solidFill>
              </a:rPr>
              <a:t>Our</a:t>
            </a:r>
            <a:r>
              <a:rPr lang="de-DE" b="1" dirty="0">
                <a:solidFill>
                  <a:srgbClr val="FFFFFF"/>
                </a:solidFill>
              </a:rPr>
              <a:t> Time-Fiction!</a:t>
            </a:r>
            <a:endParaRPr lang="de-DE" dirty="0">
              <a:solidFill>
                <a:srgbClr val="FFFFFF"/>
              </a:solidFill>
            </a:endParaRPr>
          </a:p>
          <a:p>
            <a:r>
              <a:rPr lang="de-DE" dirty="0" err="1" smtClean="0">
                <a:solidFill>
                  <a:srgbClr val="FFFFFF"/>
                </a:solidFill>
              </a:rPr>
              <a:t>Written</a:t>
            </a:r>
            <a:r>
              <a:rPr lang="de-DE" dirty="0" smtClean="0">
                <a:solidFill>
                  <a:srgbClr val="FFFFFF"/>
                </a:solidFill>
              </a:rPr>
              <a:t>  AFTER </a:t>
            </a:r>
            <a:r>
              <a:rPr lang="de-DE" dirty="0">
                <a:solidFill>
                  <a:srgbClr val="FFFFFF"/>
                </a:solidFill>
              </a:rPr>
              <a:t>THE DEATH OF HIS WIFE!</a:t>
            </a:r>
          </a:p>
          <a:p>
            <a:endParaRPr lang="de-DE" dirty="0"/>
          </a:p>
        </p:txBody>
      </p:sp>
    </p:spTree>
    <p:extLst>
      <p:ext uri="{BB962C8B-B14F-4D97-AF65-F5344CB8AC3E}">
        <p14:creationId xmlns:p14="http://schemas.microsoft.com/office/powerpoint/2010/main" val="38828919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201868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6" name="Rectangle 6"/>
          <p:cNvSpPr>
            <a:spLocks noChangeArrowheads="1"/>
          </p:cNvSpPr>
          <p:nvPr/>
        </p:nvSpPr>
        <p:spPr bwMode="auto">
          <a:xfrm>
            <a:off x="395288" y="1268413"/>
            <a:ext cx="5886450" cy="298543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r>
              <a:rPr lang="de-DE" sz="2800" dirty="0" err="1">
                <a:solidFill>
                  <a:srgbClr val="FFFFFF"/>
                </a:solidFill>
              </a:rPr>
              <a:t>It</a:t>
            </a:r>
            <a:r>
              <a:rPr lang="de-DE" sz="2800" dirty="0">
                <a:solidFill>
                  <a:srgbClr val="FFFFFF"/>
                </a:solidFill>
              </a:rPr>
              <a:t> </a:t>
            </a:r>
            <a:r>
              <a:rPr lang="de-DE" sz="2800" dirty="0" err="1">
                <a:solidFill>
                  <a:srgbClr val="FFFFFF"/>
                </a:solidFill>
              </a:rPr>
              <a:t>is</a:t>
            </a:r>
            <a:r>
              <a:rPr lang="de-DE" sz="2800" dirty="0">
                <a:solidFill>
                  <a:srgbClr val="FFFFFF"/>
                </a:solidFill>
              </a:rPr>
              <a:t> a time </a:t>
            </a:r>
            <a:r>
              <a:rPr lang="de-DE" sz="2800" dirty="0" err="1">
                <a:solidFill>
                  <a:srgbClr val="FFFFFF"/>
                </a:solidFill>
              </a:rPr>
              <a:t>when</a:t>
            </a:r>
            <a:r>
              <a:rPr lang="de-DE" sz="2800" dirty="0">
                <a:solidFill>
                  <a:srgbClr val="FFFFFF"/>
                </a:solidFill>
              </a:rPr>
              <a:t> </a:t>
            </a:r>
            <a:r>
              <a:rPr lang="de-DE" sz="2800" dirty="0" err="1">
                <a:solidFill>
                  <a:srgbClr val="FFFFFF"/>
                </a:solidFill>
              </a:rPr>
              <a:t>there</a:t>
            </a:r>
            <a:r>
              <a:rPr lang="de-DE" sz="2800" dirty="0">
                <a:solidFill>
                  <a:srgbClr val="FFFFFF"/>
                </a:solidFill>
              </a:rPr>
              <a:t> </a:t>
            </a:r>
            <a:r>
              <a:rPr lang="de-DE" sz="2800" dirty="0" err="1">
                <a:solidFill>
                  <a:srgbClr val="FFFFFF"/>
                </a:solidFill>
              </a:rPr>
              <a:t>is</a:t>
            </a:r>
            <a:r>
              <a:rPr lang="de-DE" sz="2800" dirty="0">
                <a:solidFill>
                  <a:srgbClr val="FFFFFF"/>
                </a:solidFill>
              </a:rPr>
              <a:t> </a:t>
            </a:r>
            <a:r>
              <a:rPr lang="de-DE" sz="2800" dirty="0" err="1">
                <a:solidFill>
                  <a:srgbClr val="FFFFFF"/>
                </a:solidFill>
              </a:rPr>
              <a:t>much</a:t>
            </a:r>
            <a:r>
              <a:rPr lang="de-DE" sz="2800" dirty="0">
                <a:solidFill>
                  <a:srgbClr val="FFFFFF"/>
                </a:solidFill>
              </a:rPr>
              <a:t> in </a:t>
            </a:r>
            <a:r>
              <a:rPr lang="de-DE" sz="2800" dirty="0" err="1">
                <a:solidFill>
                  <a:srgbClr val="FFFFFF"/>
                </a:solidFill>
              </a:rPr>
              <a:t>the</a:t>
            </a:r>
            <a:r>
              <a:rPr lang="de-DE" sz="2800" dirty="0">
                <a:solidFill>
                  <a:srgbClr val="FFFFFF"/>
                </a:solidFill>
              </a:rPr>
              <a:t> </a:t>
            </a:r>
            <a:r>
              <a:rPr lang="de-DE" sz="2800" dirty="0" err="1">
                <a:solidFill>
                  <a:srgbClr val="FFFFFF"/>
                </a:solidFill>
              </a:rPr>
              <a:t>showroom</a:t>
            </a:r>
            <a:r>
              <a:rPr lang="de-DE" sz="2800" dirty="0">
                <a:solidFill>
                  <a:srgbClr val="FFFFFF"/>
                </a:solidFill>
              </a:rPr>
              <a:t> </a:t>
            </a:r>
            <a:r>
              <a:rPr lang="de-DE" sz="2800" dirty="0" err="1">
                <a:solidFill>
                  <a:srgbClr val="FFFFFF"/>
                </a:solidFill>
              </a:rPr>
              <a:t>window</a:t>
            </a:r>
            <a:r>
              <a:rPr lang="de-DE" sz="2800" dirty="0">
                <a:solidFill>
                  <a:srgbClr val="FFFFFF"/>
                </a:solidFill>
              </a:rPr>
              <a:t> </a:t>
            </a:r>
            <a:r>
              <a:rPr lang="de-DE" sz="2800" dirty="0" err="1">
                <a:solidFill>
                  <a:srgbClr val="FFFFFF"/>
                </a:solidFill>
              </a:rPr>
              <a:t>and</a:t>
            </a:r>
            <a:r>
              <a:rPr lang="de-DE" sz="2800" dirty="0">
                <a:solidFill>
                  <a:srgbClr val="FFFFFF"/>
                </a:solidFill>
              </a:rPr>
              <a:t> </a:t>
            </a:r>
            <a:r>
              <a:rPr lang="de-DE" sz="2800" dirty="0" err="1">
                <a:solidFill>
                  <a:srgbClr val="FFFFFF"/>
                </a:solidFill>
              </a:rPr>
              <a:t>nothing</a:t>
            </a:r>
            <a:r>
              <a:rPr lang="de-DE" sz="2800" dirty="0">
                <a:solidFill>
                  <a:srgbClr val="FFFFFF"/>
                </a:solidFill>
              </a:rPr>
              <a:t> in </a:t>
            </a:r>
            <a:r>
              <a:rPr lang="de-DE" sz="2800" dirty="0" err="1">
                <a:solidFill>
                  <a:srgbClr val="FFFFFF"/>
                </a:solidFill>
              </a:rPr>
              <a:t>the</a:t>
            </a:r>
            <a:endParaRPr lang="de-DE" sz="2800" dirty="0">
              <a:solidFill>
                <a:srgbClr val="FFFFFF"/>
              </a:solidFill>
            </a:endParaRPr>
          </a:p>
          <a:p>
            <a:r>
              <a:rPr lang="de-DE" sz="2800" dirty="0" err="1">
                <a:solidFill>
                  <a:srgbClr val="FFFFFF"/>
                </a:solidFill>
              </a:rPr>
              <a:t>stockroom</a:t>
            </a:r>
            <a:r>
              <a:rPr lang="de-DE" sz="2800" dirty="0">
                <a:solidFill>
                  <a:srgbClr val="FFFFFF"/>
                </a:solidFill>
              </a:rPr>
              <a:t>. A time </a:t>
            </a:r>
            <a:r>
              <a:rPr lang="de-DE" sz="2800" dirty="0" err="1">
                <a:solidFill>
                  <a:srgbClr val="FFFFFF"/>
                </a:solidFill>
              </a:rPr>
              <a:t>when</a:t>
            </a:r>
            <a:r>
              <a:rPr lang="de-DE" sz="2800" dirty="0">
                <a:solidFill>
                  <a:srgbClr val="FFFFFF"/>
                </a:solidFill>
              </a:rPr>
              <a:t> </a:t>
            </a:r>
            <a:r>
              <a:rPr lang="de-DE" sz="2800" dirty="0" err="1">
                <a:solidFill>
                  <a:srgbClr val="FFFFFF"/>
                </a:solidFill>
              </a:rPr>
              <a:t>technology</a:t>
            </a:r>
            <a:r>
              <a:rPr lang="de-DE" sz="2800" dirty="0">
                <a:solidFill>
                  <a:srgbClr val="FFFFFF"/>
                </a:solidFill>
              </a:rPr>
              <a:t> </a:t>
            </a:r>
            <a:r>
              <a:rPr lang="de-DE" sz="2800" dirty="0" err="1">
                <a:solidFill>
                  <a:srgbClr val="FFFFFF"/>
                </a:solidFill>
              </a:rPr>
              <a:t>can</a:t>
            </a:r>
            <a:r>
              <a:rPr lang="de-DE" sz="2800" dirty="0">
                <a:solidFill>
                  <a:srgbClr val="FFFFFF"/>
                </a:solidFill>
              </a:rPr>
              <a:t> bring </a:t>
            </a:r>
            <a:r>
              <a:rPr lang="de-DE" sz="2800" dirty="0" err="1">
                <a:solidFill>
                  <a:srgbClr val="FFFFFF"/>
                </a:solidFill>
              </a:rPr>
              <a:t>this</a:t>
            </a:r>
            <a:r>
              <a:rPr lang="de-DE" sz="2800" dirty="0">
                <a:solidFill>
                  <a:srgbClr val="FFFFFF"/>
                </a:solidFill>
              </a:rPr>
              <a:t> </a:t>
            </a:r>
            <a:r>
              <a:rPr lang="de-DE" sz="2800" dirty="0" err="1">
                <a:solidFill>
                  <a:srgbClr val="FFFFFF"/>
                </a:solidFill>
              </a:rPr>
              <a:t>letter</a:t>
            </a:r>
            <a:r>
              <a:rPr lang="de-DE" sz="2800" dirty="0">
                <a:solidFill>
                  <a:srgbClr val="FFFFFF"/>
                </a:solidFill>
              </a:rPr>
              <a:t> </a:t>
            </a:r>
            <a:r>
              <a:rPr lang="de-DE" sz="2800" dirty="0" err="1">
                <a:solidFill>
                  <a:srgbClr val="FFFFFF"/>
                </a:solidFill>
              </a:rPr>
              <a:t>to</a:t>
            </a:r>
            <a:r>
              <a:rPr lang="de-DE" sz="2800" dirty="0">
                <a:solidFill>
                  <a:srgbClr val="FFFFFF"/>
                </a:solidFill>
              </a:rPr>
              <a:t> </a:t>
            </a:r>
            <a:r>
              <a:rPr lang="de-DE" sz="2800" dirty="0" err="1">
                <a:solidFill>
                  <a:srgbClr val="FFFFFF"/>
                </a:solidFill>
              </a:rPr>
              <a:t>you</a:t>
            </a:r>
            <a:r>
              <a:rPr lang="de-DE" sz="2800" dirty="0">
                <a:solidFill>
                  <a:srgbClr val="FFFFFF"/>
                </a:solidFill>
              </a:rPr>
              <a:t>, </a:t>
            </a:r>
            <a:r>
              <a:rPr lang="de-DE" sz="2800" dirty="0" err="1">
                <a:solidFill>
                  <a:srgbClr val="FFFFFF"/>
                </a:solidFill>
              </a:rPr>
              <a:t>and</a:t>
            </a:r>
            <a:r>
              <a:rPr lang="de-DE" sz="2800" dirty="0">
                <a:solidFill>
                  <a:srgbClr val="FFFFFF"/>
                </a:solidFill>
              </a:rPr>
              <a:t> a time</a:t>
            </a:r>
          </a:p>
          <a:p>
            <a:r>
              <a:rPr lang="de-DE" sz="2800" dirty="0" err="1">
                <a:solidFill>
                  <a:srgbClr val="FFFFFF"/>
                </a:solidFill>
              </a:rPr>
              <a:t>when</a:t>
            </a:r>
            <a:r>
              <a:rPr lang="de-DE" sz="2800" dirty="0">
                <a:solidFill>
                  <a:srgbClr val="FFFFFF"/>
                </a:solidFill>
              </a:rPr>
              <a:t> </a:t>
            </a:r>
            <a:r>
              <a:rPr lang="de-DE" sz="2800" dirty="0" err="1">
                <a:solidFill>
                  <a:srgbClr val="FFFFFF"/>
                </a:solidFill>
              </a:rPr>
              <a:t>you</a:t>
            </a:r>
            <a:r>
              <a:rPr lang="de-DE" sz="2800" dirty="0">
                <a:solidFill>
                  <a:srgbClr val="FFFFFF"/>
                </a:solidFill>
              </a:rPr>
              <a:t> </a:t>
            </a:r>
            <a:r>
              <a:rPr lang="de-DE" sz="2800" dirty="0" err="1">
                <a:solidFill>
                  <a:srgbClr val="FFFFFF"/>
                </a:solidFill>
              </a:rPr>
              <a:t>can</a:t>
            </a:r>
            <a:r>
              <a:rPr lang="de-DE" sz="2800" dirty="0">
                <a:solidFill>
                  <a:srgbClr val="FFFFFF"/>
                </a:solidFill>
              </a:rPr>
              <a:t> </a:t>
            </a:r>
            <a:r>
              <a:rPr lang="de-DE" sz="2800" dirty="0" err="1">
                <a:solidFill>
                  <a:srgbClr val="FFFFFF"/>
                </a:solidFill>
              </a:rPr>
              <a:t>choose</a:t>
            </a:r>
            <a:r>
              <a:rPr lang="de-DE" sz="2800" dirty="0">
                <a:solidFill>
                  <a:srgbClr val="FFFFFF"/>
                </a:solidFill>
              </a:rPr>
              <a:t> </a:t>
            </a:r>
            <a:r>
              <a:rPr lang="de-DE" sz="2800" dirty="0" err="1">
                <a:solidFill>
                  <a:srgbClr val="FFFFFF"/>
                </a:solidFill>
              </a:rPr>
              <a:t>either</a:t>
            </a:r>
            <a:r>
              <a:rPr lang="de-DE" sz="2800" dirty="0">
                <a:solidFill>
                  <a:srgbClr val="FFFFFF"/>
                </a:solidFill>
              </a:rPr>
              <a:t> </a:t>
            </a:r>
            <a:r>
              <a:rPr lang="de-DE" sz="2800" dirty="0" err="1">
                <a:solidFill>
                  <a:srgbClr val="FFFFFF"/>
                </a:solidFill>
              </a:rPr>
              <a:t>to</a:t>
            </a:r>
            <a:r>
              <a:rPr lang="de-DE" sz="2800" dirty="0">
                <a:solidFill>
                  <a:srgbClr val="FFFFFF"/>
                </a:solidFill>
              </a:rPr>
              <a:t> </a:t>
            </a:r>
            <a:r>
              <a:rPr lang="de-DE" sz="2800" dirty="0" err="1">
                <a:solidFill>
                  <a:srgbClr val="FFFFFF"/>
                </a:solidFill>
              </a:rPr>
              <a:t>share</a:t>
            </a:r>
            <a:r>
              <a:rPr lang="de-DE" sz="2800" dirty="0">
                <a:solidFill>
                  <a:srgbClr val="FFFFFF"/>
                </a:solidFill>
              </a:rPr>
              <a:t> </a:t>
            </a:r>
            <a:r>
              <a:rPr lang="de-DE" sz="2800" dirty="0" err="1">
                <a:solidFill>
                  <a:srgbClr val="FFFFFF"/>
                </a:solidFill>
              </a:rPr>
              <a:t>this</a:t>
            </a:r>
            <a:r>
              <a:rPr lang="de-DE" sz="2800" dirty="0">
                <a:solidFill>
                  <a:srgbClr val="FFFFFF"/>
                </a:solidFill>
              </a:rPr>
              <a:t> </a:t>
            </a:r>
            <a:r>
              <a:rPr lang="de-DE" sz="2800" dirty="0" err="1">
                <a:solidFill>
                  <a:srgbClr val="FFFFFF"/>
                </a:solidFill>
              </a:rPr>
              <a:t>insight</a:t>
            </a:r>
            <a:r>
              <a:rPr lang="de-DE" sz="2800" dirty="0">
                <a:solidFill>
                  <a:srgbClr val="FFFFFF"/>
                </a:solidFill>
              </a:rPr>
              <a:t>, </a:t>
            </a:r>
            <a:r>
              <a:rPr lang="de-DE" sz="2800" dirty="0" err="1">
                <a:solidFill>
                  <a:srgbClr val="FFFFFF"/>
                </a:solidFill>
              </a:rPr>
              <a:t>or</a:t>
            </a:r>
            <a:r>
              <a:rPr lang="de-DE" sz="2800" dirty="0">
                <a:solidFill>
                  <a:srgbClr val="FFFFFF"/>
                </a:solidFill>
              </a:rPr>
              <a:t> </a:t>
            </a:r>
            <a:r>
              <a:rPr lang="de-DE" sz="2800" dirty="0" err="1">
                <a:solidFill>
                  <a:srgbClr val="FFFFFF"/>
                </a:solidFill>
              </a:rPr>
              <a:t>to</a:t>
            </a:r>
            <a:r>
              <a:rPr lang="de-DE" sz="2800" dirty="0">
                <a:solidFill>
                  <a:srgbClr val="FFFFFF"/>
                </a:solidFill>
              </a:rPr>
              <a:t> just </a:t>
            </a:r>
            <a:r>
              <a:rPr lang="de-DE" sz="2800" dirty="0" err="1">
                <a:solidFill>
                  <a:srgbClr val="FFFFFF"/>
                </a:solidFill>
              </a:rPr>
              <a:t>hit</a:t>
            </a:r>
            <a:r>
              <a:rPr lang="de-DE" sz="2800" dirty="0">
                <a:solidFill>
                  <a:srgbClr val="FFFFFF"/>
                </a:solidFill>
              </a:rPr>
              <a:t> </a:t>
            </a:r>
            <a:r>
              <a:rPr lang="de-DE" sz="2800" dirty="0" err="1">
                <a:solidFill>
                  <a:srgbClr val="FFFFFF"/>
                </a:solidFill>
              </a:rPr>
              <a:t>delete</a:t>
            </a:r>
            <a:r>
              <a:rPr lang="de-DE" sz="2800" dirty="0">
                <a:solidFill>
                  <a:srgbClr val="FFFFFF"/>
                </a:solidFill>
              </a:rPr>
              <a:t>.</a:t>
            </a:r>
          </a:p>
          <a:p>
            <a:endParaRPr kumimoji="0" lang="de-DE" sz="2000" dirty="0">
              <a:solidFill>
                <a:schemeClr val="bg1"/>
              </a:solidFill>
              <a:latin typeface="Comic Sans MS" charset="0"/>
            </a:endParaRPr>
          </a:p>
        </p:txBody>
      </p:sp>
      <p:sp>
        <p:nvSpPr>
          <p:cNvPr id="7" name="Textfeld 6"/>
          <p:cNvSpPr txBox="1"/>
          <p:nvPr/>
        </p:nvSpPr>
        <p:spPr>
          <a:xfrm>
            <a:off x="434298" y="5890046"/>
            <a:ext cx="4857782" cy="923330"/>
          </a:xfrm>
          <a:prstGeom prst="rect">
            <a:avLst/>
          </a:prstGeom>
          <a:noFill/>
        </p:spPr>
        <p:txBody>
          <a:bodyPr wrap="none" rtlCol="0">
            <a:spAutoFit/>
          </a:bodyPr>
          <a:lstStyle/>
          <a:p>
            <a:r>
              <a:rPr lang="de-DE" b="1" dirty="0">
                <a:solidFill>
                  <a:srgbClr val="FFFFFF"/>
                </a:solidFill>
              </a:rPr>
              <a:t>George </a:t>
            </a:r>
            <a:r>
              <a:rPr lang="de-DE" b="1" dirty="0" err="1">
                <a:solidFill>
                  <a:srgbClr val="FFFFFF"/>
                </a:solidFill>
              </a:rPr>
              <a:t>Carlin's</a:t>
            </a:r>
            <a:r>
              <a:rPr lang="de-DE" b="1" dirty="0">
                <a:solidFill>
                  <a:srgbClr val="FFFFFF"/>
                </a:solidFill>
              </a:rPr>
              <a:t> The Paradox </a:t>
            </a:r>
            <a:r>
              <a:rPr lang="de-DE" b="1" dirty="0" err="1">
                <a:solidFill>
                  <a:srgbClr val="FFFFFF"/>
                </a:solidFill>
              </a:rPr>
              <a:t>of</a:t>
            </a:r>
            <a:r>
              <a:rPr lang="de-DE" b="1" dirty="0">
                <a:solidFill>
                  <a:srgbClr val="FFFFFF"/>
                </a:solidFill>
              </a:rPr>
              <a:t> </a:t>
            </a:r>
            <a:r>
              <a:rPr lang="de-DE" b="1" dirty="0" err="1">
                <a:solidFill>
                  <a:srgbClr val="FFFFFF"/>
                </a:solidFill>
              </a:rPr>
              <a:t>Our</a:t>
            </a:r>
            <a:r>
              <a:rPr lang="de-DE" b="1" dirty="0">
                <a:solidFill>
                  <a:srgbClr val="FFFFFF"/>
                </a:solidFill>
              </a:rPr>
              <a:t> Time-Fiction!</a:t>
            </a:r>
            <a:endParaRPr lang="de-DE" dirty="0">
              <a:solidFill>
                <a:srgbClr val="FFFFFF"/>
              </a:solidFill>
            </a:endParaRPr>
          </a:p>
          <a:p>
            <a:r>
              <a:rPr lang="de-DE" dirty="0" err="1" smtClean="0">
                <a:solidFill>
                  <a:srgbClr val="FFFFFF"/>
                </a:solidFill>
              </a:rPr>
              <a:t>Written</a:t>
            </a:r>
            <a:r>
              <a:rPr lang="de-DE" dirty="0" smtClean="0">
                <a:solidFill>
                  <a:srgbClr val="FFFFFF"/>
                </a:solidFill>
              </a:rPr>
              <a:t> AFTER </a:t>
            </a:r>
            <a:r>
              <a:rPr lang="de-DE" dirty="0">
                <a:solidFill>
                  <a:srgbClr val="FFFFFF"/>
                </a:solidFill>
              </a:rPr>
              <a:t>THE DEATH OF HIS WIFE!</a:t>
            </a:r>
          </a:p>
          <a:p>
            <a:endParaRPr lang="de-DE" dirty="0"/>
          </a:p>
        </p:txBody>
      </p:sp>
    </p:spTree>
    <p:extLst>
      <p:ext uri="{BB962C8B-B14F-4D97-AF65-F5344CB8AC3E}">
        <p14:creationId xmlns:p14="http://schemas.microsoft.com/office/powerpoint/2010/main" val="424246382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532578" y="2069013"/>
            <a:ext cx="8481809" cy="3970318"/>
          </a:xfrm>
          <a:prstGeom prst="rect">
            <a:avLst/>
          </a:prstGeom>
          <a:noFill/>
        </p:spPr>
        <p:txBody>
          <a:bodyPr wrap="none" rtlCol="0">
            <a:spAutoFit/>
          </a:bodyPr>
          <a:lstStyle/>
          <a:p>
            <a:r>
              <a:rPr lang="en-AU" dirty="0" smtClean="0">
                <a:latin typeface="Arial" charset="0"/>
                <a:ea typeface="Arial" charset="0"/>
                <a:cs typeface="Arial" charset="0"/>
              </a:rPr>
              <a:t>Knowledge Management has amongst other things two main tasks:</a:t>
            </a:r>
          </a:p>
          <a:p>
            <a:endParaRPr lang="en-AU" dirty="0" smtClean="0">
              <a:latin typeface="Arial" charset="0"/>
              <a:ea typeface="Arial" charset="0"/>
              <a:cs typeface="Arial" charset="0"/>
            </a:endParaRPr>
          </a:p>
          <a:p>
            <a:r>
              <a:rPr lang="en-AU" dirty="0" smtClean="0">
                <a:latin typeface="Arial" charset="0"/>
                <a:ea typeface="Arial" charset="0"/>
                <a:cs typeface="Arial" charset="0"/>
              </a:rPr>
              <a:t>1.) To identify, make explicit and document the knowledge considered</a:t>
            </a:r>
          </a:p>
          <a:p>
            <a:r>
              <a:rPr lang="en-AU" dirty="0" smtClean="0">
                <a:latin typeface="Arial" charset="0"/>
                <a:ea typeface="Arial" charset="0"/>
                <a:cs typeface="Arial" charset="0"/>
              </a:rPr>
              <a:t>to explain and thus to be considered responsible for successful </a:t>
            </a:r>
            <a:r>
              <a:rPr lang="en-AU" dirty="0" smtClean="0">
                <a:latin typeface="Arial" charset="0"/>
                <a:ea typeface="Arial" charset="0"/>
                <a:cs typeface="Arial" charset="0"/>
              </a:rPr>
              <a:t>problem solutions </a:t>
            </a:r>
            <a:endParaRPr lang="en-AU" dirty="0" smtClean="0">
              <a:latin typeface="Arial" charset="0"/>
              <a:ea typeface="Arial" charset="0"/>
              <a:cs typeface="Arial" charset="0"/>
            </a:endParaRPr>
          </a:p>
          <a:p>
            <a:r>
              <a:rPr lang="en-AU" dirty="0" smtClean="0">
                <a:latin typeface="Arial" charset="0"/>
                <a:ea typeface="Arial" charset="0"/>
                <a:cs typeface="Arial" charset="0"/>
              </a:rPr>
              <a:t>(in production and any other relevant contexts). </a:t>
            </a:r>
          </a:p>
          <a:p>
            <a:endParaRPr lang="en-AU" dirty="0" smtClean="0">
              <a:latin typeface="Arial" charset="0"/>
              <a:ea typeface="Arial" charset="0"/>
              <a:cs typeface="Arial" charset="0"/>
            </a:endParaRPr>
          </a:p>
          <a:p>
            <a:r>
              <a:rPr lang="en-AU" dirty="0" smtClean="0">
                <a:latin typeface="Arial" charset="0"/>
                <a:ea typeface="Arial" charset="0"/>
                <a:cs typeface="Arial" charset="0"/>
              </a:rPr>
              <a:t>2.) To find persuasive arguments to translate relevant knowledge to the </a:t>
            </a:r>
          </a:p>
          <a:p>
            <a:r>
              <a:rPr lang="en-AU" dirty="0" smtClean="0">
                <a:latin typeface="Arial" charset="0"/>
                <a:ea typeface="Arial" charset="0"/>
                <a:cs typeface="Arial" charset="0"/>
              </a:rPr>
              <a:t>Management in order to successfully enable and support  managerial decisions.</a:t>
            </a:r>
          </a:p>
          <a:p>
            <a:endParaRPr lang="en-AU" dirty="0" smtClean="0">
              <a:latin typeface="Arial" charset="0"/>
              <a:ea typeface="Arial" charset="0"/>
              <a:cs typeface="Arial" charset="0"/>
            </a:endParaRPr>
          </a:p>
          <a:p>
            <a:r>
              <a:rPr lang="en-AU" dirty="0" smtClean="0">
                <a:latin typeface="Arial" charset="0"/>
                <a:ea typeface="Arial" charset="0"/>
                <a:cs typeface="Arial" charset="0"/>
              </a:rPr>
              <a:t>Thesis 2)</a:t>
            </a:r>
          </a:p>
          <a:p>
            <a:r>
              <a:rPr lang="en-AU" dirty="0" smtClean="0">
                <a:latin typeface="Arial" charset="0"/>
                <a:ea typeface="Arial" charset="0"/>
                <a:cs typeface="Arial" charset="0"/>
              </a:rPr>
              <a:t>In consequence we must not simply identify the routines inherent in 1 &amp; 2 and </a:t>
            </a:r>
          </a:p>
          <a:p>
            <a:r>
              <a:rPr lang="en-AU" dirty="0" smtClean="0">
                <a:latin typeface="Arial" charset="0"/>
                <a:ea typeface="Arial" charset="0"/>
                <a:cs typeface="Arial" charset="0"/>
              </a:rPr>
              <a:t>apply them mechanically, i.e. without corrective reflection. We need to establish, </a:t>
            </a:r>
          </a:p>
          <a:p>
            <a:r>
              <a:rPr lang="en-AU" dirty="0" smtClean="0">
                <a:latin typeface="Arial" charset="0"/>
                <a:ea typeface="Arial" charset="0"/>
                <a:cs typeface="Arial" charset="0"/>
              </a:rPr>
              <a:t>build up or create extra knowledge for use.</a:t>
            </a:r>
          </a:p>
          <a:p>
            <a:r>
              <a:rPr lang="en-AU" dirty="0" smtClean="0"/>
              <a:t> </a:t>
            </a:r>
            <a:endParaRPr lang="en-AU" dirty="0"/>
          </a:p>
        </p:txBody>
      </p:sp>
    </p:spTree>
    <p:extLst>
      <p:ext uri="{BB962C8B-B14F-4D97-AF65-F5344CB8AC3E}">
        <p14:creationId xmlns:p14="http://schemas.microsoft.com/office/powerpoint/2010/main" val="343112642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2" descr="D:\Pics\Personal Pics\webshot capture\1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363" y="-77788"/>
            <a:ext cx="9356726" cy="7015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123" name="Rectangle 3"/>
          <p:cNvSpPr>
            <a:spLocks noChangeArrowheads="1"/>
          </p:cNvSpPr>
          <p:nvPr/>
        </p:nvSpPr>
        <p:spPr bwMode="auto">
          <a:xfrm>
            <a:off x="-228600" y="914400"/>
            <a:ext cx="9372600" cy="52466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r">
              <a:spcBef>
                <a:spcPts val="1200"/>
              </a:spcBef>
              <a:defRPr/>
            </a:pPr>
            <a:r>
              <a:rPr lang="en-GB" sz="4000" b="1" dirty="0">
                <a:solidFill>
                  <a:srgbClr val="FF0000"/>
                </a:solidFill>
                <a:latin typeface="Verdana" charset="0"/>
                <a:cs typeface="+mn-cs"/>
              </a:rPr>
              <a:t>Communication </a:t>
            </a:r>
          </a:p>
          <a:p>
            <a:pPr algn="r">
              <a:spcBef>
                <a:spcPts val="1200"/>
              </a:spcBef>
              <a:defRPr/>
            </a:pPr>
            <a:r>
              <a:rPr lang="en-GB" sz="4000" b="1" dirty="0">
                <a:solidFill>
                  <a:srgbClr val="FFBD05"/>
                </a:solidFill>
                <a:latin typeface="Verdana" charset="0"/>
                <a:cs typeface="+mn-cs"/>
              </a:rPr>
              <a:t>between you and me relies on assumptions, associations, communalities and the kind of </a:t>
            </a:r>
            <a:r>
              <a:rPr lang="en-GB" sz="4400" b="1" dirty="0">
                <a:solidFill>
                  <a:srgbClr val="FF0749"/>
                </a:solidFill>
                <a:latin typeface="Verdana" charset="0"/>
                <a:cs typeface="+mn-cs"/>
              </a:rPr>
              <a:t>AGREED SHORTHAND</a:t>
            </a:r>
            <a:r>
              <a:rPr lang="en-GB" sz="4000" b="1" dirty="0">
                <a:solidFill>
                  <a:srgbClr val="FFBD05"/>
                </a:solidFill>
                <a:latin typeface="Verdana" charset="0"/>
                <a:cs typeface="+mn-cs"/>
              </a:rPr>
              <a:t>, which no-one </a:t>
            </a:r>
            <a:r>
              <a:rPr lang="en-GB" sz="4000" b="1" dirty="0">
                <a:solidFill>
                  <a:srgbClr val="FF0000"/>
                </a:solidFill>
                <a:latin typeface="Verdana" charset="0"/>
                <a:cs typeface="+mn-cs"/>
              </a:rPr>
              <a:t>could</a:t>
            </a:r>
            <a:r>
              <a:rPr lang="en-GB" sz="4000" b="1" dirty="0">
                <a:solidFill>
                  <a:srgbClr val="000090"/>
                </a:solidFill>
                <a:latin typeface="Verdana" charset="0"/>
                <a:cs typeface="+mn-cs"/>
              </a:rPr>
              <a:t> </a:t>
            </a:r>
            <a:r>
              <a:rPr lang="en-GB" sz="4000" b="1" dirty="0">
                <a:solidFill>
                  <a:srgbClr val="FF0000"/>
                </a:solidFill>
                <a:latin typeface="Verdana" charset="0"/>
                <a:cs typeface="+mn-cs"/>
              </a:rPr>
              <a:t>precisely define </a:t>
            </a:r>
            <a:r>
              <a:rPr lang="en-GB" sz="4000" b="1" dirty="0">
                <a:solidFill>
                  <a:srgbClr val="FFFF00"/>
                </a:solidFill>
                <a:latin typeface="Verdana" charset="0"/>
                <a:cs typeface="+mn-cs"/>
              </a:rPr>
              <a:t>but </a:t>
            </a:r>
            <a:r>
              <a:rPr lang="en-GB" sz="4000" b="1" dirty="0">
                <a:solidFill>
                  <a:srgbClr val="000090"/>
                </a:solidFill>
                <a:latin typeface="Verdana" charset="0"/>
                <a:cs typeface="+mn-cs"/>
              </a:rPr>
              <a:t>which</a:t>
            </a:r>
            <a:r>
              <a:rPr lang="en-GB" sz="4000" b="1" dirty="0">
                <a:solidFill>
                  <a:srgbClr val="FF6600"/>
                </a:solidFill>
                <a:latin typeface="Verdana" charset="0"/>
                <a:cs typeface="+mn-cs"/>
              </a:rPr>
              <a:t> </a:t>
            </a:r>
            <a:r>
              <a:rPr lang="en-GB" sz="4000" b="1" dirty="0">
                <a:solidFill>
                  <a:srgbClr val="0000FF"/>
                </a:solidFill>
                <a:latin typeface="Verdana" charset="0"/>
                <a:cs typeface="+mn-cs"/>
              </a:rPr>
              <a:t>everyone</a:t>
            </a:r>
            <a:r>
              <a:rPr lang="en-GB" sz="4000" b="1" dirty="0">
                <a:solidFill>
                  <a:srgbClr val="FF6600"/>
                </a:solidFill>
                <a:latin typeface="Verdana" charset="0"/>
                <a:cs typeface="+mn-cs"/>
              </a:rPr>
              <a:t> </a:t>
            </a:r>
            <a:r>
              <a:rPr lang="en-GB" sz="4000" b="1" dirty="0">
                <a:solidFill>
                  <a:srgbClr val="FFBD05"/>
                </a:solidFill>
                <a:latin typeface="Verdana" charset="0"/>
                <a:cs typeface="+mn-cs"/>
              </a:rPr>
              <a:t>would admit </a:t>
            </a:r>
            <a:r>
              <a:rPr lang="en-GB" sz="4000" b="1" dirty="0" smtClean="0">
                <a:solidFill>
                  <a:srgbClr val="FFBD05"/>
                </a:solidFill>
                <a:latin typeface="Verdana" charset="0"/>
                <a:cs typeface="+mn-cs"/>
              </a:rPr>
              <a:t>to exist. </a:t>
            </a:r>
            <a:endParaRPr lang="en-GB" sz="4000" b="1" dirty="0">
              <a:solidFill>
                <a:srgbClr val="FFBD05"/>
              </a:solidFill>
              <a:latin typeface="Verdana" charset="0"/>
              <a:cs typeface="+mn-cs"/>
            </a:endParaRPr>
          </a:p>
        </p:txBody>
      </p:sp>
    </p:spTree>
    <p:extLst>
      <p:ext uri="{BB962C8B-B14F-4D97-AF65-F5344CB8AC3E}">
        <p14:creationId xmlns:p14="http://schemas.microsoft.com/office/powerpoint/2010/main" val="2049215026"/>
      </p:ext>
    </p:extLst>
  </p:cSld>
  <p:clrMapOvr>
    <a:masterClrMapping/>
  </p:clrMapOvr>
  <p:transition spd="med">
    <p:pull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123"/>
                                        </p:tgtEl>
                                        <p:attrNameLst>
                                          <p:attrName>style.visibility</p:attrName>
                                        </p:attrNameLst>
                                      </p:cBhvr>
                                      <p:to>
                                        <p:strVal val="visible"/>
                                      </p:to>
                                    </p:set>
                                    <p:animEffect transition="in" filter="dissolve">
                                      <p:cBhvr>
                                        <p:cTn id="7" dur="500"/>
                                        <p:tgtEl>
                                          <p:spTgt spid="51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3" grpId="0" autoUpdateAnimBg="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2" descr="D:\Pics\Personal Pics\webshot capture\1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363" y="-87313"/>
            <a:ext cx="9356726" cy="70326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171" name="Rectangle 3"/>
          <p:cNvSpPr>
            <a:spLocks noChangeArrowheads="1"/>
          </p:cNvSpPr>
          <p:nvPr/>
        </p:nvSpPr>
        <p:spPr bwMode="auto">
          <a:xfrm>
            <a:off x="0" y="4227513"/>
            <a:ext cx="9144000" cy="23145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defRPr/>
            </a:pPr>
            <a:r>
              <a:rPr lang="en-GB" sz="3600" b="1" dirty="0">
                <a:solidFill>
                  <a:schemeClr val="bg1"/>
                </a:solidFill>
                <a:latin typeface="Verdana" charset="0"/>
                <a:cs typeface="+mn-cs"/>
              </a:rPr>
              <a:t>That is one reason </a:t>
            </a:r>
            <a:r>
              <a:rPr lang="en-GB" sz="3600" b="1" dirty="0">
                <a:solidFill>
                  <a:srgbClr val="0000FF"/>
                </a:solidFill>
                <a:latin typeface="Verdana" charset="0"/>
                <a:cs typeface="+mn-cs"/>
              </a:rPr>
              <a:t>why sometimes</a:t>
            </a:r>
            <a:r>
              <a:rPr lang="en-GB" sz="3600" b="1" dirty="0">
                <a:solidFill>
                  <a:schemeClr val="bg1"/>
                </a:solidFill>
                <a:latin typeface="Verdana" charset="0"/>
                <a:cs typeface="+mn-cs"/>
              </a:rPr>
              <a:t> it is an effort to </a:t>
            </a:r>
            <a:r>
              <a:rPr lang="en-GB" sz="3600" b="1" dirty="0">
                <a:latin typeface="Verdana" charset="0"/>
                <a:cs typeface="+mn-cs"/>
              </a:rPr>
              <a:t>have </a:t>
            </a:r>
            <a:r>
              <a:rPr lang="en-GB" sz="3600" b="1" dirty="0">
                <a:solidFill>
                  <a:srgbClr val="0000FF"/>
                </a:solidFill>
                <a:latin typeface="Verdana" charset="0"/>
                <a:cs typeface="+mn-cs"/>
              </a:rPr>
              <a:t>a</a:t>
            </a:r>
            <a:r>
              <a:rPr lang="en-GB" sz="3600" b="1" dirty="0">
                <a:solidFill>
                  <a:schemeClr val="bg1"/>
                </a:solidFill>
                <a:latin typeface="Verdana" charset="0"/>
                <a:cs typeface="+mn-cs"/>
              </a:rPr>
              <a:t> </a:t>
            </a:r>
            <a:r>
              <a:rPr lang="en-GB" sz="3600" b="1" dirty="0">
                <a:solidFill>
                  <a:srgbClr val="0000FF"/>
                </a:solidFill>
                <a:latin typeface="Verdana" charset="0"/>
                <a:cs typeface="+mn-cs"/>
              </a:rPr>
              <a:t>proper</a:t>
            </a:r>
            <a:r>
              <a:rPr lang="en-GB" sz="3600" b="1" dirty="0">
                <a:solidFill>
                  <a:schemeClr val="bg1"/>
                </a:solidFill>
                <a:latin typeface="Verdana" charset="0"/>
                <a:cs typeface="+mn-cs"/>
              </a:rPr>
              <a:t> conversation in a foreign language.</a:t>
            </a:r>
            <a:endParaRPr lang="en-US" sz="3600" b="1" dirty="0">
              <a:solidFill>
                <a:schemeClr val="bg1"/>
              </a:solidFill>
              <a:latin typeface="Verdana" charset="0"/>
              <a:cs typeface="+mn-cs"/>
            </a:endParaRPr>
          </a:p>
        </p:txBody>
      </p:sp>
    </p:spTree>
    <p:extLst>
      <p:ext uri="{BB962C8B-B14F-4D97-AF65-F5344CB8AC3E}">
        <p14:creationId xmlns:p14="http://schemas.microsoft.com/office/powerpoint/2010/main" val="9297525"/>
      </p:ext>
    </p:extLst>
  </p:cSld>
  <p:clrMapOvr>
    <a:masterClrMapping/>
  </p:clrMapOvr>
  <p:transition spd="med">
    <p:pull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171"/>
                                        </p:tgtEl>
                                        <p:attrNameLst>
                                          <p:attrName>style.visibility</p:attrName>
                                        </p:attrNameLst>
                                      </p:cBhvr>
                                      <p:to>
                                        <p:strVal val="visible"/>
                                      </p:to>
                                    </p:set>
                                    <p:animEffect transition="in" filter="dissolve">
                                      <p:cBhvr>
                                        <p:cTn id="7" dur="500"/>
                                        <p:tgtEl>
                                          <p:spTgt spid="71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1" grpId="0" autoUpdateAnimBg="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2" descr="D:\Pics\Personal Pics\webshot capture\1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57163"/>
            <a:ext cx="9356725" cy="7015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195" name="Rectangle 3"/>
          <p:cNvSpPr>
            <a:spLocks noChangeArrowheads="1"/>
          </p:cNvSpPr>
          <p:nvPr/>
        </p:nvSpPr>
        <p:spPr bwMode="auto">
          <a:xfrm>
            <a:off x="0" y="1095375"/>
            <a:ext cx="8763000" cy="48482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ts val="1200"/>
              </a:spcBef>
              <a:defRPr/>
            </a:pPr>
            <a:r>
              <a:rPr lang="en-GB" sz="4400" dirty="0">
                <a:solidFill>
                  <a:schemeClr val="bg1"/>
                </a:solidFill>
                <a:latin typeface="Verdana" charset="0"/>
                <a:cs typeface="+mn-cs"/>
              </a:rPr>
              <a:t>Even if I am quite fluent, even if I understand the dictionary definitions of words and phrases, I cannot rely on a shorthand with the other party, whose habit of mind is subtly different from my own. </a:t>
            </a:r>
          </a:p>
        </p:txBody>
      </p:sp>
    </p:spTree>
    <p:extLst>
      <p:ext uri="{BB962C8B-B14F-4D97-AF65-F5344CB8AC3E}">
        <p14:creationId xmlns:p14="http://schemas.microsoft.com/office/powerpoint/2010/main" val="2851684922"/>
      </p:ext>
    </p:extLst>
  </p:cSld>
  <p:clrMapOvr>
    <a:masterClrMapping/>
  </p:clrMapOvr>
  <p:transition spd="med">
    <p:pull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195"/>
                                        </p:tgtEl>
                                        <p:attrNameLst>
                                          <p:attrName>style.visibility</p:attrName>
                                        </p:attrNameLst>
                                      </p:cBhvr>
                                      <p:to>
                                        <p:strVal val="visible"/>
                                      </p:to>
                                    </p:set>
                                    <p:animEffect transition="in" filter="dissolve">
                                      <p:cBhvr>
                                        <p:cTn id="7" dur="500"/>
                                        <p:tgtEl>
                                          <p:spTgt spid="81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5" grpId="0" autoUpdateAnimBg="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2" descr="D:\Pics\Personal Pics\webshot capture\0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213" y="-98425"/>
            <a:ext cx="9320213" cy="7032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219" name="Rectangle 3"/>
          <p:cNvSpPr>
            <a:spLocks noChangeArrowheads="1"/>
          </p:cNvSpPr>
          <p:nvPr/>
        </p:nvSpPr>
        <p:spPr bwMode="auto">
          <a:xfrm>
            <a:off x="-228600" y="2057400"/>
            <a:ext cx="9067800" cy="35496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r">
              <a:defRPr/>
            </a:pPr>
            <a:r>
              <a:rPr lang="en-GB" sz="4000">
                <a:solidFill>
                  <a:srgbClr val="FF0749"/>
                </a:solidFill>
                <a:latin typeface="Verdana" charset="0"/>
                <a:cs typeface="+mn-cs"/>
              </a:rPr>
              <a:t>Nevertheless, all of us know of times when we have not been able to communicate in words a deep emotion and yet we know we have been understood. </a:t>
            </a:r>
          </a:p>
          <a:p>
            <a:pPr algn="r">
              <a:defRPr/>
            </a:pPr>
            <a:r>
              <a:rPr lang="en-GB">
                <a:solidFill>
                  <a:srgbClr val="FF0749"/>
                </a:solidFill>
                <a:latin typeface="Verdana" charset="0"/>
                <a:cs typeface="+mn-cs"/>
              </a:rPr>
              <a:t>J. Winterson</a:t>
            </a:r>
            <a:endParaRPr lang="en-US">
              <a:solidFill>
                <a:srgbClr val="FF0749"/>
              </a:solidFill>
              <a:latin typeface="Verdana" charset="0"/>
              <a:cs typeface="+mn-cs"/>
            </a:endParaRPr>
          </a:p>
        </p:txBody>
      </p:sp>
      <p:sp>
        <p:nvSpPr>
          <p:cNvPr id="9220" name="Rectangle 4"/>
          <p:cNvSpPr>
            <a:spLocks noGrp="1" noChangeArrowheads="1"/>
          </p:cNvSpPr>
          <p:nvPr>
            <p:ph type="title" idx="4294967295"/>
          </p:nvPr>
        </p:nvSpPr>
        <p:spPr/>
        <p:txBody>
          <a:bodyPr/>
          <a:lstStyle/>
          <a:p>
            <a:pPr eaLnBrk="1" hangingPunct="1">
              <a:defRPr/>
            </a:pPr>
            <a:r>
              <a:rPr lang="de-DE" smtClean="0">
                <a:cs typeface="+mj-cs"/>
              </a:rPr>
              <a:t>  </a:t>
            </a:r>
          </a:p>
        </p:txBody>
      </p:sp>
    </p:spTree>
    <p:extLst>
      <p:ext uri="{BB962C8B-B14F-4D97-AF65-F5344CB8AC3E}">
        <p14:creationId xmlns:p14="http://schemas.microsoft.com/office/powerpoint/2010/main" val="685356417"/>
      </p:ext>
    </p:extLst>
  </p:cSld>
  <p:clrMapOvr>
    <a:masterClrMapping/>
  </p:clrMapOvr>
  <p:transition spd="med">
    <p:pull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219"/>
                                        </p:tgtEl>
                                        <p:attrNameLst>
                                          <p:attrName>style.visibility</p:attrName>
                                        </p:attrNameLst>
                                      </p:cBhvr>
                                      <p:to>
                                        <p:strVal val="visible"/>
                                      </p:to>
                                    </p:set>
                                    <p:animEffect transition="in" filter="dissolve">
                                      <p:cBhvr>
                                        <p:cTn id="7" dur="500"/>
                                        <p:tgtEl>
                                          <p:spTgt spid="92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9" grpId="0" autoUpdateAnimBg="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3437505" y="1594550"/>
            <a:ext cx="2032828" cy="769441"/>
          </a:xfrm>
          <a:prstGeom prst="rect">
            <a:avLst/>
          </a:prstGeom>
          <a:noFill/>
        </p:spPr>
        <p:txBody>
          <a:bodyPr wrap="none" rtlCol="0">
            <a:spAutoFit/>
          </a:bodyPr>
          <a:lstStyle/>
          <a:p>
            <a:pPr algn="ctr"/>
            <a:r>
              <a:rPr lang="de-DE" sz="4400" dirty="0" smtClean="0"/>
              <a:t>The End </a:t>
            </a:r>
            <a:endParaRPr lang="de-DE" sz="4400" dirty="0"/>
          </a:p>
        </p:txBody>
      </p:sp>
      <p:sp>
        <p:nvSpPr>
          <p:cNvPr id="3" name="Textfeld 2"/>
          <p:cNvSpPr txBox="1"/>
          <p:nvPr/>
        </p:nvSpPr>
        <p:spPr>
          <a:xfrm>
            <a:off x="1184030" y="2893107"/>
            <a:ext cx="7089463" cy="369332"/>
          </a:xfrm>
          <a:prstGeom prst="rect">
            <a:avLst/>
          </a:prstGeom>
          <a:noFill/>
        </p:spPr>
        <p:txBody>
          <a:bodyPr wrap="none" rtlCol="0">
            <a:spAutoFit/>
          </a:bodyPr>
          <a:lstStyle/>
          <a:p>
            <a:r>
              <a:rPr lang="de-DE" dirty="0" err="1" smtClean="0"/>
              <a:t>Thanks</a:t>
            </a:r>
            <a:r>
              <a:rPr lang="de-DE" dirty="0" smtClean="0"/>
              <a:t> </a:t>
            </a:r>
            <a:r>
              <a:rPr lang="de-DE" dirty="0" err="1" smtClean="0"/>
              <a:t>for</a:t>
            </a:r>
            <a:r>
              <a:rPr lang="de-DE" dirty="0" smtClean="0"/>
              <a:t> not </a:t>
            </a:r>
            <a:r>
              <a:rPr lang="de-DE" dirty="0" err="1" smtClean="0"/>
              <a:t>going</a:t>
            </a:r>
            <a:r>
              <a:rPr lang="de-DE" dirty="0" smtClean="0"/>
              <a:t> </a:t>
            </a:r>
            <a:r>
              <a:rPr lang="de-DE" dirty="0" err="1" smtClean="0"/>
              <a:t>to</a:t>
            </a:r>
            <a:r>
              <a:rPr lang="de-DE" dirty="0" smtClean="0"/>
              <a:t> </a:t>
            </a:r>
            <a:r>
              <a:rPr lang="de-DE" dirty="0" err="1" smtClean="0"/>
              <a:t>sleep</a:t>
            </a:r>
            <a:r>
              <a:rPr lang="de-DE" dirty="0" smtClean="0"/>
              <a:t> / </a:t>
            </a:r>
            <a:r>
              <a:rPr lang="de-DE" dirty="0" err="1" smtClean="0"/>
              <a:t>Otherwise</a:t>
            </a:r>
            <a:r>
              <a:rPr lang="de-DE" dirty="0" smtClean="0"/>
              <a:t>, </a:t>
            </a:r>
            <a:r>
              <a:rPr lang="de-DE" dirty="0" err="1" smtClean="0"/>
              <a:t>hope</a:t>
            </a:r>
            <a:r>
              <a:rPr lang="de-DE" dirty="0" smtClean="0"/>
              <a:t> </a:t>
            </a:r>
            <a:r>
              <a:rPr lang="de-DE" dirty="0" err="1" smtClean="0"/>
              <a:t>you</a:t>
            </a:r>
            <a:r>
              <a:rPr lang="de-DE" dirty="0" smtClean="0"/>
              <a:t> </a:t>
            </a:r>
            <a:r>
              <a:rPr lang="de-DE" dirty="0" err="1" smtClean="0"/>
              <a:t>had</a:t>
            </a:r>
            <a:r>
              <a:rPr lang="de-DE" dirty="0" smtClean="0"/>
              <a:t> a </a:t>
            </a:r>
            <a:r>
              <a:rPr lang="de-DE" dirty="0" err="1" smtClean="0"/>
              <a:t>peaceful</a:t>
            </a:r>
            <a:r>
              <a:rPr lang="de-DE" dirty="0" smtClean="0"/>
              <a:t> time !</a:t>
            </a:r>
            <a:endParaRPr lang="de-DE" dirty="0"/>
          </a:p>
        </p:txBody>
      </p:sp>
    </p:spTree>
    <p:extLst>
      <p:ext uri="{BB962C8B-B14F-4D97-AF65-F5344CB8AC3E}">
        <p14:creationId xmlns:p14="http://schemas.microsoft.com/office/powerpoint/2010/main" val="156502814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1711814" y="2644854"/>
            <a:ext cx="5878758" cy="769441"/>
          </a:xfrm>
          <a:prstGeom prst="rect">
            <a:avLst/>
          </a:prstGeom>
          <a:noFill/>
        </p:spPr>
        <p:txBody>
          <a:bodyPr wrap="none" rtlCol="0">
            <a:spAutoFit/>
          </a:bodyPr>
          <a:lstStyle/>
          <a:p>
            <a:r>
              <a:rPr lang="de-DE" sz="4400" dirty="0" smtClean="0"/>
              <a:t>Spezial Folien (</a:t>
            </a:r>
            <a:r>
              <a:rPr lang="de-DE" sz="4400" dirty="0"/>
              <a:t>S</a:t>
            </a:r>
            <a:r>
              <a:rPr lang="de-DE" sz="4400" dirty="0" smtClean="0"/>
              <a:t>elektion)</a:t>
            </a:r>
            <a:endParaRPr lang="de-DE" sz="4400" dirty="0"/>
          </a:p>
        </p:txBody>
      </p:sp>
    </p:spTree>
    <p:extLst>
      <p:ext uri="{BB962C8B-B14F-4D97-AF65-F5344CB8AC3E}">
        <p14:creationId xmlns:p14="http://schemas.microsoft.com/office/powerpoint/2010/main" val="19147969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p:cNvSpPr txBox="1"/>
          <p:nvPr/>
        </p:nvSpPr>
        <p:spPr>
          <a:xfrm>
            <a:off x="909898" y="1033024"/>
            <a:ext cx="4340100" cy="3693319"/>
          </a:xfrm>
          <a:prstGeom prst="rect">
            <a:avLst/>
          </a:prstGeom>
          <a:noFill/>
        </p:spPr>
        <p:txBody>
          <a:bodyPr wrap="none" rtlCol="0">
            <a:spAutoFit/>
          </a:bodyPr>
          <a:lstStyle/>
          <a:p>
            <a:r>
              <a:rPr lang="de-DE" dirty="0"/>
              <a:t>The Road Not </a:t>
            </a:r>
            <a:r>
              <a:rPr lang="de-DE" dirty="0" err="1"/>
              <a:t>Taken</a:t>
            </a:r>
            <a:endParaRPr lang="de-DE" dirty="0"/>
          </a:p>
          <a:p>
            <a:r>
              <a:rPr lang="de-DE" dirty="0"/>
              <a:t>                            Robert Frost, 1874 - 1963</a:t>
            </a:r>
          </a:p>
          <a:p>
            <a:r>
              <a:rPr lang="de-DE" dirty="0"/>
              <a:t>                  </a:t>
            </a:r>
            <a:r>
              <a:rPr lang="de-DE" b="1" dirty="0"/>
              <a:t> . . . </a:t>
            </a:r>
          </a:p>
          <a:p>
            <a:r>
              <a:rPr lang="de-DE" b="1" dirty="0" err="1"/>
              <a:t>Two</a:t>
            </a:r>
            <a:r>
              <a:rPr lang="de-DE" b="1" dirty="0"/>
              <a:t> </a:t>
            </a:r>
            <a:r>
              <a:rPr lang="de-DE" b="1" dirty="0" err="1"/>
              <a:t>roads</a:t>
            </a:r>
            <a:r>
              <a:rPr lang="de-DE" b="1" dirty="0"/>
              <a:t> </a:t>
            </a:r>
            <a:r>
              <a:rPr lang="de-DE" b="1" dirty="0" err="1"/>
              <a:t>diverged</a:t>
            </a:r>
            <a:r>
              <a:rPr lang="de-DE" b="1" dirty="0"/>
              <a:t> in a </a:t>
            </a:r>
            <a:r>
              <a:rPr lang="de-DE" b="1" dirty="0" err="1"/>
              <a:t>wood</a:t>
            </a:r>
            <a:r>
              <a:rPr lang="de-DE" b="1" dirty="0"/>
              <a:t>, </a:t>
            </a:r>
            <a:r>
              <a:rPr lang="de-DE" b="1" dirty="0" err="1"/>
              <a:t>and</a:t>
            </a:r>
            <a:r>
              <a:rPr lang="de-DE" b="1" dirty="0"/>
              <a:t> I --</a:t>
            </a:r>
          </a:p>
          <a:p>
            <a:r>
              <a:rPr lang="de-DE" b="1" dirty="0"/>
              <a:t>I </a:t>
            </a:r>
            <a:r>
              <a:rPr lang="de-DE" b="1" dirty="0" err="1"/>
              <a:t>took</a:t>
            </a:r>
            <a:r>
              <a:rPr lang="de-DE" b="1" dirty="0"/>
              <a:t> </a:t>
            </a:r>
            <a:r>
              <a:rPr lang="de-DE" b="1" dirty="0" err="1"/>
              <a:t>the</a:t>
            </a:r>
            <a:r>
              <a:rPr lang="de-DE" b="1" dirty="0"/>
              <a:t> </a:t>
            </a:r>
            <a:r>
              <a:rPr lang="de-DE" b="1" dirty="0" err="1"/>
              <a:t>one</a:t>
            </a:r>
            <a:r>
              <a:rPr lang="de-DE" b="1" dirty="0"/>
              <a:t> </a:t>
            </a:r>
            <a:r>
              <a:rPr lang="de-DE" b="1" dirty="0" err="1"/>
              <a:t>less</a:t>
            </a:r>
            <a:r>
              <a:rPr lang="de-DE" b="1" dirty="0"/>
              <a:t> </a:t>
            </a:r>
            <a:r>
              <a:rPr lang="de-DE" b="1" dirty="0" err="1"/>
              <a:t>traveled</a:t>
            </a:r>
            <a:r>
              <a:rPr lang="de-DE" b="1" dirty="0"/>
              <a:t> </a:t>
            </a:r>
            <a:r>
              <a:rPr lang="de-DE" b="1" dirty="0" err="1"/>
              <a:t>by</a:t>
            </a:r>
            <a:r>
              <a:rPr lang="de-DE" b="1" dirty="0"/>
              <a:t>,</a:t>
            </a:r>
          </a:p>
          <a:p>
            <a:r>
              <a:rPr lang="de-DE" b="1" dirty="0" err="1"/>
              <a:t>And</a:t>
            </a:r>
            <a:r>
              <a:rPr lang="de-DE" b="1" dirty="0"/>
              <a:t> </a:t>
            </a:r>
            <a:r>
              <a:rPr lang="de-DE" b="1" dirty="0" err="1"/>
              <a:t>that</a:t>
            </a:r>
            <a:r>
              <a:rPr lang="de-DE" b="1" dirty="0"/>
              <a:t> </a:t>
            </a:r>
            <a:r>
              <a:rPr lang="de-DE" b="1" dirty="0" err="1"/>
              <a:t>has</a:t>
            </a:r>
            <a:r>
              <a:rPr lang="de-DE" b="1" dirty="0"/>
              <a:t> </a:t>
            </a:r>
            <a:r>
              <a:rPr lang="de-DE" b="1" dirty="0" err="1"/>
              <a:t>made</a:t>
            </a:r>
            <a:r>
              <a:rPr lang="de-DE" b="1" dirty="0"/>
              <a:t> all </a:t>
            </a:r>
            <a:r>
              <a:rPr lang="de-DE" b="1" dirty="0" err="1"/>
              <a:t>the</a:t>
            </a:r>
            <a:r>
              <a:rPr lang="de-DE" b="1" dirty="0"/>
              <a:t> </a:t>
            </a:r>
            <a:r>
              <a:rPr lang="de-DE" b="1" dirty="0" err="1"/>
              <a:t>difference</a:t>
            </a:r>
            <a:r>
              <a:rPr lang="de-DE" b="1" dirty="0"/>
              <a:t>.</a:t>
            </a:r>
          </a:p>
          <a:p>
            <a:endParaRPr lang="de-DE" b="1" dirty="0"/>
          </a:p>
          <a:p>
            <a:r>
              <a:rPr lang="de-DE" dirty="0"/>
              <a:t>        </a:t>
            </a:r>
            <a:r>
              <a:rPr lang="de-DE" dirty="0" err="1"/>
              <a:t>Stopping</a:t>
            </a:r>
            <a:r>
              <a:rPr lang="de-DE" dirty="0"/>
              <a:t> </a:t>
            </a:r>
            <a:r>
              <a:rPr lang="de-DE" dirty="0" err="1"/>
              <a:t>by</a:t>
            </a:r>
            <a:r>
              <a:rPr lang="de-DE" dirty="0"/>
              <a:t> Woods on a </a:t>
            </a:r>
            <a:r>
              <a:rPr lang="de-DE" dirty="0" err="1"/>
              <a:t>Snowy</a:t>
            </a:r>
            <a:r>
              <a:rPr lang="de-DE" dirty="0"/>
              <a:t> </a:t>
            </a:r>
            <a:r>
              <a:rPr lang="de-DE" dirty="0" err="1"/>
              <a:t>Evening</a:t>
            </a:r>
            <a:endParaRPr lang="de-DE" dirty="0"/>
          </a:p>
          <a:p>
            <a:r>
              <a:rPr lang="de-DE" dirty="0"/>
              <a:t>		. . . </a:t>
            </a:r>
          </a:p>
          <a:p>
            <a:endParaRPr lang="de-DE" dirty="0"/>
          </a:p>
          <a:p>
            <a:r>
              <a:rPr lang="de-DE" b="1" dirty="0"/>
              <a:t>But I </a:t>
            </a:r>
            <a:r>
              <a:rPr lang="de-DE" b="1" dirty="0" err="1"/>
              <a:t>have</a:t>
            </a:r>
            <a:r>
              <a:rPr lang="de-DE" b="1" dirty="0"/>
              <a:t> </a:t>
            </a:r>
            <a:r>
              <a:rPr lang="de-DE" b="1" dirty="0" err="1"/>
              <a:t>promises</a:t>
            </a:r>
            <a:r>
              <a:rPr lang="de-DE" b="1" dirty="0"/>
              <a:t> </a:t>
            </a:r>
            <a:r>
              <a:rPr lang="de-DE" b="1" dirty="0" err="1"/>
              <a:t>to</a:t>
            </a:r>
            <a:r>
              <a:rPr lang="de-DE" b="1" dirty="0"/>
              <a:t> </a:t>
            </a:r>
            <a:r>
              <a:rPr lang="de-DE" b="1" dirty="0" err="1"/>
              <a:t>keep</a:t>
            </a:r>
            <a:r>
              <a:rPr lang="de-DE" b="1" dirty="0"/>
              <a:t>, </a:t>
            </a:r>
          </a:p>
          <a:p>
            <a:r>
              <a:rPr lang="de-DE" b="1" dirty="0" err="1"/>
              <a:t>and</a:t>
            </a:r>
            <a:r>
              <a:rPr lang="de-DE" b="1" dirty="0"/>
              <a:t> </a:t>
            </a:r>
            <a:r>
              <a:rPr lang="de-DE" b="1" dirty="0" err="1"/>
              <a:t>miles</a:t>
            </a:r>
            <a:r>
              <a:rPr lang="de-DE" b="1" dirty="0"/>
              <a:t> </a:t>
            </a:r>
            <a:r>
              <a:rPr lang="de-DE" b="1" dirty="0" err="1"/>
              <a:t>to</a:t>
            </a:r>
            <a:r>
              <a:rPr lang="de-DE" b="1" dirty="0"/>
              <a:t> </a:t>
            </a:r>
            <a:r>
              <a:rPr lang="de-DE" b="1" dirty="0" err="1"/>
              <a:t>go</a:t>
            </a:r>
            <a:r>
              <a:rPr lang="de-DE" b="1" dirty="0"/>
              <a:t> </a:t>
            </a:r>
            <a:r>
              <a:rPr lang="de-DE" b="1" dirty="0" err="1"/>
              <a:t>before</a:t>
            </a:r>
            <a:r>
              <a:rPr lang="de-DE" b="1" dirty="0"/>
              <a:t> I </a:t>
            </a:r>
            <a:r>
              <a:rPr lang="de-DE" b="1" dirty="0" err="1"/>
              <a:t>sleep</a:t>
            </a:r>
            <a:r>
              <a:rPr lang="de-DE" b="1" dirty="0"/>
              <a:t>, </a:t>
            </a:r>
          </a:p>
          <a:p>
            <a:r>
              <a:rPr lang="de-DE" b="1" dirty="0" err="1"/>
              <a:t>and</a:t>
            </a:r>
            <a:r>
              <a:rPr lang="de-DE" b="1" dirty="0"/>
              <a:t> </a:t>
            </a:r>
            <a:r>
              <a:rPr lang="de-DE" b="1" dirty="0" err="1"/>
              <a:t>miles</a:t>
            </a:r>
            <a:r>
              <a:rPr lang="de-DE" b="1" dirty="0"/>
              <a:t> </a:t>
            </a:r>
            <a:r>
              <a:rPr lang="de-DE" b="1" dirty="0" err="1"/>
              <a:t>to</a:t>
            </a:r>
            <a:r>
              <a:rPr lang="de-DE" b="1" dirty="0"/>
              <a:t> </a:t>
            </a:r>
            <a:r>
              <a:rPr lang="de-DE" b="1" dirty="0" err="1"/>
              <a:t>go</a:t>
            </a:r>
            <a:r>
              <a:rPr lang="de-DE" b="1" dirty="0"/>
              <a:t> </a:t>
            </a:r>
            <a:r>
              <a:rPr lang="de-DE" b="1" dirty="0" err="1"/>
              <a:t>before</a:t>
            </a:r>
            <a:r>
              <a:rPr lang="de-DE" b="1" dirty="0"/>
              <a:t> I </a:t>
            </a:r>
            <a:r>
              <a:rPr lang="de-DE" b="1" dirty="0" err="1"/>
              <a:t>sleep</a:t>
            </a:r>
            <a:r>
              <a:rPr lang="de-DE" b="1" dirty="0"/>
              <a:t>.</a:t>
            </a:r>
          </a:p>
        </p:txBody>
      </p:sp>
    </p:spTree>
    <p:extLst>
      <p:ext uri="{BB962C8B-B14F-4D97-AF65-F5344CB8AC3E}">
        <p14:creationId xmlns:p14="http://schemas.microsoft.com/office/powerpoint/2010/main" val="273321219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p:cNvSpPr/>
          <p:nvPr/>
        </p:nvSpPr>
        <p:spPr>
          <a:xfrm>
            <a:off x="755576" y="980728"/>
            <a:ext cx="7704856" cy="4770537"/>
          </a:xfrm>
          <a:prstGeom prst="rect">
            <a:avLst/>
          </a:prstGeom>
        </p:spPr>
        <p:txBody>
          <a:bodyPr wrap="square">
            <a:spAutoFit/>
          </a:bodyPr>
          <a:lstStyle/>
          <a:p>
            <a:pPr algn="just"/>
            <a:r>
              <a:rPr lang="en-US" b="1" dirty="0">
                <a:solidFill>
                  <a:srgbClr val="FF0000"/>
                </a:solidFill>
                <a:latin typeface="Arial Black"/>
                <a:cs typeface="Arial Black"/>
              </a:rPr>
              <a:t>What Turing disregards completely is the fact that MIND, in its use, is not static,</a:t>
            </a:r>
            <a:r>
              <a:rPr lang="de-DE" b="1" dirty="0">
                <a:solidFill>
                  <a:srgbClr val="FF0000"/>
                </a:solidFill>
                <a:latin typeface="Arial Black"/>
                <a:cs typeface="Arial Black"/>
              </a:rPr>
              <a:t> </a:t>
            </a:r>
            <a:r>
              <a:rPr lang="en-US" b="1" dirty="0">
                <a:solidFill>
                  <a:srgbClr val="FF0000"/>
                </a:solidFill>
                <a:latin typeface="Arial Black"/>
                <a:cs typeface="Arial Black"/>
              </a:rPr>
              <a:t>but constantly developing, </a:t>
            </a:r>
            <a:r>
              <a:rPr lang="en-US" b="1" dirty="0" err="1">
                <a:solidFill>
                  <a:srgbClr val="FF0000"/>
                </a:solidFill>
                <a:latin typeface="Arial Black"/>
                <a:cs typeface="Arial Black"/>
              </a:rPr>
              <a:t>i</a:t>
            </a:r>
            <a:r>
              <a:rPr lang="en-US" b="1" dirty="0">
                <a:solidFill>
                  <a:srgbClr val="FF0000"/>
                </a:solidFill>
                <a:latin typeface="Arial Black"/>
                <a:cs typeface="Arial Black"/>
              </a:rPr>
              <a:t>. e. that we understand abstract terms more and</a:t>
            </a:r>
            <a:r>
              <a:rPr lang="de-DE" b="1" dirty="0">
                <a:solidFill>
                  <a:srgbClr val="FF0000"/>
                </a:solidFill>
                <a:latin typeface="Arial Black"/>
                <a:cs typeface="Arial Black"/>
              </a:rPr>
              <a:t> </a:t>
            </a:r>
            <a:r>
              <a:rPr lang="en-US" b="1" dirty="0">
                <a:solidFill>
                  <a:srgbClr val="FF0000"/>
                </a:solidFill>
                <a:latin typeface="Arial Black"/>
                <a:cs typeface="Arial Black"/>
              </a:rPr>
              <a:t>more precisely as we go on using them, and that more and more abstract</a:t>
            </a:r>
            <a:r>
              <a:rPr lang="de-DE" b="1" dirty="0">
                <a:solidFill>
                  <a:srgbClr val="FF0000"/>
                </a:solidFill>
                <a:latin typeface="Arial Black"/>
                <a:cs typeface="Arial Black"/>
              </a:rPr>
              <a:t> </a:t>
            </a:r>
            <a:r>
              <a:rPr lang="en-US" b="1" dirty="0">
                <a:solidFill>
                  <a:srgbClr val="FF0000"/>
                </a:solidFill>
                <a:latin typeface="Arial Black"/>
                <a:cs typeface="Arial Black"/>
              </a:rPr>
              <a:t>terms enter the sphere of our understanding.</a:t>
            </a:r>
            <a:r>
              <a:rPr lang="en-US" sz="2000" b="1" dirty="0">
                <a:solidFill>
                  <a:srgbClr val="FF0000"/>
                </a:solidFill>
              </a:rPr>
              <a:t> </a:t>
            </a:r>
            <a:r>
              <a:rPr lang="en-US" sz="2000" dirty="0">
                <a:solidFill>
                  <a:srgbClr val="FF0000"/>
                </a:solidFill>
              </a:rPr>
              <a:t>-- Kurt Gödel, 1972</a:t>
            </a:r>
            <a:endParaRPr lang="de-DE" sz="2000" dirty="0">
              <a:solidFill>
                <a:srgbClr val="FF0000"/>
              </a:solidFill>
            </a:endParaRPr>
          </a:p>
          <a:p>
            <a:r>
              <a:rPr lang="en-GB" sz="2000" dirty="0">
                <a:solidFill>
                  <a:srgbClr val="FF0000"/>
                </a:solidFill>
              </a:rPr>
              <a:t> </a:t>
            </a:r>
            <a:endParaRPr lang="de-DE" sz="2000" dirty="0">
              <a:solidFill>
                <a:srgbClr val="FF0000"/>
              </a:solidFill>
            </a:endParaRPr>
          </a:p>
          <a:p>
            <a:pPr algn="just"/>
            <a:r>
              <a:rPr lang="en-US" dirty="0"/>
              <a:t> </a:t>
            </a:r>
            <a:r>
              <a:rPr lang="en-US" sz="2000" dirty="0">
                <a:latin typeface="Arial Black"/>
                <a:cs typeface="Arial Black"/>
              </a:rPr>
              <a:t>“</a:t>
            </a:r>
            <a:r>
              <a:rPr lang="en-US" sz="2000" dirty="0">
                <a:solidFill>
                  <a:srgbClr val="FF0000"/>
                </a:solidFill>
                <a:latin typeface="Arial Black"/>
                <a:cs typeface="Arial Black"/>
              </a:rPr>
              <a:t>The idea that everything in the world has meaning  is, after all, precisely analogous to the principle that everything has a cause, on which the whole of science rests.</a:t>
            </a:r>
            <a:r>
              <a:rPr lang="en-US" sz="2000" dirty="0">
                <a:latin typeface="Arial Black"/>
                <a:cs typeface="Arial Black"/>
              </a:rPr>
              <a:t>” </a:t>
            </a:r>
            <a:endParaRPr lang="en-US" sz="2000" dirty="0" smtClean="0">
              <a:latin typeface="Arial Black"/>
              <a:cs typeface="Arial Black"/>
            </a:endParaRPr>
          </a:p>
          <a:p>
            <a:pPr algn="just"/>
            <a:endParaRPr lang="en-US" sz="2000" dirty="0">
              <a:latin typeface="Arial Black"/>
              <a:cs typeface="Arial Black"/>
            </a:endParaRPr>
          </a:p>
          <a:p>
            <a:pPr algn="r"/>
            <a:r>
              <a:rPr lang="en-US" sz="2000" dirty="0" smtClean="0">
                <a:latin typeface="Arial Black"/>
                <a:cs typeface="Arial Black"/>
              </a:rPr>
              <a:t>(</a:t>
            </a:r>
            <a:r>
              <a:rPr lang="en-US" sz="2000" dirty="0">
                <a:latin typeface="Arial Black"/>
                <a:cs typeface="Arial Black"/>
              </a:rPr>
              <a:t>Gödel 1961</a:t>
            </a:r>
            <a:r>
              <a:rPr lang="en-US" sz="2000" dirty="0" smtClean="0">
                <a:latin typeface="Arial Black"/>
                <a:cs typeface="Arial Black"/>
              </a:rPr>
              <a:t>)</a:t>
            </a:r>
          </a:p>
          <a:p>
            <a:endParaRPr lang="en-US" dirty="0"/>
          </a:p>
          <a:p>
            <a:endParaRPr lang="en-US" dirty="0" smtClean="0"/>
          </a:p>
          <a:p>
            <a:pPr algn="just"/>
            <a:endParaRPr lang="en-US" b="1" dirty="0">
              <a:solidFill>
                <a:srgbClr val="FF0000"/>
              </a:solidFill>
            </a:endParaRPr>
          </a:p>
          <a:p>
            <a:endParaRPr lang="de-DE" dirty="0"/>
          </a:p>
        </p:txBody>
      </p:sp>
    </p:spTree>
    <p:extLst>
      <p:ext uri="{BB962C8B-B14F-4D97-AF65-F5344CB8AC3E}">
        <p14:creationId xmlns:p14="http://schemas.microsoft.com/office/powerpoint/2010/main" val="362931223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Line 4"/>
          <p:cNvSpPr>
            <a:spLocks noChangeShapeType="1"/>
          </p:cNvSpPr>
          <p:nvPr/>
        </p:nvSpPr>
        <p:spPr bwMode="auto">
          <a:xfrm flipV="1">
            <a:off x="3635375" y="3213100"/>
            <a:ext cx="1800225" cy="1152525"/>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de-DE">
              <a:cs typeface="+mn-cs"/>
            </a:endParaRPr>
          </a:p>
        </p:txBody>
      </p:sp>
      <p:sp>
        <p:nvSpPr>
          <p:cNvPr id="2053" name="Line 5"/>
          <p:cNvSpPr>
            <a:spLocks noChangeShapeType="1"/>
          </p:cNvSpPr>
          <p:nvPr/>
        </p:nvSpPr>
        <p:spPr bwMode="auto">
          <a:xfrm flipV="1">
            <a:off x="6948488" y="4005263"/>
            <a:ext cx="1008062" cy="8636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de-DE">
              <a:cs typeface="+mn-cs"/>
            </a:endParaRPr>
          </a:p>
        </p:txBody>
      </p:sp>
      <p:sp>
        <p:nvSpPr>
          <p:cNvPr id="2054" name="Line 6"/>
          <p:cNvSpPr>
            <a:spLocks noChangeShapeType="1"/>
          </p:cNvSpPr>
          <p:nvPr/>
        </p:nvSpPr>
        <p:spPr bwMode="auto">
          <a:xfrm flipH="1" flipV="1">
            <a:off x="6877050" y="2636838"/>
            <a:ext cx="1079500" cy="79216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de-DE">
              <a:cs typeface="+mn-cs"/>
            </a:endParaRPr>
          </a:p>
        </p:txBody>
      </p:sp>
      <p:sp>
        <p:nvSpPr>
          <p:cNvPr id="2055" name="Line 7"/>
          <p:cNvSpPr>
            <a:spLocks noChangeShapeType="1"/>
          </p:cNvSpPr>
          <p:nvPr/>
        </p:nvSpPr>
        <p:spPr bwMode="auto">
          <a:xfrm flipH="1" flipV="1">
            <a:off x="1403350" y="3789363"/>
            <a:ext cx="865188" cy="100806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de-DE">
              <a:cs typeface="+mn-cs"/>
            </a:endParaRPr>
          </a:p>
        </p:txBody>
      </p:sp>
      <p:sp>
        <p:nvSpPr>
          <p:cNvPr id="2056" name="Line 8"/>
          <p:cNvSpPr>
            <a:spLocks noChangeShapeType="1"/>
          </p:cNvSpPr>
          <p:nvPr/>
        </p:nvSpPr>
        <p:spPr bwMode="auto">
          <a:xfrm flipV="1">
            <a:off x="1403350" y="2565400"/>
            <a:ext cx="792163" cy="93503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de-DE">
              <a:cs typeface="+mn-cs"/>
            </a:endParaRPr>
          </a:p>
        </p:txBody>
      </p:sp>
      <p:sp>
        <p:nvSpPr>
          <p:cNvPr id="2057" name="Line 9"/>
          <p:cNvSpPr>
            <a:spLocks noChangeShapeType="1"/>
          </p:cNvSpPr>
          <p:nvPr/>
        </p:nvSpPr>
        <p:spPr bwMode="auto">
          <a:xfrm flipV="1">
            <a:off x="6156325" y="3214688"/>
            <a:ext cx="0" cy="107791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de-DE">
              <a:cs typeface="+mn-cs"/>
            </a:endParaRPr>
          </a:p>
        </p:txBody>
      </p:sp>
      <p:sp>
        <p:nvSpPr>
          <p:cNvPr id="2058" name="Line 10"/>
          <p:cNvSpPr>
            <a:spLocks noChangeShapeType="1"/>
          </p:cNvSpPr>
          <p:nvPr/>
        </p:nvSpPr>
        <p:spPr bwMode="auto">
          <a:xfrm flipH="1">
            <a:off x="3708400" y="4437063"/>
            <a:ext cx="1704975"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de-DE">
              <a:cs typeface="+mn-cs"/>
            </a:endParaRPr>
          </a:p>
        </p:txBody>
      </p:sp>
      <p:sp>
        <p:nvSpPr>
          <p:cNvPr id="2060" name="Text Box 12"/>
          <p:cNvSpPr txBox="1">
            <a:spLocks noChangeArrowheads="1"/>
          </p:cNvSpPr>
          <p:nvPr/>
        </p:nvSpPr>
        <p:spPr bwMode="auto">
          <a:xfrm>
            <a:off x="6863939" y="3357563"/>
            <a:ext cx="1668874" cy="646331"/>
          </a:xfrm>
          <a:prstGeom prst="rect">
            <a:avLst/>
          </a:prstGeom>
          <a:noFill/>
          <a:ln w="952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lgn="ctr">
              <a:defRPr/>
            </a:pPr>
            <a:r>
              <a:rPr lang="de-AT" b="1" dirty="0" err="1" smtClean="0">
                <a:cs typeface="+mn-cs"/>
              </a:rPr>
              <a:t>Use</a:t>
            </a:r>
            <a:r>
              <a:rPr lang="de-AT" b="1" dirty="0" smtClean="0">
                <a:cs typeface="+mn-cs"/>
              </a:rPr>
              <a:t> </a:t>
            </a:r>
            <a:r>
              <a:rPr lang="de-AT" b="1" dirty="0" err="1" smtClean="0">
                <a:cs typeface="+mn-cs"/>
              </a:rPr>
              <a:t>application</a:t>
            </a:r>
            <a:r>
              <a:rPr lang="de-AT" b="1" dirty="0" smtClean="0">
                <a:cs typeface="+mn-cs"/>
              </a:rPr>
              <a:t> Umsetzung</a:t>
            </a:r>
            <a:endParaRPr lang="de-AT" b="1" dirty="0">
              <a:cs typeface="+mn-cs"/>
            </a:endParaRPr>
          </a:p>
        </p:txBody>
      </p:sp>
      <p:sp>
        <p:nvSpPr>
          <p:cNvPr id="2061" name="Line 13"/>
          <p:cNvSpPr>
            <a:spLocks noChangeShapeType="1"/>
          </p:cNvSpPr>
          <p:nvPr/>
        </p:nvSpPr>
        <p:spPr bwMode="auto">
          <a:xfrm flipH="1">
            <a:off x="3708400" y="3141663"/>
            <a:ext cx="1704975"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de-DE">
              <a:cs typeface="+mn-cs"/>
            </a:endParaRPr>
          </a:p>
        </p:txBody>
      </p:sp>
      <p:sp>
        <p:nvSpPr>
          <p:cNvPr id="2062" name="Line 14"/>
          <p:cNvSpPr>
            <a:spLocks noChangeShapeType="1"/>
          </p:cNvSpPr>
          <p:nvPr/>
        </p:nvSpPr>
        <p:spPr bwMode="auto">
          <a:xfrm flipV="1">
            <a:off x="3132138" y="3213100"/>
            <a:ext cx="0" cy="107791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de-DE">
              <a:cs typeface="+mn-cs"/>
            </a:endParaRPr>
          </a:p>
        </p:txBody>
      </p:sp>
      <p:grpSp>
        <p:nvGrpSpPr>
          <p:cNvPr id="14348" name="Group 15"/>
          <p:cNvGrpSpPr>
            <a:grpSpLocks/>
          </p:cNvGrpSpPr>
          <p:nvPr/>
        </p:nvGrpSpPr>
        <p:grpSpPr bwMode="auto">
          <a:xfrm>
            <a:off x="323850" y="1223963"/>
            <a:ext cx="8561388" cy="4751387"/>
            <a:chOff x="204" y="755"/>
            <a:chExt cx="5393" cy="2993"/>
          </a:xfrm>
        </p:grpSpPr>
        <p:sp>
          <p:nvSpPr>
            <p:cNvPr id="14408" name="WordArt 16"/>
            <p:cNvSpPr>
              <a:spLocks noChangeArrowheads="1" noChangeShapeType="1" noTextEdit="1"/>
            </p:cNvSpPr>
            <p:nvPr/>
          </p:nvSpPr>
          <p:spPr bwMode="auto">
            <a:xfrm>
              <a:off x="204" y="2161"/>
              <a:ext cx="222" cy="408"/>
            </a:xfrm>
            <a:prstGeom prst="rect">
              <a:avLst/>
            </a:prstGeom>
          </p:spPr>
          <p:txBody>
            <a:bodyPr wrap="none" fromWordArt="1">
              <a:prstTxWarp prst="textPlain">
                <a:avLst>
                  <a:gd name="adj" fmla="val 50000"/>
                </a:avLst>
              </a:prstTxWarp>
            </a:bodyPr>
            <a:lstStyle/>
            <a:p>
              <a:pPr algn="ctr"/>
              <a:r>
                <a:rPr lang="de-DE" sz="3600" kern="10">
                  <a:ln w="12700">
                    <a:solidFill>
                      <a:srgbClr val="3333CC"/>
                    </a:solidFill>
                    <a:round/>
                    <a:headEnd/>
                    <a:tailEnd/>
                  </a:ln>
                  <a:solidFill>
                    <a:srgbClr val="B2B2B2">
                      <a:alpha val="50195"/>
                    </a:srgbClr>
                  </a:solidFill>
                  <a:effectLst>
                    <a:outerShdw blurRad="63500" dist="107763" dir="13500000" algn="ctr" rotWithShape="0">
                      <a:srgbClr val="9999FF">
                        <a:alpha val="50000"/>
                      </a:srgbClr>
                    </a:outerShdw>
                  </a:effectLst>
                  <a:latin typeface="Arial Black"/>
                  <a:ea typeface="Arial Black"/>
                  <a:cs typeface="Arial Black"/>
                </a:rPr>
                <a:t>A</a:t>
              </a:r>
            </a:p>
          </p:txBody>
        </p:sp>
        <p:sp>
          <p:nvSpPr>
            <p:cNvPr id="14409" name="WordArt 17"/>
            <p:cNvSpPr>
              <a:spLocks noChangeArrowheads="1" noChangeShapeType="1" noTextEdit="1"/>
            </p:cNvSpPr>
            <p:nvPr/>
          </p:nvSpPr>
          <p:spPr bwMode="auto">
            <a:xfrm>
              <a:off x="2789" y="3340"/>
              <a:ext cx="222" cy="408"/>
            </a:xfrm>
            <a:prstGeom prst="rect">
              <a:avLst/>
            </a:prstGeom>
          </p:spPr>
          <p:txBody>
            <a:bodyPr wrap="none" fromWordArt="1">
              <a:prstTxWarp prst="textPlain">
                <a:avLst>
                  <a:gd name="adj" fmla="val 50000"/>
                </a:avLst>
              </a:prstTxWarp>
            </a:bodyPr>
            <a:lstStyle/>
            <a:p>
              <a:pPr algn="ctr"/>
              <a:r>
                <a:rPr lang="de-DE" sz="3600" kern="10">
                  <a:ln w="12700">
                    <a:solidFill>
                      <a:srgbClr val="3333CC"/>
                    </a:solidFill>
                    <a:round/>
                    <a:headEnd/>
                    <a:tailEnd/>
                  </a:ln>
                  <a:solidFill>
                    <a:srgbClr val="B2B2B2">
                      <a:alpha val="50195"/>
                    </a:srgbClr>
                  </a:solidFill>
                  <a:effectLst>
                    <a:outerShdw blurRad="63500" dist="107763" dir="13500000" algn="ctr" rotWithShape="0">
                      <a:srgbClr val="9999FF">
                        <a:alpha val="50000"/>
                      </a:srgbClr>
                    </a:outerShdw>
                  </a:effectLst>
                  <a:latin typeface="Arial Black"/>
                  <a:ea typeface="Arial Black"/>
                  <a:cs typeface="Arial Black"/>
                </a:rPr>
                <a:t>B</a:t>
              </a:r>
            </a:p>
          </p:txBody>
        </p:sp>
        <p:sp>
          <p:nvSpPr>
            <p:cNvPr id="14410" name="WordArt 18"/>
            <p:cNvSpPr>
              <a:spLocks noChangeArrowheads="1" noChangeShapeType="1" noTextEdit="1"/>
            </p:cNvSpPr>
            <p:nvPr/>
          </p:nvSpPr>
          <p:spPr bwMode="auto">
            <a:xfrm>
              <a:off x="5375" y="2161"/>
              <a:ext cx="222" cy="408"/>
            </a:xfrm>
            <a:prstGeom prst="rect">
              <a:avLst/>
            </a:prstGeom>
          </p:spPr>
          <p:txBody>
            <a:bodyPr wrap="none" fromWordArt="1">
              <a:prstTxWarp prst="textPlain">
                <a:avLst>
                  <a:gd name="adj" fmla="val 50000"/>
                </a:avLst>
              </a:prstTxWarp>
            </a:bodyPr>
            <a:lstStyle/>
            <a:p>
              <a:pPr algn="ctr"/>
              <a:r>
                <a:rPr lang="de-DE" sz="3600" kern="10">
                  <a:ln w="12700">
                    <a:solidFill>
                      <a:srgbClr val="3333CC"/>
                    </a:solidFill>
                    <a:round/>
                    <a:headEnd/>
                    <a:tailEnd/>
                  </a:ln>
                  <a:solidFill>
                    <a:srgbClr val="B2B2B2">
                      <a:alpha val="50195"/>
                    </a:srgbClr>
                  </a:solidFill>
                  <a:effectLst>
                    <a:outerShdw blurRad="63500" dist="107763" dir="13500000" algn="ctr" rotWithShape="0">
                      <a:srgbClr val="9999FF">
                        <a:alpha val="50000"/>
                      </a:srgbClr>
                    </a:outerShdw>
                  </a:effectLst>
                  <a:latin typeface="Arial Black"/>
                  <a:ea typeface="Arial Black"/>
                  <a:cs typeface="Arial Black"/>
                </a:rPr>
                <a:t>C</a:t>
              </a:r>
            </a:p>
          </p:txBody>
        </p:sp>
        <p:sp>
          <p:nvSpPr>
            <p:cNvPr id="14411" name="WordArt 19"/>
            <p:cNvSpPr>
              <a:spLocks noChangeArrowheads="1" noChangeShapeType="1" noTextEdit="1"/>
            </p:cNvSpPr>
            <p:nvPr/>
          </p:nvSpPr>
          <p:spPr bwMode="auto">
            <a:xfrm>
              <a:off x="2835" y="755"/>
              <a:ext cx="222" cy="408"/>
            </a:xfrm>
            <a:prstGeom prst="rect">
              <a:avLst/>
            </a:prstGeom>
          </p:spPr>
          <p:txBody>
            <a:bodyPr wrap="none" fromWordArt="1">
              <a:prstTxWarp prst="textPlain">
                <a:avLst>
                  <a:gd name="adj" fmla="val 50000"/>
                </a:avLst>
              </a:prstTxWarp>
            </a:bodyPr>
            <a:lstStyle/>
            <a:p>
              <a:pPr algn="ctr"/>
              <a:r>
                <a:rPr lang="de-DE" sz="3600" kern="10">
                  <a:ln w="12700">
                    <a:solidFill>
                      <a:srgbClr val="3333CC"/>
                    </a:solidFill>
                    <a:round/>
                    <a:headEnd/>
                    <a:tailEnd/>
                  </a:ln>
                  <a:solidFill>
                    <a:srgbClr val="B2B2B2">
                      <a:alpha val="50195"/>
                    </a:srgbClr>
                  </a:solidFill>
                  <a:effectLst>
                    <a:outerShdw blurRad="63500" dist="107763" dir="13500000" algn="ctr" rotWithShape="0">
                      <a:srgbClr val="9999FF">
                        <a:alpha val="50000"/>
                      </a:srgbClr>
                    </a:outerShdw>
                  </a:effectLst>
                  <a:latin typeface="Arial Black"/>
                  <a:ea typeface="Arial Black"/>
                  <a:cs typeface="Arial Black"/>
                </a:rPr>
                <a:t>D</a:t>
              </a:r>
            </a:p>
          </p:txBody>
        </p:sp>
        <p:sp>
          <p:nvSpPr>
            <p:cNvPr id="2068" name="Line 20"/>
            <p:cNvSpPr>
              <a:spLocks noChangeShapeType="1"/>
            </p:cNvSpPr>
            <p:nvPr/>
          </p:nvSpPr>
          <p:spPr bwMode="auto">
            <a:xfrm flipH="1">
              <a:off x="431" y="891"/>
              <a:ext cx="2358" cy="1406"/>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de-DE">
                <a:cs typeface="+mn-cs"/>
              </a:endParaRPr>
            </a:p>
          </p:txBody>
        </p:sp>
        <p:sp>
          <p:nvSpPr>
            <p:cNvPr id="2069" name="Line 21"/>
            <p:cNvSpPr>
              <a:spLocks noChangeShapeType="1"/>
            </p:cNvSpPr>
            <p:nvPr/>
          </p:nvSpPr>
          <p:spPr bwMode="auto">
            <a:xfrm>
              <a:off x="476" y="2614"/>
              <a:ext cx="2268" cy="998"/>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de-DE">
                <a:cs typeface="+mn-cs"/>
              </a:endParaRPr>
            </a:p>
          </p:txBody>
        </p:sp>
        <p:sp>
          <p:nvSpPr>
            <p:cNvPr id="2070" name="Line 22"/>
            <p:cNvSpPr>
              <a:spLocks noChangeShapeType="1"/>
            </p:cNvSpPr>
            <p:nvPr/>
          </p:nvSpPr>
          <p:spPr bwMode="auto">
            <a:xfrm flipV="1">
              <a:off x="3061" y="2614"/>
              <a:ext cx="2314" cy="998"/>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de-DE">
                <a:cs typeface="+mn-cs"/>
              </a:endParaRPr>
            </a:p>
          </p:txBody>
        </p:sp>
        <p:sp>
          <p:nvSpPr>
            <p:cNvPr id="2071" name="Line 23"/>
            <p:cNvSpPr>
              <a:spLocks noChangeShapeType="1"/>
            </p:cNvSpPr>
            <p:nvPr/>
          </p:nvSpPr>
          <p:spPr bwMode="auto">
            <a:xfrm>
              <a:off x="3107" y="845"/>
              <a:ext cx="2268" cy="1316"/>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de-DE">
                <a:cs typeface="+mn-cs"/>
              </a:endParaRPr>
            </a:p>
          </p:txBody>
        </p:sp>
      </p:grpSp>
      <p:sp>
        <p:nvSpPr>
          <p:cNvPr id="2072" name="Text Box 24"/>
          <p:cNvSpPr txBox="1">
            <a:spLocks noChangeArrowheads="1"/>
          </p:cNvSpPr>
          <p:nvPr/>
        </p:nvSpPr>
        <p:spPr bwMode="auto">
          <a:xfrm>
            <a:off x="683568" y="3501008"/>
            <a:ext cx="1547812" cy="376238"/>
          </a:xfrm>
          <a:prstGeom prst="rect">
            <a:avLst/>
          </a:prstGeom>
          <a:noFill/>
          <a:ln w="952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defRPr/>
            </a:pPr>
            <a:r>
              <a:rPr lang="de-AT" dirty="0" smtClean="0">
                <a:cs typeface="+mn-cs"/>
              </a:rPr>
              <a:t>Evaluation</a:t>
            </a:r>
            <a:endParaRPr lang="de-AT" dirty="0">
              <a:cs typeface="+mn-cs"/>
            </a:endParaRPr>
          </a:p>
        </p:txBody>
      </p:sp>
      <p:grpSp>
        <p:nvGrpSpPr>
          <p:cNvPr id="14350" name="Group 26"/>
          <p:cNvGrpSpPr>
            <a:grpSpLocks/>
          </p:cNvGrpSpPr>
          <p:nvPr/>
        </p:nvGrpSpPr>
        <p:grpSpPr bwMode="auto">
          <a:xfrm>
            <a:off x="2159000" y="2159000"/>
            <a:ext cx="1619250" cy="1160463"/>
            <a:chOff x="1414" y="1344"/>
            <a:chExt cx="1043" cy="745"/>
          </a:xfrm>
        </p:grpSpPr>
        <p:sp>
          <p:nvSpPr>
            <p:cNvPr id="2075" name="Text Box 27"/>
            <p:cNvSpPr txBox="1">
              <a:spLocks noChangeArrowheads="1"/>
            </p:cNvSpPr>
            <p:nvPr/>
          </p:nvSpPr>
          <p:spPr bwMode="auto">
            <a:xfrm>
              <a:off x="1414" y="1358"/>
              <a:ext cx="1043" cy="731"/>
            </a:xfrm>
            <a:prstGeom prst="rect">
              <a:avLst/>
            </a:prstGeom>
            <a:noFill/>
            <a:ln w="952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r">
                <a:defRPr/>
              </a:pPr>
              <a:endParaRPr lang="de-AT" sz="1600" b="1" dirty="0">
                <a:cs typeface="+mn-cs"/>
              </a:endParaRPr>
            </a:p>
            <a:p>
              <a:pPr algn="r">
                <a:defRPr/>
              </a:pPr>
              <a:endParaRPr lang="de-AT" sz="1600" b="1" dirty="0">
                <a:cs typeface="+mn-cs"/>
              </a:endParaRPr>
            </a:p>
            <a:p>
              <a:pPr algn="r">
                <a:defRPr/>
              </a:pPr>
              <a:endParaRPr lang="de-AT" b="1" dirty="0">
                <a:cs typeface="+mn-cs"/>
              </a:endParaRPr>
            </a:p>
            <a:p>
              <a:pPr algn="r">
                <a:defRPr/>
              </a:pPr>
              <a:r>
                <a:rPr lang="de-AT" b="1" dirty="0" err="1" smtClean="0">
                  <a:cs typeface="+mn-cs"/>
                </a:rPr>
                <a:t>development</a:t>
              </a:r>
              <a:endParaRPr lang="de-AT" dirty="0">
                <a:cs typeface="+mn-cs"/>
              </a:endParaRPr>
            </a:p>
          </p:txBody>
        </p:sp>
        <p:sp>
          <p:nvSpPr>
            <p:cNvPr id="2076" name="Text Box 28"/>
            <p:cNvSpPr txBox="1">
              <a:spLocks noChangeArrowheads="1"/>
            </p:cNvSpPr>
            <p:nvPr/>
          </p:nvSpPr>
          <p:spPr bwMode="auto">
            <a:xfrm>
              <a:off x="1417" y="1344"/>
              <a:ext cx="336" cy="3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de-AT" sz="3200" b="1">
                  <a:cs typeface="+mn-cs"/>
                </a:rPr>
                <a:t>M</a:t>
              </a:r>
              <a:endParaRPr lang="de-AT">
                <a:cs typeface="+mn-cs"/>
              </a:endParaRPr>
            </a:p>
          </p:txBody>
        </p:sp>
      </p:grpSp>
      <p:grpSp>
        <p:nvGrpSpPr>
          <p:cNvPr id="14351" name="Group 29"/>
          <p:cNvGrpSpPr>
            <a:grpSpLocks/>
          </p:cNvGrpSpPr>
          <p:nvPr/>
        </p:nvGrpSpPr>
        <p:grpSpPr bwMode="auto">
          <a:xfrm>
            <a:off x="2159000" y="4268788"/>
            <a:ext cx="1619250" cy="1247775"/>
            <a:chOff x="1428" y="2673"/>
            <a:chExt cx="998" cy="786"/>
          </a:xfrm>
        </p:grpSpPr>
        <p:sp>
          <p:nvSpPr>
            <p:cNvPr id="2078" name="Text Box 30"/>
            <p:cNvSpPr txBox="1">
              <a:spLocks noChangeArrowheads="1"/>
            </p:cNvSpPr>
            <p:nvPr/>
          </p:nvSpPr>
          <p:spPr bwMode="auto">
            <a:xfrm>
              <a:off x="1428" y="2673"/>
              <a:ext cx="998" cy="582"/>
            </a:xfrm>
            <a:prstGeom prst="rect">
              <a:avLst/>
            </a:prstGeom>
            <a:noFill/>
            <a:ln w="952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r">
                <a:defRPr/>
              </a:pPr>
              <a:r>
                <a:rPr lang="de-AT" b="1" dirty="0" err="1"/>
                <a:t>s</a:t>
              </a:r>
              <a:r>
                <a:rPr lang="de-AT" b="1" dirty="0" err="1" smtClean="0">
                  <a:cs typeface="+mn-cs"/>
                </a:rPr>
                <a:t>aving</a:t>
              </a:r>
              <a:endParaRPr lang="de-AT" b="1" dirty="0">
                <a:cs typeface="+mn-cs"/>
              </a:endParaRPr>
            </a:p>
            <a:p>
              <a:pPr algn="r">
                <a:defRPr/>
              </a:pPr>
              <a:endParaRPr lang="de-AT" b="1" dirty="0">
                <a:cs typeface="+mn-cs"/>
              </a:endParaRPr>
            </a:p>
            <a:p>
              <a:pPr>
                <a:defRPr/>
              </a:pPr>
              <a:endParaRPr lang="de-AT" dirty="0">
                <a:cs typeface="+mn-cs"/>
              </a:endParaRPr>
            </a:p>
          </p:txBody>
        </p:sp>
        <p:sp>
          <p:nvSpPr>
            <p:cNvPr id="2079" name="Text Box 31"/>
            <p:cNvSpPr txBox="1">
              <a:spLocks noChangeArrowheads="1"/>
            </p:cNvSpPr>
            <p:nvPr/>
          </p:nvSpPr>
          <p:spPr bwMode="auto">
            <a:xfrm>
              <a:off x="1429" y="3094"/>
              <a:ext cx="295" cy="3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de-AT" sz="3200" b="1" dirty="0">
                  <a:cs typeface="+mn-cs"/>
                </a:rPr>
                <a:t>K</a:t>
              </a:r>
              <a:endParaRPr lang="de-AT" dirty="0">
                <a:cs typeface="+mn-cs"/>
              </a:endParaRPr>
            </a:p>
          </p:txBody>
        </p:sp>
      </p:grpSp>
      <p:grpSp>
        <p:nvGrpSpPr>
          <p:cNvPr id="14352" name="Group 32"/>
          <p:cNvGrpSpPr>
            <a:grpSpLocks/>
          </p:cNvGrpSpPr>
          <p:nvPr/>
        </p:nvGrpSpPr>
        <p:grpSpPr bwMode="auto">
          <a:xfrm>
            <a:off x="5375275" y="4292600"/>
            <a:ext cx="1619250" cy="1152525"/>
            <a:chOff x="3409" y="2688"/>
            <a:chExt cx="1044" cy="726"/>
          </a:xfrm>
        </p:grpSpPr>
        <p:sp>
          <p:nvSpPr>
            <p:cNvPr id="2081" name="Text Box 33"/>
            <p:cNvSpPr txBox="1">
              <a:spLocks noChangeArrowheads="1"/>
            </p:cNvSpPr>
            <p:nvPr/>
          </p:nvSpPr>
          <p:spPr bwMode="auto">
            <a:xfrm>
              <a:off x="3409" y="2688"/>
              <a:ext cx="1044" cy="562"/>
            </a:xfrm>
            <a:prstGeom prst="rect">
              <a:avLst/>
            </a:prstGeom>
            <a:noFill/>
            <a:ln w="952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defRPr/>
              </a:pPr>
              <a:r>
                <a:rPr lang="de-AT" b="1" dirty="0" err="1" smtClean="0"/>
                <a:t>i</a:t>
              </a:r>
              <a:r>
                <a:rPr lang="de-AT" b="1" dirty="0" err="1" smtClean="0">
                  <a:cs typeface="+mn-cs"/>
                </a:rPr>
                <a:t>dentification</a:t>
              </a:r>
              <a:endParaRPr lang="de-AT" b="1" dirty="0">
                <a:cs typeface="+mn-cs"/>
              </a:endParaRPr>
            </a:p>
            <a:p>
              <a:pPr>
                <a:defRPr/>
              </a:pPr>
              <a:endParaRPr lang="de-AT" sz="1600" dirty="0">
                <a:cs typeface="+mn-cs"/>
              </a:endParaRPr>
            </a:p>
            <a:p>
              <a:pPr>
                <a:defRPr/>
              </a:pPr>
              <a:endParaRPr lang="de-AT" dirty="0">
                <a:cs typeface="+mn-cs"/>
              </a:endParaRPr>
            </a:p>
          </p:txBody>
        </p:sp>
        <p:sp>
          <p:nvSpPr>
            <p:cNvPr id="2082" name="Text Box 34"/>
            <p:cNvSpPr txBox="1">
              <a:spLocks noChangeArrowheads="1"/>
            </p:cNvSpPr>
            <p:nvPr/>
          </p:nvSpPr>
          <p:spPr bwMode="auto">
            <a:xfrm>
              <a:off x="4150" y="3049"/>
              <a:ext cx="278" cy="3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de-AT" sz="3200" b="1" dirty="0">
                  <a:cs typeface="+mn-cs"/>
                </a:rPr>
                <a:t>F</a:t>
              </a:r>
              <a:endParaRPr lang="de-AT" dirty="0">
                <a:cs typeface="+mn-cs"/>
              </a:endParaRPr>
            </a:p>
          </p:txBody>
        </p:sp>
      </p:grpSp>
      <p:grpSp>
        <p:nvGrpSpPr>
          <p:cNvPr id="14353" name="Group 35"/>
          <p:cNvGrpSpPr>
            <a:grpSpLocks/>
          </p:cNvGrpSpPr>
          <p:nvPr/>
        </p:nvGrpSpPr>
        <p:grpSpPr bwMode="auto">
          <a:xfrm>
            <a:off x="5375275" y="2159000"/>
            <a:ext cx="1619250" cy="1160463"/>
            <a:chOff x="3409" y="1344"/>
            <a:chExt cx="1044" cy="745"/>
          </a:xfrm>
        </p:grpSpPr>
        <p:sp>
          <p:nvSpPr>
            <p:cNvPr id="2084" name="Text Box 36"/>
            <p:cNvSpPr txBox="1">
              <a:spLocks noChangeArrowheads="1"/>
            </p:cNvSpPr>
            <p:nvPr/>
          </p:nvSpPr>
          <p:spPr bwMode="auto">
            <a:xfrm>
              <a:off x="3409" y="1358"/>
              <a:ext cx="1044" cy="731"/>
            </a:xfrm>
            <a:prstGeom prst="rect">
              <a:avLst/>
            </a:prstGeom>
            <a:noFill/>
            <a:ln w="952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defRPr/>
              </a:pPr>
              <a:endParaRPr lang="de-AT" sz="1600" dirty="0">
                <a:cs typeface="+mn-cs"/>
              </a:endParaRPr>
            </a:p>
            <a:p>
              <a:pPr>
                <a:defRPr/>
              </a:pPr>
              <a:endParaRPr lang="de-AT" sz="1600" dirty="0">
                <a:cs typeface="+mn-cs"/>
              </a:endParaRPr>
            </a:p>
            <a:p>
              <a:pPr>
                <a:defRPr/>
              </a:pPr>
              <a:endParaRPr lang="de-AT" b="1" dirty="0">
                <a:cs typeface="+mn-cs"/>
              </a:endParaRPr>
            </a:p>
            <a:p>
              <a:pPr>
                <a:defRPr/>
              </a:pPr>
              <a:r>
                <a:rPr lang="de-AT" b="1" dirty="0" err="1" smtClean="0">
                  <a:cs typeface="+mn-cs"/>
                </a:rPr>
                <a:t>distribution</a:t>
              </a:r>
              <a:endParaRPr lang="de-AT" dirty="0">
                <a:cs typeface="+mn-cs"/>
              </a:endParaRPr>
            </a:p>
          </p:txBody>
        </p:sp>
        <p:sp>
          <p:nvSpPr>
            <p:cNvPr id="2085" name="Text Box 37"/>
            <p:cNvSpPr txBox="1">
              <a:spLocks noChangeArrowheads="1"/>
            </p:cNvSpPr>
            <p:nvPr/>
          </p:nvSpPr>
          <p:spPr bwMode="auto">
            <a:xfrm>
              <a:off x="4150" y="1344"/>
              <a:ext cx="294" cy="3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de-AT" sz="3200" b="1">
                  <a:cs typeface="+mn-cs"/>
                </a:rPr>
                <a:t>E</a:t>
              </a:r>
              <a:endParaRPr lang="de-AT">
                <a:cs typeface="+mn-cs"/>
              </a:endParaRPr>
            </a:p>
          </p:txBody>
        </p:sp>
      </p:grpSp>
      <p:sp>
        <p:nvSpPr>
          <p:cNvPr id="2086" name="Text Box 38"/>
          <p:cNvSpPr txBox="1">
            <a:spLocks noChangeArrowheads="1"/>
          </p:cNvSpPr>
          <p:nvPr/>
        </p:nvSpPr>
        <p:spPr bwMode="auto">
          <a:xfrm>
            <a:off x="7596188" y="4076700"/>
            <a:ext cx="1728787" cy="831850"/>
          </a:xfrm>
          <a:prstGeom prst="rect">
            <a:avLst/>
          </a:prstGeom>
          <a:noFill/>
          <a:ln w="952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defRPr/>
            </a:pPr>
            <a:r>
              <a:rPr lang="de-AT" sz="1600" dirty="0">
                <a:cs typeface="+mn-cs"/>
              </a:rPr>
              <a:t>Anknüpfungs-kontext /</a:t>
            </a:r>
          </a:p>
          <a:p>
            <a:pPr algn="ctr">
              <a:defRPr/>
            </a:pPr>
            <a:r>
              <a:rPr lang="de-AT" sz="1600" dirty="0">
                <a:cs typeface="+mn-cs"/>
              </a:rPr>
              <a:t>    - Bereich</a:t>
            </a:r>
            <a:endParaRPr lang="de-AT" dirty="0">
              <a:cs typeface="+mn-cs"/>
            </a:endParaRPr>
          </a:p>
        </p:txBody>
      </p:sp>
      <p:sp>
        <p:nvSpPr>
          <p:cNvPr id="2087" name="Text Box 39"/>
          <p:cNvSpPr txBox="1">
            <a:spLocks noChangeArrowheads="1"/>
          </p:cNvSpPr>
          <p:nvPr/>
        </p:nvSpPr>
        <p:spPr bwMode="auto">
          <a:xfrm>
            <a:off x="3719513" y="3213100"/>
            <a:ext cx="2084425" cy="58477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de-AT" sz="3200" b="1" dirty="0" err="1" smtClean="0">
                <a:cs typeface="+mn-cs"/>
              </a:rPr>
              <a:t>Knowledge</a:t>
            </a:r>
            <a:endParaRPr lang="de-AT" dirty="0">
              <a:cs typeface="+mn-cs"/>
            </a:endParaRPr>
          </a:p>
        </p:txBody>
      </p:sp>
      <p:sp>
        <p:nvSpPr>
          <p:cNvPr id="2088" name="Text Box 40"/>
          <p:cNvSpPr txBox="1">
            <a:spLocks noChangeArrowheads="1"/>
          </p:cNvSpPr>
          <p:nvPr/>
        </p:nvSpPr>
        <p:spPr bwMode="auto">
          <a:xfrm>
            <a:off x="179388" y="358775"/>
            <a:ext cx="2285902" cy="120032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de-AT" sz="2400" b="1" dirty="0" smtClean="0">
                <a:cs typeface="+mn-cs"/>
              </a:rPr>
              <a:t>(</a:t>
            </a:r>
            <a:r>
              <a:rPr lang="de-AT" sz="2400" b="1" dirty="0" err="1" smtClean="0">
                <a:cs typeface="+mn-cs"/>
              </a:rPr>
              <a:t>knowledge</a:t>
            </a:r>
            <a:r>
              <a:rPr lang="de-AT" sz="2400" b="1" dirty="0" smtClean="0">
                <a:cs typeface="+mn-cs"/>
              </a:rPr>
              <a:t>)</a:t>
            </a:r>
            <a:r>
              <a:rPr lang="de-AT" sz="2400" b="1" dirty="0">
                <a:cs typeface="+mn-cs"/>
              </a:rPr>
              <a:t>-</a:t>
            </a:r>
          </a:p>
          <a:p>
            <a:pPr>
              <a:defRPr/>
            </a:pPr>
            <a:r>
              <a:rPr lang="de-AT" sz="2400" b="1" dirty="0" smtClean="0">
                <a:cs typeface="+mn-cs"/>
              </a:rPr>
              <a:t>Evaluation</a:t>
            </a:r>
            <a:endParaRPr lang="de-AT" sz="2400" b="1" dirty="0">
              <a:cs typeface="+mn-cs"/>
            </a:endParaRPr>
          </a:p>
          <a:p>
            <a:pPr>
              <a:defRPr/>
            </a:pPr>
            <a:r>
              <a:rPr lang="de-AT" sz="2400" b="1" dirty="0" smtClean="0">
                <a:cs typeface="+mn-cs"/>
              </a:rPr>
              <a:t>(</a:t>
            </a:r>
            <a:r>
              <a:rPr lang="de-AT" sz="2400" b="1" dirty="0" err="1"/>
              <a:t>m</a:t>
            </a:r>
            <a:r>
              <a:rPr lang="de-AT" sz="2400" b="1" dirty="0" err="1" smtClean="0">
                <a:cs typeface="+mn-cs"/>
              </a:rPr>
              <a:t>easurements</a:t>
            </a:r>
            <a:r>
              <a:rPr lang="de-AT" sz="2400" b="1" dirty="0" smtClean="0">
                <a:cs typeface="+mn-cs"/>
              </a:rPr>
              <a:t>)</a:t>
            </a:r>
            <a:endParaRPr lang="de-AT" dirty="0">
              <a:cs typeface="+mn-cs"/>
            </a:endParaRPr>
          </a:p>
        </p:txBody>
      </p:sp>
      <p:sp>
        <p:nvSpPr>
          <p:cNvPr id="2089" name="Text Box 41"/>
          <p:cNvSpPr txBox="1">
            <a:spLocks noChangeArrowheads="1"/>
          </p:cNvSpPr>
          <p:nvPr/>
        </p:nvSpPr>
        <p:spPr bwMode="auto">
          <a:xfrm>
            <a:off x="611188" y="6305037"/>
            <a:ext cx="2258213"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de-AT" b="1" dirty="0" smtClean="0">
                <a:cs typeface="+mn-cs"/>
              </a:rPr>
              <a:t>[</a:t>
            </a:r>
            <a:r>
              <a:rPr lang="de-AT" b="1" dirty="0" err="1" smtClean="0">
                <a:cs typeface="+mn-cs"/>
              </a:rPr>
              <a:t>starting</a:t>
            </a:r>
            <a:r>
              <a:rPr lang="de-AT" b="1" dirty="0" smtClean="0">
                <a:cs typeface="+mn-cs"/>
              </a:rPr>
              <a:t>-</a:t>
            </a:r>
            <a:r>
              <a:rPr lang="de-AT" b="1" dirty="0">
                <a:cs typeface="+mn-cs"/>
              </a:rPr>
              <a:t>] (</a:t>
            </a:r>
            <a:r>
              <a:rPr lang="de-AT" b="1" dirty="0" smtClean="0">
                <a:cs typeface="+mn-cs"/>
              </a:rPr>
              <a:t>-situation)</a:t>
            </a:r>
            <a:endParaRPr lang="de-AT" dirty="0">
              <a:cs typeface="+mn-cs"/>
            </a:endParaRPr>
          </a:p>
        </p:txBody>
      </p:sp>
      <p:sp>
        <p:nvSpPr>
          <p:cNvPr id="2090" name="Text Box 42"/>
          <p:cNvSpPr txBox="1">
            <a:spLocks noChangeArrowheads="1"/>
          </p:cNvSpPr>
          <p:nvPr/>
        </p:nvSpPr>
        <p:spPr bwMode="auto">
          <a:xfrm>
            <a:off x="6470373" y="6305037"/>
            <a:ext cx="1918051"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de-AT" b="1" dirty="0" smtClean="0">
                <a:cs typeface="+mn-cs"/>
              </a:rPr>
              <a:t> (final </a:t>
            </a:r>
            <a:r>
              <a:rPr lang="de-AT" b="1" dirty="0" err="1" smtClean="0">
                <a:cs typeface="+mn-cs"/>
              </a:rPr>
              <a:t>state</a:t>
            </a:r>
            <a:r>
              <a:rPr lang="de-AT" b="1" dirty="0" smtClean="0">
                <a:cs typeface="+mn-cs"/>
              </a:rPr>
              <a:t> / </a:t>
            </a:r>
            <a:r>
              <a:rPr lang="de-AT" b="1" dirty="0" err="1" smtClean="0">
                <a:cs typeface="+mn-cs"/>
              </a:rPr>
              <a:t>aim</a:t>
            </a:r>
            <a:r>
              <a:rPr lang="de-AT" b="1" dirty="0" smtClean="0">
                <a:cs typeface="+mn-cs"/>
              </a:rPr>
              <a:t>)</a:t>
            </a:r>
            <a:endParaRPr lang="de-AT" dirty="0">
              <a:cs typeface="+mn-cs"/>
            </a:endParaRPr>
          </a:p>
        </p:txBody>
      </p:sp>
      <p:sp>
        <p:nvSpPr>
          <p:cNvPr id="2091" name="Text Box 43"/>
          <p:cNvSpPr txBox="1">
            <a:spLocks noChangeArrowheads="1"/>
          </p:cNvSpPr>
          <p:nvPr/>
        </p:nvSpPr>
        <p:spPr bwMode="auto">
          <a:xfrm>
            <a:off x="838804" y="-26988"/>
            <a:ext cx="7723839"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de-AT" sz="2400" dirty="0" err="1" smtClean="0"/>
              <a:t>Overview</a:t>
            </a:r>
            <a:r>
              <a:rPr lang="de-AT" sz="2400" dirty="0" smtClean="0">
                <a:cs typeface="+mn-cs"/>
              </a:rPr>
              <a:t>/</a:t>
            </a:r>
            <a:r>
              <a:rPr lang="de-AT" sz="2400" dirty="0">
                <a:cs typeface="+mn-cs"/>
              </a:rPr>
              <a:t>/ </a:t>
            </a:r>
            <a:r>
              <a:rPr lang="de-AT" sz="2400" dirty="0" err="1" smtClean="0">
                <a:cs typeface="+mn-cs"/>
              </a:rPr>
              <a:t>Techniques</a:t>
            </a:r>
            <a:r>
              <a:rPr lang="de-AT" sz="2400" dirty="0" smtClean="0">
                <a:cs typeface="+mn-cs"/>
              </a:rPr>
              <a:t> </a:t>
            </a:r>
            <a:r>
              <a:rPr lang="de-AT" sz="2400" dirty="0" err="1" smtClean="0">
                <a:cs typeface="+mn-cs"/>
              </a:rPr>
              <a:t>of</a:t>
            </a:r>
            <a:r>
              <a:rPr lang="de-AT" sz="2400" dirty="0" smtClean="0">
                <a:cs typeface="+mn-cs"/>
              </a:rPr>
              <a:t> KM &amp; </a:t>
            </a:r>
            <a:r>
              <a:rPr lang="de-AT" sz="2400" dirty="0" err="1" smtClean="0">
                <a:cs typeface="+mn-cs"/>
              </a:rPr>
              <a:t>Mechanisms</a:t>
            </a:r>
            <a:r>
              <a:rPr lang="de-AT" sz="2400" dirty="0" smtClean="0">
                <a:cs typeface="+mn-cs"/>
              </a:rPr>
              <a:t> </a:t>
            </a:r>
            <a:r>
              <a:rPr lang="de-AT" sz="2400" dirty="0" err="1" smtClean="0">
                <a:cs typeface="+mn-cs"/>
              </a:rPr>
              <a:t>of</a:t>
            </a:r>
            <a:r>
              <a:rPr lang="de-AT" sz="2400" dirty="0" smtClean="0">
                <a:cs typeface="+mn-cs"/>
              </a:rPr>
              <a:t> </a:t>
            </a:r>
            <a:r>
              <a:rPr lang="de-AT" sz="2400" dirty="0" err="1" smtClean="0">
                <a:cs typeface="+mn-cs"/>
              </a:rPr>
              <a:t>Cooperation</a:t>
            </a:r>
            <a:endParaRPr lang="de-AT" dirty="0">
              <a:cs typeface="+mn-cs"/>
            </a:endParaRPr>
          </a:p>
        </p:txBody>
      </p:sp>
      <p:sp>
        <p:nvSpPr>
          <p:cNvPr id="2092" name="Text Box 44"/>
          <p:cNvSpPr txBox="1">
            <a:spLocks noChangeArrowheads="1"/>
          </p:cNvSpPr>
          <p:nvPr/>
        </p:nvSpPr>
        <p:spPr bwMode="auto">
          <a:xfrm>
            <a:off x="6792502" y="700088"/>
            <a:ext cx="1595922" cy="6463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a:defRPr/>
            </a:pPr>
            <a:r>
              <a:rPr lang="de-AT" b="1" dirty="0" err="1" smtClean="0">
                <a:cs typeface="+mn-cs"/>
              </a:rPr>
              <a:t>aim</a:t>
            </a:r>
            <a:endParaRPr lang="de-AT" b="1" dirty="0">
              <a:cs typeface="+mn-cs"/>
            </a:endParaRPr>
          </a:p>
          <a:p>
            <a:pPr algn="ctr">
              <a:defRPr/>
            </a:pPr>
            <a:r>
              <a:rPr lang="de-AT" b="1" dirty="0">
                <a:cs typeface="+mn-cs"/>
              </a:rPr>
              <a:t>(- </a:t>
            </a:r>
            <a:r>
              <a:rPr lang="de-AT" b="1" dirty="0" err="1"/>
              <a:t>f</a:t>
            </a:r>
            <a:r>
              <a:rPr lang="de-AT" b="1" dirty="0" err="1" smtClean="0">
                <a:cs typeface="+mn-cs"/>
              </a:rPr>
              <a:t>ormulation</a:t>
            </a:r>
            <a:r>
              <a:rPr lang="de-AT" b="1" dirty="0" smtClean="0">
                <a:cs typeface="+mn-cs"/>
              </a:rPr>
              <a:t>)</a:t>
            </a:r>
            <a:endParaRPr lang="de-AT" dirty="0">
              <a:cs typeface="+mn-cs"/>
            </a:endParaRPr>
          </a:p>
        </p:txBody>
      </p:sp>
      <p:grpSp>
        <p:nvGrpSpPr>
          <p:cNvPr id="14361" name="Group 45"/>
          <p:cNvGrpSpPr>
            <a:grpSpLocks/>
          </p:cNvGrpSpPr>
          <p:nvPr/>
        </p:nvGrpSpPr>
        <p:grpSpPr bwMode="auto">
          <a:xfrm>
            <a:off x="2366963" y="574676"/>
            <a:ext cx="4779964" cy="5997577"/>
            <a:chOff x="1491" y="346"/>
            <a:chExt cx="3011" cy="3778"/>
          </a:xfrm>
        </p:grpSpPr>
        <p:grpSp>
          <p:nvGrpSpPr>
            <p:cNvPr id="14382" name="Group 46"/>
            <p:cNvGrpSpPr>
              <a:grpSpLocks/>
            </p:cNvGrpSpPr>
            <p:nvPr/>
          </p:nvGrpSpPr>
          <p:grpSpPr bwMode="auto">
            <a:xfrm>
              <a:off x="1491" y="346"/>
              <a:ext cx="3011" cy="3726"/>
              <a:chOff x="1491" y="346"/>
              <a:chExt cx="3011" cy="3810"/>
            </a:xfrm>
          </p:grpSpPr>
          <p:grpSp>
            <p:nvGrpSpPr>
              <p:cNvPr id="14384" name="Group 47"/>
              <p:cNvGrpSpPr>
                <a:grpSpLocks/>
              </p:cNvGrpSpPr>
              <p:nvPr/>
            </p:nvGrpSpPr>
            <p:grpSpPr bwMode="auto">
              <a:xfrm>
                <a:off x="1491" y="446"/>
                <a:ext cx="3011" cy="3710"/>
                <a:chOff x="1491" y="446"/>
                <a:chExt cx="3011" cy="3710"/>
              </a:xfrm>
            </p:grpSpPr>
            <p:grpSp>
              <p:nvGrpSpPr>
                <p:cNvPr id="14386" name="Group 48"/>
                <p:cNvGrpSpPr>
                  <a:grpSpLocks/>
                </p:cNvGrpSpPr>
                <p:nvPr/>
              </p:nvGrpSpPr>
              <p:grpSpPr bwMode="auto">
                <a:xfrm>
                  <a:off x="1491" y="446"/>
                  <a:ext cx="3011" cy="3710"/>
                  <a:chOff x="1143" y="264"/>
                  <a:chExt cx="3011" cy="3710"/>
                </a:xfrm>
              </p:grpSpPr>
              <p:grpSp>
                <p:nvGrpSpPr>
                  <p:cNvPr id="14388" name="Group 49"/>
                  <p:cNvGrpSpPr>
                    <a:grpSpLocks/>
                  </p:cNvGrpSpPr>
                  <p:nvPr/>
                </p:nvGrpSpPr>
                <p:grpSpPr bwMode="auto">
                  <a:xfrm>
                    <a:off x="1143" y="264"/>
                    <a:ext cx="3011" cy="3409"/>
                    <a:chOff x="1143" y="264"/>
                    <a:chExt cx="3011" cy="3409"/>
                  </a:xfrm>
                </p:grpSpPr>
                <p:grpSp>
                  <p:nvGrpSpPr>
                    <p:cNvPr id="14394" name="Group 50"/>
                    <p:cNvGrpSpPr>
                      <a:grpSpLocks/>
                    </p:cNvGrpSpPr>
                    <p:nvPr/>
                  </p:nvGrpSpPr>
                  <p:grpSpPr bwMode="auto">
                    <a:xfrm>
                      <a:off x="1143" y="264"/>
                      <a:ext cx="3011" cy="599"/>
                      <a:chOff x="1360" y="264"/>
                      <a:chExt cx="2596" cy="599"/>
                    </a:xfrm>
                  </p:grpSpPr>
                  <p:sp>
                    <p:nvSpPr>
                      <p:cNvPr id="13373" name="Rectangle 51"/>
                      <p:cNvSpPr>
                        <a:spLocks noChangeArrowheads="1"/>
                      </p:cNvSpPr>
                      <p:nvPr/>
                    </p:nvSpPr>
                    <p:spPr bwMode="auto">
                      <a:xfrm>
                        <a:off x="1360" y="288"/>
                        <a:ext cx="454" cy="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p>
                        <a:pPr>
                          <a:defRPr/>
                        </a:pPr>
                        <a:r>
                          <a:rPr lang="de-DE" sz="2000" b="1" dirty="0" smtClean="0">
                            <a:solidFill>
                              <a:srgbClr val="000000"/>
                            </a:solidFill>
                          </a:rPr>
                          <a:t>F(P) = S</a:t>
                        </a:r>
                        <a:endParaRPr lang="de-AT" sz="2000" dirty="0"/>
                      </a:p>
                      <a:p>
                        <a:pPr>
                          <a:defRPr/>
                        </a:pPr>
                        <a:endParaRPr lang="de-AT" sz="2000" b="1" dirty="0"/>
                      </a:p>
                      <a:p>
                        <a:pPr>
                          <a:defRPr/>
                        </a:pPr>
                        <a:endParaRPr lang="de-AT" dirty="0">
                          <a:latin typeface="+mj-lt"/>
                        </a:endParaRPr>
                      </a:p>
                    </p:txBody>
                  </p:sp>
                  <p:sp>
                    <p:nvSpPr>
                      <p:cNvPr id="13374" name="Rectangle 52"/>
                      <p:cNvSpPr>
                        <a:spLocks noChangeArrowheads="1"/>
                      </p:cNvSpPr>
                      <p:nvPr/>
                    </p:nvSpPr>
                    <p:spPr bwMode="auto">
                      <a:xfrm>
                        <a:off x="3433" y="264"/>
                        <a:ext cx="523" cy="1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defRPr/>
                        </a:pPr>
                        <a:r>
                          <a:rPr lang="de-DE" sz="2000" b="1" dirty="0" smtClean="0">
                            <a:solidFill>
                              <a:srgbClr val="000000"/>
                            </a:solidFill>
                            <a:latin typeface="+mj-lt"/>
                          </a:rPr>
                          <a:t>R = F(Q)</a:t>
                        </a:r>
                        <a:endParaRPr lang="de-AT" sz="2000" dirty="0"/>
                      </a:p>
                    </p:txBody>
                  </p:sp>
                  <p:sp>
                    <p:nvSpPr>
                      <p:cNvPr id="10" name="Line 53"/>
                      <p:cNvSpPr>
                        <a:spLocks noChangeShapeType="1"/>
                      </p:cNvSpPr>
                      <p:nvPr/>
                    </p:nvSpPr>
                    <p:spPr bwMode="auto">
                      <a:xfrm>
                        <a:off x="1886" y="377"/>
                        <a:ext cx="1488"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de-DE">
                          <a:cs typeface="+mn-cs"/>
                        </a:endParaRPr>
                      </a:p>
                    </p:txBody>
                  </p:sp>
                </p:grpSp>
                <p:sp>
                  <p:nvSpPr>
                    <p:cNvPr id="2102" name="Line 54"/>
                    <p:cNvSpPr>
                      <a:spLocks noChangeShapeType="1"/>
                    </p:cNvSpPr>
                    <p:nvPr/>
                  </p:nvSpPr>
                  <p:spPr bwMode="auto">
                    <a:xfrm flipV="1">
                      <a:off x="1560" y="527"/>
                      <a:ext cx="0" cy="3146"/>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de-DE">
                        <a:cs typeface="+mn-cs"/>
                      </a:endParaRPr>
                    </a:p>
                  </p:txBody>
                </p:sp>
                <p:sp>
                  <p:nvSpPr>
                    <p:cNvPr id="2103" name="Line 55"/>
                    <p:cNvSpPr>
                      <a:spLocks noChangeShapeType="1"/>
                    </p:cNvSpPr>
                    <p:nvPr/>
                  </p:nvSpPr>
                  <p:spPr bwMode="auto">
                    <a:xfrm flipV="1">
                      <a:off x="3606" y="527"/>
                      <a:ext cx="0" cy="3146"/>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de-DE">
                        <a:cs typeface="+mn-cs"/>
                      </a:endParaRPr>
                    </a:p>
                  </p:txBody>
                </p:sp>
              </p:grpSp>
              <p:grpSp>
                <p:nvGrpSpPr>
                  <p:cNvPr id="14389" name="Group 56"/>
                  <p:cNvGrpSpPr>
                    <a:grpSpLocks/>
                  </p:cNvGrpSpPr>
                  <p:nvPr/>
                </p:nvGrpSpPr>
                <p:grpSpPr bwMode="auto">
                  <a:xfrm>
                    <a:off x="1429" y="3577"/>
                    <a:ext cx="2403" cy="397"/>
                    <a:chOff x="1643" y="3532"/>
                    <a:chExt cx="1963" cy="397"/>
                  </a:xfrm>
                </p:grpSpPr>
                <p:sp>
                  <p:nvSpPr>
                    <p:cNvPr id="2105" name="Text Box 57"/>
                    <p:cNvSpPr txBox="1">
                      <a:spLocks noChangeArrowheads="1"/>
                    </p:cNvSpPr>
                    <p:nvPr/>
                  </p:nvSpPr>
                  <p:spPr bwMode="auto">
                    <a:xfrm>
                      <a:off x="1960" y="3532"/>
                      <a:ext cx="1141" cy="21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de-AT" sz="1600" b="1" dirty="0" smtClean="0">
                          <a:cs typeface="+mn-cs"/>
                        </a:rPr>
                        <a:t>Culture </a:t>
                      </a:r>
                      <a:r>
                        <a:rPr lang="de-AT" sz="1600" b="1" dirty="0" err="1" smtClean="0">
                          <a:cs typeface="+mn-cs"/>
                        </a:rPr>
                        <a:t>of</a:t>
                      </a:r>
                      <a:r>
                        <a:rPr lang="de-AT" sz="1600" b="1" dirty="0" smtClean="0">
                          <a:cs typeface="+mn-cs"/>
                        </a:rPr>
                        <a:t> an </a:t>
                      </a:r>
                      <a:r>
                        <a:rPr lang="de-AT" sz="1600" b="1" dirty="0" err="1" smtClean="0">
                          <a:cs typeface="+mn-cs"/>
                        </a:rPr>
                        <a:t>enterprise</a:t>
                      </a:r>
                      <a:endParaRPr lang="de-AT" dirty="0">
                        <a:cs typeface="+mn-cs"/>
                      </a:endParaRPr>
                    </a:p>
                  </p:txBody>
                </p:sp>
                <p:sp>
                  <p:nvSpPr>
                    <p:cNvPr id="2106" name="Line 58"/>
                    <p:cNvSpPr>
                      <a:spLocks noChangeShapeType="1"/>
                    </p:cNvSpPr>
                    <p:nvPr/>
                  </p:nvSpPr>
                  <p:spPr bwMode="auto">
                    <a:xfrm>
                      <a:off x="1886" y="3748"/>
                      <a:ext cx="1488" cy="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de-DE">
                        <a:cs typeface="+mn-cs"/>
                      </a:endParaRPr>
                    </a:p>
                  </p:txBody>
                </p:sp>
                <p:sp>
                  <p:nvSpPr>
                    <p:cNvPr id="2107" name="Text Box 59"/>
                    <p:cNvSpPr txBox="1">
                      <a:spLocks noChangeArrowheads="1"/>
                    </p:cNvSpPr>
                    <p:nvPr/>
                  </p:nvSpPr>
                  <p:spPr bwMode="auto">
                    <a:xfrm>
                      <a:off x="1643" y="3663"/>
                      <a:ext cx="186" cy="2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de-AT" sz="2100" b="1">
                          <a:cs typeface="+mn-cs"/>
                        </a:rPr>
                        <a:t>P</a:t>
                      </a:r>
                      <a:endParaRPr lang="de-AT">
                        <a:cs typeface="+mn-cs"/>
                      </a:endParaRPr>
                    </a:p>
                  </p:txBody>
                </p:sp>
                <p:sp>
                  <p:nvSpPr>
                    <p:cNvPr id="2108" name="Text Box 60"/>
                    <p:cNvSpPr txBox="1">
                      <a:spLocks noChangeArrowheads="1"/>
                    </p:cNvSpPr>
                    <p:nvPr/>
                  </p:nvSpPr>
                  <p:spPr bwMode="auto">
                    <a:xfrm>
                      <a:off x="3334" y="3586"/>
                      <a:ext cx="272" cy="2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defRPr/>
                      </a:pPr>
                      <a:r>
                        <a:rPr lang="de-AT" sz="2100" b="1">
                          <a:cs typeface="+mn-cs"/>
                        </a:rPr>
                        <a:t>Q</a:t>
                      </a:r>
                      <a:endParaRPr lang="de-AT">
                        <a:cs typeface="+mn-cs"/>
                      </a:endParaRPr>
                    </a:p>
                  </p:txBody>
                </p:sp>
              </p:grpSp>
            </p:grpSp>
            <p:sp>
              <p:nvSpPr>
                <p:cNvPr id="2109" name="Text Box 61"/>
                <p:cNvSpPr txBox="1">
                  <a:spLocks noChangeArrowheads="1"/>
                </p:cNvSpPr>
                <p:nvPr/>
              </p:nvSpPr>
              <p:spPr bwMode="auto">
                <a:xfrm>
                  <a:off x="2336" y="536"/>
                  <a:ext cx="1234" cy="21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de-AT" sz="1600" b="1" dirty="0" err="1"/>
                    <a:t>p</a:t>
                  </a:r>
                  <a:r>
                    <a:rPr lang="de-AT" sz="1600" b="1" dirty="0" err="1" smtClean="0">
                      <a:cs typeface="+mn-cs"/>
                    </a:rPr>
                    <a:t>rocess</a:t>
                  </a:r>
                  <a:r>
                    <a:rPr lang="de-AT" sz="1600" b="1" dirty="0" smtClean="0">
                      <a:cs typeface="+mn-cs"/>
                    </a:rPr>
                    <a:t>-organisation</a:t>
                  </a:r>
                  <a:endParaRPr lang="de-AT" dirty="0">
                    <a:cs typeface="+mn-cs"/>
                  </a:endParaRPr>
                </a:p>
              </p:txBody>
            </p:sp>
          </p:grpSp>
          <p:sp>
            <p:nvSpPr>
              <p:cNvPr id="2110" name="Text Box 62"/>
              <p:cNvSpPr txBox="1">
                <a:spLocks noChangeArrowheads="1"/>
              </p:cNvSpPr>
              <p:nvPr/>
            </p:nvSpPr>
            <p:spPr bwMode="auto">
              <a:xfrm>
                <a:off x="2368" y="346"/>
                <a:ext cx="1059" cy="21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de-AT" sz="1600" b="1" dirty="0" err="1"/>
                  <a:t>r</a:t>
                </a:r>
                <a:r>
                  <a:rPr lang="de-AT" sz="1600" b="1" dirty="0" err="1" smtClean="0">
                    <a:cs typeface="+mn-cs"/>
                  </a:rPr>
                  <a:t>esult</a:t>
                </a:r>
                <a:r>
                  <a:rPr lang="de-AT" sz="1600" b="1" dirty="0" smtClean="0">
                    <a:cs typeface="+mn-cs"/>
                  </a:rPr>
                  <a:t> </a:t>
                </a:r>
                <a:r>
                  <a:rPr lang="de-AT" sz="1600" b="1" dirty="0" err="1"/>
                  <a:t>o</a:t>
                </a:r>
                <a:r>
                  <a:rPr lang="de-AT" sz="1600" b="1" dirty="0" err="1" smtClean="0">
                    <a:cs typeface="+mn-cs"/>
                  </a:rPr>
                  <a:t>rientation</a:t>
                </a:r>
                <a:endParaRPr lang="de-AT" dirty="0">
                  <a:cs typeface="+mn-cs"/>
                </a:endParaRPr>
              </a:p>
            </p:txBody>
          </p:sp>
        </p:grpSp>
        <p:sp>
          <p:nvSpPr>
            <p:cNvPr id="2111" name="Text Box 63"/>
            <p:cNvSpPr txBox="1">
              <a:spLocks noChangeArrowheads="1"/>
            </p:cNvSpPr>
            <p:nvPr/>
          </p:nvSpPr>
          <p:spPr bwMode="auto">
            <a:xfrm>
              <a:off x="2232" y="3911"/>
              <a:ext cx="1047" cy="2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de-AT" sz="1600" b="1" dirty="0" err="1"/>
                <a:t>c</a:t>
              </a:r>
              <a:r>
                <a:rPr lang="de-AT" sz="1600" b="1" dirty="0" err="1" smtClean="0">
                  <a:cs typeface="+mn-cs"/>
                </a:rPr>
                <a:t>lient</a:t>
              </a:r>
              <a:r>
                <a:rPr lang="de-AT" sz="1600" b="1" dirty="0" smtClean="0">
                  <a:cs typeface="+mn-cs"/>
                </a:rPr>
                <a:t> </a:t>
              </a:r>
              <a:r>
                <a:rPr lang="de-AT" sz="1600" b="1" dirty="0" err="1" smtClean="0">
                  <a:cs typeface="+mn-cs"/>
                </a:rPr>
                <a:t>orientation</a:t>
              </a:r>
              <a:endParaRPr lang="de-AT" dirty="0">
                <a:cs typeface="+mn-cs"/>
              </a:endParaRPr>
            </a:p>
          </p:txBody>
        </p:sp>
      </p:grpSp>
      <p:sp>
        <p:nvSpPr>
          <p:cNvPr id="2112" name="Text Box 64"/>
          <p:cNvSpPr txBox="1">
            <a:spLocks noChangeArrowheads="1"/>
          </p:cNvSpPr>
          <p:nvPr/>
        </p:nvSpPr>
        <p:spPr bwMode="auto">
          <a:xfrm>
            <a:off x="3327400" y="6473049"/>
            <a:ext cx="2428870"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de-AT" b="1" dirty="0" smtClean="0">
                <a:cs typeface="+mn-cs"/>
              </a:rPr>
              <a:t>(</a:t>
            </a:r>
            <a:r>
              <a:rPr lang="de-AT" b="1" dirty="0" err="1" smtClean="0">
                <a:cs typeface="+mn-cs"/>
              </a:rPr>
              <a:t>knowledge</a:t>
            </a:r>
            <a:r>
              <a:rPr lang="de-AT" b="1" dirty="0" smtClean="0">
                <a:cs typeface="+mn-cs"/>
              </a:rPr>
              <a:t>-</a:t>
            </a:r>
            <a:r>
              <a:rPr lang="de-AT" b="1" dirty="0">
                <a:cs typeface="+mn-cs"/>
              </a:rPr>
              <a:t>) </a:t>
            </a:r>
            <a:r>
              <a:rPr lang="de-AT" b="1" dirty="0" err="1" smtClean="0">
                <a:cs typeface="+mn-cs"/>
              </a:rPr>
              <a:t>gathering</a:t>
            </a:r>
            <a:endParaRPr lang="de-AT" dirty="0">
              <a:cs typeface="+mn-cs"/>
            </a:endParaRPr>
          </a:p>
        </p:txBody>
      </p:sp>
      <p:sp>
        <p:nvSpPr>
          <p:cNvPr id="2113" name="Text Box 65"/>
          <p:cNvSpPr txBox="1">
            <a:spLocks noChangeArrowheads="1"/>
          </p:cNvSpPr>
          <p:nvPr/>
        </p:nvSpPr>
        <p:spPr bwMode="auto">
          <a:xfrm>
            <a:off x="6632873" y="5283624"/>
            <a:ext cx="2223686" cy="58477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a:defRPr/>
            </a:pPr>
            <a:r>
              <a:rPr lang="de-AT" sz="1600" b="1" dirty="0" smtClean="0"/>
              <a:t>P</a:t>
            </a:r>
            <a:r>
              <a:rPr lang="de-AT" sz="1600" b="1" dirty="0" smtClean="0">
                <a:cs typeface="+mn-cs"/>
              </a:rPr>
              <a:t>eople </a:t>
            </a:r>
            <a:r>
              <a:rPr lang="de-AT" sz="1600" b="1" dirty="0" err="1"/>
              <a:t>o</a:t>
            </a:r>
            <a:r>
              <a:rPr lang="de-AT" sz="1600" b="1" dirty="0" err="1" smtClean="0">
                <a:cs typeface="+mn-cs"/>
              </a:rPr>
              <a:t>rientation</a:t>
            </a:r>
            <a:endParaRPr lang="de-AT" sz="1600" b="1" dirty="0">
              <a:cs typeface="+mn-cs"/>
            </a:endParaRPr>
          </a:p>
          <a:p>
            <a:pPr algn="ctr">
              <a:defRPr/>
            </a:pPr>
            <a:r>
              <a:rPr lang="de-AT" sz="1600" b="1" dirty="0" err="1"/>
              <a:t>m</a:t>
            </a:r>
            <a:r>
              <a:rPr lang="de-AT" sz="1600" b="1" dirty="0" err="1" smtClean="0">
                <a:cs typeface="+mn-cs"/>
              </a:rPr>
              <a:t>anagement</a:t>
            </a:r>
            <a:r>
              <a:rPr lang="de-AT" sz="1600" b="1" dirty="0" smtClean="0">
                <a:cs typeface="+mn-cs"/>
              </a:rPr>
              <a:t>  </a:t>
            </a:r>
            <a:r>
              <a:rPr lang="de-AT" sz="1600" b="1" dirty="0" err="1" smtClean="0">
                <a:cs typeface="+mn-cs"/>
              </a:rPr>
              <a:t>of</a:t>
            </a:r>
            <a:r>
              <a:rPr lang="de-AT" sz="1600" b="1" dirty="0" smtClean="0">
                <a:cs typeface="+mn-cs"/>
              </a:rPr>
              <a:t> </a:t>
            </a:r>
            <a:r>
              <a:rPr lang="de-AT" sz="1600" b="1" dirty="0" err="1" smtClean="0">
                <a:cs typeface="+mn-cs"/>
              </a:rPr>
              <a:t>people</a:t>
            </a:r>
            <a:endParaRPr lang="de-AT" dirty="0">
              <a:cs typeface="+mn-cs"/>
            </a:endParaRPr>
          </a:p>
        </p:txBody>
      </p:sp>
      <p:sp>
        <p:nvSpPr>
          <p:cNvPr id="2114" name="Text Box 66"/>
          <p:cNvSpPr txBox="1">
            <a:spLocks noChangeArrowheads="1"/>
          </p:cNvSpPr>
          <p:nvPr/>
        </p:nvSpPr>
        <p:spPr bwMode="auto">
          <a:xfrm>
            <a:off x="6934533" y="1654175"/>
            <a:ext cx="2083723" cy="58477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a:defRPr/>
            </a:pPr>
            <a:r>
              <a:rPr lang="de-AT" sz="1600" b="1" dirty="0">
                <a:cs typeface="+mn-cs"/>
              </a:rPr>
              <a:t>Personal </a:t>
            </a:r>
            <a:r>
              <a:rPr lang="de-AT" sz="1600" b="1" dirty="0" err="1" smtClean="0">
                <a:cs typeface="+mn-cs"/>
              </a:rPr>
              <a:t>effectiveness</a:t>
            </a:r>
            <a:endParaRPr lang="de-AT" sz="1600" b="1" dirty="0">
              <a:cs typeface="+mn-cs"/>
            </a:endParaRPr>
          </a:p>
          <a:p>
            <a:pPr algn="ctr">
              <a:defRPr/>
            </a:pPr>
            <a:r>
              <a:rPr lang="de-AT" sz="1600" b="1" dirty="0" err="1"/>
              <a:t>l</a:t>
            </a:r>
            <a:r>
              <a:rPr lang="de-AT" sz="1600" b="1" dirty="0" err="1" smtClean="0">
                <a:cs typeface="+mn-cs"/>
              </a:rPr>
              <a:t>eading</a:t>
            </a:r>
            <a:r>
              <a:rPr lang="de-AT" sz="1600" b="1" dirty="0" smtClean="0">
                <a:cs typeface="+mn-cs"/>
              </a:rPr>
              <a:t>-systems</a:t>
            </a:r>
            <a:endParaRPr lang="de-AT" dirty="0">
              <a:cs typeface="+mn-cs"/>
            </a:endParaRPr>
          </a:p>
        </p:txBody>
      </p:sp>
      <p:sp>
        <p:nvSpPr>
          <p:cNvPr id="2115" name="Text Box 67"/>
          <p:cNvSpPr txBox="1">
            <a:spLocks noChangeArrowheads="1"/>
          </p:cNvSpPr>
          <p:nvPr/>
        </p:nvSpPr>
        <p:spPr bwMode="auto">
          <a:xfrm>
            <a:off x="90214" y="1628775"/>
            <a:ext cx="2516735" cy="58477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a:defRPr/>
            </a:pPr>
            <a:r>
              <a:rPr lang="de-AT" sz="1600" b="1" dirty="0" err="1"/>
              <a:t>p</a:t>
            </a:r>
            <a:r>
              <a:rPr lang="de-AT" sz="1600" b="1" dirty="0" err="1" smtClean="0">
                <a:cs typeface="+mn-cs"/>
              </a:rPr>
              <a:t>rofessionalism</a:t>
            </a:r>
            <a:endParaRPr lang="de-AT" sz="1600" b="1" dirty="0">
              <a:cs typeface="+mn-cs"/>
            </a:endParaRPr>
          </a:p>
          <a:p>
            <a:pPr algn="ctr">
              <a:defRPr/>
            </a:pPr>
            <a:r>
              <a:rPr lang="de-AT" sz="1600" b="1" dirty="0">
                <a:cs typeface="+mn-cs"/>
              </a:rPr>
              <a:t>Info &amp; </a:t>
            </a:r>
            <a:r>
              <a:rPr lang="de-AT" sz="1600" b="1" dirty="0" err="1" smtClean="0">
                <a:cs typeface="+mn-cs"/>
              </a:rPr>
              <a:t>Comm</a:t>
            </a:r>
            <a:r>
              <a:rPr lang="de-AT" sz="1600" b="1" dirty="0">
                <a:cs typeface="+mn-cs"/>
              </a:rPr>
              <a:t>.</a:t>
            </a:r>
            <a:r>
              <a:rPr lang="de-AT" sz="1600" b="1" dirty="0" smtClean="0">
                <a:cs typeface="+mn-cs"/>
              </a:rPr>
              <a:t>-technologies</a:t>
            </a:r>
            <a:endParaRPr lang="de-AT" dirty="0">
              <a:cs typeface="+mn-cs"/>
            </a:endParaRPr>
          </a:p>
        </p:txBody>
      </p:sp>
      <p:sp>
        <p:nvSpPr>
          <p:cNvPr id="2116" name="Text Box 68"/>
          <p:cNvSpPr txBox="1">
            <a:spLocks noChangeArrowheads="1"/>
          </p:cNvSpPr>
          <p:nvPr/>
        </p:nvSpPr>
        <p:spPr bwMode="auto">
          <a:xfrm>
            <a:off x="661931" y="5229225"/>
            <a:ext cx="1805101" cy="58477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a:defRPr/>
            </a:pPr>
            <a:r>
              <a:rPr lang="de-AT" sz="1600" b="1" dirty="0" err="1" smtClean="0">
                <a:cs typeface="+mn-cs"/>
              </a:rPr>
              <a:t>Controling</a:t>
            </a:r>
            <a:endParaRPr lang="de-AT" sz="1600" b="1" dirty="0">
              <a:cs typeface="+mn-cs"/>
            </a:endParaRPr>
          </a:p>
          <a:p>
            <a:pPr algn="ctr">
              <a:defRPr/>
            </a:pPr>
            <a:r>
              <a:rPr lang="de-AT" sz="1600" b="1" dirty="0"/>
              <a:t>m</a:t>
            </a:r>
            <a:r>
              <a:rPr lang="de-AT" sz="1600" b="1" smtClean="0">
                <a:cs typeface="+mn-cs"/>
              </a:rPr>
              <a:t>arket</a:t>
            </a:r>
            <a:r>
              <a:rPr lang="de-AT" sz="1600" b="1" dirty="0" smtClean="0">
                <a:cs typeface="+mn-cs"/>
              </a:rPr>
              <a:t> </a:t>
            </a:r>
            <a:r>
              <a:rPr lang="de-AT" sz="1600" b="1" dirty="0" err="1"/>
              <a:t>o</a:t>
            </a:r>
            <a:r>
              <a:rPr lang="de-AT" sz="1600" b="1" dirty="0" err="1" smtClean="0">
                <a:cs typeface="+mn-cs"/>
              </a:rPr>
              <a:t>rientation</a:t>
            </a:r>
            <a:endParaRPr lang="de-AT" dirty="0">
              <a:cs typeface="+mn-cs"/>
            </a:endParaRPr>
          </a:p>
        </p:txBody>
      </p:sp>
      <p:sp>
        <p:nvSpPr>
          <p:cNvPr id="2117" name="Text Box 69"/>
          <p:cNvSpPr txBox="1">
            <a:spLocks noChangeArrowheads="1"/>
          </p:cNvSpPr>
          <p:nvPr/>
        </p:nvSpPr>
        <p:spPr bwMode="auto">
          <a:xfrm>
            <a:off x="5267325" y="1752600"/>
            <a:ext cx="1062097" cy="30777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de-AT" sz="1400" b="1" dirty="0" err="1" smtClean="0">
                <a:solidFill>
                  <a:srgbClr val="660066"/>
                </a:solidFill>
                <a:cs typeface="+mn-cs"/>
              </a:rPr>
              <a:t>knowledge</a:t>
            </a:r>
            <a:r>
              <a:rPr lang="de-AT" sz="1400" b="1" dirty="0" smtClean="0">
                <a:solidFill>
                  <a:srgbClr val="660066"/>
                </a:solidFill>
                <a:cs typeface="+mn-cs"/>
              </a:rPr>
              <a:t>]</a:t>
            </a:r>
            <a:endParaRPr lang="de-AT" sz="1400" b="1" dirty="0">
              <a:solidFill>
                <a:srgbClr val="660066"/>
              </a:solidFill>
              <a:cs typeface="+mn-cs"/>
            </a:endParaRPr>
          </a:p>
        </p:txBody>
      </p:sp>
      <p:sp>
        <p:nvSpPr>
          <p:cNvPr id="2118" name="Text Box 70"/>
          <p:cNvSpPr txBox="1">
            <a:spLocks noChangeArrowheads="1"/>
          </p:cNvSpPr>
          <p:nvPr/>
        </p:nvSpPr>
        <p:spPr bwMode="auto">
          <a:xfrm>
            <a:off x="2051720" y="3913188"/>
            <a:ext cx="1900781" cy="30777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de-AT" sz="1400" b="1" dirty="0" smtClean="0">
                <a:solidFill>
                  <a:srgbClr val="660066"/>
                </a:solidFill>
                <a:cs typeface="+mn-cs"/>
              </a:rPr>
              <a:t>[</a:t>
            </a:r>
            <a:r>
              <a:rPr lang="de-AT" sz="1400" b="1" dirty="0" err="1" smtClean="0">
                <a:solidFill>
                  <a:srgbClr val="660066"/>
                </a:solidFill>
                <a:cs typeface="+mn-cs"/>
              </a:rPr>
              <a:t>data</a:t>
            </a:r>
            <a:r>
              <a:rPr lang="de-AT" sz="1400" b="1" dirty="0" smtClean="0">
                <a:solidFill>
                  <a:srgbClr val="660066"/>
                </a:solidFill>
                <a:cs typeface="+mn-cs"/>
              </a:rPr>
              <a:t> /</a:t>
            </a:r>
            <a:r>
              <a:rPr lang="de-AT" sz="1400" b="1" dirty="0" err="1" smtClean="0">
                <a:solidFill>
                  <a:srgbClr val="660066"/>
                </a:solidFill>
                <a:cs typeface="+mn-cs"/>
              </a:rPr>
              <a:t>documentation</a:t>
            </a:r>
            <a:r>
              <a:rPr lang="de-AT" sz="1400" b="1" dirty="0" smtClean="0">
                <a:solidFill>
                  <a:srgbClr val="660066"/>
                </a:solidFill>
                <a:cs typeface="+mn-cs"/>
              </a:rPr>
              <a:t>]</a:t>
            </a:r>
            <a:endParaRPr lang="de-AT" sz="1400" b="1" dirty="0">
              <a:solidFill>
                <a:srgbClr val="660066"/>
              </a:solidFill>
              <a:cs typeface="+mn-cs"/>
            </a:endParaRPr>
          </a:p>
        </p:txBody>
      </p:sp>
      <p:sp>
        <p:nvSpPr>
          <p:cNvPr id="2119" name="Text Box 71"/>
          <p:cNvSpPr txBox="1">
            <a:spLocks noChangeArrowheads="1"/>
          </p:cNvSpPr>
          <p:nvPr/>
        </p:nvSpPr>
        <p:spPr bwMode="auto">
          <a:xfrm>
            <a:off x="4859338" y="3942054"/>
            <a:ext cx="2193842" cy="30777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de-AT" sz="1400" b="1" dirty="0">
                <a:solidFill>
                  <a:srgbClr val="660066"/>
                </a:solidFill>
                <a:cs typeface="+mn-cs"/>
              </a:rPr>
              <a:t>[</a:t>
            </a:r>
            <a:r>
              <a:rPr lang="de-AT" sz="1400" b="1" dirty="0" err="1" smtClean="0">
                <a:solidFill>
                  <a:srgbClr val="660066"/>
                </a:solidFill>
                <a:cs typeface="+mn-cs"/>
              </a:rPr>
              <a:t>Ethics</a:t>
            </a:r>
            <a:r>
              <a:rPr lang="de-AT" sz="1400" b="1" dirty="0" smtClean="0">
                <a:solidFill>
                  <a:srgbClr val="660066"/>
                </a:solidFill>
                <a:cs typeface="+mn-cs"/>
              </a:rPr>
              <a:t> </a:t>
            </a:r>
            <a:r>
              <a:rPr lang="de-AT" sz="1400" b="1" dirty="0">
                <a:solidFill>
                  <a:srgbClr val="660066"/>
                </a:solidFill>
                <a:cs typeface="+mn-cs"/>
              </a:rPr>
              <a:t>/ </a:t>
            </a:r>
            <a:r>
              <a:rPr lang="de-AT" sz="1400" b="1" dirty="0" err="1" smtClean="0">
                <a:solidFill>
                  <a:srgbClr val="660066"/>
                </a:solidFill>
                <a:cs typeface="+mn-cs"/>
              </a:rPr>
              <a:t>Morals</a:t>
            </a:r>
            <a:r>
              <a:rPr lang="de-AT" sz="1400" b="1" dirty="0" smtClean="0">
                <a:solidFill>
                  <a:srgbClr val="660066"/>
                </a:solidFill>
                <a:cs typeface="+mn-cs"/>
              </a:rPr>
              <a:t> </a:t>
            </a:r>
            <a:r>
              <a:rPr lang="de-AT" sz="1400" b="1" dirty="0">
                <a:solidFill>
                  <a:srgbClr val="660066"/>
                </a:solidFill>
                <a:cs typeface="+mn-cs"/>
              </a:rPr>
              <a:t>/ </a:t>
            </a:r>
            <a:r>
              <a:rPr lang="de-AT" sz="1400" b="1" dirty="0" err="1" smtClean="0">
                <a:solidFill>
                  <a:srgbClr val="660066"/>
                </a:solidFill>
                <a:cs typeface="+mn-cs"/>
              </a:rPr>
              <a:t>Wisdom</a:t>
            </a:r>
            <a:r>
              <a:rPr lang="de-AT" sz="1400" b="1" dirty="0" smtClean="0">
                <a:solidFill>
                  <a:srgbClr val="660066"/>
                </a:solidFill>
                <a:cs typeface="+mn-cs"/>
              </a:rPr>
              <a:t>]</a:t>
            </a:r>
            <a:endParaRPr lang="de-AT" sz="1400" b="1" dirty="0">
              <a:solidFill>
                <a:srgbClr val="660066"/>
              </a:solidFill>
              <a:cs typeface="+mn-cs"/>
            </a:endParaRPr>
          </a:p>
        </p:txBody>
      </p:sp>
      <p:sp>
        <p:nvSpPr>
          <p:cNvPr id="2121" name="Text Box 73"/>
          <p:cNvSpPr txBox="1">
            <a:spLocks noChangeArrowheads="1"/>
          </p:cNvSpPr>
          <p:nvPr/>
        </p:nvSpPr>
        <p:spPr bwMode="auto">
          <a:xfrm>
            <a:off x="2581275" y="1752600"/>
            <a:ext cx="1292225" cy="3079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de-AT" sz="1400" b="1" dirty="0">
                <a:solidFill>
                  <a:srgbClr val="660066"/>
                </a:solidFill>
                <a:cs typeface="+mn-cs"/>
              </a:rPr>
              <a:t>[Information]</a:t>
            </a:r>
          </a:p>
        </p:txBody>
      </p:sp>
      <p:sp>
        <p:nvSpPr>
          <p:cNvPr id="2122" name="Text Box 74"/>
          <p:cNvSpPr txBox="1">
            <a:spLocks noChangeArrowheads="1"/>
          </p:cNvSpPr>
          <p:nvPr/>
        </p:nvSpPr>
        <p:spPr bwMode="auto">
          <a:xfrm>
            <a:off x="4859338" y="2133600"/>
            <a:ext cx="1370012" cy="739775"/>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r">
              <a:defRPr/>
            </a:pPr>
            <a:r>
              <a:rPr lang="de-AT" sz="1400" dirty="0" err="1" smtClean="0">
                <a:solidFill>
                  <a:srgbClr val="FF0000"/>
                </a:solidFill>
                <a:cs typeface="+mn-cs"/>
              </a:rPr>
              <a:t>internalising</a:t>
            </a:r>
            <a:endParaRPr lang="de-AT" sz="1400" dirty="0">
              <a:solidFill>
                <a:srgbClr val="FF0000"/>
              </a:solidFill>
              <a:cs typeface="+mn-cs"/>
            </a:endParaRPr>
          </a:p>
          <a:p>
            <a:pPr algn="r">
              <a:defRPr/>
            </a:pPr>
            <a:r>
              <a:rPr lang="de-AT" sz="1400" dirty="0" err="1">
                <a:cs typeface="+mn-cs"/>
              </a:rPr>
              <a:t>implement</a:t>
            </a:r>
            <a:endParaRPr lang="de-AT" sz="1400" dirty="0">
              <a:cs typeface="+mn-cs"/>
            </a:endParaRPr>
          </a:p>
          <a:p>
            <a:pPr algn="r">
              <a:defRPr/>
            </a:pPr>
            <a:r>
              <a:rPr lang="de-AT" sz="1400" dirty="0" err="1" smtClean="0">
                <a:cs typeface="+mn-cs"/>
              </a:rPr>
              <a:t>exchange</a:t>
            </a:r>
            <a:endParaRPr lang="de-AT" dirty="0">
              <a:cs typeface="+mn-cs"/>
            </a:endParaRPr>
          </a:p>
        </p:txBody>
      </p:sp>
      <p:sp>
        <p:nvSpPr>
          <p:cNvPr id="2123" name="Text Box 75"/>
          <p:cNvSpPr txBox="1">
            <a:spLocks noChangeArrowheads="1"/>
          </p:cNvSpPr>
          <p:nvPr/>
        </p:nvSpPr>
        <p:spPr bwMode="auto">
          <a:xfrm>
            <a:off x="3310738" y="4724400"/>
            <a:ext cx="1116800" cy="738664"/>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r">
              <a:defRPr/>
            </a:pPr>
            <a:r>
              <a:rPr lang="de-AT" sz="1400" dirty="0" err="1" smtClean="0">
                <a:solidFill>
                  <a:srgbClr val="FF0000"/>
                </a:solidFill>
                <a:cs typeface="+mn-cs"/>
              </a:rPr>
              <a:t>externalising</a:t>
            </a:r>
            <a:endParaRPr lang="de-AT" sz="1400" dirty="0">
              <a:solidFill>
                <a:srgbClr val="FF0000"/>
              </a:solidFill>
              <a:cs typeface="+mn-cs"/>
            </a:endParaRPr>
          </a:p>
          <a:p>
            <a:pPr algn="r">
              <a:defRPr/>
            </a:pPr>
            <a:r>
              <a:rPr lang="de-AT" sz="1400" dirty="0" err="1">
                <a:cs typeface="+mn-cs"/>
              </a:rPr>
              <a:t>assess</a:t>
            </a:r>
            <a:endParaRPr lang="de-AT" sz="1400" dirty="0">
              <a:cs typeface="+mn-cs"/>
            </a:endParaRPr>
          </a:p>
          <a:p>
            <a:pPr algn="r">
              <a:defRPr/>
            </a:pPr>
            <a:r>
              <a:rPr lang="de-AT" sz="1400" dirty="0" err="1" smtClean="0">
                <a:cs typeface="+mn-cs"/>
              </a:rPr>
              <a:t>saving</a:t>
            </a:r>
            <a:endParaRPr lang="de-AT" dirty="0">
              <a:cs typeface="+mn-cs"/>
            </a:endParaRPr>
          </a:p>
        </p:txBody>
      </p:sp>
      <p:sp>
        <p:nvSpPr>
          <p:cNvPr id="2124" name="Text Box 76"/>
          <p:cNvSpPr txBox="1">
            <a:spLocks noChangeArrowheads="1"/>
          </p:cNvSpPr>
          <p:nvPr/>
        </p:nvSpPr>
        <p:spPr bwMode="auto">
          <a:xfrm>
            <a:off x="4859338" y="4724400"/>
            <a:ext cx="1368425" cy="739775"/>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r">
              <a:defRPr/>
            </a:pPr>
            <a:r>
              <a:rPr lang="de-AT" sz="1400" dirty="0" err="1" smtClean="0">
                <a:solidFill>
                  <a:srgbClr val="FF0000"/>
                </a:solidFill>
                <a:cs typeface="+mn-cs"/>
              </a:rPr>
              <a:t>socialising</a:t>
            </a:r>
            <a:endParaRPr lang="de-AT" sz="1400" dirty="0">
              <a:solidFill>
                <a:srgbClr val="FF0000"/>
              </a:solidFill>
              <a:cs typeface="+mn-cs"/>
            </a:endParaRPr>
          </a:p>
          <a:p>
            <a:pPr algn="r">
              <a:defRPr/>
            </a:pPr>
            <a:r>
              <a:rPr lang="de-AT" sz="1400" dirty="0" err="1">
                <a:cs typeface="+mn-cs"/>
              </a:rPr>
              <a:t>observe</a:t>
            </a:r>
            <a:endParaRPr lang="de-AT" sz="1400" dirty="0">
              <a:cs typeface="+mn-cs"/>
            </a:endParaRPr>
          </a:p>
          <a:p>
            <a:pPr algn="r">
              <a:defRPr/>
            </a:pPr>
            <a:r>
              <a:rPr lang="de-AT" sz="1400" dirty="0" err="1" smtClean="0">
                <a:cs typeface="+mn-cs"/>
              </a:rPr>
              <a:t>applying</a:t>
            </a:r>
            <a:endParaRPr lang="de-AT" dirty="0">
              <a:cs typeface="+mn-cs"/>
            </a:endParaRPr>
          </a:p>
        </p:txBody>
      </p:sp>
      <p:sp>
        <p:nvSpPr>
          <p:cNvPr id="2125" name="AutoShape 77"/>
          <p:cNvSpPr>
            <a:spLocks noChangeArrowheads="1"/>
          </p:cNvSpPr>
          <p:nvPr/>
        </p:nvSpPr>
        <p:spPr bwMode="auto">
          <a:xfrm rot="16200000">
            <a:off x="1368425" y="-134937"/>
            <a:ext cx="4608513" cy="6840537"/>
          </a:xfrm>
          <a:prstGeom prst="rtTriangle">
            <a:avLst/>
          </a:prstGeom>
          <a:noFill/>
          <a:ln w="38100">
            <a:solidFill>
              <a:srgbClr val="3366FF"/>
            </a:solidFill>
            <a:prstDash val="dash"/>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de-DE">
              <a:cs typeface="+mn-cs"/>
            </a:endParaRPr>
          </a:p>
        </p:txBody>
      </p:sp>
      <p:sp>
        <p:nvSpPr>
          <p:cNvPr id="2120" name="Text Box 72"/>
          <p:cNvSpPr txBox="1">
            <a:spLocks noChangeArrowheads="1"/>
          </p:cNvSpPr>
          <p:nvPr/>
        </p:nvSpPr>
        <p:spPr bwMode="auto">
          <a:xfrm>
            <a:off x="3101975" y="2133600"/>
            <a:ext cx="1325563" cy="739775"/>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r">
              <a:defRPr/>
            </a:pPr>
            <a:r>
              <a:rPr lang="de-AT" sz="1400" dirty="0" err="1" smtClean="0">
                <a:solidFill>
                  <a:srgbClr val="FF0000"/>
                </a:solidFill>
                <a:cs typeface="+mn-cs"/>
              </a:rPr>
              <a:t>modeling</a:t>
            </a:r>
            <a:endParaRPr lang="de-AT" sz="1400" dirty="0">
              <a:solidFill>
                <a:srgbClr val="FF0000"/>
              </a:solidFill>
              <a:cs typeface="+mn-cs"/>
            </a:endParaRPr>
          </a:p>
          <a:p>
            <a:pPr algn="r">
              <a:defRPr/>
            </a:pPr>
            <a:r>
              <a:rPr lang="de-AT" sz="1400" dirty="0">
                <a:cs typeface="+mn-cs"/>
              </a:rPr>
              <a:t>design</a:t>
            </a:r>
          </a:p>
          <a:p>
            <a:pPr algn="r">
              <a:defRPr/>
            </a:pPr>
            <a:r>
              <a:rPr lang="de-AT" sz="1400" dirty="0" err="1" smtClean="0">
                <a:cs typeface="+mn-cs"/>
              </a:rPr>
              <a:t>produce</a:t>
            </a:r>
            <a:endParaRPr lang="de-AT" dirty="0">
              <a:cs typeface="+mn-cs"/>
            </a:endParaRPr>
          </a:p>
        </p:txBody>
      </p:sp>
      <p:sp>
        <p:nvSpPr>
          <p:cNvPr id="14376" name="Textfeld 10"/>
          <p:cNvSpPr txBox="1">
            <a:spLocks noChangeArrowheads="1"/>
          </p:cNvSpPr>
          <p:nvPr/>
        </p:nvSpPr>
        <p:spPr bwMode="auto">
          <a:xfrm>
            <a:off x="611188" y="2636838"/>
            <a:ext cx="2121945"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de-DE" sz="1800" dirty="0" err="1">
                <a:solidFill>
                  <a:srgbClr val="0000FF"/>
                </a:solidFill>
              </a:rPr>
              <a:t>m</a:t>
            </a:r>
            <a:r>
              <a:rPr lang="de-DE" sz="1800" dirty="0" err="1" smtClean="0">
                <a:solidFill>
                  <a:srgbClr val="0000FF"/>
                </a:solidFill>
              </a:rPr>
              <a:t>ultilevel</a:t>
            </a:r>
            <a:r>
              <a:rPr lang="de-DE" sz="1800" dirty="0" smtClean="0">
                <a:solidFill>
                  <a:srgbClr val="0000FF"/>
                </a:solidFill>
              </a:rPr>
              <a:t> </a:t>
            </a:r>
            <a:r>
              <a:rPr lang="de-DE" sz="1800" dirty="0" err="1" smtClean="0">
                <a:solidFill>
                  <a:srgbClr val="0000FF"/>
                </a:solidFill>
              </a:rPr>
              <a:t>selection</a:t>
            </a:r>
            <a:endParaRPr lang="de-DE" sz="1800" dirty="0">
              <a:solidFill>
                <a:srgbClr val="0000FF"/>
              </a:solidFill>
            </a:endParaRPr>
          </a:p>
        </p:txBody>
      </p:sp>
      <p:sp>
        <p:nvSpPr>
          <p:cNvPr id="14377" name="Textfeld 11"/>
          <p:cNvSpPr txBox="1">
            <a:spLocks noChangeArrowheads="1"/>
          </p:cNvSpPr>
          <p:nvPr/>
        </p:nvSpPr>
        <p:spPr bwMode="auto">
          <a:xfrm>
            <a:off x="3839215" y="3644900"/>
            <a:ext cx="1904187"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de-DE" sz="1800" dirty="0" err="1" smtClean="0">
                <a:solidFill>
                  <a:srgbClr val="0000FF"/>
                </a:solidFill>
              </a:rPr>
              <a:t>Spatial</a:t>
            </a:r>
            <a:r>
              <a:rPr lang="de-DE" sz="1800" dirty="0" smtClean="0">
                <a:solidFill>
                  <a:srgbClr val="0000FF"/>
                </a:solidFill>
              </a:rPr>
              <a:t> </a:t>
            </a:r>
            <a:r>
              <a:rPr lang="de-DE" sz="1800" dirty="0" err="1">
                <a:solidFill>
                  <a:srgbClr val="0000FF"/>
                </a:solidFill>
              </a:rPr>
              <a:t>S</a:t>
            </a:r>
            <a:r>
              <a:rPr lang="de-DE" sz="1800" dirty="0" err="1" smtClean="0">
                <a:solidFill>
                  <a:srgbClr val="0000FF"/>
                </a:solidFill>
              </a:rPr>
              <a:t>election</a:t>
            </a:r>
            <a:endParaRPr lang="de-DE" sz="1800" dirty="0">
              <a:solidFill>
                <a:srgbClr val="0000FF"/>
              </a:solidFill>
            </a:endParaRPr>
          </a:p>
        </p:txBody>
      </p:sp>
      <p:sp>
        <p:nvSpPr>
          <p:cNvPr id="14378" name="Textfeld 77"/>
          <p:cNvSpPr txBox="1">
            <a:spLocks noChangeArrowheads="1"/>
          </p:cNvSpPr>
          <p:nvPr/>
        </p:nvSpPr>
        <p:spPr bwMode="auto">
          <a:xfrm>
            <a:off x="6735669" y="2420938"/>
            <a:ext cx="2057587"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de-DE" sz="1800" dirty="0" smtClean="0">
                <a:solidFill>
                  <a:srgbClr val="0000FF"/>
                </a:solidFill>
              </a:rPr>
              <a:t>Reputation</a:t>
            </a:r>
            <a:endParaRPr lang="de-DE" sz="1800" dirty="0">
              <a:solidFill>
                <a:srgbClr val="0000FF"/>
              </a:solidFill>
            </a:endParaRPr>
          </a:p>
          <a:p>
            <a:pPr algn="ctr" eaLnBrk="1" hangingPunct="1"/>
            <a:r>
              <a:rPr lang="de-DE" sz="1800" dirty="0" err="1" smtClean="0">
                <a:solidFill>
                  <a:srgbClr val="0000FF"/>
                </a:solidFill>
              </a:rPr>
              <a:t>Indirect</a:t>
            </a:r>
            <a:r>
              <a:rPr lang="de-DE" sz="1800" dirty="0" smtClean="0">
                <a:solidFill>
                  <a:srgbClr val="0000FF"/>
                </a:solidFill>
              </a:rPr>
              <a:t> </a:t>
            </a:r>
            <a:r>
              <a:rPr lang="de-DE" sz="1800" dirty="0" err="1" smtClean="0">
                <a:solidFill>
                  <a:srgbClr val="0000FF"/>
                </a:solidFill>
              </a:rPr>
              <a:t>reciprocity</a:t>
            </a:r>
            <a:endParaRPr lang="de-DE" sz="1800" dirty="0">
              <a:solidFill>
                <a:srgbClr val="0000FF"/>
              </a:solidFill>
            </a:endParaRPr>
          </a:p>
        </p:txBody>
      </p:sp>
      <p:sp>
        <p:nvSpPr>
          <p:cNvPr id="14379" name="Textfeld 78"/>
          <p:cNvSpPr txBox="1">
            <a:spLocks noChangeArrowheads="1"/>
          </p:cNvSpPr>
          <p:nvPr/>
        </p:nvSpPr>
        <p:spPr bwMode="auto">
          <a:xfrm>
            <a:off x="498482" y="4365625"/>
            <a:ext cx="1903398"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de-DE" sz="1800" dirty="0" smtClean="0">
                <a:solidFill>
                  <a:srgbClr val="0000FF"/>
                </a:solidFill>
              </a:rPr>
              <a:t>Repetition</a:t>
            </a:r>
            <a:endParaRPr lang="de-DE" sz="1800" dirty="0">
              <a:solidFill>
                <a:srgbClr val="0000FF"/>
              </a:solidFill>
            </a:endParaRPr>
          </a:p>
          <a:p>
            <a:pPr algn="ctr" eaLnBrk="1" hangingPunct="1"/>
            <a:r>
              <a:rPr lang="de-DE" sz="1800" dirty="0" err="1" smtClean="0">
                <a:solidFill>
                  <a:srgbClr val="0000FF"/>
                </a:solidFill>
              </a:rPr>
              <a:t>Direct</a:t>
            </a:r>
            <a:r>
              <a:rPr lang="de-DE" sz="1800" dirty="0" smtClean="0">
                <a:solidFill>
                  <a:srgbClr val="0000FF"/>
                </a:solidFill>
              </a:rPr>
              <a:t> </a:t>
            </a:r>
            <a:r>
              <a:rPr lang="de-DE" sz="1800" dirty="0" err="1" smtClean="0">
                <a:solidFill>
                  <a:srgbClr val="0000FF"/>
                </a:solidFill>
              </a:rPr>
              <a:t>reciprocity</a:t>
            </a:r>
            <a:endParaRPr lang="de-DE" sz="1800" dirty="0">
              <a:solidFill>
                <a:srgbClr val="0000FF"/>
              </a:solidFill>
            </a:endParaRPr>
          </a:p>
        </p:txBody>
      </p:sp>
      <p:sp>
        <p:nvSpPr>
          <p:cNvPr id="14380" name="Textfeld 79"/>
          <p:cNvSpPr txBox="1">
            <a:spLocks noChangeArrowheads="1"/>
          </p:cNvSpPr>
          <p:nvPr/>
        </p:nvSpPr>
        <p:spPr bwMode="auto">
          <a:xfrm>
            <a:off x="6787188" y="4510088"/>
            <a:ext cx="109571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de-DE" sz="1800" dirty="0" smtClean="0">
                <a:solidFill>
                  <a:srgbClr val="0000FF"/>
                </a:solidFill>
              </a:rPr>
              <a:t>Kin—</a:t>
            </a:r>
            <a:endParaRPr lang="de-DE" sz="1800" dirty="0">
              <a:solidFill>
                <a:srgbClr val="0000FF"/>
              </a:solidFill>
            </a:endParaRPr>
          </a:p>
          <a:p>
            <a:pPr algn="ctr" eaLnBrk="1" hangingPunct="1"/>
            <a:r>
              <a:rPr lang="de-DE" sz="1800" dirty="0" err="1">
                <a:solidFill>
                  <a:srgbClr val="0000FF"/>
                </a:solidFill>
              </a:rPr>
              <a:t>s</a:t>
            </a:r>
            <a:r>
              <a:rPr lang="de-DE" sz="1800" dirty="0" err="1" smtClean="0">
                <a:solidFill>
                  <a:srgbClr val="0000FF"/>
                </a:solidFill>
              </a:rPr>
              <a:t>election</a:t>
            </a:r>
            <a:endParaRPr lang="de-DE" sz="1800" dirty="0">
              <a:solidFill>
                <a:srgbClr val="0000FF"/>
              </a:solidFill>
            </a:endParaRPr>
          </a:p>
        </p:txBody>
      </p:sp>
      <p:sp>
        <p:nvSpPr>
          <p:cNvPr id="14381" name="Textfeld 1"/>
          <p:cNvSpPr txBox="1">
            <a:spLocks noChangeArrowheads="1"/>
          </p:cNvSpPr>
          <p:nvPr/>
        </p:nvSpPr>
        <p:spPr bwMode="auto">
          <a:xfrm>
            <a:off x="1835696" y="611976"/>
            <a:ext cx="1608088" cy="5847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de-DE" sz="3200" b="1" dirty="0"/>
              <a:t>H</a:t>
            </a:r>
            <a:r>
              <a:rPr lang="de-DE" sz="2800" b="1" dirty="0" smtClean="0"/>
              <a:t>;</a:t>
            </a:r>
            <a:endParaRPr lang="de-DE" sz="2800" b="1" dirty="0"/>
          </a:p>
        </p:txBody>
      </p:sp>
    </p:spTree>
    <p:extLst>
      <p:ext uri="{BB962C8B-B14F-4D97-AF65-F5344CB8AC3E}">
        <p14:creationId xmlns:p14="http://schemas.microsoft.com/office/powerpoint/2010/main" val="155267628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8"/>
          <p:cNvSpPr/>
          <p:nvPr/>
        </p:nvSpPr>
        <p:spPr>
          <a:xfrm>
            <a:off x="4499992" y="4817045"/>
            <a:ext cx="4248472" cy="122413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Rectangle 7"/>
          <p:cNvSpPr>
            <a:spLocks noChangeArrowheads="1"/>
          </p:cNvSpPr>
          <p:nvPr/>
        </p:nvSpPr>
        <p:spPr bwMode="auto">
          <a:xfrm>
            <a:off x="323528" y="114303"/>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tx1"/>
              </a:solidFill>
              <a:effectLst/>
              <a:latin typeface="Arial" pitchFamily="34" charset="0"/>
            </a:endParaRPr>
          </a:p>
        </p:txBody>
      </p:sp>
      <p:sp>
        <p:nvSpPr>
          <p:cNvPr id="7" name="Rectangle 9"/>
          <p:cNvSpPr>
            <a:spLocks noChangeArrowheads="1"/>
          </p:cNvSpPr>
          <p:nvPr/>
        </p:nvSpPr>
        <p:spPr bwMode="auto">
          <a:xfrm>
            <a:off x="323528" y="640533"/>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tx1"/>
              </a:solidFill>
              <a:effectLst/>
              <a:latin typeface="Arial" pitchFamily="34" charset="0"/>
            </a:endParaRPr>
          </a:p>
        </p:txBody>
      </p:sp>
      <p:sp>
        <p:nvSpPr>
          <p:cNvPr id="8" name="TextBox 11"/>
          <p:cNvSpPr txBox="1"/>
          <p:nvPr/>
        </p:nvSpPr>
        <p:spPr>
          <a:xfrm>
            <a:off x="3117805" y="5177085"/>
            <a:ext cx="518091" cy="646331"/>
          </a:xfrm>
          <a:prstGeom prst="rect">
            <a:avLst/>
          </a:prstGeom>
          <a:noFill/>
        </p:spPr>
        <p:txBody>
          <a:bodyPr wrap="none" rtlCol="0">
            <a:spAutoFit/>
          </a:bodyPr>
          <a:lstStyle/>
          <a:p>
            <a:r>
              <a:rPr lang="de-DE" sz="3600" dirty="0" smtClean="0">
                <a:latin typeface="Arial Black" pitchFamily="34" charset="0"/>
              </a:rPr>
              <a:t>P</a:t>
            </a:r>
            <a:endParaRPr lang="de-DE" sz="3600" dirty="0">
              <a:latin typeface="Arial Black" pitchFamily="34" charset="0"/>
            </a:endParaRPr>
          </a:p>
        </p:txBody>
      </p:sp>
      <p:sp>
        <p:nvSpPr>
          <p:cNvPr id="9" name="TextBox 15"/>
          <p:cNvSpPr txBox="1"/>
          <p:nvPr/>
        </p:nvSpPr>
        <p:spPr>
          <a:xfrm>
            <a:off x="5364088" y="5177085"/>
            <a:ext cx="569387" cy="646331"/>
          </a:xfrm>
          <a:prstGeom prst="rect">
            <a:avLst/>
          </a:prstGeom>
          <a:noFill/>
        </p:spPr>
        <p:txBody>
          <a:bodyPr wrap="none" rtlCol="0">
            <a:spAutoFit/>
          </a:bodyPr>
          <a:lstStyle/>
          <a:p>
            <a:r>
              <a:rPr lang="de-DE" sz="3600" dirty="0">
                <a:latin typeface="Arial Black" pitchFamily="34" charset="0"/>
              </a:rPr>
              <a:t>Q</a:t>
            </a:r>
          </a:p>
        </p:txBody>
      </p:sp>
      <p:cxnSp>
        <p:nvCxnSpPr>
          <p:cNvPr id="10" name="Straight Arrow Connector 17"/>
          <p:cNvCxnSpPr/>
          <p:nvPr/>
        </p:nvCxnSpPr>
        <p:spPr>
          <a:xfrm flipV="1">
            <a:off x="3347864" y="1288653"/>
            <a:ext cx="0" cy="396044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1" name="TextBox 18"/>
          <p:cNvSpPr txBox="1"/>
          <p:nvPr/>
        </p:nvSpPr>
        <p:spPr>
          <a:xfrm>
            <a:off x="3143453" y="714330"/>
            <a:ext cx="492443" cy="646331"/>
          </a:xfrm>
          <a:prstGeom prst="rect">
            <a:avLst/>
          </a:prstGeom>
          <a:noFill/>
        </p:spPr>
        <p:txBody>
          <a:bodyPr wrap="none" rtlCol="0">
            <a:spAutoFit/>
          </a:bodyPr>
          <a:lstStyle/>
          <a:p>
            <a:r>
              <a:rPr lang="de-DE" sz="3600" dirty="0">
                <a:latin typeface="Arial" pitchFamily="34" charset="0"/>
                <a:cs typeface="Arial" pitchFamily="34" charset="0"/>
              </a:rPr>
              <a:t>S</a:t>
            </a:r>
          </a:p>
        </p:txBody>
      </p:sp>
      <p:cxnSp>
        <p:nvCxnSpPr>
          <p:cNvPr id="12" name="Straight Arrow Connector 20"/>
          <p:cNvCxnSpPr/>
          <p:nvPr/>
        </p:nvCxnSpPr>
        <p:spPr>
          <a:xfrm>
            <a:off x="3672408" y="1072629"/>
            <a:ext cx="16916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22"/>
          <p:cNvCxnSpPr>
            <a:stCxn id="9" idx="0"/>
          </p:cNvCxnSpPr>
          <p:nvPr/>
        </p:nvCxnSpPr>
        <p:spPr>
          <a:xfrm flipV="1">
            <a:off x="5648782" y="1288653"/>
            <a:ext cx="3338" cy="3888432"/>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4" name="TextBox 24"/>
          <p:cNvSpPr txBox="1"/>
          <p:nvPr/>
        </p:nvSpPr>
        <p:spPr>
          <a:xfrm>
            <a:off x="5422061" y="712589"/>
            <a:ext cx="518091" cy="646331"/>
          </a:xfrm>
          <a:prstGeom prst="rect">
            <a:avLst/>
          </a:prstGeom>
          <a:noFill/>
        </p:spPr>
        <p:txBody>
          <a:bodyPr wrap="none" rtlCol="0">
            <a:spAutoFit/>
          </a:bodyPr>
          <a:lstStyle/>
          <a:p>
            <a:r>
              <a:rPr lang="de-DE" sz="3600" dirty="0" smtClean="0">
                <a:latin typeface="Arial" pitchFamily="34" charset="0"/>
                <a:cs typeface="Arial" pitchFamily="34" charset="0"/>
              </a:rPr>
              <a:t>R</a:t>
            </a:r>
            <a:endParaRPr lang="de-DE" sz="3600" dirty="0">
              <a:latin typeface="Arial" pitchFamily="34" charset="0"/>
              <a:cs typeface="Arial" pitchFamily="34" charset="0"/>
            </a:endParaRPr>
          </a:p>
        </p:txBody>
      </p:sp>
      <p:sp>
        <p:nvSpPr>
          <p:cNvPr id="15" name="TextBox 25"/>
          <p:cNvSpPr txBox="1"/>
          <p:nvPr/>
        </p:nvSpPr>
        <p:spPr>
          <a:xfrm>
            <a:off x="539552" y="765433"/>
            <a:ext cx="2078902" cy="523220"/>
          </a:xfrm>
          <a:prstGeom prst="rect">
            <a:avLst/>
          </a:prstGeom>
          <a:noFill/>
        </p:spPr>
        <p:txBody>
          <a:bodyPr wrap="none" rtlCol="0">
            <a:spAutoFit/>
          </a:bodyPr>
          <a:lstStyle/>
          <a:p>
            <a:r>
              <a:rPr lang="de-DE" sz="2800" dirty="0" smtClean="0"/>
              <a:t>{E, F, K, M} =:</a:t>
            </a:r>
            <a:endParaRPr lang="de-DE" dirty="0"/>
          </a:p>
        </p:txBody>
      </p:sp>
      <p:sp>
        <p:nvSpPr>
          <p:cNvPr id="16" name="TextBox 26"/>
          <p:cNvSpPr txBox="1"/>
          <p:nvPr/>
        </p:nvSpPr>
        <p:spPr>
          <a:xfrm>
            <a:off x="5868144" y="5229929"/>
            <a:ext cx="1729961" cy="769441"/>
          </a:xfrm>
          <a:prstGeom prst="rect">
            <a:avLst/>
          </a:prstGeom>
          <a:noFill/>
        </p:spPr>
        <p:txBody>
          <a:bodyPr wrap="none" rtlCol="0">
            <a:spAutoFit/>
          </a:bodyPr>
          <a:lstStyle/>
          <a:p>
            <a:r>
              <a:rPr lang="de-DE" sz="2800" dirty="0" err="1"/>
              <a:t>s</a:t>
            </a:r>
            <a:r>
              <a:rPr lang="de-DE" sz="2800" dirty="0" err="1" smtClean="0"/>
              <a:t>olution</a:t>
            </a:r>
            <a:r>
              <a:rPr lang="de-DE" sz="2800" dirty="0" smtClean="0"/>
              <a:t>(s)</a:t>
            </a:r>
          </a:p>
          <a:p>
            <a:endParaRPr lang="de-DE" sz="1600" b="1" dirty="0"/>
          </a:p>
        </p:txBody>
      </p:sp>
      <p:sp>
        <p:nvSpPr>
          <p:cNvPr id="17" name="TextBox 27"/>
          <p:cNvSpPr txBox="1"/>
          <p:nvPr/>
        </p:nvSpPr>
        <p:spPr>
          <a:xfrm>
            <a:off x="7536909" y="5177085"/>
            <a:ext cx="779381" cy="584775"/>
          </a:xfrm>
          <a:prstGeom prst="rect">
            <a:avLst/>
          </a:prstGeom>
          <a:noFill/>
        </p:spPr>
        <p:txBody>
          <a:bodyPr wrap="none" rtlCol="0">
            <a:spAutoFit/>
          </a:bodyPr>
          <a:lstStyle/>
          <a:p>
            <a:r>
              <a:rPr lang="de-DE" sz="3200" dirty="0" smtClean="0">
                <a:latin typeface="Arial Black" pitchFamily="34" charset="0"/>
              </a:rPr>
              <a:t>[1]</a:t>
            </a:r>
            <a:endParaRPr lang="de-DE" sz="3200" dirty="0">
              <a:latin typeface="Arial Black" pitchFamily="34" charset="0"/>
            </a:endParaRPr>
          </a:p>
        </p:txBody>
      </p:sp>
      <p:sp>
        <p:nvSpPr>
          <p:cNvPr id="18" name="TextBox 29"/>
          <p:cNvSpPr txBox="1"/>
          <p:nvPr/>
        </p:nvSpPr>
        <p:spPr>
          <a:xfrm>
            <a:off x="6406926" y="4817045"/>
            <a:ext cx="2392114" cy="369332"/>
          </a:xfrm>
          <a:prstGeom prst="rect">
            <a:avLst/>
          </a:prstGeom>
          <a:noFill/>
        </p:spPr>
        <p:txBody>
          <a:bodyPr wrap="none" rtlCol="0">
            <a:spAutoFit/>
          </a:bodyPr>
          <a:lstStyle/>
          <a:p>
            <a:r>
              <a:rPr lang="de-DE" b="1" dirty="0" smtClean="0">
                <a:solidFill>
                  <a:srgbClr val="C00000"/>
                </a:solidFill>
              </a:rPr>
              <a:t>CUSTOMER SEGMENTS</a:t>
            </a:r>
            <a:endParaRPr lang="de-DE" b="1" dirty="0">
              <a:solidFill>
                <a:srgbClr val="C00000"/>
              </a:solidFill>
            </a:endParaRPr>
          </a:p>
        </p:txBody>
      </p:sp>
      <p:sp>
        <p:nvSpPr>
          <p:cNvPr id="19" name="Rectangle 31"/>
          <p:cNvSpPr/>
          <p:nvPr/>
        </p:nvSpPr>
        <p:spPr>
          <a:xfrm>
            <a:off x="2987824" y="1322221"/>
            <a:ext cx="3096344" cy="349482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 name="Rectangle 32"/>
          <p:cNvSpPr/>
          <p:nvPr/>
        </p:nvSpPr>
        <p:spPr>
          <a:xfrm>
            <a:off x="6084168" y="2944837"/>
            <a:ext cx="2664296" cy="187220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1" name="Rectangle 33"/>
          <p:cNvSpPr/>
          <p:nvPr/>
        </p:nvSpPr>
        <p:spPr>
          <a:xfrm>
            <a:off x="6082125" y="1325199"/>
            <a:ext cx="2664296" cy="161963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2" name="TextBox 35"/>
          <p:cNvSpPr txBox="1"/>
          <p:nvPr/>
        </p:nvSpPr>
        <p:spPr>
          <a:xfrm>
            <a:off x="6018296" y="4447713"/>
            <a:ext cx="2845776" cy="369332"/>
          </a:xfrm>
          <a:prstGeom prst="rect">
            <a:avLst/>
          </a:prstGeom>
          <a:noFill/>
        </p:spPr>
        <p:txBody>
          <a:bodyPr wrap="none" rtlCol="0">
            <a:spAutoFit/>
          </a:bodyPr>
          <a:lstStyle/>
          <a:p>
            <a:pPr algn="ctr"/>
            <a:r>
              <a:rPr lang="de-DE" b="1" dirty="0" smtClean="0">
                <a:solidFill>
                  <a:srgbClr val="FF0000"/>
                </a:solidFill>
              </a:rPr>
              <a:t>CUSTOMER RELATIONSHIPS</a:t>
            </a:r>
            <a:endParaRPr lang="de-DE" b="1" dirty="0">
              <a:solidFill>
                <a:srgbClr val="FF0000"/>
              </a:solidFill>
            </a:endParaRPr>
          </a:p>
        </p:txBody>
      </p:sp>
      <p:sp>
        <p:nvSpPr>
          <p:cNvPr id="23" name="TextBox 36"/>
          <p:cNvSpPr txBox="1"/>
          <p:nvPr/>
        </p:nvSpPr>
        <p:spPr>
          <a:xfrm>
            <a:off x="6876256" y="3376885"/>
            <a:ext cx="779381" cy="584775"/>
          </a:xfrm>
          <a:prstGeom prst="rect">
            <a:avLst/>
          </a:prstGeom>
          <a:noFill/>
        </p:spPr>
        <p:txBody>
          <a:bodyPr wrap="none" rtlCol="0">
            <a:spAutoFit/>
          </a:bodyPr>
          <a:lstStyle/>
          <a:p>
            <a:r>
              <a:rPr lang="de-DE" sz="3200" dirty="0" smtClean="0">
                <a:latin typeface="Arial Black" pitchFamily="34" charset="0"/>
              </a:rPr>
              <a:t>[4]</a:t>
            </a:r>
            <a:endParaRPr lang="de-DE" sz="3200" dirty="0">
              <a:latin typeface="Arial Black" pitchFamily="34" charset="0"/>
            </a:endParaRPr>
          </a:p>
        </p:txBody>
      </p:sp>
      <p:sp>
        <p:nvSpPr>
          <p:cNvPr id="24" name="TextBox 37"/>
          <p:cNvSpPr txBox="1"/>
          <p:nvPr/>
        </p:nvSpPr>
        <p:spPr>
          <a:xfrm>
            <a:off x="8039997" y="3376885"/>
            <a:ext cx="492443" cy="646331"/>
          </a:xfrm>
          <a:prstGeom prst="rect">
            <a:avLst/>
          </a:prstGeom>
          <a:noFill/>
        </p:spPr>
        <p:txBody>
          <a:bodyPr wrap="none" rtlCol="0">
            <a:spAutoFit/>
          </a:bodyPr>
          <a:lstStyle/>
          <a:p>
            <a:r>
              <a:rPr lang="de-DE" sz="3600" dirty="0">
                <a:latin typeface="Arial Black" pitchFamily="34" charset="0"/>
              </a:rPr>
              <a:t>F</a:t>
            </a:r>
          </a:p>
        </p:txBody>
      </p:sp>
      <p:sp>
        <p:nvSpPr>
          <p:cNvPr id="25" name="TextBox 39"/>
          <p:cNvSpPr txBox="1"/>
          <p:nvPr/>
        </p:nvSpPr>
        <p:spPr>
          <a:xfrm>
            <a:off x="4080525" y="1792709"/>
            <a:ext cx="851515" cy="646331"/>
          </a:xfrm>
          <a:prstGeom prst="rect">
            <a:avLst/>
          </a:prstGeom>
          <a:noFill/>
        </p:spPr>
        <p:txBody>
          <a:bodyPr wrap="none" rtlCol="0">
            <a:spAutoFit/>
          </a:bodyPr>
          <a:lstStyle/>
          <a:p>
            <a:r>
              <a:rPr lang="de-DE" sz="3600" dirty="0" smtClean="0">
                <a:latin typeface="Arial Black" pitchFamily="34" charset="0"/>
              </a:rPr>
              <a:t>[2]</a:t>
            </a:r>
            <a:endParaRPr lang="de-DE" sz="3600" dirty="0">
              <a:latin typeface="Arial Black" pitchFamily="34" charset="0"/>
            </a:endParaRPr>
          </a:p>
        </p:txBody>
      </p:sp>
      <p:sp>
        <p:nvSpPr>
          <p:cNvPr id="26" name="TextBox 40"/>
          <p:cNvSpPr txBox="1"/>
          <p:nvPr/>
        </p:nvSpPr>
        <p:spPr>
          <a:xfrm>
            <a:off x="3335591" y="1504677"/>
            <a:ext cx="2460545" cy="369332"/>
          </a:xfrm>
          <a:prstGeom prst="rect">
            <a:avLst/>
          </a:prstGeom>
          <a:noFill/>
        </p:spPr>
        <p:txBody>
          <a:bodyPr wrap="none" rtlCol="0">
            <a:spAutoFit/>
          </a:bodyPr>
          <a:lstStyle/>
          <a:p>
            <a:r>
              <a:rPr lang="de-DE" dirty="0" smtClean="0"/>
              <a:t>VALUE PROPOSITION(S)</a:t>
            </a:r>
            <a:endParaRPr lang="de-DE" dirty="0"/>
          </a:p>
        </p:txBody>
      </p:sp>
      <p:sp>
        <p:nvSpPr>
          <p:cNvPr id="27" name="TextBox 41"/>
          <p:cNvSpPr txBox="1"/>
          <p:nvPr/>
        </p:nvSpPr>
        <p:spPr>
          <a:xfrm>
            <a:off x="3502045" y="2493625"/>
            <a:ext cx="2222083" cy="523220"/>
          </a:xfrm>
          <a:prstGeom prst="rect">
            <a:avLst/>
          </a:prstGeom>
          <a:noFill/>
        </p:spPr>
        <p:txBody>
          <a:bodyPr wrap="none" rtlCol="0">
            <a:spAutoFit/>
          </a:bodyPr>
          <a:lstStyle/>
          <a:p>
            <a:r>
              <a:rPr lang="de-DE" sz="2800" b="1" dirty="0" smtClean="0"/>
              <a:t>5th DISCIPLIN</a:t>
            </a:r>
            <a:endParaRPr lang="de-DE" sz="2800" b="1" dirty="0"/>
          </a:p>
        </p:txBody>
      </p:sp>
      <p:sp>
        <p:nvSpPr>
          <p:cNvPr id="28" name="TextBox 42"/>
          <p:cNvSpPr txBox="1"/>
          <p:nvPr/>
        </p:nvSpPr>
        <p:spPr>
          <a:xfrm>
            <a:off x="3419872" y="2944837"/>
            <a:ext cx="2160207" cy="646331"/>
          </a:xfrm>
          <a:prstGeom prst="rect">
            <a:avLst/>
          </a:prstGeom>
          <a:noFill/>
        </p:spPr>
        <p:txBody>
          <a:bodyPr wrap="none" rtlCol="0">
            <a:spAutoFit/>
          </a:bodyPr>
          <a:lstStyle/>
          <a:p>
            <a:pPr algn="ctr"/>
            <a:r>
              <a:rPr lang="de-DE" dirty="0" smtClean="0"/>
              <a:t>(SYSTEMS THINKING)</a:t>
            </a:r>
          </a:p>
          <a:p>
            <a:pPr algn="ctr"/>
            <a:r>
              <a:rPr lang="de-DE" dirty="0" smtClean="0"/>
              <a:t>Peter Senge</a:t>
            </a:r>
            <a:endParaRPr lang="de-DE" dirty="0"/>
          </a:p>
        </p:txBody>
      </p:sp>
      <p:sp>
        <p:nvSpPr>
          <p:cNvPr id="29" name="TextBox 43"/>
          <p:cNvSpPr txBox="1"/>
          <p:nvPr/>
        </p:nvSpPr>
        <p:spPr>
          <a:xfrm>
            <a:off x="6171103" y="2837367"/>
            <a:ext cx="2416046" cy="677108"/>
          </a:xfrm>
          <a:prstGeom prst="rect">
            <a:avLst/>
          </a:prstGeom>
          <a:noFill/>
          <a:ln>
            <a:solidFill>
              <a:schemeClr val="accent1"/>
            </a:solidFill>
          </a:ln>
        </p:spPr>
        <p:txBody>
          <a:bodyPr wrap="none" rtlCol="0">
            <a:spAutoFit/>
          </a:bodyPr>
          <a:lstStyle/>
          <a:p>
            <a:pPr algn="ctr"/>
            <a:r>
              <a:rPr lang="de-DE" dirty="0" smtClean="0"/>
              <a:t>shared vision/meaning/</a:t>
            </a:r>
          </a:p>
          <a:p>
            <a:pPr algn="ctr"/>
            <a:r>
              <a:rPr lang="de-DE" sz="2000" b="1" dirty="0">
                <a:solidFill>
                  <a:srgbClr val="FF0000"/>
                </a:solidFill>
              </a:rPr>
              <a:t>k</a:t>
            </a:r>
            <a:r>
              <a:rPr lang="de-DE" sz="2000" b="1" dirty="0" smtClean="0">
                <a:solidFill>
                  <a:srgbClr val="FF0000"/>
                </a:solidFill>
              </a:rPr>
              <a:t>in-selection</a:t>
            </a:r>
            <a:endParaRPr lang="de-DE" sz="2000" b="1" dirty="0">
              <a:solidFill>
                <a:srgbClr val="FF0000"/>
              </a:solidFill>
            </a:endParaRPr>
          </a:p>
        </p:txBody>
      </p:sp>
      <p:sp>
        <p:nvSpPr>
          <p:cNvPr id="30" name="TextBox 44"/>
          <p:cNvSpPr txBox="1"/>
          <p:nvPr/>
        </p:nvSpPr>
        <p:spPr>
          <a:xfrm>
            <a:off x="6300192" y="4024957"/>
            <a:ext cx="2085058" cy="369332"/>
          </a:xfrm>
          <a:prstGeom prst="rect">
            <a:avLst/>
          </a:prstGeom>
          <a:noFill/>
        </p:spPr>
        <p:txBody>
          <a:bodyPr wrap="none" rtlCol="0">
            <a:spAutoFit/>
          </a:bodyPr>
          <a:lstStyle/>
          <a:p>
            <a:r>
              <a:rPr lang="de-DE" i="1" dirty="0" err="1" smtClean="0"/>
              <a:t>user</a:t>
            </a:r>
            <a:r>
              <a:rPr lang="de-DE" i="1" dirty="0" smtClean="0"/>
              <a:t>/</a:t>
            </a:r>
            <a:r>
              <a:rPr lang="de-DE" i="1" dirty="0" err="1" smtClean="0"/>
              <a:t>folk</a:t>
            </a:r>
            <a:r>
              <a:rPr lang="de-DE" i="1" dirty="0" smtClean="0"/>
              <a:t> </a:t>
            </a:r>
            <a:r>
              <a:rPr lang="de-DE" i="1" dirty="0" err="1" smtClean="0"/>
              <a:t>knowledge</a:t>
            </a:r>
            <a:endParaRPr lang="de-DE" i="1" dirty="0"/>
          </a:p>
        </p:txBody>
      </p:sp>
      <p:sp>
        <p:nvSpPr>
          <p:cNvPr id="31" name="TextBox 45"/>
          <p:cNvSpPr txBox="1"/>
          <p:nvPr/>
        </p:nvSpPr>
        <p:spPr>
          <a:xfrm>
            <a:off x="6683358" y="2575505"/>
            <a:ext cx="1063700" cy="369332"/>
          </a:xfrm>
          <a:prstGeom prst="rect">
            <a:avLst/>
          </a:prstGeom>
          <a:noFill/>
        </p:spPr>
        <p:txBody>
          <a:bodyPr wrap="none" rtlCol="0">
            <a:spAutoFit/>
          </a:bodyPr>
          <a:lstStyle/>
          <a:p>
            <a:pPr algn="ctr"/>
            <a:r>
              <a:rPr lang="de-DE" b="1" dirty="0" smtClean="0">
                <a:solidFill>
                  <a:srgbClr val="FF0000"/>
                </a:solidFill>
              </a:rPr>
              <a:t>CHANELS</a:t>
            </a:r>
            <a:endParaRPr lang="de-DE" b="1" dirty="0">
              <a:solidFill>
                <a:srgbClr val="FF0000"/>
              </a:solidFill>
            </a:endParaRPr>
          </a:p>
        </p:txBody>
      </p:sp>
      <p:sp>
        <p:nvSpPr>
          <p:cNvPr id="32" name="TextBox 46"/>
          <p:cNvSpPr txBox="1"/>
          <p:nvPr/>
        </p:nvSpPr>
        <p:spPr>
          <a:xfrm>
            <a:off x="6888963" y="1720701"/>
            <a:ext cx="779381" cy="584775"/>
          </a:xfrm>
          <a:prstGeom prst="rect">
            <a:avLst/>
          </a:prstGeom>
          <a:noFill/>
        </p:spPr>
        <p:txBody>
          <a:bodyPr wrap="none" rtlCol="0">
            <a:spAutoFit/>
          </a:bodyPr>
          <a:lstStyle/>
          <a:p>
            <a:r>
              <a:rPr lang="de-DE" sz="3200" dirty="0" smtClean="0">
                <a:latin typeface="Arial Black" pitchFamily="34" charset="0"/>
              </a:rPr>
              <a:t>[3]</a:t>
            </a:r>
            <a:endParaRPr lang="de-DE" sz="3200" dirty="0">
              <a:latin typeface="Arial Black" pitchFamily="34" charset="0"/>
            </a:endParaRPr>
          </a:p>
        </p:txBody>
      </p:sp>
      <p:sp>
        <p:nvSpPr>
          <p:cNvPr id="33" name="TextBox 47"/>
          <p:cNvSpPr txBox="1"/>
          <p:nvPr/>
        </p:nvSpPr>
        <p:spPr>
          <a:xfrm>
            <a:off x="6290391" y="1197967"/>
            <a:ext cx="1903085" cy="677108"/>
          </a:xfrm>
          <a:prstGeom prst="rect">
            <a:avLst/>
          </a:prstGeom>
          <a:noFill/>
          <a:ln>
            <a:solidFill>
              <a:schemeClr val="accent1"/>
            </a:solidFill>
          </a:ln>
        </p:spPr>
        <p:txBody>
          <a:bodyPr wrap="none" rtlCol="0">
            <a:spAutoFit/>
          </a:bodyPr>
          <a:lstStyle/>
          <a:p>
            <a:pPr algn="ctr"/>
            <a:r>
              <a:rPr lang="de-DE" dirty="0"/>
              <a:t>p</a:t>
            </a:r>
            <a:r>
              <a:rPr lang="de-DE" dirty="0" smtClean="0"/>
              <a:t>ersonal mastery/ </a:t>
            </a:r>
          </a:p>
          <a:p>
            <a:pPr algn="ctr"/>
            <a:r>
              <a:rPr lang="de-DE" sz="2000" b="1" dirty="0" err="1" smtClean="0">
                <a:solidFill>
                  <a:srgbClr val="FF0000"/>
                </a:solidFill>
              </a:rPr>
              <a:t>reputation</a:t>
            </a:r>
            <a:endParaRPr lang="de-DE" sz="2000" b="1" dirty="0">
              <a:solidFill>
                <a:srgbClr val="FF0000"/>
              </a:solidFill>
            </a:endParaRPr>
          </a:p>
        </p:txBody>
      </p:sp>
      <p:sp>
        <p:nvSpPr>
          <p:cNvPr id="34" name="TextBox 48"/>
          <p:cNvSpPr txBox="1"/>
          <p:nvPr/>
        </p:nvSpPr>
        <p:spPr>
          <a:xfrm>
            <a:off x="6117296" y="2224757"/>
            <a:ext cx="2703176" cy="369332"/>
          </a:xfrm>
          <a:prstGeom prst="rect">
            <a:avLst/>
          </a:prstGeom>
          <a:noFill/>
        </p:spPr>
        <p:txBody>
          <a:bodyPr wrap="none" rtlCol="0">
            <a:spAutoFit/>
          </a:bodyPr>
          <a:lstStyle/>
          <a:p>
            <a:r>
              <a:rPr lang="de-DE" i="1" dirty="0" err="1"/>
              <a:t>e</a:t>
            </a:r>
            <a:r>
              <a:rPr lang="de-DE" i="1" dirty="0" err="1" smtClean="0"/>
              <a:t>xpertise</a:t>
            </a:r>
            <a:r>
              <a:rPr lang="de-DE" i="1" dirty="0" smtClean="0"/>
              <a:t> (</a:t>
            </a:r>
            <a:r>
              <a:rPr lang="de-DE" i="1" dirty="0" err="1" smtClean="0"/>
              <a:t>communication</a:t>
            </a:r>
            <a:r>
              <a:rPr lang="de-DE" i="1" dirty="0" smtClean="0"/>
              <a:t>)</a:t>
            </a:r>
            <a:endParaRPr lang="de-DE" i="1" dirty="0"/>
          </a:p>
        </p:txBody>
      </p:sp>
      <p:sp>
        <p:nvSpPr>
          <p:cNvPr id="35" name="TextBox 49"/>
          <p:cNvSpPr txBox="1"/>
          <p:nvPr/>
        </p:nvSpPr>
        <p:spPr>
          <a:xfrm rot="5400000">
            <a:off x="7638545" y="3046644"/>
            <a:ext cx="2589170" cy="369332"/>
          </a:xfrm>
          <a:prstGeom prst="rect">
            <a:avLst/>
          </a:prstGeom>
          <a:noFill/>
        </p:spPr>
        <p:txBody>
          <a:bodyPr wrap="none" rtlCol="0">
            <a:spAutoFit/>
          </a:bodyPr>
          <a:lstStyle/>
          <a:p>
            <a:r>
              <a:rPr lang="de-DE" dirty="0" smtClean="0"/>
              <a:t>KNOW HOW / EMOTIONS</a:t>
            </a:r>
            <a:endParaRPr lang="de-DE" dirty="0"/>
          </a:p>
        </p:txBody>
      </p:sp>
      <p:sp>
        <p:nvSpPr>
          <p:cNvPr id="36" name="TextBox 50"/>
          <p:cNvSpPr txBox="1"/>
          <p:nvPr/>
        </p:nvSpPr>
        <p:spPr>
          <a:xfrm rot="16200000">
            <a:off x="-1217700" y="2973899"/>
            <a:ext cx="2731710" cy="369332"/>
          </a:xfrm>
          <a:prstGeom prst="rect">
            <a:avLst/>
          </a:prstGeom>
          <a:noFill/>
        </p:spPr>
        <p:txBody>
          <a:bodyPr wrap="none" rtlCol="0">
            <a:spAutoFit/>
          </a:bodyPr>
          <a:lstStyle/>
          <a:p>
            <a:r>
              <a:rPr lang="de-DE" dirty="0" smtClean="0"/>
              <a:t>KNOW WHAT / COGNITION</a:t>
            </a:r>
            <a:endParaRPr lang="de-DE" dirty="0"/>
          </a:p>
        </p:txBody>
      </p:sp>
      <p:sp>
        <p:nvSpPr>
          <p:cNvPr id="37" name="TextBox 51"/>
          <p:cNvSpPr txBox="1"/>
          <p:nvPr/>
        </p:nvSpPr>
        <p:spPr>
          <a:xfrm>
            <a:off x="8014349" y="1720701"/>
            <a:ext cx="518091" cy="646331"/>
          </a:xfrm>
          <a:prstGeom prst="rect">
            <a:avLst/>
          </a:prstGeom>
          <a:noFill/>
        </p:spPr>
        <p:txBody>
          <a:bodyPr wrap="none" rtlCol="0">
            <a:spAutoFit/>
          </a:bodyPr>
          <a:lstStyle/>
          <a:p>
            <a:r>
              <a:rPr lang="de-DE" sz="3600" dirty="0" smtClean="0">
                <a:latin typeface="Arial Black" pitchFamily="34" charset="0"/>
              </a:rPr>
              <a:t>E</a:t>
            </a:r>
            <a:endParaRPr lang="de-DE" sz="3600" dirty="0">
              <a:latin typeface="Arial Black" pitchFamily="34" charset="0"/>
            </a:endParaRPr>
          </a:p>
        </p:txBody>
      </p:sp>
      <p:sp>
        <p:nvSpPr>
          <p:cNvPr id="38" name="Rectangle 52"/>
          <p:cNvSpPr/>
          <p:nvPr/>
        </p:nvSpPr>
        <p:spPr>
          <a:xfrm>
            <a:off x="323528" y="1322221"/>
            <a:ext cx="2664296" cy="162261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9" name="Rectangle 55"/>
          <p:cNvSpPr/>
          <p:nvPr/>
        </p:nvSpPr>
        <p:spPr>
          <a:xfrm>
            <a:off x="323528" y="2944837"/>
            <a:ext cx="2664296" cy="187220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0" name="Rectangle 61"/>
          <p:cNvSpPr/>
          <p:nvPr/>
        </p:nvSpPr>
        <p:spPr>
          <a:xfrm>
            <a:off x="323528" y="4817045"/>
            <a:ext cx="4176464" cy="122413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1" name="Rectangle 62"/>
          <p:cNvSpPr/>
          <p:nvPr/>
        </p:nvSpPr>
        <p:spPr>
          <a:xfrm>
            <a:off x="4499992" y="98085"/>
            <a:ext cx="4248472" cy="122413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2" name="Rectangle 63"/>
          <p:cNvSpPr/>
          <p:nvPr/>
        </p:nvSpPr>
        <p:spPr>
          <a:xfrm>
            <a:off x="323528" y="98085"/>
            <a:ext cx="4176464" cy="122413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3" name="TextBox 64"/>
          <p:cNvSpPr txBox="1"/>
          <p:nvPr/>
        </p:nvSpPr>
        <p:spPr>
          <a:xfrm>
            <a:off x="2555776" y="714330"/>
            <a:ext cx="723275" cy="646331"/>
          </a:xfrm>
          <a:prstGeom prst="rect">
            <a:avLst/>
          </a:prstGeom>
          <a:noFill/>
        </p:spPr>
        <p:txBody>
          <a:bodyPr wrap="none" rtlCol="0">
            <a:spAutoFit/>
          </a:bodyPr>
          <a:lstStyle/>
          <a:p>
            <a:r>
              <a:rPr lang="de-DE" sz="3600" dirty="0" smtClean="0">
                <a:latin typeface="Arial Black" pitchFamily="34" charset="0"/>
              </a:rPr>
              <a:t>H;</a:t>
            </a:r>
            <a:endParaRPr lang="de-DE" sz="3600" dirty="0">
              <a:latin typeface="Arial Black" pitchFamily="34" charset="0"/>
            </a:endParaRPr>
          </a:p>
        </p:txBody>
      </p:sp>
      <p:sp>
        <p:nvSpPr>
          <p:cNvPr id="44" name="TextBox 65"/>
          <p:cNvSpPr txBox="1"/>
          <p:nvPr/>
        </p:nvSpPr>
        <p:spPr>
          <a:xfrm>
            <a:off x="323528" y="208533"/>
            <a:ext cx="1872290" cy="369332"/>
          </a:xfrm>
          <a:prstGeom prst="rect">
            <a:avLst/>
          </a:prstGeom>
          <a:noFill/>
        </p:spPr>
        <p:txBody>
          <a:bodyPr wrap="none" rtlCol="0">
            <a:spAutoFit/>
          </a:bodyPr>
          <a:lstStyle/>
          <a:p>
            <a:r>
              <a:rPr lang="de-DE" b="1" dirty="0" smtClean="0">
                <a:solidFill>
                  <a:srgbClr val="800000"/>
                </a:solidFill>
              </a:rPr>
              <a:t>COST STRUCTURE</a:t>
            </a:r>
            <a:endParaRPr lang="de-DE" b="1" dirty="0">
              <a:solidFill>
                <a:srgbClr val="800000"/>
              </a:solidFill>
            </a:endParaRPr>
          </a:p>
        </p:txBody>
      </p:sp>
      <p:sp>
        <p:nvSpPr>
          <p:cNvPr id="45" name="TextBox 66"/>
          <p:cNvSpPr txBox="1"/>
          <p:nvPr/>
        </p:nvSpPr>
        <p:spPr>
          <a:xfrm>
            <a:off x="6732240" y="208533"/>
            <a:ext cx="2060518" cy="369332"/>
          </a:xfrm>
          <a:prstGeom prst="rect">
            <a:avLst/>
          </a:prstGeom>
          <a:noFill/>
        </p:spPr>
        <p:txBody>
          <a:bodyPr wrap="none" rtlCol="0">
            <a:spAutoFit/>
          </a:bodyPr>
          <a:lstStyle/>
          <a:p>
            <a:r>
              <a:rPr lang="de-DE" b="1" dirty="0" smtClean="0">
                <a:solidFill>
                  <a:srgbClr val="800000"/>
                </a:solidFill>
              </a:rPr>
              <a:t>REVENUE STREAMS</a:t>
            </a:r>
            <a:endParaRPr lang="de-DE" b="1" dirty="0">
              <a:solidFill>
                <a:srgbClr val="800000"/>
              </a:solidFill>
            </a:endParaRPr>
          </a:p>
        </p:txBody>
      </p:sp>
      <p:sp>
        <p:nvSpPr>
          <p:cNvPr id="46" name="TextBox 67"/>
          <p:cNvSpPr txBox="1"/>
          <p:nvPr/>
        </p:nvSpPr>
        <p:spPr>
          <a:xfrm>
            <a:off x="6012160" y="136525"/>
            <a:ext cx="779381" cy="584775"/>
          </a:xfrm>
          <a:prstGeom prst="rect">
            <a:avLst/>
          </a:prstGeom>
          <a:noFill/>
        </p:spPr>
        <p:txBody>
          <a:bodyPr wrap="none" rtlCol="0">
            <a:spAutoFit/>
          </a:bodyPr>
          <a:lstStyle/>
          <a:p>
            <a:r>
              <a:rPr lang="de-DE" sz="3200" dirty="0" smtClean="0">
                <a:latin typeface="Arial Black" pitchFamily="34" charset="0"/>
              </a:rPr>
              <a:t>[5]</a:t>
            </a:r>
            <a:endParaRPr lang="de-DE" sz="3200" dirty="0">
              <a:latin typeface="Arial Black" pitchFamily="34" charset="0"/>
            </a:endParaRPr>
          </a:p>
        </p:txBody>
      </p:sp>
      <p:sp>
        <p:nvSpPr>
          <p:cNvPr id="47" name="TextBox 68"/>
          <p:cNvSpPr txBox="1"/>
          <p:nvPr/>
        </p:nvSpPr>
        <p:spPr>
          <a:xfrm>
            <a:off x="2064301" y="136525"/>
            <a:ext cx="779381" cy="584775"/>
          </a:xfrm>
          <a:prstGeom prst="rect">
            <a:avLst/>
          </a:prstGeom>
          <a:noFill/>
        </p:spPr>
        <p:txBody>
          <a:bodyPr wrap="none" rtlCol="0">
            <a:spAutoFit/>
          </a:bodyPr>
          <a:lstStyle/>
          <a:p>
            <a:r>
              <a:rPr lang="de-DE" sz="3200" dirty="0" smtClean="0">
                <a:latin typeface="Arial Black" pitchFamily="34" charset="0"/>
              </a:rPr>
              <a:t>[9]</a:t>
            </a:r>
            <a:endParaRPr lang="de-DE" sz="3200" dirty="0">
              <a:latin typeface="Arial Black" pitchFamily="34" charset="0"/>
            </a:endParaRPr>
          </a:p>
        </p:txBody>
      </p:sp>
      <p:sp>
        <p:nvSpPr>
          <p:cNvPr id="48" name="TextBox 69"/>
          <p:cNvSpPr txBox="1"/>
          <p:nvPr/>
        </p:nvSpPr>
        <p:spPr>
          <a:xfrm>
            <a:off x="323528" y="4817045"/>
            <a:ext cx="2045414" cy="369332"/>
          </a:xfrm>
          <a:prstGeom prst="rect">
            <a:avLst/>
          </a:prstGeom>
          <a:noFill/>
        </p:spPr>
        <p:txBody>
          <a:bodyPr wrap="none" rtlCol="0">
            <a:spAutoFit/>
          </a:bodyPr>
          <a:lstStyle/>
          <a:p>
            <a:r>
              <a:rPr lang="de-DE" b="1" dirty="0" smtClean="0">
                <a:solidFill>
                  <a:srgbClr val="800000"/>
                </a:solidFill>
              </a:rPr>
              <a:t>KEY PARTNERSHIPS</a:t>
            </a:r>
            <a:endParaRPr lang="de-DE" b="1" dirty="0">
              <a:solidFill>
                <a:srgbClr val="800000"/>
              </a:solidFill>
            </a:endParaRPr>
          </a:p>
        </p:txBody>
      </p:sp>
      <p:sp>
        <p:nvSpPr>
          <p:cNvPr id="49" name="TextBox 70"/>
          <p:cNvSpPr txBox="1"/>
          <p:nvPr/>
        </p:nvSpPr>
        <p:spPr>
          <a:xfrm>
            <a:off x="611560" y="5177085"/>
            <a:ext cx="779381" cy="584775"/>
          </a:xfrm>
          <a:prstGeom prst="rect">
            <a:avLst/>
          </a:prstGeom>
          <a:noFill/>
        </p:spPr>
        <p:txBody>
          <a:bodyPr wrap="none" rtlCol="0">
            <a:spAutoFit/>
          </a:bodyPr>
          <a:lstStyle/>
          <a:p>
            <a:r>
              <a:rPr lang="de-DE" sz="3200" dirty="0" smtClean="0">
                <a:latin typeface="Arial Black" pitchFamily="34" charset="0"/>
              </a:rPr>
              <a:t>[8]</a:t>
            </a:r>
            <a:endParaRPr lang="de-DE" sz="3200" dirty="0">
              <a:latin typeface="Arial Black" pitchFamily="34" charset="0"/>
            </a:endParaRPr>
          </a:p>
        </p:txBody>
      </p:sp>
      <p:sp>
        <p:nvSpPr>
          <p:cNvPr id="50" name="TextBox 71"/>
          <p:cNvSpPr txBox="1"/>
          <p:nvPr/>
        </p:nvSpPr>
        <p:spPr>
          <a:xfrm>
            <a:off x="1403648" y="5177085"/>
            <a:ext cx="1777090" cy="523220"/>
          </a:xfrm>
          <a:prstGeom prst="rect">
            <a:avLst/>
          </a:prstGeom>
          <a:noFill/>
        </p:spPr>
        <p:txBody>
          <a:bodyPr wrap="none" rtlCol="0">
            <a:spAutoFit/>
          </a:bodyPr>
          <a:lstStyle/>
          <a:p>
            <a:r>
              <a:rPr lang="de-DE" sz="2800" dirty="0" err="1" smtClean="0"/>
              <a:t>problem</a:t>
            </a:r>
            <a:r>
              <a:rPr lang="de-DE" sz="2800" dirty="0" smtClean="0"/>
              <a:t>(s)</a:t>
            </a:r>
            <a:endParaRPr lang="de-DE" sz="2800" dirty="0"/>
          </a:p>
        </p:txBody>
      </p:sp>
      <p:sp>
        <p:nvSpPr>
          <p:cNvPr id="51" name="TextBox 72"/>
          <p:cNvSpPr txBox="1"/>
          <p:nvPr/>
        </p:nvSpPr>
        <p:spPr>
          <a:xfrm>
            <a:off x="1331640" y="1648693"/>
            <a:ext cx="779381" cy="584775"/>
          </a:xfrm>
          <a:prstGeom prst="rect">
            <a:avLst/>
          </a:prstGeom>
          <a:noFill/>
        </p:spPr>
        <p:txBody>
          <a:bodyPr wrap="none" rtlCol="0">
            <a:spAutoFit/>
          </a:bodyPr>
          <a:lstStyle/>
          <a:p>
            <a:r>
              <a:rPr lang="de-DE" sz="3200" dirty="0" smtClean="0">
                <a:latin typeface="Arial Black" pitchFamily="34" charset="0"/>
              </a:rPr>
              <a:t>[6]</a:t>
            </a:r>
            <a:endParaRPr lang="de-DE" sz="3200" dirty="0">
              <a:latin typeface="Arial Black" pitchFamily="34" charset="0"/>
            </a:endParaRPr>
          </a:p>
        </p:txBody>
      </p:sp>
      <p:sp>
        <p:nvSpPr>
          <p:cNvPr id="52" name="TextBox 73"/>
          <p:cNvSpPr txBox="1"/>
          <p:nvPr/>
        </p:nvSpPr>
        <p:spPr>
          <a:xfrm>
            <a:off x="1416229" y="3304877"/>
            <a:ext cx="779381" cy="584775"/>
          </a:xfrm>
          <a:prstGeom prst="rect">
            <a:avLst/>
          </a:prstGeom>
          <a:noFill/>
        </p:spPr>
        <p:txBody>
          <a:bodyPr wrap="none" rtlCol="0">
            <a:spAutoFit/>
          </a:bodyPr>
          <a:lstStyle/>
          <a:p>
            <a:r>
              <a:rPr lang="de-DE" sz="3200" dirty="0" smtClean="0">
                <a:latin typeface="Arial Black" pitchFamily="34" charset="0"/>
              </a:rPr>
              <a:t>[7]</a:t>
            </a:r>
            <a:endParaRPr lang="de-DE" sz="3200" dirty="0">
              <a:latin typeface="Arial Black" pitchFamily="34" charset="0"/>
            </a:endParaRPr>
          </a:p>
        </p:txBody>
      </p:sp>
      <p:sp>
        <p:nvSpPr>
          <p:cNvPr id="53" name="TextBox 74"/>
          <p:cNvSpPr txBox="1"/>
          <p:nvPr/>
        </p:nvSpPr>
        <p:spPr>
          <a:xfrm>
            <a:off x="395536" y="1650434"/>
            <a:ext cx="620683" cy="646331"/>
          </a:xfrm>
          <a:prstGeom prst="rect">
            <a:avLst/>
          </a:prstGeom>
          <a:noFill/>
        </p:spPr>
        <p:txBody>
          <a:bodyPr wrap="none" rtlCol="0">
            <a:spAutoFit/>
          </a:bodyPr>
          <a:lstStyle/>
          <a:p>
            <a:r>
              <a:rPr lang="de-DE" sz="3600" dirty="0" smtClean="0">
                <a:latin typeface="Arial Black" pitchFamily="34" charset="0"/>
              </a:rPr>
              <a:t>M</a:t>
            </a:r>
            <a:endParaRPr lang="de-DE" sz="3600" dirty="0">
              <a:latin typeface="Arial Black" pitchFamily="34" charset="0"/>
            </a:endParaRPr>
          </a:p>
        </p:txBody>
      </p:sp>
      <p:sp>
        <p:nvSpPr>
          <p:cNvPr id="54" name="TextBox 75"/>
          <p:cNvSpPr txBox="1"/>
          <p:nvPr/>
        </p:nvSpPr>
        <p:spPr>
          <a:xfrm>
            <a:off x="395536" y="3304877"/>
            <a:ext cx="569387" cy="646331"/>
          </a:xfrm>
          <a:prstGeom prst="rect">
            <a:avLst/>
          </a:prstGeom>
          <a:noFill/>
        </p:spPr>
        <p:txBody>
          <a:bodyPr wrap="none" rtlCol="0">
            <a:spAutoFit/>
          </a:bodyPr>
          <a:lstStyle/>
          <a:p>
            <a:r>
              <a:rPr lang="de-DE" sz="3600" dirty="0" smtClean="0">
                <a:latin typeface="Arial Black" pitchFamily="34" charset="0"/>
              </a:rPr>
              <a:t>K</a:t>
            </a:r>
            <a:endParaRPr lang="de-DE" sz="3600" dirty="0">
              <a:latin typeface="Arial Black" pitchFamily="34" charset="0"/>
            </a:endParaRPr>
          </a:p>
        </p:txBody>
      </p:sp>
      <p:sp>
        <p:nvSpPr>
          <p:cNvPr id="55" name="TextBox 76"/>
          <p:cNvSpPr txBox="1"/>
          <p:nvPr/>
        </p:nvSpPr>
        <p:spPr>
          <a:xfrm>
            <a:off x="600518" y="1197967"/>
            <a:ext cx="2264186" cy="677108"/>
          </a:xfrm>
          <a:prstGeom prst="rect">
            <a:avLst/>
          </a:prstGeom>
          <a:noFill/>
          <a:ln>
            <a:solidFill>
              <a:schemeClr val="accent1"/>
            </a:solidFill>
          </a:ln>
        </p:spPr>
        <p:txBody>
          <a:bodyPr wrap="none" rtlCol="0">
            <a:spAutoFit/>
          </a:bodyPr>
          <a:lstStyle/>
          <a:p>
            <a:pPr algn="ctr"/>
            <a:r>
              <a:rPr lang="de-DE" dirty="0"/>
              <a:t>m</a:t>
            </a:r>
            <a:r>
              <a:rPr lang="de-DE" dirty="0" smtClean="0"/>
              <a:t>ental models/ </a:t>
            </a:r>
          </a:p>
          <a:p>
            <a:pPr algn="ctr"/>
            <a:r>
              <a:rPr lang="de-DE" sz="2000" b="1" dirty="0" err="1" smtClean="0">
                <a:solidFill>
                  <a:srgbClr val="FF0000"/>
                </a:solidFill>
              </a:rPr>
              <a:t>multilevel</a:t>
            </a:r>
            <a:r>
              <a:rPr lang="de-DE" sz="2000" b="1" dirty="0" smtClean="0">
                <a:solidFill>
                  <a:srgbClr val="FF0000"/>
                </a:solidFill>
              </a:rPr>
              <a:t> </a:t>
            </a:r>
            <a:r>
              <a:rPr lang="de-DE" sz="2000" b="1" dirty="0" err="1" smtClean="0">
                <a:solidFill>
                  <a:srgbClr val="FF0000"/>
                </a:solidFill>
              </a:rPr>
              <a:t>selection</a:t>
            </a:r>
            <a:endParaRPr lang="de-DE" sz="2000" b="1" dirty="0">
              <a:solidFill>
                <a:srgbClr val="FF0000"/>
              </a:solidFill>
            </a:endParaRPr>
          </a:p>
        </p:txBody>
      </p:sp>
      <p:sp>
        <p:nvSpPr>
          <p:cNvPr id="56" name="TextBox 77"/>
          <p:cNvSpPr txBox="1"/>
          <p:nvPr/>
        </p:nvSpPr>
        <p:spPr>
          <a:xfrm>
            <a:off x="356733" y="2952329"/>
            <a:ext cx="2639064" cy="400110"/>
          </a:xfrm>
          <a:prstGeom prst="rect">
            <a:avLst/>
          </a:prstGeom>
          <a:noFill/>
          <a:ln>
            <a:solidFill>
              <a:schemeClr val="accent1"/>
            </a:solidFill>
          </a:ln>
        </p:spPr>
        <p:txBody>
          <a:bodyPr wrap="none" rtlCol="0">
            <a:spAutoFit/>
          </a:bodyPr>
          <a:lstStyle/>
          <a:p>
            <a:pPr algn="ctr"/>
            <a:r>
              <a:rPr lang="de-DE" dirty="0"/>
              <a:t>t</a:t>
            </a:r>
            <a:r>
              <a:rPr lang="de-DE" dirty="0" smtClean="0"/>
              <a:t>eam learning/</a:t>
            </a:r>
            <a:r>
              <a:rPr lang="de-DE" sz="2000" b="1" dirty="0" smtClean="0">
                <a:solidFill>
                  <a:srgbClr val="FF0000"/>
                </a:solidFill>
              </a:rPr>
              <a:t>repetition</a:t>
            </a:r>
            <a:endParaRPr lang="de-DE" sz="2000" b="1" dirty="0">
              <a:solidFill>
                <a:srgbClr val="FF0000"/>
              </a:solidFill>
            </a:endParaRPr>
          </a:p>
        </p:txBody>
      </p:sp>
      <p:sp>
        <p:nvSpPr>
          <p:cNvPr id="57" name="Right Arrow 14"/>
          <p:cNvSpPr/>
          <p:nvPr/>
        </p:nvSpPr>
        <p:spPr>
          <a:xfrm>
            <a:off x="3887416" y="5249093"/>
            <a:ext cx="126064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8" name="TextBox 78"/>
          <p:cNvSpPr txBox="1"/>
          <p:nvPr/>
        </p:nvSpPr>
        <p:spPr>
          <a:xfrm>
            <a:off x="723422" y="3871649"/>
            <a:ext cx="2211503" cy="646331"/>
          </a:xfrm>
          <a:prstGeom prst="rect">
            <a:avLst/>
          </a:prstGeom>
          <a:noFill/>
        </p:spPr>
        <p:txBody>
          <a:bodyPr wrap="none" rtlCol="0">
            <a:spAutoFit/>
          </a:bodyPr>
          <a:lstStyle/>
          <a:p>
            <a:pPr algn="ctr"/>
            <a:r>
              <a:rPr lang="de-DE" i="1" dirty="0" err="1" smtClean="0"/>
              <a:t>routines</a:t>
            </a:r>
            <a:r>
              <a:rPr lang="de-DE" i="1" dirty="0" smtClean="0"/>
              <a:t>/</a:t>
            </a:r>
            <a:r>
              <a:rPr lang="de-DE" i="1" dirty="0" err="1" smtClean="0"/>
              <a:t>rules</a:t>
            </a:r>
            <a:r>
              <a:rPr lang="de-DE" i="1" dirty="0" smtClean="0"/>
              <a:t> / </a:t>
            </a:r>
          </a:p>
          <a:p>
            <a:pPr algn="ctr"/>
            <a:r>
              <a:rPr lang="de-DE" i="1" dirty="0" err="1" smtClean="0"/>
              <a:t>regulations</a:t>
            </a:r>
            <a:r>
              <a:rPr lang="de-DE" i="1" dirty="0" smtClean="0"/>
              <a:t>/</a:t>
            </a:r>
            <a:r>
              <a:rPr lang="de-DE" i="1" dirty="0" err="1" smtClean="0"/>
              <a:t>heuristics</a:t>
            </a:r>
            <a:endParaRPr lang="de-DE" i="1" dirty="0"/>
          </a:p>
        </p:txBody>
      </p:sp>
      <p:sp>
        <p:nvSpPr>
          <p:cNvPr id="59" name="TextBox 79"/>
          <p:cNvSpPr txBox="1"/>
          <p:nvPr/>
        </p:nvSpPr>
        <p:spPr>
          <a:xfrm>
            <a:off x="877772" y="4447713"/>
            <a:ext cx="1629059" cy="369332"/>
          </a:xfrm>
          <a:prstGeom prst="rect">
            <a:avLst/>
          </a:prstGeom>
          <a:noFill/>
        </p:spPr>
        <p:txBody>
          <a:bodyPr wrap="none" rtlCol="0">
            <a:spAutoFit/>
          </a:bodyPr>
          <a:lstStyle/>
          <a:p>
            <a:pPr algn="ctr"/>
            <a:r>
              <a:rPr lang="de-DE" b="1" dirty="0" smtClean="0">
                <a:solidFill>
                  <a:srgbClr val="FF0000"/>
                </a:solidFill>
              </a:rPr>
              <a:t>KEY ACTIVITIES</a:t>
            </a:r>
            <a:endParaRPr lang="de-DE" b="1" dirty="0">
              <a:solidFill>
                <a:srgbClr val="FF0000"/>
              </a:solidFill>
            </a:endParaRPr>
          </a:p>
        </p:txBody>
      </p:sp>
      <p:sp>
        <p:nvSpPr>
          <p:cNvPr id="60" name="TextBox 80"/>
          <p:cNvSpPr txBox="1"/>
          <p:nvPr/>
        </p:nvSpPr>
        <p:spPr>
          <a:xfrm>
            <a:off x="815091" y="2606095"/>
            <a:ext cx="1727907" cy="369332"/>
          </a:xfrm>
          <a:prstGeom prst="rect">
            <a:avLst/>
          </a:prstGeom>
          <a:noFill/>
        </p:spPr>
        <p:txBody>
          <a:bodyPr wrap="none" rtlCol="0">
            <a:spAutoFit/>
          </a:bodyPr>
          <a:lstStyle/>
          <a:p>
            <a:pPr algn="ctr"/>
            <a:r>
              <a:rPr lang="de-DE" b="1" dirty="0" smtClean="0">
                <a:solidFill>
                  <a:srgbClr val="FF0000"/>
                </a:solidFill>
              </a:rPr>
              <a:t>KEY RESOURCES</a:t>
            </a:r>
            <a:endParaRPr lang="de-DE" b="1" dirty="0">
              <a:solidFill>
                <a:srgbClr val="FF0000"/>
              </a:solidFill>
            </a:endParaRPr>
          </a:p>
        </p:txBody>
      </p:sp>
      <p:sp>
        <p:nvSpPr>
          <p:cNvPr id="61" name="TextBox 81"/>
          <p:cNvSpPr txBox="1"/>
          <p:nvPr/>
        </p:nvSpPr>
        <p:spPr>
          <a:xfrm>
            <a:off x="3411556" y="3952949"/>
            <a:ext cx="2120993" cy="1384995"/>
          </a:xfrm>
          <a:prstGeom prst="rect">
            <a:avLst/>
          </a:prstGeom>
          <a:noFill/>
        </p:spPr>
        <p:txBody>
          <a:bodyPr wrap="none" rtlCol="0">
            <a:spAutoFit/>
          </a:bodyPr>
          <a:lstStyle/>
          <a:p>
            <a:pPr algn="ctr"/>
            <a:r>
              <a:rPr lang="de-DE" sz="2800" dirty="0" err="1" smtClean="0"/>
              <a:t>Measures</a:t>
            </a:r>
            <a:r>
              <a:rPr lang="de-DE" sz="2800" dirty="0" smtClean="0"/>
              <a:t> </a:t>
            </a:r>
            <a:r>
              <a:rPr lang="de-DE" sz="2800" dirty="0" err="1" smtClean="0"/>
              <a:t>for</a:t>
            </a:r>
            <a:r>
              <a:rPr lang="de-DE" sz="2800" dirty="0" smtClean="0"/>
              <a:t> </a:t>
            </a:r>
          </a:p>
          <a:p>
            <a:pPr algn="ctr"/>
            <a:r>
              <a:rPr lang="de-DE" sz="2800" dirty="0"/>
              <a:t>(</a:t>
            </a:r>
            <a:r>
              <a:rPr lang="de-DE" sz="2800" dirty="0" err="1" smtClean="0"/>
              <a:t>corrective</a:t>
            </a:r>
            <a:r>
              <a:rPr lang="de-DE" sz="2800" dirty="0" smtClean="0"/>
              <a:t>) </a:t>
            </a:r>
          </a:p>
          <a:p>
            <a:pPr algn="ctr"/>
            <a:r>
              <a:rPr lang="de-DE" sz="2800" dirty="0" err="1" smtClean="0"/>
              <a:t>acting</a:t>
            </a:r>
            <a:endParaRPr lang="de-DE" sz="2800" dirty="0"/>
          </a:p>
        </p:txBody>
      </p:sp>
      <p:sp>
        <p:nvSpPr>
          <p:cNvPr id="62" name="TextBox 82"/>
          <p:cNvSpPr txBox="1"/>
          <p:nvPr/>
        </p:nvSpPr>
        <p:spPr>
          <a:xfrm>
            <a:off x="321902" y="2080741"/>
            <a:ext cx="2737930" cy="646331"/>
          </a:xfrm>
          <a:prstGeom prst="rect">
            <a:avLst/>
          </a:prstGeom>
          <a:noFill/>
        </p:spPr>
        <p:txBody>
          <a:bodyPr wrap="none" rtlCol="0">
            <a:spAutoFit/>
          </a:bodyPr>
          <a:lstStyle/>
          <a:p>
            <a:pPr algn="ctr"/>
            <a:r>
              <a:rPr lang="de-DE" i="1" dirty="0" smtClean="0"/>
              <a:t>meta-</a:t>
            </a:r>
            <a:r>
              <a:rPr lang="de-DE" i="1" dirty="0" err="1" smtClean="0"/>
              <a:t>knowledge</a:t>
            </a:r>
            <a:r>
              <a:rPr lang="de-DE" i="1" dirty="0" smtClean="0"/>
              <a:t>/</a:t>
            </a:r>
            <a:r>
              <a:rPr lang="de-DE" i="1" dirty="0" err="1" smtClean="0"/>
              <a:t>structure</a:t>
            </a:r>
            <a:r>
              <a:rPr lang="de-DE" i="1" dirty="0" smtClean="0"/>
              <a:t> </a:t>
            </a:r>
          </a:p>
          <a:p>
            <a:pPr algn="ctr"/>
            <a:r>
              <a:rPr lang="de-DE" i="1" dirty="0" err="1" smtClean="0"/>
              <a:t>models</a:t>
            </a:r>
            <a:r>
              <a:rPr lang="de-DE" i="1" dirty="0" smtClean="0"/>
              <a:t>/</a:t>
            </a:r>
            <a:r>
              <a:rPr lang="de-DE" i="1" dirty="0" err="1" smtClean="0"/>
              <a:t>explanations</a:t>
            </a:r>
            <a:endParaRPr lang="de-DE" i="1" dirty="0"/>
          </a:p>
        </p:txBody>
      </p:sp>
      <p:sp>
        <p:nvSpPr>
          <p:cNvPr id="63" name="Slide Number Placeholder 60"/>
          <p:cNvSpPr txBox="1">
            <a:spLocks/>
          </p:cNvSpPr>
          <p:nvPr/>
        </p:nvSpPr>
        <p:spPr>
          <a:xfrm>
            <a:off x="5750768" y="6232227"/>
            <a:ext cx="2133600" cy="365125"/>
          </a:xfrm>
          <a:prstGeom prst="rect">
            <a:avLst/>
          </a:prstGeom>
        </p:spPr>
        <p:txBody>
          <a:bodyPr vert="horz" lIns="0" tIns="0" rIns="0" bIns="0" rtlCol="0" anchor="ctr"/>
          <a:lstStyle>
            <a:defPPr>
              <a:defRPr lang="de-DE"/>
            </a:defPPr>
            <a:lvl1pPr marL="0" algn="r" defTabSz="914400" rtl="0" eaLnBrk="1" fontAlgn="auto" latinLnBrk="0" hangingPunct="1">
              <a:spcBef>
                <a:spcPts val="0"/>
              </a:spcBef>
              <a:spcAft>
                <a:spcPts val="0"/>
              </a:spcAft>
              <a:defRPr sz="800" kern="1200">
                <a:solidFill>
                  <a:schemeClr val="tx1"/>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893C79A-84A1-4612-82F9-77AE9BD2A4B0}" type="slidenum">
              <a:rPr lang="de-DE" smtClean="0"/>
              <a:pPr/>
              <a:t>39</a:t>
            </a:fld>
            <a:endParaRPr lang="de-DE"/>
          </a:p>
        </p:txBody>
      </p:sp>
      <p:sp>
        <p:nvSpPr>
          <p:cNvPr id="64" name="TextBox 83"/>
          <p:cNvSpPr txBox="1"/>
          <p:nvPr/>
        </p:nvSpPr>
        <p:spPr>
          <a:xfrm>
            <a:off x="3641370" y="712589"/>
            <a:ext cx="1578702" cy="369332"/>
          </a:xfrm>
          <a:prstGeom prst="rect">
            <a:avLst/>
          </a:prstGeom>
          <a:noFill/>
        </p:spPr>
        <p:txBody>
          <a:bodyPr wrap="none" rtlCol="0">
            <a:spAutoFit/>
          </a:bodyPr>
          <a:lstStyle/>
          <a:p>
            <a:r>
              <a:rPr lang="de-DE" dirty="0" smtClean="0"/>
              <a:t>argumentation</a:t>
            </a:r>
            <a:endParaRPr lang="de-DE" dirty="0"/>
          </a:p>
        </p:txBody>
      </p:sp>
      <p:sp>
        <p:nvSpPr>
          <p:cNvPr id="65" name="Oval 64"/>
          <p:cNvSpPr/>
          <p:nvPr/>
        </p:nvSpPr>
        <p:spPr>
          <a:xfrm>
            <a:off x="1416229" y="5075460"/>
            <a:ext cx="2256179" cy="82170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Oval 65"/>
          <p:cNvSpPr/>
          <p:nvPr/>
        </p:nvSpPr>
        <p:spPr>
          <a:xfrm>
            <a:off x="5340157" y="5105077"/>
            <a:ext cx="2256179" cy="82170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67" name="Straight Connector 3"/>
          <p:cNvCxnSpPr/>
          <p:nvPr/>
        </p:nvCxnSpPr>
        <p:spPr>
          <a:xfrm flipV="1">
            <a:off x="1859121" y="1464027"/>
            <a:ext cx="1488743" cy="3785066"/>
          </a:xfrm>
          <a:prstGeom prst="line">
            <a:avLst/>
          </a:prstGeom>
          <a:ln w="38100" cmpd="sng"/>
        </p:spPr>
        <p:style>
          <a:lnRef idx="1">
            <a:schemeClr val="accent1"/>
          </a:lnRef>
          <a:fillRef idx="0">
            <a:schemeClr val="accent1"/>
          </a:fillRef>
          <a:effectRef idx="0">
            <a:schemeClr val="accent1"/>
          </a:effectRef>
          <a:fontRef idx="minor">
            <a:schemeClr val="tx1"/>
          </a:fontRef>
        </p:style>
      </p:cxnSp>
      <p:cxnSp>
        <p:nvCxnSpPr>
          <p:cNvPr id="68" name="Straight Connector 5"/>
          <p:cNvCxnSpPr/>
          <p:nvPr/>
        </p:nvCxnSpPr>
        <p:spPr>
          <a:xfrm flipH="1" flipV="1">
            <a:off x="3351060" y="1432670"/>
            <a:ext cx="178422" cy="3905274"/>
          </a:xfrm>
          <a:prstGeom prst="line">
            <a:avLst/>
          </a:prstGeom>
          <a:ln w="38100" cmpd="sng"/>
        </p:spPr>
        <p:style>
          <a:lnRef idx="1">
            <a:schemeClr val="accent1"/>
          </a:lnRef>
          <a:fillRef idx="0">
            <a:schemeClr val="accent1"/>
          </a:fillRef>
          <a:effectRef idx="0">
            <a:schemeClr val="accent1"/>
          </a:effectRef>
          <a:fontRef idx="minor">
            <a:schemeClr val="tx1"/>
          </a:fontRef>
        </p:style>
      </p:cxnSp>
      <p:cxnSp>
        <p:nvCxnSpPr>
          <p:cNvPr id="69" name="Straight Connector 9"/>
          <p:cNvCxnSpPr/>
          <p:nvPr/>
        </p:nvCxnSpPr>
        <p:spPr>
          <a:xfrm>
            <a:off x="5652120" y="1423377"/>
            <a:ext cx="1694803" cy="3914567"/>
          </a:xfrm>
          <a:prstGeom prst="line">
            <a:avLst/>
          </a:prstGeom>
          <a:ln w="38100" cmpd="sng"/>
        </p:spPr>
        <p:style>
          <a:lnRef idx="1">
            <a:schemeClr val="accent1"/>
          </a:lnRef>
          <a:fillRef idx="0">
            <a:schemeClr val="accent1"/>
          </a:fillRef>
          <a:effectRef idx="0">
            <a:schemeClr val="accent1"/>
          </a:effectRef>
          <a:fontRef idx="minor">
            <a:schemeClr val="tx1"/>
          </a:fontRef>
        </p:style>
      </p:cxnSp>
      <p:cxnSp>
        <p:nvCxnSpPr>
          <p:cNvPr id="70" name="Straight Connector 12"/>
          <p:cNvCxnSpPr/>
          <p:nvPr/>
        </p:nvCxnSpPr>
        <p:spPr>
          <a:xfrm flipH="1">
            <a:off x="5422061" y="1432669"/>
            <a:ext cx="226720" cy="3905275"/>
          </a:xfrm>
          <a:prstGeom prst="line">
            <a:avLst/>
          </a:prstGeom>
          <a:ln w="38100" cmpd="sng"/>
        </p:spPr>
        <p:style>
          <a:lnRef idx="1">
            <a:schemeClr val="accent1"/>
          </a:lnRef>
          <a:fillRef idx="0">
            <a:schemeClr val="accent1"/>
          </a:fillRef>
          <a:effectRef idx="0">
            <a:schemeClr val="accent1"/>
          </a:effectRef>
          <a:fontRef idx="minor">
            <a:schemeClr val="tx1"/>
          </a:fontRef>
        </p:style>
      </p:cxnSp>
      <p:sp>
        <p:nvSpPr>
          <p:cNvPr id="71" name="Down Arrow 16"/>
          <p:cNvSpPr/>
          <p:nvPr/>
        </p:nvSpPr>
        <p:spPr>
          <a:xfrm rot="4159611">
            <a:off x="4305958" y="557853"/>
            <a:ext cx="497076" cy="4621602"/>
          </a:xfrm>
          <a:prstGeom prst="down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Down Arrow 85"/>
          <p:cNvSpPr/>
          <p:nvPr/>
        </p:nvSpPr>
        <p:spPr>
          <a:xfrm rot="5400000">
            <a:off x="4339308" y="1507541"/>
            <a:ext cx="497076" cy="4379780"/>
          </a:xfrm>
          <a:prstGeom prst="down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 name="Textfeld 71"/>
          <p:cNvSpPr txBox="1"/>
          <p:nvPr/>
        </p:nvSpPr>
        <p:spPr>
          <a:xfrm>
            <a:off x="3749366" y="5552015"/>
            <a:ext cx="1343036" cy="461665"/>
          </a:xfrm>
          <a:prstGeom prst="rect">
            <a:avLst/>
          </a:prstGeom>
          <a:noFill/>
        </p:spPr>
        <p:txBody>
          <a:bodyPr wrap="none" rtlCol="0">
            <a:spAutoFit/>
          </a:bodyPr>
          <a:lstStyle/>
          <a:p>
            <a:r>
              <a:rPr lang="de-DE" sz="2400" b="1" dirty="0" err="1" smtClean="0"/>
              <a:t>Causality</a:t>
            </a:r>
            <a:endParaRPr lang="de-DE" sz="2400" b="1" dirty="0"/>
          </a:p>
        </p:txBody>
      </p:sp>
      <p:sp>
        <p:nvSpPr>
          <p:cNvPr id="74" name="Textfeld 72"/>
          <p:cNvSpPr txBox="1"/>
          <p:nvPr/>
        </p:nvSpPr>
        <p:spPr>
          <a:xfrm>
            <a:off x="3455739" y="303768"/>
            <a:ext cx="1985339" cy="461665"/>
          </a:xfrm>
          <a:prstGeom prst="rect">
            <a:avLst/>
          </a:prstGeom>
          <a:noFill/>
        </p:spPr>
        <p:txBody>
          <a:bodyPr wrap="none" rtlCol="0">
            <a:spAutoFit/>
          </a:bodyPr>
          <a:lstStyle/>
          <a:p>
            <a:r>
              <a:rPr lang="de-DE" sz="2400" b="1" dirty="0" err="1" smtClean="0"/>
              <a:t>Conditionality</a:t>
            </a:r>
            <a:endParaRPr lang="de-DE" sz="2400" b="1" dirty="0"/>
          </a:p>
        </p:txBody>
      </p:sp>
      <p:sp>
        <p:nvSpPr>
          <p:cNvPr id="75" name="Textfeld 74"/>
          <p:cNvSpPr txBox="1"/>
          <p:nvPr/>
        </p:nvSpPr>
        <p:spPr>
          <a:xfrm>
            <a:off x="3589578" y="2272729"/>
            <a:ext cx="2065314" cy="400110"/>
          </a:xfrm>
          <a:prstGeom prst="rect">
            <a:avLst/>
          </a:prstGeom>
          <a:noFill/>
        </p:spPr>
        <p:txBody>
          <a:bodyPr wrap="none" rtlCol="0">
            <a:spAutoFit/>
          </a:bodyPr>
          <a:lstStyle/>
          <a:p>
            <a:r>
              <a:rPr lang="de-DE" sz="2000" b="1" dirty="0" smtClean="0">
                <a:solidFill>
                  <a:srgbClr val="FF0000"/>
                </a:solidFill>
              </a:rPr>
              <a:t>(</a:t>
            </a:r>
            <a:r>
              <a:rPr lang="de-DE" sz="2000" b="1" dirty="0" err="1" smtClean="0">
                <a:solidFill>
                  <a:srgbClr val="FF0000"/>
                </a:solidFill>
              </a:rPr>
              <a:t>spatial</a:t>
            </a:r>
            <a:r>
              <a:rPr lang="de-DE" sz="2000" b="1" dirty="0" smtClean="0">
                <a:solidFill>
                  <a:srgbClr val="FF0000"/>
                </a:solidFill>
              </a:rPr>
              <a:t> </a:t>
            </a:r>
            <a:r>
              <a:rPr lang="de-DE" sz="2000" b="1" dirty="0" err="1" smtClean="0">
                <a:solidFill>
                  <a:srgbClr val="FF0000"/>
                </a:solidFill>
              </a:rPr>
              <a:t>selection</a:t>
            </a:r>
            <a:r>
              <a:rPr lang="de-DE" sz="2000" b="1" dirty="0" smtClean="0">
                <a:solidFill>
                  <a:srgbClr val="FF0000"/>
                </a:solidFill>
              </a:rPr>
              <a:t>)</a:t>
            </a:r>
            <a:endParaRPr lang="de-DE" sz="2000" b="1" dirty="0">
              <a:solidFill>
                <a:srgbClr val="FF0000"/>
              </a:solidFill>
            </a:endParaRPr>
          </a:p>
        </p:txBody>
      </p:sp>
      <p:sp>
        <p:nvSpPr>
          <p:cNvPr id="2" name="Textfeld 1"/>
          <p:cNvSpPr txBox="1"/>
          <p:nvPr/>
        </p:nvSpPr>
        <p:spPr>
          <a:xfrm>
            <a:off x="586909" y="6417799"/>
            <a:ext cx="2716947" cy="369332"/>
          </a:xfrm>
          <a:prstGeom prst="rect">
            <a:avLst/>
          </a:prstGeom>
          <a:noFill/>
        </p:spPr>
        <p:txBody>
          <a:bodyPr wrap="none" rtlCol="0">
            <a:spAutoFit/>
          </a:bodyPr>
          <a:lstStyle/>
          <a:p>
            <a:r>
              <a:rPr lang="de-DE" dirty="0" err="1" smtClean="0"/>
              <a:t>Canvas</a:t>
            </a:r>
            <a:r>
              <a:rPr lang="de-DE" dirty="0" smtClean="0"/>
              <a:t> </a:t>
            </a:r>
            <a:r>
              <a:rPr lang="de-DE" dirty="0" err="1" smtClean="0"/>
              <a:t>Method</a:t>
            </a:r>
            <a:r>
              <a:rPr lang="de-DE" dirty="0" smtClean="0"/>
              <a:t> </a:t>
            </a:r>
            <a:r>
              <a:rPr lang="de-DE" dirty="0" err="1" smtClean="0"/>
              <a:t>embedded</a:t>
            </a:r>
            <a:r>
              <a:rPr lang="de-DE" dirty="0" smtClean="0"/>
              <a:t> </a:t>
            </a:r>
            <a:endParaRPr lang="de-DE" dirty="0"/>
          </a:p>
        </p:txBody>
      </p:sp>
    </p:spTree>
    <p:extLst>
      <p:ext uri="{BB962C8B-B14F-4D97-AF65-F5344CB8AC3E}">
        <p14:creationId xmlns:p14="http://schemas.microsoft.com/office/powerpoint/2010/main" val="1001694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ppt_x"/>
                                          </p:val>
                                        </p:tav>
                                        <p:tav tm="100000">
                                          <p:val>
                                            <p:strVal val="#ppt_x"/>
                                          </p:val>
                                        </p:tav>
                                      </p:tavLst>
                                    </p:anim>
                                    <p:anim calcmode="lin" valueType="num">
                                      <p:cBhvr additive="base">
                                        <p:cTn id="8"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7"/>
                                        </p:tgtEl>
                                        <p:attrNameLst>
                                          <p:attrName>style.visibility</p:attrName>
                                        </p:attrNameLst>
                                      </p:cBhvr>
                                      <p:to>
                                        <p:strVal val="visible"/>
                                      </p:to>
                                    </p:set>
                                    <p:anim calcmode="lin" valueType="num">
                                      <p:cBhvr additive="base">
                                        <p:cTn id="13" dur="1000" fill="hold"/>
                                        <p:tgtEl>
                                          <p:spTgt spid="57"/>
                                        </p:tgtEl>
                                        <p:attrNameLst>
                                          <p:attrName>ppt_x</p:attrName>
                                        </p:attrNameLst>
                                      </p:cBhvr>
                                      <p:tavLst>
                                        <p:tav tm="0">
                                          <p:val>
                                            <p:strVal val="#ppt_x"/>
                                          </p:val>
                                        </p:tav>
                                        <p:tav tm="100000">
                                          <p:val>
                                            <p:strVal val="#ppt_x"/>
                                          </p:val>
                                        </p:tav>
                                      </p:tavLst>
                                    </p:anim>
                                    <p:anim calcmode="lin" valueType="num">
                                      <p:cBhvr additive="base">
                                        <p:cTn id="14" dur="1000" fill="hold"/>
                                        <p:tgtEl>
                                          <p:spTgt spid="5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1000" fill="hold"/>
                                        <p:tgtEl>
                                          <p:spTgt spid="9"/>
                                        </p:tgtEl>
                                        <p:attrNameLst>
                                          <p:attrName>ppt_x</p:attrName>
                                        </p:attrNameLst>
                                      </p:cBhvr>
                                      <p:tavLst>
                                        <p:tav tm="0">
                                          <p:val>
                                            <p:strVal val="#ppt_x"/>
                                          </p:val>
                                        </p:tav>
                                        <p:tav tm="100000">
                                          <p:val>
                                            <p:strVal val="#ppt_x"/>
                                          </p:val>
                                        </p:tav>
                                      </p:tavLst>
                                    </p:anim>
                                    <p:anim calcmode="lin" valueType="num">
                                      <p:cBhvr additive="base">
                                        <p:cTn id="20"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1000" fill="hold"/>
                                        <p:tgtEl>
                                          <p:spTgt spid="10"/>
                                        </p:tgtEl>
                                        <p:attrNameLst>
                                          <p:attrName>ppt_x</p:attrName>
                                        </p:attrNameLst>
                                      </p:cBhvr>
                                      <p:tavLst>
                                        <p:tav tm="0">
                                          <p:val>
                                            <p:strVal val="#ppt_x"/>
                                          </p:val>
                                        </p:tav>
                                        <p:tav tm="100000">
                                          <p:val>
                                            <p:strVal val="#ppt_x"/>
                                          </p:val>
                                        </p:tav>
                                      </p:tavLst>
                                    </p:anim>
                                    <p:anim calcmode="lin" valueType="num">
                                      <p:cBhvr additive="base">
                                        <p:cTn id="26"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1"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1000" fill="hold"/>
                                        <p:tgtEl>
                                          <p:spTgt spid="11"/>
                                        </p:tgtEl>
                                        <p:attrNameLst>
                                          <p:attrName>ppt_x</p:attrName>
                                        </p:attrNameLst>
                                      </p:cBhvr>
                                      <p:tavLst>
                                        <p:tav tm="0">
                                          <p:val>
                                            <p:strVal val="#ppt_x"/>
                                          </p:val>
                                        </p:tav>
                                        <p:tav tm="100000">
                                          <p:val>
                                            <p:strVal val="#ppt_x"/>
                                          </p:val>
                                        </p:tav>
                                      </p:tavLst>
                                    </p:anim>
                                    <p:anim calcmode="lin" valueType="num">
                                      <p:cBhvr additive="base">
                                        <p:cTn id="32" dur="1000" fill="hold"/>
                                        <p:tgtEl>
                                          <p:spTgt spid="11"/>
                                        </p:tgtEl>
                                        <p:attrNameLst>
                                          <p:attrName>ppt_y</p:attrName>
                                        </p:attrNameLst>
                                      </p:cBhvr>
                                      <p:tavLst>
                                        <p:tav tm="0">
                                          <p:val>
                                            <p:strVal val="0-#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additive="base">
                                        <p:cTn id="37" dur="1000" fill="hold"/>
                                        <p:tgtEl>
                                          <p:spTgt spid="13"/>
                                        </p:tgtEl>
                                        <p:attrNameLst>
                                          <p:attrName>ppt_x</p:attrName>
                                        </p:attrNameLst>
                                      </p:cBhvr>
                                      <p:tavLst>
                                        <p:tav tm="0">
                                          <p:val>
                                            <p:strVal val="#ppt_x"/>
                                          </p:val>
                                        </p:tav>
                                        <p:tav tm="100000">
                                          <p:val>
                                            <p:strVal val="#ppt_x"/>
                                          </p:val>
                                        </p:tav>
                                      </p:tavLst>
                                    </p:anim>
                                    <p:anim calcmode="lin" valueType="num">
                                      <p:cBhvr additive="base">
                                        <p:cTn id="38" dur="10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1"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anim calcmode="lin" valueType="num">
                                      <p:cBhvr additive="base">
                                        <p:cTn id="43" dur="1000" fill="hold"/>
                                        <p:tgtEl>
                                          <p:spTgt spid="14"/>
                                        </p:tgtEl>
                                        <p:attrNameLst>
                                          <p:attrName>ppt_x</p:attrName>
                                        </p:attrNameLst>
                                      </p:cBhvr>
                                      <p:tavLst>
                                        <p:tav tm="0">
                                          <p:val>
                                            <p:strVal val="#ppt_x"/>
                                          </p:val>
                                        </p:tav>
                                        <p:tav tm="100000">
                                          <p:val>
                                            <p:strVal val="#ppt_x"/>
                                          </p:val>
                                        </p:tav>
                                      </p:tavLst>
                                    </p:anim>
                                    <p:anim calcmode="lin" valueType="num">
                                      <p:cBhvr additive="base">
                                        <p:cTn id="44" dur="1000" fill="hold"/>
                                        <p:tgtEl>
                                          <p:spTgt spid="14"/>
                                        </p:tgtEl>
                                        <p:attrNameLst>
                                          <p:attrName>ppt_y</p:attrName>
                                        </p:attrNameLst>
                                      </p:cBhvr>
                                      <p:tavLst>
                                        <p:tav tm="0">
                                          <p:val>
                                            <p:strVal val="0-#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1" fill="hold" nodeType="clickEffect">
                                  <p:stCondLst>
                                    <p:cond delay="0"/>
                                  </p:stCondLst>
                                  <p:childTnLst>
                                    <p:set>
                                      <p:cBhvr>
                                        <p:cTn id="48" dur="1" fill="hold">
                                          <p:stCondLst>
                                            <p:cond delay="0"/>
                                          </p:stCondLst>
                                        </p:cTn>
                                        <p:tgtEl>
                                          <p:spTgt spid="12"/>
                                        </p:tgtEl>
                                        <p:attrNameLst>
                                          <p:attrName>style.visibility</p:attrName>
                                        </p:attrNameLst>
                                      </p:cBhvr>
                                      <p:to>
                                        <p:strVal val="visible"/>
                                      </p:to>
                                    </p:set>
                                    <p:anim calcmode="lin" valueType="num">
                                      <p:cBhvr additive="base">
                                        <p:cTn id="49" dur="1000" fill="hold"/>
                                        <p:tgtEl>
                                          <p:spTgt spid="12"/>
                                        </p:tgtEl>
                                        <p:attrNameLst>
                                          <p:attrName>ppt_x</p:attrName>
                                        </p:attrNameLst>
                                      </p:cBhvr>
                                      <p:tavLst>
                                        <p:tav tm="0">
                                          <p:val>
                                            <p:strVal val="#ppt_x"/>
                                          </p:val>
                                        </p:tav>
                                        <p:tav tm="100000">
                                          <p:val>
                                            <p:strVal val="#ppt_x"/>
                                          </p:val>
                                        </p:tav>
                                      </p:tavLst>
                                    </p:anim>
                                    <p:anim calcmode="lin" valueType="num">
                                      <p:cBhvr additive="base">
                                        <p:cTn id="50" dur="1000" fill="hold"/>
                                        <p:tgtEl>
                                          <p:spTgt spid="12"/>
                                        </p:tgtEl>
                                        <p:attrNameLst>
                                          <p:attrName>ppt_y</p:attrName>
                                        </p:attrNameLst>
                                      </p:cBhvr>
                                      <p:tavLst>
                                        <p:tav tm="0">
                                          <p:val>
                                            <p:strVal val="0-#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1" fill="hold" grpId="0" nodeType="clickEffect">
                                  <p:stCondLst>
                                    <p:cond delay="0"/>
                                  </p:stCondLst>
                                  <p:childTnLst>
                                    <p:set>
                                      <p:cBhvr>
                                        <p:cTn id="54" dur="1" fill="hold">
                                          <p:stCondLst>
                                            <p:cond delay="0"/>
                                          </p:stCondLst>
                                        </p:cTn>
                                        <p:tgtEl>
                                          <p:spTgt spid="43"/>
                                        </p:tgtEl>
                                        <p:attrNameLst>
                                          <p:attrName>style.visibility</p:attrName>
                                        </p:attrNameLst>
                                      </p:cBhvr>
                                      <p:to>
                                        <p:strVal val="visible"/>
                                      </p:to>
                                    </p:set>
                                    <p:anim calcmode="lin" valueType="num">
                                      <p:cBhvr additive="base">
                                        <p:cTn id="55" dur="1000" fill="hold"/>
                                        <p:tgtEl>
                                          <p:spTgt spid="43"/>
                                        </p:tgtEl>
                                        <p:attrNameLst>
                                          <p:attrName>ppt_x</p:attrName>
                                        </p:attrNameLst>
                                      </p:cBhvr>
                                      <p:tavLst>
                                        <p:tav tm="0">
                                          <p:val>
                                            <p:strVal val="#ppt_x"/>
                                          </p:val>
                                        </p:tav>
                                        <p:tav tm="100000">
                                          <p:val>
                                            <p:strVal val="#ppt_x"/>
                                          </p:val>
                                        </p:tav>
                                      </p:tavLst>
                                    </p:anim>
                                    <p:anim calcmode="lin" valueType="num">
                                      <p:cBhvr additive="base">
                                        <p:cTn id="56" dur="1000" fill="hold"/>
                                        <p:tgtEl>
                                          <p:spTgt spid="43"/>
                                        </p:tgtEl>
                                        <p:attrNameLst>
                                          <p:attrName>ppt_y</p:attrName>
                                        </p:attrNameLst>
                                      </p:cBhvr>
                                      <p:tavLst>
                                        <p:tav tm="0">
                                          <p:val>
                                            <p:strVal val="0-#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5"/>
                                        </p:tgtEl>
                                        <p:attrNameLst>
                                          <p:attrName>style.visibility</p:attrName>
                                        </p:attrNameLst>
                                      </p:cBhvr>
                                      <p:to>
                                        <p:strVal val="visible"/>
                                      </p:to>
                                    </p:set>
                                    <p:anim calcmode="lin" valueType="num">
                                      <p:cBhvr additive="base">
                                        <p:cTn id="61" dur="1000" fill="hold"/>
                                        <p:tgtEl>
                                          <p:spTgt spid="5"/>
                                        </p:tgtEl>
                                        <p:attrNameLst>
                                          <p:attrName>ppt_x</p:attrName>
                                        </p:attrNameLst>
                                      </p:cBhvr>
                                      <p:tavLst>
                                        <p:tav tm="0">
                                          <p:val>
                                            <p:strVal val="#ppt_x"/>
                                          </p:val>
                                        </p:tav>
                                        <p:tav tm="100000">
                                          <p:val>
                                            <p:strVal val="#ppt_x"/>
                                          </p:val>
                                        </p:tav>
                                      </p:tavLst>
                                    </p:anim>
                                    <p:anim calcmode="lin" valueType="num">
                                      <p:cBhvr additive="base">
                                        <p:cTn id="62"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16"/>
                                        </p:tgtEl>
                                        <p:attrNameLst>
                                          <p:attrName>style.visibility</p:attrName>
                                        </p:attrNameLst>
                                      </p:cBhvr>
                                      <p:to>
                                        <p:strVal val="visible"/>
                                      </p:to>
                                    </p:set>
                                    <p:anim calcmode="lin" valueType="num">
                                      <p:cBhvr additive="base">
                                        <p:cTn id="67" dur="1000" fill="hold"/>
                                        <p:tgtEl>
                                          <p:spTgt spid="16"/>
                                        </p:tgtEl>
                                        <p:attrNameLst>
                                          <p:attrName>ppt_x</p:attrName>
                                        </p:attrNameLst>
                                      </p:cBhvr>
                                      <p:tavLst>
                                        <p:tav tm="0">
                                          <p:val>
                                            <p:strVal val="#ppt_x"/>
                                          </p:val>
                                        </p:tav>
                                        <p:tav tm="100000">
                                          <p:val>
                                            <p:strVal val="#ppt_x"/>
                                          </p:val>
                                        </p:tav>
                                      </p:tavLst>
                                    </p:anim>
                                    <p:anim calcmode="lin" valueType="num">
                                      <p:cBhvr additive="base">
                                        <p:cTn id="68" dur="10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18"/>
                                        </p:tgtEl>
                                        <p:attrNameLst>
                                          <p:attrName>style.visibility</p:attrName>
                                        </p:attrNameLst>
                                      </p:cBhvr>
                                      <p:to>
                                        <p:strVal val="visible"/>
                                      </p:to>
                                    </p:set>
                                    <p:anim calcmode="lin" valueType="num">
                                      <p:cBhvr additive="base">
                                        <p:cTn id="73" dur="1000" fill="hold"/>
                                        <p:tgtEl>
                                          <p:spTgt spid="18"/>
                                        </p:tgtEl>
                                        <p:attrNameLst>
                                          <p:attrName>ppt_x</p:attrName>
                                        </p:attrNameLst>
                                      </p:cBhvr>
                                      <p:tavLst>
                                        <p:tav tm="0">
                                          <p:val>
                                            <p:strVal val="#ppt_x"/>
                                          </p:val>
                                        </p:tav>
                                        <p:tav tm="100000">
                                          <p:val>
                                            <p:strVal val="#ppt_x"/>
                                          </p:val>
                                        </p:tav>
                                      </p:tavLst>
                                    </p:anim>
                                    <p:anim calcmode="lin" valueType="num">
                                      <p:cBhvr additive="base">
                                        <p:cTn id="74" dur="10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17"/>
                                        </p:tgtEl>
                                        <p:attrNameLst>
                                          <p:attrName>style.visibility</p:attrName>
                                        </p:attrNameLst>
                                      </p:cBhvr>
                                      <p:to>
                                        <p:strVal val="visible"/>
                                      </p:to>
                                    </p:set>
                                    <p:anim calcmode="lin" valueType="num">
                                      <p:cBhvr additive="base">
                                        <p:cTn id="79" dur="1000" fill="hold"/>
                                        <p:tgtEl>
                                          <p:spTgt spid="17"/>
                                        </p:tgtEl>
                                        <p:attrNameLst>
                                          <p:attrName>ppt_x</p:attrName>
                                        </p:attrNameLst>
                                      </p:cBhvr>
                                      <p:tavLst>
                                        <p:tav tm="0">
                                          <p:val>
                                            <p:strVal val="#ppt_x"/>
                                          </p:val>
                                        </p:tav>
                                        <p:tav tm="100000">
                                          <p:val>
                                            <p:strVal val="#ppt_x"/>
                                          </p:val>
                                        </p:tav>
                                      </p:tavLst>
                                    </p:anim>
                                    <p:anim calcmode="lin" valueType="num">
                                      <p:cBhvr additive="base">
                                        <p:cTn id="80" dur="10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grpId="0" nodeType="clickEffect">
                                  <p:stCondLst>
                                    <p:cond delay="0"/>
                                  </p:stCondLst>
                                  <p:childTnLst>
                                    <p:set>
                                      <p:cBhvr>
                                        <p:cTn id="84" dur="1" fill="hold">
                                          <p:stCondLst>
                                            <p:cond delay="0"/>
                                          </p:stCondLst>
                                        </p:cTn>
                                        <p:tgtEl>
                                          <p:spTgt spid="19"/>
                                        </p:tgtEl>
                                        <p:attrNameLst>
                                          <p:attrName>style.visibility</p:attrName>
                                        </p:attrNameLst>
                                      </p:cBhvr>
                                      <p:to>
                                        <p:strVal val="visible"/>
                                      </p:to>
                                    </p:set>
                                    <p:anim calcmode="lin" valueType="num">
                                      <p:cBhvr additive="base">
                                        <p:cTn id="85" dur="1000" fill="hold"/>
                                        <p:tgtEl>
                                          <p:spTgt spid="19"/>
                                        </p:tgtEl>
                                        <p:attrNameLst>
                                          <p:attrName>ppt_x</p:attrName>
                                        </p:attrNameLst>
                                      </p:cBhvr>
                                      <p:tavLst>
                                        <p:tav tm="0">
                                          <p:val>
                                            <p:strVal val="#ppt_x"/>
                                          </p:val>
                                        </p:tav>
                                        <p:tav tm="100000">
                                          <p:val>
                                            <p:strVal val="#ppt_x"/>
                                          </p:val>
                                        </p:tav>
                                      </p:tavLst>
                                    </p:anim>
                                    <p:anim calcmode="lin" valueType="num">
                                      <p:cBhvr additive="base">
                                        <p:cTn id="86" dur="10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 presetClass="entr" presetSubtype="4" fill="hold" grpId="0" nodeType="clickEffect">
                                  <p:stCondLst>
                                    <p:cond delay="0"/>
                                  </p:stCondLst>
                                  <p:childTnLst>
                                    <p:set>
                                      <p:cBhvr>
                                        <p:cTn id="90" dur="1" fill="hold">
                                          <p:stCondLst>
                                            <p:cond delay="0"/>
                                          </p:stCondLst>
                                        </p:cTn>
                                        <p:tgtEl>
                                          <p:spTgt spid="26"/>
                                        </p:tgtEl>
                                        <p:attrNameLst>
                                          <p:attrName>style.visibility</p:attrName>
                                        </p:attrNameLst>
                                      </p:cBhvr>
                                      <p:to>
                                        <p:strVal val="visible"/>
                                      </p:to>
                                    </p:set>
                                    <p:anim calcmode="lin" valueType="num">
                                      <p:cBhvr additive="base">
                                        <p:cTn id="91" dur="1000" fill="hold"/>
                                        <p:tgtEl>
                                          <p:spTgt spid="26"/>
                                        </p:tgtEl>
                                        <p:attrNameLst>
                                          <p:attrName>ppt_x</p:attrName>
                                        </p:attrNameLst>
                                      </p:cBhvr>
                                      <p:tavLst>
                                        <p:tav tm="0">
                                          <p:val>
                                            <p:strVal val="#ppt_x"/>
                                          </p:val>
                                        </p:tav>
                                        <p:tav tm="100000">
                                          <p:val>
                                            <p:strVal val="#ppt_x"/>
                                          </p:val>
                                        </p:tav>
                                      </p:tavLst>
                                    </p:anim>
                                    <p:anim calcmode="lin" valueType="num">
                                      <p:cBhvr additive="base">
                                        <p:cTn id="92" dur="10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2" presetClass="entr" presetSubtype="4" fill="hold" grpId="0" nodeType="clickEffect">
                                  <p:stCondLst>
                                    <p:cond delay="0"/>
                                  </p:stCondLst>
                                  <p:childTnLst>
                                    <p:set>
                                      <p:cBhvr>
                                        <p:cTn id="96" dur="1" fill="hold">
                                          <p:stCondLst>
                                            <p:cond delay="0"/>
                                          </p:stCondLst>
                                        </p:cTn>
                                        <p:tgtEl>
                                          <p:spTgt spid="25"/>
                                        </p:tgtEl>
                                        <p:attrNameLst>
                                          <p:attrName>style.visibility</p:attrName>
                                        </p:attrNameLst>
                                      </p:cBhvr>
                                      <p:to>
                                        <p:strVal val="visible"/>
                                      </p:to>
                                    </p:set>
                                    <p:anim calcmode="lin" valueType="num">
                                      <p:cBhvr additive="base">
                                        <p:cTn id="97" dur="1000" fill="hold"/>
                                        <p:tgtEl>
                                          <p:spTgt spid="25"/>
                                        </p:tgtEl>
                                        <p:attrNameLst>
                                          <p:attrName>ppt_x</p:attrName>
                                        </p:attrNameLst>
                                      </p:cBhvr>
                                      <p:tavLst>
                                        <p:tav tm="0">
                                          <p:val>
                                            <p:strVal val="#ppt_x"/>
                                          </p:val>
                                        </p:tav>
                                        <p:tav tm="100000">
                                          <p:val>
                                            <p:strVal val="#ppt_x"/>
                                          </p:val>
                                        </p:tav>
                                      </p:tavLst>
                                    </p:anim>
                                    <p:anim calcmode="lin" valueType="num">
                                      <p:cBhvr additive="base">
                                        <p:cTn id="98" dur="10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2" presetClass="entr" presetSubtype="4" fill="hold" grpId="0" nodeType="clickEffect">
                                  <p:stCondLst>
                                    <p:cond delay="0"/>
                                  </p:stCondLst>
                                  <p:childTnLst>
                                    <p:set>
                                      <p:cBhvr>
                                        <p:cTn id="102" dur="1" fill="hold">
                                          <p:stCondLst>
                                            <p:cond delay="0"/>
                                          </p:stCondLst>
                                        </p:cTn>
                                        <p:tgtEl>
                                          <p:spTgt spid="27"/>
                                        </p:tgtEl>
                                        <p:attrNameLst>
                                          <p:attrName>style.visibility</p:attrName>
                                        </p:attrNameLst>
                                      </p:cBhvr>
                                      <p:to>
                                        <p:strVal val="visible"/>
                                      </p:to>
                                    </p:set>
                                    <p:anim calcmode="lin" valueType="num">
                                      <p:cBhvr additive="base">
                                        <p:cTn id="103" dur="1000" fill="hold"/>
                                        <p:tgtEl>
                                          <p:spTgt spid="27"/>
                                        </p:tgtEl>
                                        <p:attrNameLst>
                                          <p:attrName>ppt_x</p:attrName>
                                        </p:attrNameLst>
                                      </p:cBhvr>
                                      <p:tavLst>
                                        <p:tav tm="0">
                                          <p:val>
                                            <p:strVal val="#ppt_x"/>
                                          </p:val>
                                        </p:tav>
                                        <p:tav tm="100000">
                                          <p:val>
                                            <p:strVal val="#ppt_x"/>
                                          </p:val>
                                        </p:tav>
                                      </p:tavLst>
                                    </p:anim>
                                    <p:anim calcmode="lin" valueType="num">
                                      <p:cBhvr additive="base">
                                        <p:cTn id="104" dur="10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105" fill="hold">
                      <p:stCondLst>
                        <p:cond delay="indefinite"/>
                      </p:stCondLst>
                      <p:childTnLst>
                        <p:par>
                          <p:cTn id="106" fill="hold">
                            <p:stCondLst>
                              <p:cond delay="0"/>
                            </p:stCondLst>
                            <p:childTnLst>
                              <p:par>
                                <p:cTn id="107" presetID="2" presetClass="entr" presetSubtype="4" fill="hold" grpId="0" nodeType="clickEffect">
                                  <p:stCondLst>
                                    <p:cond delay="0"/>
                                  </p:stCondLst>
                                  <p:childTnLst>
                                    <p:set>
                                      <p:cBhvr>
                                        <p:cTn id="108" dur="1" fill="hold">
                                          <p:stCondLst>
                                            <p:cond delay="0"/>
                                          </p:stCondLst>
                                        </p:cTn>
                                        <p:tgtEl>
                                          <p:spTgt spid="28"/>
                                        </p:tgtEl>
                                        <p:attrNameLst>
                                          <p:attrName>style.visibility</p:attrName>
                                        </p:attrNameLst>
                                      </p:cBhvr>
                                      <p:to>
                                        <p:strVal val="visible"/>
                                      </p:to>
                                    </p:set>
                                    <p:anim calcmode="lin" valueType="num">
                                      <p:cBhvr additive="base">
                                        <p:cTn id="109" dur="1000" fill="hold"/>
                                        <p:tgtEl>
                                          <p:spTgt spid="28"/>
                                        </p:tgtEl>
                                        <p:attrNameLst>
                                          <p:attrName>ppt_x</p:attrName>
                                        </p:attrNameLst>
                                      </p:cBhvr>
                                      <p:tavLst>
                                        <p:tav tm="0">
                                          <p:val>
                                            <p:strVal val="#ppt_x"/>
                                          </p:val>
                                        </p:tav>
                                        <p:tav tm="100000">
                                          <p:val>
                                            <p:strVal val="#ppt_x"/>
                                          </p:val>
                                        </p:tav>
                                      </p:tavLst>
                                    </p:anim>
                                    <p:anim calcmode="lin" valueType="num">
                                      <p:cBhvr additive="base">
                                        <p:cTn id="110" dur="10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111" fill="hold">
                      <p:stCondLst>
                        <p:cond delay="indefinite"/>
                      </p:stCondLst>
                      <p:childTnLst>
                        <p:par>
                          <p:cTn id="112" fill="hold">
                            <p:stCondLst>
                              <p:cond delay="0"/>
                            </p:stCondLst>
                            <p:childTnLst>
                              <p:par>
                                <p:cTn id="113" presetID="2" presetClass="entr" presetSubtype="2" fill="hold" grpId="0" nodeType="clickEffect">
                                  <p:stCondLst>
                                    <p:cond delay="0"/>
                                  </p:stCondLst>
                                  <p:childTnLst>
                                    <p:set>
                                      <p:cBhvr>
                                        <p:cTn id="114" dur="1" fill="hold">
                                          <p:stCondLst>
                                            <p:cond delay="0"/>
                                          </p:stCondLst>
                                        </p:cTn>
                                        <p:tgtEl>
                                          <p:spTgt spid="21"/>
                                        </p:tgtEl>
                                        <p:attrNameLst>
                                          <p:attrName>style.visibility</p:attrName>
                                        </p:attrNameLst>
                                      </p:cBhvr>
                                      <p:to>
                                        <p:strVal val="visible"/>
                                      </p:to>
                                    </p:set>
                                    <p:anim calcmode="lin" valueType="num">
                                      <p:cBhvr additive="base">
                                        <p:cTn id="115" dur="1000" fill="hold"/>
                                        <p:tgtEl>
                                          <p:spTgt spid="21"/>
                                        </p:tgtEl>
                                        <p:attrNameLst>
                                          <p:attrName>ppt_x</p:attrName>
                                        </p:attrNameLst>
                                      </p:cBhvr>
                                      <p:tavLst>
                                        <p:tav tm="0">
                                          <p:val>
                                            <p:strVal val="1+#ppt_w/2"/>
                                          </p:val>
                                        </p:tav>
                                        <p:tav tm="100000">
                                          <p:val>
                                            <p:strVal val="#ppt_x"/>
                                          </p:val>
                                        </p:tav>
                                      </p:tavLst>
                                    </p:anim>
                                    <p:anim calcmode="lin" valueType="num">
                                      <p:cBhvr additive="base">
                                        <p:cTn id="116" dur="10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117" fill="hold">
                      <p:stCondLst>
                        <p:cond delay="indefinite"/>
                      </p:stCondLst>
                      <p:childTnLst>
                        <p:par>
                          <p:cTn id="118" fill="hold">
                            <p:stCondLst>
                              <p:cond delay="0"/>
                            </p:stCondLst>
                            <p:childTnLst>
                              <p:par>
                                <p:cTn id="119" presetID="2" presetClass="entr" presetSubtype="4" fill="hold" grpId="0" nodeType="clickEffect">
                                  <p:stCondLst>
                                    <p:cond delay="0"/>
                                  </p:stCondLst>
                                  <p:childTnLst>
                                    <p:set>
                                      <p:cBhvr>
                                        <p:cTn id="120" dur="1" fill="hold">
                                          <p:stCondLst>
                                            <p:cond delay="0"/>
                                          </p:stCondLst>
                                        </p:cTn>
                                        <p:tgtEl>
                                          <p:spTgt spid="31"/>
                                        </p:tgtEl>
                                        <p:attrNameLst>
                                          <p:attrName>style.visibility</p:attrName>
                                        </p:attrNameLst>
                                      </p:cBhvr>
                                      <p:to>
                                        <p:strVal val="visible"/>
                                      </p:to>
                                    </p:set>
                                    <p:anim calcmode="lin" valueType="num">
                                      <p:cBhvr additive="base">
                                        <p:cTn id="121" dur="1000" fill="hold"/>
                                        <p:tgtEl>
                                          <p:spTgt spid="31"/>
                                        </p:tgtEl>
                                        <p:attrNameLst>
                                          <p:attrName>ppt_x</p:attrName>
                                        </p:attrNameLst>
                                      </p:cBhvr>
                                      <p:tavLst>
                                        <p:tav tm="0">
                                          <p:val>
                                            <p:strVal val="#ppt_x"/>
                                          </p:val>
                                        </p:tav>
                                        <p:tav tm="100000">
                                          <p:val>
                                            <p:strVal val="#ppt_x"/>
                                          </p:val>
                                        </p:tav>
                                      </p:tavLst>
                                    </p:anim>
                                    <p:anim calcmode="lin" valueType="num">
                                      <p:cBhvr additive="base">
                                        <p:cTn id="122" dur="10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123" fill="hold">
                      <p:stCondLst>
                        <p:cond delay="indefinite"/>
                      </p:stCondLst>
                      <p:childTnLst>
                        <p:par>
                          <p:cTn id="124" fill="hold">
                            <p:stCondLst>
                              <p:cond delay="0"/>
                            </p:stCondLst>
                            <p:childTnLst>
                              <p:par>
                                <p:cTn id="125" presetID="2" presetClass="entr" presetSubtype="4" fill="hold" grpId="0" nodeType="clickEffect">
                                  <p:stCondLst>
                                    <p:cond delay="0"/>
                                  </p:stCondLst>
                                  <p:childTnLst>
                                    <p:set>
                                      <p:cBhvr>
                                        <p:cTn id="126" dur="1" fill="hold">
                                          <p:stCondLst>
                                            <p:cond delay="0"/>
                                          </p:stCondLst>
                                        </p:cTn>
                                        <p:tgtEl>
                                          <p:spTgt spid="32"/>
                                        </p:tgtEl>
                                        <p:attrNameLst>
                                          <p:attrName>style.visibility</p:attrName>
                                        </p:attrNameLst>
                                      </p:cBhvr>
                                      <p:to>
                                        <p:strVal val="visible"/>
                                      </p:to>
                                    </p:set>
                                    <p:anim calcmode="lin" valueType="num">
                                      <p:cBhvr additive="base">
                                        <p:cTn id="127" dur="1000" fill="hold"/>
                                        <p:tgtEl>
                                          <p:spTgt spid="32"/>
                                        </p:tgtEl>
                                        <p:attrNameLst>
                                          <p:attrName>ppt_x</p:attrName>
                                        </p:attrNameLst>
                                      </p:cBhvr>
                                      <p:tavLst>
                                        <p:tav tm="0">
                                          <p:val>
                                            <p:strVal val="#ppt_x"/>
                                          </p:val>
                                        </p:tav>
                                        <p:tav tm="100000">
                                          <p:val>
                                            <p:strVal val="#ppt_x"/>
                                          </p:val>
                                        </p:tav>
                                      </p:tavLst>
                                    </p:anim>
                                    <p:anim calcmode="lin" valueType="num">
                                      <p:cBhvr additive="base">
                                        <p:cTn id="128" dur="10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129" fill="hold">
                      <p:stCondLst>
                        <p:cond delay="indefinite"/>
                      </p:stCondLst>
                      <p:childTnLst>
                        <p:par>
                          <p:cTn id="130" fill="hold">
                            <p:stCondLst>
                              <p:cond delay="0"/>
                            </p:stCondLst>
                            <p:childTnLst>
                              <p:par>
                                <p:cTn id="131" presetID="2" presetClass="entr" presetSubtype="4" fill="hold" grpId="0" nodeType="clickEffect">
                                  <p:stCondLst>
                                    <p:cond delay="0"/>
                                  </p:stCondLst>
                                  <p:childTnLst>
                                    <p:set>
                                      <p:cBhvr>
                                        <p:cTn id="132" dur="1" fill="hold">
                                          <p:stCondLst>
                                            <p:cond delay="0"/>
                                          </p:stCondLst>
                                        </p:cTn>
                                        <p:tgtEl>
                                          <p:spTgt spid="37"/>
                                        </p:tgtEl>
                                        <p:attrNameLst>
                                          <p:attrName>style.visibility</p:attrName>
                                        </p:attrNameLst>
                                      </p:cBhvr>
                                      <p:to>
                                        <p:strVal val="visible"/>
                                      </p:to>
                                    </p:set>
                                    <p:anim calcmode="lin" valueType="num">
                                      <p:cBhvr additive="base">
                                        <p:cTn id="133" dur="1000" fill="hold"/>
                                        <p:tgtEl>
                                          <p:spTgt spid="37"/>
                                        </p:tgtEl>
                                        <p:attrNameLst>
                                          <p:attrName>ppt_x</p:attrName>
                                        </p:attrNameLst>
                                      </p:cBhvr>
                                      <p:tavLst>
                                        <p:tav tm="0">
                                          <p:val>
                                            <p:strVal val="#ppt_x"/>
                                          </p:val>
                                        </p:tav>
                                        <p:tav tm="100000">
                                          <p:val>
                                            <p:strVal val="#ppt_x"/>
                                          </p:val>
                                        </p:tav>
                                      </p:tavLst>
                                    </p:anim>
                                    <p:anim calcmode="lin" valueType="num">
                                      <p:cBhvr additive="base">
                                        <p:cTn id="134" dur="10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135" fill="hold">
                      <p:stCondLst>
                        <p:cond delay="indefinite"/>
                      </p:stCondLst>
                      <p:childTnLst>
                        <p:par>
                          <p:cTn id="136" fill="hold">
                            <p:stCondLst>
                              <p:cond delay="0"/>
                            </p:stCondLst>
                            <p:childTnLst>
                              <p:par>
                                <p:cTn id="137" presetID="2" presetClass="entr" presetSubtype="4" fill="hold" grpId="0" nodeType="clickEffect">
                                  <p:stCondLst>
                                    <p:cond delay="0"/>
                                  </p:stCondLst>
                                  <p:childTnLst>
                                    <p:set>
                                      <p:cBhvr>
                                        <p:cTn id="138" dur="1" fill="hold">
                                          <p:stCondLst>
                                            <p:cond delay="0"/>
                                          </p:stCondLst>
                                        </p:cTn>
                                        <p:tgtEl>
                                          <p:spTgt spid="34"/>
                                        </p:tgtEl>
                                        <p:attrNameLst>
                                          <p:attrName>style.visibility</p:attrName>
                                        </p:attrNameLst>
                                      </p:cBhvr>
                                      <p:to>
                                        <p:strVal val="visible"/>
                                      </p:to>
                                    </p:set>
                                    <p:anim calcmode="lin" valueType="num">
                                      <p:cBhvr additive="base">
                                        <p:cTn id="139" dur="1000" fill="hold"/>
                                        <p:tgtEl>
                                          <p:spTgt spid="34"/>
                                        </p:tgtEl>
                                        <p:attrNameLst>
                                          <p:attrName>ppt_x</p:attrName>
                                        </p:attrNameLst>
                                      </p:cBhvr>
                                      <p:tavLst>
                                        <p:tav tm="0">
                                          <p:val>
                                            <p:strVal val="#ppt_x"/>
                                          </p:val>
                                        </p:tav>
                                        <p:tav tm="100000">
                                          <p:val>
                                            <p:strVal val="#ppt_x"/>
                                          </p:val>
                                        </p:tav>
                                      </p:tavLst>
                                    </p:anim>
                                    <p:anim calcmode="lin" valueType="num">
                                      <p:cBhvr additive="base">
                                        <p:cTn id="140" dur="10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141" fill="hold">
                      <p:stCondLst>
                        <p:cond delay="indefinite"/>
                      </p:stCondLst>
                      <p:childTnLst>
                        <p:par>
                          <p:cTn id="142" fill="hold">
                            <p:stCondLst>
                              <p:cond delay="0"/>
                            </p:stCondLst>
                            <p:childTnLst>
                              <p:par>
                                <p:cTn id="143" presetID="2" presetClass="entr" presetSubtype="4" fill="hold" grpId="0" nodeType="clickEffect">
                                  <p:stCondLst>
                                    <p:cond delay="0"/>
                                  </p:stCondLst>
                                  <p:childTnLst>
                                    <p:set>
                                      <p:cBhvr>
                                        <p:cTn id="144" dur="1" fill="hold">
                                          <p:stCondLst>
                                            <p:cond delay="0"/>
                                          </p:stCondLst>
                                        </p:cTn>
                                        <p:tgtEl>
                                          <p:spTgt spid="33"/>
                                        </p:tgtEl>
                                        <p:attrNameLst>
                                          <p:attrName>style.visibility</p:attrName>
                                        </p:attrNameLst>
                                      </p:cBhvr>
                                      <p:to>
                                        <p:strVal val="visible"/>
                                      </p:to>
                                    </p:set>
                                    <p:anim calcmode="lin" valueType="num">
                                      <p:cBhvr additive="base">
                                        <p:cTn id="145" dur="1000" fill="hold"/>
                                        <p:tgtEl>
                                          <p:spTgt spid="33"/>
                                        </p:tgtEl>
                                        <p:attrNameLst>
                                          <p:attrName>ppt_x</p:attrName>
                                        </p:attrNameLst>
                                      </p:cBhvr>
                                      <p:tavLst>
                                        <p:tav tm="0">
                                          <p:val>
                                            <p:strVal val="#ppt_x"/>
                                          </p:val>
                                        </p:tav>
                                        <p:tav tm="100000">
                                          <p:val>
                                            <p:strVal val="#ppt_x"/>
                                          </p:val>
                                        </p:tav>
                                      </p:tavLst>
                                    </p:anim>
                                    <p:anim calcmode="lin" valueType="num">
                                      <p:cBhvr additive="base">
                                        <p:cTn id="146" dur="10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147" fill="hold">
                      <p:stCondLst>
                        <p:cond delay="indefinite"/>
                      </p:stCondLst>
                      <p:childTnLst>
                        <p:par>
                          <p:cTn id="148" fill="hold">
                            <p:stCondLst>
                              <p:cond delay="0"/>
                            </p:stCondLst>
                            <p:childTnLst>
                              <p:par>
                                <p:cTn id="149" presetID="2" presetClass="entr" presetSubtype="2" fill="hold" grpId="0" nodeType="clickEffect">
                                  <p:stCondLst>
                                    <p:cond delay="0"/>
                                  </p:stCondLst>
                                  <p:childTnLst>
                                    <p:set>
                                      <p:cBhvr>
                                        <p:cTn id="150" dur="1" fill="hold">
                                          <p:stCondLst>
                                            <p:cond delay="0"/>
                                          </p:stCondLst>
                                        </p:cTn>
                                        <p:tgtEl>
                                          <p:spTgt spid="20"/>
                                        </p:tgtEl>
                                        <p:attrNameLst>
                                          <p:attrName>style.visibility</p:attrName>
                                        </p:attrNameLst>
                                      </p:cBhvr>
                                      <p:to>
                                        <p:strVal val="visible"/>
                                      </p:to>
                                    </p:set>
                                    <p:anim calcmode="lin" valueType="num">
                                      <p:cBhvr additive="base">
                                        <p:cTn id="151" dur="1000" fill="hold"/>
                                        <p:tgtEl>
                                          <p:spTgt spid="20"/>
                                        </p:tgtEl>
                                        <p:attrNameLst>
                                          <p:attrName>ppt_x</p:attrName>
                                        </p:attrNameLst>
                                      </p:cBhvr>
                                      <p:tavLst>
                                        <p:tav tm="0">
                                          <p:val>
                                            <p:strVal val="1+#ppt_w/2"/>
                                          </p:val>
                                        </p:tav>
                                        <p:tav tm="100000">
                                          <p:val>
                                            <p:strVal val="#ppt_x"/>
                                          </p:val>
                                        </p:tav>
                                      </p:tavLst>
                                    </p:anim>
                                    <p:anim calcmode="lin" valueType="num">
                                      <p:cBhvr additive="base">
                                        <p:cTn id="152" dur="1000" fill="hold"/>
                                        <p:tgtEl>
                                          <p:spTgt spid="20"/>
                                        </p:tgtEl>
                                        <p:attrNameLst>
                                          <p:attrName>ppt_y</p:attrName>
                                        </p:attrNameLst>
                                      </p:cBhvr>
                                      <p:tavLst>
                                        <p:tav tm="0">
                                          <p:val>
                                            <p:strVal val="#ppt_y"/>
                                          </p:val>
                                        </p:tav>
                                        <p:tav tm="100000">
                                          <p:val>
                                            <p:strVal val="#ppt_y"/>
                                          </p:val>
                                        </p:tav>
                                      </p:tavLst>
                                    </p:anim>
                                  </p:childTnLst>
                                </p:cTn>
                              </p:par>
                            </p:childTnLst>
                          </p:cTn>
                        </p:par>
                      </p:childTnLst>
                    </p:cTn>
                  </p:par>
                  <p:par>
                    <p:cTn id="153" fill="hold">
                      <p:stCondLst>
                        <p:cond delay="indefinite"/>
                      </p:stCondLst>
                      <p:childTnLst>
                        <p:par>
                          <p:cTn id="154" fill="hold">
                            <p:stCondLst>
                              <p:cond delay="0"/>
                            </p:stCondLst>
                            <p:childTnLst>
                              <p:par>
                                <p:cTn id="155" presetID="2" presetClass="entr" presetSubtype="4" fill="hold" grpId="0" nodeType="clickEffect">
                                  <p:stCondLst>
                                    <p:cond delay="0"/>
                                  </p:stCondLst>
                                  <p:childTnLst>
                                    <p:set>
                                      <p:cBhvr>
                                        <p:cTn id="156" dur="1" fill="hold">
                                          <p:stCondLst>
                                            <p:cond delay="0"/>
                                          </p:stCondLst>
                                        </p:cTn>
                                        <p:tgtEl>
                                          <p:spTgt spid="22"/>
                                        </p:tgtEl>
                                        <p:attrNameLst>
                                          <p:attrName>style.visibility</p:attrName>
                                        </p:attrNameLst>
                                      </p:cBhvr>
                                      <p:to>
                                        <p:strVal val="visible"/>
                                      </p:to>
                                    </p:set>
                                    <p:anim calcmode="lin" valueType="num">
                                      <p:cBhvr additive="base">
                                        <p:cTn id="157" dur="1000" fill="hold"/>
                                        <p:tgtEl>
                                          <p:spTgt spid="22"/>
                                        </p:tgtEl>
                                        <p:attrNameLst>
                                          <p:attrName>ppt_x</p:attrName>
                                        </p:attrNameLst>
                                      </p:cBhvr>
                                      <p:tavLst>
                                        <p:tav tm="0">
                                          <p:val>
                                            <p:strVal val="#ppt_x"/>
                                          </p:val>
                                        </p:tav>
                                        <p:tav tm="100000">
                                          <p:val>
                                            <p:strVal val="#ppt_x"/>
                                          </p:val>
                                        </p:tav>
                                      </p:tavLst>
                                    </p:anim>
                                    <p:anim calcmode="lin" valueType="num">
                                      <p:cBhvr additive="base">
                                        <p:cTn id="158" dur="10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159" fill="hold">
                      <p:stCondLst>
                        <p:cond delay="indefinite"/>
                      </p:stCondLst>
                      <p:childTnLst>
                        <p:par>
                          <p:cTn id="160" fill="hold">
                            <p:stCondLst>
                              <p:cond delay="0"/>
                            </p:stCondLst>
                            <p:childTnLst>
                              <p:par>
                                <p:cTn id="161" presetID="2" presetClass="entr" presetSubtype="4" fill="hold" grpId="0" nodeType="clickEffect">
                                  <p:stCondLst>
                                    <p:cond delay="0"/>
                                  </p:stCondLst>
                                  <p:childTnLst>
                                    <p:set>
                                      <p:cBhvr>
                                        <p:cTn id="162" dur="1" fill="hold">
                                          <p:stCondLst>
                                            <p:cond delay="0"/>
                                          </p:stCondLst>
                                        </p:cTn>
                                        <p:tgtEl>
                                          <p:spTgt spid="23"/>
                                        </p:tgtEl>
                                        <p:attrNameLst>
                                          <p:attrName>style.visibility</p:attrName>
                                        </p:attrNameLst>
                                      </p:cBhvr>
                                      <p:to>
                                        <p:strVal val="visible"/>
                                      </p:to>
                                    </p:set>
                                    <p:anim calcmode="lin" valueType="num">
                                      <p:cBhvr additive="base">
                                        <p:cTn id="163" dur="1000" fill="hold"/>
                                        <p:tgtEl>
                                          <p:spTgt spid="23"/>
                                        </p:tgtEl>
                                        <p:attrNameLst>
                                          <p:attrName>ppt_x</p:attrName>
                                        </p:attrNameLst>
                                      </p:cBhvr>
                                      <p:tavLst>
                                        <p:tav tm="0">
                                          <p:val>
                                            <p:strVal val="#ppt_x"/>
                                          </p:val>
                                        </p:tav>
                                        <p:tav tm="100000">
                                          <p:val>
                                            <p:strVal val="#ppt_x"/>
                                          </p:val>
                                        </p:tav>
                                      </p:tavLst>
                                    </p:anim>
                                    <p:anim calcmode="lin" valueType="num">
                                      <p:cBhvr additive="base">
                                        <p:cTn id="164" dur="10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165" fill="hold">
                      <p:stCondLst>
                        <p:cond delay="indefinite"/>
                      </p:stCondLst>
                      <p:childTnLst>
                        <p:par>
                          <p:cTn id="166" fill="hold">
                            <p:stCondLst>
                              <p:cond delay="0"/>
                            </p:stCondLst>
                            <p:childTnLst>
                              <p:par>
                                <p:cTn id="167" presetID="2" presetClass="entr" presetSubtype="4" fill="hold" grpId="0" nodeType="clickEffect">
                                  <p:stCondLst>
                                    <p:cond delay="0"/>
                                  </p:stCondLst>
                                  <p:childTnLst>
                                    <p:set>
                                      <p:cBhvr>
                                        <p:cTn id="168" dur="1" fill="hold">
                                          <p:stCondLst>
                                            <p:cond delay="0"/>
                                          </p:stCondLst>
                                        </p:cTn>
                                        <p:tgtEl>
                                          <p:spTgt spid="24"/>
                                        </p:tgtEl>
                                        <p:attrNameLst>
                                          <p:attrName>style.visibility</p:attrName>
                                        </p:attrNameLst>
                                      </p:cBhvr>
                                      <p:to>
                                        <p:strVal val="visible"/>
                                      </p:to>
                                    </p:set>
                                    <p:anim calcmode="lin" valueType="num">
                                      <p:cBhvr additive="base">
                                        <p:cTn id="169" dur="1000" fill="hold"/>
                                        <p:tgtEl>
                                          <p:spTgt spid="24"/>
                                        </p:tgtEl>
                                        <p:attrNameLst>
                                          <p:attrName>ppt_x</p:attrName>
                                        </p:attrNameLst>
                                      </p:cBhvr>
                                      <p:tavLst>
                                        <p:tav tm="0">
                                          <p:val>
                                            <p:strVal val="#ppt_x"/>
                                          </p:val>
                                        </p:tav>
                                        <p:tav tm="100000">
                                          <p:val>
                                            <p:strVal val="#ppt_x"/>
                                          </p:val>
                                        </p:tav>
                                      </p:tavLst>
                                    </p:anim>
                                    <p:anim calcmode="lin" valueType="num">
                                      <p:cBhvr additive="base">
                                        <p:cTn id="170" dur="10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171" fill="hold">
                      <p:stCondLst>
                        <p:cond delay="indefinite"/>
                      </p:stCondLst>
                      <p:childTnLst>
                        <p:par>
                          <p:cTn id="172" fill="hold">
                            <p:stCondLst>
                              <p:cond delay="0"/>
                            </p:stCondLst>
                            <p:childTnLst>
                              <p:par>
                                <p:cTn id="173" presetID="2" presetClass="entr" presetSubtype="4" fill="hold" grpId="0" nodeType="clickEffect">
                                  <p:stCondLst>
                                    <p:cond delay="0"/>
                                  </p:stCondLst>
                                  <p:childTnLst>
                                    <p:set>
                                      <p:cBhvr>
                                        <p:cTn id="174" dur="1" fill="hold">
                                          <p:stCondLst>
                                            <p:cond delay="0"/>
                                          </p:stCondLst>
                                        </p:cTn>
                                        <p:tgtEl>
                                          <p:spTgt spid="30"/>
                                        </p:tgtEl>
                                        <p:attrNameLst>
                                          <p:attrName>style.visibility</p:attrName>
                                        </p:attrNameLst>
                                      </p:cBhvr>
                                      <p:to>
                                        <p:strVal val="visible"/>
                                      </p:to>
                                    </p:set>
                                    <p:anim calcmode="lin" valueType="num">
                                      <p:cBhvr additive="base">
                                        <p:cTn id="175" dur="1000" fill="hold"/>
                                        <p:tgtEl>
                                          <p:spTgt spid="30"/>
                                        </p:tgtEl>
                                        <p:attrNameLst>
                                          <p:attrName>ppt_x</p:attrName>
                                        </p:attrNameLst>
                                      </p:cBhvr>
                                      <p:tavLst>
                                        <p:tav tm="0">
                                          <p:val>
                                            <p:strVal val="#ppt_x"/>
                                          </p:val>
                                        </p:tav>
                                        <p:tav tm="100000">
                                          <p:val>
                                            <p:strVal val="#ppt_x"/>
                                          </p:val>
                                        </p:tav>
                                      </p:tavLst>
                                    </p:anim>
                                    <p:anim calcmode="lin" valueType="num">
                                      <p:cBhvr additive="base">
                                        <p:cTn id="176" dur="10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177" fill="hold">
                      <p:stCondLst>
                        <p:cond delay="indefinite"/>
                      </p:stCondLst>
                      <p:childTnLst>
                        <p:par>
                          <p:cTn id="178" fill="hold">
                            <p:stCondLst>
                              <p:cond delay="0"/>
                            </p:stCondLst>
                            <p:childTnLst>
                              <p:par>
                                <p:cTn id="179" presetID="2" presetClass="entr" presetSubtype="4" fill="hold" grpId="0" nodeType="clickEffect">
                                  <p:stCondLst>
                                    <p:cond delay="0"/>
                                  </p:stCondLst>
                                  <p:childTnLst>
                                    <p:set>
                                      <p:cBhvr>
                                        <p:cTn id="180" dur="1" fill="hold">
                                          <p:stCondLst>
                                            <p:cond delay="0"/>
                                          </p:stCondLst>
                                        </p:cTn>
                                        <p:tgtEl>
                                          <p:spTgt spid="29"/>
                                        </p:tgtEl>
                                        <p:attrNameLst>
                                          <p:attrName>style.visibility</p:attrName>
                                        </p:attrNameLst>
                                      </p:cBhvr>
                                      <p:to>
                                        <p:strVal val="visible"/>
                                      </p:to>
                                    </p:set>
                                    <p:anim calcmode="lin" valueType="num">
                                      <p:cBhvr additive="base">
                                        <p:cTn id="181" dur="1000" fill="hold"/>
                                        <p:tgtEl>
                                          <p:spTgt spid="29"/>
                                        </p:tgtEl>
                                        <p:attrNameLst>
                                          <p:attrName>ppt_x</p:attrName>
                                        </p:attrNameLst>
                                      </p:cBhvr>
                                      <p:tavLst>
                                        <p:tav tm="0">
                                          <p:val>
                                            <p:strVal val="#ppt_x"/>
                                          </p:val>
                                        </p:tav>
                                        <p:tav tm="100000">
                                          <p:val>
                                            <p:strVal val="#ppt_x"/>
                                          </p:val>
                                        </p:tav>
                                      </p:tavLst>
                                    </p:anim>
                                    <p:anim calcmode="lin" valueType="num">
                                      <p:cBhvr additive="base">
                                        <p:cTn id="182" dur="10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183" fill="hold">
                      <p:stCondLst>
                        <p:cond delay="indefinite"/>
                      </p:stCondLst>
                      <p:childTnLst>
                        <p:par>
                          <p:cTn id="184" fill="hold">
                            <p:stCondLst>
                              <p:cond delay="0"/>
                            </p:stCondLst>
                            <p:childTnLst>
                              <p:par>
                                <p:cTn id="185" presetID="2" presetClass="entr" presetSubtype="1" fill="hold" grpId="0" nodeType="clickEffect">
                                  <p:stCondLst>
                                    <p:cond delay="0"/>
                                  </p:stCondLst>
                                  <p:childTnLst>
                                    <p:set>
                                      <p:cBhvr>
                                        <p:cTn id="186" dur="1" fill="hold">
                                          <p:stCondLst>
                                            <p:cond delay="0"/>
                                          </p:stCondLst>
                                        </p:cTn>
                                        <p:tgtEl>
                                          <p:spTgt spid="41"/>
                                        </p:tgtEl>
                                        <p:attrNameLst>
                                          <p:attrName>style.visibility</p:attrName>
                                        </p:attrNameLst>
                                      </p:cBhvr>
                                      <p:to>
                                        <p:strVal val="visible"/>
                                      </p:to>
                                    </p:set>
                                    <p:anim calcmode="lin" valueType="num">
                                      <p:cBhvr additive="base">
                                        <p:cTn id="187" dur="1000" fill="hold"/>
                                        <p:tgtEl>
                                          <p:spTgt spid="41"/>
                                        </p:tgtEl>
                                        <p:attrNameLst>
                                          <p:attrName>ppt_x</p:attrName>
                                        </p:attrNameLst>
                                      </p:cBhvr>
                                      <p:tavLst>
                                        <p:tav tm="0">
                                          <p:val>
                                            <p:strVal val="#ppt_x"/>
                                          </p:val>
                                        </p:tav>
                                        <p:tav tm="100000">
                                          <p:val>
                                            <p:strVal val="#ppt_x"/>
                                          </p:val>
                                        </p:tav>
                                      </p:tavLst>
                                    </p:anim>
                                    <p:anim calcmode="lin" valueType="num">
                                      <p:cBhvr additive="base">
                                        <p:cTn id="188" dur="1000" fill="hold"/>
                                        <p:tgtEl>
                                          <p:spTgt spid="41"/>
                                        </p:tgtEl>
                                        <p:attrNameLst>
                                          <p:attrName>ppt_y</p:attrName>
                                        </p:attrNameLst>
                                      </p:cBhvr>
                                      <p:tavLst>
                                        <p:tav tm="0">
                                          <p:val>
                                            <p:strVal val="0-#ppt_h/2"/>
                                          </p:val>
                                        </p:tav>
                                        <p:tav tm="100000">
                                          <p:val>
                                            <p:strVal val="#ppt_y"/>
                                          </p:val>
                                        </p:tav>
                                      </p:tavLst>
                                    </p:anim>
                                  </p:childTnLst>
                                </p:cTn>
                              </p:par>
                            </p:childTnLst>
                          </p:cTn>
                        </p:par>
                      </p:childTnLst>
                    </p:cTn>
                  </p:par>
                  <p:par>
                    <p:cTn id="189" fill="hold">
                      <p:stCondLst>
                        <p:cond delay="indefinite"/>
                      </p:stCondLst>
                      <p:childTnLst>
                        <p:par>
                          <p:cTn id="190" fill="hold">
                            <p:stCondLst>
                              <p:cond delay="0"/>
                            </p:stCondLst>
                            <p:childTnLst>
                              <p:par>
                                <p:cTn id="191" presetID="2" presetClass="entr" presetSubtype="4" fill="hold" grpId="0" nodeType="clickEffect">
                                  <p:stCondLst>
                                    <p:cond delay="0"/>
                                  </p:stCondLst>
                                  <p:childTnLst>
                                    <p:set>
                                      <p:cBhvr>
                                        <p:cTn id="192" dur="1" fill="hold">
                                          <p:stCondLst>
                                            <p:cond delay="0"/>
                                          </p:stCondLst>
                                        </p:cTn>
                                        <p:tgtEl>
                                          <p:spTgt spid="45"/>
                                        </p:tgtEl>
                                        <p:attrNameLst>
                                          <p:attrName>style.visibility</p:attrName>
                                        </p:attrNameLst>
                                      </p:cBhvr>
                                      <p:to>
                                        <p:strVal val="visible"/>
                                      </p:to>
                                    </p:set>
                                    <p:anim calcmode="lin" valueType="num">
                                      <p:cBhvr additive="base">
                                        <p:cTn id="193" dur="1000" fill="hold"/>
                                        <p:tgtEl>
                                          <p:spTgt spid="45"/>
                                        </p:tgtEl>
                                        <p:attrNameLst>
                                          <p:attrName>ppt_x</p:attrName>
                                        </p:attrNameLst>
                                      </p:cBhvr>
                                      <p:tavLst>
                                        <p:tav tm="0">
                                          <p:val>
                                            <p:strVal val="#ppt_x"/>
                                          </p:val>
                                        </p:tav>
                                        <p:tav tm="100000">
                                          <p:val>
                                            <p:strVal val="#ppt_x"/>
                                          </p:val>
                                        </p:tav>
                                      </p:tavLst>
                                    </p:anim>
                                    <p:anim calcmode="lin" valueType="num">
                                      <p:cBhvr additive="base">
                                        <p:cTn id="194" dur="1000" fill="hold"/>
                                        <p:tgtEl>
                                          <p:spTgt spid="45"/>
                                        </p:tgtEl>
                                        <p:attrNameLst>
                                          <p:attrName>ppt_y</p:attrName>
                                        </p:attrNameLst>
                                      </p:cBhvr>
                                      <p:tavLst>
                                        <p:tav tm="0">
                                          <p:val>
                                            <p:strVal val="1+#ppt_h/2"/>
                                          </p:val>
                                        </p:tav>
                                        <p:tav tm="100000">
                                          <p:val>
                                            <p:strVal val="#ppt_y"/>
                                          </p:val>
                                        </p:tav>
                                      </p:tavLst>
                                    </p:anim>
                                  </p:childTnLst>
                                </p:cTn>
                              </p:par>
                            </p:childTnLst>
                          </p:cTn>
                        </p:par>
                      </p:childTnLst>
                    </p:cTn>
                  </p:par>
                  <p:par>
                    <p:cTn id="195" fill="hold">
                      <p:stCondLst>
                        <p:cond delay="indefinite"/>
                      </p:stCondLst>
                      <p:childTnLst>
                        <p:par>
                          <p:cTn id="196" fill="hold">
                            <p:stCondLst>
                              <p:cond delay="0"/>
                            </p:stCondLst>
                            <p:childTnLst>
                              <p:par>
                                <p:cTn id="197" presetID="2" presetClass="entr" presetSubtype="4" fill="hold" grpId="0" nodeType="clickEffect">
                                  <p:stCondLst>
                                    <p:cond delay="0"/>
                                  </p:stCondLst>
                                  <p:childTnLst>
                                    <p:set>
                                      <p:cBhvr>
                                        <p:cTn id="198" dur="1" fill="hold">
                                          <p:stCondLst>
                                            <p:cond delay="0"/>
                                          </p:stCondLst>
                                        </p:cTn>
                                        <p:tgtEl>
                                          <p:spTgt spid="46"/>
                                        </p:tgtEl>
                                        <p:attrNameLst>
                                          <p:attrName>style.visibility</p:attrName>
                                        </p:attrNameLst>
                                      </p:cBhvr>
                                      <p:to>
                                        <p:strVal val="visible"/>
                                      </p:to>
                                    </p:set>
                                    <p:anim calcmode="lin" valueType="num">
                                      <p:cBhvr additive="base">
                                        <p:cTn id="199" dur="1000" fill="hold"/>
                                        <p:tgtEl>
                                          <p:spTgt spid="46"/>
                                        </p:tgtEl>
                                        <p:attrNameLst>
                                          <p:attrName>ppt_x</p:attrName>
                                        </p:attrNameLst>
                                      </p:cBhvr>
                                      <p:tavLst>
                                        <p:tav tm="0">
                                          <p:val>
                                            <p:strVal val="#ppt_x"/>
                                          </p:val>
                                        </p:tav>
                                        <p:tav tm="100000">
                                          <p:val>
                                            <p:strVal val="#ppt_x"/>
                                          </p:val>
                                        </p:tav>
                                      </p:tavLst>
                                    </p:anim>
                                    <p:anim calcmode="lin" valueType="num">
                                      <p:cBhvr additive="base">
                                        <p:cTn id="200" dur="1000" fill="hold"/>
                                        <p:tgtEl>
                                          <p:spTgt spid="46"/>
                                        </p:tgtEl>
                                        <p:attrNameLst>
                                          <p:attrName>ppt_y</p:attrName>
                                        </p:attrNameLst>
                                      </p:cBhvr>
                                      <p:tavLst>
                                        <p:tav tm="0">
                                          <p:val>
                                            <p:strVal val="1+#ppt_h/2"/>
                                          </p:val>
                                        </p:tav>
                                        <p:tav tm="100000">
                                          <p:val>
                                            <p:strVal val="#ppt_y"/>
                                          </p:val>
                                        </p:tav>
                                      </p:tavLst>
                                    </p:anim>
                                  </p:childTnLst>
                                </p:cTn>
                              </p:par>
                            </p:childTnLst>
                          </p:cTn>
                        </p:par>
                      </p:childTnLst>
                    </p:cTn>
                  </p:par>
                  <p:par>
                    <p:cTn id="201" fill="hold">
                      <p:stCondLst>
                        <p:cond delay="indefinite"/>
                      </p:stCondLst>
                      <p:childTnLst>
                        <p:par>
                          <p:cTn id="202" fill="hold">
                            <p:stCondLst>
                              <p:cond delay="0"/>
                            </p:stCondLst>
                            <p:childTnLst>
                              <p:par>
                                <p:cTn id="203" presetID="2" presetClass="entr" presetSubtype="8" fill="hold" grpId="0" nodeType="clickEffect">
                                  <p:stCondLst>
                                    <p:cond delay="0"/>
                                  </p:stCondLst>
                                  <p:childTnLst>
                                    <p:set>
                                      <p:cBhvr>
                                        <p:cTn id="204" dur="1" fill="hold">
                                          <p:stCondLst>
                                            <p:cond delay="0"/>
                                          </p:stCondLst>
                                        </p:cTn>
                                        <p:tgtEl>
                                          <p:spTgt spid="38"/>
                                        </p:tgtEl>
                                        <p:attrNameLst>
                                          <p:attrName>style.visibility</p:attrName>
                                        </p:attrNameLst>
                                      </p:cBhvr>
                                      <p:to>
                                        <p:strVal val="visible"/>
                                      </p:to>
                                    </p:set>
                                    <p:anim calcmode="lin" valueType="num">
                                      <p:cBhvr additive="base">
                                        <p:cTn id="205" dur="1000" fill="hold"/>
                                        <p:tgtEl>
                                          <p:spTgt spid="38"/>
                                        </p:tgtEl>
                                        <p:attrNameLst>
                                          <p:attrName>ppt_x</p:attrName>
                                        </p:attrNameLst>
                                      </p:cBhvr>
                                      <p:tavLst>
                                        <p:tav tm="0">
                                          <p:val>
                                            <p:strVal val="0-#ppt_w/2"/>
                                          </p:val>
                                        </p:tav>
                                        <p:tav tm="100000">
                                          <p:val>
                                            <p:strVal val="#ppt_x"/>
                                          </p:val>
                                        </p:tav>
                                      </p:tavLst>
                                    </p:anim>
                                    <p:anim calcmode="lin" valueType="num">
                                      <p:cBhvr additive="base">
                                        <p:cTn id="206" dur="1000" fill="hold"/>
                                        <p:tgtEl>
                                          <p:spTgt spid="38"/>
                                        </p:tgtEl>
                                        <p:attrNameLst>
                                          <p:attrName>ppt_y</p:attrName>
                                        </p:attrNameLst>
                                      </p:cBhvr>
                                      <p:tavLst>
                                        <p:tav tm="0">
                                          <p:val>
                                            <p:strVal val="#ppt_y"/>
                                          </p:val>
                                        </p:tav>
                                        <p:tav tm="100000">
                                          <p:val>
                                            <p:strVal val="#ppt_y"/>
                                          </p:val>
                                        </p:tav>
                                      </p:tavLst>
                                    </p:anim>
                                  </p:childTnLst>
                                </p:cTn>
                              </p:par>
                            </p:childTnLst>
                          </p:cTn>
                        </p:par>
                      </p:childTnLst>
                    </p:cTn>
                  </p:par>
                  <p:par>
                    <p:cTn id="207" fill="hold">
                      <p:stCondLst>
                        <p:cond delay="indefinite"/>
                      </p:stCondLst>
                      <p:childTnLst>
                        <p:par>
                          <p:cTn id="208" fill="hold">
                            <p:stCondLst>
                              <p:cond delay="0"/>
                            </p:stCondLst>
                            <p:childTnLst>
                              <p:par>
                                <p:cTn id="209" presetID="2" presetClass="entr" presetSubtype="4" fill="hold" grpId="0" nodeType="clickEffect">
                                  <p:stCondLst>
                                    <p:cond delay="0"/>
                                  </p:stCondLst>
                                  <p:childTnLst>
                                    <p:set>
                                      <p:cBhvr>
                                        <p:cTn id="210" dur="1" fill="hold">
                                          <p:stCondLst>
                                            <p:cond delay="0"/>
                                          </p:stCondLst>
                                        </p:cTn>
                                        <p:tgtEl>
                                          <p:spTgt spid="60"/>
                                        </p:tgtEl>
                                        <p:attrNameLst>
                                          <p:attrName>style.visibility</p:attrName>
                                        </p:attrNameLst>
                                      </p:cBhvr>
                                      <p:to>
                                        <p:strVal val="visible"/>
                                      </p:to>
                                    </p:set>
                                    <p:anim calcmode="lin" valueType="num">
                                      <p:cBhvr additive="base">
                                        <p:cTn id="211" dur="1000" fill="hold"/>
                                        <p:tgtEl>
                                          <p:spTgt spid="60"/>
                                        </p:tgtEl>
                                        <p:attrNameLst>
                                          <p:attrName>ppt_x</p:attrName>
                                        </p:attrNameLst>
                                      </p:cBhvr>
                                      <p:tavLst>
                                        <p:tav tm="0">
                                          <p:val>
                                            <p:strVal val="#ppt_x"/>
                                          </p:val>
                                        </p:tav>
                                        <p:tav tm="100000">
                                          <p:val>
                                            <p:strVal val="#ppt_x"/>
                                          </p:val>
                                        </p:tav>
                                      </p:tavLst>
                                    </p:anim>
                                    <p:anim calcmode="lin" valueType="num">
                                      <p:cBhvr additive="base">
                                        <p:cTn id="212" dur="1000" fill="hold"/>
                                        <p:tgtEl>
                                          <p:spTgt spid="60"/>
                                        </p:tgtEl>
                                        <p:attrNameLst>
                                          <p:attrName>ppt_y</p:attrName>
                                        </p:attrNameLst>
                                      </p:cBhvr>
                                      <p:tavLst>
                                        <p:tav tm="0">
                                          <p:val>
                                            <p:strVal val="1+#ppt_h/2"/>
                                          </p:val>
                                        </p:tav>
                                        <p:tav tm="100000">
                                          <p:val>
                                            <p:strVal val="#ppt_y"/>
                                          </p:val>
                                        </p:tav>
                                      </p:tavLst>
                                    </p:anim>
                                  </p:childTnLst>
                                </p:cTn>
                              </p:par>
                            </p:childTnLst>
                          </p:cTn>
                        </p:par>
                      </p:childTnLst>
                    </p:cTn>
                  </p:par>
                  <p:par>
                    <p:cTn id="213" fill="hold">
                      <p:stCondLst>
                        <p:cond delay="indefinite"/>
                      </p:stCondLst>
                      <p:childTnLst>
                        <p:par>
                          <p:cTn id="214" fill="hold">
                            <p:stCondLst>
                              <p:cond delay="0"/>
                            </p:stCondLst>
                            <p:childTnLst>
                              <p:par>
                                <p:cTn id="215" presetID="2" presetClass="entr" presetSubtype="4" fill="hold" grpId="0" nodeType="clickEffect">
                                  <p:stCondLst>
                                    <p:cond delay="0"/>
                                  </p:stCondLst>
                                  <p:childTnLst>
                                    <p:set>
                                      <p:cBhvr>
                                        <p:cTn id="216" dur="1" fill="hold">
                                          <p:stCondLst>
                                            <p:cond delay="0"/>
                                          </p:stCondLst>
                                        </p:cTn>
                                        <p:tgtEl>
                                          <p:spTgt spid="51"/>
                                        </p:tgtEl>
                                        <p:attrNameLst>
                                          <p:attrName>style.visibility</p:attrName>
                                        </p:attrNameLst>
                                      </p:cBhvr>
                                      <p:to>
                                        <p:strVal val="visible"/>
                                      </p:to>
                                    </p:set>
                                    <p:anim calcmode="lin" valueType="num">
                                      <p:cBhvr additive="base">
                                        <p:cTn id="217" dur="1000" fill="hold"/>
                                        <p:tgtEl>
                                          <p:spTgt spid="51"/>
                                        </p:tgtEl>
                                        <p:attrNameLst>
                                          <p:attrName>ppt_x</p:attrName>
                                        </p:attrNameLst>
                                      </p:cBhvr>
                                      <p:tavLst>
                                        <p:tav tm="0">
                                          <p:val>
                                            <p:strVal val="#ppt_x"/>
                                          </p:val>
                                        </p:tav>
                                        <p:tav tm="100000">
                                          <p:val>
                                            <p:strVal val="#ppt_x"/>
                                          </p:val>
                                        </p:tav>
                                      </p:tavLst>
                                    </p:anim>
                                    <p:anim calcmode="lin" valueType="num">
                                      <p:cBhvr additive="base">
                                        <p:cTn id="218" dur="1000" fill="hold"/>
                                        <p:tgtEl>
                                          <p:spTgt spid="51"/>
                                        </p:tgtEl>
                                        <p:attrNameLst>
                                          <p:attrName>ppt_y</p:attrName>
                                        </p:attrNameLst>
                                      </p:cBhvr>
                                      <p:tavLst>
                                        <p:tav tm="0">
                                          <p:val>
                                            <p:strVal val="1+#ppt_h/2"/>
                                          </p:val>
                                        </p:tav>
                                        <p:tav tm="100000">
                                          <p:val>
                                            <p:strVal val="#ppt_y"/>
                                          </p:val>
                                        </p:tav>
                                      </p:tavLst>
                                    </p:anim>
                                  </p:childTnLst>
                                </p:cTn>
                              </p:par>
                            </p:childTnLst>
                          </p:cTn>
                        </p:par>
                      </p:childTnLst>
                    </p:cTn>
                  </p:par>
                  <p:par>
                    <p:cTn id="219" fill="hold">
                      <p:stCondLst>
                        <p:cond delay="indefinite"/>
                      </p:stCondLst>
                      <p:childTnLst>
                        <p:par>
                          <p:cTn id="220" fill="hold">
                            <p:stCondLst>
                              <p:cond delay="0"/>
                            </p:stCondLst>
                            <p:childTnLst>
                              <p:par>
                                <p:cTn id="221" presetID="2" presetClass="entr" presetSubtype="4" fill="hold" grpId="0" nodeType="clickEffect">
                                  <p:stCondLst>
                                    <p:cond delay="0"/>
                                  </p:stCondLst>
                                  <p:childTnLst>
                                    <p:set>
                                      <p:cBhvr>
                                        <p:cTn id="222" dur="1" fill="hold">
                                          <p:stCondLst>
                                            <p:cond delay="0"/>
                                          </p:stCondLst>
                                        </p:cTn>
                                        <p:tgtEl>
                                          <p:spTgt spid="53"/>
                                        </p:tgtEl>
                                        <p:attrNameLst>
                                          <p:attrName>style.visibility</p:attrName>
                                        </p:attrNameLst>
                                      </p:cBhvr>
                                      <p:to>
                                        <p:strVal val="visible"/>
                                      </p:to>
                                    </p:set>
                                    <p:anim calcmode="lin" valueType="num">
                                      <p:cBhvr additive="base">
                                        <p:cTn id="223" dur="1000" fill="hold"/>
                                        <p:tgtEl>
                                          <p:spTgt spid="53"/>
                                        </p:tgtEl>
                                        <p:attrNameLst>
                                          <p:attrName>ppt_x</p:attrName>
                                        </p:attrNameLst>
                                      </p:cBhvr>
                                      <p:tavLst>
                                        <p:tav tm="0">
                                          <p:val>
                                            <p:strVal val="#ppt_x"/>
                                          </p:val>
                                        </p:tav>
                                        <p:tav tm="100000">
                                          <p:val>
                                            <p:strVal val="#ppt_x"/>
                                          </p:val>
                                        </p:tav>
                                      </p:tavLst>
                                    </p:anim>
                                    <p:anim calcmode="lin" valueType="num">
                                      <p:cBhvr additive="base">
                                        <p:cTn id="224" dur="1000" fill="hold"/>
                                        <p:tgtEl>
                                          <p:spTgt spid="53"/>
                                        </p:tgtEl>
                                        <p:attrNameLst>
                                          <p:attrName>ppt_y</p:attrName>
                                        </p:attrNameLst>
                                      </p:cBhvr>
                                      <p:tavLst>
                                        <p:tav tm="0">
                                          <p:val>
                                            <p:strVal val="1+#ppt_h/2"/>
                                          </p:val>
                                        </p:tav>
                                        <p:tav tm="100000">
                                          <p:val>
                                            <p:strVal val="#ppt_y"/>
                                          </p:val>
                                        </p:tav>
                                      </p:tavLst>
                                    </p:anim>
                                  </p:childTnLst>
                                </p:cTn>
                              </p:par>
                            </p:childTnLst>
                          </p:cTn>
                        </p:par>
                      </p:childTnLst>
                    </p:cTn>
                  </p:par>
                  <p:par>
                    <p:cTn id="225" fill="hold">
                      <p:stCondLst>
                        <p:cond delay="indefinite"/>
                      </p:stCondLst>
                      <p:childTnLst>
                        <p:par>
                          <p:cTn id="226" fill="hold">
                            <p:stCondLst>
                              <p:cond delay="0"/>
                            </p:stCondLst>
                            <p:childTnLst>
                              <p:par>
                                <p:cTn id="227" presetID="2" presetClass="entr" presetSubtype="4" fill="hold" grpId="0" nodeType="clickEffect">
                                  <p:stCondLst>
                                    <p:cond delay="0"/>
                                  </p:stCondLst>
                                  <p:childTnLst>
                                    <p:set>
                                      <p:cBhvr>
                                        <p:cTn id="228" dur="1" fill="hold">
                                          <p:stCondLst>
                                            <p:cond delay="0"/>
                                          </p:stCondLst>
                                        </p:cTn>
                                        <p:tgtEl>
                                          <p:spTgt spid="62"/>
                                        </p:tgtEl>
                                        <p:attrNameLst>
                                          <p:attrName>style.visibility</p:attrName>
                                        </p:attrNameLst>
                                      </p:cBhvr>
                                      <p:to>
                                        <p:strVal val="visible"/>
                                      </p:to>
                                    </p:set>
                                    <p:anim calcmode="lin" valueType="num">
                                      <p:cBhvr additive="base">
                                        <p:cTn id="229" dur="1000" fill="hold"/>
                                        <p:tgtEl>
                                          <p:spTgt spid="62"/>
                                        </p:tgtEl>
                                        <p:attrNameLst>
                                          <p:attrName>ppt_x</p:attrName>
                                        </p:attrNameLst>
                                      </p:cBhvr>
                                      <p:tavLst>
                                        <p:tav tm="0">
                                          <p:val>
                                            <p:strVal val="#ppt_x"/>
                                          </p:val>
                                        </p:tav>
                                        <p:tav tm="100000">
                                          <p:val>
                                            <p:strVal val="#ppt_x"/>
                                          </p:val>
                                        </p:tav>
                                      </p:tavLst>
                                    </p:anim>
                                    <p:anim calcmode="lin" valueType="num">
                                      <p:cBhvr additive="base">
                                        <p:cTn id="230" dur="1000" fill="hold"/>
                                        <p:tgtEl>
                                          <p:spTgt spid="62"/>
                                        </p:tgtEl>
                                        <p:attrNameLst>
                                          <p:attrName>ppt_y</p:attrName>
                                        </p:attrNameLst>
                                      </p:cBhvr>
                                      <p:tavLst>
                                        <p:tav tm="0">
                                          <p:val>
                                            <p:strVal val="1+#ppt_h/2"/>
                                          </p:val>
                                        </p:tav>
                                        <p:tav tm="100000">
                                          <p:val>
                                            <p:strVal val="#ppt_y"/>
                                          </p:val>
                                        </p:tav>
                                      </p:tavLst>
                                    </p:anim>
                                  </p:childTnLst>
                                </p:cTn>
                              </p:par>
                            </p:childTnLst>
                          </p:cTn>
                        </p:par>
                      </p:childTnLst>
                    </p:cTn>
                  </p:par>
                  <p:par>
                    <p:cTn id="231" fill="hold">
                      <p:stCondLst>
                        <p:cond delay="indefinite"/>
                      </p:stCondLst>
                      <p:childTnLst>
                        <p:par>
                          <p:cTn id="232" fill="hold">
                            <p:stCondLst>
                              <p:cond delay="0"/>
                            </p:stCondLst>
                            <p:childTnLst>
                              <p:par>
                                <p:cTn id="233" presetID="2" presetClass="entr" presetSubtype="4" fill="hold" grpId="0" nodeType="clickEffect">
                                  <p:stCondLst>
                                    <p:cond delay="0"/>
                                  </p:stCondLst>
                                  <p:childTnLst>
                                    <p:set>
                                      <p:cBhvr>
                                        <p:cTn id="234" dur="1" fill="hold">
                                          <p:stCondLst>
                                            <p:cond delay="0"/>
                                          </p:stCondLst>
                                        </p:cTn>
                                        <p:tgtEl>
                                          <p:spTgt spid="55"/>
                                        </p:tgtEl>
                                        <p:attrNameLst>
                                          <p:attrName>style.visibility</p:attrName>
                                        </p:attrNameLst>
                                      </p:cBhvr>
                                      <p:to>
                                        <p:strVal val="visible"/>
                                      </p:to>
                                    </p:set>
                                    <p:anim calcmode="lin" valueType="num">
                                      <p:cBhvr additive="base">
                                        <p:cTn id="235" dur="1000" fill="hold"/>
                                        <p:tgtEl>
                                          <p:spTgt spid="55"/>
                                        </p:tgtEl>
                                        <p:attrNameLst>
                                          <p:attrName>ppt_x</p:attrName>
                                        </p:attrNameLst>
                                      </p:cBhvr>
                                      <p:tavLst>
                                        <p:tav tm="0">
                                          <p:val>
                                            <p:strVal val="#ppt_x"/>
                                          </p:val>
                                        </p:tav>
                                        <p:tav tm="100000">
                                          <p:val>
                                            <p:strVal val="#ppt_x"/>
                                          </p:val>
                                        </p:tav>
                                      </p:tavLst>
                                    </p:anim>
                                    <p:anim calcmode="lin" valueType="num">
                                      <p:cBhvr additive="base">
                                        <p:cTn id="236" dur="1000" fill="hold"/>
                                        <p:tgtEl>
                                          <p:spTgt spid="55"/>
                                        </p:tgtEl>
                                        <p:attrNameLst>
                                          <p:attrName>ppt_y</p:attrName>
                                        </p:attrNameLst>
                                      </p:cBhvr>
                                      <p:tavLst>
                                        <p:tav tm="0">
                                          <p:val>
                                            <p:strVal val="1+#ppt_h/2"/>
                                          </p:val>
                                        </p:tav>
                                        <p:tav tm="100000">
                                          <p:val>
                                            <p:strVal val="#ppt_y"/>
                                          </p:val>
                                        </p:tav>
                                      </p:tavLst>
                                    </p:anim>
                                  </p:childTnLst>
                                </p:cTn>
                              </p:par>
                            </p:childTnLst>
                          </p:cTn>
                        </p:par>
                      </p:childTnLst>
                    </p:cTn>
                  </p:par>
                  <p:par>
                    <p:cTn id="237" fill="hold">
                      <p:stCondLst>
                        <p:cond delay="indefinite"/>
                      </p:stCondLst>
                      <p:childTnLst>
                        <p:par>
                          <p:cTn id="238" fill="hold">
                            <p:stCondLst>
                              <p:cond delay="0"/>
                            </p:stCondLst>
                            <p:childTnLst>
                              <p:par>
                                <p:cTn id="239" presetID="2" presetClass="entr" presetSubtype="8" fill="hold" grpId="0" nodeType="clickEffect">
                                  <p:stCondLst>
                                    <p:cond delay="0"/>
                                  </p:stCondLst>
                                  <p:childTnLst>
                                    <p:set>
                                      <p:cBhvr>
                                        <p:cTn id="240" dur="1" fill="hold">
                                          <p:stCondLst>
                                            <p:cond delay="0"/>
                                          </p:stCondLst>
                                        </p:cTn>
                                        <p:tgtEl>
                                          <p:spTgt spid="39"/>
                                        </p:tgtEl>
                                        <p:attrNameLst>
                                          <p:attrName>style.visibility</p:attrName>
                                        </p:attrNameLst>
                                      </p:cBhvr>
                                      <p:to>
                                        <p:strVal val="visible"/>
                                      </p:to>
                                    </p:set>
                                    <p:anim calcmode="lin" valueType="num">
                                      <p:cBhvr additive="base">
                                        <p:cTn id="241" dur="1000" fill="hold"/>
                                        <p:tgtEl>
                                          <p:spTgt spid="39"/>
                                        </p:tgtEl>
                                        <p:attrNameLst>
                                          <p:attrName>ppt_x</p:attrName>
                                        </p:attrNameLst>
                                      </p:cBhvr>
                                      <p:tavLst>
                                        <p:tav tm="0">
                                          <p:val>
                                            <p:strVal val="0-#ppt_w/2"/>
                                          </p:val>
                                        </p:tav>
                                        <p:tav tm="100000">
                                          <p:val>
                                            <p:strVal val="#ppt_x"/>
                                          </p:val>
                                        </p:tav>
                                      </p:tavLst>
                                    </p:anim>
                                    <p:anim calcmode="lin" valueType="num">
                                      <p:cBhvr additive="base">
                                        <p:cTn id="242" dur="1000" fill="hold"/>
                                        <p:tgtEl>
                                          <p:spTgt spid="39"/>
                                        </p:tgtEl>
                                        <p:attrNameLst>
                                          <p:attrName>ppt_y</p:attrName>
                                        </p:attrNameLst>
                                      </p:cBhvr>
                                      <p:tavLst>
                                        <p:tav tm="0">
                                          <p:val>
                                            <p:strVal val="#ppt_y"/>
                                          </p:val>
                                        </p:tav>
                                        <p:tav tm="100000">
                                          <p:val>
                                            <p:strVal val="#ppt_y"/>
                                          </p:val>
                                        </p:tav>
                                      </p:tavLst>
                                    </p:anim>
                                  </p:childTnLst>
                                </p:cTn>
                              </p:par>
                            </p:childTnLst>
                          </p:cTn>
                        </p:par>
                      </p:childTnLst>
                    </p:cTn>
                  </p:par>
                  <p:par>
                    <p:cTn id="243" fill="hold">
                      <p:stCondLst>
                        <p:cond delay="indefinite"/>
                      </p:stCondLst>
                      <p:childTnLst>
                        <p:par>
                          <p:cTn id="244" fill="hold">
                            <p:stCondLst>
                              <p:cond delay="0"/>
                            </p:stCondLst>
                            <p:childTnLst>
                              <p:par>
                                <p:cTn id="245" presetID="2" presetClass="entr" presetSubtype="4" fill="hold" grpId="0" nodeType="clickEffect">
                                  <p:stCondLst>
                                    <p:cond delay="0"/>
                                  </p:stCondLst>
                                  <p:childTnLst>
                                    <p:set>
                                      <p:cBhvr>
                                        <p:cTn id="246" dur="1" fill="hold">
                                          <p:stCondLst>
                                            <p:cond delay="0"/>
                                          </p:stCondLst>
                                        </p:cTn>
                                        <p:tgtEl>
                                          <p:spTgt spid="59"/>
                                        </p:tgtEl>
                                        <p:attrNameLst>
                                          <p:attrName>style.visibility</p:attrName>
                                        </p:attrNameLst>
                                      </p:cBhvr>
                                      <p:to>
                                        <p:strVal val="visible"/>
                                      </p:to>
                                    </p:set>
                                    <p:anim calcmode="lin" valueType="num">
                                      <p:cBhvr additive="base">
                                        <p:cTn id="247" dur="1000" fill="hold"/>
                                        <p:tgtEl>
                                          <p:spTgt spid="59"/>
                                        </p:tgtEl>
                                        <p:attrNameLst>
                                          <p:attrName>ppt_x</p:attrName>
                                        </p:attrNameLst>
                                      </p:cBhvr>
                                      <p:tavLst>
                                        <p:tav tm="0">
                                          <p:val>
                                            <p:strVal val="#ppt_x"/>
                                          </p:val>
                                        </p:tav>
                                        <p:tav tm="100000">
                                          <p:val>
                                            <p:strVal val="#ppt_x"/>
                                          </p:val>
                                        </p:tav>
                                      </p:tavLst>
                                    </p:anim>
                                    <p:anim calcmode="lin" valueType="num">
                                      <p:cBhvr additive="base">
                                        <p:cTn id="248" dur="1000" fill="hold"/>
                                        <p:tgtEl>
                                          <p:spTgt spid="59"/>
                                        </p:tgtEl>
                                        <p:attrNameLst>
                                          <p:attrName>ppt_y</p:attrName>
                                        </p:attrNameLst>
                                      </p:cBhvr>
                                      <p:tavLst>
                                        <p:tav tm="0">
                                          <p:val>
                                            <p:strVal val="1+#ppt_h/2"/>
                                          </p:val>
                                        </p:tav>
                                        <p:tav tm="100000">
                                          <p:val>
                                            <p:strVal val="#ppt_y"/>
                                          </p:val>
                                        </p:tav>
                                      </p:tavLst>
                                    </p:anim>
                                  </p:childTnLst>
                                </p:cTn>
                              </p:par>
                            </p:childTnLst>
                          </p:cTn>
                        </p:par>
                      </p:childTnLst>
                    </p:cTn>
                  </p:par>
                  <p:par>
                    <p:cTn id="249" fill="hold">
                      <p:stCondLst>
                        <p:cond delay="indefinite"/>
                      </p:stCondLst>
                      <p:childTnLst>
                        <p:par>
                          <p:cTn id="250" fill="hold">
                            <p:stCondLst>
                              <p:cond delay="0"/>
                            </p:stCondLst>
                            <p:childTnLst>
                              <p:par>
                                <p:cTn id="251" presetID="2" presetClass="entr" presetSubtype="4" fill="hold" grpId="0" nodeType="clickEffect">
                                  <p:stCondLst>
                                    <p:cond delay="0"/>
                                  </p:stCondLst>
                                  <p:childTnLst>
                                    <p:set>
                                      <p:cBhvr>
                                        <p:cTn id="252" dur="1" fill="hold">
                                          <p:stCondLst>
                                            <p:cond delay="0"/>
                                          </p:stCondLst>
                                        </p:cTn>
                                        <p:tgtEl>
                                          <p:spTgt spid="52"/>
                                        </p:tgtEl>
                                        <p:attrNameLst>
                                          <p:attrName>style.visibility</p:attrName>
                                        </p:attrNameLst>
                                      </p:cBhvr>
                                      <p:to>
                                        <p:strVal val="visible"/>
                                      </p:to>
                                    </p:set>
                                    <p:anim calcmode="lin" valueType="num">
                                      <p:cBhvr additive="base">
                                        <p:cTn id="253" dur="1000" fill="hold"/>
                                        <p:tgtEl>
                                          <p:spTgt spid="52"/>
                                        </p:tgtEl>
                                        <p:attrNameLst>
                                          <p:attrName>ppt_x</p:attrName>
                                        </p:attrNameLst>
                                      </p:cBhvr>
                                      <p:tavLst>
                                        <p:tav tm="0">
                                          <p:val>
                                            <p:strVal val="#ppt_x"/>
                                          </p:val>
                                        </p:tav>
                                        <p:tav tm="100000">
                                          <p:val>
                                            <p:strVal val="#ppt_x"/>
                                          </p:val>
                                        </p:tav>
                                      </p:tavLst>
                                    </p:anim>
                                    <p:anim calcmode="lin" valueType="num">
                                      <p:cBhvr additive="base">
                                        <p:cTn id="254" dur="1000" fill="hold"/>
                                        <p:tgtEl>
                                          <p:spTgt spid="52"/>
                                        </p:tgtEl>
                                        <p:attrNameLst>
                                          <p:attrName>ppt_y</p:attrName>
                                        </p:attrNameLst>
                                      </p:cBhvr>
                                      <p:tavLst>
                                        <p:tav tm="0">
                                          <p:val>
                                            <p:strVal val="1+#ppt_h/2"/>
                                          </p:val>
                                        </p:tav>
                                        <p:tav tm="100000">
                                          <p:val>
                                            <p:strVal val="#ppt_y"/>
                                          </p:val>
                                        </p:tav>
                                      </p:tavLst>
                                    </p:anim>
                                  </p:childTnLst>
                                </p:cTn>
                              </p:par>
                            </p:childTnLst>
                          </p:cTn>
                        </p:par>
                      </p:childTnLst>
                    </p:cTn>
                  </p:par>
                  <p:par>
                    <p:cTn id="255" fill="hold">
                      <p:stCondLst>
                        <p:cond delay="indefinite"/>
                      </p:stCondLst>
                      <p:childTnLst>
                        <p:par>
                          <p:cTn id="256" fill="hold">
                            <p:stCondLst>
                              <p:cond delay="0"/>
                            </p:stCondLst>
                            <p:childTnLst>
                              <p:par>
                                <p:cTn id="257" presetID="2" presetClass="entr" presetSubtype="4" fill="hold" grpId="0" nodeType="clickEffect">
                                  <p:stCondLst>
                                    <p:cond delay="0"/>
                                  </p:stCondLst>
                                  <p:childTnLst>
                                    <p:set>
                                      <p:cBhvr>
                                        <p:cTn id="258" dur="1" fill="hold">
                                          <p:stCondLst>
                                            <p:cond delay="0"/>
                                          </p:stCondLst>
                                        </p:cTn>
                                        <p:tgtEl>
                                          <p:spTgt spid="54"/>
                                        </p:tgtEl>
                                        <p:attrNameLst>
                                          <p:attrName>style.visibility</p:attrName>
                                        </p:attrNameLst>
                                      </p:cBhvr>
                                      <p:to>
                                        <p:strVal val="visible"/>
                                      </p:to>
                                    </p:set>
                                    <p:anim calcmode="lin" valueType="num">
                                      <p:cBhvr additive="base">
                                        <p:cTn id="259" dur="1000" fill="hold"/>
                                        <p:tgtEl>
                                          <p:spTgt spid="54"/>
                                        </p:tgtEl>
                                        <p:attrNameLst>
                                          <p:attrName>ppt_x</p:attrName>
                                        </p:attrNameLst>
                                      </p:cBhvr>
                                      <p:tavLst>
                                        <p:tav tm="0">
                                          <p:val>
                                            <p:strVal val="#ppt_x"/>
                                          </p:val>
                                        </p:tav>
                                        <p:tav tm="100000">
                                          <p:val>
                                            <p:strVal val="#ppt_x"/>
                                          </p:val>
                                        </p:tav>
                                      </p:tavLst>
                                    </p:anim>
                                    <p:anim calcmode="lin" valueType="num">
                                      <p:cBhvr additive="base">
                                        <p:cTn id="260" dur="1000" fill="hold"/>
                                        <p:tgtEl>
                                          <p:spTgt spid="54"/>
                                        </p:tgtEl>
                                        <p:attrNameLst>
                                          <p:attrName>ppt_y</p:attrName>
                                        </p:attrNameLst>
                                      </p:cBhvr>
                                      <p:tavLst>
                                        <p:tav tm="0">
                                          <p:val>
                                            <p:strVal val="1+#ppt_h/2"/>
                                          </p:val>
                                        </p:tav>
                                        <p:tav tm="100000">
                                          <p:val>
                                            <p:strVal val="#ppt_y"/>
                                          </p:val>
                                        </p:tav>
                                      </p:tavLst>
                                    </p:anim>
                                  </p:childTnLst>
                                </p:cTn>
                              </p:par>
                            </p:childTnLst>
                          </p:cTn>
                        </p:par>
                      </p:childTnLst>
                    </p:cTn>
                  </p:par>
                  <p:par>
                    <p:cTn id="261" fill="hold">
                      <p:stCondLst>
                        <p:cond delay="indefinite"/>
                      </p:stCondLst>
                      <p:childTnLst>
                        <p:par>
                          <p:cTn id="262" fill="hold">
                            <p:stCondLst>
                              <p:cond delay="0"/>
                            </p:stCondLst>
                            <p:childTnLst>
                              <p:par>
                                <p:cTn id="263" presetID="2" presetClass="entr" presetSubtype="4" fill="hold" grpId="0" nodeType="clickEffect">
                                  <p:stCondLst>
                                    <p:cond delay="0"/>
                                  </p:stCondLst>
                                  <p:childTnLst>
                                    <p:set>
                                      <p:cBhvr>
                                        <p:cTn id="264" dur="1" fill="hold">
                                          <p:stCondLst>
                                            <p:cond delay="0"/>
                                          </p:stCondLst>
                                        </p:cTn>
                                        <p:tgtEl>
                                          <p:spTgt spid="58"/>
                                        </p:tgtEl>
                                        <p:attrNameLst>
                                          <p:attrName>style.visibility</p:attrName>
                                        </p:attrNameLst>
                                      </p:cBhvr>
                                      <p:to>
                                        <p:strVal val="visible"/>
                                      </p:to>
                                    </p:set>
                                    <p:anim calcmode="lin" valueType="num">
                                      <p:cBhvr additive="base">
                                        <p:cTn id="265" dur="1000" fill="hold"/>
                                        <p:tgtEl>
                                          <p:spTgt spid="58"/>
                                        </p:tgtEl>
                                        <p:attrNameLst>
                                          <p:attrName>ppt_x</p:attrName>
                                        </p:attrNameLst>
                                      </p:cBhvr>
                                      <p:tavLst>
                                        <p:tav tm="0">
                                          <p:val>
                                            <p:strVal val="#ppt_x"/>
                                          </p:val>
                                        </p:tav>
                                        <p:tav tm="100000">
                                          <p:val>
                                            <p:strVal val="#ppt_x"/>
                                          </p:val>
                                        </p:tav>
                                      </p:tavLst>
                                    </p:anim>
                                    <p:anim calcmode="lin" valueType="num">
                                      <p:cBhvr additive="base">
                                        <p:cTn id="266" dur="1000" fill="hold"/>
                                        <p:tgtEl>
                                          <p:spTgt spid="58"/>
                                        </p:tgtEl>
                                        <p:attrNameLst>
                                          <p:attrName>ppt_y</p:attrName>
                                        </p:attrNameLst>
                                      </p:cBhvr>
                                      <p:tavLst>
                                        <p:tav tm="0">
                                          <p:val>
                                            <p:strVal val="1+#ppt_h/2"/>
                                          </p:val>
                                        </p:tav>
                                        <p:tav tm="100000">
                                          <p:val>
                                            <p:strVal val="#ppt_y"/>
                                          </p:val>
                                        </p:tav>
                                      </p:tavLst>
                                    </p:anim>
                                  </p:childTnLst>
                                </p:cTn>
                              </p:par>
                            </p:childTnLst>
                          </p:cTn>
                        </p:par>
                      </p:childTnLst>
                    </p:cTn>
                  </p:par>
                  <p:par>
                    <p:cTn id="267" fill="hold">
                      <p:stCondLst>
                        <p:cond delay="indefinite"/>
                      </p:stCondLst>
                      <p:childTnLst>
                        <p:par>
                          <p:cTn id="268" fill="hold">
                            <p:stCondLst>
                              <p:cond delay="0"/>
                            </p:stCondLst>
                            <p:childTnLst>
                              <p:par>
                                <p:cTn id="269" presetID="2" presetClass="entr" presetSubtype="4" fill="hold" grpId="0" nodeType="clickEffect">
                                  <p:stCondLst>
                                    <p:cond delay="0"/>
                                  </p:stCondLst>
                                  <p:childTnLst>
                                    <p:set>
                                      <p:cBhvr>
                                        <p:cTn id="270" dur="1" fill="hold">
                                          <p:stCondLst>
                                            <p:cond delay="0"/>
                                          </p:stCondLst>
                                        </p:cTn>
                                        <p:tgtEl>
                                          <p:spTgt spid="56"/>
                                        </p:tgtEl>
                                        <p:attrNameLst>
                                          <p:attrName>style.visibility</p:attrName>
                                        </p:attrNameLst>
                                      </p:cBhvr>
                                      <p:to>
                                        <p:strVal val="visible"/>
                                      </p:to>
                                    </p:set>
                                    <p:anim calcmode="lin" valueType="num">
                                      <p:cBhvr additive="base">
                                        <p:cTn id="271" dur="1000" fill="hold"/>
                                        <p:tgtEl>
                                          <p:spTgt spid="56"/>
                                        </p:tgtEl>
                                        <p:attrNameLst>
                                          <p:attrName>ppt_x</p:attrName>
                                        </p:attrNameLst>
                                      </p:cBhvr>
                                      <p:tavLst>
                                        <p:tav tm="0">
                                          <p:val>
                                            <p:strVal val="#ppt_x"/>
                                          </p:val>
                                        </p:tav>
                                        <p:tav tm="100000">
                                          <p:val>
                                            <p:strVal val="#ppt_x"/>
                                          </p:val>
                                        </p:tav>
                                      </p:tavLst>
                                    </p:anim>
                                    <p:anim calcmode="lin" valueType="num">
                                      <p:cBhvr additive="base">
                                        <p:cTn id="272" dur="1000" fill="hold"/>
                                        <p:tgtEl>
                                          <p:spTgt spid="56"/>
                                        </p:tgtEl>
                                        <p:attrNameLst>
                                          <p:attrName>ppt_y</p:attrName>
                                        </p:attrNameLst>
                                      </p:cBhvr>
                                      <p:tavLst>
                                        <p:tav tm="0">
                                          <p:val>
                                            <p:strVal val="1+#ppt_h/2"/>
                                          </p:val>
                                        </p:tav>
                                        <p:tav tm="100000">
                                          <p:val>
                                            <p:strVal val="#ppt_y"/>
                                          </p:val>
                                        </p:tav>
                                      </p:tavLst>
                                    </p:anim>
                                  </p:childTnLst>
                                </p:cTn>
                              </p:par>
                            </p:childTnLst>
                          </p:cTn>
                        </p:par>
                      </p:childTnLst>
                    </p:cTn>
                  </p:par>
                  <p:par>
                    <p:cTn id="273" fill="hold">
                      <p:stCondLst>
                        <p:cond delay="indefinite"/>
                      </p:stCondLst>
                      <p:childTnLst>
                        <p:par>
                          <p:cTn id="274" fill="hold">
                            <p:stCondLst>
                              <p:cond delay="0"/>
                            </p:stCondLst>
                            <p:childTnLst>
                              <p:par>
                                <p:cTn id="275" presetID="2" presetClass="entr" presetSubtype="4" fill="hold" grpId="0" nodeType="clickEffect">
                                  <p:stCondLst>
                                    <p:cond delay="0"/>
                                  </p:stCondLst>
                                  <p:childTnLst>
                                    <p:set>
                                      <p:cBhvr>
                                        <p:cTn id="276" dur="1" fill="hold">
                                          <p:stCondLst>
                                            <p:cond delay="0"/>
                                          </p:stCondLst>
                                        </p:cTn>
                                        <p:tgtEl>
                                          <p:spTgt spid="40"/>
                                        </p:tgtEl>
                                        <p:attrNameLst>
                                          <p:attrName>style.visibility</p:attrName>
                                        </p:attrNameLst>
                                      </p:cBhvr>
                                      <p:to>
                                        <p:strVal val="visible"/>
                                      </p:to>
                                    </p:set>
                                    <p:anim calcmode="lin" valueType="num">
                                      <p:cBhvr additive="base">
                                        <p:cTn id="277" dur="1000" fill="hold"/>
                                        <p:tgtEl>
                                          <p:spTgt spid="40"/>
                                        </p:tgtEl>
                                        <p:attrNameLst>
                                          <p:attrName>ppt_x</p:attrName>
                                        </p:attrNameLst>
                                      </p:cBhvr>
                                      <p:tavLst>
                                        <p:tav tm="0">
                                          <p:val>
                                            <p:strVal val="#ppt_x"/>
                                          </p:val>
                                        </p:tav>
                                        <p:tav tm="100000">
                                          <p:val>
                                            <p:strVal val="#ppt_x"/>
                                          </p:val>
                                        </p:tav>
                                      </p:tavLst>
                                    </p:anim>
                                    <p:anim calcmode="lin" valueType="num">
                                      <p:cBhvr additive="base">
                                        <p:cTn id="278" dur="1000" fill="hold"/>
                                        <p:tgtEl>
                                          <p:spTgt spid="40"/>
                                        </p:tgtEl>
                                        <p:attrNameLst>
                                          <p:attrName>ppt_y</p:attrName>
                                        </p:attrNameLst>
                                      </p:cBhvr>
                                      <p:tavLst>
                                        <p:tav tm="0">
                                          <p:val>
                                            <p:strVal val="1+#ppt_h/2"/>
                                          </p:val>
                                        </p:tav>
                                        <p:tav tm="100000">
                                          <p:val>
                                            <p:strVal val="#ppt_y"/>
                                          </p:val>
                                        </p:tav>
                                      </p:tavLst>
                                    </p:anim>
                                  </p:childTnLst>
                                </p:cTn>
                              </p:par>
                            </p:childTnLst>
                          </p:cTn>
                        </p:par>
                      </p:childTnLst>
                    </p:cTn>
                  </p:par>
                  <p:par>
                    <p:cTn id="279" fill="hold">
                      <p:stCondLst>
                        <p:cond delay="indefinite"/>
                      </p:stCondLst>
                      <p:childTnLst>
                        <p:par>
                          <p:cTn id="280" fill="hold">
                            <p:stCondLst>
                              <p:cond delay="0"/>
                            </p:stCondLst>
                            <p:childTnLst>
                              <p:par>
                                <p:cTn id="281" presetID="2" presetClass="entr" presetSubtype="4" fill="hold" grpId="0" nodeType="clickEffect">
                                  <p:stCondLst>
                                    <p:cond delay="0"/>
                                  </p:stCondLst>
                                  <p:childTnLst>
                                    <p:set>
                                      <p:cBhvr>
                                        <p:cTn id="282" dur="1" fill="hold">
                                          <p:stCondLst>
                                            <p:cond delay="0"/>
                                          </p:stCondLst>
                                        </p:cTn>
                                        <p:tgtEl>
                                          <p:spTgt spid="50"/>
                                        </p:tgtEl>
                                        <p:attrNameLst>
                                          <p:attrName>style.visibility</p:attrName>
                                        </p:attrNameLst>
                                      </p:cBhvr>
                                      <p:to>
                                        <p:strVal val="visible"/>
                                      </p:to>
                                    </p:set>
                                    <p:anim calcmode="lin" valueType="num">
                                      <p:cBhvr additive="base">
                                        <p:cTn id="283" dur="1000" fill="hold"/>
                                        <p:tgtEl>
                                          <p:spTgt spid="50"/>
                                        </p:tgtEl>
                                        <p:attrNameLst>
                                          <p:attrName>ppt_x</p:attrName>
                                        </p:attrNameLst>
                                      </p:cBhvr>
                                      <p:tavLst>
                                        <p:tav tm="0">
                                          <p:val>
                                            <p:strVal val="#ppt_x"/>
                                          </p:val>
                                        </p:tav>
                                        <p:tav tm="100000">
                                          <p:val>
                                            <p:strVal val="#ppt_x"/>
                                          </p:val>
                                        </p:tav>
                                      </p:tavLst>
                                    </p:anim>
                                    <p:anim calcmode="lin" valueType="num">
                                      <p:cBhvr additive="base">
                                        <p:cTn id="284" dur="1000" fill="hold"/>
                                        <p:tgtEl>
                                          <p:spTgt spid="50"/>
                                        </p:tgtEl>
                                        <p:attrNameLst>
                                          <p:attrName>ppt_y</p:attrName>
                                        </p:attrNameLst>
                                      </p:cBhvr>
                                      <p:tavLst>
                                        <p:tav tm="0">
                                          <p:val>
                                            <p:strVal val="1+#ppt_h/2"/>
                                          </p:val>
                                        </p:tav>
                                        <p:tav tm="100000">
                                          <p:val>
                                            <p:strVal val="#ppt_y"/>
                                          </p:val>
                                        </p:tav>
                                      </p:tavLst>
                                    </p:anim>
                                  </p:childTnLst>
                                </p:cTn>
                              </p:par>
                            </p:childTnLst>
                          </p:cTn>
                        </p:par>
                      </p:childTnLst>
                    </p:cTn>
                  </p:par>
                  <p:par>
                    <p:cTn id="285" fill="hold">
                      <p:stCondLst>
                        <p:cond delay="indefinite"/>
                      </p:stCondLst>
                      <p:childTnLst>
                        <p:par>
                          <p:cTn id="286" fill="hold">
                            <p:stCondLst>
                              <p:cond delay="0"/>
                            </p:stCondLst>
                            <p:childTnLst>
                              <p:par>
                                <p:cTn id="287" presetID="2" presetClass="entr" presetSubtype="4" fill="hold" grpId="0" nodeType="clickEffect">
                                  <p:stCondLst>
                                    <p:cond delay="0"/>
                                  </p:stCondLst>
                                  <p:childTnLst>
                                    <p:set>
                                      <p:cBhvr>
                                        <p:cTn id="288" dur="1" fill="hold">
                                          <p:stCondLst>
                                            <p:cond delay="0"/>
                                          </p:stCondLst>
                                        </p:cTn>
                                        <p:tgtEl>
                                          <p:spTgt spid="48"/>
                                        </p:tgtEl>
                                        <p:attrNameLst>
                                          <p:attrName>style.visibility</p:attrName>
                                        </p:attrNameLst>
                                      </p:cBhvr>
                                      <p:to>
                                        <p:strVal val="visible"/>
                                      </p:to>
                                    </p:set>
                                    <p:anim calcmode="lin" valueType="num">
                                      <p:cBhvr additive="base">
                                        <p:cTn id="289" dur="1000" fill="hold"/>
                                        <p:tgtEl>
                                          <p:spTgt spid="48"/>
                                        </p:tgtEl>
                                        <p:attrNameLst>
                                          <p:attrName>ppt_x</p:attrName>
                                        </p:attrNameLst>
                                      </p:cBhvr>
                                      <p:tavLst>
                                        <p:tav tm="0">
                                          <p:val>
                                            <p:strVal val="#ppt_x"/>
                                          </p:val>
                                        </p:tav>
                                        <p:tav tm="100000">
                                          <p:val>
                                            <p:strVal val="#ppt_x"/>
                                          </p:val>
                                        </p:tav>
                                      </p:tavLst>
                                    </p:anim>
                                    <p:anim calcmode="lin" valueType="num">
                                      <p:cBhvr additive="base">
                                        <p:cTn id="290" dur="1000" fill="hold"/>
                                        <p:tgtEl>
                                          <p:spTgt spid="48"/>
                                        </p:tgtEl>
                                        <p:attrNameLst>
                                          <p:attrName>ppt_y</p:attrName>
                                        </p:attrNameLst>
                                      </p:cBhvr>
                                      <p:tavLst>
                                        <p:tav tm="0">
                                          <p:val>
                                            <p:strVal val="1+#ppt_h/2"/>
                                          </p:val>
                                        </p:tav>
                                        <p:tav tm="100000">
                                          <p:val>
                                            <p:strVal val="#ppt_y"/>
                                          </p:val>
                                        </p:tav>
                                      </p:tavLst>
                                    </p:anim>
                                  </p:childTnLst>
                                </p:cTn>
                              </p:par>
                            </p:childTnLst>
                          </p:cTn>
                        </p:par>
                      </p:childTnLst>
                    </p:cTn>
                  </p:par>
                  <p:par>
                    <p:cTn id="291" fill="hold">
                      <p:stCondLst>
                        <p:cond delay="indefinite"/>
                      </p:stCondLst>
                      <p:childTnLst>
                        <p:par>
                          <p:cTn id="292" fill="hold">
                            <p:stCondLst>
                              <p:cond delay="0"/>
                            </p:stCondLst>
                            <p:childTnLst>
                              <p:par>
                                <p:cTn id="293" presetID="2" presetClass="entr" presetSubtype="4" fill="hold" grpId="0" nodeType="clickEffect">
                                  <p:stCondLst>
                                    <p:cond delay="0"/>
                                  </p:stCondLst>
                                  <p:childTnLst>
                                    <p:set>
                                      <p:cBhvr>
                                        <p:cTn id="294" dur="1" fill="hold">
                                          <p:stCondLst>
                                            <p:cond delay="0"/>
                                          </p:stCondLst>
                                        </p:cTn>
                                        <p:tgtEl>
                                          <p:spTgt spid="49"/>
                                        </p:tgtEl>
                                        <p:attrNameLst>
                                          <p:attrName>style.visibility</p:attrName>
                                        </p:attrNameLst>
                                      </p:cBhvr>
                                      <p:to>
                                        <p:strVal val="visible"/>
                                      </p:to>
                                    </p:set>
                                    <p:anim calcmode="lin" valueType="num">
                                      <p:cBhvr additive="base">
                                        <p:cTn id="295" dur="1000" fill="hold"/>
                                        <p:tgtEl>
                                          <p:spTgt spid="49"/>
                                        </p:tgtEl>
                                        <p:attrNameLst>
                                          <p:attrName>ppt_x</p:attrName>
                                        </p:attrNameLst>
                                      </p:cBhvr>
                                      <p:tavLst>
                                        <p:tav tm="0">
                                          <p:val>
                                            <p:strVal val="#ppt_x"/>
                                          </p:val>
                                        </p:tav>
                                        <p:tav tm="100000">
                                          <p:val>
                                            <p:strVal val="#ppt_x"/>
                                          </p:val>
                                        </p:tav>
                                      </p:tavLst>
                                    </p:anim>
                                    <p:anim calcmode="lin" valueType="num">
                                      <p:cBhvr additive="base">
                                        <p:cTn id="296" dur="1000" fill="hold"/>
                                        <p:tgtEl>
                                          <p:spTgt spid="49"/>
                                        </p:tgtEl>
                                        <p:attrNameLst>
                                          <p:attrName>ppt_y</p:attrName>
                                        </p:attrNameLst>
                                      </p:cBhvr>
                                      <p:tavLst>
                                        <p:tav tm="0">
                                          <p:val>
                                            <p:strVal val="1+#ppt_h/2"/>
                                          </p:val>
                                        </p:tav>
                                        <p:tav tm="100000">
                                          <p:val>
                                            <p:strVal val="#ppt_y"/>
                                          </p:val>
                                        </p:tav>
                                      </p:tavLst>
                                    </p:anim>
                                  </p:childTnLst>
                                </p:cTn>
                              </p:par>
                            </p:childTnLst>
                          </p:cTn>
                        </p:par>
                      </p:childTnLst>
                    </p:cTn>
                  </p:par>
                  <p:par>
                    <p:cTn id="297" fill="hold">
                      <p:stCondLst>
                        <p:cond delay="indefinite"/>
                      </p:stCondLst>
                      <p:childTnLst>
                        <p:par>
                          <p:cTn id="298" fill="hold">
                            <p:stCondLst>
                              <p:cond delay="0"/>
                            </p:stCondLst>
                            <p:childTnLst>
                              <p:par>
                                <p:cTn id="299" presetID="2" presetClass="entr" presetSubtype="1" fill="hold" grpId="0" nodeType="clickEffect">
                                  <p:stCondLst>
                                    <p:cond delay="0"/>
                                  </p:stCondLst>
                                  <p:childTnLst>
                                    <p:set>
                                      <p:cBhvr>
                                        <p:cTn id="300" dur="1" fill="hold">
                                          <p:stCondLst>
                                            <p:cond delay="0"/>
                                          </p:stCondLst>
                                        </p:cTn>
                                        <p:tgtEl>
                                          <p:spTgt spid="42"/>
                                        </p:tgtEl>
                                        <p:attrNameLst>
                                          <p:attrName>style.visibility</p:attrName>
                                        </p:attrNameLst>
                                      </p:cBhvr>
                                      <p:to>
                                        <p:strVal val="visible"/>
                                      </p:to>
                                    </p:set>
                                    <p:anim calcmode="lin" valueType="num">
                                      <p:cBhvr additive="base">
                                        <p:cTn id="301" dur="1000" fill="hold"/>
                                        <p:tgtEl>
                                          <p:spTgt spid="42"/>
                                        </p:tgtEl>
                                        <p:attrNameLst>
                                          <p:attrName>ppt_x</p:attrName>
                                        </p:attrNameLst>
                                      </p:cBhvr>
                                      <p:tavLst>
                                        <p:tav tm="0">
                                          <p:val>
                                            <p:strVal val="#ppt_x"/>
                                          </p:val>
                                        </p:tav>
                                        <p:tav tm="100000">
                                          <p:val>
                                            <p:strVal val="#ppt_x"/>
                                          </p:val>
                                        </p:tav>
                                      </p:tavLst>
                                    </p:anim>
                                    <p:anim calcmode="lin" valueType="num">
                                      <p:cBhvr additive="base">
                                        <p:cTn id="302" dur="1000" fill="hold"/>
                                        <p:tgtEl>
                                          <p:spTgt spid="42"/>
                                        </p:tgtEl>
                                        <p:attrNameLst>
                                          <p:attrName>ppt_y</p:attrName>
                                        </p:attrNameLst>
                                      </p:cBhvr>
                                      <p:tavLst>
                                        <p:tav tm="0">
                                          <p:val>
                                            <p:strVal val="0-#ppt_h/2"/>
                                          </p:val>
                                        </p:tav>
                                        <p:tav tm="100000">
                                          <p:val>
                                            <p:strVal val="#ppt_y"/>
                                          </p:val>
                                        </p:tav>
                                      </p:tavLst>
                                    </p:anim>
                                  </p:childTnLst>
                                </p:cTn>
                              </p:par>
                            </p:childTnLst>
                          </p:cTn>
                        </p:par>
                      </p:childTnLst>
                    </p:cTn>
                  </p:par>
                  <p:par>
                    <p:cTn id="303" fill="hold">
                      <p:stCondLst>
                        <p:cond delay="indefinite"/>
                      </p:stCondLst>
                      <p:childTnLst>
                        <p:par>
                          <p:cTn id="304" fill="hold">
                            <p:stCondLst>
                              <p:cond delay="0"/>
                            </p:stCondLst>
                            <p:childTnLst>
                              <p:par>
                                <p:cTn id="305" presetID="2" presetClass="entr" presetSubtype="4" fill="hold" grpId="0" nodeType="clickEffect">
                                  <p:stCondLst>
                                    <p:cond delay="0"/>
                                  </p:stCondLst>
                                  <p:childTnLst>
                                    <p:set>
                                      <p:cBhvr>
                                        <p:cTn id="306" dur="1" fill="hold">
                                          <p:stCondLst>
                                            <p:cond delay="0"/>
                                          </p:stCondLst>
                                        </p:cTn>
                                        <p:tgtEl>
                                          <p:spTgt spid="44"/>
                                        </p:tgtEl>
                                        <p:attrNameLst>
                                          <p:attrName>style.visibility</p:attrName>
                                        </p:attrNameLst>
                                      </p:cBhvr>
                                      <p:to>
                                        <p:strVal val="visible"/>
                                      </p:to>
                                    </p:set>
                                    <p:anim calcmode="lin" valueType="num">
                                      <p:cBhvr additive="base">
                                        <p:cTn id="307" dur="1000" fill="hold"/>
                                        <p:tgtEl>
                                          <p:spTgt spid="44"/>
                                        </p:tgtEl>
                                        <p:attrNameLst>
                                          <p:attrName>ppt_x</p:attrName>
                                        </p:attrNameLst>
                                      </p:cBhvr>
                                      <p:tavLst>
                                        <p:tav tm="0">
                                          <p:val>
                                            <p:strVal val="#ppt_x"/>
                                          </p:val>
                                        </p:tav>
                                        <p:tav tm="100000">
                                          <p:val>
                                            <p:strVal val="#ppt_x"/>
                                          </p:val>
                                        </p:tav>
                                      </p:tavLst>
                                    </p:anim>
                                    <p:anim calcmode="lin" valueType="num">
                                      <p:cBhvr additive="base">
                                        <p:cTn id="308" dur="100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309" fill="hold">
                      <p:stCondLst>
                        <p:cond delay="indefinite"/>
                      </p:stCondLst>
                      <p:childTnLst>
                        <p:par>
                          <p:cTn id="310" fill="hold">
                            <p:stCondLst>
                              <p:cond delay="0"/>
                            </p:stCondLst>
                            <p:childTnLst>
                              <p:par>
                                <p:cTn id="311" presetID="2" presetClass="entr" presetSubtype="4" fill="hold" grpId="0" nodeType="clickEffect">
                                  <p:stCondLst>
                                    <p:cond delay="0"/>
                                  </p:stCondLst>
                                  <p:childTnLst>
                                    <p:set>
                                      <p:cBhvr>
                                        <p:cTn id="312" dur="1" fill="hold">
                                          <p:stCondLst>
                                            <p:cond delay="0"/>
                                          </p:stCondLst>
                                        </p:cTn>
                                        <p:tgtEl>
                                          <p:spTgt spid="47"/>
                                        </p:tgtEl>
                                        <p:attrNameLst>
                                          <p:attrName>style.visibility</p:attrName>
                                        </p:attrNameLst>
                                      </p:cBhvr>
                                      <p:to>
                                        <p:strVal val="visible"/>
                                      </p:to>
                                    </p:set>
                                    <p:anim calcmode="lin" valueType="num">
                                      <p:cBhvr additive="base">
                                        <p:cTn id="313" dur="1000" fill="hold"/>
                                        <p:tgtEl>
                                          <p:spTgt spid="47"/>
                                        </p:tgtEl>
                                        <p:attrNameLst>
                                          <p:attrName>ppt_x</p:attrName>
                                        </p:attrNameLst>
                                      </p:cBhvr>
                                      <p:tavLst>
                                        <p:tav tm="0">
                                          <p:val>
                                            <p:strVal val="#ppt_x"/>
                                          </p:val>
                                        </p:tav>
                                        <p:tav tm="100000">
                                          <p:val>
                                            <p:strVal val="#ppt_x"/>
                                          </p:val>
                                        </p:tav>
                                      </p:tavLst>
                                    </p:anim>
                                    <p:anim calcmode="lin" valueType="num">
                                      <p:cBhvr additive="base">
                                        <p:cTn id="314" dur="1000" fill="hold"/>
                                        <p:tgtEl>
                                          <p:spTgt spid="47"/>
                                        </p:tgtEl>
                                        <p:attrNameLst>
                                          <p:attrName>ppt_y</p:attrName>
                                        </p:attrNameLst>
                                      </p:cBhvr>
                                      <p:tavLst>
                                        <p:tav tm="0">
                                          <p:val>
                                            <p:strVal val="1+#ppt_h/2"/>
                                          </p:val>
                                        </p:tav>
                                        <p:tav tm="100000">
                                          <p:val>
                                            <p:strVal val="#ppt_y"/>
                                          </p:val>
                                        </p:tav>
                                      </p:tavLst>
                                    </p:anim>
                                  </p:childTnLst>
                                </p:cTn>
                              </p:par>
                            </p:childTnLst>
                          </p:cTn>
                        </p:par>
                      </p:childTnLst>
                    </p:cTn>
                  </p:par>
                  <p:par>
                    <p:cTn id="315" fill="hold">
                      <p:stCondLst>
                        <p:cond delay="indefinite"/>
                      </p:stCondLst>
                      <p:childTnLst>
                        <p:par>
                          <p:cTn id="316" fill="hold">
                            <p:stCondLst>
                              <p:cond delay="0"/>
                            </p:stCondLst>
                            <p:childTnLst>
                              <p:par>
                                <p:cTn id="317" presetID="2" presetClass="entr" presetSubtype="4" fill="hold" grpId="0" nodeType="clickEffect">
                                  <p:stCondLst>
                                    <p:cond delay="0"/>
                                  </p:stCondLst>
                                  <p:childTnLst>
                                    <p:set>
                                      <p:cBhvr>
                                        <p:cTn id="318" dur="1" fill="hold">
                                          <p:stCondLst>
                                            <p:cond delay="0"/>
                                          </p:stCondLst>
                                        </p:cTn>
                                        <p:tgtEl>
                                          <p:spTgt spid="15"/>
                                        </p:tgtEl>
                                        <p:attrNameLst>
                                          <p:attrName>style.visibility</p:attrName>
                                        </p:attrNameLst>
                                      </p:cBhvr>
                                      <p:to>
                                        <p:strVal val="visible"/>
                                      </p:to>
                                    </p:set>
                                    <p:anim calcmode="lin" valueType="num">
                                      <p:cBhvr additive="base">
                                        <p:cTn id="319" dur="1000" fill="hold"/>
                                        <p:tgtEl>
                                          <p:spTgt spid="15"/>
                                        </p:tgtEl>
                                        <p:attrNameLst>
                                          <p:attrName>ppt_x</p:attrName>
                                        </p:attrNameLst>
                                      </p:cBhvr>
                                      <p:tavLst>
                                        <p:tav tm="0">
                                          <p:val>
                                            <p:strVal val="#ppt_x"/>
                                          </p:val>
                                        </p:tav>
                                        <p:tav tm="100000">
                                          <p:val>
                                            <p:strVal val="#ppt_x"/>
                                          </p:val>
                                        </p:tav>
                                      </p:tavLst>
                                    </p:anim>
                                    <p:anim calcmode="lin" valueType="num">
                                      <p:cBhvr additive="base">
                                        <p:cTn id="320" dur="10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21" fill="hold">
                      <p:stCondLst>
                        <p:cond delay="indefinite"/>
                      </p:stCondLst>
                      <p:childTnLst>
                        <p:par>
                          <p:cTn id="322" fill="hold">
                            <p:stCondLst>
                              <p:cond delay="0"/>
                            </p:stCondLst>
                            <p:childTnLst>
                              <p:par>
                                <p:cTn id="323" presetID="2" presetClass="entr" presetSubtype="2" fill="hold" grpId="0" nodeType="clickEffect">
                                  <p:stCondLst>
                                    <p:cond delay="0"/>
                                  </p:stCondLst>
                                  <p:childTnLst>
                                    <p:set>
                                      <p:cBhvr>
                                        <p:cTn id="324" dur="1" fill="hold">
                                          <p:stCondLst>
                                            <p:cond delay="0"/>
                                          </p:stCondLst>
                                        </p:cTn>
                                        <p:tgtEl>
                                          <p:spTgt spid="35"/>
                                        </p:tgtEl>
                                        <p:attrNameLst>
                                          <p:attrName>style.visibility</p:attrName>
                                        </p:attrNameLst>
                                      </p:cBhvr>
                                      <p:to>
                                        <p:strVal val="visible"/>
                                      </p:to>
                                    </p:set>
                                    <p:anim calcmode="lin" valueType="num">
                                      <p:cBhvr additive="base">
                                        <p:cTn id="325" dur="1000" fill="hold"/>
                                        <p:tgtEl>
                                          <p:spTgt spid="35"/>
                                        </p:tgtEl>
                                        <p:attrNameLst>
                                          <p:attrName>ppt_x</p:attrName>
                                        </p:attrNameLst>
                                      </p:cBhvr>
                                      <p:tavLst>
                                        <p:tav tm="0">
                                          <p:val>
                                            <p:strVal val="1+#ppt_w/2"/>
                                          </p:val>
                                        </p:tav>
                                        <p:tav tm="100000">
                                          <p:val>
                                            <p:strVal val="#ppt_x"/>
                                          </p:val>
                                        </p:tav>
                                      </p:tavLst>
                                    </p:anim>
                                    <p:anim calcmode="lin" valueType="num">
                                      <p:cBhvr additive="base">
                                        <p:cTn id="326" dur="1000" fill="hold"/>
                                        <p:tgtEl>
                                          <p:spTgt spid="35"/>
                                        </p:tgtEl>
                                        <p:attrNameLst>
                                          <p:attrName>ppt_y</p:attrName>
                                        </p:attrNameLst>
                                      </p:cBhvr>
                                      <p:tavLst>
                                        <p:tav tm="0">
                                          <p:val>
                                            <p:strVal val="#ppt_y"/>
                                          </p:val>
                                        </p:tav>
                                        <p:tav tm="100000">
                                          <p:val>
                                            <p:strVal val="#ppt_y"/>
                                          </p:val>
                                        </p:tav>
                                      </p:tavLst>
                                    </p:anim>
                                  </p:childTnLst>
                                </p:cTn>
                              </p:par>
                            </p:childTnLst>
                          </p:cTn>
                        </p:par>
                      </p:childTnLst>
                    </p:cTn>
                  </p:par>
                  <p:par>
                    <p:cTn id="327" fill="hold">
                      <p:stCondLst>
                        <p:cond delay="indefinite"/>
                      </p:stCondLst>
                      <p:childTnLst>
                        <p:par>
                          <p:cTn id="328" fill="hold">
                            <p:stCondLst>
                              <p:cond delay="0"/>
                            </p:stCondLst>
                            <p:childTnLst>
                              <p:par>
                                <p:cTn id="329" presetID="2" presetClass="entr" presetSubtype="8" fill="hold" grpId="0" nodeType="clickEffect">
                                  <p:stCondLst>
                                    <p:cond delay="0"/>
                                  </p:stCondLst>
                                  <p:childTnLst>
                                    <p:set>
                                      <p:cBhvr>
                                        <p:cTn id="330" dur="1" fill="hold">
                                          <p:stCondLst>
                                            <p:cond delay="0"/>
                                          </p:stCondLst>
                                        </p:cTn>
                                        <p:tgtEl>
                                          <p:spTgt spid="36"/>
                                        </p:tgtEl>
                                        <p:attrNameLst>
                                          <p:attrName>style.visibility</p:attrName>
                                        </p:attrNameLst>
                                      </p:cBhvr>
                                      <p:to>
                                        <p:strVal val="visible"/>
                                      </p:to>
                                    </p:set>
                                    <p:anim calcmode="lin" valueType="num">
                                      <p:cBhvr additive="base">
                                        <p:cTn id="331" dur="1000" fill="hold"/>
                                        <p:tgtEl>
                                          <p:spTgt spid="36"/>
                                        </p:tgtEl>
                                        <p:attrNameLst>
                                          <p:attrName>ppt_x</p:attrName>
                                        </p:attrNameLst>
                                      </p:cBhvr>
                                      <p:tavLst>
                                        <p:tav tm="0">
                                          <p:val>
                                            <p:strVal val="0-#ppt_w/2"/>
                                          </p:val>
                                        </p:tav>
                                        <p:tav tm="100000">
                                          <p:val>
                                            <p:strVal val="#ppt_x"/>
                                          </p:val>
                                        </p:tav>
                                      </p:tavLst>
                                    </p:anim>
                                    <p:anim calcmode="lin" valueType="num">
                                      <p:cBhvr additive="base">
                                        <p:cTn id="332" dur="1000" fill="hold"/>
                                        <p:tgtEl>
                                          <p:spTgt spid="36"/>
                                        </p:tgtEl>
                                        <p:attrNameLst>
                                          <p:attrName>ppt_y</p:attrName>
                                        </p:attrNameLst>
                                      </p:cBhvr>
                                      <p:tavLst>
                                        <p:tav tm="0">
                                          <p:val>
                                            <p:strVal val="#ppt_y"/>
                                          </p:val>
                                        </p:tav>
                                        <p:tav tm="100000">
                                          <p:val>
                                            <p:strVal val="#ppt_y"/>
                                          </p:val>
                                        </p:tav>
                                      </p:tavLst>
                                    </p:anim>
                                  </p:childTnLst>
                                </p:cTn>
                              </p:par>
                            </p:childTnLst>
                          </p:cTn>
                        </p:par>
                      </p:childTnLst>
                    </p:cTn>
                  </p:par>
                  <p:par>
                    <p:cTn id="333" fill="hold">
                      <p:stCondLst>
                        <p:cond delay="indefinite"/>
                      </p:stCondLst>
                      <p:childTnLst>
                        <p:par>
                          <p:cTn id="334" fill="hold">
                            <p:stCondLst>
                              <p:cond delay="0"/>
                            </p:stCondLst>
                            <p:childTnLst>
                              <p:par>
                                <p:cTn id="335" presetID="3" presetClass="entr" presetSubtype="10" fill="hold" nodeType="clickEffect">
                                  <p:stCondLst>
                                    <p:cond delay="0"/>
                                  </p:stCondLst>
                                  <p:childTnLst>
                                    <p:set>
                                      <p:cBhvr>
                                        <p:cTn id="336" dur="1" fill="hold">
                                          <p:stCondLst>
                                            <p:cond delay="0"/>
                                          </p:stCondLst>
                                        </p:cTn>
                                        <p:tgtEl>
                                          <p:spTgt spid="68"/>
                                        </p:tgtEl>
                                        <p:attrNameLst>
                                          <p:attrName>style.visibility</p:attrName>
                                        </p:attrNameLst>
                                      </p:cBhvr>
                                      <p:to>
                                        <p:strVal val="visible"/>
                                      </p:to>
                                    </p:set>
                                    <p:animEffect transition="in" filter="blinds(horizontal)">
                                      <p:cBhvr>
                                        <p:cTn id="337" dur="500"/>
                                        <p:tgtEl>
                                          <p:spTgt spid="68"/>
                                        </p:tgtEl>
                                      </p:cBhvr>
                                    </p:animEffect>
                                  </p:childTnLst>
                                </p:cTn>
                              </p:par>
                              <p:par>
                                <p:cTn id="338" presetID="3" presetClass="entr" presetSubtype="10" fill="hold" nodeType="withEffect">
                                  <p:stCondLst>
                                    <p:cond delay="0"/>
                                  </p:stCondLst>
                                  <p:childTnLst>
                                    <p:set>
                                      <p:cBhvr>
                                        <p:cTn id="339" dur="1" fill="hold">
                                          <p:stCondLst>
                                            <p:cond delay="0"/>
                                          </p:stCondLst>
                                        </p:cTn>
                                        <p:tgtEl>
                                          <p:spTgt spid="70"/>
                                        </p:tgtEl>
                                        <p:attrNameLst>
                                          <p:attrName>style.visibility</p:attrName>
                                        </p:attrNameLst>
                                      </p:cBhvr>
                                      <p:to>
                                        <p:strVal val="visible"/>
                                      </p:to>
                                    </p:set>
                                    <p:animEffect transition="in" filter="blinds(horizontal)">
                                      <p:cBhvr>
                                        <p:cTn id="340" dur="500"/>
                                        <p:tgtEl>
                                          <p:spTgt spid="70"/>
                                        </p:tgtEl>
                                      </p:cBhvr>
                                    </p:animEffect>
                                  </p:childTnLst>
                                </p:cTn>
                              </p:par>
                              <p:par>
                                <p:cTn id="341" presetID="3" presetClass="entr" presetSubtype="10" fill="hold" grpId="0" nodeType="withEffect">
                                  <p:stCondLst>
                                    <p:cond delay="0"/>
                                  </p:stCondLst>
                                  <p:childTnLst>
                                    <p:set>
                                      <p:cBhvr>
                                        <p:cTn id="342" dur="1" fill="hold">
                                          <p:stCondLst>
                                            <p:cond delay="0"/>
                                          </p:stCondLst>
                                        </p:cTn>
                                        <p:tgtEl>
                                          <p:spTgt spid="65"/>
                                        </p:tgtEl>
                                        <p:attrNameLst>
                                          <p:attrName>style.visibility</p:attrName>
                                        </p:attrNameLst>
                                      </p:cBhvr>
                                      <p:to>
                                        <p:strVal val="visible"/>
                                      </p:to>
                                    </p:set>
                                    <p:animEffect transition="in" filter="blinds(horizontal)">
                                      <p:cBhvr>
                                        <p:cTn id="343" dur="500"/>
                                        <p:tgtEl>
                                          <p:spTgt spid="65"/>
                                        </p:tgtEl>
                                      </p:cBhvr>
                                    </p:animEffect>
                                  </p:childTnLst>
                                </p:cTn>
                              </p:par>
                              <p:par>
                                <p:cTn id="344" presetID="3" presetClass="entr" presetSubtype="10" fill="hold" grpId="0" nodeType="withEffect">
                                  <p:stCondLst>
                                    <p:cond delay="0"/>
                                  </p:stCondLst>
                                  <p:childTnLst>
                                    <p:set>
                                      <p:cBhvr>
                                        <p:cTn id="345" dur="1" fill="hold">
                                          <p:stCondLst>
                                            <p:cond delay="0"/>
                                          </p:stCondLst>
                                        </p:cTn>
                                        <p:tgtEl>
                                          <p:spTgt spid="66"/>
                                        </p:tgtEl>
                                        <p:attrNameLst>
                                          <p:attrName>style.visibility</p:attrName>
                                        </p:attrNameLst>
                                      </p:cBhvr>
                                      <p:to>
                                        <p:strVal val="visible"/>
                                      </p:to>
                                    </p:set>
                                    <p:animEffect transition="in" filter="blinds(horizontal)">
                                      <p:cBhvr>
                                        <p:cTn id="346" dur="500"/>
                                        <p:tgtEl>
                                          <p:spTgt spid="66"/>
                                        </p:tgtEl>
                                      </p:cBhvr>
                                    </p:animEffect>
                                  </p:childTnLst>
                                </p:cTn>
                              </p:par>
                              <p:par>
                                <p:cTn id="347" presetID="3" presetClass="entr" presetSubtype="10" fill="hold" nodeType="withEffect">
                                  <p:stCondLst>
                                    <p:cond delay="0"/>
                                  </p:stCondLst>
                                  <p:childTnLst>
                                    <p:set>
                                      <p:cBhvr>
                                        <p:cTn id="348" dur="1" fill="hold">
                                          <p:stCondLst>
                                            <p:cond delay="0"/>
                                          </p:stCondLst>
                                        </p:cTn>
                                        <p:tgtEl>
                                          <p:spTgt spid="67"/>
                                        </p:tgtEl>
                                        <p:attrNameLst>
                                          <p:attrName>style.visibility</p:attrName>
                                        </p:attrNameLst>
                                      </p:cBhvr>
                                      <p:to>
                                        <p:strVal val="visible"/>
                                      </p:to>
                                    </p:set>
                                    <p:animEffect transition="in" filter="blinds(horizontal)">
                                      <p:cBhvr>
                                        <p:cTn id="349" dur="500"/>
                                        <p:tgtEl>
                                          <p:spTgt spid="67"/>
                                        </p:tgtEl>
                                      </p:cBhvr>
                                    </p:animEffect>
                                  </p:childTnLst>
                                </p:cTn>
                              </p:par>
                              <p:par>
                                <p:cTn id="350" presetID="3" presetClass="entr" presetSubtype="10" fill="hold" nodeType="withEffect">
                                  <p:stCondLst>
                                    <p:cond delay="0"/>
                                  </p:stCondLst>
                                  <p:childTnLst>
                                    <p:set>
                                      <p:cBhvr>
                                        <p:cTn id="351" dur="1" fill="hold">
                                          <p:stCondLst>
                                            <p:cond delay="0"/>
                                          </p:stCondLst>
                                        </p:cTn>
                                        <p:tgtEl>
                                          <p:spTgt spid="69"/>
                                        </p:tgtEl>
                                        <p:attrNameLst>
                                          <p:attrName>style.visibility</p:attrName>
                                        </p:attrNameLst>
                                      </p:cBhvr>
                                      <p:to>
                                        <p:strVal val="visible"/>
                                      </p:to>
                                    </p:set>
                                    <p:animEffect transition="in" filter="blinds(horizontal)">
                                      <p:cBhvr>
                                        <p:cTn id="352" dur="500"/>
                                        <p:tgtEl>
                                          <p:spTgt spid="69"/>
                                        </p:tgtEl>
                                      </p:cBhvr>
                                    </p:animEffect>
                                  </p:childTnLst>
                                </p:cTn>
                              </p:par>
                            </p:childTnLst>
                          </p:cTn>
                        </p:par>
                      </p:childTnLst>
                    </p:cTn>
                  </p:par>
                  <p:par>
                    <p:cTn id="353" fill="hold">
                      <p:stCondLst>
                        <p:cond delay="indefinite"/>
                      </p:stCondLst>
                      <p:childTnLst>
                        <p:par>
                          <p:cTn id="354" fill="hold">
                            <p:stCondLst>
                              <p:cond delay="0"/>
                            </p:stCondLst>
                            <p:childTnLst>
                              <p:par>
                                <p:cTn id="355" presetID="2" presetClass="entr" presetSubtype="4" fill="hold" grpId="0" nodeType="clickEffect">
                                  <p:stCondLst>
                                    <p:cond delay="0"/>
                                  </p:stCondLst>
                                  <p:childTnLst>
                                    <p:set>
                                      <p:cBhvr>
                                        <p:cTn id="356" dur="1" fill="hold">
                                          <p:stCondLst>
                                            <p:cond delay="0"/>
                                          </p:stCondLst>
                                        </p:cTn>
                                        <p:tgtEl>
                                          <p:spTgt spid="64"/>
                                        </p:tgtEl>
                                        <p:attrNameLst>
                                          <p:attrName>style.visibility</p:attrName>
                                        </p:attrNameLst>
                                      </p:cBhvr>
                                      <p:to>
                                        <p:strVal val="visible"/>
                                      </p:to>
                                    </p:set>
                                    <p:anim calcmode="lin" valueType="num">
                                      <p:cBhvr additive="base">
                                        <p:cTn id="357" dur="1000" fill="hold"/>
                                        <p:tgtEl>
                                          <p:spTgt spid="64"/>
                                        </p:tgtEl>
                                        <p:attrNameLst>
                                          <p:attrName>ppt_x</p:attrName>
                                        </p:attrNameLst>
                                      </p:cBhvr>
                                      <p:tavLst>
                                        <p:tav tm="0">
                                          <p:val>
                                            <p:strVal val="#ppt_x"/>
                                          </p:val>
                                        </p:tav>
                                        <p:tav tm="100000">
                                          <p:val>
                                            <p:strVal val="#ppt_x"/>
                                          </p:val>
                                        </p:tav>
                                      </p:tavLst>
                                    </p:anim>
                                    <p:anim calcmode="lin" valueType="num">
                                      <p:cBhvr additive="base">
                                        <p:cTn id="358" dur="1000" fill="hold"/>
                                        <p:tgtEl>
                                          <p:spTgt spid="64"/>
                                        </p:tgtEl>
                                        <p:attrNameLst>
                                          <p:attrName>ppt_y</p:attrName>
                                        </p:attrNameLst>
                                      </p:cBhvr>
                                      <p:tavLst>
                                        <p:tav tm="0">
                                          <p:val>
                                            <p:strVal val="1+#ppt_h/2"/>
                                          </p:val>
                                        </p:tav>
                                        <p:tav tm="100000">
                                          <p:val>
                                            <p:strVal val="#ppt_y"/>
                                          </p:val>
                                        </p:tav>
                                      </p:tavLst>
                                    </p:anim>
                                  </p:childTnLst>
                                </p:cTn>
                              </p:par>
                            </p:childTnLst>
                          </p:cTn>
                        </p:par>
                      </p:childTnLst>
                    </p:cTn>
                  </p:par>
                  <p:par>
                    <p:cTn id="359" fill="hold">
                      <p:stCondLst>
                        <p:cond delay="indefinite"/>
                      </p:stCondLst>
                      <p:childTnLst>
                        <p:par>
                          <p:cTn id="360" fill="hold">
                            <p:stCondLst>
                              <p:cond delay="0"/>
                            </p:stCondLst>
                            <p:childTnLst>
                              <p:par>
                                <p:cTn id="361" presetID="3" presetClass="entr" presetSubtype="10" fill="hold" grpId="0" nodeType="clickEffect">
                                  <p:stCondLst>
                                    <p:cond delay="0"/>
                                  </p:stCondLst>
                                  <p:childTnLst>
                                    <p:set>
                                      <p:cBhvr>
                                        <p:cTn id="362" dur="1" fill="hold">
                                          <p:stCondLst>
                                            <p:cond delay="0"/>
                                          </p:stCondLst>
                                        </p:cTn>
                                        <p:tgtEl>
                                          <p:spTgt spid="71"/>
                                        </p:tgtEl>
                                        <p:attrNameLst>
                                          <p:attrName>style.visibility</p:attrName>
                                        </p:attrNameLst>
                                      </p:cBhvr>
                                      <p:to>
                                        <p:strVal val="visible"/>
                                      </p:to>
                                    </p:set>
                                    <p:animEffect transition="in" filter="blinds(horizontal)">
                                      <p:cBhvr>
                                        <p:cTn id="363" dur="500"/>
                                        <p:tgtEl>
                                          <p:spTgt spid="71"/>
                                        </p:tgtEl>
                                      </p:cBhvr>
                                    </p:animEffect>
                                  </p:childTnLst>
                                </p:cTn>
                              </p:par>
                              <p:par>
                                <p:cTn id="364" presetID="3" presetClass="entr" presetSubtype="10" fill="hold" grpId="0" nodeType="withEffect">
                                  <p:stCondLst>
                                    <p:cond delay="0"/>
                                  </p:stCondLst>
                                  <p:childTnLst>
                                    <p:set>
                                      <p:cBhvr>
                                        <p:cTn id="365" dur="1" fill="hold">
                                          <p:stCondLst>
                                            <p:cond delay="0"/>
                                          </p:stCondLst>
                                        </p:cTn>
                                        <p:tgtEl>
                                          <p:spTgt spid="72"/>
                                        </p:tgtEl>
                                        <p:attrNameLst>
                                          <p:attrName>style.visibility</p:attrName>
                                        </p:attrNameLst>
                                      </p:cBhvr>
                                      <p:to>
                                        <p:strVal val="visible"/>
                                      </p:to>
                                    </p:set>
                                    <p:animEffect transition="in" filter="blinds(horizontal)">
                                      <p:cBhvr>
                                        <p:cTn id="366" dur="500"/>
                                        <p:tgtEl>
                                          <p:spTgt spid="72"/>
                                        </p:tgtEl>
                                      </p:cBhvr>
                                    </p:animEffect>
                                  </p:childTnLst>
                                </p:cTn>
                              </p:par>
                            </p:childTnLst>
                          </p:cTn>
                        </p:par>
                      </p:childTnLst>
                    </p:cTn>
                  </p:par>
                  <p:par>
                    <p:cTn id="367" fill="hold">
                      <p:stCondLst>
                        <p:cond delay="indefinite"/>
                      </p:stCondLst>
                      <p:childTnLst>
                        <p:par>
                          <p:cTn id="368" fill="hold">
                            <p:stCondLst>
                              <p:cond delay="0"/>
                            </p:stCondLst>
                            <p:childTnLst>
                              <p:par>
                                <p:cTn id="369" presetID="2" presetClass="entr" presetSubtype="4" fill="hold" grpId="0" nodeType="clickEffect">
                                  <p:stCondLst>
                                    <p:cond delay="0"/>
                                  </p:stCondLst>
                                  <p:childTnLst>
                                    <p:set>
                                      <p:cBhvr>
                                        <p:cTn id="370" dur="1" fill="hold">
                                          <p:stCondLst>
                                            <p:cond delay="0"/>
                                          </p:stCondLst>
                                        </p:cTn>
                                        <p:tgtEl>
                                          <p:spTgt spid="61"/>
                                        </p:tgtEl>
                                        <p:attrNameLst>
                                          <p:attrName>style.visibility</p:attrName>
                                        </p:attrNameLst>
                                      </p:cBhvr>
                                      <p:to>
                                        <p:strVal val="visible"/>
                                      </p:to>
                                    </p:set>
                                    <p:anim calcmode="lin" valueType="num">
                                      <p:cBhvr additive="base">
                                        <p:cTn id="371" dur="1000" fill="hold"/>
                                        <p:tgtEl>
                                          <p:spTgt spid="61"/>
                                        </p:tgtEl>
                                        <p:attrNameLst>
                                          <p:attrName>ppt_x</p:attrName>
                                        </p:attrNameLst>
                                      </p:cBhvr>
                                      <p:tavLst>
                                        <p:tav tm="0">
                                          <p:val>
                                            <p:strVal val="#ppt_x"/>
                                          </p:val>
                                        </p:tav>
                                        <p:tav tm="100000">
                                          <p:val>
                                            <p:strVal val="#ppt_x"/>
                                          </p:val>
                                        </p:tav>
                                      </p:tavLst>
                                    </p:anim>
                                    <p:anim calcmode="lin" valueType="num">
                                      <p:cBhvr additive="base">
                                        <p:cTn id="372" dur="1000" fill="hold"/>
                                        <p:tgtEl>
                                          <p:spTgt spid="6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p:bldP spid="9" grpId="0"/>
      <p:bldP spid="11" grpId="0"/>
      <p:bldP spid="14" grpId="0"/>
      <p:bldP spid="15" grpId="0"/>
      <p:bldP spid="16" grpId="0"/>
      <p:bldP spid="17" grpId="0"/>
      <p:bldP spid="18" grpId="0"/>
      <p:bldP spid="19" grpId="0" animBg="1"/>
      <p:bldP spid="20" grpId="0" animBg="1"/>
      <p:bldP spid="21" grpId="0" animBg="1"/>
      <p:bldP spid="22" grpId="0"/>
      <p:bldP spid="23" grpId="0"/>
      <p:bldP spid="24" grpId="0"/>
      <p:bldP spid="25" grpId="0"/>
      <p:bldP spid="26" grpId="0"/>
      <p:bldP spid="27" grpId="0"/>
      <p:bldP spid="28" grpId="0"/>
      <p:bldP spid="29" grpId="0" animBg="1"/>
      <p:bldP spid="30" grpId="0"/>
      <p:bldP spid="31" grpId="0"/>
      <p:bldP spid="32" grpId="0"/>
      <p:bldP spid="33" grpId="0" animBg="1"/>
      <p:bldP spid="34" grpId="0"/>
      <p:bldP spid="35" grpId="0"/>
      <p:bldP spid="36" grpId="0"/>
      <p:bldP spid="37" grpId="0"/>
      <p:bldP spid="38" grpId="0" animBg="1"/>
      <p:bldP spid="39" grpId="0" animBg="1"/>
      <p:bldP spid="40" grpId="0" animBg="1"/>
      <p:bldP spid="41" grpId="0" animBg="1"/>
      <p:bldP spid="42" grpId="0" animBg="1"/>
      <p:bldP spid="43" grpId="0"/>
      <p:bldP spid="44" grpId="0"/>
      <p:bldP spid="45" grpId="0"/>
      <p:bldP spid="46" grpId="0"/>
      <p:bldP spid="47" grpId="0"/>
      <p:bldP spid="48" grpId="0"/>
      <p:bldP spid="49" grpId="0"/>
      <p:bldP spid="50" grpId="0"/>
      <p:bldP spid="51" grpId="0"/>
      <p:bldP spid="52" grpId="0"/>
      <p:bldP spid="53" grpId="0"/>
      <p:bldP spid="54" grpId="0"/>
      <p:bldP spid="55" grpId="0" animBg="1"/>
      <p:bldP spid="56" grpId="0" animBg="1"/>
      <p:bldP spid="57" grpId="0" animBg="1"/>
      <p:bldP spid="58" grpId="0"/>
      <p:bldP spid="59" grpId="0"/>
      <p:bldP spid="60" grpId="0"/>
      <p:bldP spid="61" grpId="0"/>
      <p:bldP spid="62" grpId="0"/>
      <p:bldP spid="64" grpId="0"/>
      <p:bldP spid="65" grpId="0" animBg="1"/>
      <p:bldP spid="66" grpId="0" animBg="1"/>
      <p:bldP spid="71" grpId="0" animBg="1"/>
      <p:bldP spid="7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AU" dirty="0" smtClean="0"/>
              <a:t>Reflection</a:t>
            </a:r>
            <a:r>
              <a:rPr lang="de-DE" dirty="0" smtClean="0"/>
              <a:t>(s)</a:t>
            </a:r>
            <a:endParaRPr lang="de-DE" dirty="0"/>
          </a:p>
        </p:txBody>
      </p:sp>
      <p:sp>
        <p:nvSpPr>
          <p:cNvPr id="3" name="Inhaltsplatzhalter 2"/>
          <p:cNvSpPr>
            <a:spLocks noGrp="1"/>
          </p:cNvSpPr>
          <p:nvPr>
            <p:ph idx="1"/>
          </p:nvPr>
        </p:nvSpPr>
        <p:spPr/>
        <p:txBody>
          <a:bodyPr>
            <a:normAutofit/>
          </a:bodyPr>
          <a:lstStyle/>
          <a:p>
            <a:pPr algn="ctr">
              <a:buNone/>
            </a:pPr>
            <a:endParaRPr lang="de-DE" sz="3600" b="1" dirty="0" smtClean="0"/>
          </a:p>
          <a:p>
            <a:pPr algn="ctr">
              <a:buNone/>
            </a:pPr>
            <a:r>
              <a:rPr lang="de-DE" sz="3600" b="1" dirty="0" smtClean="0"/>
              <a:t>„This </a:t>
            </a:r>
            <a:r>
              <a:rPr lang="de-DE" sz="3600" b="1" dirty="0" err="1" smtClean="0"/>
              <a:t>sentenze</a:t>
            </a:r>
            <a:r>
              <a:rPr lang="de-DE" sz="3600" b="1" dirty="0" smtClean="0"/>
              <a:t> </a:t>
            </a:r>
            <a:r>
              <a:rPr lang="de-DE" sz="3600" b="1" dirty="0" err="1" smtClean="0"/>
              <a:t>contains</a:t>
            </a:r>
            <a:r>
              <a:rPr lang="de-DE" sz="3600" b="1" dirty="0" smtClean="0"/>
              <a:t> </a:t>
            </a:r>
            <a:r>
              <a:rPr lang="de-DE" sz="3600" b="1" dirty="0" err="1" smtClean="0"/>
              <a:t>three</a:t>
            </a:r>
            <a:r>
              <a:rPr lang="de-DE" sz="3600" b="1" dirty="0" smtClean="0"/>
              <a:t> </a:t>
            </a:r>
            <a:r>
              <a:rPr lang="de-DE" sz="3600" b="1" dirty="0" err="1" smtClean="0"/>
              <a:t>mistackes</a:t>
            </a:r>
            <a:r>
              <a:rPr lang="de-DE" sz="3600" b="1" dirty="0" smtClean="0"/>
              <a:t>.“  !</a:t>
            </a:r>
          </a:p>
          <a:p>
            <a:pPr algn="ctr">
              <a:buNone/>
            </a:pPr>
            <a:endParaRPr lang="de-DE" sz="3600" b="1" dirty="0"/>
          </a:p>
          <a:p>
            <a:pPr algn="ctr">
              <a:buNone/>
            </a:pPr>
            <a:r>
              <a:rPr lang="en-AU" sz="3600" b="1" dirty="0" smtClean="0">
                <a:solidFill>
                  <a:srgbClr val="800000"/>
                </a:solidFill>
              </a:rPr>
              <a:t>Can you put your finger on the third mistake ?</a:t>
            </a:r>
            <a:endParaRPr lang="en-AU" sz="3600" b="1" dirty="0">
              <a:solidFill>
                <a:srgbClr val="800000"/>
              </a:solidFill>
            </a:endParaRPr>
          </a:p>
        </p:txBody>
      </p:sp>
    </p:spTree>
    <p:extLst>
      <p:ext uri="{BB962C8B-B14F-4D97-AF65-F5344CB8AC3E}">
        <p14:creationId xmlns:p14="http://schemas.microsoft.com/office/powerpoint/2010/main" val="282323493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
          <p:cNvPicPr>
            <a:picLocks noChangeAspect="1" noChangeArrowheads="1"/>
          </p:cNvPicPr>
          <p:nvPr/>
        </p:nvPicPr>
        <p:blipFill>
          <a:blip r:embed="rId2" cstate="print"/>
          <a:srcRect/>
          <a:stretch>
            <a:fillRect/>
          </a:stretch>
        </p:blipFill>
        <p:spPr bwMode="auto">
          <a:xfrm>
            <a:off x="1905000" y="1484784"/>
            <a:ext cx="4371108" cy="4490864"/>
          </a:xfrm>
          <a:prstGeom prst="rect">
            <a:avLst/>
          </a:prstGeom>
          <a:noFill/>
          <a:ln w="9525">
            <a:noFill/>
            <a:miter lim="800000"/>
            <a:headEnd/>
            <a:tailEnd/>
          </a:ln>
        </p:spPr>
      </p:pic>
      <p:grpSp>
        <p:nvGrpSpPr>
          <p:cNvPr id="5" name="Gruppierung 7"/>
          <p:cNvGrpSpPr/>
          <p:nvPr/>
        </p:nvGrpSpPr>
        <p:grpSpPr>
          <a:xfrm>
            <a:off x="755576" y="1850845"/>
            <a:ext cx="5760640" cy="4746507"/>
            <a:chOff x="526025" y="698618"/>
            <a:chExt cx="8158416" cy="4746507"/>
          </a:xfrm>
        </p:grpSpPr>
        <p:sp>
          <p:nvSpPr>
            <p:cNvPr id="6" name="Line 4"/>
            <p:cNvSpPr>
              <a:spLocks noChangeShapeType="1"/>
            </p:cNvSpPr>
            <p:nvPr/>
          </p:nvSpPr>
          <p:spPr bwMode="auto">
            <a:xfrm>
              <a:off x="3038688" y="1530350"/>
              <a:ext cx="3148013" cy="0"/>
            </a:xfrm>
            <a:prstGeom prst="line">
              <a:avLst/>
            </a:prstGeom>
            <a:noFill/>
            <a:ln w="9525">
              <a:solidFill>
                <a:schemeClr val="tx1"/>
              </a:solidFill>
              <a:round/>
              <a:headEnd/>
              <a:tailEnd type="triangle" w="med" len="med"/>
            </a:ln>
          </p:spPr>
          <p:txBody>
            <a:bodyPr/>
            <a:lstStyle/>
            <a:p>
              <a:endParaRPr lang="de-DE"/>
            </a:p>
          </p:txBody>
        </p:sp>
        <p:sp>
          <p:nvSpPr>
            <p:cNvPr id="7" name="Line 5"/>
            <p:cNvSpPr>
              <a:spLocks noChangeShapeType="1"/>
            </p:cNvSpPr>
            <p:nvPr/>
          </p:nvSpPr>
          <p:spPr bwMode="auto">
            <a:xfrm>
              <a:off x="2392363" y="4194175"/>
              <a:ext cx="0" cy="0"/>
            </a:xfrm>
            <a:prstGeom prst="line">
              <a:avLst/>
            </a:prstGeom>
            <a:noFill/>
            <a:ln w="9525">
              <a:solidFill>
                <a:schemeClr val="tx1"/>
              </a:solidFill>
              <a:round/>
              <a:headEnd/>
              <a:tailEnd/>
            </a:ln>
          </p:spPr>
          <p:txBody>
            <a:bodyPr/>
            <a:lstStyle/>
            <a:p>
              <a:endParaRPr lang="de-DE"/>
            </a:p>
          </p:txBody>
        </p:sp>
        <p:sp>
          <p:nvSpPr>
            <p:cNvPr id="8" name="Oval 6"/>
            <p:cNvSpPr>
              <a:spLocks noChangeArrowheads="1"/>
            </p:cNvSpPr>
            <p:nvPr/>
          </p:nvSpPr>
          <p:spPr bwMode="auto">
            <a:xfrm>
              <a:off x="1979613" y="4122738"/>
              <a:ext cx="1511300" cy="900112"/>
            </a:xfrm>
            <a:prstGeom prst="ellipse">
              <a:avLst/>
            </a:prstGeom>
            <a:noFill/>
            <a:ln w="9525">
              <a:solidFill>
                <a:schemeClr val="tx1"/>
              </a:solidFill>
              <a:round/>
              <a:headEnd/>
              <a:tailEnd/>
            </a:ln>
          </p:spPr>
          <p:txBody>
            <a:bodyPr wrap="none" anchor="ctr"/>
            <a:lstStyle/>
            <a:p>
              <a:pPr algn="ctr"/>
              <a:endParaRPr lang="de-DE" b="1" dirty="0"/>
            </a:p>
          </p:txBody>
        </p:sp>
        <p:sp>
          <p:nvSpPr>
            <p:cNvPr id="9" name="Rectangle 7"/>
            <p:cNvSpPr>
              <a:spLocks noChangeArrowheads="1"/>
            </p:cNvSpPr>
            <p:nvPr/>
          </p:nvSpPr>
          <p:spPr bwMode="auto">
            <a:xfrm>
              <a:off x="2482850" y="1304925"/>
              <a:ext cx="433388" cy="539750"/>
            </a:xfrm>
            <a:prstGeom prst="rect">
              <a:avLst/>
            </a:prstGeom>
            <a:solidFill>
              <a:schemeClr val="bg1"/>
            </a:solidFill>
            <a:ln w="12700">
              <a:solidFill>
                <a:schemeClr val="tx1"/>
              </a:solidFill>
              <a:miter lim="800000"/>
              <a:headEnd/>
              <a:tailEnd/>
            </a:ln>
          </p:spPr>
          <p:txBody>
            <a:bodyPr wrap="none" anchor="ctr"/>
            <a:lstStyle/>
            <a:p>
              <a:pPr algn="ctr"/>
              <a:endParaRPr lang="de-DE" b="1" dirty="0"/>
            </a:p>
          </p:txBody>
        </p:sp>
        <p:sp>
          <p:nvSpPr>
            <p:cNvPr id="10" name="Rectangle 8"/>
            <p:cNvSpPr>
              <a:spLocks noChangeArrowheads="1"/>
            </p:cNvSpPr>
            <p:nvPr/>
          </p:nvSpPr>
          <p:spPr bwMode="auto">
            <a:xfrm>
              <a:off x="6299200" y="1233488"/>
              <a:ext cx="433388" cy="539750"/>
            </a:xfrm>
            <a:prstGeom prst="rect">
              <a:avLst/>
            </a:prstGeom>
            <a:solidFill>
              <a:schemeClr val="bg1"/>
            </a:solidFill>
            <a:ln w="9525">
              <a:solidFill>
                <a:schemeClr val="tx1"/>
              </a:solidFill>
              <a:miter lim="800000"/>
              <a:headEnd/>
              <a:tailEnd/>
            </a:ln>
          </p:spPr>
          <p:txBody>
            <a:bodyPr wrap="none" anchor="ctr"/>
            <a:lstStyle/>
            <a:p>
              <a:pPr algn="ctr"/>
              <a:endParaRPr lang="de-DE" b="1" dirty="0"/>
            </a:p>
          </p:txBody>
        </p:sp>
        <p:sp>
          <p:nvSpPr>
            <p:cNvPr id="11" name="Oval 9"/>
            <p:cNvSpPr>
              <a:spLocks noChangeArrowheads="1"/>
            </p:cNvSpPr>
            <p:nvPr/>
          </p:nvSpPr>
          <p:spPr bwMode="auto">
            <a:xfrm>
              <a:off x="5795963" y="4113213"/>
              <a:ext cx="1458912" cy="900112"/>
            </a:xfrm>
            <a:prstGeom prst="ellipse">
              <a:avLst/>
            </a:prstGeom>
            <a:noFill/>
            <a:ln w="9525">
              <a:solidFill>
                <a:schemeClr val="tx1"/>
              </a:solidFill>
              <a:round/>
              <a:headEnd/>
              <a:tailEnd/>
            </a:ln>
          </p:spPr>
          <p:txBody>
            <a:bodyPr wrap="none" anchor="ctr"/>
            <a:lstStyle/>
            <a:p>
              <a:pPr algn="ctr"/>
              <a:endParaRPr lang="de-DE" b="1" dirty="0"/>
            </a:p>
          </p:txBody>
        </p:sp>
        <p:sp>
          <p:nvSpPr>
            <p:cNvPr id="12" name="Text Box 10"/>
            <p:cNvSpPr txBox="1">
              <a:spLocks noChangeArrowheads="1"/>
            </p:cNvSpPr>
            <p:nvPr/>
          </p:nvSpPr>
          <p:spPr bwMode="auto">
            <a:xfrm>
              <a:off x="526026" y="698618"/>
              <a:ext cx="2407992" cy="1569660"/>
            </a:xfrm>
            <a:prstGeom prst="rect">
              <a:avLst/>
            </a:prstGeom>
            <a:noFill/>
            <a:ln w="9525">
              <a:noFill/>
              <a:miter lim="800000"/>
              <a:headEnd/>
              <a:tailEnd/>
            </a:ln>
          </p:spPr>
          <p:txBody>
            <a:bodyPr wrap="square">
              <a:spAutoFit/>
            </a:bodyPr>
            <a:lstStyle/>
            <a:p>
              <a:endParaRPr lang="de-DE" b="1" dirty="0"/>
            </a:p>
            <a:p>
              <a:r>
                <a:rPr lang="de-DE" sz="6000" b="1" dirty="0" smtClean="0"/>
                <a:t>H +</a:t>
              </a:r>
              <a:endParaRPr lang="de-DE" b="1" dirty="0"/>
            </a:p>
            <a:p>
              <a:endParaRPr lang="de-DE" b="1" dirty="0"/>
            </a:p>
          </p:txBody>
        </p:sp>
        <p:sp>
          <p:nvSpPr>
            <p:cNvPr id="13" name="Text Box 13"/>
            <p:cNvSpPr txBox="1">
              <a:spLocks noChangeArrowheads="1"/>
            </p:cNvSpPr>
            <p:nvPr/>
          </p:nvSpPr>
          <p:spPr bwMode="auto">
            <a:xfrm>
              <a:off x="2247900" y="5078413"/>
              <a:ext cx="1223963" cy="366712"/>
            </a:xfrm>
            <a:prstGeom prst="rect">
              <a:avLst/>
            </a:prstGeom>
            <a:noFill/>
            <a:ln w="9525">
              <a:noFill/>
              <a:miter lim="800000"/>
              <a:headEnd/>
              <a:tailEnd/>
            </a:ln>
          </p:spPr>
          <p:txBody>
            <a:bodyPr>
              <a:spAutoFit/>
            </a:bodyPr>
            <a:lstStyle/>
            <a:p>
              <a:endParaRPr lang="de-DE" b="1"/>
            </a:p>
          </p:txBody>
        </p:sp>
        <p:sp>
          <p:nvSpPr>
            <p:cNvPr id="14" name="Arc 14"/>
            <p:cNvSpPr>
              <a:spLocks/>
            </p:cNvSpPr>
            <p:nvPr/>
          </p:nvSpPr>
          <p:spPr bwMode="auto">
            <a:xfrm flipH="1" flipV="1">
              <a:off x="2773363" y="1844675"/>
              <a:ext cx="431800" cy="2351088"/>
            </a:xfrm>
            <a:custGeom>
              <a:avLst/>
              <a:gdLst>
                <a:gd name="T0" fmla="*/ 0 w 21600"/>
                <a:gd name="T1" fmla="*/ 0 h 22435"/>
                <a:gd name="T2" fmla="*/ 2147483647 w 21600"/>
                <a:gd name="T3" fmla="*/ 2147483647 h 22435"/>
                <a:gd name="T4" fmla="*/ 0 w 21600"/>
                <a:gd name="T5" fmla="*/ 2147483647 h 22435"/>
                <a:gd name="T6" fmla="*/ 0 60000 65536"/>
                <a:gd name="T7" fmla="*/ 0 60000 65536"/>
                <a:gd name="T8" fmla="*/ 0 60000 65536"/>
                <a:gd name="T9" fmla="*/ 0 w 21600"/>
                <a:gd name="T10" fmla="*/ 0 h 22435"/>
                <a:gd name="T11" fmla="*/ 21600 w 21600"/>
                <a:gd name="T12" fmla="*/ 22435 h 22435"/>
              </a:gdLst>
              <a:ahLst/>
              <a:cxnLst>
                <a:cxn ang="T6">
                  <a:pos x="T0" y="T1"/>
                </a:cxn>
                <a:cxn ang="T7">
                  <a:pos x="T2" y="T3"/>
                </a:cxn>
                <a:cxn ang="T8">
                  <a:pos x="T4" y="T5"/>
                </a:cxn>
              </a:cxnLst>
              <a:rect l="T9" t="T10" r="T11" b="T12"/>
              <a:pathLst>
                <a:path w="21600" h="22435" fill="none" extrusionOk="0">
                  <a:moveTo>
                    <a:pt x="-1" y="0"/>
                  </a:moveTo>
                  <a:cubicBezTo>
                    <a:pt x="11929" y="0"/>
                    <a:pt x="21600" y="9670"/>
                    <a:pt x="21600" y="21600"/>
                  </a:cubicBezTo>
                  <a:cubicBezTo>
                    <a:pt x="21600" y="21878"/>
                    <a:pt x="21594" y="22156"/>
                    <a:pt x="21583" y="22434"/>
                  </a:cubicBezTo>
                </a:path>
                <a:path w="21600" h="22435" stroke="0" extrusionOk="0">
                  <a:moveTo>
                    <a:pt x="-1" y="0"/>
                  </a:moveTo>
                  <a:cubicBezTo>
                    <a:pt x="11929" y="0"/>
                    <a:pt x="21600" y="9670"/>
                    <a:pt x="21600" y="21600"/>
                  </a:cubicBezTo>
                  <a:cubicBezTo>
                    <a:pt x="21600" y="21878"/>
                    <a:pt x="21594" y="22156"/>
                    <a:pt x="21583" y="22434"/>
                  </a:cubicBezTo>
                  <a:lnTo>
                    <a:pt x="0" y="21600"/>
                  </a:lnTo>
                  <a:close/>
                </a:path>
              </a:pathLst>
            </a:custGeom>
            <a:noFill/>
            <a:ln w="12700">
              <a:solidFill>
                <a:schemeClr val="tx1"/>
              </a:solidFill>
              <a:round/>
              <a:headEnd/>
              <a:tailEnd/>
            </a:ln>
          </p:spPr>
          <p:txBody>
            <a:bodyPr wrap="none" anchor="ctr"/>
            <a:lstStyle/>
            <a:p>
              <a:endParaRPr lang="de-DE"/>
            </a:p>
          </p:txBody>
        </p:sp>
        <p:sp>
          <p:nvSpPr>
            <p:cNvPr id="15" name="Arc 15"/>
            <p:cNvSpPr>
              <a:spLocks/>
            </p:cNvSpPr>
            <p:nvPr/>
          </p:nvSpPr>
          <p:spPr bwMode="auto">
            <a:xfrm flipV="1">
              <a:off x="6013450" y="1773238"/>
              <a:ext cx="431800" cy="2447925"/>
            </a:xfrm>
            <a:custGeom>
              <a:avLst/>
              <a:gdLst>
                <a:gd name="T0" fmla="*/ 0 w 21600"/>
                <a:gd name="T1" fmla="*/ 0 h 22506"/>
                <a:gd name="T2" fmla="*/ 2147483647 w 21600"/>
                <a:gd name="T3" fmla="*/ 2147483647 h 22506"/>
                <a:gd name="T4" fmla="*/ 0 w 21600"/>
                <a:gd name="T5" fmla="*/ 2147483647 h 22506"/>
                <a:gd name="T6" fmla="*/ 0 60000 65536"/>
                <a:gd name="T7" fmla="*/ 0 60000 65536"/>
                <a:gd name="T8" fmla="*/ 0 60000 65536"/>
                <a:gd name="T9" fmla="*/ 0 w 21600"/>
                <a:gd name="T10" fmla="*/ 0 h 22506"/>
                <a:gd name="T11" fmla="*/ 21600 w 21600"/>
                <a:gd name="T12" fmla="*/ 22506 h 22506"/>
              </a:gdLst>
              <a:ahLst/>
              <a:cxnLst>
                <a:cxn ang="T6">
                  <a:pos x="T0" y="T1"/>
                </a:cxn>
                <a:cxn ang="T7">
                  <a:pos x="T2" y="T3"/>
                </a:cxn>
                <a:cxn ang="T8">
                  <a:pos x="T4" y="T5"/>
                </a:cxn>
              </a:cxnLst>
              <a:rect l="T9" t="T10" r="T11" b="T12"/>
              <a:pathLst>
                <a:path w="21600" h="22506" fill="none" extrusionOk="0">
                  <a:moveTo>
                    <a:pt x="-1" y="0"/>
                  </a:moveTo>
                  <a:cubicBezTo>
                    <a:pt x="11929" y="0"/>
                    <a:pt x="21600" y="9670"/>
                    <a:pt x="21600" y="21600"/>
                  </a:cubicBezTo>
                  <a:cubicBezTo>
                    <a:pt x="21600" y="21902"/>
                    <a:pt x="21593" y="22204"/>
                    <a:pt x="21580" y="22505"/>
                  </a:cubicBezTo>
                </a:path>
                <a:path w="21600" h="22506" stroke="0" extrusionOk="0">
                  <a:moveTo>
                    <a:pt x="-1" y="0"/>
                  </a:moveTo>
                  <a:cubicBezTo>
                    <a:pt x="11929" y="0"/>
                    <a:pt x="21600" y="9670"/>
                    <a:pt x="21600" y="21600"/>
                  </a:cubicBezTo>
                  <a:cubicBezTo>
                    <a:pt x="21600" y="21902"/>
                    <a:pt x="21593" y="22204"/>
                    <a:pt x="21580" y="22505"/>
                  </a:cubicBezTo>
                  <a:lnTo>
                    <a:pt x="0" y="21600"/>
                  </a:lnTo>
                  <a:close/>
                </a:path>
              </a:pathLst>
            </a:custGeom>
            <a:noFill/>
            <a:ln w="9525">
              <a:solidFill>
                <a:schemeClr val="tx1"/>
              </a:solidFill>
              <a:round/>
              <a:headEnd/>
              <a:tailEnd/>
            </a:ln>
          </p:spPr>
          <p:txBody>
            <a:bodyPr wrap="none" anchor="ctr"/>
            <a:lstStyle/>
            <a:p>
              <a:endParaRPr lang="de-DE"/>
            </a:p>
          </p:txBody>
        </p:sp>
        <p:sp>
          <p:nvSpPr>
            <p:cNvPr id="16" name="Line 20"/>
            <p:cNvSpPr>
              <a:spLocks noChangeShapeType="1"/>
            </p:cNvSpPr>
            <p:nvPr/>
          </p:nvSpPr>
          <p:spPr bwMode="auto">
            <a:xfrm flipV="1">
              <a:off x="2716636" y="1664437"/>
              <a:ext cx="0" cy="2665412"/>
            </a:xfrm>
            <a:prstGeom prst="line">
              <a:avLst/>
            </a:prstGeom>
            <a:noFill/>
            <a:ln w="9525">
              <a:solidFill>
                <a:schemeClr val="tx1"/>
              </a:solidFill>
              <a:round/>
              <a:headEnd/>
              <a:tailEnd type="triangle" w="med" len="med"/>
            </a:ln>
          </p:spPr>
          <p:txBody>
            <a:bodyPr/>
            <a:lstStyle/>
            <a:p>
              <a:endParaRPr lang="de-DE"/>
            </a:p>
          </p:txBody>
        </p:sp>
        <p:sp>
          <p:nvSpPr>
            <p:cNvPr id="17" name="Arc 21"/>
            <p:cNvSpPr>
              <a:spLocks/>
            </p:cNvSpPr>
            <p:nvPr/>
          </p:nvSpPr>
          <p:spPr bwMode="auto">
            <a:xfrm flipV="1">
              <a:off x="2195513" y="1844675"/>
              <a:ext cx="431800" cy="2401888"/>
            </a:xfrm>
            <a:custGeom>
              <a:avLst/>
              <a:gdLst>
                <a:gd name="T0" fmla="*/ 0 w 21600"/>
                <a:gd name="T1" fmla="*/ 0 h 22506"/>
                <a:gd name="T2" fmla="*/ 2147483647 w 21600"/>
                <a:gd name="T3" fmla="*/ 2147483647 h 22506"/>
                <a:gd name="T4" fmla="*/ 0 w 21600"/>
                <a:gd name="T5" fmla="*/ 2147483647 h 22506"/>
                <a:gd name="T6" fmla="*/ 0 60000 65536"/>
                <a:gd name="T7" fmla="*/ 0 60000 65536"/>
                <a:gd name="T8" fmla="*/ 0 60000 65536"/>
                <a:gd name="T9" fmla="*/ 0 w 21600"/>
                <a:gd name="T10" fmla="*/ 0 h 22506"/>
                <a:gd name="T11" fmla="*/ 21600 w 21600"/>
                <a:gd name="T12" fmla="*/ 22506 h 22506"/>
              </a:gdLst>
              <a:ahLst/>
              <a:cxnLst>
                <a:cxn ang="T6">
                  <a:pos x="T0" y="T1"/>
                </a:cxn>
                <a:cxn ang="T7">
                  <a:pos x="T2" y="T3"/>
                </a:cxn>
                <a:cxn ang="T8">
                  <a:pos x="T4" y="T5"/>
                </a:cxn>
              </a:cxnLst>
              <a:rect l="T9" t="T10" r="T11" b="T12"/>
              <a:pathLst>
                <a:path w="21600" h="22506" fill="none" extrusionOk="0">
                  <a:moveTo>
                    <a:pt x="-1" y="0"/>
                  </a:moveTo>
                  <a:cubicBezTo>
                    <a:pt x="11929" y="0"/>
                    <a:pt x="21600" y="9670"/>
                    <a:pt x="21600" y="21600"/>
                  </a:cubicBezTo>
                  <a:cubicBezTo>
                    <a:pt x="21600" y="21902"/>
                    <a:pt x="21593" y="22204"/>
                    <a:pt x="21580" y="22505"/>
                  </a:cubicBezTo>
                </a:path>
                <a:path w="21600" h="22506" stroke="0" extrusionOk="0">
                  <a:moveTo>
                    <a:pt x="-1" y="0"/>
                  </a:moveTo>
                  <a:cubicBezTo>
                    <a:pt x="11929" y="0"/>
                    <a:pt x="21600" y="9670"/>
                    <a:pt x="21600" y="21600"/>
                  </a:cubicBezTo>
                  <a:cubicBezTo>
                    <a:pt x="21600" y="21902"/>
                    <a:pt x="21593" y="22204"/>
                    <a:pt x="21580" y="22505"/>
                  </a:cubicBezTo>
                  <a:lnTo>
                    <a:pt x="0" y="21600"/>
                  </a:lnTo>
                  <a:close/>
                </a:path>
              </a:pathLst>
            </a:custGeom>
            <a:noFill/>
            <a:ln w="9525">
              <a:solidFill>
                <a:schemeClr val="tx1"/>
              </a:solidFill>
              <a:round/>
              <a:headEnd/>
              <a:tailEnd/>
            </a:ln>
          </p:spPr>
          <p:txBody>
            <a:bodyPr wrap="none" anchor="ctr"/>
            <a:lstStyle/>
            <a:p>
              <a:endParaRPr lang="de-DE"/>
            </a:p>
          </p:txBody>
        </p:sp>
        <p:sp>
          <p:nvSpPr>
            <p:cNvPr id="18" name="Arc 22"/>
            <p:cNvSpPr>
              <a:spLocks/>
            </p:cNvSpPr>
            <p:nvPr/>
          </p:nvSpPr>
          <p:spPr bwMode="auto">
            <a:xfrm flipH="1" flipV="1">
              <a:off x="6588125" y="1773238"/>
              <a:ext cx="431800" cy="2447925"/>
            </a:xfrm>
            <a:custGeom>
              <a:avLst/>
              <a:gdLst>
                <a:gd name="T0" fmla="*/ 0 w 21600"/>
                <a:gd name="T1" fmla="*/ 0 h 22435"/>
                <a:gd name="T2" fmla="*/ 2147483647 w 21600"/>
                <a:gd name="T3" fmla="*/ 2147483647 h 22435"/>
                <a:gd name="T4" fmla="*/ 0 w 21600"/>
                <a:gd name="T5" fmla="*/ 2147483647 h 22435"/>
                <a:gd name="T6" fmla="*/ 0 60000 65536"/>
                <a:gd name="T7" fmla="*/ 0 60000 65536"/>
                <a:gd name="T8" fmla="*/ 0 60000 65536"/>
                <a:gd name="T9" fmla="*/ 0 w 21600"/>
                <a:gd name="T10" fmla="*/ 0 h 22435"/>
                <a:gd name="T11" fmla="*/ 21600 w 21600"/>
                <a:gd name="T12" fmla="*/ 22435 h 22435"/>
              </a:gdLst>
              <a:ahLst/>
              <a:cxnLst>
                <a:cxn ang="T6">
                  <a:pos x="T0" y="T1"/>
                </a:cxn>
                <a:cxn ang="T7">
                  <a:pos x="T2" y="T3"/>
                </a:cxn>
                <a:cxn ang="T8">
                  <a:pos x="T4" y="T5"/>
                </a:cxn>
              </a:cxnLst>
              <a:rect l="T9" t="T10" r="T11" b="T12"/>
              <a:pathLst>
                <a:path w="21600" h="22435" fill="none" extrusionOk="0">
                  <a:moveTo>
                    <a:pt x="-1" y="0"/>
                  </a:moveTo>
                  <a:cubicBezTo>
                    <a:pt x="11929" y="0"/>
                    <a:pt x="21600" y="9670"/>
                    <a:pt x="21600" y="21600"/>
                  </a:cubicBezTo>
                  <a:cubicBezTo>
                    <a:pt x="21600" y="21878"/>
                    <a:pt x="21594" y="22156"/>
                    <a:pt x="21583" y="22434"/>
                  </a:cubicBezTo>
                </a:path>
                <a:path w="21600" h="22435" stroke="0" extrusionOk="0">
                  <a:moveTo>
                    <a:pt x="-1" y="0"/>
                  </a:moveTo>
                  <a:cubicBezTo>
                    <a:pt x="11929" y="0"/>
                    <a:pt x="21600" y="9670"/>
                    <a:pt x="21600" y="21600"/>
                  </a:cubicBezTo>
                  <a:cubicBezTo>
                    <a:pt x="21600" y="21878"/>
                    <a:pt x="21594" y="22156"/>
                    <a:pt x="21583" y="22434"/>
                  </a:cubicBezTo>
                  <a:lnTo>
                    <a:pt x="0" y="21600"/>
                  </a:lnTo>
                  <a:close/>
                </a:path>
              </a:pathLst>
            </a:custGeom>
            <a:noFill/>
            <a:ln w="12700">
              <a:solidFill>
                <a:schemeClr val="tx1"/>
              </a:solidFill>
              <a:round/>
              <a:headEnd/>
              <a:tailEnd/>
            </a:ln>
          </p:spPr>
          <p:txBody>
            <a:bodyPr wrap="none" anchor="ctr"/>
            <a:lstStyle/>
            <a:p>
              <a:endParaRPr lang="de-DE"/>
            </a:p>
          </p:txBody>
        </p:sp>
        <p:sp>
          <p:nvSpPr>
            <p:cNvPr id="19" name="Line 23"/>
            <p:cNvSpPr>
              <a:spLocks noChangeShapeType="1"/>
            </p:cNvSpPr>
            <p:nvPr/>
          </p:nvSpPr>
          <p:spPr bwMode="auto">
            <a:xfrm flipV="1">
              <a:off x="6516688" y="1646663"/>
              <a:ext cx="0" cy="2665413"/>
            </a:xfrm>
            <a:prstGeom prst="line">
              <a:avLst/>
            </a:prstGeom>
            <a:noFill/>
            <a:ln w="9525">
              <a:solidFill>
                <a:schemeClr val="tx1"/>
              </a:solidFill>
              <a:round/>
              <a:headEnd/>
              <a:tailEnd type="triangle" w="med" len="med"/>
            </a:ln>
          </p:spPr>
          <p:txBody>
            <a:bodyPr/>
            <a:lstStyle/>
            <a:p>
              <a:endParaRPr lang="de-DE"/>
            </a:p>
          </p:txBody>
        </p:sp>
        <p:sp>
          <p:nvSpPr>
            <p:cNvPr id="20" name="WordArt 25"/>
            <p:cNvSpPr>
              <a:spLocks noChangeArrowheads="1" noChangeShapeType="1" noTextEdit="1"/>
            </p:cNvSpPr>
            <p:nvPr/>
          </p:nvSpPr>
          <p:spPr bwMode="auto">
            <a:xfrm>
              <a:off x="1406525" y="1989138"/>
              <a:ext cx="428625" cy="638175"/>
            </a:xfrm>
            <a:prstGeom prst="rect">
              <a:avLst/>
            </a:prstGeom>
          </p:spPr>
          <p:txBody>
            <a:bodyPr wrap="none" fromWordArt="1">
              <a:prstTxWarp prst="textPlain">
                <a:avLst>
                  <a:gd name="adj" fmla="val 50000"/>
                </a:avLst>
              </a:prstTxWarp>
            </a:bodyPr>
            <a:lstStyle/>
            <a:p>
              <a:pPr algn="ctr"/>
              <a:endParaRPr lang="de-DE" sz="3600" b="1" kern="10" normalizeH="1">
                <a:ln w="9525">
                  <a:solidFill>
                    <a:srgbClr val="000000"/>
                  </a:solidFill>
                  <a:round/>
                  <a:headEnd/>
                  <a:tailEnd/>
                </a:ln>
                <a:latin typeface="Arial Black"/>
              </a:endParaRPr>
            </a:p>
          </p:txBody>
        </p:sp>
        <p:sp>
          <p:nvSpPr>
            <p:cNvPr id="21" name="WordArt 26"/>
            <p:cNvSpPr>
              <a:spLocks noChangeArrowheads="1" noChangeShapeType="1" noTextEdit="1"/>
            </p:cNvSpPr>
            <p:nvPr/>
          </p:nvSpPr>
          <p:spPr bwMode="auto">
            <a:xfrm>
              <a:off x="1454150" y="3438525"/>
              <a:ext cx="381000" cy="638175"/>
            </a:xfrm>
            <a:prstGeom prst="rect">
              <a:avLst/>
            </a:prstGeom>
          </p:spPr>
          <p:txBody>
            <a:bodyPr wrap="none" fromWordArt="1">
              <a:prstTxWarp prst="textPlain">
                <a:avLst>
                  <a:gd name="adj" fmla="val 50000"/>
                </a:avLst>
              </a:prstTxWarp>
            </a:bodyPr>
            <a:lstStyle/>
            <a:p>
              <a:pPr algn="ctr"/>
              <a:endParaRPr lang="de-DE" sz="3600" b="1" kern="10" normalizeH="1">
                <a:ln w="9525">
                  <a:solidFill>
                    <a:srgbClr val="000000"/>
                  </a:solidFill>
                  <a:round/>
                  <a:headEnd/>
                  <a:tailEnd/>
                </a:ln>
                <a:latin typeface="Arial Black"/>
              </a:endParaRPr>
            </a:p>
          </p:txBody>
        </p:sp>
        <p:sp>
          <p:nvSpPr>
            <p:cNvPr id="22" name="WordArt 27"/>
            <p:cNvSpPr>
              <a:spLocks noChangeArrowheads="1" noChangeShapeType="1" noTextEdit="1"/>
            </p:cNvSpPr>
            <p:nvPr/>
          </p:nvSpPr>
          <p:spPr bwMode="auto">
            <a:xfrm>
              <a:off x="7380288" y="1927225"/>
              <a:ext cx="333375" cy="638175"/>
            </a:xfrm>
            <a:prstGeom prst="rect">
              <a:avLst/>
            </a:prstGeom>
          </p:spPr>
          <p:txBody>
            <a:bodyPr wrap="none" fromWordArt="1">
              <a:prstTxWarp prst="textPlain">
                <a:avLst>
                  <a:gd name="adj" fmla="val 50000"/>
                </a:avLst>
              </a:prstTxWarp>
            </a:bodyPr>
            <a:lstStyle/>
            <a:p>
              <a:pPr algn="ctr"/>
              <a:endParaRPr lang="de-DE" sz="3600" b="1" kern="10" normalizeH="1">
                <a:ln w="9525">
                  <a:solidFill>
                    <a:srgbClr val="000000"/>
                  </a:solidFill>
                  <a:round/>
                  <a:headEnd/>
                  <a:tailEnd/>
                </a:ln>
                <a:latin typeface="Arial Black"/>
              </a:endParaRPr>
            </a:p>
          </p:txBody>
        </p:sp>
        <p:sp>
          <p:nvSpPr>
            <p:cNvPr id="23" name="WordArt 28"/>
            <p:cNvSpPr>
              <a:spLocks noChangeArrowheads="1" noChangeShapeType="1" noTextEdit="1"/>
            </p:cNvSpPr>
            <p:nvPr/>
          </p:nvSpPr>
          <p:spPr bwMode="auto">
            <a:xfrm>
              <a:off x="7380288" y="3429000"/>
              <a:ext cx="304800" cy="638175"/>
            </a:xfrm>
            <a:prstGeom prst="rect">
              <a:avLst/>
            </a:prstGeom>
          </p:spPr>
          <p:txBody>
            <a:bodyPr wrap="none" fromWordArt="1">
              <a:prstTxWarp prst="textPlain">
                <a:avLst>
                  <a:gd name="adj" fmla="val 50000"/>
                </a:avLst>
              </a:prstTxWarp>
            </a:bodyPr>
            <a:lstStyle/>
            <a:p>
              <a:pPr algn="ctr"/>
              <a:endParaRPr lang="de-DE" sz="3600" b="1" kern="10" normalizeH="1">
                <a:ln w="9525">
                  <a:solidFill>
                    <a:srgbClr val="000000"/>
                  </a:solidFill>
                  <a:round/>
                  <a:headEnd/>
                  <a:tailEnd/>
                </a:ln>
                <a:latin typeface="Arial Black"/>
              </a:endParaRPr>
            </a:p>
          </p:txBody>
        </p:sp>
        <p:sp>
          <p:nvSpPr>
            <p:cNvPr id="24" name="WordArt 29"/>
            <p:cNvSpPr>
              <a:spLocks noChangeArrowheads="1" noChangeShapeType="1" noTextEdit="1"/>
            </p:cNvSpPr>
            <p:nvPr/>
          </p:nvSpPr>
          <p:spPr bwMode="auto">
            <a:xfrm>
              <a:off x="7920085" y="2636813"/>
              <a:ext cx="764356" cy="857250"/>
            </a:xfrm>
            <a:prstGeom prst="rect">
              <a:avLst/>
            </a:prstGeom>
          </p:spPr>
          <p:txBody>
            <a:bodyPr wrap="none" fromWordArt="1">
              <a:prstTxWarp prst="textPlain">
                <a:avLst>
                  <a:gd name="adj" fmla="val 50000"/>
                </a:avLst>
              </a:prstTxWarp>
            </a:bodyPr>
            <a:lstStyle/>
            <a:p>
              <a:pPr algn="ctr"/>
              <a:r>
                <a:rPr lang="de-DE" sz="4800" b="1" kern="10" normalizeH="1" dirty="0" smtClean="0">
                  <a:ln w="25400">
                    <a:solidFill>
                      <a:srgbClr val="000000"/>
                    </a:solidFill>
                    <a:round/>
                    <a:headEnd/>
                    <a:tailEnd/>
                  </a:ln>
                  <a:solidFill>
                    <a:srgbClr val="FFFFFF"/>
                  </a:solidFill>
                  <a:latin typeface="Arial Black"/>
                </a:rPr>
                <a:t>C</a:t>
              </a:r>
              <a:endParaRPr lang="de-DE" sz="4800" b="1" kern="10" normalizeH="1" dirty="0">
                <a:ln w="25400">
                  <a:solidFill>
                    <a:srgbClr val="000000"/>
                  </a:solidFill>
                  <a:round/>
                  <a:headEnd/>
                  <a:tailEnd/>
                </a:ln>
                <a:solidFill>
                  <a:srgbClr val="FFFFFF"/>
                </a:solidFill>
                <a:latin typeface="Arial Black"/>
              </a:endParaRPr>
            </a:p>
          </p:txBody>
        </p:sp>
        <p:sp>
          <p:nvSpPr>
            <p:cNvPr id="25" name="WordArt 30"/>
            <p:cNvSpPr>
              <a:spLocks noChangeArrowheads="1" noChangeShapeType="1" noTextEdit="1"/>
            </p:cNvSpPr>
            <p:nvPr/>
          </p:nvSpPr>
          <p:spPr bwMode="auto">
            <a:xfrm>
              <a:off x="8027988" y="2646363"/>
              <a:ext cx="476250" cy="857250"/>
            </a:xfrm>
            <a:prstGeom prst="rect">
              <a:avLst/>
            </a:prstGeom>
          </p:spPr>
          <p:txBody>
            <a:bodyPr wrap="none" fromWordArt="1">
              <a:prstTxWarp prst="textPlain">
                <a:avLst>
                  <a:gd name="adj" fmla="val 50000"/>
                </a:avLst>
              </a:prstTxWarp>
            </a:bodyPr>
            <a:lstStyle/>
            <a:p>
              <a:pPr algn="ctr"/>
              <a:endParaRPr lang="de-DE" sz="4800" b="1" kern="10" normalizeH="1">
                <a:ln w="25400">
                  <a:solidFill>
                    <a:srgbClr val="000000"/>
                  </a:solidFill>
                  <a:round/>
                  <a:headEnd/>
                  <a:tailEnd/>
                </a:ln>
                <a:solidFill>
                  <a:srgbClr val="FFFFFF"/>
                </a:solidFill>
                <a:latin typeface="Arial Black"/>
              </a:endParaRPr>
            </a:p>
          </p:txBody>
        </p:sp>
        <p:sp>
          <p:nvSpPr>
            <p:cNvPr id="26" name="AutoShape 35"/>
            <p:cNvSpPr>
              <a:spLocks noChangeArrowheads="1"/>
            </p:cNvSpPr>
            <p:nvPr/>
          </p:nvSpPr>
          <p:spPr bwMode="auto">
            <a:xfrm>
              <a:off x="3038688" y="1664792"/>
              <a:ext cx="2159000" cy="2709037"/>
            </a:xfrm>
            <a:prstGeom prst="upArrow">
              <a:avLst>
                <a:gd name="adj1" fmla="val 50000"/>
                <a:gd name="adj2" fmla="val 26691"/>
              </a:avLst>
            </a:prstGeom>
            <a:noFill/>
            <a:ln w="9525">
              <a:solidFill>
                <a:schemeClr val="tx1"/>
              </a:solidFill>
              <a:miter lim="800000"/>
              <a:headEnd/>
              <a:tailEnd/>
            </a:ln>
          </p:spPr>
          <p:txBody>
            <a:bodyPr wrap="none" anchor="ctr"/>
            <a:lstStyle/>
            <a:p>
              <a:endParaRPr lang="de-DE"/>
            </a:p>
          </p:txBody>
        </p:sp>
        <p:sp>
          <p:nvSpPr>
            <p:cNvPr id="27" name="Text Box 36"/>
            <p:cNvSpPr txBox="1">
              <a:spLocks noChangeArrowheads="1"/>
            </p:cNvSpPr>
            <p:nvPr/>
          </p:nvSpPr>
          <p:spPr bwMode="auto">
            <a:xfrm rot="16200000">
              <a:off x="3013962" y="2860031"/>
              <a:ext cx="2057324" cy="461665"/>
            </a:xfrm>
            <a:prstGeom prst="rect">
              <a:avLst/>
            </a:prstGeom>
            <a:noFill/>
            <a:ln w="9525">
              <a:noFill/>
              <a:miter lim="800000"/>
              <a:headEnd/>
              <a:tailEnd/>
            </a:ln>
          </p:spPr>
          <p:txBody>
            <a:bodyPr wrap="none">
              <a:spAutoFit/>
            </a:bodyPr>
            <a:lstStyle/>
            <a:p>
              <a:pPr algn="ctr"/>
              <a:r>
                <a:rPr lang="de-DE" sz="2400" b="1" dirty="0" err="1" smtClean="0"/>
                <a:t>Simplifications</a:t>
              </a:r>
              <a:endParaRPr lang="de-DE" sz="2400" b="1" dirty="0"/>
            </a:p>
          </p:txBody>
        </p:sp>
        <p:sp>
          <p:nvSpPr>
            <p:cNvPr id="28" name="Line 17"/>
            <p:cNvSpPr>
              <a:spLocks noChangeShapeType="1"/>
            </p:cNvSpPr>
            <p:nvPr/>
          </p:nvSpPr>
          <p:spPr bwMode="auto">
            <a:xfrm>
              <a:off x="2987675" y="4581525"/>
              <a:ext cx="3313113" cy="0"/>
            </a:xfrm>
            <a:prstGeom prst="line">
              <a:avLst/>
            </a:prstGeom>
            <a:noFill/>
            <a:ln w="76200" cmpd="sng">
              <a:solidFill>
                <a:schemeClr val="tx1"/>
              </a:solidFill>
              <a:round/>
              <a:headEnd/>
              <a:tailEnd type="triangle" w="med" len="med"/>
            </a:ln>
          </p:spPr>
          <p:txBody>
            <a:bodyPr/>
            <a:lstStyle/>
            <a:p>
              <a:endParaRPr lang="de-DE"/>
            </a:p>
          </p:txBody>
        </p:sp>
        <p:sp>
          <p:nvSpPr>
            <p:cNvPr id="29" name="WordArt 29"/>
            <p:cNvSpPr>
              <a:spLocks noChangeArrowheads="1" noChangeShapeType="1" noTextEdit="1"/>
            </p:cNvSpPr>
            <p:nvPr/>
          </p:nvSpPr>
          <p:spPr bwMode="auto">
            <a:xfrm>
              <a:off x="816296" y="2636912"/>
              <a:ext cx="764356" cy="857250"/>
            </a:xfrm>
            <a:prstGeom prst="rect">
              <a:avLst/>
            </a:prstGeom>
          </p:spPr>
          <p:txBody>
            <a:bodyPr wrap="none" fromWordArt="1">
              <a:prstTxWarp prst="textPlain">
                <a:avLst>
                  <a:gd name="adj" fmla="val 50000"/>
                </a:avLst>
              </a:prstTxWarp>
            </a:bodyPr>
            <a:lstStyle/>
            <a:p>
              <a:pPr algn="ctr"/>
              <a:r>
                <a:rPr lang="de-DE" sz="4800" b="1" kern="10" normalizeH="1" dirty="0" smtClean="0">
                  <a:ln w="25400">
                    <a:solidFill>
                      <a:srgbClr val="000000"/>
                    </a:solidFill>
                    <a:round/>
                    <a:headEnd/>
                    <a:tailEnd/>
                  </a:ln>
                  <a:solidFill>
                    <a:srgbClr val="FFFFFF"/>
                  </a:solidFill>
                  <a:latin typeface="Arial Black"/>
                </a:rPr>
                <a:t>A</a:t>
              </a:r>
              <a:endParaRPr lang="de-DE" sz="4800" b="1" kern="10" normalizeH="1" dirty="0">
                <a:ln w="25400">
                  <a:solidFill>
                    <a:srgbClr val="000000"/>
                  </a:solidFill>
                  <a:round/>
                  <a:headEnd/>
                  <a:tailEnd/>
                </a:ln>
                <a:solidFill>
                  <a:srgbClr val="FFFFFF"/>
                </a:solidFill>
                <a:latin typeface="Arial Black"/>
              </a:endParaRPr>
            </a:p>
          </p:txBody>
        </p:sp>
        <p:sp>
          <p:nvSpPr>
            <p:cNvPr id="30" name="Textfeld 53"/>
            <p:cNvSpPr txBox="1"/>
            <p:nvPr/>
          </p:nvSpPr>
          <p:spPr>
            <a:xfrm>
              <a:off x="7256718" y="1772717"/>
              <a:ext cx="975108" cy="369332"/>
            </a:xfrm>
            <a:prstGeom prst="rect">
              <a:avLst/>
            </a:prstGeom>
            <a:noFill/>
          </p:spPr>
          <p:txBody>
            <a:bodyPr wrap="none" rtlCol="0">
              <a:spAutoFit/>
            </a:bodyPr>
            <a:lstStyle/>
            <a:p>
              <a:r>
                <a:rPr lang="de-DE" dirty="0"/>
                <a:t>E</a:t>
              </a:r>
              <a:r>
                <a:rPr lang="de-DE" dirty="0" smtClean="0"/>
                <a:t>motion</a:t>
              </a:r>
              <a:endParaRPr lang="de-DE" dirty="0"/>
            </a:p>
          </p:txBody>
        </p:sp>
        <p:sp>
          <p:nvSpPr>
            <p:cNvPr id="36" name="Textfeld 53"/>
            <p:cNvSpPr txBox="1"/>
            <p:nvPr/>
          </p:nvSpPr>
          <p:spPr>
            <a:xfrm>
              <a:off x="526025" y="3716933"/>
              <a:ext cx="1333077" cy="369332"/>
            </a:xfrm>
            <a:prstGeom prst="rect">
              <a:avLst/>
            </a:prstGeom>
            <a:noFill/>
          </p:spPr>
          <p:txBody>
            <a:bodyPr wrap="none" rtlCol="0">
              <a:spAutoFit/>
            </a:bodyPr>
            <a:lstStyle/>
            <a:p>
              <a:r>
                <a:rPr lang="de-DE" dirty="0"/>
                <a:t>A</a:t>
              </a:r>
              <a:r>
                <a:rPr lang="de-DE" dirty="0" smtClean="0"/>
                <a:t>nalysis</a:t>
              </a:r>
              <a:endParaRPr lang="de-DE" dirty="0"/>
            </a:p>
          </p:txBody>
        </p:sp>
      </p:grpSp>
      <p:sp>
        <p:nvSpPr>
          <p:cNvPr id="32" name="TextBox 31"/>
          <p:cNvSpPr txBox="1"/>
          <p:nvPr/>
        </p:nvSpPr>
        <p:spPr>
          <a:xfrm>
            <a:off x="2193304" y="2492896"/>
            <a:ext cx="290464" cy="369332"/>
          </a:xfrm>
          <a:prstGeom prst="rect">
            <a:avLst/>
          </a:prstGeom>
          <a:noFill/>
        </p:spPr>
        <p:txBody>
          <a:bodyPr wrap="none" rtlCol="0">
            <a:spAutoFit/>
          </a:bodyPr>
          <a:lstStyle/>
          <a:p>
            <a:r>
              <a:rPr lang="de-AT" dirty="0" smtClean="0"/>
              <a:t>S</a:t>
            </a:r>
            <a:endParaRPr lang="de-AT" dirty="0"/>
          </a:p>
        </p:txBody>
      </p:sp>
      <p:sp>
        <p:nvSpPr>
          <p:cNvPr id="33" name="TextBox 32"/>
          <p:cNvSpPr txBox="1"/>
          <p:nvPr/>
        </p:nvSpPr>
        <p:spPr>
          <a:xfrm>
            <a:off x="4857600" y="2483604"/>
            <a:ext cx="309700" cy="369332"/>
          </a:xfrm>
          <a:prstGeom prst="rect">
            <a:avLst/>
          </a:prstGeom>
          <a:noFill/>
        </p:spPr>
        <p:txBody>
          <a:bodyPr wrap="none" rtlCol="0">
            <a:spAutoFit/>
          </a:bodyPr>
          <a:lstStyle/>
          <a:p>
            <a:r>
              <a:rPr lang="de-AT" dirty="0"/>
              <a:t>R</a:t>
            </a:r>
          </a:p>
        </p:txBody>
      </p:sp>
      <p:sp>
        <p:nvSpPr>
          <p:cNvPr id="34" name="TextBox 33"/>
          <p:cNvSpPr txBox="1"/>
          <p:nvPr/>
        </p:nvSpPr>
        <p:spPr>
          <a:xfrm>
            <a:off x="2178140" y="5579948"/>
            <a:ext cx="308098" cy="369332"/>
          </a:xfrm>
          <a:prstGeom prst="rect">
            <a:avLst/>
          </a:prstGeom>
          <a:noFill/>
        </p:spPr>
        <p:txBody>
          <a:bodyPr wrap="none" rtlCol="0">
            <a:spAutoFit/>
          </a:bodyPr>
          <a:lstStyle/>
          <a:p>
            <a:r>
              <a:rPr lang="de-AT" b="1" dirty="0"/>
              <a:t>P</a:t>
            </a:r>
          </a:p>
        </p:txBody>
      </p:sp>
      <p:sp>
        <p:nvSpPr>
          <p:cNvPr id="35" name="TextBox 34"/>
          <p:cNvSpPr txBox="1"/>
          <p:nvPr/>
        </p:nvSpPr>
        <p:spPr>
          <a:xfrm>
            <a:off x="4860032" y="5589240"/>
            <a:ext cx="340158" cy="369332"/>
          </a:xfrm>
          <a:prstGeom prst="rect">
            <a:avLst/>
          </a:prstGeom>
          <a:noFill/>
        </p:spPr>
        <p:txBody>
          <a:bodyPr wrap="none" rtlCol="0">
            <a:spAutoFit/>
          </a:bodyPr>
          <a:lstStyle/>
          <a:p>
            <a:r>
              <a:rPr lang="de-AT" b="1" dirty="0" smtClean="0"/>
              <a:t>Q</a:t>
            </a:r>
            <a:endParaRPr lang="de-AT" b="1" dirty="0"/>
          </a:p>
        </p:txBody>
      </p:sp>
      <p:sp>
        <p:nvSpPr>
          <p:cNvPr id="2" name="Textfeld 1"/>
          <p:cNvSpPr txBox="1"/>
          <p:nvPr/>
        </p:nvSpPr>
        <p:spPr>
          <a:xfrm>
            <a:off x="6516216" y="1556792"/>
            <a:ext cx="2426378" cy="3693319"/>
          </a:xfrm>
          <a:prstGeom prst="rect">
            <a:avLst/>
          </a:prstGeom>
          <a:noFill/>
        </p:spPr>
        <p:txBody>
          <a:bodyPr wrap="none" rtlCol="0">
            <a:spAutoFit/>
          </a:bodyPr>
          <a:lstStyle/>
          <a:p>
            <a:r>
              <a:rPr lang="en-AU" dirty="0" smtClean="0"/>
              <a:t>Practical relevance of </a:t>
            </a:r>
          </a:p>
          <a:p>
            <a:r>
              <a:rPr lang="en-AU" dirty="0" smtClean="0"/>
              <a:t>Industrial Commons:</a:t>
            </a:r>
          </a:p>
          <a:p>
            <a:endParaRPr lang="en-AU" dirty="0" smtClean="0"/>
          </a:p>
          <a:p>
            <a:r>
              <a:rPr lang="en-AU" dirty="0" smtClean="0"/>
              <a:t>The sum of the local </a:t>
            </a:r>
          </a:p>
          <a:p>
            <a:r>
              <a:rPr lang="en-AU" dirty="0" smtClean="0"/>
              <a:t> optimizations </a:t>
            </a:r>
          </a:p>
          <a:p>
            <a:r>
              <a:rPr lang="en-AU" dirty="0" smtClean="0"/>
              <a:t>(the combination of the</a:t>
            </a:r>
          </a:p>
          <a:p>
            <a:r>
              <a:rPr lang="en-AU" dirty="0" smtClean="0"/>
              <a:t> two dimensional maps) </a:t>
            </a:r>
          </a:p>
          <a:p>
            <a:r>
              <a:rPr lang="en-AU" dirty="0" smtClean="0"/>
              <a:t>is not an optimal result </a:t>
            </a:r>
          </a:p>
          <a:p>
            <a:r>
              <a:rPr lang="en-AU" dirty="0" smtClean="0"/>
              <a:t>for the whole as such.</a:t>
            </a:r>
          </a:p>
          <a:p>
            <a:r>
              <a:rPr lang="en-AU" dirty="0" smtClean="0"/>
              <a:t>[We need bilateral </a:t>
            </a:r>
          </a:p>
          <a:p>
            <a:r>
              <a:rPr lang="en-AU" dirty="0"/>
              <a:t>c</a:t>
            </a:r>
            <a:r>
              <a:rPr lang="en-AU" dirty="0" smtClean="0"/>
              <a:t>ooperation and </a:t>
            </a:r>
          </a:p>
          <a:p>
            <a:r>
              <a:rPr lang="en-AU" dirty="0" smtClean="0"/>
              <a:t>corrections </a:t>
            </a:r>
          </a:p>
          <a:p>
            <a:r>
              <a:rPr lang="en-AU" dirty="0" smtClean="0"/>
              <a:t>via e. g. dialogue!]</a:t>
            </a:r>
            <a:endParaRPr lang="en-AU" dirty="0"/>
          </a:p>
        </p:txBody>
      </p:sp>
    </p:spTree>
    <p:extLst>
      <p:ext uri="{BB962C8B-B14F-4D97-AF65-F5344CB8AC3E}">
        <p14:creationId xmlns:p14="http://schemas.microsoft.com/office/powerpoint/2010/main" val="180414819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descr="Gepunktetes Gitternetz"/>
          <p:cNvSpPr>
            <a:spLocks noChangeArrowheads="1"/>
          </p:cNvSpPr>
          <p:nvPr/>
        </p:nvSpPr>
        <p:spPr bwMode="auto">
          <a:xfrm>
            <a:off x="4103172" y="5057378"/>
            <a:ext cx="2286000" cy="1371600"/>
          </a:xfrm>
          <a:prstGeom prst="rect">
            <a:avLst/>
          </a:prstGeom>
          <a:pattFill prst="dotGrid">
            <a:fgClr>
              <a:srgbClr val="808080"/>
            </a:fgClr>
            <a:bgClr>
              <a:schemeClr val="bg1"/>
            </a:bgClr>
          </a:pattFill>
          <a:ln w="57150">
            <a:solidFill>
              <a:srgbClr val="A031D3"/>
            </a:solidFill>
            <a:miter lim="800000"/>
            <a:headEnd/>
            <a:tailEnd/>
          </a:ln>
        </p:spPr>
        <p:txBody>
          <a:bodyPr wrap="none" anchor="ctr"/>
          <a:lstStyle/>
          <a:p>
            <a:endParaRPr lang="de-DE"/>
          </a:p>
        </p:txBody>
      </p:sp>
      <p:sp>
        <p:nvSpPr>
          <p:cNvPr id="7" name="Cloud"/>
          <p:cNvSpPr>
            <a:spLocks noChangeAspect="1" noEditPoints="1" noChangeArrowheads="1"/>
          </p:cNvSpPr>
          <p:nvPr/>
        </p:nvSpPr>
        <p:spPr bwMode="auto">
          <a:xfrm>
            <a:off x="3963472" y="4884341"/>
            <a:ext cx="2667000" cy="1697037"/>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2977 w 21600"/>
              <a:gd name="T13" fmla="*/ 3262 h 21600"/>
              <a:gd name="T14" fmla="*/ 17087 w 21600"/>
              <a:gd name="T15" fmla="*/ 17337 h 21600"/>
            </a:gdLst>
            <a:ahLst/>
            <a:cxnLst>
              <a:cxn ang="T8">
                <a:pos x="T0" y="T1"/>
              </a:cxn>
              <a:cxn ang="T9">
                <a:pos x="T2" y="T3"/>
              </a:cxn>
              <a:cxn ang="T10">
                <a:pos x="T4" y="T5"/>
              </a:cxn>
              <a:cxn ang="T11">
                <a:pos x="T6" y="T7"/>
              </a:cxn>
            </a:cxnLst>
            <a:rect l="T12" t="T13" r="T14" b="T15"/>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noFill/>
          <a:ln w="28575">
            <a:solidFill>
              <a:srgbClr val="339966"/>
            </a:solidFill>
            <a:miter lim="800000"/>
            <a:headEnd/>
            <a:tailEnd/>
          </a:ln>
        </p:spPr>
        <p:txBody>
          <a:bodyPr/>
          <a:lstStyle/>
          <a:p>
            <a:endParaRPr lang="de-DE"/>
          </a:p>
        </p:txBody>
      </p:sp>
      <p:sp>
        <p:nvSpPr>
          <p:cNvPr id="8" name="Text Box 6"/>
          <p:cNvSpPr txBox="1">
            <a:spLocks noChangeArrowheads="1"/>
          </p:cNvSpPr>
          <p:nvPr/>
        </p:nvSpPr>
        <p:spPr bwMode="auto">
          <a:xfrm>
            <a:off x="5017572" y="2314178"/>
            <a:ext cx="473075" cy="457200"/>
          </a:xfrm>
          <a:prstGeom prst="rect">
            <a:avLst/>
          </a:prstGeom>
          <a:noFill/>
          <a:ln w="9525">
            <a:noFill/>
            <a:miter lim="800000"/>
            <a:headEnd/>
            <a:tailEnd/>
          </a:ln>
        </p:spPr>
        <p:txBody>
          <a:bodyPr>
            <a:spAutoFit/>
          </a:bodyPr>
          <a:lstStyle/>
          <a:p>
            <a:endParaRPr lang="de-DE" sz="2400">
              <a:latin typeface="Times New Roman" pitchFamily="18" charset="0"/>
            </a:endParaRPr>
          </a:p>
        </p:txBody>
      </p:sp>
      <p:sp>
        <p:nvSpPr>
          <p:cNvPr id="9" name="Text Box 7"/>
          <p:cNvSpPr txBox="1">
            <a:spLocks noChangeArrowheads="1"/>
          </p:cNvSpPr>
          <p:nvPr/>
        </p:nvSpPr>
        <p:spPr bwMode="auto">
          <a:xfrm>
            <a:off x="5398572" y="1780778"/>
            <a:ext cx="549275" cy="457200"/>
          </a:xfrm>
          <a:prstGeom prst="rect">
            <a:avLst/>
          </a:prstGeom>
          <a:noFill/>
          <a:ln w="9525">
            <a:noFill/>
            <a:miter lim="800000"/>
            <a:headEnd/>
            <a:tailEnd/>
          </a:ln>
        </p:spPr>
        <p:txBody>
          <a:bodyPr>
            <a:spAutoFit/>
          </a:bodyPr>
          <a:lstStyle/>
          <a:p>
            <a:pPr algn="ctr"/>
            <a:r>
              <a:rPr lang="de-DE" sz="2400" b="1">
                <a:solidFill>
                  <a:schemeClr val="bg1"/>
                </a:solidFill>
                <a:latin typeface="Times New Roman" pitchFamily="18" charset="0"/>
              </a:rPr>
              <a:t>E</a:t>
            </a:r>
            <a:endParaRPr lang="de-AT" sz="2400" b="1">
              <a:solidFill>
                <a:schemeClr val="bg1"/>
              </a:solidFill>
              <a:latin typeface="Times New Roman" pitchFamily="18" charset="0"/>
            </a:endParaRPr>
          </a:p>
        </p:txBody>
      </p:sp>
      <p:sp>
        <p:nvSpPr>
          <p:cNvPr id="10" name="Oval 8"/>
          <p:cNvSpPr>
            <a:spLocks noChangeArrowheads="1"/>
          </p:cNvSpPr>
          <p:nvPr/>
        </p:nvSpPr>
        <p:spPr bwMode="auto">
          <a:xfrm>
            <a:off x="3887272" y="5197078"/>
            <a:ext cx="2895600" cy="1143000"/>
          </a:xfrm>
          <a:prstGeom prst="ellipse">
            <a:avLst/>
          </a:prstGeom>
          <a:noFill/>
          <a:ln w="38100">
            <a:solidFill>
              <a:srgbClr val="E1424D"/>
            </a:solidFill>
            <a:round/>
            <a:headEnd/>
            <a:tailEnd/>
          </a:ln>
        </p:spPr>
        <p:txBody>
          <a:bodyPr wrap="none" anchor="ctr"/>
          <a:lstStyle/>
          <a:p>
            <a:endParaRPr lang="de-DE"/>
          </a:p>
        </p:txBody>
      </p:sp>
      <p:sp>
        <p:nvSpPr>
          <p:cNvPr id="11" name="Text Box 9"/>
          <p:cNvSpPr txBox="1">
            <a:spLocks noChangeArrowheads="1"/>
          </p:cNvSpPr>
          <p:nvPr/>
        </p:nvSpPr>
        <p:spPr bwMode="auto">
          <a:xfrm>
            <a:off x="4484172" y="5819378"/>
            <a:ext cx="854075" cy="457200"/>
          </a:xfrm>
          <a:prstGeom prst="rect">
            <a:avLst/>
          </a:prstGeom>
          <a:noFill/>
          <a:ln w="9525">
            <a:noFill/>
            <a:miter lim="800000"/>
            <a:headEnd/>
            <a:tailEnd/>
          </a:ln>
        </p:spPr>
        <p:txBody>
          <a:bodyPr>
            <a:spAutoFit/>
          </a:bodyPr>
          <a:lstStyle/>
          <a:p>
            <a:endParaRPr lang="de-DE" sz="2400">
              <a:latin typeface="Times New Roman" pitchFamily="18" charset="0"/>
            </a:endParaRPr>
          </a:p>
        </p:txBody>
      </p:sp>
      <p:sp>
        <p:nvSpPr>
          <p:cNvPr id="12" name="Line 10"/>
          <p:cNvSpPr>
            <a:spLocks noChangeShapeType="1"/>
          </p:cNvSpPr>
          <p:nvPr/>
        </p:nvSpPr>
        <p:spPr bwMode="auto">
          <a:xfrm>
            <a:off x="2198172" y="5590778"/>
            <a:ext cx="2209800" cy="0"/>
          </a:xfrm>
          <a:prstGeom prst="line">
            <a:avLst/>
          </a:prstGeom>
          <a:noFill/>
          <a:ln w="38100">
            <a:solidFill>
              <a:srgbClr val="C93B46"/>
            </a:solidFill>
            <a:round/>
            <a:headEnd/>
            <a:tailEnd type="triangle" w="med" len="med"/>
          </a:ln>
        </p:spPr>
        <p:txBody>
          <a:bodyPr/>
          <a:lstStyle/>
          <a:p>
            <a:endParaRPr lang="de-DE"/>
          </a:p>
        </p:txBody>
      </p:sp>
      <p:sp>
        <p:nvSpPr>
          <p:cNvPr id="13" name="Rectangle 11"/>
          <p:cNvSpPr>
            <a:spLocks noChangeArrowheads="1"/>
          </p:cNvSpPr>
          <p:nvPr/>
        </p:nvSpPr>
        <p:spPr bwMode="auto">
          <a:xfrm>
            <a:off x="5169972" y="3533378"/>
            <a:ext cx="990600" cy="762000"/>
          </a:xfrm>
          <a:prstGeom prst="rect">
            <a:avLst/>
          </a:prstGeom>
          <a:solidFill>
            <a:srgbClr val="003399">
              <a:alpha val="49019"/>
            </a:srgbClr>
          </a:solidFill>
          <a:ln w="9525">
            <a:solidFill>
              <a:schemeClr val="tx1"/>
            </a:solidFill>
            <a:miter lim="800000"/>
            <a:headEnd/>
            <a:tailEnd/>
          </a:ln>
        </p:spPr>
        <p:txBody>
          <a:bodyPr wrap="none" anchor="ctr"/>
          <a:lstStyle/>
          <a:p>
            <a:pPr algn="ctr"/>
            <a:r>
              <a:rPr lang="de-DE" sz="2800" b="1" dirty="0">
                <a:solidFill>
                  <a:schemeClr val="bg1"/>
                </a:solidFill>
                <a:latin typeface="Arial Black" pitchFamily="34" charset="0"/>
              </a:rPr>
              <a:t>F</a:t>
            </a:r>
            <a:endParaRPr lang="de-AT" sz="2800" b="1" dirty="0">
              <a:solidFill>
                <a:schemeClr val="bg1"/>
              </a:solidFill>
              <a:latin typeface="Arial Black" pitchFamily="34" charset="0"/>
            </a:endParaRPr>
          </a:p>
        </p:txBody>
      </p:sp>
      <p:sp>
        <p:nvSpPr>
          <p:cNvPr id="14" name="Line 12"/>
          <p:cNvSpPr>
            <a:spLocks noChangeShapeType="1"/>
          </p:cNvSpPr>
          <p:nvPr/>
        </p:nvSpPr>
        <p:spPr bwMode="auto">
          <a:xfrm flipH="1">
            <a:off x="2198172" y="2237978"/>
            <a:ext cx="3276600" cy="3276600"/>
          </a:xfrm>
          <a:prstGeom prst="line">
            <a:avLst/>
          </a:prstGeom>
          <a:noFill/>
          <a:ln w="31750">
            <a:solidFill>
              <a:srgbClr val="339966"/>
            </a:solidFill>
            <a:prstDash val="dashDot"/>
            <a:round/>
            <a:headEnd/>
            <a:tailEnd type="triangle" w="med" len="med"/>
          </a:ln>
        </p:spPr>
        <p:txBody>
          <a:bodyPr/>
          <a:lstStyle/>
          <a:p>
            <a:endParaRPr lang="de-DE"/>
          </a:p>
        </p:txBody>
      </p:sp>
      <p:sp>
        <p:nvSpPr>
          <p:cNvPr id="15" name="Line 13"/>
          <p:cNvSpPr>
            <a:spLocks noChangeShapeType="1"/>
          </p:cNvSpPr>
          <p:nvPr/>
        </p:nvSpPr>
        <p:spPr bwMode="auto">
          <a:xfrm>
            <a:off x="2274372" y="5717778"/>
            <a:ext cx="1981200" cy="0"/>
          </a:xfrm>
          <a:prstGeom prst="line">
            <a:avLst/>
          </a:prstGeom>
          <a:noFill/>
          <a:ln w="31750">
            <a:solidFill>
              <a:srgbClr val="339966"/>
            </a:solidFill>
            <a:prstDash val="dashDot"/>
            <a:round/>
            <a:headEnd/>
            <a:tailEnd type="triangle" w="med" len="med"/>
          </a:ln>
        </p:spPr>
        <p:txBody>
          <a:bodyPr/>
          <a:lstStyle/>
          <a:p>
            <a:endParaRPr lang="de-DE"/>
          </a:p>
        </p:txBody>
      </p:sp>
      <p:sp>
        <p:nvSpPr>
          <p:cNvPr id="16" name="Rectangle 15"/>
          <p:cNvSpPr>
            <a:spLocks noChangeArrowheads="1"/>
          </p:cNvSpPr>
          <p:nvPr/>
        </p:nvSpPr>
        <p:spPr bwMode="auto">
          <a:xfrm>
            <a:off x="4103172" y="5855891"/>
            <a:ext cx="676275" cy="457200"/>
          </a:xfrm>
          <a:prstGeom prst="rect">
            <a:avLst/>
          </a:prstGeom>
          <a:noFill/>
          <a:ln w="9525">
            <a:noFill/>
            <a:miter lim="800000"/>
            <a:headEnd/>
            <a:tailEnd/>
          </a:ln>
        </p:spPr>
        <p:txBody>
          <a:bodyPr wrap="none">
            <a:spAutoFit/>
          </a:bodyPr>
          <a:lstStyle/>
          <a:p>
            <a:r>
              <a:rPr lang="de-DE" sz="2400" b="1">
                <a:solidFill>
                  <a:srgbClr val="C93B46"/>
                </a:solidFill>
                <a:latin typeface="Arial Black" pitchFamily="34" charset="0"/>
              </a:rPr>
              <a:t>[Q]</a:t>
            </a:r>
            <a:endParaRPr lang="de-AT" sz="2400" b="1">
              <a:solidFill>
                <a:srgbClr val="C93B46"/>
              </a:solidFill>
              <a:latin typeface="Arial Black" pitchFamily="34" charset="0"/>
            </a:endParaRPr>
          </a:p>
        </p:txBody>
      </p:sp>
      <p:sp>
        <p:nvSpPr>
          <p:cNvPr id="17" name="Line 17"/>
          <p:cNvSpPr>
            <a:spLocks noChangeShapeType="1"/>
          </p:cNvSpPr>
          <p:nvPr/>
        </p:nvSpPr>
        <p:spPr bwMode="auto">
          <a:xfrm>
            <a:off x="2198172" y="5832078"/>
            <a:ext cx="2209800" cy="0"/>
          </a:xfrm>
          <a:prstGeom prst="line">
            <a:avLst/>
          </a:prstGeom>
          <a:noFill/>
          <a:ln w="38100">
            <a:solidFill>
              <a:srgbClr val="A031D3"/>
            </a:solidFill>
            <a:round/>
            <a:headEnd/>
            <a:tailEnd type="triangle" w="med" len="med"/>
          </a:ln>
        </p:spPr>
        <p:txBody>
          <a:bodyPr/>
          <a:lstStyle/>
          <a:p>
            <a:endParaRPr lang="de-DE"/>
          </a:p>
        </p:txBody>
      </p:sp>
      <p:sp>
        <p:nvSpPr>
          <p:cNvPr id="18" name="Rectangle 18"/>
          <p:cNvSpPr>
            <a:spLocks noChangeArrowheads="1"/>
          </p:cNvSpPr>
          <p:nvPr/>
        </p:nvSpPr>
        <p:spPr bwMode="auto">
          <a:xfrm>
            <a:off x="5169972" y="1552178"/>
            <a:ext cx="990600" cy="762000"/>
          </a:xfrm>
          <a:prstGeom prst="rect">
            <a:avLst/>
          </a:prstGeom>
          <a:solidFill>
            <a:srgbClr val="339966">
              <a:alpha val="54901"/>
            </a:srgbClr>
          </a:solidFill>
          <a:ln w="9525">
            <a:solidFill>
              <a:schemeClr val="tx1"/>
            </a:solidFill>
            <a:miter lim="800000"/>
            <a:headEnd/>
            <a:tailEnd/>
          </a:ln>
        </p:spPr>
        <p:txBody>
          <a:bodyPr wrap="none" anchor="ctr"/>
          <a:lstStyle/>
          <a:p>
            <a:pPr algn="ctr"/>
            <a:r>
              <a:rPr lang="de-DE" sz="2400" b="1" dirty="0">
                <a:solidFill>
                  <a:schemeClr val="bg1"/>
                </a:solidFill>
                <a:latin typeface="Arial Black" pitchFamily="34" charset="0"/>
              </a:rPr>
              <a:t>E</a:t>
            </a:r>
            <a:endParaRPr lang="de-AT" sz="2400" b="1" dirty="0">
              <a:solidFill>
                <a:schemeClr val="bg1"/>
              </a:solidFill>
              <a:latin typeface="Arial Black" pitchFamily="34" charset="0"/>
            </a:endParaRPr>
          </a:p>
        </p:txBody>
      </p:sp>
      <p:sp>
        <p:nvSpPr>
          <p:cNvPr id="19" name="Rectangle 19"/>
          <p:cNvSpPr>
            <a:spLocks noChangeArrowheads="1"/>
          </p:cNvSpPr>
          <p:nvPr/>
        </p:nvSpPr>
        <p:spPr bwMode="auto">
          <a:xfrm>
            <a:off x="293172" y="3533378"/>
            <a:ext cx="990600" cy="762000"/>
          </a:xfrm>
          <a:prstGeom prst="rect">
            <a:avLst/>
          </a:prstGeom>
          <a:solidFill>
            <a:srgbClr val="003399">
              <a:alpha val="56078"/>
            </a:srgbClr>
          </a:solidFill>
          <a:ln w="9525">
            <a:solidFill>
              <a:schemeClr val="tx1"/>
            </a:solidFill>
            <a:miter lim="800000"/>
            <a:headEnd/>
            <a:tailEnd/>
          </a:ln>
        </p:spPr>
        <p:txBody>
          <a:bodyPr wrap="none" anchor="ctr"/>
          <a:lstStyle/>
          <a:p>
            <a:pPr algn="ctr"/>
            <a:r>
              <a:rPr lang="de-DE" sz="2400" b="1">
                <a:solidFill>
                  <a:schemeClr val="bg1"/>
                </a:solidFill>
                <a:latin typeface="Arial Black" pitchFamily="34" charset="0"/>
              </a:rPr>
              <a:t>K</a:t>
            </a:r>
            <a:endParaRPr lang="de-AT" sz="2400" b="1">
              <a:solidFill>
                <a:schemeClr val="bg1"/>
              </a:solidFill>
              <a:latin typeface="Arial Black" pitchFamily="34" charset="0"/>
            </a:endParaRPr>
          </a:p>
        </p:txBody>
      </p:sp>
      <p:sp>
        <p:nvSpPr>
          <p:cNvPr id="20" name="Line 20"/>
          <p:cNvSpPr>
            <a:spLocks noChangeShapeType="1"/>
          </p:cNvSpPr>
          <p:nvPr/>
        </p:nvSpPr>
        <p:spPr bwMode="auto">
          <a:xfrm flipV="1">
            <a:off x="5474772" y="4066778"/>
            <a:ext cx="0" cy="1066800"/>
          </a:xfrm>
          <a:prstGeom prst="line">
            <a:avLst/>
          </a:prstGeom>
          <a:noFill/>
          <a:ln w="28575">
            <a:solidFill>
              <a:srgbClr val="A031D3"/>
            </a:solidFill>
            <a:round/>
            <a:headEnd/>
            <a:tailEnd type="triangle" w="med" len="med"/>
          </a:ln>
        </p:spPr>
        <p:txBody>
          <a:bodyPr/>
          <a:lstStyle/>
          <a:p>
            <a:endParaRPr lang="de-DE"/>
          </a:p>
        </p:txBody>
      </p:sp>
      <p:sp>
        <p:nvSpPr>
          <p:cNvPr id="21" name="Line 21"/>
          <p:cNvSpPr>
            <a:spLocks noChangeShapeType="1"/>
          </p:cNvSpPr>
          <p:nvPr/>
        </p:nvSpPr>
        <p:spPr bwMode="auto">
          <a:xfrm flipV="1">
            <a:off x="5322372" y="2237978"/>
            <a:ext cx="0" cy="3124200"/>
          </a:xfrm>
          <a:prstGeom prst="line">
            <a:avLst/>
          </a:prstGeom>
          <a:noFill/>
          <a:ln w="28575">
            <a:solidFill>
              <a:srgbClr val="FF0066"/>
            </a:solidFill>
            <a:round/>
            <a:headEnd/>
            <a:tailEnd type="triangle" w="med" len="med"/>
          </a:ln>
        </p:spPr>
        <p:txBody>
          <a:bodyPr/>
          <a:lstStyle/>
          <a:p>
            <a:endParaRPr lang="de-DE"/>
          </a:p>
        </p:txBody>
      </p:sp>
      <p:sp>
        <p:nvSpPr>
          <p:cNvPr id="22" name="Text Box 22"/>
          <p:cNvSpPr txBox="1">
            <a:spLocks noChangeArrowheads="1"/>
          </p:cNvSpPr>
          <p:nvPr/>
        </p:nvSpPr>
        <p:spPr bwMode="auto">
          <a:xfrm>
            <a:off x="4268272" y="5412978"/>
            <a:ext cx="774700" cy="595313"/>
          </a:xfrm>
          <a:prstGeom prst="rect">
            <a:avLst/>
          </a:prstGeom>
          <a:noFill/>
          <a:ln w="9525">
            <a:noFill/>
            <a:miter lim="800000"/>
            <a:headEnd/>
            <a:tailEnd/>
          </a:ln>
        </p:spPr>
        <p:txBody>
          <a:bodyPr>
            <a:spAutoFit/>
          </a:bodyPr>
          <a:lstStyle/>
          <a:p>
            <a:pPr algn="ctr">
              <a:spcBef>
                <a:spcPct val="50000"/>
              </a:spcBef>
            </a:pPr>
            <a:r>
              <a:rPr lang="de-DE" sz="3300" b="1"/>
              <a:t>Q*</a:t>
            </a:r>
            <a:endParaRPr lang="de-AT" sz="2400" b="1">
              <a:latin typeface="Times New Roman" pitchFamily="18" charset="0"/>
            </a:endParaRPr>
          </a:p>
        </p:txBody>
      </p:sp>
      <p:sp>
        <p:nvSpPr>
          <p:cNvPr id="23" name="Text Box 23"/>
          <p:cNvSpPr txBox="1">
            <a:spLocks noChangeArrowheads="1"/>
          </p:cNvSpPr>
          <p:nvPr/>
        </p:nvSpPr>
        <p:spPr bwMode="auto">
          <a:xfrm>
            <a:off x="6970197" y="4765278"/>
            <a:ext cx="561975" cy="457200"/>
          </a:xfrm>
          <a:prstGeom prst="rect">
            <a:avLst/>
          </a:prstGeom>
          <a:noFill/>
          <a:ln w="9525">
            <a:noFill/>
            <a:miter lim="800000"/>
            <a:headEnd/>
            <a:tailEnd/>
          </a:ln>
        </p:spPr>
        <p:txBody>
          <a:bodyPr wrap="none">
            <a:spAutoFit/>
          </a:bodyPr>
          <a:lstStyle/>
          <a:p>
            <a:r>
              <a:rPr lang="de-DE" sz="2400" b="1">
                <a:latin typeface="Arial Black" pitchFamily="34" charset="0"/>
              </a:rPr>
              <a:t>Q</a:t>
            </a:r>
            <a:r>
              <a:rPr lang="de-DE" sz="2400" b="1" baseline="30000">
                <a:latin typeface="Arial Black" pitchFamily="34" charset="0"/>
              </a:rPr>
              <a:t>?</a:t>
            </a:r>
            <a:endParaRPr lang="de-DE" sz="2400" b="1">
              <a:latin typeface="Arial Black" pitchFamily="34" charset="0"/>
            </a:endParaRPr>
          </a:p>
        </p:txBody>
      </p:sp>
      <p:sp>
        <p:nvSpPr>
          <p:cNvPr id="24" name="Line 24"/>
          <p:cNvSpPr>
            <a:spLocks noChangeShapeType="1"/>
          </p:cNvSpPr>
          <p:nvPr/>
        </p:nvSpPr>
        <p:spPr bwMode="auto">
          <a:xfrm flipV="1">
            <a:off x="6541572" y="5133578"/>
            <a:ext cx="533400" cy="609600"/>
          </a:xfrm>
          <a:prstGeom prst="line">
            <a:avLst/>
          </a:prstGeom>
          <a:noFill/>
          <a:ln w="9525">
            <a:solidFill>
              <a:schemeClr val="tx1"/>
            </a:solidFill>
            <a:round/>
            <a:headEnd/>
            <a:tailEnd type="triangle" w="med" len="med"/>
          </a:ln>
        </p:spPr>
        <p:txBody>
          <a:bodyPr wrap="none" anchor="ctr"/>
          <a:lstStyle/>
          <a:p>
            <a:endParaRPr lang="de-DE"/>
          </a:p>
        </p:txBody>
      </p:sp>
      <p:sp>
        <p:nvSpPr>
          <p:cNvPr id="25" name="AutoShape 25"/>
          <p:cNvSpPr>
            <a:spLocks noChangeArrowheads="1"/>
          </p:cNvSpPr>
          <p:nvPr/>
        </p:nvSpPr>
        <p:spPr bwMode="auto">
          <a:xfrm>
            <a:off x="6541572" y="5666978"/>
            <a:ext cx="76200" cy="76200"/>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chemeClr val="accent1"/>
          </a:solidFill>
          <a:ln w="9525">
            <a:solidFill>
              <a:schemeClr val="tx1"/>
            </a:solidFill>
            <a:round/>
            <a:headEnd/>
            <a:tailEnd/>
          </a:ln>
        </p:spPr>
        <p:txBody>
          <a:bodyPr wrap="none" anchor="ctr"/>
          <a:lstStyle/>
          <a:p>
            <a:endParaRPr lang="de-DE"/>
          </a:p>
        </p:txBody>
      </p:sp>
      <p:sp>
        <p:nvSpPr>
          <p:cNvPr id="26" name="Line 26"/>
          <p:cNvSpPr>
            <a:spLocks noChangeShapeType="1"/>
          </p:cNvSpPr>
          <p:nvPr/>
        </p:nvSpPr>
        <p:spPr bwMode="auto">
          <a:xfrm flipH="1" flipV="1">
            <a:off x="3698483" y="4648051"/>
            <a:ext cx="482600" cy="444500"/>
          </a:xfrm>
          <a:prstGeom prst="line">
            <a:avLst/>
          </a:prstGeom>
          <a:noFill/>
          <a:ln w="9525">
            <a:solidFill>
              <a:schemeClr val="tx1"/>
            </a:solidFill>
            <a:round/>
            <a:headEnd/>
            <a:tailEnd type="triangle" w="med" len="med"/>
          </a:ln>
        </p:spPr>
        <p:txBody>
          <a:bodyPr wrap="none" anchor="ctr"/>
          <a:lstStyle/>
          <a:p>
            <a:endParaRPr lang="de-DE"/>
          </a:p>
        </p:txBody>
      </p:sp>
      <p:sp>
        <p:nvSpPr>
          <p:cNvPr id="27" name="AutoShape 27"/>
          <p:cNvSpPr>
            <a:spLocks noChangeArrowheads="1"/>
          </p:cNvSpPr>
          <p:nvPr/>
        </p:nvSpPr>
        <p:spPr bwMode="auto">
          <a:xfrm>
            <a:off x="4181083" y="5080099"/>
            <a:ext cx="76200" cy="76200"/>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0" y="10800"/>
                </a:moveTo>
                <a:cubicBezTo>
                  <a:pt x="0" y="16765"/>
                  <a:pt x="4835" y="21600"/>
                  <a:pt x="10800" y="21600"/>
                </a:cubicBezTo>
                <a:cubicBezTo>
                  <a:pt x="16765" y="21600"/>
                  <a:pt x="21600" y="16765"/>
                  <a:pt x="21600" y="10800"/>
                </a:cubicBezTo>
                <a:cubicBezTo>
                  <a:pt x="21600" y="4835"/>
                  <a:pt x="16765" y="0"/>
                  <a:pt x="10800" y="0"/>
                </a:cubicBezTo>
                <a:cubicBezTo>
                  <a:pt x="4835" y="0"/>
                  <a:pt x="0" y="4835"/>
                  <a:pt x="0" y="10800"/>
                </a:cubicBezTo>
                <a:close/>
              </a:path>
            </a:pathLst>
          </a:custGeom>
          <a:solidFill>
            <a:schemeClr val="accent1"/>
          </a:solidFill>
          <a:ln w="9525">
            <a:solidFill>
              <a:schemeClr val="tx1"/>
            </a:solidFill>
            <a:round/>
            <a:headEnd/>
            <a:tailEnd/>
          </a:ln>
        </p:spPr>
        <p:txBody>
          <a:bodyPr wrap="none" anchor="ctr"/>
          <a:lstStyle/>
          <a:p>
            <a:endParaRPr lang="de-DE"/>
          </a:p>
        </p:txBody>
      </p:sp>
      <p:sp>
        <p:nvSpPr>
          <p:cNvPr id="28" name="Text Box 28"/>
          <p:cNvSpPr txBox="1">
            <a:spLocks noChangeArrowheads="1"/>
          </p:cNvSpPr>
          <p:nvPr/>
        </p:nvSpPr>
        <p:spPr bwMode="auto">
          <a:xfrm>
            <a:off x="3388995" y="4295378"/>
            <a:ext cx="968375" cy="457200"/>
          </a:xfrm>
          <a:prstGeom prst="rect">
            <a:avLst/>
          </a:prstGeom>
          <a:noFill/>
          <a:ln w="9525">
            <a:noFill/>
            <a:miter lim="800000"/>
            <a:headEnd/>
            <a:tailEnd/>
          </a:ln>
        </p:spPr>
        <p:txBody>
          <a:bodyPr>
            <a:spAutoFit/>
          </a:bodyPr>
          <a:lstStyle/>
          <a:p>
            <a:pPr>
              <a:spcBef>
                <a:spcPct val="50000"/>
              </a:spcBef>
            </a:pPr>
            <a:r>
              <a:rPr lang="de-DE" sz="2400" b="1" dirty="0">
                <a:latin typeface="Arial Black" pitchFamily="34" charset="0"/>
              </a:rPr>
              <a:t>Q</a:t>
            </a:r>
            <a:r>
              <a:rPr lang="de-DE" sz="2400" b="1" baseline="30000" dirty="0">
                <a:latin typeface="Arial Black" pitchFamily="34" charset="0"/>
              </a:rPr>
              <a:t>??</a:t>
            </a:r>
            <a:endParaRPr lang="de-DE" sz="2400" b="1" dirty="0">
              <a:latin typeface="Arial Black" pitchFamily="34" charset="0"/>
            </a:endParaRPr>
          </a:p>
        </p:txBody>
      </p:sp>
      <p:sp>
        <p:nvSpPr>
          <p:cNvPr id="29" name="Text Box 29"/>
          <p:cNvSpPr txBox="1">
            <a:spLocks noChangeArrowheads="1"/>
          </p:cNvSpPr>
          <p:nvPr/>
        </p:nvSpPr>
        <p:spPr bwMode="auto">
          <a:xfrm>
            <a:off x="5550972" y="4755753"/>
            <a:ext cx="914400" cy="466725"/>
          </a:xfrm>
          <a:prstGeom prst="rect">
            <a:avLst/>
          </a:prstGeom>
          <a:noFill/>
          <a:ln w="9525">
            <a:noFill/>
            <a:miter lim="800000"/>
            <a:headEnd/>
            <a:tailEnd/>
          </a:ln>
        </p:spPr>
        <p:txBody>
          <a:bodyPr>
            <a:spAutoFit/>
          </a:bodyPr>
          <a:lstStyle/>
          <a:p>
            <a:pPr>
              <a:spcBef>
                <a:spcPct val="50000"/>
              </a:spcBef>
            </a:pPr>
            <a:r>
              <a:rPr lang="de-DE" sz="2400" b="1" dirty="0">
                <a:solidFill>
                  <a:schemeClr val="accent1"/>
                </a:solidFill>
                <a:latin typeface="Arial Black" pitchFamily="34" charset="0"/>
              </a:rPr>
              <a:t>[Q*]</a:t>
            </a:r>
            <a:endParaRPr lang="de-AT" sz="2400" b="1" dirty="0">
              <a:solidFill>
                <a:schemeClr val="accent1"/>
              </a:solidFill>
              <a:latin typeface="Arial Black" pitchFamily="34" charset="0"/>
            </a:endParaRPr>
          </a:p>
        </p:txBody>
      </p:sp>
      <p:sp>
        <p:nvSpPr>
          <p:cNvPr id="30" name="Text Box 31"/>
          <p:cNvSpPr txBox="1">
            <a:spLocks noChangeArrowheads="1"/>
          </p:cNvSpPr>
          <p:nvPr/>
        </p:nvSpPr>
        <p:spPr bwMode="auto">
          <a:xfrm>
            <a:off x="1817172" y="5285978"/>
            <a:ext cx="609600" cy="823913"/>
          </a:xfrm>
          <a:prstGeom prst="rect">
            <a:avLst/>
          </a:prstGeom>
          <a:noFill/>
          <a:ln w="9525">
            <a:noFill/>
            <a:miter lim="800000"/>
            <a:headEnd/>
            <a:tailEnd/>
          </a:ln>
        </p:spPr>
        <p:txBody>
          <a:bodyPr>
            <a:spAutoFit/>
          </a:bodyPr>
          <a:lstStyle/>
          <a:p>
            <a:pPr algn="ctr">
              <a:spcBef>
                <a:spcPct val="50000"/>
              </a:spcBef>
            </a:pPr>
            <a:r>
              <a:rPr lang="de-DE" sz="4800" b="1">
                <a:latin typeface="Times New Roman" pitchFamily="18" charset="0"/>
              </a:rPr>
              <a:t>P</a:t>
            </a:r>
            <a:endParaRPr lang="de-AT" sz="4800" b="1">
              <a:latin typeface="Times New Roman" pitchFamily="18" charset="0"/>
            </a:endParaRPr>
          </a:p>
        </p:txBody>
      </p:sp>
      <p:sp>
        <p:nvSpPr>
          <p:cNvPr id="31" name="Text Box 32"/>
          <p:cNvSpPr txBox="1">
            <a:spLocks noChangeArrowheads="1"/>
          </p:cNvSpPr>
          <p:nvPr/>
        </p:nvSpPr>
        <p:spPr bwMode="auto">
          <a:xfrm>
            <a:off x="2345767" y="5256053"/>
            <a:ext cx="1475276" cy="400110"/>
          </a:xfrm>
          <a:prstGeom prst="rect">
            <a:avLst/>
          </a:prstGeom>
          <a:noFill/>
          <a:ln w="9525">
            <a:noFill/>
            <a:miter lim="800000"/>
            <a:headEnd/>
            <a:tailEnd/>
          </a:ln>
        </p:spPr>
        <p:txBody>
          <a:bodyPr wrap="none">
            <a:spAutoFit/>
          </a:bodyPr>
          <a:lstStyle/>
          <a:p>
            <a:r>
              <a:rPr lang="de-AT" sz="2000" b="1" dirty="0" smtClean="0">
                <a:latin typeface="Arial Black" pitchFamily="34" charset="0"/>
              </a:rPr>
              <a:t>ACTIONS</a:t>
            </a:r>
            <a:endParaRPr lang="de-AT" sz="2000" b="1" dirty="0">
              <a:latin typeface="Arial Black" pitchFamily="34" charset="0"/>
            </a:endParaRPr>
          </a:p>
        </p:txBody>
      </p:sp>
      <p:sp>
        <p:nvSpPr>
          <p:cNvPr id="32" name="Line 33"/>
          <p:cNvSpPr>
            <a:spLocks noChangeShapeType="1"/>
          </p:cNvSpPr>
          <p:nvPr/>
        </p:nvSpPr>
        <p:spPr bwMode="auto">
          <a:xfrm>
            <a:off x="5931972" y="2085578"/>
            <a:ext cx="0" cy="1752600"/>
          </a:xfrm>
          <a:prstGeom prst="line">
            <a:avLst/>
          </a:prstGeom>
          <a:noFill/>
          <a:ln w="127000">
            <a:solidFill>
              <a:srgbClr val="C93B46"/>
            </a:solidFill>
            <a:round/>
            <a:headEnd type="triangle" w="med" len="med"/>
            <a:tailEnd type="triangle" w="med" len="med"/>
          </a:ln>
        </p:spPr>
        <p:txBody>
          <a:bodyPr/>
          <a:lstStyle/>
          <a:p>
            <a:endParaRPr lang="de-DE"/>
          </a:p>
        </p:txBody>
      </p:sp>
      <p:sp>
        <p:nvSpPr>
          <p:cNvPr id="33" name="Text Box 34"/>
          <p:cNvSpPr txBox="1">
            <a:spLocks noChangeArrowheads="1"/>
          </p:cNvSpPr>
          <p:nvPr/>
        </p:nvSpPr>
        <p:spPr bwMode="auto">
          <a:xfrm rot="5400000">
            <a:off x="5600830" y="2735015"/>
            <a:ext cx="1654620" cy="461665"/>
          </a:xfrm>
          <a:prstGeom prst="rect">
            <a:avLst/>
          </a:prstGeom>
          <a:noFill/>
          <a:ln w="9525">
            <a:noFill/>
            <a:miter lim="800000"/>
            <a:headEnd/>
            <a:tailEnd/>
          </a:ln>
          <a:effectLst/>
        </p:spPr>
        <p:txBody>
          <a:bodyPr wrap="none">
            <a:spAutoFit/>
          </a:bodyPr>
          <a:lstStyle/>
          <a:p>
            <a:pPr>
              <a:defRPr/>
            </a:pPr>
            <a:r>
              <a:rPr lang="de-DE" sz="2400" b="1" dirty="0" err="1" smtClean="0">
                <a:solidFill>
                  <a:srgbClr val="E1424D"/>
                </a:solidFill>
                <a:effectLst>
                  <a:outerShdw blurRad="38100" dist="38100" dir="2700000" algn="tl">
                    <a:srgbClr val="C0C0C0"/>
                  </a:outerShdw>
                </a:effectLst>
                <a:latin typeface="Arial Black" pitchFamily="34" charset="0"/>
              </a:rPr>
              <a:t>Dialogue</a:t>
            </a:r>
            <a:endParaRPr lang="de-DE" sz="2400" b="1" dirty="0">
              <a:solidFill>
                <a:srgbClr val="339933"/>
              </a:solidFill>
              <a:effectLst>
                <a:outerShdw blurRad="38100" dist="38100" dir="2700000" algn="tl">
                  <a:srgbClr val="C0C0C0"/>
                </a:outerShdw>
              </a:effectLst>
              <a:latin typeface="Arial Black" pitchFamily="34" charset="0"/>
            </a:endParaRPr>
          </a:p>
        </p:txBody>
      </p:sp>
      <p:sp>
        <p:nvSpPr>
          <p:cNvPr id="34" name="AutoShape 35"/>
          <p:cNvSpPr>
            <a:spLocks noChangeArrowheads="1"/>
          </p:cNvSpPr>
          <p:nvPr/>
        </p:nvSpPr>
        <p:spPr bwMode="auto">
          <a:xfrm rot="16203176">
            <a:off x="2569646" y="1258491"/>
            <a:ext cx="1370013" cy="3659188"/>
          </a:xfrm>
          <a:prstGeom prst="triangle">
            <a:avLst>
              <a:gd name="adj" fmla="val 0"/>
            </a:avLst>
          </a:prstGeom>
          <a:solidFill>
            <a:srgbClr val="339966">
              <a:alpha val="59999"/>
            </a:srgbClr>
          </a:solidFill>
          <a:ln w="9525">
            <a:solidFill>
              <a:schemeClr val="tx1">
                <a:alpha val="49019"/>
              </a:schemeClr>
            </a:solidFill>
            <a:miter lim="800000"/>
            <a:headEnd/>
            <a:tailEnd/>
          </a:ln>
        </p:spPr>
        <p:txBody>
          <a:bodyPr wrap="none" anchor="ctr"/>
          <a:lstStyle/>
          <a:p>
            <a:endParaRPr lang="de-DE"/>
          </a:p>
        </p:txBody>
      </p:sp>
      <p:sp>
        <p:nvSpPr>
          <p:cNvPr id="35" name="Text Box 36"/>
          <p:cNvSpPr txBox="1">
            <a:spLocks noChangeArrowheads="1"/>
          </p:cNvSpPr>
          <p:nvPr/>
        </p:nvSpPr>
        <p:spPr bwMode="auto">
          <a:xfrm>
            <a:off x="1857355" y="3392091"/>
            <a:ext cx="2971800" cy="461665"/>
          </a:xfrm>
          <a:prstGeom prst="rect">
            <a:avLst/>
          </a:prstGeom>
          <a:noFill/>
          <a:ln w="9525">
            <a:noFill/>
            <a:miter lim="800000"/>
            <a:headEnd/>
            <a:tailEnd/>
          </a:ln>
        </p:spPr>
        <p:txBody>
          <a:bodyPr>
            <a:spAutoFit/>
          </a:bodyPr>
          <a:lstStyle/>
          <a:p>
            <a:pPr algn="r">
              <a:spcBef>
                <a:spcPct val="50000"/>
              </a:spcBef>
            </a:pPr>
            <a:r>
              <a:rPr lang="de-DE" sz="2400" b="1" dirty="0" err="1" smtClean="0">
                <a:solidFill>
                  <a:schemeClr val="bg1"/>
                </a:solidFill>
                <a:latin typeface="Arial Black" pitchFamily="34" charset="0"/>
              </a:rPr>
              <a:t>Scissors</a:t>
            </a:r>
            <a:r>
              <a:rPr lang="de-DE" sz="2400" b="1" dirty="0" smtClean="0">
                <a:solidFill>
                  <a:schemeClr val="bg1"/>
                </a:solidFill>
                <a:latin typeface="Arial Black" pitchFamily="34" charset="0"/>
              </a:rPr>
              <a:t> </a:t>
            </a:r>
            <a:r>
              <a:rPr lang="de-DE" sz="2400" b="1" dirty="0" err="1" smtClean="0">
                <a:solidFill>
                  <a:schemeClr val="bg1"/>
                </a:solidFill>
                <a:latin typeface="Arial Black" pitchFamily="34" charset="0"/>
              </a:rPr>
              <a:t>of</a:t>
            </a:r>
            <a:r>
              <a:rPr lang="de-DE" sz="2400" b="1" dirty="0" smtClean="0">
                <a:solidFill>
                  <a:schemeClr val="bg1"/>
                </a:solidFill>
                <a:latin typeface="Arial Black" pitchFamily="34" charset="0"/>
              </a:rPr>
              <a:t> Life</a:t>
            </a:r>
            <a:endParaRPr lang="de-DE" sz="2400" b="1" dirty="0">
              <a:solidFill>
                <a:schemeClr val="bg1"/>
              </a:solidFill>
              <a:latin typeface="Arial Black" pitchFamily="34" charset="0"/>
            </a:endParaRPr>
          </a:p>
        </p:txBody>
      </p:sp>
      <p:sp>
        <p:nvSpPr>
          <p:cNvPr id="36" name="Line 37"/>
          <p:cNvSpPr>
            <a:spLocks noChangeShapeType="1"/>
          </p:cNvSpPr>
          <p:nvPr/>
        </p:nvSpPr>
        <p:spPr bwMode="auto">
          <a:xfrm flipH="1">
            <a:off x="978972" y="2085578"/>
            <a:ext cx="4419600" cy="1676400"/>
          </a:xfrm>
          <a:prstGeom prst="line">
            <a:avLst/>
          </a:prstGeom>
          <a:noFill/>
          <a:ln w="38100">
            <a:solidFill>
              <a:srgbClr val="E1424D"/>
            </a:solidFill>
            <a:round/>
            <a:headEnd/>
            <a:tailEnd type="triangle" w="med" len="med"/>
          </a:ln>
        </p:spPr>
        <p:txBody>
          <a:bodyPr/>
          <a:lstStyle/>
          <a:p>
            <a:endParaRPr lang="de-DE"/>
          </a:p>
        </p:txBody>
      </p:sp>
      <p:sp>
        <p:nvSpPr>
          <p:cNvPr id="37" name="Line 38"/>
          <p:cNvSpPr>
            <a:spLocks noChangeShapeType="1"/>
          </p:cNvSpPr>
          <p:nvPr/>
        </p:nvSpPr>
        <p:spPr bwMode="auto">
          <a:xfrm flipH="1">
            <a:off x="902772" y="3914378"/>
            <a:ext cx="4572000" cy="0"/>
          </a:xfrm>
          <a:prstGeom prst="line">
            <a:avLst/>
          </a:prstGeom>
          <a:noFill/>
          <a:ln w="76200">
            <a:solidFill>
              <a:srgbClr val="A031D3"/>
            </a:solidFill>
            <a:round/>
            <a:headEnd/>
            <a:tailEnd type="triangle" w="med" len="med"/>
          </a:ln>
        </p:spPr>
        <p:txBody>
          <a:bodyPr/>
          <a:lstStyle/>
          <a:p>
            <a:endParaRPr lang="de-DE"/>
          </a:p>
        </p:txBody>
      </p:sp>
      <p:sp>
        <p:nvSpPr>
          <p:cNvPr id="38" name="Line 39"/>
          <p:cNvSpPr>
            <a:spLocks noChangeShapeType="1"/>
          </p:cNvSpPr>
          <p:nvPr/>
        </p:nvSpPr>
        <p:spPr bwMode="auto">
          <a:xfrm>
            <a:off x="724972" y="4216003"/>
            <a:ext cx="1244600" cy="1527175"/>
          </a:xfrm>
          <a:prstGeom prst="line">
            <a:avLst/>
          </a:prstGeom>
          <a:noFill/>
          <a:ln w="57150">
            <a:solidFill>
              <a:srgbClr val="A031D3"/>
            </a:solidFill>
            <a:round/>
            <a:headEnd/>
            <a:tailEnd type="triangle" w="med" len="med"/>
          </a:ln>
        </p:spPr>
        <p:txBody>
          <a:bodyPr/>
          <a:lstStyle/>
          <a:p>
            <a:endParaRPr lang="de-DE"/>
          </a:p>
        </p:txBody>
      </p:sp>
      <p:sp>
        <p:nvSpPr>
          <p:cNvPr id="39" name="Line 40"/>
          <p:cNvSpPr>
            <a:spLocks noChangeShapeType="1"/>
          </p:cNvSpPr>
          <p:nvPr/>
        </p:nvSpPr>
        <p:spPr bwMode="auto">
          <a:xfrm>
            <a:off x="902772" y="4144566"/>
            <a:ext cx="1143000" cy="1371600"/>
          </a:xfrm>
          <a:prstGeom prst="line">
            <a:avLst/>
          </a:prstGeom>
          <a:noFill/>
          <a:ln w="38100">
            <a:solidFill>
              <a:srgbClr val="E1424D"/>
            </a:solidFill>
            <a:round/>
            <a:headEnd/>
            <a:tailEnd type="triangle" w="med" len="med"/>
          </a:ln>
        </p:spPr>
        <p:txBody>
          <a:bodyPr/>
          <a:lstStyle/>
          <a:p>
            <a:endParaRPr lang="de-DE"/>
          </a:p>
        </p:txBody>
      </p:sp>
      <p:sp>
        <p:nvSpPr>
          <p:cNvPr id="40" name="Rectangle 41"/>
          <p:cNvSpPr>
            <a:spLocks noChangeArrowheads="1"/>
          </p:cNvSpPr>
          <p:nvPr/>
        </p:nvSpPr>
        <p:spPr bwMode="auto">
          <a:xfrm>
            <a:off x="5055672" y="5439966"/>
            <a:ext cx="565150" cy="641350"/>
          </a:xfrm>
          <a:prstGeom prst="rect">
            <a:avLst/>
          </a:prstGeom>
          <a:noFill/>
          <a:ln w="9525">
            <a:noFill/>
            <a:miter lim="800000"/>
            <a:headEnd/>
            <a:tailEnd/>
          </a:ln>
        </p:spPr>
        <p:txBody>
          <a:bodyPr wrap="none">
            <a:spAutoFit/>
          </a:bodyPr>
          <a:lstStyle/>
          <a:p>
            <a:r>
              <a:rPr lang="de-DE" sz="3600" b="1" dirty="0">
                <a:solidFill>
                  <a:srgbClr val="339933"/>
                </a:solidFill>
                <a:latin typeface="Arial Black" pitchFamily="34" charset="0"/>
              </a:rPr>
              <a:t>Q</a:t>
            </a:r>
          </a:p>
        </p:txBody>
      </p:sp>
      <p:sp>
        <p:nvSpPr>
          <p:cNvPr id="41" name="Slide Number Placeholder 41"/>
          <p:cNvSpPr txBox="1">
            <a:spLocks/>
          </p:cNvSpPr>
          <p:nvPr/>
        </p:nvSpPr>
        <p:spPr>
          <a:xfrm>
            <a:off x="5071819" y="6952307"/>
            <a:ext cx="2133600" cy="365125"/>
          </a:xfrm>
          <a:prstGeom prst="rect">
            <a:avLst/>
          </a:prstGeom>
        </p:spPr>
        <p:txBody>
          <a:bodyPr vert="horz" lIns="0" tIns="0" rIns="0" bIns="0" rtlCol="0" anchor="ctr"/>
          <a:lstStyle>
            <a:defPPr>
              <a:defRPr lang="de-DE"/>
            </a:defPPr>
            <a:lvl1pPr marL="0" algn="r" defTabSz="914400" rtl="0" eaLnBrk="1" fontAlgn="auto" latinLnBrk="0" hangingPunct="1">
              <a:spcBef>
                <a:spcPts val="0"/>
              </a:spcBef>
              <a:spcAft>
                <a:spcPts val="0"/>
              </a:spcAft>
              <a:defRPr sz="800" kern="1200">
                <a:solidFill>
                  <a:schemeClr val="tx1"/>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893C79A-84A1-4612-82F9-77AE9BD2A4B0}" type="slidenum">
              <a:rPr lang="de-DE" sz="1100" smtClean="0">
                <a:latin typeface="DigitalSans_Light_Med"/>
              </a:rPr>
              <a:pPr/>
              <a:t>41</a:t>
            </a:fld>
            <a:endParaRPr lang="de-DE" sz="1100">
              <a:latin typeface="DigitalSans_Light_Med"/>
            </a:endParaRPr>
          </a:p>
        </p:txBody>
      </p:sp>
      <p:sp>
        <p:nvSpPr>
          <p:cNvPr id="42" name="TextBox 1"/>
          <p:cNvSpPr txBox="1"/>
          <p:nvPr/>
        </p:nvSpPr>
        <p:spPr>
          <a:xfrm>
            <a:off x="6629355" y="2487811"/>
            <a:ext cx="1903085" cy="923330"/>
          </a:xfrm>
          <a:prstGeom prst="rect">
            <a:avLst/>
          </a:prstGeom>
          <a:noFill/>
        </p:spPr>
        <p:txBody>
          <a:bodyPr wrap="none" rtlCol="0">
            <a:spAutoFit/>
          </a:bodyPr>
          <a:lstStyle/>
          <a:p>
            <a:r>
              <a:rPr lang="de-AT" sz="5400" b="1" dirty="0">
                <a:effectLst>
                  <a:outerShdw blurRad="38100" dist="38100" dir="2700000" algn="tl">
                    <a:srgbClr val="000000">
                      <a:alpha val="43137"/>
                    </a:srgbClr>
                  </a:outerShdw>
                </a:effectLst>
                <a:latin typeface="Arial Black" pitchFamily="34" charset="0"/>
              </a:rPr>
              <a:t>C</a:t>
            </a:r>
            <a:r>
              <a:rPr lang="de-AT" b="1" dirty="0" smtClean="0">
                <a:effectLst>
                  <a:outerShdw blurRad="38100" dist="38100" dir="2700000" algn="tl">
                    <a:srgbClr val="000000">
                      <a:alpha val="43137"/>
                    </a:srgbClr>
                  </a:outerShdw>
                </a:effectLst>
                <a:latin typeface="Arial Black" pitchFamily="34" charset="0"/>
              </a:rPr>
              <a:t>OMMONS</a:t>
            </a:r>
            <a:endParaRPr lang="en-GB" b="1" dirty="0">
              <a:effectLst>
                <a:outerShdw blurRad="38100" dist="38100" dir="2700000" algn="tl">
                  <a:srgbClr val="000000">
                    <a:alpha val="43137"/>
                  </a:srgbClr>
                </a:outerShdw>
              </a:effectLst>
              <a:latin typeface="Arial Black" pitchFamily="34" charset="0"/>
            </a:endParaRPr>
          </a:p>
        </p:txBody>
      </p:sp>
      <p:sp>
        <p:nvSpPr>
          <p:cNvPr id="43" name="Right Arrow 2"/>
          <p:cNvSpPr/>
          <p:nvPr/>
        </p:nvSpPr>
        <p:spPr>
          <a:xfrm>
            <a:off x="5837266" y="3861172"/>
            <a:ext cx="780505" cy="210815"/>
          </a:xfrm>
          <a:prstGeom prst="rightArrow">
            <a:avLst/>
          </a:prstGeom>
          <a:solidFill>
            <a:schemeClr val="accent5"/>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TextBox 14"/>
          <p:cNvSpPr txBox="1"/>
          <p:nvPr/>
        </p:nvSpPr>
        <p:spPr>
          <a:xfrm>
            <a:off x="6557347" y="3693363"/>
            <a:ext cx="623889" cy="800219"/>
          </a:xfrm>
          <a:prstGeom prst="rect">
            <a:avLst/>
          </a:prstGeom>
          <a:noFill/>
        </p:spPr>
        <p:txBody>
          <a:bodyPr wrap="none" rtlCol="0">
            <a:spAutoFit/>
          </a:bodyPr>
          <a:lstStyle/>
          <a:p>
            <a:r>
              <a:rPr lang="de-DE" sz="2800" b="1" dirty="0" smtClean="0">
                <a:latin typeface="Arial Black" pitchFamily="34" charset="0"/>
              </a:rPr>
              <a:t>F*</a:t>
            </a:r>
            <a:endParaRPr lang="de-AT" sz="2800" b="1" dirty="0">
              <a:latin typeface="Arial Black" pitchFamily="34" charset="0"/>
            </a:endParaRPr>
          </a:p>
          <a:p>
            <a:endParaRPr lang="en-GB" dirty="0"/>
          </a:p>
        </p:txBody>
      </p:sp>
      <p:sp>
        <p:nvSpPr>
          <p:cNvPr id="45" name="TextBox 42"/>
          <p:cNvSpPr txBox="1"/>
          <p:nvPr/>
        </p:nvSpPr>
        <p:spPr>
          <a:xfrm>
            <a:off x="409789" y="1340907"/>
            <a:ext cx="3731460" cy="1661993"/>
          </a:xfrm>
          <a:prstGeom prst="rect">
            <a:avLst/>
          </a:prstGeom>
          <a:noFill/>
        </p:spPr>
        <p:txBody>
          <a:bodyPr wrap="none" rtlCol="0">
            <a:spAutoFit/>
          </a:bodyPr>
          <a:lstStyle/>
          <a:p>
            <a:pPr algn="ctr"/>
            <a:r>
              <a:rPr lang="de-AT" sz="6600" b="1" dirty="0" smtClean="0">
                <a:effectLst>
                  <a:outerShdw blurRad="38100" dist="38100" dir="2700000" algn="tl">
                    <a:srgbClr val="000000">
                      <a:alpha val="43137"/>
                    </a:srgbClr>
                  </a:outerShdw>
                </a:effectLst>
                <a:latin typeface="Arial Black" pitchFamily="34" charset="0"/>
              </a:rPr>
              <a:t>M</a:t>
            </a:r>
          </a:p>
          <a:p>
            <a:pPr algn="ctr"/>
            <a:r>
              <a:rPr lang="de-AT" dirty="0" smtClean="0">
                <a:effectLst>
                  <a:outerShdw blurRad="38100" dist="38100" dir="2700000" algn="tl">
                    <a:srgbClr val="000000">
                      <a:alpha val="43137"/>
                    </a:srgbClr>
                  </a:outerShdw>
                </a:effectLst>
                <a:latin typeface="Arial Black" pitchFamily="34" charset="0"/>
              </a:rPr>
              <a:t>(</a:t>
            </a:r>
            <a:r>
              <a:rPr lang="de-AT" dirty="0" err="1" smtClean="0">
                <a:effectLst>
                  <a:outerShdw blurRad="38100" dist="38100" dir="2700000" algn="tl">
                    <a:srgbClr val="000000">
                      <a:alpha val="43137"/>
                    </a:srgbClr>
                  </a:outerShdw>
                </a:effectLst>
                <a:latin typeface="Arial Black" pitchFamily="34" charset="0"/>
              </a:rPr>
              <a:t>creating</a:t>
            </a:r>
            <a:r>
              <a:rPr lang="de-AT" dirty="0" smtClean="0">
                <a:effectLst>
                  <a:outerShdw blurRad="38100" dist="38100" dir="2700000" algn="tl">
                    <a:srgbClr val="000000">
                      <a:alpha val="43137"/>
                    </a:srgbClr>
                  </a:outerShdw>
                </a:effectLst>
                <a:latin typeface="Arial Black" pitchFamily="34" charset="0"/>
              </a:rPr>
              <a:t> </a:t>
            </a:r>
            <a:r>
              <a:rPr lang="de-AT" dirty="0" err="1" smtClean="0">
                <a:effectLst>
                  <a:outerShdw blurRad="38100" dist="38100" dir="2700000" algn="tl">
                    <a:srgbClr val="000000">
                      <a:alpha val="43137"/>
                    </a:srgbClr>
                  </a:outerShdw>
                </a:effectLst>
                <a:latin typeface="Arial Black" pitchFamily="34" charset="0"/>
              </a:rPr>
              <a:t>and</a:t>
            </a:r>
            <a:r>
              <a:rPr lang="de-AT" dirty="0" smtClean="0">
                <a:effectLst>
                  <a:outerShdw blurRad="38100" dist="38100" dir="2700000" algn="tl">
                    <a:srgbClr val="000000">
                      <a:alpha val="43137"/>
                    </a:srgbClr>
                  </a:outerShdw>
                </a:effectLst>
                <a:latin typeface="Arial Black" pitchFamily="34" charset="0"/>
              </a:rPr>
              <a:t> </a:t>
            </a:r>
            <a:r>
              <a:rPr lang="de-AT" dirty="0" err="1" smtClean="0">
                <a:effectLst>
                  <a:outerShdw blurRad="38100" dist="38100" dir="2700000" algn="tl">
                    <a:srgbClr val="000000">
                      <a:alpha val="43137"/>
                    </a:srgbClr>
                  </a:outerShdw>
                </a:effectLst>
                <a:latin typeface="Arial Black" pitchFamily="34" charset="0"/>
              </a:rPr>
              <a:t>explaining</a:t>
            </a:r>
            <a:r>
              <a:rPr lang="de-AT" dirty="0" smtClean="0">
                <a:effectLst>
                  <a:outerShdw blurRad="38100" dist="38100" dir="2700000" algn="tl">
                    <a:srgbClr val="000000">
                      <a:alpha val="43137"/>
                    </a:srgbClr>
                  </a:outerShdw>
                </a:effectLst>
                <a:latin typeface="Arial Black" pitchFamily="34" charset="0"/>
              </a:rPr>
              <a:t> </a:t>
            </a:r>
            <a:r>
              <a:rPr lang="de-AT" dirty="0" err="1" smtClean="0">
                <a:effectLst>
                  <a:outerShdw blurRad="38100" dist="38100" dir="2700000" algn="tl">
                    <a:srgbClr val="000000">
                      <a:alpha val="43137"/>
                    </a:srgbClr>
                  </a:outerShdw>
                </a:effectLst>
                <a:latin typeface="Arial Black" pitchFamily="34" charset="0"/>
              </a:rPr>
              <a:t>the</a:t>
            </a:r>
            <a:endParaRPr lang="de-AT" dirty="0" smtClean="0">
              <a:effectLst>
                <a:outerShdw blurRad="38100" dist="38100" dir="2700000" algn="tl">
                  <a:srgbClr val="000000">
                    <a:alpha val="43137"/>
                  </a:srgbClr>
                </a:outerShdw>
              </a:effectLst>
              <a:latin typeface="Arial Black" pitchFamily="34" charset="0"/>
            </a:endParaRPr>
          </a:p>
          <a:p>
            <a:pPr algn="ctr"/>
            <a:r>
              <a:rPr lang="de-AT" dirty="0" smtClean="0">
                <a:effectLst>
                  <a:outerShdw blurRad="38100" dist="38100" dir="2700000" algn="tl">
                    <a:srgbClr val="000000">
                      <a:alpha val="43137"/>
                    </a:srgbClr>
                  </a:outerShdw>
                </a:effectLst>
                <a:latin typeface="Arial Black" pitchFamily="34" charset="0"/>
              </a:rPr>
              <a:t> </a:t>
            </a:r>
            <a:r>
              <a:rPr lang="de-AT" dirty="0" err="1" smtClean="0">
                <a:effectLst>
                  <a:outerShdw blurRad="38100" dist="38100" dir="2700000" algn="tl">
                    <a:srgbClr val="000000">
                      <a:alpha val="43137"/>
                    </a:srgbClr>
                  </a:outerShdw>
                </a:effectLst>
                <a:latin typeface="Arial Black" pitchFamily="34" charset="0"/>
              </a:rPr>
              <a:t>meaning</a:t>
            </a:r>
            <a:r>
              <a:rPr lang="de-AT" dirty="0" smtClean="0">
                <a:effectLst>
                  <a:outerShdw blurRad="38100" dist="38100" dir="2700000" algn="tl">
                    <a:srgbClr val="000000">
                      <a:alpha val="43137"/>
                    </a:srgbClr>
                  </a:outerShdw>
                </a:effectLst>
                <a:latin typeface="Arial Black" pitchFamily="34" charset="0"/>
              </a:rPr>
              <a:t> </a:t>
            </a:r>
            <a:r>
              <a:rPr lang="de-AT" dirty="0" err="1" smtClean="0">
                <a:effectLst>
                  <a:outerShdw blurRad="38100" dist="38100" dir="2700000" algn="tl">
                    <a:srgbClr val="000000">
                      <a:alpha val="43137"/>
                    </a:srgbClr>
                  </a:outerShdw>
                </a:effectLst>
                <a:latin typeface="Arial Black" pitchFamily="34" charset="0"/>
              </a:rPr>
              <a:t>of</a:t>
            </a:r>
            <a:r>
              <a:rPr lang="de-AT" dirty="0" smtClean="0">
                <a:effectLst>
                  <a:outerShdw blurRad="38100" dist="38100" dir="2700000" algn="tl">
                    <a:srgbClr val="000000">
                      <a:alpha val="43137"/>
                    </a:srgbClr>
                  </a:outerShdw>
                </a:effectLst>
                <a:latin typeface="Arial Black" pitchFamily="34" charset="0"/>
              </a:rPr>
              <a:t> road-</a:t>
            </a:r>
            <a:r>
              <a:rPr lang="de-AT" dirty="0" err="1" smtClean="0">
                <a:effectLst>
                  <a:outerShdw blurRad="38100" dist="38100" dir="2700000" algn="tl">
                    <a:srgbClr val="000000">
                      <a:alpha val="43137"/>
                    </a:srgbClr>
                  </a:outerShdw>
                </a:effectLst>
                <a:latin typeface="Arial Black" pitchFamily="34" charset="0"/>
              </a:rPr>
              <a:t>marks</a:t>
            </a:r>
            <a:r>
              <a:rPr lang="de-AT" dirty="0" smtClean="0">
                <a:effectLst>
                  <a:outerShdw blurRad="38100" dist="38100" dir="2700000" algn="tl">
                    <a:srgbClr val="000000">
                      <a:alpha val="43137"/>
                    </a:srgbClr>
                  </a:outerShdw>
                </a:effectLst>
                <a:latin typeface="Arial Black" pitchFamily="34" charset="0"/>
              </a:rPr>
              <a:t>)</a:t>
            </a:r>
            <a:endParaRPr lang="en-GB" dirty="0">
              <a:effectLst>
                <a:outerShdw blurRad="38100" dist="38100" dir="2700000" algn="tl">
                  <a:srgbClr val="000000">
                    <a:alpha val="43137"/>
                  </a:srgbClr>
                </a:outerShdw>
              </a:effectLst>
              <a:latin typeface="Arial Black" pitchFamily="34" charset="0"/>
            </a:endParaRPr>
          </a:p>
        </p:txBody>
      </p:sp>
    </p:spTree>
    <p:extLst>
      <p:ext uri="{BB962C8B-B14F-4D97-AF65-F5344CB8AC3E}">
        <p14:creationId xmlns:p14="http://schemas.microsoft.com/office/powerpoint/2010/main" val="3776948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2000" fill="hold"/>
                                        <p:tgtEl>
                                          <p:spTgt spid="7"/>
                                        </p:tgtEl>
                                        <p:attrNameLst>
                                          <p:attrName>ppt_x</p:attrName>
                                        </p:attrNameLst>
                                      </p:cBhvr>
                                      <p:tavLst>
                                        <p:tav tm="0">
                                          <p:val>
                                            <p:strVal val="1+#ppt_w/2"/>
                                          </p:val>
                                        </p:tav>
                                        <p:tav tm="100000">
                                          <p:val>
                                            <p:strVal val="#ppt_x"/>
                                          </p:val>
                                        </p:tav>
                                      </p:tavLst>
                                    </p:anim>
                                    <p:anim calcmode="lin" valueType="num">
                                      <p:cBhvr additive="base">
                                        <p:cTn id="8" dur="20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0"/>
                                        </p:tgtEl>
                                        <p:attrNameLst>
                                          <p:attrName>style.visibility</p:attrName>
                                        </p:attrNameLst>
                                      </p:cBhvr>
                                      <p:to>
                                        <p:strVal val="visible"/>
                                      </p:to>
                                    </p:set>
                                    <p:anim calcmode="lin" valueType="num">
                                      <p:cBhvr additive="base">
                                        <p:cTn id="13" dur="500" fill="hold"/>
                                        <p:tgtEl>
                                          <p:spTgt spid="40"/>
                                        </p:tgtEl>
                                        <p:attrNameLst>
                                          <p:attrName>ppt_x</p:attrName>
                                        </p:attrNameLst>
                                      </p:cBhvr>
                                      <p:tavLst>
                                        <p:tav tm="0">
                                          <p:val>
                                            <p:strVal val="#ppt_x"/>
                                          </p:val>
                                        </p:tav>
                                        <p:tav tm="100000">
                                          <p:val>
                                            <p:strVal val="#ppt_x"/>
                                          </p:val>
                                        </p:tav>
                                      </p:tavLst>
                                    </p:anim>
                                    <p:anim calcmode="lin" valueType="num">
                                      <p:cBhvr additive="base">
                                        <p:cTn id="14"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2000" fill="hold"/>
                                        <p:tgtEl>
                                          <p:spTgt spid="18"/>
                                        </p:tgtEl>
                                        <p:attrNameLst>
                                          <p:attrName>ppt_x</p:attrName>
                                        </p:attrNameLst>
                                      </p:cBhvr>
                                      <p:tavLst>
                                        <p:tav tm="0">
                                          <p:val>
                                            <p:strVal val="1+#ppt_w/2"/>
                                          </p:val>
                                        </p:tav>
                                        <p:tav tm="100000">
                                          <p:val>
                                            <p:strVal val="#ppt_x"/>
                                          </p:val>
                                        </p:tav>
                                      </p:tavLst>
                                    </p:anim>
                                    <p:anim calcmode="lin" valueType="num">
                                      <p:cBhvr additive="base">
                                        <p:cTn id="20" dur="20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additive="base">
                                        <p:cTn id="25" dur="2000" fill="hold"/>
                                        <p:tgtEl>
                                          <p:spTgt spid="14"/>
                                        </p:tgtEl>
                                        <p:attrNameLst>
                                          <p:attrName>ppt_x</p:attrName>
                                        </p:attrNameLst>
                                      </p:cBhvr>
                                      <p:tavLst>
                                        <p:tav tm="0">
                                          <p:val>
                                            <p:strVal val="0-#ppt_w/2"/>
                                          </p:val>
                                        </p:tav>
                                        <p:tav tm="100000">
                                          <p:val>
                                            <p:strVal val="#ppt_x"/>
                                          </p:val>
                                        </p:tav>
                                      </p:tavLst>
                                    </p:anim>
                                    <p:anim calcmode="lin" valueType="num">
                                      <p:cBhvr additive="base">
                                        <p:cTn id="26" dur="20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30"/>
                                        </p:tgtEl>
                                        <p:attrNameLst>
                                          <p:attrName>style.visibility</p:attrName>
                                        </p:attrNameLst>
                                      </p:cBhvr>
                                      <p:to>
                                        <p:strVal val="visible"/>
                                      </p:to>
                                    </p:set>
                                    <p:anim calcmode="lin" valueType="num">
                                      <p:cBhvr additive="base">
                                        <p:cTn id="31" dur="2000" fill="hold"/>
                                        <p:tgtEl>
                                          <p:spTgt spid="30"/>
                                        </p:tgtEl>
                                        <p:attrNameLst>
                                          <p:attrName>ppt_x</p:attrName>
                                        </p:attrNameLst>
                                      </p:cBhvr>
                                      <p:tavLst>
                                        <p:tav tm="0">
                                          <p:val>
                                            <p:strVal val="0-#ppt_w/2"/>
                                          </p:val>
                                        </p:tav>
                                        <p:tav tm="100000">
                                          <p:val>
                                            <p:strVal val="#ppt_x"/>
                                          </p:val>
                                        </p:tav>
                                      </p:tavLst>
                                    </p:anim>
                                    <p:anim calcmode="lin" valueType="num">
                                      <p:cBhvr additive="base">
                                        <p:cTn id="32" dur="2000" fill="hold"/>
                                        <p:tgtEl>
                                          <p:spTgt spid="30"/>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additive="base">
                                        <p:cTn id="37" dur="2000" fill="hold"/>
                                        <p:tgtEl>
                                          <p:spTgt spid="15"/>
                                        </p:tgtEl>
                                        <p:attrNameLst>
                                          <p:attrName>ppt_x</p:attrName>
                                        </p:attrNameLst>
                                      </p:cBhvr>
                                      <p:tavLst>
                                        <p:tav tm="0">
                                          <p:val>
                                            <p:strVal val="0-#ppt_w/2"/>
                                          </p:val>
                                        </p:tav>
                                        <p:tav tm="100000">
                                          <p:val>
                                            <p:strVal val="#ppt_x"/>
                                          </p:val>
                                        </p:tav>
                                      </p:tavLst>
                                    </p:anim>
                                    <p:anim calcmode="lin" valueType="num">
                                      <p:cBhvr additive="base">
                                        <p:cTn id="38" dur="20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1"/>
                                        </p:tgtEl>
                                        <p:attrNameLst>
                                          <p:attrName>style.visibility</p:attrName>
                                        </p:attrNameLst>
                                      </p:cBhvr>
                                      <p:to>
                                        <p:strVal val="visible"/>
                                      </p:to>
                                    </p:set>
                                    <p:anim calcmode="lin" valueType="num">
                                      <p:cBhvr additive="base">
                                        <p:cTn id="43" dur="2000" fill="hold"/>
                                        <p:tgtEl>
                                          <p:spTgt spid="31"/>
                                        </p:tgtEl>
                                        <p:attrNameLst>
                                          <p:attrName>ppt_x</p:attrName>
                                        </p:attrNameLst>
                                      </p:cBhvr>
                                      <p:tavLst>
                                        <p:tav tm="0">
                                          <p:val>
                                            <p:strVal val="#ppt_x"/>
                                          </p:val>
                                        </p:tav>
                                        <p:tav tm="100000">
                                          <p:val>
                                            <p:strVal val="#ppt_x"/>
                                          </p:val>
                                        </p:tav>
                                      </p:tavLst>
                                    </p:anim>
                                    <p:anim calcmode="lin" valueType="num">
                                      <p:cBhvr additive="base">
                                        <p:cTn id="44" dur="20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36"/>
                                        </p:tgtEl>
                                        <p:attrNameLst>
                                          <p:attrName>style.visibility</p:attrName>
                                        </p:attrNameLst>
                                      </p:cBhvr>
                                      <p:to>
                                        <p:strVal val="visible"/>
                                      </p:to>
                                    </p:set>
                                    <p:anim calcmode="lin" valueType="num">
                                      <p:cBhvr additive="base">
                                        <p:cTn id="49" dur="2000" fill="hold"/>
                                        <p:tgtEl>
                                          <p:spTgt spid="36"/>
                                        </p:tgtEl>
                                        <p:attrNameLst>
                                          <p:attrName>ppt_x</p:attrName>
                                        </p:attrNameLst>
                                      </p:cBhvr>
                                      <p:tavLst>
                                        <p:tav tm="0">
                                          <p:val>
                                            <p:strVal val="0-#ppt_w/2"/>
                                          </p:val>
                                        </p:tav>
                                        <p:tav tm="100000">
                                          <p:val>
                                            <p:strVal val="#ppt_x"/>
                                          </p:val>
                                        </p:tav>
                                      </p:tavLst>
                                    </p:anim>
                                    <p:anim calcmode="lin" valueType="num">
                                      <p:cBhvr additive="base">
                                        <p:cTn id="50" dur="2000" fill="hold"/>
                                        <p:tgtEl>
                                          <p:spTgt spid="36"/>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8" fill="hold" grpId="0" nodeType="clickEffect">
                                  <p:stCondLst>
                                    <p:cond delay="0"/>
                                  </p:stCondLst>
                                  <p:childTnLst>
                                    <p:set>
                                      <p:cBhvr>
                                        <p:cTn id="54" dur="1" fill="hold">
                                          <p:stCondLst>
                                            <p:cond delay="0"/>
                                          </p:stCondLst>
                                        </p:cTn>
                                        <p:tgtEl>
                                          <p:spTgt spid="19"/>
                                        </p:tgtEl>
                                        <p:attrNameLst>
                                          <p:attrName>style.visibility</p:attrName>
                                        </p:attrNameLst>
                                      </p:cBhvr>
                                      <p:to>
                                        <p:strVal val="visible"/>
                                      </p:to>
                                    </p:set>
                                    <p:anim calcmode="lin" valueType="num">
                                      <p:cBhvr additive="base">
                                        <p:cTn id="55" dur="2000" fill="hold"/>
                                        <p:tgtEl>
                                          <p:spTgt spid="19"/>
                                        </p:tgtEl>
                                        <p:attrNameLst>
                                          <p:attrName>ppt_x</p:attrName>
                                        </p:attrNameLst>
                                      </p:cBhvr>
                                      <p:tavLst>
                                        <p:tav tm="0">
                                          <p:val>
                                            <p:strVal val="0-#ppt_w/2"/>
                                          </p:val>
                                        </p:tav>
                                        <p:tav tm="100000">
                                          <p:val>
                                            <p:strVal val="#ppt_x"/>
                                          </p:val>
                                        </p:tav>
                                      </p:tavLst>
                                    </p:anim>
                                    <p:anim calcmode="lin" valueType="num">
                                      <p:cBhvr additive="base">
                                        <p:cTn id="56" dur="20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8" fill="hold" grpId="0" nodeType="clickEffect">
                                  <p:stCondLst>
                                    <p:cond delay="0"/>
                                  </p:stCondLst>
                                  <p:childTnLst>
                                    <p:set>
                                      <p:cBhvr>
                                        <p:cTn id="60" dur="1" fill="hold">
                                          <p:stCondLst>
                                            <p:cond delay="0"/>
                                          </p:stCondLst>
                                        </p:cTn>
                                        <p:tgtEl>
                                          <p:spTgt spid="39"/>
                                        </p:tgtEl>
                                        <p:attrNameLst>
                                          <p:attrName>style.visibility</p:attrName>
                                        </p:attrNameLst>
                                      </p:cBhvr>
                                      <p:to>
                                        <p:strVal val="visible"/>
                                      </p:to>
                                    </p:set>
                                    <p:anim calcmode="lin" valueType="num">
                                      <p:cBhvr additive="base">
                                        <p:cTn id="61" dur="2000" fill="hold"/>
                                        <p:tgtEl>
                                          <p:spTgt spid="39"/>
                                        </p:tgtEl>
                                        <p:attrNameLst>
                                          <p:attrName>ppt_x</p:attrName>
                                        </p:attrNameLst>
                                      </p:cBhvr>
                                      <p:tavLst>
                                        <p:tav tm="0">
                                          <p:val>
                                            <p:strVal val="0-#ppt_w/2"/>
                                          </p:val>
                                        </p:tav>
                                        <p:tav tm="100000">
                                          <p:val>
                                            <p:strVal val="#ppt_x"/>
                                          </p:val>
                                        </p:tav>
                                      </p:tavLst>
                                    </p:anim>
                                    <p:anim calcmode="lin" valueType="num">
                                      <p:cBhvr additive="base">
                                        <p:cTn id="62" dur="2000" fill="hold"/>
                                        <p:tgtEl>
                                          <p:spTgt spid="39"/>
                                        </p:tgtEl>
                                        <p:attrNameLst>
                                          <p:attrName>ppt_y</p:attrName>
                                        </p:attrNameLst>
                                      </p:cBhvr>
                                      <p:tavLst>
                                        <p:tav tm="0">
                                          <p:val>
                                            <p:strVal val="#ppt_y"/>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8" fill="hold" grpId="0" nodeType="clickEffect">
                                  <p:stCondLst>
                                    <p:cond delay="0"/>
                                  </p:stCondLst>
                                  <p:childTnLst>
                                    <p:set>
                                      <p:cBhvr>
                                        <p:cTn id="66" dur="1" fill="hold">
                                          <p:stCondLst>
                                            <p:cond delay="0"/>
                                          </p:stCondLst>
                                        </p:cTn>
                                        <p:tgtEl>
                                          <p:spTgt spid="12"/>
                                        </p:tgtEl>
                                        <p:attrNameLst>
                                          <p:attrName>style.visibility</p:attrName>
                                        </p:attrNameLst>
                                      </p:cBhvr>
                                      <p:to>
                                        <p:strVal val="visible"/>
                                      </p:to>
                                    </p:set>
                                    <p:anim calcmode="lin" valueType="num">
                                      <p:cBhvr additive="base">
                                        <p:cTn id="67" dur="2000" fill="hold"/>
                                        <p:tgtEl>
                                          <p:spTgt spid="12"/>
                                        </p:tgtEl>
                                        <p:attrNameLst>
                                          <p:attrName>ppt_x</p:attrName>
                                        </p:attrNameLst>
                                      </p:cBhvr>
                                      <p:tavLst>
                                        <p:tav tm="0">
                                          <p:val>
                                            <p:strVal val="0-#ppt_w/2"/>
                                          </p:val>
                                        </p:tav>
                                        <p:tav tm="100000">
                                          <p:val>
                                            <p:strVal val="#ppt_x"/>
                                          </p:val>
                                        </p:tav>
                                      </p:tavLst>
                                    </p:anim>
                                    <p:anim calcmode="lin" valueType="num">
                                      <p:cBhvr additive="base">
                                        <p:cTn id="68" dur="20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8" fill="hold" grpId="0" nodeType="clickEffect">
                                  <p:stCondLst>
                                    <p:cond delay="0"/>
                                  </p:stCondLst>
                                  <p:childTnLst>
                                    <p:set>
                                      <p:cBhvr>
                                        <p:cTn id="72" dur="1" fill="hold">
                                          <p:stCondLst>
                                            <p:cond delay="0"/>
                                          </p:stCondLst>
                                        </p:cTn>
                                        <p:tgtEl>
                                          <p:spTgt spid="10"/>
                                        </p:tgtEl>
                                        <p:attrNameLst>
                                          <p:attrName>style.visibility</p:attrName>
                                        </p:attrNameLst>
                                      </p:cBhvr>
                                      <p:to>
                                        <p:strVal val="visible"/>
                                      </p:to>
                                    </p:set>
                                    <p:anim calcmode="lin" valueType="num">
                                      <p:cBhvr additive="base">
                                        <p:cTn id="73" dur="2000" fill="hold"/>
                                        <p:tgtEl>
                                          <p:spTgt spid="10"/>
                                        </p:tgtEl>
                                        <p:attrNameLst>
                                          <p:attrName>ppt_x</p:attrName>
                                        </p:attrNameLst>
                                      </p:cBhvr>
                                      <p:tavLst>
                                        <p:tav tm="0">
                                          <p:val>
                                            <p:strVal val="0-#ppt_w/2"/>
                                          </p:val>
                                        </p:tav>
                                        <p:tav tm="100000">
                                          <p:val>
                                            <p:strVal val="#ppt_x"/>
                                          </p:val>
                                        </p:tav>
                                      </p:tavLst>
                                    </p:anim>
                                    <p:anim calcmode="lin" valueType="num">
                                      <p:cBhvr additive="base">
                                        <p:cTn id="74" dur="20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8" fill="hold" grpId="0" nodeType="clickEffect">
                                  <p:stCondLst>
                                    <p:cond delay="0"/>
                                  </p:stCondLst>
                                  <p:childTnLst>
                                    <p:set>
                                      <p:cBhvr>
                                        <p:cTn id="78" dur="1" fill="hold">
                                          <p:stCondLst>
                                            <p:cond delay="0"/>
                                          </p:stCondLst>
                                        </p:cTn>
                                        <p:tgtEl>
                                          <p:spTgt spid="16"/>
                                        </p:tgtEl>
                                        <p:attrNameLst>
                                          <p:attrName>style.visibility</p:attrName>
                                        </p:attrNameLst>
                                      </p:cBhvr>
                                      <p:to>
                                        <p:strVal val="visible"/>
                                      </p:to>
                                    </p:set>
                                    <p:anim calcmode="lin" valueType="num">
                                      <p:cBhvr additive="base">
                                        <p:cTn id="79" dur="2000" fill="hold"/>
                                        <p:tgtEl>
                                          <p:spTgt spid="16"/>
                                        </p:tgtEl>
                                        <p:attrNameLst>
                                          <p:attrName>ppt_x</p:attrName>
                                        </p:attrNameLst>
                                      </p:cBhvr>
                                      <p:tavLst>
                                        <p:tav tm="0">
                                          <p:val>
                                            <p:strVal val="0-#ppt_w/2"/>
                                          </p:val>
                                        </p:tav>
                                        <p:tav tm="100000">
                                          <p:val>
                                            <p:strVal val="#ppt_x"/>
                                          </p:val>
                                        </p:tav>
                                      </p:tavLst>
                                    </p:anim>
                                    <p:anim calcmode="lin" valueType="num">
                                      <p:cBhvr additive="base">
                                        <p:cTn id="80" dur="20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grpId="0" nodeType="clickEffect">
                                  <p:stCondLst>
                                    <p:cond delay="0"/>
                                  </p:stCondLst>
                                  <p:childTnLst>
                                    <p:set>
                                      <p:cBhvr>
                                        <p:cTn id="84" dur="1" fill="hold">
                                          <p:stCondLst>
                                            <p:cond delay="0"/>
                                          </p:stCondLst>
                                        </p:cTn>
                                        <p:tgtEl>
                                          <p:spTgt spid="21"/>
                                        </p:tgtEl>
                                        <p:attrNameLst>
                                          <p:attrName>style.visibility</p:attrName>
                                        </p:attrNameLst>
                                      </p:cBhvr>
                                      <p:to>
                                        <p:strVal val="visible"/>
                                      </p:to>
                                    </p:set>
                                    <p:anim calcmode="lin" valueType="num">
                                      <p:cBhvr additive="base">
                                        <p:cTn id="85" dur="2000" fill="hold"/>
                                        <p:tgtEl>
                                          <p:spTgt spid="21"/>
                                        </p:tgtEl>
                                        <p:attrNameLst>
                                          <p:attrName>ppt_x</p:attrName>
                                        </p:attrNameLst>
                                      </p:cBhvr>
                                      <p:tavLst>
                                        <p:tav tm="0">
                                          <p:val>
                                            <p:strVal val="#ppt_x"/>
                                          </p:val>
                                        </p:tav>
                                        <p:tav tm="100000">
                                          <p:val>
                                            <p:strVal val="#ppt_x"/>
                                          </p:val>
                                        </p:tav>
                                      </p:tavLst>
                                    </p:anim>
                                    <p:anim calcmode="lin" valueType="num">
                                      <p:cBhvr additive="base">
                                        <p:cTn id="86" dur="20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 presetClass="entr" presetSubtype="2" fill="hold" grpId="0" nodeType="clickEffect">
                                  <p:stCondLst>
                                    <p:cond delay="0"/>
                                  </p:stCondLst>
                                  <p:childTnLst>
                                    <p:set>
                                      <p:cBhvr>
                                        <p:cTn id="90" dur="1" fill="hold">
                                          <p:stCondLst>
                                            <p:cond delay="0"/>
                                          </p:stCondLst>
                                        </p:cTn>
                                        <p:tgtEl>
                                          <p:spTgt spid="13"/>
                                        </p:tgtEl>
                                        <p:attrNameLst>
                                          <p:attrName>style.visibility</p:attrName>
                                        </p:attrNameLst>
                                      </p:cBhvr>
                                      <p:to>
                                        <p:strVal val="visible"/>
                                      </p:to>
                                    </p:set>
                                    <p:anim calcmode="lin" valueType="num">
                                      <p:cBhvr additive="base">
                                        <p:cTn id="91" dur="2000" fill="hold"/>
                                        <p:tgtEl>
                                          <p:spTgt spid="13"/>
                                        </p:tgtEl>
                                        <p:attrNameLst>
                                          <p:attrName>ppt_x</p:attrName>
                                        </p:attrNameLst>
                                      </p:cBhvr>
                                      <p:tavLst>
                                        <p:tav tm="0">
                                          <p:val>
                                            <p:strVal val="1+#ppt_w/2"/>
                                          </p:val>
                                        </p:tav>
                                        <p:tav tm="100000">
                                          <p:val>
                                            <p:strVal val="#ppt_x"/>
                                          </p:val>
                                        </p:tav>
                                      </p:tavLst>
                                    </p:anim>
                                    <p:anim calcmode="lin" valueType="num">
                                      <p:cBhvr additive="base">
                                        <p:cTn id="92" dur="20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2" presetClass="entr" presetSubtype="2" fill="hold" grpId="0" nodeType="clickEffect">
                                  <p:stCondLst>
                                    <p:cond delay="0"/>
                                  </p:stCondLst>
                                  <p:childTnLst>
                                    <p:set>
                                      <p:cBhvr>
                                        <p:cTn id="96" dur="1" fill="hold">
                                          <p:stCondLst>
                                            <p:cond delay="0"/>
                                          </p:stCondLst>
                                        </p:cTn>
                                        <p:tgtEl>
                                          <p:spTgt spid="37"/>
                                        </p:tgtEl>
                                        <p:attrNameLst>
                                          <p:attrName>style.visibility</p:attrName>
                                        </p:attrNameLst>
                                      </p:cBhvr>
                                      <p:to>
                                        <p:strVal val="visible"/>
                                      </p:to>
                                    </p:set>
                                    <p:anim calcmode="lin" valueType="num">
                                      <p:cBhvr additive="base">
                                        <p:cTn id="97" dur="2000" fill="hold"/>
                                        <p:tgtEl>
                                          <p:spTgt spid="37"/>
                                        </p:tgtEl>
                                        <p:attrNameLst>
                                          <p:attrName>ppt_x</p:attrName>
                                        </p:attrNameLst>
                                      </p:cBhvr>
                                      <p:tavLst>
                                        <p:tav tm="0">
                                          <p:val>
                                            <p:strVal val="1+#ppt_w/2"/>
                                          </p:val>
                                        </p:tav>
                                        <p:tav tm="100000">
                                          <p:val>
                                            <p:strVal val="#ppt_x"/>
                                          </p:val>
                                        </p:tav>
                                      </p:tavLst>
                                    </p:anim>
                                    <p:anim calcmode="lin" valueType="num">
                                      <p:cBhvr additive="base">
                                        <p:cTn id="98" dur="2000" fill="hold"/>
                                        <p:tgtEl>
                                          <p:spTgt spid="37"/>
                                        </p:tgtEl>
                                        <p:attrNameLst>
                                          <p:attrName>ppt_y</p:attrName>
                                        </p:attrNameLst>
                                      </p:cBhvr>
                                      <p:tavLst>
                                        <p:tav tm="0">
                                          <p:val>
                                            <p:strVal val="#ppt_y"/>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2" presetClass="entr" presetSubtype="8" fill="hold" grpId="0" nodeType="clickEffect">
                                  <p:stCondLst>
                                    <p:cond delay="0"/>
                                  </p:stCondLst>
                                  <p:childTnLst>
                                    <p:set>
                                      <p:cBhvr>
                                        <p:cTn id="102" dur="1" fill="hold">
                                          <p:stCondLst>
                                            <p:cond delay="0"/>
                                          </p:stCondLst>
                                        </p:cTn>
                                        <p:tgtEl>
                                          <p:spTgt spid="38"/>
                                        </p:tgtEl>
                                        <p:attrNameLst>
                                          <p:attrName>style.visibility</p:attrName>
                                        </p:attrNameLst>
                                      </p:cBhvr>
                                      <p:to>
                                        <p:strVal val="visible"/>
                                      </p:to>
                                    </p:set>
                                    <p:anim calcmode="lin" valueType="num">
                                      <p:cBhvr additive="base">
                                        <p:cTn id="103" dur="2000" fill="hold"/>
                                        <p:tgtEl>
                                          <p:spTgt spid="38"/>
                                        </p:tgtEl>
                                        <p:attrNameLst>
                                          <p:attrName>ppt_x</p:attrName>
                                        </p:attrNameLst>
                                      </p:cBhvr>
                                      <p:tavLst>
                                        <p:tav tm="0">
                                          <p:val>
                                            <p:strVal val="0-#ppt_w/2"/>
                                          </p:val>
                                        </p:tav>
                                        <p:tav tm="100000">
                                          <p:val>
                                            <p:strVal val="#ppt_x"/>
                                          </p:val>
                                        </p:tav>
                                      </p:tavLst>
                                    </p:anim>
                                    <p:anim calcmode="lin" valueType="num">
                                      <p:cBhvr additive="base">
                                        <p:cTn id="104" dur="2000" fill="hold"/>
                                        <p:tgtEl>
                                          <p:spTgt spid="38"/>
                                        </p:tgtEl>
                                        <p:attrNameLst>
                                          <p:attrName>ppt_y</p:attrName>
                                        </p:attrNameLst>
                                      </p:cBhvr>
                                      <p:tavLst>
                                        <p:tav tm="0">
                                          <p:val>
                                            <p:strVal val="#ppt_y"/>
                                          </p:val>
                                        </p:tav>
                                        <p:tav tm="100000">
                                          <p:val>
                                            <p:strVal val="#ppt_y"/>
                                          </p:val>
                                        </p:tav>
                                      </p:tavLst>
                                    </p:anim>
                                  </p:childTnLst>
                                </p:cTn>
                              </p:par>
                            </p:childTnLst>
                          </p:cTn>
                        </p:par>
                      </p:childTnLst>
                    </p:cTn>
                  </p:par>
                  <p:par>
                    <p:cTn id="105" fill="hold">
                      <p:stCondLst>
                        <p:cond delay="indefinite"/>
                      </p:stCondLst>
                      <p:childTnLst>
                        <p:par>
                          <p:cTn id="106" fill="hold">
                            <p:stCondLst>
                              <p:cond delay="0"/>
                            </p:stCondLst>
                            <p:childTnLst>
                              <p:par>
                                <p:cTn id="107" presetID="2" presetClass="entr" presetSubtype="8" fill="hold" grpId="0" nodeType="clickEffect">
                                  <p:stCondLst>
                                    <p:cond delay="0"/>
                                  </p:stCondLst>
                                  <p:childTnLst>
                                    <p:set>
                                      <p:cBhvr>
                                        <p:cTn id="108" dur="1" fill="hold">
                                          <p:stCondLst>
                                            <p:cond delay="0"/>
                                          </p:stCondLst>
                                        </p:cTn>
                                        <p:tgtEl>
                                          <p:spTgt spid="17"/>
                                        </p:tgtEl>
                                        <p:attrNameLst>
                                          <p:attrName>style.visibility</p:attrName>
                                        </p:attrNameLst>
                                      </p:cBhvr>
                                      <p:to>
                                        <p:strVal val="visible"/>
                                      </p:to>
                                    </p:set>
                                    <p:anim calcmode="lin" valueType="num">
                                      <p:cBhvr additive="base">
                                        <p:cTn id="109" dur="2000" fill="hold"/>
                                        <p:tgtEl>
                                          <p:spTgt spid="17"/>
                                        </p:tgtEl>
                                        <p:attrNameLst>
                                          <p:attrName>ppt_x</p:attrName>
                                        </p:attrNameLst>
                                      </p:cBhvr>
                                      <p:tavLst>
                                        <p:tav tm="0">
                                          <p:val>
                                            <p:strVal val="0-#ppt_w/2"/>
                                          </p:val>
                                        </p:tav>
                                        <p:tav tm="100000">
                                          <p:val>
                                            <p:strVal val="#ppt_x"/>
                                          </p:val>
                                        </p:tav>
                                      </p:tavLst>
                                    </p:anim>
                                    <p:anim calcmode="lin" valueType="num">
                                      <p:cBhvr additive="base">
                                        <p:cTn id="110" dur="20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111" fill="hold">
                      <p:stCondLst>
                        <p:cond delay="indefinite"/>
                      </p:stCondLst>
                      <p:childTnLst>
                        <p:par>
                          <p:cTn id="112" fill="hold">
                            <p:stCondLst>
                              <p:cond delay="0"/>
                            </p:stCondLst>
                            <p:childTnLst>
                              <p:par>
                                <p:cTn id="113" presetID="2" presetClass="entr" presetSubtype="8" fill="hold" grpId="0" nodeType="clickEffect">
                                  <p:stCondLst>
                                    <p:cond delay="0"/>
                                  </p:stCondLst>
                                  <p:childTnLst>
                                    <p:set>
                                      <p:cBhvr>
                                        <p:cTn id="114" dur="1" fill="hold">
                                          <p:stCondLst>
                                            <p:cond delay="0"/>
                                          </p:stCondLst>
                                        </p:cTn>
                                        <p:tgtEl>
                                          <p:spTgt spid="22"/>
                                        </p:tgtEl>
                                        <p:attrNameLst>
                                          <p:attrName>style.visibility</p:attrName>
                                        </p:attrNameLst>
                                      </p:cBhvr>
                                      <p:to>
                                        <p:strVal val="visible"/>
                                      </p:to>
                                    </p:set>
                                    <p:anim calcmode="lin" valueType="num">
                                      <p:cBhvr additive="base">
                                        <p:cTn id="115" dur="2000" fill="hold"/>
                                        <p:tgtEl>
                                          <p:spTgt spid="22"/>
                                        </p:tgtEl>
                                        <p:attrNameLst>
                                          <p:attrName>ppt_x</p:attrName>
                                        </p:attrNameLst>
                                      </p:cBhvr>
                                      <p:tavLst>
                                        <p:tav tm="0">
                                          <p:val>
                                            <p:strVal val="0-#ppt_w/2"/>
                                          </p:val>
                                        </p:tav>
                                        <p:tav tm="100000">
                                          <p:val>
                                            <p:strVal val="#ppt_x"/>
                                          </p:val>
                                        </p:tav>
                                      </p:tavLst>
                                    </p:anim>
                                    <p:anim calcmode="lin" valueType="num">
                                      <p:cBhvr additive="base">
                                        <p:cTn id="116" dur="200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117" fill="hold">
                      <p:stCondLst>
                        <p:cond delay="indefinite"/>
                      </p:stCondLst>
                      <p:childTnLst>
                        <p:par>
                          <p:cTn id="118" fill="hold">
                            <p:stCondLst>
                              <p:cond delay="0"/>
                            </p:stCondLst>
                            <p:childTnLst>
                              <p:par>
                                <p:cTn id="119" presetID="2" presetClass="entr" presetSubtype="8" fill="hold" grpId="0" nodeType="clickEffect">
                                  <p:stCondLst>
                                    <p:cond delay="0"/>
                                  </p:stCondLst>
                                  <p:childTnLst>
                                    <p:set>
                                      <p:cBhvr>
                                        <p:cTn id="120" dur="1" fill="hold">
                                          <p:stCondLst>
                                            <p:cond delay="0"/>
                                          </p:stCondLst>
                                        </p:cTn>
                                        <p:tgtEl>
                                          <p:spTgt spid="6"/>
                                        </p:tgtEl>
                                        <p:attrNameLst>
                                          <p:attrName>style.visibility</p:attrName>
                                        </p:attrNameLst>
                                      </p:cBhvr>
                                      <p:to>
                                        <p:strVal val="visible"/>
                                      </p:to>
                                    </p:set>
                                    <p:anim calcmode="lin" valueType="num">
                                      <p:cBhvr additive="base">
                                        <p:cTn id="121" dur="2000" fill="hold"/>
                                        <p:tgtEl>
                                          <p:spTgt spid="6"/>
                                        </p:tgtEl>
                                        <p:attrNameLst>
                                          <p:attrName>ppt_x</p:attrName>
                                        </p:attrNameLst>
                                      </p:cBhvr>
                                      <p:tavLst>
                                        <p:tav tm="0">
                                          <p:val>
                                            <p:strVal val="0-#ppt_w/2"/>
                                          </p:val>
                                        </p:tav>
                                        <p:tav tm="100000">
                                          <p:val>
                                            <p:strVal val="#ppt_x"/>
                                          </p:val>
                                        </p:tav>
                                      </p:tavLst>
                                    </p:anim>
                                    <p:anim calcmode="lin" valueType="num">
                                      <p:cBhvr additive="base">
                                        <p:cTn id="122" dur="2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23" fill="hold">
                      <p:stCondLst>
                        <p:cond delay="indefinite"/>
                      </p:stCondLst>
                      <p:childTnLst>
                        <p:par>
                          <p:cTn id="124" fill="hold">
                            <p:stCondLst>
                              <p:cond delay="0"/>
                            </p:stCondLst>
                            <p:childTnLst>
                              <p:par>
                                <p:cTn id="125" presetID="2" presetClass="entr" presetSubtype="8" fill="hold" grpId="0" nodeType="clickEffect">
                                  <p:stCondLst>
                                    <p:cond delay="0"/>
                                  </p:stCondLst>
                                  <p:childTnLst>
                                    <p:set>
                                      <p:cBhvr>
                                        <p:cTn id="126" dur="1" fill="hold">
                                          <p:stCondLst>
                                            <p:cond delay="0"/>
                                          </p:stCondLst>
                                        </p:cTn>
                                        <p:tgtEl>
                                          <p:spTgt spid="29"/>
                                        </p:tgtEl>
                                        <p:attrNameLst>
                                          <p:attrName>style.visibility</p:attrName>
                                        </p:attrNameLst>
                                      </p:cBhvr>
                                      <p:to>
                                        <p:strVal val="visible"/>
                                      </p:to>
                                    </p:set>
                                    <p:anim calcmode="lin" valueType="num">
                                      <p:cBhvr additive="base">
                                        <p:cTn id="127" dur="2000" fill="hold"/>
                                        <p:tgtEl>
                                          <p:spTgt spid="29"/>
                                        </p:tgtEl>
                                        <p:attrNameLst>
                                          <p:attrName>ppt_x</p:attrName>
                                        </p:attrNameLst>
                                      </p:cBhvr>
                                      <p:tavLst>
                                        <p:tav tm="0">
                                          <p:val>
                                            <p:strVal val="0-#ppt_w/2"/>
                                          </p:val>
                                        </p:tav>
                                        <p:tav tm="100000">
                                          <p:val>
                                            <p:strVal val="#ppt_x"/>
                                          </p:val>
                                        </p:tav>
                                      </p:tavLst>
                                    </p:anim>
                                    <p:anim calcmode="lin" valueType="num">
                                      <p:cBhvr additive="base">
                                        <p:cTn id="128" dur="2000" fill="hold"/>
                                        <p:tgtEl>
                                          <p:spTgt spid="29"/>
                                        </p:tgtEl>
                                        <p:attrNameLst>
                                          <p:attrName>ppt_y</p:attrName>
                                        </p:attrNameLst>
                                      </p:cBhvr>
                                      <p:tavLst>
                                        <p:tav tm="0">
                                          <p:val>
                                            <p:strVal val="#ppt_y"/>
                                          </p:val>
                                        </p:tav>
                                        <p:tav tm="100000">
                                          <p:val>
                                            <p:strVal val="#ppt_y"/>
                                          </p:val>
                                        </p:tav>
                                      </p:tavLst>
                                    </p:anim>
                                  </p:childTnLst>
                                </p:cTn>
                              </p:par>
                            </p:childTnLst>
                          </p:cTn>
                        </p:par>
                      </p:childTnLst>
                    </p:cTn>
                  </p:par>
                  <p:par>
                    <p:cTn id="129" fill="hold">
                      <p:stCondLst>
                        <p:cond delay="indefinite"/>
                      </p:stCondLst>
                      <p:childTnLst>
                        <p:par>
                          <p:cTn id="130" fill="hold">
                            <p:stCondLst>
                              <p:cond delay="0"/>
                            </p:stCondLst>
                            <p:childTnLst>
                              <p:par>
                                <p:cTn id="131" presetID="2" presetClass="entr" presetSubtype="4" fill="hold" grpId="0" nodeType="clickEffect">
                                  <p:stCondLst>
                                    <p:cond delay="0"/>
                                  </p:stCondLst>
                                  <p:childTnLst>
                                    <p:set>
                                      <p:cBhvr>
                                        <p:cTn id="132" dur="1" fill="hold">
                                          <p:stCondLst>
                                            <p:cond delay="0"/>
                                          </p:stCondLst>
                                        </p:cTn>
                                        <p:tgtEl>
                                          <p:spTgt spid="20"/>
                                        </p:tgtEl>
                                        <p:attrNameLst>
                                          <p:attrName>style.visibility</p:attrName>
                                        </p:attrNameLst>
                                      </p:cBhvr>
                                      <p:to>
                                        <p:strVal val="visible"/>
                                      </p:to>
                                    </p:set>
                                    <p:anim calcmode="lin" valueType="num">
                                      <p:cBhvr additive="base">
                                        <p:cTn id="133" dur="2000" fill="hold"/>
                                        <p:tgtEl>
                                          <p:spTgt spid="20"/>
                                        </p:tgtEl>
                                        <p:attrNameLst>
                                          <p:attrName>ppt_x</p:attrName>
                                        </p:attrNameLst>
                                      </p:cBhvr>
                                      <p:tavLst>
                                        <p:tav tm="0">
                                          <p:val>
                                            <p:strVal val="#ppt_x"/>
                                          </p:val>
                                        </p:tav>
                                        <p:tav tm="100000">
                                          <p:val>
                                            <p:strVal val="#ppt_x"/>
                                          </p:val>
                                        </p:tav>
                                      </p:tavLst>
                                    </p:anim>
                                    <p:anim calcmode="lin" valueType="num">
                                      <p:cBhvr additive="base">
                                        <p:cTn id="134" dur="20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35" fill="hold">
                      <p:stCondLst>
                        <p:cond delay="indefinite"/>
                      </p:stCondLst>
                      <p:childTnLst>
                        <p:par>
                          <p:cTn id="136" fill="hold">
                            <p:stCondLst>
                              <p:cond delay="0"/>
                            </p:stCondLst>
                            <p:childTnLst>
                              <p:par>
                                <p:cTn id="137" presetID="9" presetClass="entr" presetSubtype="0" fill="hold" grpId="0" nodeType="clickEffect">
                                  <p:stCondLst>
                                    <p:cond delay="0"/>
                                  </p:stCondLst>
                                  <p:childTnLst>
                                    <p:set>
                                      <p:cBhvr>
                                        <p:cTn id="138" dur="1" fill="hold">
                                          <p:stCondLst>
                                            <p:cond delay="0"/>
                                          </p:stCondLst>
                                        </p:cTn>
                                        <p:tgtEl>
                                          <p:spTgt spid="25"/>
                                        </p:tgtEl>
                                        <p:attrNameLst>
                                          <p:attrName>style.visibility</p:attrName>
                                        </p:attrNameLst>
                                      </p:cBhvr>
                                      <p:to>
                                        <p:strVal val="visible"/>
                                      </p:to>
                                    </p:set>
                                    <p:animEffect transition="in" filter="dissolve">
                                      <p:cBhvr>
                                        <p:cTn id="139" dur="2000"/>
                                        <p:tgtEl>
                                          <p:spTgt spid="25"/>
                                        </p:tgtEl>
                                      </p:cBhvr>
                                    </p:animEffect>
                                  </p:childTnLst>
                                </p:cTn>
                              </p:par>
                            </p:childTnLst>
                          </p:cTn>
                        </p:par>
                      </p:childTnLst>
                    </p:cTn>
                  </p:par>
                  <p:par>
                    <p:cTn id="140" fill="hold">
                      <p:stCondLst>
                        <p:cond delay="indefinite"/>
                      </p:stCondLst>
                      <p:childTnLst>
                        <p:par>
                          <p:cTn id="141" fill="hold">
                            <p:stCondLst>
                              <p:cond delay="0"/>
                            </p:stCondLst>
                            <p:childTnLst>
                              <p:par>
                                <p:cTn id="142" presetID="9" presetClass="entr" presetSubtype="0" fill="hold" grpId="0" nodeType="clickEffect">
                                  <p:stCondLst>
                                    <p:cond delay="0"/>
                                  </p:stCondLst>
                                  <p:childTnLst>
                                    <p:set>
                                      <p:cBhvr>
                                        <p:cTn id="143" dur="1" fill="hold">
                                          <p:stCondLst>
                                            <p:cond delay="0"/>
                                          </p:stCondLst>
                                        </p:cTn>
                                        <p:tgtEl>
                                          <p:spTgt spid="24"/>
                                        </p:tgtEl>
                                        <p:attrNameLst>
                                          <p:attrName>style.visibility</p:attrName>
                                        </p:attrNameLst>
                                      </p:cBhvr>
                                      <p:to>
                                        <p:strVal val="visible"/>
                                      </p:to>
                                    </p:set>
                                    <p:animEffect transition="in" filter="dissolve">
                                      <p:cBhvr>
                                        <p:cTn id="144" dur="2000"/>
                                        <p:tgtEl>
                                          <p:spTgt spid="24"/>
                                        </p:tgtEl>
                                      </p:cBhvr>
                                    </p:animEffect>
                                  </p:childTnLst>
                                </p:cTn>
                              </p:par>
                            </p:childTnLst>
                          </p:cTn>
                        </p:par>
                      </p:childTnLst>
                    </p:cTn>
                  </p:par>
                  <p:par>
                    <p:cTn id="145" fill="hold">
                      <p:stCondLst>
                        <p:cond delay="indefinite"/>
                      </p:stCondLst>
                      <p:childTnLst>
                        <p:par>
                          <p:cTn id="146" fill="hold">
                            <p:stCondLst>
                              <p:cond delay="0"/>
                            </p:stCondLst>
                            <p:childTnLst>
                              <p:par>
                                <p:cTn id="147" presetID="9" presetClass="entr" presetSubtype="0" fill="hold" grpId="0" nodeType="clickEffect">
                                  <p:stCondLst>
                                    <p:cond delay="0"/>
                                  </p:stCondLst>
                                  <p:childTnLst>
                                    <p:set>
                                      <p:cBhvr>
                                        <p:cTn id="148" dur="1" fill="hold">
                                          <p:stCondLst>
                                            <p:cond delay="0"/>
                                          </p:stCondLst>
                                        </p:cTn>
                                        <p:tgtEl>
                                          <p:spTgt spid="23"/>
                                        </p:tgtEl>
                                        <p:attrNameLst>
                                          <p:attrName>style.visibility</p:attrName>
                                        </p:attrNameLst>
                                      </p:cBhvr>
                                      <p:to>
                                        <p:strVal val="visible"/>
                                      </p:to>
                                    </p:set>
                                    <p:animEffect transition="in" filter="dissolve">
                                      <p:cBhvr>
                                        <p:cTn id="149" dur="2000"/>
                                        <p:tgtEl>
                                          <p:spTgt spid="23"/>
                                        </p:tgtEl>
                                      </p:cBhvr>
                                    </p:animEffect>
                                  </p:childTnLst>
                                </p:cTn>
                              </p:par>
                            </p:childTnLst>
                          </p:cTn>
                        </p:par>
                      </p:childTnLst>
                    </p:cTn>
                  </p:par>
                  <p:par>
                    <p:cTn id="150" fill="hold">
                      <p:stCondLst>
                        <p:cond delay="indefinite"/>
                      </p:stCondLst>
                      <p:childTnLst>
                        <p:par>
                          <p:cTn id="151" fill="hold">
                            <p:stCondLst>
                              <p:cond delay="0"/>
                            </p:stCondLst>
                            <p:childTnLst>
                              <p:par>
                                <p:cTn id="152" presetID="9" presetClass="entr" presetSubtype="0" fill="hold" grpId="0" nodeType="clickEffect">
                                  <p:stCondLst>
                                    <p:cond delay="0"/>
                                  </p:stCondLst>
                                  <p:childTnLst>
                                    <p:set>
                                      <p:cBhvr>
                                        <p:cTn id="153" dur="1" fill="hold">
                                          <p:stCondLst>
                                            <p:cond delay="0"/>
                                          </p:stCondLst>
                                        </p:cTn>
                                        <p:tgtEl>
                                          <p:spTgt spid="27"/>
                                        </p:tgtEl>
                                        <p:attrNameLst>
                                          <p:attrName>style.visibility</p:attrName>
                                        </p:attrNameLst>
                                      </p:cBhvr>
                                      <p:to>
                                        <p:strVal val="visible"/>
                                      </p:to>
                                    </p:set>
                                    <p:animEffect transition="in" filter="dissolve">
                                      <p:cBhvr>
                                        <p:cTn id="154" dur="2000"/>
                                        <p:tgtEl>
                                          <p:spTgt spid="27"/>
                                        </p:tgtEl>
                                      </p:cBhvr>
                                    </p:animEffect>
                                  </p:childTnLst>
                                </p:cTn>
                              </p:par>
                            </p:childTnLst>
                          </p:cTn>
                        </p:par>
                      </p:childTnLst>
                    </p:cTn>
                  </p:par>
                  <p:par>
                    <p:cTn id="155" fill="hold">
                      <p:stCondLst>
                        <p:cond delay="indefinite"/>
                      </p:stCondLst>
                      <p:childTnLst>
                        <p:par>
                          <p:cTn id="156" fill="hold">
                            <p:stCondLst>
                              <p:cond delay="0"/>
                            </p:stCondLst>
                            <p:childTnLst>
                              <p:par>
                                <p:cTn id="157" presetID="9" presetClass="entr" presetSubtype="0" fill="hold" grpId="0" nodeType="clickEffect">
                                  <p:stCondLst>
                                    <p:cond delay="0"/>
                                  </p:stCondLst>
                                  <p:childTnLst>
                                    <p:set>
                                      <p:cBhvr>
                                        <p:cTn id="158" dur="1" fill="hold">
                                          <p:stCondLst>
                                            <p:cond delay="0"/>
                                          </p:stCondLst>
                                        </p:cTn>
                                        <p:tgtEl>
                                          <p:spTgt spid="26"/>
                                        </p:tgtEl>
                                        <p:attrNameLst>
                                          <p:attrName>style.visibility</p:attrName>
                                        </p:attrNameLst>
                                      </p:cBhvr>
                                      <p:to>
                                        <p:strVal val="visible"/>
                                      </p:to>
                                    </p:set>
                                    <p:animEffect transition="in" filter="dissolve">
                                      <p:cBhvr>
                                        <p:cTn id="159" dur="2000"/>
                                        <p:tgtEl>
                                          <p:spTgt spid="26"/>
                                        </p:tgtEl>
                                      </p:cBhvr>
                                    </p:animEffect>
                                  </p:childTnLst>
                                </p:cTn>
                              </p:par>
                            </p:childTnLst>
                          </p:cTn>
                        </p:par>
                      </p:childTnLst>
                    </p:cTn>
                  </p:par>
                  <p:par>
                    <p:cTn id="160" fill="hold">
                      <p:stCondLst>
                        <p:cond delay="indefinite"/>
                      </p:stCondLst>
                      <p:childTnLst>
                        <p:par>
                          <p:cTn id="161" fill="hold">
                            <p:stCondLst>
                              <p:cond delay="0"/>
                            </p:stCondLst>
                            <p:childTnLst>
                              <p:par>
                                <p:cTn id="162" presetID="9" presetClass="entr" presetSubtype="0" fill="hold" grpId="0" nodeType="clickEffect">
                                  <p:stCondLst>
                                    <p:cond delay="0"/>
                                  </p:stCondLst>
                                  <p:childTnLst>
                                    <p:set>
                                      <p:cBhvr>
                                        <p:cTn id="163" dur="1" fill="hold">
                                          <p:stCondLst>
                                            <p:cond delay="0"/>
                                          </p:stCondLst>
                                        </p:cTn>
                                        <p:tgtEl>
                                          <p:spTgt spid="28"/>
                                        </p:tgtEl>
                                        <p:attrNameLst>
                                          <p:attrName>style.visibility</p:attrName>
                                        </p:attrNameLst>
                                      </p:cBhvr>
                                      <p:to>
                                        <p:strVal val="visible"/>
                                      </p:to>
                                    </p:set>
                                    <p:animEffect transition="in" filter="dissolve">
                                      <p:cBhvr>
                                        <p:cTn id="164" dur="2000"/>
                                        <p:tgtEl>
                                          <p:spTgt spid="28"/>
                                        </p:tgtEl>
                                      </p:cBhvr>
                                    </p:animEffect>
                                  </p:childTnLst>
                                </p:cTn>
                              </p:par>
                            </p:childTnLst>
                          </p:cTn>
                        </p:par>
                      </p:childTnLst>
                    </p:cTn>
                  </p:par>
                  <p:par>
                    <p:cTn id="165" fill="hold">
                      <p:stCondLst>
                        <p:cond delay="indefinite"/>
                      </p:stCondLst>
                      <p:childTnLst>
                        <p:par>
                          <p:cTn id="166" fill="hold">
                            <p:stCondLst>
                              <p:cond delay="0"/>
                            </p:stCondLst>
                            <p:childTnLst>
                              <p:par>
                                <p:cTn id="167" presetID="2" presetClass="entr" presetSubtype="2" fill="hold" grpId="0" nodeType="clickEffect">
                                  <p:stCondLst>
                                    <p:cond delay="0"/>
                                  </p:stCondLst>
                                  <p:childTnLst>
                                    <p:set>
                                      <p:cBhvr>
                                        <p:cTn id="168" dur="1" fill="hold">
                                          <p:stCondLst>
                                            <p:cond delay="0"/>
                                          </p:stCondLst>
                                        </p:cTn>
                                        <p:tgtEl>
                                          <p:spTgt spid="32"/>
                                        </p:tgtEl>
                                        <p:attrNameLst>
                                          <p:attrName>style.visibility</p:attrName>
                                        </p:attrNameLst>
                                      </p:cBhvr>
                                      <p:to>
                                        <p:strVal val="visible"/>
                                      </p:to>
                                    </p:set>
                                    <p:anim calcmode="lin" valueType="num">
                                      <p:cBhvr additive="base">
                                        <p:cTn id="169" dur="2000" fill="hold"/>
                                        <p:tgtEl>
                                          <p:spTgt spid="32"/>
                                        </p:tgtEl>
                                        <p:attrNameLst>
                                          <p:attrName>ppt_x</p:attrName>
                                        </p:attrNameLst>
                                      </p:cBhvr>
                                      <p:tavLst>
                                        <p:tav tm="0">
                                          <p:val>
                                            <p:strVal val="1+#ppt_w/2"/>
                                          </p:val>
                                        </p:tav>
                                        <p:tav tm="100000">
                                          <p:val>
                                            <p:strVal val="#ppt_x"/>
                                          </p:val>
                                        </p:tav>
                                      </p:tavLst>
                                    </p:anim>
                                    <p:anim calcmode="lin" valueType="num">
                                      <p:cBhvr additive="base">
                                        <p:cTn id="170" dur="2000" fill="hold"/>
                                        <p:tgtEl>
                                          <p:spTgt spid="32"/>
                                        </p:tgtEl>
                                        <p:attrNameLst>
                                          <p:attrName>ppt_y</p:attrName>
                                        </p:attrNameLst>
                                      </p:cBhvr>
                                      <p:tavLst>
                                        <p:tav tm="0">
                                          <p:val>
                                            <p:strVal val="#ppt_y"/>
                                          </p:val>
                                        </p:tav>
                                        <p:tav tm="100000">
                                          <p:val>
                                            <p:strVal val="#ppt_y"/>
                                          </p:val>
                                        </p:tav>
                                      </p:tavLst>
                                    </p:anim>
                                  </p:childTnLst>
                                </p:cTn>
                              </p:par>
                            </p:childTnLst>
                          </p:cTn>
                        </p:par>
                      </p:childTnLst>
                    </p:cTn>
                  </p:par>
                  <p:par>
                    <p:cTn id="171" fill="hold">
                      <p:stCondLst>
                        <p:cond delay="indefinite"/>
                      </p:stCondLst>
                      <p:childTnLst>
                        <p:par>
                          <p:cTn id="172" fill="hold">
                            <p:stCondLst>
                              <p:cond delay="0"/>
                            </p:stCondLst>
                            <p:childTnLst>
                              <p:par>
                                <p:cTn id="173" presetID="2" presetClass="entr" presetSubtype="2" fill="hold" grpId="0" nodeType="clickEffect">
                                  <p:stCondLst>
                                    <p:cond delay="0"/>
                                  </p:stCondLst>
                                  <p:childTnLst>
                                    <p:set>
                                      <p:cBhvr>
                                        <p:cTn id="174" dur="1" fill="hold">
                                          <p:stCondLst>
                                            <p:cond delay="0"/>
                                          </p:stCondLst>
                                        </p:cTn>
                                        <p:tgtEl>
                                          <p:spTgt spid="33"/>
                                        </p:tgtEl>
                                        <p:attrNameLst>
                                          <p:attrName>style.visibility</p:attrName>
                                        </p:attrNameLst>
                                      </p:cBhvr>
                                      <p:to>
                                        <p:strVal val="visible"/>
                                      </p:to>
                                    </p:set>
                                    <p:anim calcmode="lin" valueType="num">
                                      <p:cBhvr additive="base">
                                        <p:cTn id="175" dur="2000" fill="hold"/>
                                        <p:tgtEl>
                                          <p:spTgt spid="33"/>
                                        </p:tgtEl>
                                        <p:attrNameLst>
                                          <p:attrName>ppt_x</p:attrName>
                                        </p:attrNameLst>
                                      </p:cBhvr>
                                      <p:tavLst>
                                        <p:tav tm="0">
                                          <p:val>
                                            <p:strVal val="1+#ppt_w/2"/>
                                          </p:val>
                                        </p:tav>
                                        <p:tav tm="100000">
                                          <p:val>
                                            <p:strVal val="#ppt_x"/>
                                          </p:val>
                                        </p:tav>
                                      </p:tavLst>
                                    </p:anim>
                                    <p:anim calcmode="lin" valueType="num">
                                      <p:cBhvr additive="base">
                                        <p:cTn id="176" dur="2000" fill="hold"/>
                                        <p:tgtEl>
                                          <p:spTgt spid="33"/>
                                        </p:tgtEl>
                                        <p:attrNameLst>
                                          <p:attrName>ppt_y</p:attrName>
                                        </p:attrNameLst>
                                      </p:cBhvr>
                                      <p:tavLst>
                                        <p:tav tm="0">
                                          <p:val>
                                            <p:strVal val="#ppt_y"/>
                                          </p:val>
                                        </p:tav>
                                        <p:tav tm="100000">
                                          <p:val>
                                            <p:strVal val="#ppt_y"/>
                                          </p:val>
                                        </p:tav>
                                      </p:tavLst>
                                    </p:anim>
                                  </p:childTnLst>
                                </p:cTn>
                              </p:par>
                            </p:childTnLst>
                          </p:cTn>
                        </p:par>
                      </p:childTnLst>
                    </p:cTn>
                  </p:par>
                  <p:par>
                    <p:cTn id="177" fill="hold">
                      <p:stCondLst>
                        <p:cond delay="indefinite"/>
                      </p:stCondLst>
                      <p:childTnLst>
                        <p:par>
                          <p:cTn id="178" fill="hold">
                            <p:stCondLst>
                              <p:cond delay="0"/>
                            </p:stCondLst>
                            <p:childTnLst>
                              <p:par>
                                <p:cTn id="179" presetID="2" presetClass="entr" presetSubtype="2" fill="hold" grpId="0" nodeType="clickEffect">
                                  <p:stCondLst>
                                    <p:cond delay="0"/>
                                  </p:stCondLst>
                                  <p:childTnLst>
                                    <p:set>
                                      <p:cBhvr>
                                        <p:cTn id="180" dur="1" fill="hold">
                                          <p:stCondLst>
                                            <p:cond delay="0"/>
                                          </p:stCondLst>
                                        </p:cTn>
                                        <p:tgtEl>
                                          <p:spTgt spid="34"/>
                                        </p:tgtEl>
                                        <p:attrNameLst>
                                          <p:attrName>style.visibility</p:attrName>
                                        </p:attrNameLst>
                                      </p:cBhvr>
                                      <p:to>
                                        <p:strVal val="visible"/>
                                      </p:to>
                                    </p:set>
                                    <p:anim calcmode="lin" valueType="num">
                                      <p:cBhvr additive="base">
                                        <p:cTn id="181" dur="2000" fill="hold"/>
                                        <p:tgtEl>
                                          <p:spTgt spid="34"/>
                                        </p:tgtEl>
                                        <p:attrNameLst>
                                          <p:attrName>ppt_x</p:attrName>
                                        </p:attrNameLst>
                                      </p:cBhvr>
                                      <p:tavLst>
                                        <p:tav tm="0">
                                          <p:val>
                                            <p:strVal val="1+#ppt_w/2"/>
                                          </p:val>
                                        </p:tav>
                                        <p:tav tm="100000">
                                          <p:val>
                                            <p:strVal val="#ppt_x"/>
                                          </p:val>
                                        </p:tav>
                                      </p:tavLst>
                                    </p:anim>
                                    <p:anim calcmode="lin" valueType="num">
                                      <p:cBhvr additive="base">
                                        <p:cTn id="182" dur="2000" fill="hold"/>
                                        <p:tgtEl>
                                          <p:spTgt spid="34"/>
                                        </p:tgtEl>
                                        <p:attrNameLst>
                                          <p:attrName>ppt_y</p:attrName>
                                        </p:attrNameLst>
                                      </p:cBhvr>
                                      <p:tavLst>
                                        <p:tav tm="0">
                                          <p:val>
                                            <p:strVal val="#ppt_y"/>
                                          </p:val>
                                        </p:tav>
                                        <p:tav tm="100000">
                                          <p:val>
                                            <p:strVal val="#ppt_y"/>
                                          </p:val>
                                        </p:tav>
                                      </p:tavLst>
                                    </p:anim>
                                  </p:childTnLst>
                                </p:cTn>
                              </p:par>
                            </p:childTnLst>
                          </p:cTn>
                        </p:par>
                      </p:childTnLst>
                    </p:cTn>
                  </p:par>
                  <p:par>
                    <p:cTn id="183" fill="hold">
                      <p:stCondLst>
                        <p:cond delay="indefinite"/>
                      </p:stCondLst>
                      <p:childTnLst>
                        <p:par>
                          <p:cTn id="184" fill="hold">
                            <p:stCondLst>
                              <p:cond delay="0"/>
                            </p:stCondLst>
                            <p:childTnLst>
                              <p:par>
                                <p:cTn id="185" presetID="2" presetClass="entr" presetSubtype="8" fill="hold" nodeType="clickEffect">
                                  <p:stCondLst>
                                    <p:cond delay="0"/>
                                  </p:stCondLst>
                                  <p:childTnLst>
                                    <p:set>
                                      <p:cBhvr>
                                        <p:cTn id="186" dur="1" fill="hold">
                                          <p:stCondLst>
                                            <p:cond delay="0"/>
                                          </p:stCondLst>
                                        </p:cTn>
                                        <p:tgtEl>
                                          <p:spTgt spid="35"/>
                                        </p:tgtEl>
                                        <p:attrNameLst>
                                          <p:attrName>style.visibility</p:attrName>
                                        </p:attrNameLst>
                                      </p:cBhvr>
                                      <p:to>
                                        <p:strVal val="visible"/>
                                      </p:to>
                                    </p:set>
                                    <p:anim calcmode="lin" valueType="num">
                                      <p:cBhvr additive="base">
                                        <p:cTn id="187" dur="2000" fill="hold"/>
                                        <p:tgtEl>
                                          <p:spTgt spid="35"/>
                                        </p:tgtEl>
                                        <p:attrNameLst>
                                          <p:attrName>ppt_x</p:attrName>
                                        </p:attrNameLst>
                                      </p:cBhvr>
                                      <p:tavLst>
                                        <p:tav tm="0">
                                          <p:val>
                                            <p:strVal val="0-#ppt_w/2"/>
                                          </p:val>
                                        </p:tav>
                                        <p:tav tm="100000">
                                          <p:val>
                                            <p:strVal val="#ppt_x"/>
                                          </p:val>
                                        </p:tav>
                                      </p:tavLst>
                                    </p:anim>
                                    <p:anim calcmode="lin" valueType="num">
                                      <p:cBhvr additive="base">
                                        <p:cTn id="188" dur="2000" fill="hold"/>
                                        <p:tgtEl>
                                          <p:spTgt spid="35"/>
                                        </p:tgtEl>
                                        <p:attrNameLst>
                                          <p:attrName>ppt_y</p:attrName>
                                        </p:attrNameLst>
                                      </p:cBhvr>
                                      <p:tavLst>
                                        <p:tav tm="0">
                                          <p:val>
                                            <p:strVal val="#ppt_y"/>
                                          </p:val>
                                        </p:tav>
                                        <p:tav tm="100000">
                                          <p:val>
                                            <p:strVal val="#ppt_y"/>
                                          </p:val>
                                        </p:tav>
                                      </p:tavLst>
                                    </p:anim>
                                  </p:childTnLst>
                                </p:cTn>
                              </p:par>
                            </p:childTnLst>
                          </p:cTn>
                        </p:par>
                      </p:childTnLst>
                    </p:cTn>
                  </p:par>
                  <p:par>
                    <p:cTn id="189" fill="hold">
                      <p:stCondLst>
                        <p:cond delay="indefinite"/>
                      </p:stCondLst>
                      <p:childTnLst>
                        <p:par>
                          <p:cTn id="190" fill="hold">
                            <p:stCondLst>
                              <p:cond delay="0"/>
                            </p:stCondLst>
                            <p:childTnLst>
                              <p:par>
                                <p:cTn id="191" presetID="2" presetClass="entr" presetSubtype="4" fill="hold" grpId="0" nodeType="clickEffect">
                                  <p:stCondLst>
                                    <p:cond delay="0"/>
                                  </p:stCondLst>
                                  <p:childTnLst>
                                    <p:set>
                                      <p:cBhvr>
                                        <p:cTn id="192" dur="1" fill="hold">
                                          <p:stCondLst>
                                            <p:cond delay="0"/>
                                          </p:stCondLst>
                                        </p:cTn>
                                        <p:tgtEl>
                                          <p:spTgt spid="43"/>
                                        </p:tgtEl>
                                        <p:attrNameLst>
                                          <p:attrName>style.visibility</p:attrName>
                                        </p:attrNameLst>
                                      </p:cBhvr>
                                      <p:to>
                                        <p:strVal val="visible"/>
                                      </p:to>
                                    </p:set>
                                    <p:anim calcmode="lin" valueType="num">
                                      <p:cBhvr additive="base">
                                        <p:cTn id="193" dur="500" fill="hold"/>
                                        <p:tgtEl>
                                          <p:spTgt spid="43"/>
                                        </p:tgtEl>
                                        <p:attrNameLst>
                                          <p:attrName>ppt_x</p:attrName>
                                        </p:attrNameLst>
                                      </p:cBhvr>
                                      <p:tavLst>
                                        <p:tav tm="0">
                                          <p:val>
                                            <p:strVal val="#ppt_x"/>
                                          </p:val>
                                        </p:tav>
                                        <p:tav tm="100000">
                                          <p:val>
                                            <p:strVal val="#ppt_x"/>
                                          </p:val>
                                        </p:tav>
                                      </p:tavLst>
                                    </p:anim>
                                    <p:anim calcmode="lin" valueType="num">
                                      <p:cBhvr additive="base">
                                        <p:cTn id="194" dur="500" fill="hold"/>
                                        <p:tgtEl>
                                          <p:spTgt spid="43"/>
                                        </p:tgtEl>
                                        <p:attrNameLst>
                                          <p:attrName>ppt_y</p:attrName>
                                        </p:attrNameLst>
                                      </p:cBhvr>
                                      <p:tavLst>
                                        <p:tav tm="0">
                                          <p:val>
                                            <p:strVal val="1+#ppt_h/2"/>
                                          </p:val>
                                        </p:tav>
                                        <p:tav tm="100000">
                                          <p:val>
                                            <p:strVal val="#ppt_y"/>
                                          </p:val>
                                        </p:tav>
                                      </p:tavLst>
                                    </p:anim>
                                  </p:childTnLst>
                                </p:cTn>
                              </p:par>
                              <p:par>
                                <p:cTn id="195" presetID="2" presetClass="entr" presetSubtype="4" fill="hold" grpId="0" nodeType="withEffect">
                                  <p:stCondLst>
                                    <p:cond delay="0"/>
                                  </p:stCondLst>
                                  <p:childTnLst>
                                    <p:set>
                                      <p:cBhvr>
                                        <p:cTn id="196" dur="1" fill="hold">
                                          <p:stCondLst>
                                            <p:cond delay="0"/>
                                          </p:stCondLst>
                                        </p:cTn>
                                        <p:tgtEl>
                                          <p:spTgt spid="44"/>
                                        </p:tgtEl>
                                        <p:attrNameLst>
                                          <p:attrName>style.visibility</p:attrName>
                                        </p:attrNameLst>
                                      </p:cBhvr>
                                      <p:to>
                                        <p:strVal val="visible"/>
                                      </p:to>
                                    </p:set>
                                    <p:anim calcmode="lin" valueType="num">
                                      <p:cBhvr additive="base">
                                        <p:cTn id="197" dur="500" fill="hold"/>
                                        <p:tgtEl>
                                          <p:spTgt spid="44"/>
                                        </p:tgtEl>
                                        <p:attrNameLst>
                                          <p:attrName>ppt_x</p:attrName>
                                        </p:attrNameLst>
                                      </p:cBhvr>
                                      <p:tavLst>
                                        <p:tav tm="0">
                                          <p:val>
                                            <p:strVal val="#ppt_x"/>
                                          </p:val>
                                        </p:tav>
                                        <p:tav tm="100000">
                                          <p:val>
                                            <p:strVal val="#ppt_x"/>
                                          </p:val>
                                        </p:tav>
                                      </p:tavLst>
                                    </p:anim>
                                    <p:anim calcmode="lin" valueType="num">
                                      <p:cBhvr additive="base">
                                        <p:cTn id="198"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199" fill="hold">
                      <p:stCondLst>
                        <p:cond delay="indefinite"/>
                      </p:stCondLst>
                      <p:childTnLst>
                        <p:par>
                          <p:cTn id="200" fill="hold">
                            <p:stCondLst>
                              <p:cond delay="0"/>
                            </p:stCondLst>
                            <p:childTnLst>
                              <p:par>
                                <p:cTn id="201" presetID="3" presetClass="entr" presetSubtype="10" fill="hold" grpId="0" nodeType="clickEffect">
                                  <p:stCondLst>
                                    <p:cond delay="0"/>
                                  </p:stCondLst>
                                  <p:childTnLst>
                                    <p:set>
                                      <p:cBhvr>
                                        <p:cTn id="202" dur="1" fill="hold">
                                          <p:stCondLst>
                                            <p:cond delay="0"/>
                                          </p:stCondLst>
                                        </p:cTn>
                                        <p:tgtEl>
                                          <p:spTgt spid="42"/>
                                        </p:tgtEl>
                                        <p:attrNameLst>
                                          <p:attrName>style.visibility</p:attrName>
                                        </p:attrNameLst>
                                      </p:cBhvr>
                                      <p:to>
                                        <p:strVal val="visible"/>
                                      </p:to>
                                    </p:set>
                                    <p:animEffect transition="in" filter="blinds(horizontal)">
                                      <p:cBhvr>
                                        <p:cTn id="203" dur="500"/>
                                        <p:tgtEl>
                                          <p:spTgt spid="42"/>
                                        </p:tgtEl>
                                      </p:cBhvr>
                                    </p:animEffect>
                                  </p:childTnLst>
                                </p:cTn>
                              </p:par>
                            </p:childTnLst>
                          </p:cTn>
                        </p:par>
                      </p:childTnLst>
                    </p:cTn>
                  </p:par>
                  <p:par>
                    <p:cTn id="204" fill="hold">
                      <p:stCondLst>
                        <p:cond delay="indefinite"/>
                      </p:stCondLst>
                      <p:childTnLst>
                        <p:par>
                          <p:cTn id="205" fill="hold">
                            <p:stCondLst>
                              <p:cond delay="0"/>
                            </p:stCondLst>
                            <p:childTnLst>
                              <p:par>
                                <p:cTn id="206" presetID="3" presetClass="entr" presetSubtype="10" fill="hold" grpId="0" nodeType="clickEffect">
                                  <p:stCondLst>
                                    <p:cond delay="0"/>
                                  </p:stCondLst>
                                  <p:childTnLst>
                                    <p:set>
                                      <p:cBhvr>
                                        <p:cTn id="207" dur="1" fill="hold">
                                          <p:stCondLst>
                                            <p:cond delay="0"/>
                                          </p:stCondLst>
                                        </p:cTn>
                                        <p:tgtEl>
                                          <p:spTgt spid="45"/>
                                        </p:tgtEl>
                                        <p:attrNameLst>
                                          <p:attrName>style.visibility</p:attrName>
                                        </p:attrNameLst>
                                      </p:cBhvr>
                                      <p:to>
                                        <p:strVal val="visible"/>
                                      </p:to>
                                    </p:set>
                                    <p:animEffect transition="in" filter="blinds(horizontal)">
                                      <p:cBhvr>
                                        <p:cTn id="208"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0" grpId="0" animBg="1"/>
      <p:bldP spid="12" grpId="0" animBg="1"/>
      <p:bldP spid="13" grpId="0" animBg="1" autoUpdateAnimBg="0"/>
      <p:bldP spid="14" grpId="0" animBg="1"/>
      <p:bldP spid="15" grpId="0" animBg="1"/>
      <p:bldP spid="16" grpId="0" autoUpdateAnimBg="0"/>
      <p:bldP spid="17" grpId="0" animBg="1"/>
      <p:bldP spid="18" grpId="0" animBg="1" autoUpdateAnimBg="0"/>
      <p:bldP spid="19" grpId="0" animBg="1" autoUpdateAnimBg="0"/>
      <p:bldP spid="20" grpId="0" animBg="1"/>
      <p:bldP spid="21" grpId="0" animBg="1"/>
      <p:bldP spid="22" grpId="0" autoUpdateAnimBg="0"/>
      <p:bldP spid="23" grpId="0"/>
      <p:bldP spid="24" grpId="0" animBg="1"/>
      <p:bldP spid="25" grpId="0" animBg="1"/>
      <p:bldP spid="26" grpId="0" animBg="1"/>
      <p:bldP spid="27" grpId="0" animBg="1"/>
      <p:bldP spid="28" grpId="0"/>
      <p:bldP spid="29" grpId="0"/>
      <p:bldP spid="30" grpId="0" autoUpdateAnimBg="0"/>
      <p:bldP spid="31" grpId="0"/>
      <p:bldP spid="32" grpId="0" animBg="1"/>
      <p:bldP spid="33" grpId="0"/>
      <p:bldP spid="34" grpId="0" animBg="1"/>
      <p:bldP spid="36" grpId="0" animBg="1"/>
      <p:bldP spid="37" grpId="0" animBg="1"/>
      <p:bldP spid="38" grpId="0" animBg="1"/>
      <p:bldP spid="39" grpId="0" animBg="1"/>
      <p:bldP spid="40" grpId="0"/>
      <p:bldP spid="42" grpId="0"/>
      <p:bldP spid="43" grpId="0" animBg="1"/>
      <p:bldP spid="44" grpId="0"/>
      <p:bldP spid="45"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79712" y="1340768"/>
            <a:ext cx="4032448" cy="4645748"/>
          </a:xfrm>
          <a:prstGeom prst="rect">
            <a:avLst/>
          </a:prstGeom>
          <a:ln>
            <a:solidFill>
              <a:schemeClr val="tx1"/>
            </a:solidFill>
            <a:prstDash val="solid"/>
          </a:ln>
        </p:spPr>
      </p:pic>
      <p:sp>
        <p:nvSpPr>
          <p:cNvPr id="6" name="TextBox 5"/>
          <p:cNvSpPr txBox="1"/>
          <p:nvPr/>
        </p:nvSpPr>
        <p:spPr>
          <a:xfrm>
            <a:off x="804417" y="5117122"/>
            <a:ext cx="3335535" cy="400110"/>
          </a:xfrm>
          <a:prstGeom prst="rect">
            <a:avLst/>
          </a:prstGeom>
          <a:noFill/>
        </p:spPr>
        <p:txBody>
          <a:bodyPr wrap="square" rtlCol="0">
            <a:spAutoFit/>
          </a:bodyPr>
          <a:lstStyle/>
          <a:p>
            <a:r>
              <a:rPr lang="de-AT" sz="2000" b="1" dirty="0" smtClean="0">
                <a:latin typeface="Arial" pitchFamily="34" charset="0"/>
                <a:cs typeface="Arial" pitchFamily="34" charset="0"/>
              </a:rPr>
              <a:t>Local approximization:</a:t>
            </a:r>
            <a:endParaRPr lang="en-GB" sz="2000" b="1" dirty="0">
              <a:latin typeface="Arial" pitchFamily="34" charset="0"/>
              <a:cs typeface="Arial" pitchFamily="34" charset="0"/>
            </a:endParaRPr>
          </a:p>
        </p:txBody>
      </p:sp>
      <p:sp>
        <p:nvSpPr>
          <p:cNvPr id="2" name="Textfeld 1"/>
          <p:cNvSpPr txBox="1"/>
          <p:nvPr/>
        </p:nvSpPr>
        <p:spPr>
          <a:xfrm>
            <a:off x="6876256" y="2996952"/>
            <a:ext cx="955610" cy="369332"/>
          </a:xfrm>
          <a:prstGeom prst="rect">
            <a:avLst/>
          </a:prstGeom>
          <a:noFill/>
        </p:spPr>
        <p:txBody>
          <a:bodyPr wrap="none" rtlCol="0">
            <a:spAutoFit/>
          </a:bodyPr>
          <a:lstStyle/>
          <a:p>
            <a:r>
              <a:rPr lang="de-DE" dirty="0" err="1" smtClean="0"/>
              <a:t>Latitude</a:t>
            </a:r>
            <a:r>
              <a:rPr lang="de-DE" dirty="0" smtClean="0"/>
              <a:t> </a:t>
            </a:r>
            <a:endParaRPr lang="de-DE" dirty="0"/>
          </a:p>
        </p:txBody>
      </p:sp>
      <p:cxnSp>
        <p:nvCxnSpPr>
          <p:cNvPr id="7" name="Gerade Verbindung 6"/>
          <p:cNvCxnSpPr/>
          <p:nvPr/>
        </p:nvCxnSpPr>
        <p:spPr>
          <a:xfrm>
            <a:off x="4139952" y="2164214"/>
            <a:ext cx="2736304" cy="1048762"/>
          </a:xfrm>
          <a:prstGeom prst="line">
            <a:avLst/>
          </a:prstGeom>
          <a:ln>
            <a:solidFill>
              <a:srgbClr val="006699"/>
            </a:solidFill>
            <a:headEnd type="arrow"/>
            <a:tailEnd type="none"/>
          </a:ln>
        </p:spPr>
        <p:style>
          <a:lnRef idx="2">
            <a:schemeClr val="accent1"/>
          </a:lnRef>
          <a:fillRef idx="0">
            <a:schemeClr val="accent1"/>
          </a:fillRef>
          <a:effectRef idx="1">
            <a:schemeClr val="accent1"/>
          </a:effectRef>
          <a:fontRef idx="minor">
            <a:schemeClr val="tx1"/>
          </a:fontRef>
        </p:style>
      </p:cxnSp>
      <p:cxnSp>
        <p:nvCxnSpPr>
          <p:cNvPr id="8" name="Gerade Verbindung 7"/>
          <p:cNvCxnSpPr/>
          <p:nvPr/>
        </p:nvCxnSpPr>
        <p:spPr>
          <a:xfrm flipV="1">
            <a:off x="4860032" y="3284984"/>
            <a:ext cx="2016224" cy="288032"/>
          </a:xfrm>
          <a:prstGeom prst="line">
            <a:avLst/>
          </a:prstGeom>
          <a:ln>
            <a:solidFill>
              <a:srgbClr val="006699"/>
            </a:solidFill>
            <a:headEnd type="arrow"/>
            <a:tailEnd type="non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3855296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31230" y="1772816"/>
            <a:ext cx="3014248" cy="2950533"/>
          </a:xfrm>
        </p:spPr>
        <p:txBody>
          <a:bodyPr/>
          <a:lstStyle/>
          <a:p>
            <a:r>
              <a:rPr lang="de-DE" sz="2800" dirty="0"/>
              <a:t>Some Introductury Remarks: The Third Industrial Revolution</a:t>
            </a:r>
            <a:endParaRPr lang="de-AT" dirty="0"/>
          </a:p>
        </p:txBody>
      </p:sp>
      <p:sp>
        <p:nvSpPr>
          <p:cNvPr id="4" name="Content Placeholder 3"/>
          <p:cNvSpPr>
            <a:spLocks noGrp="1"/>
          </p:cNvSpPr>
          <p:nvPr>
            <p:ph sz="quarter" idx="4"/>
          </p:nvPr>
        </p:nvSpPr>
        <p:spPr/>
        <p:txBody>
          <a:bodyPr>
            <a:normAutofit lnSpcReduction="10000"/>
          </a:bodyPr>
          <a:lstStyle/>
          <a:p>
            <a:pPr algn="just">
              <a:buNone/>
            </a:pPr>
            <a:r>
              <a:rPr lang="de-DE" dirty="0"/>
              <a:t>„…traditional, hierarchical organization of economic and political power will give way to lateral power organized </a:t>
            </a:r>
            <a:r>
              <a:rPr lang="de-DE" i="1" dirty="0"/>
              <a:t>nodally</a:t>
            </a:r>
            <a:r>
              <a:rPr lang="de-DE" dirty="0"/>
              <a:t> </a:t>
            </a:r>
            <a:r>
              <a:rPr lang="de-DE" dirty="0" smtClean="0"/>
              <a:t>(m.e</a:t>
            </a:r>
            <a:r>
              <a:rPr lang="de-DE" dirty="0"/>
              <a:t>.) across society.“ </a:t>
            </a:r>
            <a:r>
              <a:rPr lang="de-DE" dirty="0" smtClean="0"/>
              <a:t>[Rifkin, J. (2011). </a:t>
            </a:r>
            <a:r>
              <a:rPr lang="de-DE" dirty="0"/>
              <a:t>The Third Industrial Revolution, </a:t>
            </a:r>
            <a:r>
              <a:rPr lang="de-DE" dirty="0" smtClean="0"/>
              <a:t>NY, </a:t>
            </a:r>
            <a:r>
              <a:rPr lang="de-DE" dirty="0"/>
              <a:t>p. </a:t>
            </a:r>
            <a:r>
              <a:rPr lang="de-DE" dirty="0" smtClean="0"/>
              <a:t>5].</a:t>
            </a:r>
            <a:endParaRPr lang="de-DE" dirty="0"/>
          </a:p>
          <a:p>
            <a:pPr algn="just">
              <a:buNone/>
            </a:pPr>
            <a:r>
              <a:rPr lang="de-DE" dirty="0"/>
              <a:t>	„…today, however, the collaborative power unleashed by the merging of Internet technology and </a:t>
            </a:r>
            <a:r>
              <a:rPr lang="de-DE" dirty="0">
                <a:solidFill>
                  <a:srgbClr val="FF0000"/>
                </a:solidFill>
              </a:rPr>
              <a:t>renewable energies</a:t>
            </a:r>
            <a:r>
              <a:rPr lang="de-DE" dirty="0"/>
              <a:t> is fundamentally restructuring human relationships, from top to bottom to side to side, with profound implications for the future of society.“ (ibid.)  </a:t>
            </a:r>
            <a:r>
              <a:rPr lang="de-DE" dirty="0" smtClean="0"/>
              <a:t>[e.g., </a:t>
            </a:r>
            <a:r>
              <a:rPr lang="de-DE" dirty="0"/>
              <a:t>network economics </a:t>
            </a:r>
            <a:r>
              <a:rPr lang="de-DE" dirty="0" smtClean="0"/>
              <a:t>].</a:t>
            </a:r>
          </a:p>
          <a:p>
            <a:pPr algn="ctr">
              <a:buNone/>
            </a:pPr>
            <a:r>
              <a:rPr lang="de-DE" dirty="0" smtClean="0"/>
              <a:t>   </a:t>
            </a:r>
            <a:r>
              <a:rPr lang="de-DE" sz="1800" b="1" dirty="0" err="1" smtClean="0">
                <a:solidFill>
                  <a:srgbClr val="FF0000"/>
                </a:solidFill>
                <a:latin typeface="Arial Black"/>
                <a:cs typeface="Arial Black"/>
              </a:rPr>
              <a:t>Which</a:t>
            </a:r>
            <a:r>
              <a:rPr lang="de-DE" sz="1800" b="1" dirty="0" smtClean="0">
                <a:solidFill>
                  <a:srgbClr val="FF0000"/>
                </a:solidFill>
                <a:latin typeface="Arial Black"/>
                <a:cs typeface="Arial Black"/>
              </a:rPr>
              <a:t> </a:t>
            </a:r>
            <a:r>
              <a:rPr lang="de-DE" sz="1800" b="1" dirty="0" err="1" smtClean="0">
                <a:solidFill>
                  <a:srgbClr val="FF0000"/>
                </a:solidFill>
                <a:latin typeface="Arial Black"/>
                <a:cs typeface="Arial Black"/>
              </a:rPr>
              <a:t>problems</a:t>
            </a:r>
            <a:r>
              <a:rPr lang="de-DE" sz="1800" b="1" dirty="0" smtClean="0">
                <a:solidFill>
                  <a:srgbClr val="FF0000"/>
                </a:solidFill>
                <a:latin typeface="Arial Black"/>
                <a:cs typeface="Arial Black"/>
              </a:rPr>
              <a:t> </a:t>
            </a:r>
            <a:r>
              <a:rPr lang="de-DE" sz="1800" b="1" dirty="0" err="1" smtClean="0">
                <a:solidFill>
                  <a:srgbClr val="FF0000"/>
                </a:solidFill>
                <a:latin typeface="Arial Black"/>
                <a:cs typeface="Arial Black"/>
              </a:rPr>
              <a:t>should</a:t>
            </a:r>
            <a:r>
              <a:rPr lang="de-DE" sz="1800" b="1" dirty="0" smtClean="0">
                <a:solidFill>
                  <a:srgbClr val="FF0000"/>
                </a:solidFill>
                <a:latin typeface="Arial Black"/>
                <a:cs typeface="Arial Black"/>
              </a:rPr>
              <a:t> </a:t>
            </a:r>
            <a:r>
              <a:rPr lang="de-DE" sz="1800" b="1" dirty="0" err="1" smtClean="0">
                <a:solidFill>
                  <a:srgbClr val="FF0000"/>
                </a:solidFill>
                <a:latin typeface="Arial Black"/>
                <a:cs typeface="Arial Black"/>
              </a:rPr>
              <a:t>be</a:t>
            </a:r>
            <a:r>
              <a:rPr lang="de-DE" sz="1800" b="1" dirty="0" smtClean="0">
                <a:solidFill>
                  <a:srgbClr val="FF0000"/>
                </a:solidFill>
                <a:latin typeface="Arial Black"/>
                <a:cs typeface="Arial Black"/>
              </a:rPr>
              <a:t> </a:t>
            </a:r>
          </a:p>
          <a:p>
            <a:pPr algn="ctr">
              <a:buNone/>
            </a:pPr>
            <a:r>
              <a:rPr lang="de-DE" sz="1800" b="1" dirty="0">
                <a:solidFill>
                  <a:srgbClr val="FF0000"/>
                </a:solidFill>
                <a:latin typeface="Arial Black"/>
                <a:cs typeface="Arial Black"/>
              </a:rPr>
              <a:t>	</a:t>
            </a:r>
            <a:r>
              <a:rPr lang="de-DE" sz="1800" b="1" dirty="0" smtClean="0">
                <a:solidFill>
                  <a:srgbClr val="FF0000"/>
                </a:solidFill>
                <a:latin typeface="Arial Black"/>
                <a:cs typeface="Arial Black"/>
              </a:rPr>
              <a:t>(</a:t>
            </a:r>
            <a:r>
              <a:rPr lang="de-DE" sz="1800" b="1" dirty="0" err="1" smtClean="0">
                <a:solidFill>
                  <a:srgbClr val="FF0000"/>
                </a:solidFill>
                <a:latin typeface="Arial Black"/>
                <a:cs typeface="Arial Black"/>
              </a:rPr>
              <a:t>re</a:t>
            </a:r>
            <a:r>
              <a:rPr lang="de-DE" sz="1800" b="1" dirty="0" smtClean="0">
                <a:solidFill>
                  <a:srgbClr val="FF0000"/>
                </a:solidFill>
                <a:latin typeface="Arial Black"/>
                <a:cs typeface="Arial Black"/>
              </a:rPr>
              <a:t>-) </a:t>
            </a:r>
            <a:r>
              <a:rPr lang="de-DE" sz="1800" b="1" dirty="0" err="1" smtClean="0">
                <a:solidFill>
                  <a:srgbClr val="FF0000"/>
                </a:solidFill>
                <a:latin typeface="Arial Black"/>
                <a:cs typeface="Arial Black"/>
              </a:rPr>
              <a:t>solved</a:t>
            </a:r>
            <a:r>
              <a:rPr lang="de-DE" sz="1800" b="1" dirty="0" smtClean="0">
                <a:solidFill>
                  <a:srgbClr val="FF0000"/>
                </a:solidFill>
                <a:latin typeface="Arial Black"/>
                <a:cs typeface="Arial Black"/>
              </a:rPr>
              <a:t>?</a:t>
            </a:r>
            <a:endParaRPr lang="de-DE" sz="1800" b="1" dirty="0">
              <a:solidFill>
                <a:srgbClr val="FF0000"/>
              </a:solidFill>
              <a:latin typeface="Arial Black"/>
              <a:cs typeface="Arial Black"/>
            </a:endParaRPr>
          </a:p>
          <a:p>
            <a:pPr marL="0" indent="0">
              <a:buNone/>
            </a:pPr>
            <a:endParaRPr lang="de-AT" dirty="0"/>
          </a:p>
        </p:txBody>
      </p:sp>
    </p:spTree>
    <p:extLst>
      <p:ext uri="{BB962C8B-B14F-4D97-AF65-F5344CB8AC3E}">
        <p14:creationId xmlns:p14="http://schemas.microsoft.com/office/powerpoint/2010/main" val="35386656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de-DE" sz="2800" dirty="0" smtClean="0"/>
              <a:t>Industrial Commons</a:t>
            </a:r>
            <a:endParaRPr lang="de-AT" dirty="0"/>
          </a:p>
        </p:txBody>
      </p:sp>
      <p:sp>
        <p:nvSpPr>
          <p:cNvPr id="4" name="Content Placeholder 3"/>
          <p:cNvSpPr>
            <a:spLocks noGrp="1"/>
          </p:cNvSpPr>
          <p:nvPr>
            <p:ph sz="quarter" idx="4"/>
          </p:nvPr>
        </p:nvSpPr>
        <p:spPr/>
        <p:txBody>
          <a:bodyPr/>
          <a:lstStyle/>
          <a:p>
            <a:pPr marL="0" indent="0">
              <a:buNone/>
            </a:pPr>
            <a:r>
              <a:rPr lang="de-DE" sz="2000" dirty="0" smtClean="0"/>
              <a:t>„</a:t>
            </a:r>
            <a:r>
              <a:rPr lang="en-US" sz="2000" dirty="0" smtClean="0">
                <a:solidFill>
                  <a:srgbClr val="008000"/>
                </a:solidFill>
              </a:rPr>
              <a:t>are the R&amp;D manufacturing infrastructure, know-how, process-development skills, and engineering capabilities embedded in firms, universities, and  other organizations that provide the foundation for growth and innovation in a wide range of industries </a:t>
            </a:r>
            <a:r>
              <a:rPr lang="de-DE" sz="2000" dirty="0" smtClean="0"/>
              <a:t>“</a:t>
            </a:r>
          </a:p>
          <a:p>
            <a:pPr marL="0" indent="0" algn="ctr">
              <a:buNone/>
            </a:pPr>
            <a:endParaRPr lang="de-DE" sz="2000" dirty="0" smtClean="0"/>
          </a:p>
          <a:p>
            <a:pPr marL="0" indent="0" algn="ctr">
              <a:buNone/>
            </a:pPr>
            <a:r>
              <a:rPr lang="de-DE" sz="2000" dirty="0" smtClean="0"/>
              <a:t>[Pisano, G., &amp; Shih, W. (2012). </a:t>
            </a:r>
            <a:r>
              <a:rPr lang="de-DE" sz="2000" b="1" dirty="0" smtClean="0">
                <a:solidFill>
                  <a:srgbClr val="FF0000"/>
                </a:solidFill>
              </a:rPr>
              <a:t>Producing Prosperity</a:t>
            </a:r>
            <a:r>
              <a:rPr lang="de-DE" sz="2000" dirty="0" smtClean="0"/>
              <a:t>. Boston: Harvard University Press, p. 3].</a:t>
            </a:r>
            <a:endParaRPr lang="de-DE" sz="2000" dirty="0"/>
          </a:p>
          <a:p>
            <a:endParaRPr lang="de-AT" dirty="0"/>
          </a:p>
        </p:txBody>
      </p:sp>
    </p:spTree>
    <p:extLst>
      <p:ext uri="{BB962C8B-B14F-4D97-AF65-F5344CB8AC3E}">
        <p14:creationId xmlns:p14="http://schemas.microsoft.com/office/powerpoint/2010/main" val="42612865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hteck 5"/>
          <p:cNvSpPr/>
          <p:nvPr/>
        </p:nvSpPr>
        <p:spPr>
          <a:xfrm>
            <a:off x="323528" y="1340768"/>
            <a:ext cx="8640960" cy="5724645"/>
          </a:xfrm>
          <a:prstGeom prst="rect">
            <a:avLst/>
          </a:prstGeom>
        </p:spPr>
        <p:txBody>
          <a:bodyPr wrap="square">
            <a:spAutoFit/>
          </a:bodyPr>
          <a:lstStyle/>
          <a:p>
            <a:r>
              <a:rPr lang="en-US" sz="2000" b="1" dirty="0" err="1">
                <a:latin typeface="Arial Black"/>
                <a:cs typeface="Arial Black"/>
              </a:rPr>
              <a:t>Turings</a:t>
            </a:r>
            <a:r>
              <a:rPr lang="en-US" sz="2000" b="1" dirty="0">
                <a:latin typeface="Arial Black"/>
                <a:cs typeface="Arial Black"/>
              </a:rPr>
              <a:t> „Universal Machine“ (1936/37) and von Neumann’s  implementation of it </a:t>
            </a:r>
            <a:r>
              <a:rPr lang="en-US" sz="2000" i="1" smtClean="0">
                <a:latin typeface="Arial Black"/>
                <a:cs typeface="Arial Black"/>
              </a:rPr>
              <a:t>[in modern </a:t>
            </a:r>
            <a:r>
              <a:rPr lang="en-US" sz="2000" i="1" dirty="0" smtClean="0">
                <a:latin typeface="Arial Black"/>
                <a:cs typeface="Arial Black"/>
              </a:rPr>
              <a:t>computers</a:t>
            </a:r>
            <a:r>
              <a:rPr lang="en-US" sz="2000" b="1" i="1" dirty="0" smtClean="0">
                <a:latin typeface="Arial Black"/>
                <a:cs typeface="Arial Black"/>
              </a:rPr>
              <a:t>] </a:t>
            </a:r>
            <a:r>
              <a:rPr lang="en-US" sz="2000" b="1" dirty="0" smtClean="0">
                <a:latin typeface="Arial Black"/>
                <a:cs typeface="Arial Black"/>
              </a:rPr>
              <a:t>are </a:t>
            </a:r>
            <a:r>
              <a:rPr lang="en-US" sz="2000" b="1" dirty="0">
                <a:latin typeface="Arial Black"/>
                <a:cs typeface="Arial Black"/>
              </a:rPr>
              <a:t>direct </a:t>
            </a:r>
            <a:r>
              <a:rPr lang="en-US" sz="2000" b="1" dirty="0" err="1">
                <a:latin typeface="Arial Black"/>
                <a:cs typeface="Arial Black"/>
              </a:rPr>
              <a:t>offsprings</a:t>
            </a:r>
            <a:r>
              <a:rPr lang="en-US" sz="2000" b="1" dirty="0">
                <a:latin typeface="Arial Black"/>
                <a:cs typeface="Arial Black"/>
              </a:rPr>
              <a:t> of Gödel’s </a:t>
            </a:r>
            <a:r>
              <a:rPr lang="en-US" sz="2000" b="1" dirty="0" smtClean="0">
                <a:latin typeface="Arial Black"/>
                <a:cs typeface="Arial Black"/>
              </a:rPr>
              <a:t>ideas !</a:t>
            </a:r>
            <a:r>
              <a:rPr lang="de-DE" dirty="0" smtClean="0"/>
              <a:t> -- </a:t>
            </a:r>
            <a:r>
              <a:rPr lang="en-US" dirty="0" smtClean="0"/>
              <a:t>George </a:t>
            </a:r>
            <a:r>
              <a:rPr lang="en-US" dirty="0" err="1"/>
              <a:t>Dsyon</a:t>
            </a:r>
            <a:r>
              <a:rPr lang="en-US" dirty="0"/>
              <a:t> : Turing’s Cathedral (The </a:t>
            </a:r>
            <a:r>
              <a:rPr lang="en-US" dirty="0" smtClean="0"/>
              <a:t>Origins </a:t>
            </a:r>
            <a:r>
              <a:rPr lang="en-US" dirty="0"/>
              <a:t>of the Digital Universe)  pp106/</a:t>
            </a:r>
            <a:r>
              <a:rPr lang="en-US" dirty="0" smtClean="0"/>
              <a:t>7</a:t>
            </a:r>
            <a:r>
              <a:rPr lang="de-DE" dirty="0"/>
              <a:t> </a:t>
            </a:r>
            <a:r>
              <a:rPr lang="en-US" dirty="0" smtClean="0"/>
              <a:t>London</a:t>
            </a:r>
            <a:r>
              <a:rPr lang="en-US" dirty="0"/>
              <a:t>/Penguin, </a:t>
            </a:r>
            <a:r>
              <a:rPr lang="en-US" dirty="0" smtClean="0"/>
              <a:t>2012</a:t>
            </a:r>
          </a:p>
          <a:p>
            <a:endParaRPr lang="de-DE" dirty="0"/>
          </a:p>
          <a:p>
            <a:r>
              <a:rPr lang="en-US" dirty="0" smtClean="0"/>
              <a:t>p107</a:t>
            </a:r>
            <a:r>
              <a:rPr lang="en-US" dirty="0"/>
              <a:t>: Where does </a:t>
            </a:r>
            <a:r>
              <a:rPr lang="en-US" dirty="0" smtClean="0"/>
              <a:t>meaning [</a:t>
            </a:r>
            <a:r>
              <a:rPr lang="en-US" b="1" dirty="0" smtClean="0"/>
              <a:t>knowledge/epistemology]</a:t>
            </a:r>
            <a:r>
              <a:rPr lang="en-US" dirty="0" smtClean="0"/>
              <a:t> come </a:t>
            </a:r>
            <a:r>
              <a:rPr lang="en-US" dirty="0"/>
              <a:t>in</a:t>
            </a:r>
            <a:r>
              <a:rPr lang="en-US" dirty="0" smtClean="0"/>
              <a:t>?</a:t>
            </a:r>
            <a:r>
              <a:rPr lang="de-DE" dirty="0"/>
              <a:t> </a:t>
            </a:r>
            <a:r>
              <a:rPr lang="en-US" dirty="0" smtClean="0"/>
              <a:t>If </a:t>
            </a:r>
            <a:r>
              <a:rPr lang="en-US" dirty="0"/>
              <a:t>everything is assigned a number, does this </a:t>
            </a:r>
            <a:r>
              <a:rPr lang="en-US" dirty="0" smtClean="0"/>
              <a:t>diminish </a:t>
            </a:r>
            <a:r>
              <a:rPr lang="en-US" dirty="0"/>
              <a:t>the meaning of the world? </a:t>
            </a:r>
            <a:r>
              <a:rPr lang="de-DE" dirty="0" smtClean="0"/>
              <a:t>... </a:t>
            </a:r>
            <a:r>
              <a:rPr lang="en-US" dirty="0" smtClean="0"/>
              <a:t>What </a:t>
            </a:r>
            <a:r>
              <a:rPr lang="en-US" dirty="0"/>
              <a:t>G</a:t>
            </a:r>
            <a:r>
              <a:rPr lang="en-US" dirty="0" smtClean="0"/>
              <a:t>ödel </a:t>
            </a:r>
            <a:r>
              <a:rPr lang="en-US" dirty="0"/>
              <a:t>(and Turing) proved is that formal systems </a:t>
            </a:r>
            <a:r>
              <a:rPr lang="en-US" dirty="0" smtClean="0"/>
              <a:t>will, </a:t>
            </a:r>
            <a:r>
              <a:rPr lang="en-US" dirty="0"/>
              <a:t>sooner or later, produce  meaningful </a:t>
            </a:r>
            <a:r>
              <a:rPr lang="en-US" dirty="0" err="1"/>
              <a:t>statememts</a:t>
            </a:r>
            <a:r>
              <a:rPr lang="en-US" dirty="0"/>
              <a:t> whose truth  can be proved </a:t>
            </a:r>
            <a:r>
              <a:rPr lang="en-US" dirty="0" smtClean="0"/>
              <a:t>only [from] </a:t>
            </a:r>
            <a:r>
              <a:rPr lang="en-US" dirty="0"/>
              <a:t>outside </a:t>
            </a:r>
            <a:r>
              <a:rPr lang="en-US" dirty="0" smtClean="0"/>
              <a:t>[of] the </a:t>
            </a:r>
            <a:r>
              <a:rPr lang="en-US" dirty="0"/>
              <a:t>system itself. ..</a:t>
            </a:r>
            <a:r>
              <a:rPr lang="en-US" dirty="0" smtClean="0"/>
              <a:t>.</a:t>
            </a:r>
            <a:r>
              <a:rPr lang="de-DE" dirty="0"/>
              <a:t> </a:t>
            </a:r>
            <a:r>
              <a:rPr lang="en-US" dirty="0" smtClean="0"/>
              <a:t>It </a:t>
            </a:r>
            <a:r>
              <a:rPr lang="en-US" dirty="0"/>
              <a:t>proves ... that we live in a world where higher </a:t>
            </a:r>
            <a:r>
              <a:rPr lang="en-US" dirty="0" smtClean="0"/>
              <a:t>meaning[-s] </a:t>
            </a:r>
            <a:r>
              <a:rPr lang="en-US" dirty="0"/>
              <a:t>exists</a:t>
            </a:r>
            <a:r>
              <a:rPr lang="en-US" dirty="0" smtClean="0"/>
              <a:t>.</a:t>
            </a:r>
          </a:p>
          <a:p>
            <a:endParaRPr lang="en-US" dirty="0"/>
          </a:p>
          <a:p>
            <a:pPr algn="just"/>
            <a:r>
              <a:rPr lang="en-US" b="1" dirty="0">
                <a:solidFill>
                  <a:srgbClr val="FF0000"/>
                </a:solidFill>
                <a:latin typeface="Arial Black"/>
                <a:cs typeface="Arial Black"/>
              </a:rPr>
              <a:t>What Turing disregards completely is the fact that </a:t>
            </a:r>
            <a:r>
              <a:rPr lang="en-US" b="1" dirty="0" smtClean="0">
                <a:solidFill>
                  <a:srgbClr val="FF0000"/>
                </a:solidFill>
                <a:latin typeface="Arial Black"/>
                <a:cs typeface="Arial Black"/>
              </a:rPr>
              <a:t>MIND </a:t>
            </a:r>
            <a:r>
              <a:rPr lang="en-US" b="1" dirty="0" smtClean="0">
                <a:latin typeface="Arial Black"/>
                <a:cs typeface="Arial Black"/>
              </a:rPr>
              <a:t>[and especially KNOWLEDGE]</a:t>
            </a:r>
            <a:r>
              <a:rPr lang="en-US" b="1" dirty="0" smtClean="0">
                <a:solidFill>
                  <a:srgbClr val="FF0000"/>
                </a:solidFill>
                <a:latin typeface="Arial Black"/>
                <a:cs typeface="Arial Black"/>
              </a:rPr>
              <a:t>, </a:t>
            </a:r>
            <a:r>
              <a:rPr lang="en-US" b="1" dirty="0">
                <a:solidFill>
                  <a:srgbClr val="FF0000"/>
                </a:solidFill>
                <a:latin typeface="Arial Black"/>
                <a:cs typeface="Arial Black"/>
              </a:rPr>
              <a:t>in its use, is not static</a:t>
            </a:r>
            <a:r>
              <a:rPr lang="en-US" b="1" dirty="0" smtClean="0">
                <a:solidFill>
                  <a:srgbClr val="FF0000"/>
                </a:solidFill>
                <a:latin typeface="Arial Black"/>
                <a:cs typeface="Arial Black"/>
              </a:rPr>
              <a:t>,</a:t>
            </a:r>
            <a:r>
              <a:rPr lang="de-DE" b="1" dirty="0" smtClean="0">
                <a:solidFill>
                  <a:srgbClr val="FF0000"/>
                </a:solidFill>
                <a:latin typeface="Arial Black"/>
                <a:cs typeface="Arial Black"/>
              </a:rPr>
              <a:t> </a:t>
            </a:r>
            <a:r>
              <a:rPr lang="en-US" b="1" dirty="0" smtClean="0">
                <a:solidFill>
                  <a:srgbClr val="FF0000"/>
                </a:solidFill>
                <a:latin typeface="Arial Black"/>
                <a:cs typeface="Arial Black"/>
              </a:rPr>
              <a:t>but </a:t>
            </a:r>
            <a:r>
              <a:rPr lang="en-US" b="1" dirty="0">
                <a:solidFill>
                  <a:srgbClr val="FF0000"/>
                </a:solidFill>
                <a:latin typeface="Arial Black"/>
                <a:cs typeface="Arial Black"/>
              </a:rPr>
              <a:t>constantly developing, </a:t>
            </a:r>
            <a:r>
              <a:rPr lang="en-US" b="1" dirty="0" err="1">
                <a:solidFill>
                  <a:srgbClr val="FF0000"/>
                </a:solidFill>
                <a:latin typeface="Arial Black"/>
                <a:cs typeface="Arial Black"/>
              </a:rPr>
              <a:t>i</a:t>
            </a:r>
            <a:r>
              <a:rPr lang="en-US" b="1" dirty="0">
                <a:solidFill>
                  <a:srgbClr val="FF0000"/>
                </a:solidFill>
                <a:latin typeface="Arial Black"/>
                <a:cs typeface="Arial Black"/>
              </a:rPr>
              <a:t>. e. that we understand abstract terms more </a:t>
            </a:r>
            <a:r>
              <a:rPr lang="en-US" b="1" dirty="0" smtClean="0">
                <a:solidFill>
                  <a:srgbClr val="FF0000"/>
                </a:solidFill>
                <a:latin typeface="Arial Black"/>
                <a:cs typeface="Arial Black"/>
              </a:rPr>
              <a:t>and</a:t>
            </a:r>
            <a:r>
              <a:rPr lang="de-DE" b="1" dirty="0" smtClean="0">
                <a:solidFill>
                  <a:srgbClr val="FF0000"/>
                </a:solidFill>
                <a:latin typeface="Arial Black"/>
                <a:cs typeface="Arial Black"/>
              </a:rPr>
              <a:t> </a:t>
            </a:r>
            <a:r>
              <a:rPr lang="en-US" b="1" dirty="0" smtClean="0">
                <a:solidFill>
                  <a:srgbClr val="FF0000"/>
                </a:solidFill>
                <a:latin typeface="Arial Black"/>
                <a:cs typeface="Arial Black"/>
              </a:rPr>
              <a:t>more </a:t>
            </a:r>
            <a:r>
              <a:rPr lang="en-US" b="1" dirty="0">
                <a:solidFill>
                  <a:srgbClr val="FF0000"/>
                </a:solidFill>
                <a:latin typeface="Arial Black"/>
                <a:cs typeface="Arial Black"/>
              </a:rPr>
              <a:t>precisely as we go on using them, and that more and more </a:t>
            </a:r>
            <a:r>
              <a:rPr lang="en-US" b="1" dirty="0" smtClean="0">
                <a:solidFill>
                  <a:srgbClr val="FF0000"/>
                </a:solidFill>
                <a:latin typeface="Arial Black"/>
                <a:cs typeface="Arial Black"/>
              </a:rPr>
              <a:t>abstract</a:t>
            </a:r>
            <a:r>
              <a:rPr lang="de-DE" b="1" dirty="0" smtClean="0">
                <a:solidFill>
                  <a:srgbClr val="FF0000"/>
                </a:solidFill>
                <a:latin typeface="Arial Black"/>
                <a:cs typeface="Arial Black"/>
              </a:rPr>
              <a:t> </a:t>
            </a:r>
            <a:r>
              <a:rPr lang="en-US" b="1" dirty="0" smtClean="0">
                <a:solidFill>
                  <a:srgbClr val="FF0000"/>
                </a:solidFill>
                <a:latin typeface="Arial Black"/>
                <a:cs typeface="Arial Black"/>
              </a:rPr>
              <a:t>terms </a:t>
            </a:r>
            <a:r>
              <a:rPr lang="en-US" b="1" dirty="0">
                <a:solidFill>
                  <a:srgbClr val="FF0000"/>
                </a:solidFill>
                <a:latin typeface="Arial Black"/>
                <a:cs typeface="Arial Black"/>
              </a:rPr>
              <a:t>enter the sphere of our understanding.</a:t>
            </a:r>
            <a:r>
              <a:rPr lang="en-US" sz="2000" b="1" dirty="0">
                <a:solidFill>
                  <a:srgbClr val="FF0000"/>
                </a:solidFill>
              </a:rPr>
              <a:t> </a:t>
            </a:r>
            <a:r>
              <a:rPr lang="en-US" sz="2000" dirty="0">
                <a:solidFill>
                  <a:srgbClr val="FF0000"/>
                </a:solidFill>
              </a:rPr>
              <a:t>-- Kurt Gödel, 1972</a:t>
            </a:r>
            <a:endParaRPr lang="de-DE" sz="2000" dirty="0">
              <a:solidFill>
                <a:srgbClr val="FF0000"/>
              </a:solidFill>
            </a:endParaRPr>
          </a:p>
          <a:p>
            <a:r>
              <a:rPr lang="en-GB" sz="2000" dirty="0">
                <a:solidFill>
                  <a:srgbClr val="FF0000"/>
                </a:solidFill>
              </a:rPr>
              <a:t> </a:t>
            </a:r>
            <a:endParaRPr lang="de-DE" sz="2000" dirty="0">
              <a:solidFill>
                <a:srgbClr val="FF0000"/>
              </a:solidFill>
            </a:endParaRPr>
          </a:p>
          <a:p>
            <a:r>
              <a:rPr lang="de-DE" sz="1600" dirty="0"/>
              <a:t>(</a:t>
            </a:r>
            <a:r>
              <a:rPr lang="de-DE" sz="1600" dirty="0" err="1"/>
              <a:t>Some</a:t>
            </a:r>
            <a:r>
              <a:rPr lang="de-DE" sz="1600" dirty="0"/>
              <a:t> </a:t>
            </a:r>
            <a:r>
              <a:rPr lang="de-DE" sz="1600" dirty="0" err="1"/>
              <a:t>Remarks</a:t>
            </a:r>
            <a:r>
              <a:rPr lang="de-DE" sz="1600" dirty="0"/>
              <a:t> on </a:t>
            </a:r>
            <a:r>
              <a:rPr lang="de-DE" sz="1600" dirty="0" err="1"/>
              <a:t>the</a:t>
            </a:r>
            <a:r>
              <a:rPr lang="de-DE" sz="1600" dirty="0"/>
              <a:t> </a:t>
            </a:r>
            <a:r>
              <a:rPr lang="de-DE" sz="1600" dirty="0" err="1"/>
              <a:t>Undecidability</a:t>
            </a:r>
            <a:r>
              <a:rPr lang="de-DE" sz="1600" dirty="0"/>
              <a:t> </a:t>
            </a:r>
            <a:r>
              <a:rPr lang="de-DE" sz="1600" dirty="0" err="1"/>
              <a:t>Results</a:t>
            </a:r>
            <a:r>
              <a:rPr lang="de-DE" sz="1600" dirty="0"/>
              <a:t>. In: </a:t>
            </a:r>
            <a:r>
              <a:rPr lang="de-DE" sz="1600" dirty="0" err="1"/>
              <a:t>Feferman</a:t>
            </a:r>
            <a:r>
              <a:rPr lang="de-DE" sz="1600" dirty="0"/>
              <a:t>, </a:t>
            </a:r>
            <a:r>
              <a:rPr lang="de-DE" sz="1600" dirty="0" err="1"/>
              <a:t>Coll</a:t>
            </a:r>
            <a:r>
              <a:rPr lang="de-DE" sz="1600" dirty="0"/>
              <a:t>. </a:t>
            </a:r>
            <a:r>
              <a:rPr lang="de-DE" sz="1600" dirty="0" smtClean="0"/>
              <a:t>Works [</a:t>
            </a:r>
            <a:r>
              <a:rPr lang="de-DE" sz="1600" dirty="0" err="1" smtClean="0"/>
              <a:t>of</a:t>
            </a:r>
            <a:r>
              <a:rPr lang="de-DE" sz="1600" dirty="0" smtClean="0"/>
              <a:t> </a:t>
            </a:r>
            <a:r>
              <a:rPr lang="de-DE" sz="1600" dirty="0" err="1" smtClean="0"/>
              <a:t>Gödel</a:t>
            </a:r>
            <a:r>
              <a:rPr lang="de-DE" sz="1600" dirty="0" smtClean="0"/>
              <a:t>] </a:t>
            </a:r>
            <a:r>
              <a:rPr lang="de-DE" sz="1600" dirty="0" err="1"/>
              <a:t>vol</a:t>
            </a:r>
            <a:r>
              <a:rPr lang="de-DE" sz="1600" dirty="0"/>
              <a:t> 2, p 306)</a:t>
            </a:r>
          </a:p>
          <a:p>
            <a:endParaRPr lang="de-DE" sz="1600" dirty="0"/>
          </a:p>
        </p:txBody>
      </p:sp>
    </p:spTree>
    <p:extLst>
      <p:ext uri="{BB962C8B-B14F-4D97-AF65-F5344CB8AC3E}">
        <p14:creationId xmlns:p14="http://schemas.microsoft.com/office/powerpoint/2010/main" val="417070320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9632" y="476672"/>
            <a:ext cx="5562600" cy="5562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428580638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 6"/>
          <p:cNvPicPr/>
          <p:nvPr/>
        </p:nvPicPr>
        <p:blipFill>
          <a:blip r:embed="rId2">
            <a:extLst>
              <a:ext uri="{28A0092B-C50C-407E-A947-70E740481C1C}">
                <a14:useLocalDpi xmlns:a14="http://schemas.microsoft.com/office/drawing/2010/main" val="0"/>
              </a:ext>
            </a:extLst>
          </a:blip>
          <a:stretch>
            <a:fillRect/>
          </a:stretch>
        </p:blipFill>
        <p:spPr>
          <a:xfrm>
            <a:off x="590647" y="1472705"/>
            <a:ext cx="7988541" cy="5124647"/>
          </a:xfrm>
          <a:prstGeom prst="rect">
            <a:avLst/>
          </a:prstGeom>
        </p:spPr>
      </p:pic>
      <p:sp>
        <p:nvSpPr>
          <p:cNvPr id="8" name="Textfeld 7"/>
          <p:cNvSpPr txBox="1"/>
          <p:nvPr/>
        </p:nvSpPr>
        <p:spPr>
          <a:xfrm>
            <a:off x="753079" y="867277"/>
            <a:ext cx="3530834" cy="461665"/>
          </a:xfrm>
          <a:prstGeom prst="rect">
            <a:avLst/>
          </a:prstGeom>
          <a:noFill/>
        </p:spPr>
        <p:txBody>
          <a:bodyPr wrap="none" rtlCol="0">
            <a:spAutoFit/>
          </a:bodyPr>
          <a:lstStyle/>
          <a:p>
            <a:r>
              <a:rPr lang="de-DE" sz="2400" dirty="0" smtClean="0">
                <a:latin typeface="Arial Black"/>
                <a:cs typeface="Arial Black"/>
              </a:rPr>
              <a:t>Levels </a:t>
            </a:r>
            <a:r>
              <a:rPr lang="de-DE" sz="2400" dirty="0" err="1" smtClean="0">
                <a:latin typeface="Arial Black"/>
                <a:cs typeface="Arial Black"/>
              </a:rPr>
              <a:t>of</a:t>
            </a:r>
            <a:r>
              <a:rPr lang="de-DE" sz="2400" dirty="0" smtClean="0">
                <a:latin typeface="Arial Black"/>
                <a:cs typeface="Arial Black"/>
              </a:rPr>
              <a:t> </a:t>
            </a:r>
            <a:r>
              <a:rPr lang="de-DE" sz="2400" dirty="0" err="1" smtClean="0">
                <a:latin typeface="Arial Black"/>
                <a:cs typeface="Arial Black"/>
              </a:rPr>
              <a:t>Reflection</a:t>
            </a:r>
            <a:endParaRPr lang="de-DE" sz="2400" dirty="0">
              <a:latin typeface="Arial Black"/>
              <a:cs typeface="Arial Black"/>
            </a:endParaRPr>
          </a:p>
        </p:txBody>
      </p:sp>
    </p:spTree>
    <p:extLst>
      <p:ext uri="{BB962C8B-B14F-4D97-AF65-F5344CB8AC3E}">
        <p14:creationId xmlns:p14="http://schemas.microsoft.com/office/powerpoint/2010/main" val="335262655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nhaltsplatzhalter 4"/>
          <p:cNvSpPr>
            <a:spLocks noGrp="1"/>
          </p:cNvSpPr>
          <p:nvPr>
            <p:ph idx="11"/>
          </p:nvPr>
        </p:nvSpPr>
        <p:spPr/>
        <p:txBody>
          <a:bodyPr/>
          <a:lstStyle/>
          <a:p>
            <a:endParaRPr lang="de-DE"/>
          </a:p>
        </p:txBody>
      </p:sp>
      <p:pic>
        <p:nvPicPr>
          <p:cNvPr id="6" name="Bildplatzhalter 5"/>
          <p:cNvPicPr>
            <a:picLocks noGrp="1" noChangeAspect="1"/>
          </p:cNvPicPr>
          <p:nvPr>
            <p:ph type="pic" sz="quarter" idx="12"/>
          </p:nvPr>
        </p:nvPicPr>
        <p:blipFill>
          <a:blip r:embed="rId2"/>
          <a:srcRect t="6773" b="6773"/>
          <a:stretch>
            <a:fillRect/>
          </a:stretch>
        </p:blipFill>
        <p:spPr>
          <a:xfrm>
            <a:off x="395536" y="692696"/>
            <a:ext cx="7704856" cy="5832648"/>
          </a:xfrm>
          <a:prstGeom prst="rect">
            <a:avLst/>
          </a:prstGeom>
        </p:spPr>
      </p:pic>
    </p:spTree>
    <p:extLst>
      <p:ext uri="{BB962C8B-B14F-4D97-AF65-F5344CB8AC3E}">
        <p14:creationId xmlns:p14="http://schemas.microsoft.com/office/powerpoint/2010/main" val="134495385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de-AT" dirty="0" smtClean="0"/>
              <a:t>On Applying LIR++</a:t>
            </a:r>
            <a:endParaRPr lang="de-AT" dirty="0"/>
          </a:p>
        </p:txBody>
      </p:sp>
      <p:sp>
        <p:nvSpPr>
          <p:cNvPr id="4" name="Content Placeholder 3"/>
          <p:cNvSpPr>
            <a:spLocks noGrp="1"/>
          </p:cNvSpPr>
          <p:nvPr>
            <p:ph sz="quarter" idx="4"/>
          </p:nvPr>
        </p:nvSpPr>
        <p:spPr>
          <a:xfrm>
            <a:off x="3347864" y="1840794"/>
            <a:ext cx="5164907" cy="4265605"/>
          </a:xfrm>
        </p:spPr>
        <p:txBody>
          <a:bodyPr>
            <a:normAutofit fontScale="85000" lnSpcReduction="20000"/>
          </a:bodyPr>
          <a:lstStyle/>
          <a:p>
            <a:pPr lvl="1" algn="just">
              <a:buFont typeface="Arial" panose="020B0604020202020204" pitchFamily="34" charset="0"/>
              <a:buChar char="•"/>
            </a:pPr>
            <a:r>
              <a:rPr lang="en-US" sz="2000" dirty="0"/>
              <a:t>Improving interdisciplinary discourse, understanding knowledge and transfer of expertise: One can achieve not only a better way of understanding each other but one can also improve the culture of dialog and mutual ways to deal with errors and reflect the limits of any “rule system”, i.e., any method to </a:t>
            </a:r>
            <a:r>
              <a:rPr lang="en-US" sz="2000" i="1" dirty="0"/>
              <a:t>generate</a:t>
            </a:r>
            <a:r>
              <a:rPr lang="en-US" sz="2000" dirty="0"/>
              <a:t> results.</a:t>
            </a:r>
          </a:p>
          <a:p>
            <a:pPr lvl="1" algn="just">
              <a:buFont typeface="Arial" panose="020B0604020202020204" pitchFamily="34" charset="0"/>
              <a:buChar char="•"/>
            </a:pPr>
            <a:r>
              <a:rPr lang="en-US" sz="2000" dirty="0"/>
              <a:t>How the idea of proactive, constructive </a:t>
            </a:r>
            <a:r>
              <a:rPr lang="en-US" sz="2000" dirty="0" smtClean="0"/>
              <a:t>dialogue </a:t>
            </a:r>
            <a:r>
              <a:rPr lang="en-US" sz="2000" dirty="0"/>
              <a:t>can lead to local improvements of knowledge nodes in a </a:t>
            </a:r>
            <a:r>
              <a:rPr lang="en-US" sz="2000" dirty="0" smtClean="0"/>
              <a:t>network </a:t>
            </a:r>
            <a:r>
              <a:rPr lang="en-US" sz="2000" dirty="0"/>
              <a:t>patchwork of knowledge: The point is that in/between small and therefore survey-able units common aims and insights (by means of sharing expertise) can lead to local mutual corrections of and within knowledge nodes and thus can help to prevent an excessive overuse/exploitation of resources as a consequence of maximizing local profit unreflectively.</a:t>
            </a:r>
          </a:p>
          <a:p>
            <a:endParaRPr lang="de-AT" dirty="0"/>
          </a:p>
        </p:txBody>
      </p:sp>
    </p:spTree>
    <p:extLst>
      <p:ext uri="{BB962C8B-B14F-4D97-AF65-F5344CB8AC3E}">
        <p14:creationId xmlns:p14="http://schemas.microsoft.com/office/powerpoint/2010/main" val="30252871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cstate="print"/>
          <a:srcRect/>
          <a:stretch>
            <a:fillRect/>
          </a:stretch>
        </p:blipFill>
        <p:spPr bwMode="auto">
          <a:xfrm>
            <a:off x="1478246" y="807772"/>
            <a:ext cx="5370479" cy="5517615"/>
          </a:xfrm>
          <a:prstGeom prst="rect">
            <a:avLst/>
          </a:prstGeom>
          <a:noFill/>
          <a:ln w="9525">
            <a:noFill/>
            <a:miter lim="800000"/>
            <a:headEnd/>
            <a:tailEnd/>
          </a:ln>
        </p:spPr>
      </p:pic>
    </p:spTree>
    <p:extLst>
      <p:ext uri="{BB962C8B-B14F-4D97-AF65-F5344CB8AC3E}">
        <p14:creationId xmlns:p14="http://schemas.microsoft.com/office/powerpoint/2010/main" val="315834722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kt 4"/>
          <p:cNvGraphicFramePr>
            <a:graphicFrameLocks noChangeAspect="1"/>
          </p:cNvGraphicFramePr>
          <p:nvPr>
            <p:extLst>
              <p:ext uri="{D42A27DB-BD31-4B8C-83A1-F6EECF244321}">
                <p14:modId xmlns:p14="http://schemas.microsoft.com/office/powerpoint/2010/main" val="888306305"/>
              </p:ext>
            </p:extLst>
          </p:nvPr>
        </p:nvGraphicFramePr>
        <p:xfrm>
          <a:off x="-228600" y="431800"/>
          <a:ext cx="9601200" cy="5994400"/>
        </p:xfrm>
        <a:graphic>
          <a:graphicData uri="http://schemas.openxmlformats.org/presentationml/2006/ole">
            <mc:AlternateContent xmlns:mc="http://schemas.openxmlformats.org/markup-compatibility/2006">
              <mc:Choice xmlns:v="urn:schemas-microsoft-com:vml" Requires="v">
                <p:oleObj spid="_x0000_s1042" name="Dokument" r:id="rId4" imgW="9601200" imgH="5994400" progId="Word.Document.12">
                  <p:embed/>
                </p:oleObj>
              </mc:Choice>
              <mc:Fallback>
                <p:oleObj name="Dokument" r:id="rId4" imgW="9601200" imgH="5994400" progId="Word.Document.12">
                  <p:embed/>
                  <p:pic>
                    <p:nvPicPr>
                      <p:cNvPr id="0" name=""/>
                      <p:cNvPicPr>
                        <a:picLocks noChangeAspect="1" noChangeArrowheads="1"/>
                      </p:cNvPicPr>
                      <p:nvPr/>
                    </p:nvPicPr>
                    <p:blipFill>
                      <a:blip r:embed="rId5"/>
                      <a:srcRect/>
                      <a:stretch>
                        <a:fillRect/>
                      </a:stretch>
                    </p:blipFill>
                    <p:spPr bwMode="auto">
                      <a:xfrm>
                        <a:off x="-228600" y="431800"/>
                        <a:ext cx="9601200" cy="599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226137420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de-AT" dirty="0" smtClean="0"/>
              <a:t>Practical Consequences</a:t>
            </a:r>
            <a:endParaRPr lang="de-AT" dirty="0"/>
          </a:p>
        </p:txBody>
      </p:sp>
      <p:sp>
        <p:nvSpPr>
          <p:cNvPr id="4" name="Content Placeholder 3"/>
          <p:cNvSpPr>
            <a:spLocks noGrp="1"/>
          </p:cNvSpPr>
          <p:nvPr>
            <p:ph sz="quarter" idx="4"/>
          </p:nvPr>
        </p:nvSpPr>
        <p:spPr/>
        <p:txBody>
          <a:bodyPr>
            <a:normAutofit fontScale="85000" lnSpcReduction="20000"/>
          </a:bodyPr>
          <a:lstStyle/>
          <a:p>
            <a:pPr marL="889000" lvl="1" indent="-457200" algn="just">
              <a:lnSpc>
                <a:spcPct val="100000"/>
              </a:lnSpc>
              <a:buFont typeface="+mj-lt"/>
              <a:buAutoNum type="arabicParenR"/>
            </a:pPr>
            <a:r>
              <a:rPr lang="en-US" sz="2200" dirty="0"/>
              <a:t>Questioning and correcting the unrestricted action guiding use of local correspondences between causal relations P </a:t>
            </a:r>
            <a:r>
              <a:rPr lang="en-US" sz="2200" dirty="0">
                <a:sym typeface="Wingdings" pitchFamily="2" charset="2"/>
              </a:rPr>
              <a:t></a:t>
            </a:r>
            <a:r>
              <a:rPr lang="en-US" sz="2200" dirty="0"/>
              <a:t> Q in (segments of) reality and logical (or conditional) relations f(P) </a:t>
            </a:r>
            <a:r>
              <a:rPr lang="en-US" sz="2200" dirty="0">
                <a:sym typeface="Wingdings" pitchFamily="2" charset="2"/>
              </a:rPr>
              <a:t> f(Q) in language </a:t>
            </a:r>
            <a:r>
              <a:rPr lang="en-US" sz="2200" dirty="0" smtClean="0">
                <a:sym typeface="Wingdings" pitchFamily="2" charset="2"/>
              </a:rPr>
              <a:t>(Gregory </a:t>
            </a:r>
            <a:r>
              <a:rPr lang="en-US" sz="2200" dirty="0">
                <a:sym typeface="Wingdings" pitchFamily="2" charset="2"/>
              </a:rPr>
              <a:t>Bateson: </a:t>
            </a:r>
            <a:r>
              <a:rPr lang="en-US" sz="2200" dirty="0" smtClean="0">
                <a:sym typeface="Wingdings" pitchFamily="2" charset="2"/>
              </a:rPr>
              <a:t>“The map </a:t>
            </a:r>
            <a:r>
              <a:rPr lang="en-US" sz="2200" dirty="0">
                <a:sym typeface="Wingdings" pitchFamily="2" charset="2"/>
              </a:rPr>
              <a:t>is not the </a:t>
            </a:r>
            <a:r>
              <a:rPr lang="en-US" sz="2200" dirty="0" smtClean="0">
                <a:sym typeface="Wingdings" pitchFamily="2" charset="2"/>
              </a:rPr>
              <a:t>territory”; see also </a:t>
            </a:r>
            <a:r>
              <a:rPr lang="en-US" sz="2200" dirty="0" err="1" smtClean="0">
                <a:sym typeface="Wingdings" pitchFamily="2" charset="2"/>
              </a:rPr>
              <a:t>Haridimos</a:t>
            </a:r>
            <a:r>
              <a:rPr lang="en-US" sz="2200" dirty="0" smtClean="0">
                <a:sym typeface="Wingdings" pitchFamily="2" charset="2"/>
              </a:rPr>
              <a:t> </a:t>
            </a:r>
            <a:r>
              <a:rPr lang="en-US" sz="2200" dirty="0" err="1">
                <a:sym typeface="Wingdings" pitchFamily="2" charset="2"/>
              </a:rPr>
              <a:t>Tsoukas</a:t>
            </a:r>
            <a:r>
              <a:rPr lang="en-US" sz="2200" dirty="0">
                <a:sym typeface="Wingdings" pitchFamily="2" charset="2"/>
              </a:rPr>
              <a:t>)</a:t>
            </a:r>
          </a:p>
          <a:p>
            <a:pPr marL="889000" lvl="1" indent="-457200" algn="just">
              <a:lnSpc>
                <a:spcPct val="100000"/>
              </a:lnSpc>
              <a:buFont typeface="+mj-lt"/>
              <a:buAutoNum type="arabicParenR"/>
            </a:pPr>
            <a:r>
              <a:rPr lang="en-US" sz="2200" dirty="0">
                <a:sym typeface="Wingdings" pitchFamily="2" charset="2"/>
              </a:rPr>
              <a:t>Overcoming this (locally valid or successful) identification as a source of insufficient scientific/practical achievements by plain practitioners</a:t>
            </a:r>
          </a:p>
          <a:p>
            <a:pPr marL="889000" lvl="1" indent="-457200" algn="just">
              <a:lnSpc>
                <a:spcPct val="100000"/>
              </a:lnSpc>
              <a:buFont typeface="+mj-lt"/>
              <a:buAutoNum type="arabicParenR"/>
            </a:pPr>
            <a:r>
              <a:rPr lang="en-US" sz="2200" dirty="0">
                <a:sym typeface="Wingdings" pitchFamily="2" charset="2"/>
              </a:rPr>
              <a:t>Re-establishing </a:t>
            </a:r>
            <a:r>
              <a:rPr lang="en-US" sz="2200" dirty="0" smtClean="0">
                <a:sym typeface="Wingdings" pitchFamily="2" charset="2"/>
              </a:rPr>
              <a:t>dialogue </a:t>
            </a:r>
            <a:r>
              <a:rPr lang="en-US" sz="2200" dirty="0">
                <a:sym typeface="Wingdings" pitchFamily="2" charset="2"/>
              </a:rPr>
              <a:t>as a means for evaluating and correcting actions, i.e</a:t>
            </a:r>
            <a:r>
              <a:rPr lang="en-US" sz="2200" dirty="0" smtClean="0">
                <a:sym typeface="Wingdings" pitchFamily="2" charset="2"/>
              </a:rPr>
              <a:t>., </a:t>
            </a:r>
            <a:r>
              <a:rPr lang="en-US" sz="2200" dirty="0">
                <a:sym typeface="Wingdings" pitchFamily="2" charset="2"/>
              </a:rPr>
              <a:t>as mediator between the micro- and macro- level</a:t>
            </a:r>
            <a:endParaRPr lang="en-US" sz="2200" i="1" dirty="0">
              <a:solidFill>
                <a:srgbClr val="FF0000"/>
              </a:solidFill>
              <a:sym typeface="Wingdings" pitchFamily="2" charset="2"/>
            </a:endParaRPr>
          </a:p>
          <a:p>
            <a:endParaRPr lang="de-AT" dirty="0"/>
          </a:p>
        </p:txBody>
      </p:sp>
    </p:spTree>
    <p:extLst>
      <p:ext uri="{BB962C8B-B14F-4D97-AF65-F5344CB8AC3E}">
        <p14:creationId xmlns:p14="http://schemas.microsoft.com/office/powerpoint/2010/main" val="360347361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descr="Gepunktetes Gitternetz"/>
          <p:cNvSpPr>
            <a:spLocks noChangeArrowheads="1"/>
          </p:cNvSpPr>
          <p:nvPr/>
        </p:nvSpPr>
        <p:spPr bwMode="auto">
          <a:xfrm>
            <a:off x="4277544" y="5129386"/>
            <a:ext cx="2286000" cy="1371600"/>
          </a:xfrm>
          <a:prstGeom prst="rect">
            <a:avLst/>
          </a:prstGeom>
          <a:pattFill prst="dotGrid">
            <a:fgClr>
              <a:srgbClr val="808080"/>
            </a:fgClr>
            <a:bgClr>
              <a:schemeClr val="bg1"/>
            </a:bgClr>
          </a:pattFill>
          <a:ln w="57150">
            <a:solidFill>
              <a:srgbClr val="A031D3"/>
            </a:solidFill>
            <a:miter lim="800000"/>
            <a:headEnd/>
            <a:tailEnd/>
          </a:ln>
        </p:spPr>
        <p:txBody>
          <a:bodyPr wrap="none" anchor="ctr"/>
          <a:lstStyle/>
          <a:p>
            <a:endParaRPr lang="de-DE"/>
          </a:p>
        </p:txBody>
      </p:sp>
      <p:sp>
        <p:nvSpPr>
          <p:cNvPr id="7" name="Cloud"/>
          <p:cNvSpPr>
            <a:spLocks noChangeAspect="1" noEditPoints="1" noChangeArrowheads="1"/>
          </p:cNvSpPr>
          <p:nvPr/>
        </p:nvSpPr>
        <p:spPr bwMode="auto">
          <a:xfrm>
            <a:off x="4137844" y="4956349"/>
            <a:ext cx="2667000" cy="1697037"/>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2977 w 21600"/>
              <a:gd name="T13" fmla="*/ 3262 h 21600"/>
              <a:gd name="T14" fmla="*/ 17087 w 21600"/>
              <a:gd name="T15" fmla="*/ 17337 h 21600"/>
            </a:gdLst>
            <a:ahLst/>
            <a:cxnLst>
              <a:cxn ang="T8">
                <a:pos x="T0" y="T1"/>
              </a:cxn>
              <a:cxn ang="T9">
                <a:pos x="T2" y="T3"/>
              </a:cxn>
              <a:cxn ang="T10">
                <a:pos x="T4" y="T5"/>
              </a:cxn>
              <a:cxn ang="T11">
                <a:pos x="T6" y="T7"/>
              </a:cxn>
            </a:cxnLst>
            <a:rect l="T12" t="T13" r="T14" b="T15"/>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noFill/>
          <a:ln w="28575">
            <a:solidFill>
              <a:srgbClr val="339966"/>
            </a:solidFill>
            <a:miter lim="800000"/>
            <a:headEnd/>
            <a:tailEnd/>
          </a:ln>
        </p:spPr>
        <p:txBody>
          <a:bodyPr/>
          <a:lstStyle/>
          <a:p>
            <a:endParaRPr lang="de-DE"/>
          </a:p>
        </p:txBody>
      </p:sp>
      <p:sp>
        <p:nvSpPr>
          <p:cNvPr id="8" name="Text Box 6"/>
          <p:cNvSpPr txBox="1">
            <a:spLocks noChangeArrowheads="1"/>
          </p:cNvSpPr>
          <p:nvPr/>
        </p:nvSpPr>
        <p:spPr bwMode="auto">
          <a:xfrm>
            <a:off x="5191944" y="2386186"/>
            <a:ext cx="473075" cy="457200"/>
          </a:xfrm>
          <a:prstGeom prst="rect">
            <a:avLst/>
          </a:prstGeom>
          <a:noFill/>
          <a:ln w="9525">
            <a:noFill/>
            <a:miter lim="800000"/>
            <a:headEnd/>
            <a:tailEnd/>
          </a:ln>
        </p:spPr>
        <p:txBody>
          <a:bodyPr>
            <a:spAutoFit/>
          </a:bodyPr>
          <a:lstStyle/>
          <a:p>
            <a:endParaRPr lang="de-DE" sz="2400">
              <a:latin typeface="Times New Roman" pitchFamily="18" charset="0"/>
            </a:endParaRPr>
          </a:p>
        </p:txBody>
      </p:sp>
      <p:sp>
        <p:nvSpPr>
          <p:cNvPr id="9" name="Text Box 7"/>
          <p:cNvSpPr txBox="1">
            <a:spLocks noChangeArrowheads="1"/>
          </p:cNvSpPr>
          <p:nvPr/>
        </p:nvSpPr>
        <p:spPr bwMode="auto">
          <a:xfrm>
            <a:off x="5572944" y="1852786"/>
            <a:ext cx="549275" cy="457200"/>
          </a:xfrm>
          <a:prstGeom prst="rect">
            <a:avLst/>
          </a:prstGeom>
          <a:noFill/>
          <a:ln w="9525">
            <a:noFill/>
            <a:miter lim="800000"/>
            <a:headEnd/>
            <a:tailEnd/>
          </a:ln>
        </p:spPr>
        <p:txBody>
          <a:bodyPr>
            <a:spAutoFit/>
          </a:bodyPr>
          <a:lstStyle/>
          <a:p>
            <a:pPr algn="ctr"/>
            <a:r>
              <a:rPr lang="de-DE" sz="2400" b="1">
                <a:solidFill>
                  <a:schemeClr val="bg1"/>
                </a:solidFill>
                <a:latin typeface="Times New Roman" pitchFamily="18" charset="0"/>
              </a:rPr>
              <a:t>E</a:t>
            </a:r>
            <a:endParaRPr lang="de-AT" sz="2400" b="1">
              <a:solidFill>
                <a:schemeClr val="bg1"/>
              </a:solidFill>
              <a:latin typeface="Times New Roman" pitchFamily="18" charset="0"/>
            </a:endParaRPr>
          </a:p>
        </p:txBody>
      </p:sp>
      <p:sp>
        <p:nvSpPr>
          <p:cNvPr id="10" name="Oval 8"/>
          <p:cNvSpPr>
            <a:spLocks noChangeArrowheads="1"/>
          </p:cNvSpPr>
          <p:nvPr/>
        </p:nvSpPr>
        <p:spPr bwMode="auto">
          <a:xfrm>
            <a:off x="4061644" y="5269086"/>
            <a:ext cx="2895600" cy="1143000"/>
          </a:xfrm>
          <a:prstGeom prst="ellipse">
            <a:avLst/>
          </a:prstGeom>
          <a:noFill/>
          <a:ln w="38100">
            <a:solidFill>
              <a:srgbClr val="E1424D"/>
            </a:solidFill>
            <a:round/>
            <a:headEnd/>
            <a:tailEnd/>
          </a:ln>
        </p:spPr>
        <p:txBody>
          <a:bodyPr wrap="none" anchor="ctr"/>
          <a:lstStyle/>
          <a:p>
            <a:endParaRPr lang="de-DE"/>
          </a:p>
        </p:txBody>
      </p:sp>
      <p:sp>
        <p:nvSpPr>
          <p:cNvPr id="11" name="Text Box 9"/>
          <p:cNvSpPr txBox="1">
            <a:spLocks noChangeArrowheads="1"/>
          </p:cNvSpPr>
          <p:nvPr/>
        </p:nvSpPr>
        <p:spPr bwMode="auto">
          <a:xfrm>
            <a:off x="4658544" y="5891386"/>
            <a:ext cx="854075" cy="457200"/>
          </a:xfrm>
          <a:prstGeom prst="rect">
            <a:avLst/>
          </a:prstGeom>
          <a:noFill/>
          <a:ln w="9525">
            <a:noFill/>
            <a:miter lim="800000"/>
            <a:headEnd/>
            <a:tailEnd/>
          </a:ln>
        </p:spPr>
        <p:txBody>
          <a:bodyPr>
            <a:spAutoFit/>
          </a:bodyPr>
          <a:lstStyle/>
          <a:p>
            <a:endParaRPr lang="de-DE" sz="2400">
              <a:latin typeface="Times New Roman" pitchFamily="18" charset="0"/>
            </a:endParaRPr>
          </a:p>
        </p:txBody>
      </p:sp>
      <p:sp>
        <p:nvSpPr>
          <p:cNvPr id="12" name="Line 10"/>
          <p:cNvSpPr>
            <a:spLocks noChangeShapeType="1"/>
          </p:cNvSpPr>
          <p:nvPr/>
        </p:nvSpPr>
        <p:spPr bwMode="auto">
          <a:xfrm>
            <a:off x="2372544" y="5662786"/>
            <a:ext cx="2209800" cy="0"/>
          </a:xfrm>
          <a:prstGeom prst="line">
            <a:avLst/>
          </a:prstGeom>
          <a:noFill/>
          <a:ln w="38100">
            <a:solidFill>
              <a:srgbClr val="C93B46"/>
            </a:solidFill>
            <a:round/>
            <a:headEnd/>
            <a:tailEnd type="triangle" w="med" len="med"/>
          </a:ln>
        </p:spPr>
        <p:txBody>
          <a:bodyPr/>
          <a:lstStyle/>
          <a:p>
            <a:endParaRPr lang="de-DE"/>
          </a:p>
        </p:txBody>
      </p:sp>
      <p:sp>
        <p:nvSpPr>
          <p:cNvPr id="13" name="Rectangle 11"/>
          <p:cNvSpPr>
            <a:spLocks noChangeArrowheads="1"/>
          </p:cNvSpPr>
          <p:nvPr/>
        </p:nvSpPr>
        <p:spPr bwMode="auto">
          <a:xfrm>
            <a:off x="5344344" y="3605386"/>
            <a:ext cx="990600" cy="762000"/>
          </a:xfrm>
          <a:prstGeom prst="rect">
            <a:avLst/>
          </a:prstGeom>
          <a:solidFill>
            <a:srgbClr val="003399">
              <a:alpha val="49019"/>
            </a:srgbClr>
          </a:solidFill>
          <a:ln w="9525">
            <a:solidFill>
              <a:schemeClr val="tx1"/>
            </a:solidFill>
            <a:miter lim="800000"/>
            <a:headEnd/>
            <a:tailEnd/>
          </a:ln>
        </p:spPr>
        <p:txBody>
          <a:bodyPr wrap="none" anchor="ctr"/>
          <a:lstStyle/>
          <a:p>
            <a:pPr algn="ctr"/>
            <a:r>
              <a:rPr lang="de-DE" sz="2800" b="1" dirty="0">
                <a:solidFill>
                  <a:schemeClr val="bg1"/>
                </a:solidFill>
                <a:latin typeface="Arial Black" pitchFamily="34" charset="0"/>
              </a:rPr>
              <a:t>F</a:t>
            </a:r>
            <a:endParaRPr lang="de-AT" sz="2800" b="1" dirty="0">
              <a:solidFill>
                <a:schemeClr val="bg1"/>
              </a:solidFill>
              <a:latin typeface="Arial Black" pitchFamily="34" charset="0"/>
            </a:endParaRPr>
          </a:p>
        </p:txBody>
      </p:sp>
      <p:sp>
        <p:nvSpPr>
          <p:cNvPr id="14" name="Line 12"/>
          <p:cNvSpPr>
            <a:spLocks noChangeShapeType="1"/>
          </p:cNvSpPr>
          <p:nvPr/>
        </p:nvSpPr>
        <p:spPr bwMode="auto">
          <a:xfrm flipH="1">
            <a:off x="2372544" y="2309986"/>
            <a:ext cx="3276600" cy="3276600"/>
          </a:xfrm>
          <a:prstGeom prst="line">
            <a:avLst/>
          </a:prstGeom>
          <a:noFill/>
          <a:ln w="31750">
            <a:solidFill>
              <a:srgbClr val="339966"/>
            </a:solidFill>
            <a:prstDash val="dashDot"/>
            <a:round/>
            <a:headEnd/>
            <a:tailEnd type="triangle" w="med" len="med"/>
          </a:ln>
        </p:spPr>
        <p:txBody>
          <a:bodyPr/>
          <a:lstStyle/>
          <a:p>
            <a:endParaRPr lang="de-DE"/>
          </a:p>
        </p:txBody>
      </p:sp>
      <p:sp>
        <p:nvSpPr>
          <p:cNvPr id="15" name="Line 13"/>
          <p:cNvSpPr>
            <a:spLocks noChangeShapeType="1"/>
          </p:cNvSpPr>
          <p:nvPr/>
        </p:nvSpPr>
        <p:spPr bwMode="auto">
          <a:xfrm>
            <a:off x="2448744" y="5789786"/>
            <a:ext cx="1981200" cy="0"/>
          </a:xfrm>
          <a:prstGeom prst="line">
            <a:avLst/>
          </a:prstGeom>
          <a:noFill/>
          <a:ln w="31750">
            <a:solidFill>
              <a:srgbClr val="339966"/>
            </a:solidFill>
            <a:prstDash val="dashDot"/>
            <a:round/>
            <a:headEnd/>
            <a:tailEnd type="triangle" w="med" len="med"/>
          </a:ln>
        </p:spPr>
        <p:txBody>
          <a:bodyPr/>
          <a:lstStyle/>
          <a:p>
            <a:endParaRPr lang="de-DE"/>
          </a:p>
        </p:txBody>
      </p:sp>
      <p:sp>
        <p:nvSpPr>
          <p:cNvPr id="16" name="Rectangle 15"/>
          <p:cNvSpPr>
            <a:spLocks noChangeArrowheads="1"/>
          </p:cNvSpPr>
          <p:nvPr/>
        </p:nvSpPr>
        <p:spPr bwMode="auto">
          <a:xfrm>
            <a:off x="4277544" y="5927899"/>
            <a:ext cx="676275" cy="457200"/>
          </a:xfrm>
          <a:prstGeom prst="rect">
            <a:avLst/>
          </a:prstGeom>
          <a:noFill/>
          <a:ln w="9525">
            <a:noFill/>
            <a:miter lim="800000"/>
            <a:headEnd/>
            <a:tailEnd/>
          </a:ln>
        </p:spPr>
        <p:txBody>
          <a:bodyPr wrap="none">
            <a:spAutoFit/>
          </a:bodyPr>
          <a:lstStyle/>
          <a:p>
            <a:r>
              <a:rPr lang="de-DE" sz="2400" b="1">
                <a:solidFill>
                  <a:srgbClr val="C93B46"/>
                </a:solidFill>
                <a:latin typeface="Arial Black" pitchFamily="34" charset="0"/>
              </a:rPr>
              <a:t>[Q]</a:t>
            </a:r>
            <a:endParaRPr lang="de-AT" sz="2400" b="1">
              <a:solidFill>
                <a:srgbClr val="C93B46"/>
              </a:solidFill>
              <a:latin typeface="Arial Black" pitchFamily="34" charset="0"/>
            </a:endParaRPr>
          </a:p>
        </p:txBody>
      </p:sp>
      <p:sp>
        <p:nvSpPr>
          <p:cNvPr id="17" name="Line 17"/>
          <p:cNvSpPr>
            <a:spLocks noChangeShapeType="1"/>
          </p:cNvSpPr>
          <p:nvPr/>
        </p:nvSpPr>
        <p:spPr bwMode="auto">
          <a:xfrm>
            <a:off x="2372544" y="5904086"/>
            <a:ext cx="2209800" cy="0"/>
          </a:xfrm>
          <a:prstGeom prst="line">
            <a:avLst/>
          </a:prstGeom>
          <a:noFill/>
          <a:ln w="38100">
            <a:solidFill>
              <a:srgbClr val="A031D3"/>
            </a:solidFill>
            <a:round/>
            <a:headEnd/>
            <a:tailEnd type="triangle" w="med" len="med"/>
          </a:ln>
        </p:spPr>
        <p:txBody>
          <a:bodyPr/>
          <a:lstStyle/>
          <a:p>
            <a:endParaRPr lang="de-DE"/>
          </a:p>
        </p:txBody>
      </p:sp>
      <p:sp>
        <p:nvSpPr>
          <p:cNvPr id="18" name="Rectangle 18"/>
          <p:cNvSpPr>
            <a:spLocks noChangeArrowheads="1"/>
          </p:cNvSpPr>
          <p:nvPr/>
        </p:nvSpPr>
        <p:spPr bwMode="auto">
          <a:xfrm>
            <a:off x="5344344" y="1624186"/>
            <a:ext cx="990600" cy="762000"/>
          </a:xfrm>
          <a:prstGeom prst="rect">
            <a:avLst/>
          </a:prstGeom>
          <a:solidFill>
            <a:srgbClr val="339966">
              <a:alpha val="54901"/>
            </a:srgbClr>
          </a:solidFill>
          <a:ln w="9525">
            <a:solidFill>
              <a:schemeClr val="tx1"/>
            </a:solidFill>
            <a:miter lim="800000"/>
            <a:headEnd/>
            <a:tailEnd/>
          </a:ln>
        </p:spPr>
        <p:txBody>
          <a:bodyPr wrap="none" anchor="ctr"/>
          <a:lstStyle/>
          <a:p>
            <a:pPr algn="ctr"/>
            <a:r>
              <a:rPr lang="de-DE" sz="2400" b="1" dirty="0">
                <a:solidFill>
                  <a:schemeClr val="bg1"/>
                </a:solidFill>
                <a:latin typeface="Arial Black" pitchFamily="34" charset="0"/>
              </a:rPr>
              <a:t>E</a:t>
            </a:r>
            <a:endParaRPr lang="de-AT" sz="2400" b="1" dirty="0">
              <a:solidFill>
                <a:schemeClr val="bg1"/>
              </a:solidFill>
              <a:latin typeface="Arial Black" pitchFamily="34" charset="0"/>
            </a:endParaRPr>
          </a:p>
        </p:txBody>
      </p:sp>
      <p:sp>
        <p:nvSpPr>
          <p:cNvPr id="19" name="Rectangle 19"/>
          <p:cNvSpPr>
            <a:spLocks noChangeArrowheads="1"/>
          </p:cNvSpPr>
          <p:nvPr/>
        </p:nvSpPr>
        <p:spPr bwMode="auto">
          <a:xfrm>
            <a:off x="467544" y="3605386"/>
            <a:ext cx="990600" cy="762000"/>
          </a:xfrm>
          <a:prstGeom prst="rect">
            <a:avLst/>
          </a:prstGeom>
          <a:solidFill>
            <a:srgbClr val="003399">
              <a:alpha val="56078"/>
            </a:srgbClr>
          </a:solidFill>
          <a:ln w="9525">
            <a:solidFill>
              <a:schemeClr val="tx1"/>
            </a:solidFill>
            <a:miter lim="800000"/>
            <a:headEnd/>
            <a:tailEnd/>
          </a:ln>
        </p:spPr>
        <p:txBody>
          <a:bodyPr wrap="none" anchor="ctr"/>
          <a:lstStyle/>
          <a:p>
            <a:pPr algn="ctr"/>
            <a:r>
              <a:rPr lang="de-DE" sz="2400" b="1">
                <a:solidFill>
                  <a:schemeClr val="bg1"/>
                </a:solidFill>
                <a:latin typeface="Arial Black" pitchFamily="34" charset="0"/>
              </a:rPr>
              <a:t>K</a:t>
            </a:r>
            <a:endParaRPr lang="de-AT" sz="2400" b="1">
              <a:solidFill>
                <a:schemeClr val="bg1"/>
              </a:solidFill>
              <a:latin typeface="Arial Black" pitchFamily="34" charset="0"/>
            </a:endParaRPr>
          </a:p>
        </p:txBody>
      </p:sp>
      <p:sp>
        <p:nvSpPr>
          <p:cNvPr id="20" name="Line 20"/>
          <p:cNvSpPr>
            <a:spLocks noChangeShapeType="1"/>
          </p:cNvSpPr>
          <p:nvPr/>
        </p:nvSpPr>
        <p:spPr bwMode="auto">
          <a:xfrm flipV="1">
            <a:off x="5649144" y="4138786"/>
            <a:ext cx="0" cy="1066800"/>
          </a:xfrm>
          <a:prstGeom prst="line">
            <a:avLst/>
          </a:prstGeom>
          <a:noFill/>
          <a:ln w="28575">
            <a:solidFill>
              <a:srgbClr val="A031D3"/>
            </a:solidFill>
            <a:round/>
            <a:headEnd/>
            <a:tailEnd type="triangle" w="med" len="med"/>
          </a:ln>
        </p:spPr>
        <p:txBody>
          <a:bodyPr/>
          <a:lstStyle/>
          <a:p>
            <a:endParaRPr lang="de-DE"/>
          </a:p>
        </p:txBody>
      </p:sp>
      <p:sp>
        <p:nvSpPr>
          <p:cNvPr id="21" name="Line 21"/>
          <p:cNvSpPr>
            <a:spLocks noChangeShapeType="1"/>
          </p:cNvSpPr>
          <p:nvPr/>
        </p:nvSpPr>
        <p:spPr bwMode="auto">
          <a:xfrm flipV="1">
            <a:off x="5496744" y="2309986"/>
            <a:ext cx="0" cy="3124200"/>
          </a:xfrm>
          <a:prstGeom prst="line">
            <a:avLst/>
          </a:prstGeom>
          <a:noFill/>
          <a:ln w="28575">
            <a:solidFill>
              <a:srgbClr val="FF0066"/>
            </a:solidFill>
            <a:round/>
            <a:headEnd/>
            <a:tailEnd type="triangle" w="med" len="med"/>
          </a:ln>
        </p:spPr>
        <p:txBody>
          <a:bodyPr/>
          <a:lstStyle/>
          <a:p>
            <a:endParaRPr lang="de-DE"/>
          </a:p>
        </p:txBody>
      </p:sp>
      <p:sp>
        <p:nvSpPr>
          <p:cNvPr id="22" name="Text Box 22"/>
          <p:cNvSpPr txBox="1">
            <a:spLocks noChangeArrowheads="1"/>
          </p:cNvSpPr>
          <p:nvPr/>
        </p:nvSpPr>
        <p:spPr bwMode="auto">
          <a:xfrm>
            <a:off x="4442644" y="5484986"/>
            <a:ext cx="774700" cy="595313"/>
          </a:xfrm>
          <a:prstGeom prst="rect">
            <a:avLst/>
          </a:prstGeom>
          <a:noFill/>
          <a:ln w="9525">
            <a:noFill/>
            <a:miter lim="800000"/>
            <a:headEnd/>
            <a:tailEnd/>
          </a:ln>
        </p:spPr>
        <p:txBody>
          <a:bodyPr>
            <a:spAutoFit/>
          </a:bodyPr>
          <a:lstStyle/>
          <a:p>
            <a:pPr algn="ctr">
              <a:spcBef>
                <a:spcPct val="50000"/>
              </a:spcBef>
            </a:pPr>
            <a:r>
              <a:rPr lang="de-DE" sz="3300" b="1"/>
              <a:t>Q*</a:t>
            </a:r>
            <a:endParaRPr lang="de-AT" sz="2400" b="1">
              <a:latin typeface="Times New Roman" pitchFamily="18" charset="0"/>
            </a:endParaRPr>
          </a:p>
        </p:txBody>
      </p:sp>
      <p:sp>
        <p:nvSpPr>
          <p:cNvPr id="23" name="Text Box 23"/>
          <p:cNvSpPr txBox="1">
            <a:spLocks noChangeArrowheads="1"/>
          </p:cNvSpPr>
          <p:nvPr/>
        </p:nvSpPr>
        <p:spPr bwMode="auto">
          <a:xfrm>
            <a:off x="7144569" y="4837286"/>
            <a:ext cx="561975" cy="457200"/>
          </a:xfrm>
          <a:prstGeom prst="rect">
            <a:avLst/>
          </a:prstGeom>
          <a:noFill/>
          <a:ln w="9525">
            <a:noFill/>
            <a:miter lim="800000"/>
            <a:headEnd/>
            <a:tailEnd/>
          </a:ln>
        </p:spPr>
        <p:txBody>
          <a:bodyPr wrap="none">
            <a:spAutoFit/>
          </a:bodyPr>
          <a:lstStyle/>
          <a:p>
            <a:r>
              <a:rPr lang="de-DE" sz="2400" b="1">
                <a:latin typeface="Arial Black" pitchFamily="34" charset="0"/>
              </a:rPr>
              <a:t>Q</a:t>
            </a:r>
            <a:r>
              <a:rPr lang="de-DE" sz="2400" b="1" baseline="30000">
                <a:latin typeface="Arial Black" pitchFamily="34" charset="0"/>
              </a:rPr>
              <a:t>?</a:t>
            </a:r>
            <a:endParaRPr lang="de-DE" sz="2400" b="1">
              <a:latin typeface="Arial Black" pitchFamily="34" charset="0"/>
            </a:endParaRPr>
          </a:p>
        </p:txBody>
      </p:sp>
      <p:sp>
        <p:nvSpPr>
          <p:cNvPr id="24" name="Line 24"/>
          <p:cNvSpPr>
            <a:spLocks noChangeShapeType="1"/>
          </p:cNvSpPr>
          <p:nvPr/>
        </p:nvSpPr>
        <p:spPr bwMode="auto">
          <a:xfrm flipV="1">
            <a:off x="6715944" y="5205586"/>
            <a:ext cx="533400" cy="609600"/>
          </a:xfrm>
          <a:prstGeom prst="line">
            <a:avLst/>
          </a:prstGeom>
          <a:noFill/>
          <a:ln w="9525">
            <a:solidFill>
              <a:schemeClr val="tx1"/>
            </a:solidFill>
            <a:round/>
            <a:headEnd/>
            <a:tailEnd type="triangle" w="med" len="med"/>
          </a:ln>
        </p:spPr>
        <p:txBody>
          <a:bodyPr wrap="none" anchor="ctr"/>
          <a:lstStyle/>
          <a:p>
            <a:endParaRPr lang="de-DE"/>
          </a:p>
        </p:txBody>
      </p:sp>
      <p:sp>
        <p:nvSpPr>
          <p:cNvPr id="25" name="AutoShape 25"/>
          <p:cNvSpPr>
            <a:spLocks noChangeArrowheads="1"/>
          </p:cNvSpPr>
          <p:nvPr/>
        </p:nvSpPr>
        <p:spPr bwMode="auto">
          <a:xfrm>
            <a:off x="6715944" y="5738986"/>
            <a:ext cx="76200" cy="76200"/>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chemeClr val="accent1"/>
          </a:solidFill>
          <a:ln w="9525">
            <a:solidFill>
              <a:schemeClr val="tx1"/>
            </a:solidFill>
            <a:round/>
            <a:headEnd/>
            <a:tailEnd/>
          </a:ln>
        </p:spPr>
        <p:txBody>
          <a:bodyPr wrap="none" anchor="ctr"/>
          <a:lstStyle/>
          <a:p>
            <a:endParaRPr lang="de-DE"/>
          </a:p>
        </p:txBody>
      </p:sp>
      <p:sp>
        <p:nvSpPr>
          <p:cNvPr id="26" name="Line 26"/>
          <p:cNvSpPr>
            <a:spLocks noChangeShapeType="1"/>
          </p:cNvSpPr>
          <p:nvPr/>
        </p:nvSpPr>
        <p:spPr bwMode="auto">
          <a:xfrm flipH="1" flipV="1">
            <a:off x="3872855" y="4720059"/>
            <a:ext cx="482600" cy="444500"/>
          </a:xfrm>
          <a:prstGeom prst="line">
            <a:avLst/>
          </a:prstGeom>
          <a:noFill/>
          <a:ln w="9525">
            <a:solidFill>
              <a:schemeClr val="tx1"/>
            </a:solidFill>
            <a:round/>
            <a:headEnd/>
            <a:tailEnd type="triangle" w="med" len="med"/>
          </a:ln>
        </p:spPr>
        <p:txBody>
          <a:bodyPr wrap="none" anchor="ctr"/>
          <a:lstStyle/>
          <a:p>
            <a:endParaRPr lang="de-DE"/>
          </a:p>
        </p:txBody>
      </p:sp>
      <p:sp>
        <p:nvSpPr>
          <p:cNvPr id="27" name="AutoShape 27"/>
          <p:cNvSpPr>
            <a:spLocks noChangeArrowheads="1"/>
          </p:cNvSpPr>
          <p:nvPr/>
        </p:nvSpPr>
        <p:spPr bwMode="auto">
          <a:xfrm>
            <a:off x="4355455" y="5152107"/>
            <a:ext cx="76200" cy="76200"/>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0" y="10800"/>
                </a:moveTo>
                <a:cubicBezTo>
                  <a:pt x="0" y="16765"/>
                  <a:pt x="4835" y="21600"/>
                  <a:pt x="10800" y="21600"/>
                </a:cubicBezTo>
                <a:cubicBezTo>
                  <a:pt x="16765" y="21600"/>
                  <a:pt x="21600" y="16765"/>
                  <a:pt x="21600" y="10800"/>
                </a:cubicBezTo>
                <a:cubicBezTo>
                  <a:pt x="21600" y="4835"/>
                  <a:pt x="16765" y="0"/>
                  <a:pt x="10800" y="0"/>
                </a:cubicBezTo>
                <a:cubicBezTo>
                  <a:pt x="4835" y="0"/>
                  <a:pt x="0" y="4835"/>
                  <a:pt x="0" y="10800"/>
                </a:cubicBezTo>
                <a:close/>
              </a:path>
            </a:pathLst>
          </a:custGeom>
          <a:solidFill>
            <a:schemeClr val="accent1"/>
          </a:solidFill>
          <a:ln w="9525">
            <a:solidFill>
              <a:schemeClr val="tx1"/>
            </a:solidFill>
            <a:round/>
            <a:headEnd/>
            <a:tailEnd/>
          </a:ln>
        </p:spPr>
        <p:txBody>
          <a:bodyPr wrap="none" anchor="ctr"/>
          <a:lstStyle/>
          <a:p>
            <a:endParaRPr lang="de-DE"/>
          </a:p>
        </p:txBody>
      </p:sp>
      <p:sp>
        <p:nvSpPr>
          <p:cNvPr id="28" name="Text Box 28"/>
          <p:cNvSpPr txBox="1">
            <a:spLocks noChangeArrowheads="1"/>
          </p:cNvSpPr>
          <p:nvPr/>
        </p:nvSpPr>
        <p:spPr bwMode="auto">
          <a:xfrm>
            <a:off x="3563367" y="4367386"/>
            <a:ext cx="968375" cy="457200"/>
          </a:xfrm>
          <a:prstGeom prst="rect">
            <a:avLst/>
          </a:prstGeom>
          <a:noFill/>
          <a:ln w="9525">
            <a:noFill/>
            <a:miter lim="800000"/>
            <a:headEnd/>
            <a:tailEnd/>
          </a:ln>
        </p:spPr>
        <p:txBody>
          <a:bodyPr>
            <a:spAutoFit/>
          </a:bodyPr>
          <a:lstStyle/>
          <a:p>
            <a:pPr>
              <a:spcBef>
                <a:spcPct val="50000"/>
              </a:spcBef>
            </a:pPr>
            <a:r>
              <a:rPr lang="de-DE" sz="2400" b="1" dirty="0">
                <a:latin typeface="Arial Black" pitchFamily="34" charset="0"/>
              </a:rPr>
              <a:t>Q</a:t>
            </a:r>
            <a:r>
              <a:rPr lang="de-DE" sz="2400" b="1" baseline="30000" dirty="0">
                <a:latin typeface="Arial Black" pitchFamily="34" charset="0"/>
              </a:rPr>
              <a:t>??</a:t>
            </a:r>
            <a:endParaRPr lang="de-DE" sz="2400" b="1" dirty="0">
              <a:latin typeface="Arial Black" pitchFamily="34" charset="0"/>
            </a:endParaRPr>
          </a:p>
        </p:txBody>
      </p:sp>
      <p:sp>
        <p:nvSpPr>
          <p:cNvPr id="29" name="Text Box 29"/>
          <p:cNvSpPr txBox="1">
            <a:spLocks noChangeArrowheads="1"/>
          </p:cNvSpPr>
          <p:nvPr/>
        </p:nvSpPr>
        <p:spPr bwMode="auto">
          <a:xfrm>
            <a:off x="5725344" y="4827761"/>
            <a:ext cx="914400" cy="466725"/>
          </a:xfrm>
          <a:prstGeom prst="rect">
            <a:avLst/>
          </a:prstGeom>
          <a:noFill/>
          <a:ln w="9525">
            <a:noFill/>
            <a:miter lim="800000"/>
            <a:headEnd/>
            <a:tailEnd/>
          </a:ln>
        </p:spPr>
        <p:txBody>
          <a:bodyPr>
            <a:spAutoFit/>
          </a:bodyPr>
          <a:lstStyle/>
          <a:p>
            <a:pPr>
              <a:spcBef>
                <a:spcPct val="50000"/>
              </a:spcBef>
            </a:pPr>
            <a:r>
              <a:rPr lang="de-DE" sz="2400" b="1" dirty="0">
                <a:solidFill>
                  <a:schemeClr val="accent1"/>
                </a:solidFill>
                <a:latin typeface="Arial Black" pitchFamily="34" charset="0"/>
              </a:rPr>
              <a:t>[Q*]</a:t>
            </a:r>
            <a:endParaRPr lang="de-AT" sz="2400" b="1" dirty="0">
              <a:solidFill>
                <a:schemeClr val="accent1"/>
              </a:solidFill>
              <a:latin typeface="Arial Black" pitchFamily="34" charset="0"/>
            </a:endParaRPr>
          </a:p>
        </p:txBody>
      </p:sp>
      <p:sp>
        <p:nvSpPr>
          <p:cNvPr id="30" name="Text Box 31"/>
          <p:cNvSpPr txBox="1">
            <a:spLocks noChangeArrowheads="1"/>
          </p:cNvSpPr>
          <p:nvPr/>
        </p:nvSpPr>
        <p:spPr bwMode="auto">
          <a:xfrm>
            <a:off x="1991544" y="5357986"/>
            <a:ext cx="609600" cy="823913"/>
          </a:xfrm>
          <a:prstGeom prst="rect">
            <a:avLst/>
          </a:prstGeom>
          <a:noFill/>
          <a:ln w="9525">
            <a:noFill/>
            <a:miter lim="800000"/>
            <a:headEnd/>
            <a:tailEnd/>
          </a:ln>
        </p:spPr>
        <p:txBody>
          <a:bodyPr>
            <a:spAutoFit/>
          </a:bodyPr>
          <a:lstStyle/>
          <a:p>
            <a:pPr algn="ctr">
              <a:spcBef>
                <a:spcPct val="50000"/>
              </a:spcBef>
            </a:pPr>
            <a:r>
              <a:rPr lang="de-DE" sz="4800" b="1">
                <a:latin typeface="Times New Roman" pitchFamily="18" charset="0"/>
              </a:rPr>
              <a:t>P</a:t>
            </a:r>
            <a:endParaRPr lang="de-AT" sz="4800" b="1">
              <a:latin typeface="Times New Roman" pitchFamily="18" charset="0"/>
            </a:endParaRPr>
          </a:p>
        </p:txBody>
      </p:sp>
      <p:sp>
        <p:nvSpPr>
          <p:cNvPr id="31" name="Text Box 32"/>
          <p:cNvSpPr txBox="1">
            <a:spLocks noChangeArrowheads="1"/>
          </p:cNvSpPr>
          <p:nvPr/>
        </p:nvSpPr>
        <p:spPr bwMode="auto">
          <a:xfrm>
            <a:off x="2520139" y="5328061"/>
            <a:ext cx="1475276" cy="400110"/>
          </a:xfrm>
          <a:prstGeom prst="rect">
            <a:avLst/>
          </a:prstGeom>
          <a:noFill/>
          <a:ln w="9525">
            <a:noFill/>
            <a:miter lim="800000"/>
            <a:headEnd/>
            <a:tailEnd/>
          </a:ln>
        </p:spPr>
        <p:txBody>
          <a:bodyPr wrap="none">
            <a:spAutoFit/>
          </a:bodyPr>
          <a:lstStyle/>
          <a:p>
            <a:r>
              <a:rPr lang="de-AT" sz="2000" b="1" dirty="0" smtClean="0">
                <a:latin typeface="Arial Black" pitchFamily="34" charset="0"/>
              </a:rPr>
              <a:t>ACTIONS</a:t>
            </a:r>
            <a:endParaRPr lang="de-AT" sz="2000" b="1" dirty="0">
              <a:latin typeface="Arial Black" pitchFamily="34" charset="0"/>
            </a:endParaRPr>
          </a:p>
        </p:txBody>
      </p:sp>
      <p:sp>
        <p:nvSpPr>
          <p:cNvPr id="32" name="Line 33"/>
          <p:cNvSpPr>
            <a:spLocks noChangeShapeType="1"/>
          </p:cNvSpPr>
          <p:nvPr/>
        </p:nvSpPr>
        <p:spPr bwMode="auto">
          <a:xfrm>
            <a:off x="6106344" y="2157586"/>
            <a:ext cx="0" cy="1752600"/>
          </a:xfrm>
          <a:prstGeom prst="line">
            <a:avLst/>
          </a:prstGeom>
          <a:noFill/>
          <a:ln w="127000">
            <a:solidFill>
              <a:srgbClr val="C93B46"/>
            </a:solidFill>
            <a:round/>
            <a:headEnd type="triangle" w="med" len="med"/>
            <a:tailEnd type="triangle" w="med" len="med"/>
          </a:ln>
        </p:spPr>
        <p:txBody>
          <a:bodyPr/>
          <a:lstStyle/>
          <a:p>
            <a:endParaRPr lang="de-DE"/>
          </a:p>
        </p:txBody>
      </p:sp>
      <p:sp>
        <p:nvSpPr>
          <p:cNvPr id="33" name="Text Box 34"/>
          <p:cNvSpPr txBox="1">
            <a:spLocks noChangeArrowheads="1"/>
          </p:cNvSpPr>
          <p:nvPr/>
        </p:nvSpPr>
        <p:spPr bwMode="auto">
          <a:xfrm rot="5400000">
            <a:off x="5775202" y="2807023"/>
            <a:ext cx="1654620" cy="461665"/>
          </a:xfrm>
          <a:prstGeom prst="rect">
            <a:avLst/>
          </a:prstGeom>
          <a:noFill/>
          <a:ln w="9525">
            <a:noFill/>
            <a:miter lim="800000"/>
            <a:headEnd/>
            <a:tailEnd/>
          </a:ln>
          <a:effectLst/>
        </p:spPr>
        <p:txBody>
          <a:bodyPr wrap="none">
            <a:spAutoFit/>
          </a:bodyPr>
          <a:lstStyle/>
          <a:p>
            <a:pPr>
              <a:defRPr/>
            </a:pPr>
            <a:r>
              <a:rPr lang="de-DE" sz="2400" b="1" dirty="0" err="1" smtClean="0">
                <a:solidFill>
                  <a:srgbClr val="E1424D"/>
                </a:solidFill>
                <a:effectLst>
                  <a:outerShdw blurRad="38100" dist="38100" dir="2700000" algn="tl">
                    <a:srgbClr val="C0C0C0"/>
                  </a:outerShdw>
                </a:effectLst>
                <a:latin typeface="Arial Black" pitchFamily="34" charset="0"/>
              </a:rPr>
              <a:t>Dialogue</a:t>
            </a:r>
            <a:endParaRPr lang="de-DE" sz="2400" b="1" dirty="0">
              <a:solidFill>
                <a:srgbClr val="339933"/>
              </a:solidFill>
              <a:effectLst>
                <a:outerShdw blurRad="38100" dist="38100" dir="2700000" algn="tl">
                  <a:srgbClr val="C0C0C0"/>
                </a:outerShdw>
              </a:effectLst>
              <a:latin typeface="Arial Black" pitchFamily="34" charset="0"/>
            </a:endParaRPr>
          </a:p>
        </p:txBody>
      </p:sp>
      <p:sp>
        <p:nvSpPr>
          <p:cNvPr id="34" name="AutoShape 35"/>
          <p:cNvSpPr>
            <a:spLocks noChangeArrowheads="1"/>
          </p:cNvSpPr>
          <p:nvPr/>
        </p:nvSpPr>
        <p:spPr bwMode="auto">
          <a:xfrm rot="16203176">
            <a:off x="2744018" y="1416765"/>
            <a:ext cx="1370013" cy="3659188"/>
          </a:xfrm>
          <a:prstGeom prst="triangle">
            <a:avLst>
              <a:gd name="adj" fmla="val 0"/>
            </a:avLst>
          </a:prstGeom>
          <a:solidFill>
            <a:srgbClr val="339966">
              <a:alpha val="59999"/>
            </a:srgbClr>
          </a:solidFill>
          <a:ln w="9525">
            <a:solidFill>
              <a:schemeClr val="tx1">
                <a:alpha val="49019"/>
              </a:schemeClr>
            </a:solidFill>
            <a:miter lim="800000"/>
            <a:headEnd/>
            <a:tailEnd/>
          </a:ln>
        </p:spPr>
        <p:txBody>
          <a:bodyPr wrap="none" anchor="ctr"/>
          <a:lstStyle/>
          <a:p>
            <a:endParaRPr lang="de-DE"/>
          </a:p>
        </p:txBody>
      </p:sp>
      <p:sp>
        <p:nvSpPr>
          <p:cNvPr id="35" name="Text Box 36"/>
          <p:cNvSpPr txBox="1">
            <a:spLocks noChangeArrowheads="1"/>
          </p:cNvSpPr>
          <p:nvPr/>
        </p:nvSpPr>
        <p:spPr bwMode="auto">
          <a:xfrm>
            <a:off x="1979712" y="3420289"/>
            <a:ext cx="3384376" cy="584775"/>
          </a:xfrm>
          <a:prstGeom prst="rect">
            <a:avLst/>
          </a:prstGeom>
          <a:noFill/>
          <a:ln w="9525">
            <a:noFill/>
            <a:miter lim="800000"/>
            <a:headEnd/>
            <a:tailEnd/>
          </a:ln>
        </p:spPr>
        <p:txBody>
          <a:bodyPr wrap="square">
            <a:spAutoFit/>
          </a:bodyPr>
          <a:lstStyle/>
          <a:p>
            <a:pPr algn="r">
              <a:spcBef>
                <a:spcPct val="50000"/>
              </a:spcBef>
            </a:pPr>
            <a:r>
              <a:rPr lang="de-DE" sz="1600" b="1" dirty="0" smtClean="0">
                <a:solidFill>
                  <a:schemeClr val="bg1"/>
                </a:solidFill>
                <a:latin typeface="Arial Black" pitchFamily="34" charset="0"/>
              </a:rPr>
              <a:t>Scissors of Knowledge &amp; </a:t>
            </a:r>
            <a:r>
              <a:rPr lang="cs-CZ" sz="1600" b="1" dirty="0" smtClean="0">
                <a:solidFill>
                  <a:schemeClr val="bg1"/>
                </a:solidFill>
                <a:latin typeface="Arial Black" pitchFamily="34" charset="0"/>
              </a:rPr>
              <a:t>Meaning</a:t>
            </a:r>
            <a:endParaRPr lang="de-DE" sz="1600" b="1" dirty="0">
              <a:solidFill>
                <a:schemeClr val="bg1"/>
              </a:solidFill>
              <a:latin typeface="Arial Black" pitchFamily="34" charset="0"/>
            </a:endParaRPr>
          </a:p>
        </p:txBody>
      </p:sp>
      <p:sp>
        <p:nvSpPr>
          <p:cNvPr id="36" name="Line 37"/>
          <p:cNvSpPr>
            <a:spLocks noChangeShapeType="1"/>
          </p:cNvSpPr>
          <p:nvPr/>
        </p:nvSpPr>
        <p:spPr bwMode="auto">
          <a:xfrm flipH="1">
            <a:off x="1153344" y="2157586"/>
            <a:ext cx="4419600" cy="1676400"/>
          </a:xfrm>
          <a:prstGeom prst="line">
            <a:avLst/>
          </a:prstGeom>
          <a:noFill/>
          <a:ln w="38100">
            <a:solidFill>
              <a:srgbClr val="E1424D"/>
            </a:solidFill>
            <a:round/>
            <a:headEnd/>
            <a:tailEnd type="triangle" w="med" len="med"/>
          </a:ln>
        </p:spPr>
        <p:txBody>
          <a:bodyPr/>
          <a:lstStyle/>
          <a:p>
            <a:endParaRPr lang="de-DE"/>
          </a:p>
        </p:txBody>
      </p:sp>
      <p:sp>
        <p:nvSpPr>
          <p:cNvPr id="37" name="Line 38"/>
          <p:cNvSpPr>
            <a:spLocks noChangeShapeType="1"/>
          </p:cNvSpPr>
          <p:nvPr/>
        </p:nvSpPr>
        <p:spPr bwMode="auto">
          <a:xfrm flipH="1">
            <a:off x="1077144" y="3986386"/>
            <a:ext cx="4572000" cy="0"/>
          </a:xfrm>
          <a:prstGeom prst="line">
            <a:avLst/>
          </a:prstGeom>
          <a:noFill/>
          <a:ln w="76200">
            <a:solidFill>
              <a:srgbClr val="A031D3"/>
            </a:solidFill>
            <a:round/>
            <a:headEnd/>
            <a:tailEnd type="triangle" w="med" len="med"/>
          </a:ln>
        </p:spPr>
        <p:txBody>
          <a:bodyPr/>
          <a:lstStyle/>
          <a:p>
            <a:endParaRPr lang="de-DE"/>
          </a:p>
        </p:txBody>
      </p:sp>
      <p:sp>
        <p:nvSpPr>
          <p:cNvPr id="38" name="Line 39"/>
          <p:cNvSpPr>
            <a:spLocks noChangeShapeType="1"/>
          </p:cNvSpPr>
          <p:nvPr/>
        </p:nvSpPr>
        <p:spPr bwMode="auto">
          <a:xfrm>
            <a:off x="899344" y="4288011"/>
            <a:ext cx="1244600" cy="1527175"/>
          </a:xfrm>
          <a:prstGeom prst="line">
            <a:avLst/>
          </a:prstGeom>
          <a:noFill/>
          <a:ln w="57150">
            <a:solidFill>
              <a:srgbClr val="A031D3"/>
            </a:solidFill>
            <a:round/>
            <a:headEnd/>
            <a:tailEnd type="triangle" w="med" len="med"/>
          </a:ln>
        </p:spPr>
        <p:txBody>
          <a:bodyPr/>
          <a:lstStyle/>
          <a:p>
            <a:endParaRPr lang="de-DE"/>
          </a:p>
        </p:txBody>
      </p:sp>
      <p:sp>
        <p:nvSpPr>
          <p:cNvPr id="39" name="Line 40"/>
          <p:cNvSpPr>
            <a:spLocks noChangeShapeType="1"/>
          </p:cNvSpPr>
          <p:nvPr/>
        </p:nvSpPr>
        <p:spPr bwMode="auto">
          <a:xfrm>
            <a:off x="1077144" y="4216574"/>
            <a:ext cx="1143000" cy="1371600"/>
          </a:xfrm>
          <a:prstGeom prst="line">
            <a:avLst/>
          </a:prstGeom>
          <a:noFill/>
          <a:ln w="38100">
            <a:solidFill>
              <a:srgbClr val="E1424D"/>
            </a:solidFill>
            <a:round/>
            <a:headEnd/>
            <a:tailEnd type="triangle" w="med" len="med"/>
          </a:ln>
        </p:spPr>
        <p:txBody>
          <a:bodyPr/>
          <a:lstStyle/>
          <a:p>
            <a:endParaRPr lang="de-DE"/>
          </a:p>
        </p:txBody>
      </p:sp>
      <p:sp>
        <p:nvSpPr>
          <p:cNvPr id="40" name="Rectangle 41"/>
          <p:cNvSpPr>
            <a:spLocks noChangeArrowheads="1"/>
          </p:cNvSpPr>
          <p:nvPr/>
        </p:nvSpPr>
        <p:spPr bwMode="auto">
          <a:xfrm>
            <a:off x="5230044" y="5511974"/>
            <a:ext cx="565150" cy="641350"/>
          </a:xfrm>
          <a:prstGeom prst="rect">
            <a:avLst/>
          </a:prstGeom>
          <a:noFill/>
          <a:ln w="9525">
            <a:noFill/>
            <a:miter lim="800000"/>
            <a:headEnd/>
            <a:tailEnd/>
          </a:ln>
        </p:spPr>
        <p:txBody>
          <a:bodyPr wrap="none">
            <a:spAutoFit/>
          </a:bodyPr>
          <a:lstStyle/>
          <a:p>
            <a:r>
              <a:rPr lang="de-DE" sz="3600" b="1" dirty="0">
                <a:solidFill>
                  <a:srgbClr val="339933"/>
                </a:solidFill>
                <a:latin typeface="Arial Black" pitchFamily="34" charset="0"/>
              </a:rPr>
              <a:t>Q</a:t>
            </a:r>
          </a:p>
        </p:txBody>
      </p:sp>
      <p:sp>
        <p:nvSpPr>
          <p:cNvPr id="41" name="Slide Number Placeholder 41"/>
          <p:cNvSpPr txBox="1">
            <a:spLocks/>
          </p:cNvSpPr>
          <p:nvPr/>
        </p:nvSpPr>
        <p:spPr>
          <a:xfrm>
            <a:off x="5246191" y="7024315"/>
            <a:ext cx="2133600" cy="365125"/>
          </a:xfrm>
          <a:prstGeom prst="rect">
            <a:avLst/>
          </a:prstGeom>
        </p:spPr>
        <p:txBody>
          <a:bodyPr vert="horz" lIns="0" tIns="0" rIns="0" bIns="0" rtlCol="0" anchor="ctr"/>
          <a:lstStyle>
            <a:defPPr>
              <a:defRPr lang="de-DE"/>
            </a:defPPr>
            <a:lvl1pPr marL="0" algn="r" defTabSz="914400" rtl="0" eaLnBrk="1" fontAlgn="auto" latinLnBrk="0" hangingPunct="1">
              <a:spcBef>
                <a:spcPts val="0"/>
              </a:spcBef>
              <a:spcAft>
                <a:spcPts val="0"/>
              </a:spcAft>
              <a:defRPr sz="800" kern="1200">
                <a:solidFill>
                  <a:schemeClr val="tx1"/>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893C79A-84A1-4612-82F9-77AE9BD2A4B0}" type="slidenum">
              <a:rPr lang="de-DE" sz="1100" smtClean="0">
                <a:latin typeface="DigitalSans_Light_Med"/>
              </a:rPr>
              <a:pPr/>
              <a:t>52</a:t>
            </a:fld>
            <a:endParaRPr lang="de-DE" sz="1100">
              <a:latin typeface="DigitalSans_Light_Med"/>
            </a:endParaRPr>
          </a:p>
        </p:txBody>
      </p:sp>
      <p:sp>
        <p:nvSpPr>
          <p:cNvPr id="42" name="TextBox 1"/>
          <p:cNvSpPr txBox="1"/>
          <p:nvPr/>
        </p:nvSpPr>
        <p:spPr>
          <a:xfrm>
            <a:off x="6803727" y="2559819"/>
            <a:ext cx="1903085" cy="923330"/>
          </a:xfrm>
          <a:prstGeom prst="rect">
            <a:avLst/>
          </a:prstGeom>
          <a:noFill/>
        </p:spPr>
        <p:txBody>
          <a:bodyPr wrap="none" rtlCol="0">
            <a:spAutoFit/>
          </a:bodyPr>
          <a:lstStyle/>
          <a:p>
            <a:r>
              <a:rPr lang="de-AT" sz="5400" b="1" dirty="0">
                <a:effectLst>
                  <a:outerShdw blurRad="38100" dist="38100" dir="2700000" algn="tl">
                    <a:srgbClr val="000000">
                      <a:alpha val="43137"/>
                    </a:srgbClr>
                  </a:outerShdw>
                </a:effectLst>
                <a:latin typeface="Arial Black" pitchFamily="34" charset="0"/>
              </a:rPr>
              <a:t>C</a:t>
            </a:r>
            <a:r>
              <a:rPr lang="de-AT" b="1" dirty="0" smtClean="0">
                <a:effectLst>
                  <a:outerShdw blurRad="38100" dist="38100" dir="2700000" algn="tl">
                    <a:srgbClr val="000000">
                      <a:alpha val="43137"/>
                    </a:srgbClr>
                  </a:outerShdw>
                </a:effectLst>
                <a:latin typeface="Arial Black" pitchFamily="34" charset="0"/>
              </a:rPr>
              <a:t>OMMONS</a:t>
            </a:r>
            <a:endParaRPr lang="en-GB" b="1" dirty="0">
              <a:effectLst>
                <a:outerShdw blurRad="38100" dist="38100" dir="2700000" algn="tl">
                  <a:srgbClr val="000000">
                    <a:alpha val="43137"/>
                  </a:srgbClr>
                </a:outerShdw>
              </a:effectLst>
              <a:latin typeface="Arial Black" pitchFamily="34" charset="0"/>
            </a:endParaRPr>
          </a:p>
        </p:txBody>
      </p:sp>
      <p:sp>
        <p:nvSpPr>
          <p:cNvPr id="43" name="Right Arrow 2"/>
          <p:cNvSpPr/>
          <p:nvPr/>
        </p:nvSpPr>
        <p:spPr>
          <a:xfrm>
            <a:off x="6095230" y="3933180"/>
            <a:ext cx="780505" cy="210815"/>
          </a:xfrm>
          <a:prstGeom prst="rightArrow">
            <a:avLst/>
          </a:prstGeom>
          <a:solidFill>
            <a:schemeClr val="accent5"/>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TextBox 14"/>
          <p:cNvSpPr txBox="1"/>
          <p:nvPr/>
        </p:nvSpPr>
        <p:spPr>
          <a:xfrm>
            <a:off x="6827910" y="3765371"/>
            <a:ext cx="623889" cy="800219"/>
          </a:xfrm>
          <a:prstGeom prst="rect">
            <a:avLst/>
          </a:prstGeom>
          <a:noFill/>
        </p:spPr>
        <p:txBody>
          <a:bodyPr wrap="none" rtlCol="0">
            <a:spAutoFit/>
          </a:bodyPr>
          <a:lstStyle/>
          <a:p>
            <a:r>
              <a:rPr lang="de-DE" sz="2800" b="1" dirty="0" smtClean="0">
                <a:latin typeface="Arial Black" pitchFamily="34" charset="0"/>
              </a:rPr>
              <a:t>F*</a:t>
            </a:r>
            <a:endParaRPr lang="de-AT" sz="2800" b="1" dirty="0">
              <a:latin typeface="Arial Black" pitchFamily="34" charset="0"/>
            </a:endParaRPr>
          </a:p>
          <a:p>
            <a:endParaRPr lang="en-GB" dirty="0"/>
          </a:p>
        </p:txBody>
      </p:sp>
      <p:sp>
        <p:nvSpPr>
          <p:cNvPr id="45" name="TextBox 42"/>
          <p:cNvSpPr txBox="1"/>
          <p:nvPr/>
        </p:nvSpPr>
        <p:spPr>
          <a:xfrm>
            <a:off x="984556" y="1478975"/>
            <a:ext cx="3731460" cy="1661993"/>
          </a:xfrm>
          <a:prstGeom prst="rect">
            <a:avLst/>
          </a:prstGeom>
          <a:solidFill>
            <a:srgbClr val="FF0000"/>
          </a:solidFill>
        </p:spPr>
        <p:txBody>
          <a:bodyPr wrap="none" rtlCol="0">
            <a:spAutoFit/>
          </a:bodyPr>
          <a:lstStyle/>
          <a:p>
            <a:pPr algn="ctr"/>
            <a:r>
              <a:rPr lang="de-AT" sz="6600" b="1" dirty="0" smtClean="0">
                <a:effectLst>
                  <a:outerShdw blurRad="38100" dist="38100" dir="2700000" algn="tl">
                    <a:srgbClr val="000000">
                      <a:alpha val="43137"/>
                    </a:srgbClr>
                  </a:outerShdw>
                </a:effectLst>
                <a:latin typeface="Arial Black" pitchFamily="34" charset="0"/>
              </a:rPr>
              <a:t>M</a:t>
            </a:r>
          </a:p>
          <a:p>
            <a:pPr algn="ctr"/>
            <a:r>
              <a:rPr lang="de-AT" dirty="0" smtClean="0">
                <a:effectLst>
                  <a:outerShdw blurRad="38100" dist="38100" dir="2700000" algn="tl">
                    <a:srgbClr val="000000">
                      <a:alpha val="43137"/>
                    </a:srgbClr>
                  </a:outerShdw>
                </a:effectLst>
                <a:latin typeface="Arial Black" pitchFamily="34" charset="0"/>
              </a:rPr>
              <a:t>(</a:t>
            </a:r>
            <a:r>
              <a:rPr lang="de-AT" dirty="0" err="1" smtClean="0">
                <a:effectLst>
                  <a:outerShdw blurRad="38100" dist="38100" dir="2700000" algn="tl">
                    <a:srgbClr val="000000">
                      <a:alpha val="43137"/>
                    </a:srgbClr>
                  </a:outerShdw>
                </a:effectLst>
                <a:latin typeface="Arial Black" pitchFamily="34" charset="0"/>
              </a:rPr>
              <a:t>creating</a:t>
            </a:r>
            <a:r>
              <a:rPr lang="de-AT" dirty="0" smtClean="0">
                <a:effectLst>
                  <a:outerShdw blurRad="38100" dist="38100" dir="2700000" algn="tl">
                    <a:srgbClr val="000000">
                      <a:alpha val="43137"/>
                    </a:srgbClr>
                  </a:outerShdw>
                </a:effectLst>
                <a:latin typeface="Arial Black" pitchFamily="34" charset="0"/>
              </a:rPr>
              <a:t> </a:t>
            </a:r>
            <a:r>
              <a:rPr lang="de-AT" dirty="0" err="1" smtClean="0">
                <a:effectLst>
                  <a:outerShdw blurRad="38100" dist="38100" dir="2700000" algn="tl">
                    <a:srgbClr val="000000">
                      <a:alpha val="43137"/>
                    </a:srgbClr>
                  </a:outerShdw>
                </a:effectLst>
                <a:latin typeface="Arial Black" pitchFamily="34" charset="0"/>
              </a:rPr>
              <a:t>and</a:t>
            </a:r>
            <a:r>
              <a:rPr lang="de-AT" dirty="0" smtClean="0">
                <a:effectLst>
                  <a:outerShdw blurRad="38100" dist="38100" dir="2700000" algn="tl">
                    <a:srgbClr val="000000">
                      <a:alpha val="43137"/>
                    </a:srgbClr>
                  </a:outerShdw>
                </a:effectLst>
                <a:latin typeface="Arial Black" pitchFamily="34" charset="0"/>
              </a:rPr>
              <a:t> </a:t>
            </a:r>
            <a:r>
              <a:rPr lang="de-AT" dirty="0" err="1" smtClean="0">
                <a:effectLst>
                  <a:outerShdw blurRad="38100" dist="38100" dir="2700000" algn="tl">
                    <a:srgbClr val="000000">
                      <a:alpha val="43137"/>
                    </a:srgbClr>
                  </a:outerShdw>
                </a:effectLst>
                <a:latin typeface="Arial Black" pitchFamily="34" charset="0"/>
              </a:rPr>
              <a:t>explaining</a:t>
            </a:r>
            <a:r>
              <a:rPr lang="de-AT" dirty="0" smtClean="0">
                <a:effectLst>
                  <a:outerShdw blurRad="38100" dist="38100" dir="2700000" algn="tl">
                    <a:srgbClr val="000000">
                      <a:alpha val="43137"/>
                    </a:srgbClr>
                  </a:outerShdw>
                </a:effectLst>
                <a:latin typeface="Arial Black" pitchFamily="34" charset="0"/>
              </a:rPr>
              <a:t> </a:t>
            </a:r>
            <a:r>
              <a:rPr lang="de-AT" dirty="0" err="1" smtClean="0">
                <a:effectLst>
                  <a:outerShdw blurRad="38100" dist="38100" dir="2700000" algn="tl">
                    <a:srgbClr val="000000">
                      <a:alpha val="43137"/>
                    </a:srgbClr>
                  </a:outerShdw>
                </a:effectLst>
                <a:latin typeface="Arial Black" pitchFamily="34" charset="0"/>
              </a:rPr>
              <a:t>the</a:t>
            </a:r>
            <a:endParaRPr lang="de-AT" dirty="0" smtClean="0">
              <a:effectLst>
                <a:outerShdw blurRad="38100" dist="38100" dir="2700000" algn="tl">
                  <a:srgbClr val="000000">
                    <a:alpha val="43137"/>
                  </a:srgbClr>
                </a:outerShdw>
              </a:effectLst>
              <a:latin typeface="Arial Black" pitchFamily="34" charset="0"/>
            </a:endParaRPr>
          </a:p>
          <a:p>
            <a:pPr algn="ctr"/>
            <a:r>
              <a:rPr lang="de-AT" dirty="0" smtClean="0">
                <a:effectLst>
                  <a:outerShdw blurRad="38100" dist="38100" dir="2700000" algn="tl">
                    <a:srgbClr val="000000">
                      <a:alpha val="43137"/>
                    </a:srgbClr>
                  </a:outerShdw>
                </a:effectLst>
                <a:latin typeface="Arial Black" pitchFamily="34" charset="0"/>
              </a:rPr>
              <a:t> </a:t>
            </a:r>
            <a:r>
              <a:rPr lang="de-AT" dirty="0" err="1" smtClean="0">
                <a:effectLst>
                  <a:outerShdw blurRad="38100" dist="38100" dir="2700000" algn="tl">
                    <a:srgbClr val="000000">
                      <a:alpha val="43137"/>
                    </a:srgbClr>
                  </a:outerShdw>
                </a:effectLst>
                <a:latin typeface="Arial Black" pitchFamily="34" charset="0"/>
              </a:rPr>
              <a:t>meaning</a:t>
            </a:r>
            <a:r>
              <a:rPr lang="de-AT" dirty="0" smtClean="0">
                <a:effectLst>
                  <a:outerShdw blurRad="38100" dist="38100" dir="2700000" algn="tl">
                    <a:srgbClr val="000000">
                      <a:alpha val="43137"/>
                    </a:srgbClr>
                  </a:outerShdw>
                </a:effectLst>
                <a:latin typeface="Arial Black" pitchFamily="34" charset="0"/>
              </a:rPr>
              <a:t> </a:t>
            </a:r>
            <a:r>
              <a:rPr lang="de-AT" dirty="0" err="1" smtClean="0">
                <a:effectLst>
                  <a:outerShdw blurRad="38100" dist="38100" dir="2700000" algn="tl">
                    <a:srgbClr val="000000">
                      <a:alpha val="43137"/>
                    </a:srgbClr>
                  </a:outerShdw>
                </a:effectLst>
                <a:latin typeface="Arial Black" pitchFamily="34" charset="0"/>
              </a:rPr>
              <a:t>of</a:t>
            </a:r>
            <a:r>
              <a:rPr lang="de-AT" dirty="0" smtClean="0">
                <a:effectLst>
                  <a:outerShdw blurRad="38100" dist="38100" dir="2700000" algn="tl">
                    <a:srgbClr val="000000">
                      <a:alpha val="43137"/>
                    </a:srgbClr>
                  </a:outerShdw>
                </a:effectLst>
                <a:latin typeface="Arial Black" pitchFamily="34" charset="0"/>
              </a:rPr>
              <a:t> </a:t>
            </a:r>
            <a:r>
              <a:rPr lang="de-AT" b="1"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latin typeface="Arial Black" pitchFamily="34" charset="0"/>
              </a:rPr>
              <a:t>ROAD MARKs</a:t>
            </a:r>
            <a:r>
              <a:rPr lang="de-AT" dirty="0" smtClean="0">
                <a:effectLst>
                  <a:outerShdw blurRad="38100" dist="38100" dir="2700000" algn="tl">
                    <a:srgbClr val="000000">
                      <a:alpha val="43137"/>
                    </a:srgbClr>
                  </a:outerShdw>
                </a:effectLst>
                <a:latin typeface="Arial Black" pitchFamily="34" charset="0"/>
              </a:rPr>
              <a:t>)</a:t>
            </a:r>
            <a:endParaRPr lang="en-GB" dirty="0">
              <a:effectLst>
                <a:outerShdw blurRad="38100" dist="38100" dir="2700000" algn="tl">
                  <a:srgbClr val="000000">
                    <a:alpha val="43137"/>
                  </a:srgbClr>
                </a:outerShdw>
              </a:effectLst>
              <a:latin typeface="Arial Black" pitchFamily="34" charset="0"/>
            </a:endParaRPr>
          </a:p>
        </p:txBody>
      </p:sp>
      <p:sp>
        <p:nvSpPr>
          <p:cNvPr id="46" name="Right Arrow 2"/>
          <p:cNvSpPr/>
          <p:nvPr/>
        </p:nvSpPr>
        <p:spPr>
          <a:xfrm>
            <a:off x="6164038" y="1935540"/>
            <a:ext cx="780505" cy="210815"/>
          </a:xfrm>
          <a:prstGeom prst="rightArrow">
            <a:avLst/>
          </a:prstGeom>
          <a:solidFill>
            <a:srgbClr val="660066"/>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TextBox 14"/>
          <p:cNvSpPr txBox="1"/>
          <p:nvPr/>
        </p:nvSpPr>
        <p:spPr>
          <a:xfrm>
            <a:off x="6884119" y="1767731"/>
            <a:ext cx="643676" cy="800219"/>
          </a:xfrm>
          <a:prstGeom prst="rect">
            <a:avLst/>
          </a:prstGeom>
          <a:noFill/>
        </p:spPr>
        <p:txBody>
          <a:bodyPr wrap="none" rtlCol="0">
            <a:spAutoFit/>
          </a:bodyPr>
          <a:lstStyle/>
          <a:p>
            <a:r>
              <a:rPr lang="de-DE" sz="2800" b="1" dirty="0">
                <a:latin typeface="Arial Black" pitchFamily="34" charset="0"/>
              </a:rPr>
              <a:t>E</a:t>
            </a:r>
            <a:r>
              <a:rPr lang="de-DE" sz="2800" b="1" dirty="0" smtClean="0">
                <a:latin typeface="Arial Black" pitchFamily="34" charset="0"/>
              </a:rPr>
              <a:t>*</a:t>
            </a:r>
            <a:endParaRPr lang="de-AT" sz="2800" b="1" dirty="0">
              <a:latin typeface="Arial Black" pitchFamily="34" charset="0"/>
            </a:endParaRPr>
          </a:p>
          <a:p>
            <a:endParaRPr lang="en-GB" dirty="0"/>
          </a:p>
        </p:txBody>
      </p:sp>
    </p:spTree>
    <p:extLst>
      <p:ext uri="{BB962C8B-B14F-4D97-AF65-F5344CB8AC3E}">
        <p14:creationId xmlns:p14="http://schemas.microsoft.com/office/powerpoint/2010/main" val="1510026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2000" fill="hold"/>
                                        <p:tgtEl>
                                          <p:spTgt spid="7"/>
                                        </p:tgtEl>
                                        <p:attrNameLst>
                                          <p:attrName>ppt_x</p:attrName>
                                        </p:attrNameLst>
                                      </p:cBhvr>
                                      <p:tavLst>
                                        <p:tav tm="0">
                                          <p:val>
                                            <p:strVal val="1+#ppt_w/2"/>
                                          </p:val>
                                        </p:tav>
                                        <p:tav tm="100000">
                                          <p:val>
                                            <p:strVal val="#ppt_x"/>
                                          </p:val>
                                        </p:tav>
                                      </p:tavLst>
                                    </p:anim>
                                    <p:anim calcmode="lin" valueType="num">
                                      <p:cBhvr additive="base">
                                        <p:cTn id="8" dur="20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0"/>
                                        </p:tgtEl>
                                        <p:attrNameLst>
                                          <p:attrName>style.visibility</p:attrName>
                                        </p:attrNameLst>
                                      </p:cBhvr>
                                      <p:to>
                                        <p:strVal val="visible"/>
                                      </p:to>
                                    </p:set>
                                    <p:anim calcmode="lin" valueType="num">
                                      <p:cBhvr additive="base">
                                        <p:cTn id="13" dur="500" fill="hold"/>
                                        <p:tgtEl>
                                          <p:spTgt spid="40"/>
                                        </p:tgtEl>
                                        <p:attrNameLst>
                                          <p:attrName>ppt_x</p:attrName>
                                        </p:attrNameLst>
                                      </p:cBhvr>
                                      <p:tavLst>
                                        <p:tav tm="0">
                                          <p:val>
                                            <p:strVal val="#ppt_x"/>
                                          </p:val>
                                        </p:tav>
                                        <p:tav tm="100000">
                                          <p:val>
                                            <p:strVal val="#ppt_x"/>
                                          </p:val>
                                        </p:tav>
                                      </p:tavLst>
                                    </p:anim>
                                    <p:anim calcmode="lin" valueType="num">
                                      <p:cBhvr additive="base">
                                        <p:cTn id="14"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2000" fill="hold"/>
                                        <p:tgtEl>
                                          <p:spTgt spid="18"/>
                                        </p:tgtEl>
                                        <p:attrNameLst>
                                          <p:attrName>ppt_x</p:attrName>
                                        </p:attrNameLst>
                                      </p:cBhvr>
                                      <p:tavLst>
                                        <p:tav tm="0">
                                          <p:val>
                                            <p:strVal val="1+#ppt_w/2"/>
                                          </p:val>
                                        </p:tav>
                                        <p:tav tm="100000">
                                          <p:val>
                                            <p:strVal val="#ppt_x"/>
                                          </p:val>
                                        </p:tav>
                                      </p:tavLst>
                                    </p:anim>
                                    <p:anim calcmode="lin" valueType="num">
                                      <p:cBhvr additive="base">
                                        <p:cTn id="20" dur="20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additive="base">
                                        <p:cTn id="25" dur="2000" fill="hold"/>
                                        <p:tgtEl>
                                          <p:spTgt spid="14"/>
                                        </p:tgtEl>
                                        <p:attrNameLst>
                                          <p:attrName>ppt_x</p:attrName>
                                        </p:attrNameLst>
                                      </p:cBhvr>
                                      <p:tavLst>
                                        <p:tav tm="0">
                                          <p:val>
                                            <p:strVal val="0-#ppt_w/2"/>
                                          </p:val>
                                        </p:tav>
                                        <p:tav tm="100000">
                                          <p:val>
                                            <p:strVal val="#ppt_x"/>
                                          </p:val>
                                        </p:tav>
                                      </p:tavLst>
                                    </p:anim>
                                    <p:anim calcmode="lin" valueType="num">
                                      <p:cBhvr additive="base">
                                        <p:cTn id="26" dur="20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30"/>
                                        </p:tgtEl>
                                        <p:attrNameLst>
                                          <p:attrName>style.visibility</p:attrName>
                                        </p:attrNameLst>
                                      </p:cBhvr>
                                      <p:to>
                                        <p:strVal val="visible"/>
                                      </p:to>
                                    </p:set>
                                    <p:anim calcmode="lin" valueType="num">
                                      <p:cBhvr additive="base">
                                        <p:cTn id="31" dur="2000" fill="hold"/>
                                        <p:tgtEl>
                                          <p:spTgt spid="30"/>
                                        </p:tgtEl>
                                        <p:attrNameLst>
                                          <p:attrName>ppt_x</p:attrName>
                                        </p:attrNameLst>
                                      </p:cBhvr>
                                      <p:tavLst>
                                        <p:tav tm="0">
                                          <p:val>
                                            <p:strVal val="0-#ppt_w/2"/>
                                          </p:val>
                                        </p:tav>
                                        <p:tav tm="100000">
                                          <p:val>
                                            <p:strVal val="#ppt_x"/>
                                          </p:val>
                                        </p:tav>
                                      </p:tavLst>
                                    </p:anim>
                                    <p:anim calcmode="lin" valueType="num">
                                      <p:cBhvr additive="base">
                                        <p:cTn id="32" dur="2000" fill="hold"/>
                                        <p:tgtEl>
                                          <p:spTgt spid="30"/>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additive="base">
                                        <p:cTn id="37" dur="2000" fill="hold"/>
                                        <p:tgtEl>
                                          <p:spTgt spid="15"/>
                                        </p:tgtEl>
                                        <p:attrNameLst>
                                          <p:attrName>ppt_x</p:attrName>
                                        </p:attrNameLst>
                                      </p:cBhvr>
                                      <p:tavLst>
                                        <p:tav tm="0">
                                          <p:val>
                                            <p:strVal val="0-#ppt_w/2"/>
                                          </p:val>
                                        </p:tav>
                                        <p:tav tm="100000">
                                          <p:val>
                                            <p:strVal val="#ppt_x"/>
                                          </p:val>
                                        </p:tav>
                                      </p:tavLst>
                                    </p:anim>
                                    <p:anim calcmode="lin" valueType="num">
                                      <p:cBhvr additive="base">
                                        <p:cTn id="38" dur="20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1"/>
                                        </p:tgtEl>
                                        <p:attrNameLst>
                                          <p:attrName>style.visibility</p:attrName>
                                        </p:attrNameLst>
                                      </p:cBhvr>
                                      <p:to>
                                        <p:strVal val="visible"/>
                                      </p:to>
                                    </p:set>
                                    <p:anim calcmode="lin" valueType="num">
                                      <p:cBhvr additive="base">
                                        <p:cTn id="43" dur="2000" fill="hold"/>
                                        <p:tgtEl>
                                          <p:spTgt spid="31"/>
                                        </p:tgtEl>
                                        <p:attrNameLst>
                                          <p:attrName>ppt_x</p:attrName>
                                        </p:attrNameLst>
                                      </p:cBhvr>
                                      <p:tavLst>
                                        <p:tav tm="0">
                                          <p:val>
                                            <p:strVal val="#ppt_x"/>
                                          </p:val>
                                        </p:tav>
                                        <p:tav tm="100000">
                                          <p:val>
                                            <p:strVal val="#ppt_x"/>
                                          </p:val>
                                        </p:tav>
                                      </p:tavLst>
                                    </p:anim>
                                    <p:anim calcmode="lin" valueType="num">
                                      <p:cBhvr additive="base">
                                        <p:cTn id="44" dur="20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36"/>
                                        </p:tgtEl>
                                        <p:attrNameLst>
                                          <p:attrName>style.visibility</p:attrName>
                                        </p:attrNameLst>
                                      </p:cBhvr>
                                      <p:to>
                                        <p:strVal val="visible"/>
                                      </p:to>
                                    </p:set>
                                    <p:anim calcmode="lin" valueType="num">
                                      <p:cBhvr additive="base">
                                        <p:cTn id="49" dur="2000" fill="hold"/>
                                        <p:tgtEl>
                                          <p:spTgt spid="36"/>
                                        </p:tgtEl>
                                        <p:attrNameLst>
                                          <p:attrName>ppt_x</p:attrName>
                                        </p:attrNameLst>
                                      </p:cBhvr>
                                      <p:tavLst>
                                        <p:tav tm="0">
                                          <p:val>
                                            <p:strVal val="0-#ppt_w/2"/>
                                          </p:val>
                                        </p:tav>
                                        <p:tav tm="100000">
                                          <p:val>
                                            <p:strVal val="#ppt_x"/>
                                          </p:val>
                                        </p:tav>
                                      </p:tavLst>
                                    </p:anim>
                                    <p:anim calcmode="lin" valueType="num">
                                      <p:cBhvr additive="base">
                                        <p:cTn id="50" dur="2000" fill="hold"/>
                                        <p:tgtEl>
                                          <p:spTgt spid="36"/>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8" fill="hold" grpId="0" nodeType="clickEffect">
                                  <p:stCondLst>
                                    <p:cond delay="0"/>
                                  </p:stCondLst>
                                  <p:childTnLst>
                                    <p:set>
                                      <p:cBhvr>
                                        <p:cTn id="54" dur="1" fill="hold">
                                          <p:stCondLst>
                                            <p:cond delay="0"/>
                                          </p:stCondLst>
                                        </p:cTn>
                                        <p:tgtEl>
                                          <p:spTgt spid="19"/>
                                        </p:tgtEl>
                                        <p:attrNameLst>
                                          <p:attrName>style.visibility</p:attrName>
                                        </p:attrNameLst>
                                      </p:cBhvr>
                                      <p:to>
                                        <p:strVal val="visible"/>
                                      </p:to>
                                    </p:set>
                                    <p:anim calcmode="lin" valueType="num">
                                      <p:cBhvr additive="base">
                                        <p:cTn id="55" dur="2000" fill="hold"/>
                                        <p:tgtEl>
                                          <p:spTgt spid="19"/>
                                        </p:tgtEl>
                                        <p:attrNameLst>
                                          <p:attrName>ppt_x</p:attrName>
                                        </p:attrNameLst>
                                      </p:cBhvr>
                                      <p:tavLst>
                                        <p:tav tm="0">
                                          <p:val>
                                            <p:strVal val="0-#ppt_w/2"/>
                                          </p:val>
                                        </p:tav>
                                        <p:tav tm="100000">
                                          <p:val>
                                            <p:strVal val="#ppt_x"/>
                                          </p:val>
                                        </p:tav>
                                      </p:tavLst>
                                    </p:anim>
                                    <p:anim calcmode="lin" valueType="num">
                                      <p:cBhvr additive="base">
                                        <p:cTn id="56" dur="20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8" fill="hold" grpId="0" nodeType="clickEffect">
                                  <p:stCondLst>
                                    <p:cond delay="0"/>
                                  </p:stCondLst>
                                  <p:childTnLst>
                                    <p:set>
                                      <p:cBhvr>
                                        <p:cTn id="60" dur="1" fill="hold">
                                          <p:stCondLst>
                                            <p:cond delay="0"/>
                                          </p:stCondLst>
                                        </p:cTn>
                                        <p:tgtEl>
                                          <p:spTgt spid="39"/>
                                        </p:tgtEl>
                                        <p:attrNameLst>
                                          <p:attrName>style.visibility</p:attrName>
                                        </p:attrNameLst>
                                      </p:cBhvr>
                                      <p:to>
                                        <p:strVal val="visible"/>
                                      </p:to>
                                    </p:set>
                                    <p:anim calcmode="lin" valueType="num">
                                      <p:cBhvr additive="base">
                                        <p:cTn id="61" dur="2000" fill="hold"/>
                                        <p:tgtEl>
                                          <p:spTgt spid="39"/>
                                        </p:tgtEl>
                                        <p:attrNameLst>
                                          <p:attrName>ppt_x</p:attrName>
                                        </p:attrNameLst>
                                      </p:cBhvr>
                                      <p:tavLst>
                                        <p:tav tm="0">
                                          <p:val>
                                            <p:strVal val="0-#ppt_w/2"/>
                                          </p:val>
                                        </p:tav>
                                        <p:tav tm="100000">
                                          <p:val>
                                            <p:strVal val="#ppt_x"/>
                                          </p:val>
                                        </p:tav>
                                      </p:tavLst>
                                    </p:anim>
                                    <p:anim calcmode="lin" valueType="num">
                                      <p:cBhvr additive="base">
                                        <p:cTn id="62" dur="2000" fill="hold"/>
                                        <p:tgtEl>
                                          <p:spTgt spid="39"/>
                                        </p:tgtEl>
                                        <p:attrNameLst>
                                          <p:attrName>ppt_y</p:attrName>
                                        </p:attrNameLst>
                                      </p:cBhvr>
                                      <p:tavLst>
                                        <p:tav tm="0">
                                          <p:val>
                                            <p:strVal val="#ppt_y"/>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8" fill="hold" grpId="0" nodeType="clickEffect">
                                  <p:stCondLst>
                                    <p:cond delay="0"/>
                                  </p:stCondLst>
                                  <p:childTnLst>
                                    <p:set>
                                      <p:cBhvr>
                                        <p:cTn id="66" dur="1" fill="hold">
                                          <p:stCondLst>
                                            <p:cond delay="0"/>
                                          </p:stCondLst>
                                        </p:cTn>
                                        <p:tgtEl>
                                          <p:spTgt spid="12"/>
                                        </p:tgtEl>
                                        <p:attrNameLst>
                                          <p:attrName>style.visibility</p:attrName>
                                        </p:attrNameLst>
                                      </p:cBhvr>
                                      <p:to>
                                        <p:strVal val="visible"/>
                                      </p:to>
                                    </p:set>
                                    <p:anim calcmode="lin" valueType="num">
                                      <p:cBhvr additive="base">
                                        <p:cTn id="67" dur="2000" fill="hold"/>
                                        <p:tgtEl>
                                          <p:spTgt spid="12"/>
                                        </p:tgtEl>
                                        <p:attrNameLst>
                                          <p:attrName>ppt_x</p:attrName>
                                        </p:attrNameLst>
                                      </p:cBhvr>
                                      <p:tavLst>
                                        <p:tav tm="0">
                                          <p:val>
                                            <p:strVal val="0-#ppt_w/2"/>
                                          </p:val>
                                        </p:tav>
                                        <p:tav tm="100000">
                                          <p:val>
                                            <p:strVal val="#ppt_x"/>
                                          </p:val>
                                        </p:tav>
                                      </p:tavLst>
                                    </p:anim>
                                    <p:anim calcmode="lin" valueType="num">
                                      <p:cBhvr additive="base">
                                        <p:cTn id="68" dur="20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8" fill="hold" grpId="0" nodeType="clickEffect">
                                  <p:stCondLst>
                                    <p:cond delay="0"/>
                                  </p:stCondLst>
                                  <p:childTnLst>
                                    <p:set>
                                      <p:cBhvr>
                                        <p:cTn id="72" dur="1" fill="hold">
                                          <p:stCondLst>
                                            <p:cond delay="0"/>
                                          </p:stCondLst>
                                        </p:cTn>
                                        <p:tgtEl>
                                          <p:spTgt spid="10"/>
                                        </p:tgtEl>
                                        <p:attrNameLst>
                                          <p:attrName>style.visibility</p:attrName>
                                        </p:attrNameLst>
                                      </p:cBhvr>
                                      <p:to>
                                        <p:strVal val="visible"/>
                                      </p:to>
                                    </p:set>
                                    <p:anim calcmode="lin" valueType="num">
                                      <p:cBhvr additive="base">
                                        <p:cTn id="73" dur="2000" fill="hold"/>
                                        <p:tgtEl>
                                          <p:spTgt spid="10"/>
                                        </p:tgtEl>
                                        <p:attrNameLst>
                                          <p:attrName>ppt_x</p:attrName>
                                        </p:attrNameLst>
                                      </p:cBhvr>
                                      <p:tavLst>
                                        <p:tav tm="0">
                                          <p:val>
                                            <p:strVal val="0-#ppt_w/2"/>
                                          </p:val>
                                        </p:tav>
                                        <p:tav tm="100000">
                                          <p:val>
                                            <p:strVal val="#ppt_x"/>
                                          </p:val>
                                        </p:tav>
                                      </p:tavLst>
                                    </p:anim>
                                    <p:anim calcmode="lin" valueType="num">
                                      <p:cBhvr additive="base">
                                        <p:cTn id="74" dur="20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8" fill="hold" grpId="0" nodeType="clickEffect">
                                  <p:stCondLst>
                                    <p:cond delay="0"/>
                                  </p:stCondLst>
                                  <p:childTnLst>
                                    <p:set>
                                      <p:cBhvr>
                                        <p:cTn id="78" dur="1" fill="hold">
                                          <p:stCondLst>
                                            <p:cond delay="0"/>
                                          </p:stCondLst>
                                        </p:cTn>
                                        <p:tgtEl>
                                          <p:spTgt spid="16"/>
                                        </p:tgtEl>
                                        <p:attrNameLst>
                                          <p:attrName>style.visibility</p:attrName>
                                        </p:attrNameLst>
                                      </p:cBhvr>
                                      <p:to>
                                        <p:strVal val="visible"/>
                                      </p:to>
                                    </p:set>
                                    <p:anim calcmode="lin" valueType="num">
                                      <p:cBhvr additive="base">
                                        <p:cTn id="79" dur="2000" fill="hold"/>
                                        <p:tgtEl>
                                          <p:spTgt spid="16"/>
                                        </p:tgtEl>
                                        <p:attrNameLst>
                                          <p:attrName>ppt_x</p:attrName>
                                        </p:attrNameLst>
                                      </p:cBhvr>
                                      <p:tavLst>
                                        <p:tav tm="0">
                                          <p:val>
                                            <p:strVal val="0-#ppt_w/2"/>
                                          </p:val>
                                        </p:tav>
                                        <p:tav tm="100000">
                                          <p:val>
                                            <p:strVal val="#ppt_x"/>
                                          </p:val>
                                        </p:tav>
                                      </p:tavLst>
                                    </p:anim>
                                    <p:anim calcmode="lin" valueType="num">
                                      <p:cBhvr additive="base">
                                        <p:cTn id="80" dur="20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grpId="0" nodeType="clickEffect">
                                  <p:stCondLst>
                                    <p:cond delay="0"/>
                                  </p:stCondLst>
                                  <p:childTnLst>
                                    <p:set>
                                      <p:cBhvr>
                                        <p:cTn id="84" dur="1" fill="hold">
                                          <p:stCondLst>
                                            <p:cond delay="0"/>
                                          </p:stCondLst>
                                        </p:cTn>
                                        <p:tgtEl>
                                          <p:spTgt spid="21"/>
                                        </p:tgtEl>
                                        <p:attrNameLst>
                                          <p:attrName>style.visibility</p:attrName>
                                        </p:attrNameLst>
                                      </p:cBhvr>
                                      <p:to>
                                        <p:strVal val="visible"/>
                                      </p:to>
                                    </p:set>
                                    <p:anim calcmode="lin" valueType="num">
                                      <p:cBhvr additive="base">
                                        <p:cTn id="85" dur="2000" fill="hold"/>
                                        <p:tgtEl>
                                          <p:spTgt spid="21"/>
                                        </p:tgtEl>
                                        <p:attrNameLst>
                                          <p:attrName>ppt_x</p:attrName>
                                        </p:attrNameLst>
                                      </p:cBhvr>
                                      <p:tavLst>
                                        <p:tav tm="0">
                                          <p:val>
                                            <p:strVal val="#ppt_x"/>
                                          </p:val>
                                        </p:tav>
                                        <p:tav tm="100000">
                                          <p:val>
                                            <p:strVal val="#ppt_x"/>
                                          </p:val>
                                        </p:tav>
                                      </p:tavLst>
                                    </p:anim>
                                    <p:anim calcmode="lin" valueType="num">
                                      <p:cBhvr additive="base">
                                        <p:cTn id="86" dur="20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 presetClass="entr" presetSubtype="2" fill="hold" grpId="0" nodeType="clickEffect">
                                  <p:stCondLst>
                                    <p:cond delay="0"/>
                                  </p:stCondLst>
                                  <p:childTnLst>
                                    <p:set>
                                      <p:cBhvr>
                                        <p:cTn id="90" dur="1" fill="hold">
                                          <p:stCondLst>
                                            <p:cond delay="0"/>
                                          </p:stCondLst>
                                        </p:cTn>
                                        <p:tgtEl>
                                          <p:spTgt spid="13"/>
                                        </p:tgtEl>
                                        <p:attrNameLst>
                                          <p:attrName>style.visibility</p:attrName>
                                        </p:attrNameLst>
                                      </p:cBhvr>
                                      <p:to>
                                        <p:strVal val="visible"/>
                                      </p:to>
                                    </p:set>
                                    <p:anim calcmode="lin" valueType="num">
                                      <p:cBhvr additive="base">
                                        <p:cTn id="91" dur="2000" fill="hold"/>
                                        <p:tgtEl>
                                          <p:spTgt spid="13"/>
                                        </p:tgtEl>
                                        <p:attrNameLst>
                                          <p:attrName>ppt_x</p:attrName>
                                        </p:attrNameLst>
                                      </p:cBhvr>
                                      <p:tavLst>
                                        <p:tav tm="0">
                                          <p:val>
                                            <p:strVal val="1+#ppt_w/2"/>
                                          </p:val>
                                        </p:tav>
                                        <p:tav tm="100000">
                                          <p:val>
                                            <p:strVal val="#ppt_x"/>
                                          </p:val>
                                        </p:tav>
                                      </p:tavLst>
                                    </p:anim>
                                    <p:anim calcmode="lin" valueType="num">
                                      <p:cBhvr additive="base">
                                        <p:cTn id="92" dur="20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2" presetClass="entr" presetSubtype="2" fill="hold" grpId="0" nodeType="clickEffect">
                                  <p:stCondLst>
                                    <p:cond delay="0"/>
                                  </p:stCondLst>
                                  <p:childTnLst>
                                    <p:set>
                                      <p:cBhvr>
                                        <p:cTn id="96" dur="1" fill="hold">
                                          <p:stCondLst>
                                            <p:cond delay="0"/>
                                          </p:stCondLst>
                                        </p:cTn>
                                        <p:tgtEl>
                                          <p:spTgt spid="37"/>
                                        </p:tgtEl>
                                        <p:attrNameLst>
                                          <p:attrName>style.visibility</p:attrName>
                                        </p:attrNameLst>
                                      </p:cBhvr>
                                      <p:to>
                                        <p:strVal val="visible"/>
                                      </p:to>
                                    </p:set>
                                    <p:anim calcmode="lin" valueType="num">
                                      <p:cBhvr additive="base">
                                        <p:cTn id="97" dur="2000" fill="hold"/>
                                        <p:tgtEl>
                                          <p:spTgt spid="37"/>
                                        </p:tgtEl>
                                        <p:attrNameLst>
                                          <p:attrName>ppt_x</p:attrName>
                                        </p:attrNameLst>
                                      </p:cBhvr>
                                      <p:tavLst>
                                        <p:tav tm="0">
                                          <p:val>
                                            <p:strVal val="1+#ppt_w/2"/>
                                          </p:val>
                                        </p:tav>
                                        <p:tav tm="100000">
                                          <p:val>
                                            <p:strVal val="#ppt_x"/>
                                          </p:val>
                                        </p:tav>
                                      </p:tavLst>
                                    </p:anim>
                                    <p:anim calcmode="lin" valueType="num">
                                      <p:cBhvr additive="base">
                                        <p:cTn id="98" dur="2000" fill="hold"/>
                                        <p:tgtEl>
                                          <p:spTgt spid="37"/>
                                        </p:tgtEl>
                                        <p:attrNameLst>
                                          <p:attrName>ppt_y</p:attrName>
                                        </p:attrNameLst>
                                      </p:cBhvr>
                                      <p:tavLst>
                                        <p:tav tm="0">
                                          <p:val>
                                            <p:strVal val="#ppt_y"/>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2" presetClass="entr" presetSubtype="8" fill="hold" grpId="0" nodeType="clickEffect">
                                  <p:stCondLst>
                                    <p:cond delay="0"/>
                                  </p:stCondLst>
                                  <p:childTnLst>
                                    <p:set>
                                      <p:cBhvr>
                                        <p:cTn id="102" dur="1" fill="hold">
                                          <p:stCondLst>
                                            <p:cond delay="0"/>
                                          </p:stCondLst>
                                        </p:cTn>
                                        <p:tgtEl>
                                          <p:spTgt spid="38"/>
                                        </p:tgtEl>
                                        <p:attrNameLst>
                                          <p:attrName>style.visibility</p:attrName>
                                        </p:attrNameLst>
                                      </p:cBhvr>
                                      <p:to>
                                        <p:strVal val="visible"/>
                                      </p:to>
                                    </p:set>
                                    <p:anim calcmode="lin" valueType="num">
                                      <p:cBhvr additive="base">
                                        <p:cTn id="103" dur="2000" fill="hold"/>
                                        <p:tgtEl>
                                          <p:spTgt spid="38"/>
                                        </p:tgtEl>
                                        <p:attrNameLst>
                                          <p:attrName>ppt_x</p:attrName>
                                        </p:attrNameLst>
                                      </p:cBhvr>
                                      <p:tavLst>
                                        <p:tav tm="0">
                                          <p:val>
                                            <p:strVal val="0-#ppt_w/2"/>
                                          </p:val>
                                        </p:tav>
                                        <p:tav tm="100000">
                                          <p:val>
                                            <p:strVal val="#ppt_x"/>
                                          </p:val>
                                        </p:tav>
                                      </p:tavLst>
                                    </p:anim>
                                    <p:anim calcmode="lin" valueType="num">
                                      <p:cBhvr additive="base">
                                        <p:cTn id="104" dur="2000" fill="hold"/>
                                        <p:tgtEl>
                                          <p:spTgt spid="38"/>
                                        </p:tgtEl>
                                        <p:attrNameLst>
                                          <p:attrName>ppt_y</p:attrName>
                                        </p:attrNameLst>
                                      </p:cBhvr>
                                      <p:tavLst>
                                        <p:tav tm="0">
                                          <p:val>
                                            <p:strVal val="#ppt_y"/>
                                          </p:val>
                                        </p:tav>
                                        <p:tav tm="100000">
                                          <p:val>
                                            <p:strVal val="#ppt_y"/>
                                          </p:val>
                                        </p:tav>
                                      </p:tavLst>
                                    </p:anim>
                                  </p:childTnLst>
                                </p:cTn>
                              </p:par>
                            </p:childTnLst>
                          </p:cTn>
                        </p:par>
                      </p:childTnLst>
                    </p:cTn>
                  </p:par>
                  <p:par>
                    <p:cTn id="105" fill="hold">
                      <p:stCondLst>
                        <p:cond delay="indefinite"/>
                      </p:stCondLst>
                      <p:childTnLst>
                        <p:par>
                          <p:cTn id="106" fill="hold">
                            <p:stCondLst>
                              <p:cond delay="0"/>
                            </p:stCondLst>
                            <p:childTnLst>
                              <p:par>
                                <p:cTn id="107" presetID="2" presetClass="entr" presetSubtype="8" fill="hold" grpId="0" nodeType="clickEffect">
                                  <p:stCondLst>
                                    <p:cond delay="0"/>
                                  </p:stCondLst>
                                  <p:childTnLst>
                                    <p:set>
                                      <p:cBhvr>
                                        <p:cTn id="108" dur="1" fill="hold">
                                          <p:stCondLst>
                                            <p:cond delay="0"/>
                                          </p:stCondLst>
                                        </p:cTn>
                                        <p:tgtEl>
                                          <p:spTgt spid="17"/>
                                        </p:tgtEl>
                                        <p:attrNameLst>
                                          <p:attrName>style.visibility</p:attrName>
                                        </p:attrNameLst>
                                      </p:cBhvr>
                                      <p:to>
                                        <p:strVal val="visible"/>
                                      </p:to>
                                    </p:set>
                                    <p:anim calcmode="lin" valueType="num">
                                      <p:cBhvr additive="base">
                                        <p:cTn id="109" dur="2000" fill="hold"/>
                                        <p:tgtEl>
                                          <p:spTgt spid="17"/>
                                        </p:tgtEl>
                                        <p:attrNameLst>
                                          <p:attrName>ppt_x</p:attrName>
                                        </p:attrNameLst>
                                      </p:cBhvr>
                                      <p:tavLst>
                                        <p:tav tm="0">
                                          <p:val>
                                            <p:strVal val="0-#ppt_w/2"/>
                                          </p:val>
                                        </p:tav>
                                        <p:tav tm="100000">
                                          <p:val>
                                            <p:strVal val="#ppt_x"/>
                                          </p:val>
                                        </p:tav>
                                      </p:tavLst>
                                    </p:anim>
                                    <p:anim calcmode="lin" valueType="num">
                                      <p:cBhvr additive="base">
                                        <p:cTn id="110" dur="20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111" fill="hold">
                      <p:stCondLst>
                        <p:cond delay="indefinite"/>
                      </p:stCondLst>
                      <p:childTnLst>
                        <p:par>
                          <p:cTn id="112" fill="hold">
                            <p:stCondLst>
                              <p:cond delay="0"/>
                            </p:stCondLst>
                            <p:childTnLst>
                              <p:par>
                                <p:cTn id="113" presetID="2" presetClass="entr" presetSubtype="8" fill="hold" grpId="0" nodeType="clickEffect">
                                  <p:stCondLst>
                                    <p:cond delay="0"/>
                                  </p:stCondLst>
                                  <p:childTnLst>
                                    <p:set>
                                      <p:cBhvr>
                                        <p:cTn id="114" dur="1" fill="hold">
                                          <p:stCondLst>
                                            <p:cond delay="0"/>
                                          </p:stCondLst>
                                        </p:cTn>
                                        <p:tgtEl>
                                          <p:spTgt spid="22"/>
                                        </p:tgtEl>
                                        <p:attrNameLst>
                                          <p:attrName>style.visibility</p:attrName>
                                        </p:attrNameLst>
                                      </p:cBhvr>
                                      <p:to>
                                        <p:strVal val="visible"/>
                                      </p:to>
                                    </p:set>
                                    <p:anim calcmode="lin" valueType="num">
                                      <p:cBhvr additive="base">
                                        <p:cTn id="115" dur="2000" fill="hold"/>
                                        <p:tgtEl>
                                          <p:spTgt spid="22"/>
                                        </p:tgtEl>
                                        <p:attrNameLst>
                                          <p:attrName>ppt_x</p:attrName>
                                        </p:attrNameLst>
                                      </p:cBhvr>
                                      <p:tavLst>
                                        <p:tav tm="0">
                                          <p:val>
                                            <p:strVal val="0-#ppt_w/2"/>
                                          </p:val>
                                        </p:tav>
                                        <p:tav tm="100000">
                                          <p:val>
                                            <p:strVal val="#ppt_x"/>
                                          </p:val>
                                        </p:tav>
                                      </p:tavLst>
                                    </p:anim>
                                    <p:anim calcmode="lin" valueType="num">
                                      <p:cBhvr additive="base">
                                        <p:cTn id="116" dur="200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117" fill="hold">
                      <p:stCondLst>
                        <p:cond delay="indefinite"/>
                      </p:stCondLst>
                      <p:childTnLst>
                        <p:par>
                          <p:cTn id="118" fill="hold">
                            <p:stCondLst>
                              <p:cond delay="0"/>
                            </p:stCondLst>
                            <p:childTnLst>
                              <p:par>
                                <p:cTn id="119" presetID="2" presetClass="entr" presetSubtype="8" fill="hold" grpId="0" nodeType="clickEffect">
                                  <p:stCondLst>
                                    <p:cond delay="0"/>
                                  </p:stCondLst>
                                  <p:childTnLst>
                                    <p:set>
                                      <p:cBhvr>
                                        <p:cTn id="120" dur="1" fill="hold">
                                          <p:stCondLst>
                                            <p:cond delay="0"/>
                                          </p:stCondLst>
                                        </p:cTn>
                                        <p:tgtEl>
                                          <p:spTgt spid="6"/>
                                        </p:tgtEl>
                                        <p:attrNameLst>
                                          <p:attrName>style.visibility</p:attrName>
                                        </p:attrNameLst>
                                      </p:cBhvr>
                                      <p:to>
                                        <p:strVal val="visible"/>
                                      </p:to>
                                    </p:set>
                                    <p:anim calcmode="lin" valueType="num">
                                      <p:cBhvr additive="base">
                                        <p:cTn id="121" dur="2000" fill="hold"/>
                                        <p:tgtEl>
                                          <p:spTgt spid="6"/>
                                        </p:tgtEl>
                                        <p:attrNameLst>
                                          <p:attrName>ppt_x</p:attrName>
                                        </p:attrNameLst>
                                      </p:cBhvr>
                                      <p:tavLst>
                                        <p:tav tm="0">
                                          <p:val>
                                            <p:strVal val="0-#ppt_w/2"/>
                                          </p:val>
                                        </p:tav>
                                        <p:tav tm="100000">
                                          <p:val>
                                            <p:strVal val="#ppt_x"/>
                                          </p:val>
                                        </p:tav>
                                      </p:tavLst>
                                    </p:anim>
                                    <p:anim calcmode="lin" valueType="num">
                                      <p:cBhvr additive="base">
                                        <p:cTn id="122" dur="2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23" fill="hold">
                      <p:stCondLst>
                        <p:cond delay="indefinite"/>
                      </p:stCondLst>
                      <p:childTnLst>
                        <p:par>
                          <p:cTn id="124" fill="hold">
                            <p:stCondLst>
                              <p:cond delay="0"/>
                            </p:stCondLst>
                            <p:childTnLst>
                              <p:par>
                                <p:cTn id="125" presetID="2" presetClass="entr" presetSubtype="8" fill="hold" grpId="0" nodeType="clickEffect">
                                  <p:stCondLst>
                                    <p:cond delay="0"/>
                                  </p:stCondLst>
                                  <p:childTnLst>
                                    <p:set>
                                      <p:cBhvr>
                                        <p:cTn id="126" dur="1" fill="hold">
                                          <p:stCondLst>
                                            <p:cond delay="0"/>
                                          </p:stCondLst>
                                        </p:cTn>
                                        <p:tgtEl>
                                          <p:spTgt spid="29"/>
                                        </p:tgtEl>
                                        <p:attrNameLst>
                                          <p:attrName>style.visibility</p:attrName>
                                        </p:attrNameLst>
                                      </p:cBhvr>
                                      <p:to>
                                        <p:strVal val="visible"/>
                                      </p:to>
                                    </p:set>
                                    <p:anim calcmode="lin" valueType="num">
                                      <p:cBhvr additive="base">
                                        <p:cTn id="127" dur="2000" fill="hold"/>
                                        <p:tgtEl>
                                          <p:spTgt spid="29"/>
                                        </p:tgtEl>
                                        <p:attrNameLst>
                                          <p:attrName>ppt_x</p:attrName>
                                        </p:attrNameLst>
                                      </p:cBhvr>
                                      <p:tavLst>
                                        <p:tav tm="0">
                                          <p:val>
                                            <p:strVal val="0-#ppt_w/2"/>
                                          </p:val>
                                        </p:tav>
                                        <p:tav tm="100000">
                                          <p:val>
                                            <p:strVal val="#ppt_x"/>
                                          </p:val>
                                        </p:tav>
                                      </p:tavLst>
                                    </p:anim>
                                    <p:anim calcmode="lin" valueType="num">
                                      <p:cBhvr additive="base">
                                        <p:cTn id="128" dur="2000" fill="hold"/>
                                        <p:tgtEl>
                                          <p:spTgt spid="29"/>
                                        </p:tgtEl>
                                        <p:attrNameLst>
                                          <p:attrName>ppt_y</p:attrName>
                                        </p:attrNameLst>
                                      </p:cBhvr>
                                      <p:tavLst>
                                        <p:tav tm="0">
                                          <p:val>
                                            <p:strVal val="#ppt_y"/>
                                          </p:val>
                                        </p:tav>
                                        <p:tav tm="100000">
                                          <p:val>
                                            <p:strVal val="#ppt_y"/>
                                          </p:val>
                                        </p:tav>
                                      </p:tavLst>
                                    </p:anim>
                                  </p:childTnLst>
                                </p:cTn>
                              </p:par>
                            </p:childTnLst>
                          </p:cTn>
                        </p:par>
                      </p:childTnLst>
                    </p:cTn>
                  </p:par>
                  <p:par>
                    <p:cTn id="129" fill="hold">
                      <p:stCondLst>
                        <p:cond delay="indefinite"/>
                      </p:stCondLst>
                      <p:childTnLst>
                        <p:par>
                          <p:cTn id="130" fill="hold">
                            <p:stCondLst>
                              <p:cond delay="0"/>
                            </p:stCondLst>
                            <p:childTnLst>
                              <p:par>
                                <p:cTn id="131" presetID="2" presetClass="entr" presetSubtype="4" fill="hold" grpId="0" nodeType="clickEffect">
                                  <p:stCondLst>
                                    <p:cond delay="0"/>
                                  </p:stCondLst>
                                  <p:childTnLst>
                                    <p:set>
                                      <p:cBhvr>
                                        <p:cTn id="132" dur="1" fill="hold">
                                          <p:stCondLst>
                                            <p:cond delay="0"/>
                                          </p:stCondLst>
                                        </p:cTn>
                                        <p:tgtEl>
                                          <p:spTgt spid="20"/>
                                        </p:tgtEl>
                                        <p:attrNameLst>
                                          <p:attrName>style.visibility</p:attrName>
                                        </p:attrNameLst>
                                      </p:cBhvr>
                                      <p:to>
                                        <p:strVal val="visible"/>
                                      </p:to>
                                    </p:set>
                                    <p:anim calcmode="lin" valueType="num">
                                      <p:cBhvr additive="base">
                                        <p:cTn id="133" dur="2000" fill="hold"/>
                                        <p:tgtEl>
                                          <p:spTgt spid="20"/>
                                        </p:tgtEl>
                                        <p:attrNameLst>
                                          <p:attrName>ppt_x</p:attrName>
                                        </p:attrNameLst>
                                      </p:cBhvr>
                                      <p:tavLst>
                                        <p:tav tm="0">
                                          <p:val>
                                            <p:strVal val="#ppt_x"/>
                                          </p:val>
                                        </p:tav>
                                        <p:tav tm="100000">
                                          <p:val>
                                            <p:strVal val="#ppt_x"/>
                                          </p:val>
                                        </p:tav>
                                      </p:tavLst>
                                    </p:anim>
                                    <p:anim calcmode="lin" valueType="num">
                                      <p:cBhvr additive="base">
                                        <p:cTn id="134" dur="20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35" fill="hold">
                      <p:stCondLst>
                        <p:cond delay="indefinite"/>
                      </p:stCondLst>
                      <p:childTnLst>
                        <p:par>
                          <p:cTn id="136" fill="hold">
                            <p:stCondLst>
                              <p:cond delay="0"/>
                            </p:stCondLst>
                            <p:childTnLst>
                              <p:par>
                                <p:cTn id="137" presetID="9" presetClass="entr" presetSubtype="0" fill="hold" grpId="0" nodeType="clickEffect">
                                  <p:stCondLst>
                                    <p:cond delay="0"/>
                                  </p:stCondLst>
                                  <p:childTnLst>
                                    <p:set>
                                      <p:cBhvr>
                                        <p:cTn id="138" dur="1" fill="hold">
                                          <p:stCondLst>
                                            <p:cond delay="0"/>
                                          </p:stCondLst>
                                        </p:cTn>
                                        <p:tgtEl>
                                          <p:spTgt spid="25"/>
                                        </p:tgtEl>
                                        <p:attrNameLst>
                                          <p:attrName>style.visibility</p:attrName>
                                        </p:attrNameLst>
                                      </p:cBhvr>
                                      <p:to>
                                        <p:strVal val="visible"/>
                                      </p:to>
                                    </p:set>
                                    <p:animEffect transition="in" filter="dissolve">
                                      <p:cBhvr>
                                        <p:cTn id="139" dur="2000"/>
                                        <p:tgtEl>
                                          <p:spTgt spid="25"/>
                                        </p:tgtEl>
                                      </p:cBhvr>
                                    </p:animEffect>
                                  </p:childTnLst>
                                </p:cTn>
                              </p:par>
                            </p:childTnLst>
                          </p:cTn>
                        </p:par>
                      </p:childTnLst>
                    </p:cTn>
                  </p:par>
                  <p:par>
                    <p:cTn id="140" fill="hold">
                      <p:stCondLst>
                        <p:cond delay="indefinite"/>
                      </p:stCondLst>
                      <p:childTnLst>
                        <p:par>
                          <p:cTn id="141" fill="hold">
                            <p:stCondLst>
                              <p:cond delay="0"/>
                            </p:stCondLst>
                            <p:childTnLst>
                              <p:par>
                                <p:cTn id="142" presetID="9" presetClass="entr" presetSubtype="0" fill="hold" grpId="0" nodeType="clickEffect">
                                  <p:stCondLst>
                                    <p:cond delay="0"/>
                                  </p:stCondLst>
                                  <p:childTnLst>
                                    <p:set>
                                      <p:cBhvr>
                                        <p:cTn id="143" dur="1" fill="hold">
                                          <p:stCondLst>
                                            <p:cond delay="0"/>
                                          </p:stCondLst>
                                        </p:cTn>
                                        <p:tgtEl>
                                          <p:spTgt spid="24"/>
                                        </p:tgtEl>
                                        <p:attrNameLst>
                                          <p:attrName>style.visibility</p:attrName>
                                        </p:attrNameLst>
                                      </p:cBhvr>
                                      <p:to>
                                        <p:strVal val="visible"/>
                                      </p:to>
                                    </p:set>
                                    <p:animEffect transition="in" filter="dissolve">
                                      <p:cBhvr>
                                        <p:cTn id="144" dur="2000"/>
                                        <p:tgtEl>
                                          <p:spTgt spid="24"/>
                                        </p:tgtEl>
                                      </p:cBhvr>
                                    </p:animEffect>
                                  </p:childTnLst>
                                </p:cTn>
                              </p:par>
                            </p:childTnLst>
                          </p:cTn>
                        </p:par>
                      </p:childTnLst>
                    </p:cTn>
                  </p:par>
                  <p:par>
                    <p:cTn id="145" fill="hold">
                      <p:stCondLst>
                        <p:cond delay="indefinite"/>
                      </p:stCondLst>
                      <p:childTnLst>
                        <p:par>
                          <p:cTn id="146" fill="hold">
                            <p:stCondLst>
                              <p:cond delay="0"/>
                            </p:stCondLst>
                            <p:childTnLst>
                              <p:par>
                                <p:cTn id="147" presetID="9" presetClass="entr" presetSubtype="0" fill="hold" grpId="0" nodeType="clickEffect">
                                  <p:stCondLst>
                                    <p:cond delay="0"/>
                                  </p:stCondLst>
                                  <p:childTnLst>
                                    <p:set>
                                      <p:cBhvr>
                                        <p:cTn id="148" dur="1" fill="hold">
                                          <p:stCondLst>
                                            <p:cond delay="0"/>
                                          </p:stCondLst>
                                        </p:cTn>
                                        <p:tgtEl>
                                          <p:spTgt spid="23"/>
                                        </p:tgtEl>
                                        <p:attrNameLst>
                                          <p:attrName>style.visibility</p:attrName>
                                        </p:attrNameLst>
                                      </p:cBhvr>
                                      <p:to>
                                        <p:strVal val="visible"/>
                                      </p:to>
                                    </p:set>
                                    <p:animEffect transition="in" filter="dissolve">
                                      <p:cBhvr>
                                        <p:cTn id="149" dur="2000"/>
                                        <p:tgtEl>
                                          <p:spTgt spid="23"/>
                                        </p:tgtEl>
                                      </p:cBhvr>
                                    </p:animEffect>
                                  </p:childTnLst>
                                </p:cTn>
                              </p:par>
                            </p:childTnLst>
                          </p:cTn>
                        </p:par>
                      </p:childTnLst>
                    </p:cTn>
                  </p:par>
                  <p:par>
                    <p:cTn id="150" fill="hold">
                      <p:stCondLst>
                        <p:cond delay="indefinite"/>
                      </p:stCondLst>
                      <p:childTnLst>
                        <p:par>
                          <p:cTn id="151" fill="hold">
                            <p:stCondLst>
                              <p:cond delay="0"/>
                            </p:stCondLst>
                            <p:childTnLst>
                              <p:par>
                                <p:cTn id="152" presetID="9" presetClass="entr" presetSubtype="0" fill="hold" grpId="0" nodeType="clickEffect">
                                  <p:stCondLst>
                                    <p:cond delay="0"/>
                                  </p:stCondLst>
                                  <p:childTnLst>
                                    <p:set>
                                      <p:cBhvr>
                                        <p:cTn id="153" dur="1" fill="hold">
                                          <p:stCondLst>
                                            <p:cond delay="0"/>
                                          </p:stCondLst>
                                        </p:cTn>
                                        <p:tgtEl>
                                          <p:spTgt spid="27"/>
                                        </p:tgtEl>
                                        <p:attrNameLst>
                                          <p:attrName>style.visibility</p:attrName>
                                        </p:attrNameLst>
                                      </p:cBhvr>
                                      <p:to>
                                        <p:strVal val="visible"/>
                                      </p:to>
                                    </p:set>
                                    <p:animEffect transition="in" filter="dissolve">
                                      <p:cBhvr>
                                        <p:cTn id="154" dur="2000"/>
                                        <p:tgtEl>
                                          <p:spTgt spid="27"/>
                                        </p:tgtEl>
                                      </p:cBhvr>
                                    </p:animEffect>
                                  </p:childTnLst>
                                </p:cTn>
                              </p:par>
                            </p:childTnLst>
                          </p:cTn>
                        </p:par>
                      </p:childTnLst>
                    </p:cTn>
                  </p:par>
                  <p:par>
                    <p:cTn id="155" fill="hold">
                      <p:stCondLst>
                        <p:cond delay="indefinite"/>
                      </p:stCondLst>
                      <p:childTnLst>
                        <p:par>
                          <p:cTn id="156" fill="hold">
                            <p:stCondLst>
                              <p:cond delay="0"/>
                            </p:stCondLst>
                            <p:childTnLst>
                              <p:par>
                                <p:cTn id="157" presetID="9" presetClass="entr" presetSubtype="0" fill="hold" grpId="0" nodeType="clickEffect">
                                  <p:stCondLst>
                                    <p:cond delay="0"/>
                                  </p:stCondLst>
                                  <p:childTnLst>
                                    <p:set>
                                      <p:cBhvr>
                                        <p:cTn id="158" dur="1" fill="hold">
                                          <p:stCondLst>
                                            <p:cond delay="0"/>
                                          </p:stCondLst>
                                        </p:cTn>
                                        <p:tgtEl>
                                          <p:spTgt spid="26"/>
                                        </p:tgtEl>
                                        <p:attrNameLst>
                                          <p:attrName>style.visibility</p:attrName>
                                        </p:attrNameLst>
                                      </p:cBhvr>
                                      <p:to>
                                        <p:strVal val="visible"/>
                                      </p:to>
                                    </p:set>
                                    <p:animEffect transition="in" filter="dissolve">
                                      <p:cBhvr>
                                        <p:cTn id="159" dur="2000"/>
                                        <p:tgtEl>
                                          <p:spTgt spid="26"/>
                                        </p:tgtEl>
                                      </p:cBhvr>
                                    </p:animEffect>
                                  </p:childTnLst>
                                </p:cTn>
                              </p:par>
                            </p:childTnLst>
                          </p:cTn>
                        </p:par>
                      </p:childTnLst>
                    </p:cTn>
                  </p:par>
                  <p:par>
                    <p:cTn id="160" fill="hold">
                      <p:stCondLst>
                        <p:cond delay="indefinite"/>
                      </p:stCondLst>
                      <p:childTnLst>
                        <p:par>
                          <p:cTn id="161" fill="hold">
                            <p:stCondLst>
                              <p:cond delay="0"/>
                            </p:stCondLst>
                            <p:childTnLst>
                              <p:par>
                                <p:cTn id="162" presetID="9" presetClass="entr" presetSubtype="0" fill="hold" grpId="0" nodeType="clickEffect">
                                  <p:stCondLst>
                                    <p:cond delay="0"/>
                                  </p:stCondLst>
                                  <p:childTnLst>
                                    <p:set>
                                      <p:cBhvr>
                                        <p:cTn id="163" dur="1" fill="hold">
                                          <p:stCondLst>
                                            <p:cond delay="0"/>
                                          </p:stCondLst>
                                        </p:cTn>
                                        <p:tgtEl>
                                          <p:spTgt spid="28"/>
                                        </p:tgtEl>
                                        <p:attrNameLst>
                                          <p:attrName>style.visibility</p:attrName>
                                        </p:attrNameLst>
                                      </p:cBhvr>
                                      <p:to>
                                        <p:strVal val="visible"/>
                                      </p:to>
                                    </p:set>
                                    <p:animEffect transition="in" filter="dissolve">
                                      <p:cBhvr>
                                        <p:cTn id="164" dur="2000"/>
                                        <p:tgtEl>
                                          <p:spTgt spid="28"/>
                                        </p:tgtEl>
                                      </p:cBhvr>
                                    </p:animEffect>
                                  </p:childTnLst>
                                </p:cTn>
                              </p:par>
                            </p:childTnLst>
                          </p:cTn>
                        </p:par>
                      </p:childTnLst>
                    </p:cTn>
                  </p:par>
                  <p:par>
                    <p:cTn id="165" fill="hold">
                      <p:stCondLst>
                        <p:cond delay="indefinite"/>
                      </p:stCondLst>
                      <p:childTnLst>
                        <p:par>
                          <p:cTn id="166" fill="hold">
                            <p:stCondLst>
                              <p:cond delay="0"/>
                            </p:stCondLst>
                            <p:childTnLst>
                              <p:par>
                                <p:cTn id="167" presetID="2" presetClass="entr" presetSubtype="2" fill="hold" grpId="0" nodeType="clickEffect">
                                  <p:stCondLst>
                                    <p:cond delay="0"/>
                                  </p:stCondLst>
                                  <p:childTnLst>
                                    <p:set>
                                      <p:cBhvr>
                                        <p:cTn id="168" dur="1" fill="hold">
                                          <p:stCondLst>
                                            <p:cond delay="0"/>
                                          </p:stCondLst>
                                        </p:cTn>
                                        <p:tgtEl>
                                          <p:spTgt spid="32"/>
                                        </p:tgtEl>
                                        <p:attrNameLst>
                                          <p:attrName>style.visibility</p:attrName>
                                        </p:attrNameLst>
                                      </p:cBhvr>
                                      <p:to>
                                        <p:strVal val="visible"/>
                                      </p:to>
                                    </p:set>
                                    <p:anim calcmode="lin" valueType="num">
                                      <p:cBhvr additive="base">
                                        <p:cTn id="169" dur="2000" fill="hold"/>
                                        <p:tgtEl>
                                          <p:spTgt spid="32"/>
                                        </p:tgtEl>
                                        <p:attrNameLst>
                                          <p:attrName>ppt_x</p:attrName>
                                        </p:attrNameLst>
                                      </p:cBhvr>
                                      <p:tavLst>
                                        <p:tav tm="0">
                                          <p:val>
                                            <p:strVal val="1+#ppt_w/2"/>
                                          </p:val>
                                        </p:tav>
                                        <p:tav tm="100000">
                                          <p:val>
                                            <p:strVal val="#ppt_x"/>
                                          </p:val>
                                        </p:tav>
                                      </p:tavLst>
                                    </p:anim>
                                    <p:anim calcmode="lin" valueType="num">
                                      <p:cBhvr additive="base">
                                        <p:cTn id="170" dur="2000" fill="hold"/>
                                        <p:tgtEl>
                                          <p:spTgt spid="32"/>
                                        </p:tgtEl>
                                        <p:attrNameLst>
                                          <p:attrName>ppt_y</p:attrName>
                                        </p:attrNameLst>
                                      </p:cBhvr>
                                      <p:tavLst>
                                        <p:tav tm="0">
                                          <p:val>
                                            <p:strVal val="#ppt_y"/>
                                          </p:val>
                                        </p:tav>
                                        <p:tav tm="100000">
                                          <p:val>
                                            <p:strVal val="#ppt_y"/>
                                          </p:val>
                                        </p:tav>
                                      </p:tavLst>
                                    </p:anim>
                                  </p:childTnLst>
                                </p:cTn>
                              </p:par>
                            </p:childTnLst>
                          </p:cTn>
                        </p:par>
                      </p:childTnLst>
                    </p:cTn>
                  </p:par>
                  <p:par>
                    <p:cTn id="171" fill="hold">
                      <p:stCondLst>
                        <p:cond delay="indefinite"/>
                      </p:stCondLst>
                      <p:childTnLst>
                        <p:par>
                          <p:cTn id="172" fill="hold">
                            <p:stCondLst>
                              <p:cond delay="0"/>
                            </p:stCondLst>
                            <p:childTnLst>
                              <p:par>
                                <p:cTn id="173" presetID="2" presetClass="entr" presetSubtype="2" fill="hold" grpId="0" nodeType="clickEffect">
                                  <p:stCondLst>
                                    <p:cond delay="0"/>
                                  </p:stCondLst>
                                  <p:childTnLst>
                                    <p:set>
                                      <p:cBhvr>
                                        <p:cTn id="174" dur="1" fill="hold">
                                          <p:stCondLst>
                                            <p:cond delay="0"/>
                                          </p:stCondLst>
                                        </p:cTn>
                                        <p:tgtEl>
                                          <p:spTgt spid="33"/>
                                        </p:tgtEl>
                                        <p:attrNameLst>
                                          <p:attrName>style.visibility</p:attrName>
                                        </p:attrNameLst>
                                      </p:cBhvr>
                                      <p:to>
                                        <p:strVal val="visible"/>
                                      </p:to>
                                    </p:set>
                                    <p:anim calcmode="lin" valueType="num">
                                      <p:cBhvr additive="base">
                                        <p:cTn id="175" dur="2000" fill="hold"/>
                                        <p:tgtEl>
                                          <p:spTgt spid="33"/>
                                        </p:tgtEl>
                                        <p:attrNameLst>
                                          <p:attrName>ppt_x</p:attrName>
                                        </p:attrNameLst>
                                      </p:cBhvr>
                                      <p:tavLst>
                                        <p:tav tm="0">
                                          <p:val>
                                            <p:strVal val="1+#ppt_w/2"/>
                                          </p:val>
                                        </p:tav>
                                        <p:tav tm="100000">
                                          <p:val>
                                            <p:strVal val="#ppt_x"/>
                                          </p:val>
                                        </p:tav>
                                      </p:tavLst>
                                    </p:anim>
                                    <p:anim calcmode="lin" valueType="num">
                                      <p:cBhvr additive="base">
                                        <p:cTn id="176" dur="2000" fill="hold"/>
                                        <p:tgtEl>
                                          <p:spTgt spid="33"/>
                                        </p:tgtEl>
                                        <p:attrNameLst>
                                          <p:attrName>ppt_y</p:attrName>
                                        </p:attrNameLst>
                                      </p:cBhvr>
                                      <p:tavLst>
                                        <p:tav tm="0">
                                          <p:val>
                                            <p:strVal val="#ppt_y"/>
                                          </p:val>
                                        </p:tav>
                                        <p:tav tm="100000">
                                          <p:val>
                                            <p:strVal val="#ppt_y"/>
                                          </p:val>
                                        </p:tav>
                                      </p:tavLst>
                                    </p:anim>
                                  </p:childTnLst>
                                </p:cTn>
                              </p:par>
                            </p:childTnLst>
                          </p:cTn>
                        </p:par>
                      </p:childTnLst>
                    </p:cTn>
                  </p:par>
                  <p:par>
                    <p:cTn id="177" fill="hold">
                      <p:stCondLst>
                        <p:cond delay="indefinite"/>
                      </p:stCondLst>
                      <p:childTnLst>
                        <p:par>
                          <p:cTn id="178" fill="hold">
                            <p:stCondLst>
                              <p:cond delay="0"/>
                            </p:stCondLst>
                            <p:childTnLst>
                              <p:par>
                                <p:cTn id="179" presetID="2" presetClass="entr" presetSubtype="2" fill="hold" grpId="0" nodeType="clickEffect">
                                  <p:stCondLst>
                                    <p:cond delay="0"/>
                                  </p:stCondLst>
                                  <p:childTnLst>
                                    <p:set>
                                      <p:cBhvr>
                                        <p:cTn id="180" dur="1" fill="hold">
                                          <p:stCondLst>
                                            <p:cond delay="0"/>
                                          </p:stCondLst>
                                        </p:cTn>
                                        <p:tgtEl>
                                          <p:spTgt spid="34"/>
                                        </p:tgtEl>
                                        <p:attrNameLst>
                                          <p:attrName>style.visibility</p:attrName>
                                        </p:attrNameLst>
                                      </p:cBhvr>
                                      <p:to>
                                        <p:strVal val="visible"/>
                                      </p:to>
                                    </p:set>
                                    <p:anim calcmode="lin" valueType="num">
                                      <p:cBhvr additive="base">
                                        <p:cTn id="181" dur="2000" fill="hold"/>
                                        <p:tgtEl>
                                          <p:spTgt spid="34"/>
                                        </p:tgtEl>
                                        <p:attrNameLst>
                                          <p:attrName>ppt_x</p:attrName>
                                        </p:attrNameLst>
                                      </p:cBhvr>
                                      <p:tavLst>
                                        <p:tav tm="0">
                                          <p:val>
                                            <p:strVal val="1+#ppt_w/2"/>
                                          </p:val>
                                        </p:tav>
                                        <p:tav tm="100000">
                                          <p:val>
                                            <p:strVal val="#ppt_x"/>
                                          </p:val>
                                        </p:tav>
                                      </p:tavLst>
                                    </p:anim>
                                    <p:anim calcmode="lin" valueType="num">
                                      <p:cBhvr additive="base">
                                        <p:cTn id="182" dur="2000" fill="hold"/>
                                        <p:tgtEl>
                                          <p:spTgt spid="34"/>
                                        </p:tgtEl>
                                        <p:attrNameLst>
                                          <p:attrName>ppt_y</p:attrName>
                                        </p:attrNameLst>
                                      </p:cBhvr>
                                      <p:tavLst>
                                        <p:tav tm="0">
                                          <p:val>
                                            <p:strVal val="#ppt_y"/>
                                          </p:val>
                                        </p:tav>
                                        <p:tav tm="100000">
                                          <p:val>
                                            <p:strVal val="#ppt_y"/>
                                          </p:val>
                                        </p:tav>
                                      </p:tavLst>
                                    </p:anim>
                                  </p:childTnLst>
                                </p:cTn>
                              </p:par>
                            </p:childTnLst>
                          </p:cTn>
                        </p:par>
                      </p:childTnLst>
                    </p:cTn>
                  </p:par>
                  <p:par>
                    <p:cTn id="183" fill="hold">
                      <p:stCondLst>
                        <p:cond delay="indefinite"/>
                      </p:stCondLst>
                      <p:childTnLst>
                        <p:par>
                          <p:cTn id="184" fill="hold">
                            <p:stCondLst>
                              <p:cond delay="0"/>
                            </p:stCondLst>
                            <p:childTnLst>
                              <p:par>
                                <p:cTn id="185" presetID="2" presetClass="entr" presetSubtype="8" fill="hold" nodeType="clickEffect">
                                  <p:stCondLst>
                                    <p:cond delay="0"/>
                                  </p:stCondLst>
                                  <p:childTnLst>
                                    <p:set>
                                      <p:cBhvr>
                                        <p:cTn id="186" dur="1" fill="hold">
                                          <p:stCondLst>
                                            <p:cond delay="0"/>
                                          </p:stCondLst>
                                        </p:cTn>
                                        <p:tgtEl>
                                          <p:spTgt spid="35"/>
                                        </p:tgtEl>
                                        <p:attrNameLst>
                                          <p:attrName>style.visibility</p:attrName>
                                        </p:attrNameLst>
                                      </p:cBhvr>
                                      <p:to>
                                        <p:strVal val="visible"/>
                                      </p:to>
                                    </p:set>
                                    <p:anim calcmode="lin" valueType="num">
                                      <p:cBhvr additive="base">
                                        <p:cTn id="187" dur="2000" fill="hold"/>
                                        <p:tgtEl>
                                          <p:spTgt spid="35"/>
                                        </p:tgtEl>
                                        <p:attrNameLst>
                                          <p:attrName>ppt_x</p:attrName>
                                        </p:attrNameLst>
                                      </p:cBhvr>
                                      <p:tavLst>
                                        <p:tav tm="0">
                                          <p:val>
                                            <p:strVal val="0-#ppt_w/2"/>
                                          </p:val>
                                        </p:tav>
                                        <p:tav tm="100000">
                                          <p:val>
                                            <p:strVal val="#ppt_x"/>
                                          </p:val>
                                        </p:tav>
                                      </p:tavLst>
                                    </p:anim>
                                    <p:anim calcmode="lin" valueType="num">
                                      <p:cBhvr additive="base">
                                        <p:cTn id="188" dur="2000" fill="hold"/>
                                        <p:tgtEl>
                                          <p:spTgt spid="35"/>
                                        </p:tgtEl>
                                        <p:attrNameLst>
                                          <p:attrName>ppt_y</p:attrName>
                                        </p:attrNameLst>
                                      </p:cBhvr>
                                      <p:tavLst>
                                        <p:tav tm="0">
                                          <p:val>
                                            <p:strVal val="#ppt_y"/>
                                          </p:val>
                                        </p:tav>
                                        <p:tav tm="100000">
                                          <p:val>
                                            <p:strVal val="#ppt_y"/>
                                          </p:val>
                                        </p:tav>
                                      </p:tavLst>
                                    </p:anim>
                                  </p:childTnLst>
                                </p:cTn>
                              </p:par>
                            </p:childTnLst>
                          </p:cTn>
                        </p:par>
                      </p:childTnLst>
                    </p:cTn>
                  </p:par>
                  <p:par>
                    <p:cTn id="189" fill="hold">
                      <p:stCondLst>
                        <p:cond delay="indefinite"/>
                      </p:stCondLst>
                      <p:childTnLst>
                        <p:par>
                          <p:cTn id="190" fill="hold">
                            <p:stCondLst>
                              <p:cond delay="0"/>
                            </p:stCondLst>
                            <p:childTnLst>
                              <p:par>
                                <p:cTn id="191" presetID="2" presetClass="entr" presetSubtype="4" fill="hold" grpId="0" nodeType="clickEffect">
                                  <p:stCondLst>
                                    <p:cond delay="0"/>
                                  </p:stCondLst>
                                  <p:childTnLst>
                                    <p:set>
                                      <p:cBhvr>
                                        <p:cTn id="192" dur="1" fill="hold">
                                          <p:stCondLst>
                                            <p:cond delay="0"/>
                                          </p:stCondLst>
                                        </p:cTn>
                                        <p:tgtEl>
                                          <p:spTgt spid="43"/>
                                        </p:tgtEl>
                                        <p:attrNameLst>
                                          <p:attrName>style.visibility</p:attrName>
                                        </p:attrNameLst>
                                      </p:cBhvr>
                                      <p:to>
                                        <p:strVal val="visible"/>
                                      </p:to>
                                    </p:set>
                                    <p:anim calcmode="lin" valueType="num">
                                      <p:cBhvr additive="base">
                                        <p:cTn id="193" dur="500" fill="hold"/>
                                        <p:tgtEl>
                                          <p:spTgt spid="43"/>
                                        </p:tgtEl>
                                        <p:attrNameLst>
                                          <p:attrName>ppt_x</p:attrName>
                                        </p:attrNameLst>
                                      </p:cBhvr>
                                      <p:tavLst>
                                        <p:tav tm="0">
                                          <p:val>
                                            <p:strVal val="#ppt_x"/>
                                          </p:val>
                                        </p:tav>
                                        <p:tav tm="100000">
                                          <p:val>
                                            <p:strVal val="#ppt_x"/>
                                          </p:val>
                                        </p:tav>
                                      </p:tavLst>
                                    </p:anim>
                                    <p:anim calcmode="lin" valueType="num">
                                      <p:cBhvr additive="base">
                                        <p:cTn id="194" dur="500" fill="hold"/>
                                        <p:tgtEl>
                                          <p:spTgt spid="43"/>
                                        </p:tgtEl>
                                        <p:attrNameLst>
                                          <p:attrName>ppt_y</p:attrName>
                                        </p:attrNameLst>
                                      </p:cBhvr>
                                      <p:tavLst>
                                        <p:tav tm="0">
                                          <p:val>
                                            <p:strVal val="1+#ppt_h/2"/>
                                          </p:val>
                                        </p:tav>
                                        <p:tav tm="100000">
                                          <p:val>
                                            <p:strVal val="#ppt_y"/>
                                          </p:val>
                                        </p:tav>
                                      </p:tavLst>
                                    </p:anim>
                                  </p:childTnLst>
                                </p:cTn>
                              </p:par>
                              <p:par>
                                <p:cTn id="195" presetID="2" presetClass="entr" presetSubtype="4" fill="hold" grpId="0" nodeType="withEffect">
                                  <p:stCondLst>
                                    <p:cond delay="0"/>
                                  </p:stCondLst>
                                  <p:childTnLst>
                                    <p:set>
                                      <p:cBhvr>
                                        <p:cTn id="196" dur="1" fill="hold">
                                          <p:stCondLst>
                                            <p:cond delay="0"/>
                                          </p:stCondLst>
                                        </p:cTn>
                                        <p:tgtEl>
                                          <p:spTgt spid="44"/>
                                        </p:tgtEl>
                                        <p:attrNameLst>
                                          <p:attrName>style.visibility</p:attrName>
                                        </p:attrNameLst>
                                      </p:cBhvr>
                                      <p:to>
                                        <p:strVal val="visible"/>
                                      </p:to>
                                    </p:set>
                                    <p:anim calcmode="lin" valueType="num">
                                      <p:cBhvr additive="base">
                                        <p:cTn id="197" dur="500" fill="hold"/>
                                        <p:tgtEl>
                                          <p:spTgt spid="44"/>
                                        </p:tgtEl>
                                        <p:attrNameLst>
                                          <p:attrName>ppt_x</p:attrName>
                                        </p:attrNameLst>
                                      </p:cBhvr>
                                      <p:tavLst>
                                        <p:tav tm="0">
                                          <p:val>
                                            <p:strVal val="#ppt_x"/>
                                          </p:val>
                                        </p:tav>
                                        <p:tav tm="100000">
                                          <p:val>
                                            <p:strVal val="#ppt_x"/>
                                          </p:val>
                                        </p:tav>
                                      </p:tavLst>
                                    </p:anim>
                                    <p:anim calcmode="lin" valueType="num">
                                      <p:cBhvr additive="base">
                                        <p:cTn id="198"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199" fill="hold">
                      <p:stCondLst>
                        <p:cond delay="indefinite"/>
                      </p:stCondLst>
                      <p:childTnLst>
                        <p:par>
                          <p:cTn id="200" fill="hold">
                            <p:stCondLst>
                              <p:cond delay="0"/>
                            </p:stCondLst>
                            <p:childTnLst>
                              <p:par>
                                <p:cTn id="201" presetID="3" presetClass="entr" presetSubtype="10" fill="hold" grpId="0" nodeType="clickEffect">
                                  <p:stCondLst>
                                    <p:cond delay="0"/>
                                  </p:stCondLst>
                                  <p:childTnLst>
                                    <p:set>
                                      <p:cBhvr>
                                        <p:cTn id="202" dur="1" fill="hold">
                                          <p:stCondLst>
                                            <p:cond delay="0"/>
                                          </p:stCondLst>
                                        </p:cTn>
                                        <p:tgtEl>
                                          <p:spTgt spid="42"/>
                                        </p:tgtEl>
                                        <p:attrNameLst>
                                          <p:attrName>style.visibility</p:attrName>
                                        </p:attrNameLst>
                                      </p:cBhvr>
                                      <p:to>
                                        <p:strVal val="visible"/>
                                      </p:to>
                                    </p:set>
                                    <p:animEffect transition="in" filter="blinds(horizontal)">
                                      <p:cBhvr>
                                        <p:cTn id="203" dur="500"/>
                                        <p:tgtEl>
                                          <p:spTgt spid="42"/>
                                        </p:tgtEl>
                                      </p:cBhvr>
                                    </p:animEffect>
                                  </p:childTnLst>
                                </p:cTn>
                              </p:par>
                            </p:childTnLst>
                          </p:cTn>
                        </p:par>
                      </p:childTnLst>
                    </p:cTn>
                  </p:par>
                  <p:par>
                    <p:cTn id="204" fill="hold">
                      <p:stCondLst>
                        <p:cond delay="indefinite"/>
                      </p:stCondLst>
                      <p:childTnLst>
                        <p:par>
                          <p:cTn id="205" fill="hold">
                            <p:stCondLst>
                              <p:cond delay="0"/>
                            </p:stCondLst>
                            <p:childTnLst>
                              <p:par>
                                <p:cTn id="206" presetID="3" presetClass="entr" presetSubtype="10" fill="hold" grpId="0" nodeType="clickEffect">
                                  <p:stCondLst>
                                    <p:cond delay="0"/>
                                  </p:stCondLst>
                                  <p:childTnLst>
                                    <p:set>
                                      <p:cBhvr>
                                        <p:cTn id="207" dur="1" fill="hold">
                                          <p:stCondLst>
                                            <p:cond delay="0"/>
                                          </p:stCondLst>
                                        </p:cTn>
                                        <p:tgtEl>
                                          <p:spTgt spid="45"/>
                                        </p:tgtEl>
                                        <p:attrNameLst>
                                          <p:attrName>style.visibility</p:attrName>
                                        </p:attrNameLst>
                                      </p:cBhvr>
                                      <p:to>
                                        <p:strVal val="visible"/>
                                      </p:to>
                                    </p:set>
                                    <p:animEffect transition="in" filter="blinds(horizontal)">
                                      <p:cBhvr>
                                        <p:cTn id="208" dur="500"/>
                                        <p:tgtEl>
                                          <p:spTgt spid="45"/>
                                        </p:tgtEl>
                                      </p:cBhvr>
                                    </p:animEffect>
                                  </p:childTnLst>
                                </p:cTn>
                              </p:par>
                            </p:childTnLst>
                          </p:cTn>
                        </p:par>
                      </p:childTnLst>
                    </p:cTn>
                  </p:par>
                  <p:par>
                    <p:cTn id="209" fill="hold">
                      <p:stCondLst>
                        <p:cond delay="indefinite"/>
                      </p:stCondLst>
                      <p:childTnLst>
                        <p:par>
                          <p:cTn id="210" fill="hold">
                            <p:stCondLst>
                              <p:cond delay="0"/>
                            </p:stCondLst>
                            <p:childTnLst>
                              <p:par>
                                <p:cTn id="211" presetID="2" presetClass="entr" presetSubtype="4" fill="hold" grpId="0" nodeType="clickEffect">
                                  <p:stCondLst>
                                    <p:cond delay="0"/>
                                  </p:stCondLst>
                                  <p:childTnLst>
                                    <p:set>
                                      <p:cBhvr>
                                        <p:cTn id="212" dur="1" fill="hold">
                                          <p:stCondLst>
                                            <p:cond delay="0"/>
                                          </p:stCondLst>
                                        </p:cTn>
                                        <p:tgtEl>
                                          <p:spTgt spid="46"/>
                                        </p:tgtEl>
                                        <p:attrNameLst>
                                          <p:attrName>style.visibility</p:attrName>
                                        </p:attrNameLst>
                                      </p:cBhvr>
                                      <p:to>
                                        <p:strVal val="visible"/>
                                      </p:to>
                                    </p:set>
                                    <p:anim calcmode="lin" valueType="num">
                                      <p:cBhvr additive="base">
                                        <p:cTn id="213" dur="500" fill="hold"/>
                                        <p:tgtEl>
                                          <p:spTgt spid="46"/>
                                        </p:tgtEl>
                                        <p:attrNameLst>
                                          <p:attrName>ppt_x</p:attrName>
                                        </p:attrNameLst>
                                      </p:cBhvr>
                                      <p:tavLst>
                                        <p:tav tm="0">
                                          <p:val>
                                            <p:strVal val="#ppt_x"/>
                                          </p:val>
                                        </p:tav>
                                        <p:tav tm="100000">
                                          <p:val>
                                            <p:strVal val="#ppt_x"/>
                                          </p:val>
                                        </p:tav>
                                      </p:tavLst>
                                    </p:anim>
                                    <p:anim calcmode="lin" valueType="num">
                                      <p:cBhvr additive="base">
                                        <p:cTn id="214" dur="500" fill="hold"/>
                                        <p:tgtEl>
                                          <p:spTgt spid="46"/>
                                        </p:tgtEl>
                                        <p:attrNameLst>
                                          <p:attrName>ppt_y</p:attrName>
                                        </p:attrNameLst>
                                      </p:cBhvr>
                                      <p:tavLst>
                                        <p:tav tm="0">
                                          <p:val>
                                            <p:strVal val="1+#ppt_h/2"/>
                                          </p:val>
                                        </p:tav>
                                        <p:tav tm="100000">
                                          <p:val>
                                            <p:strVal val="#ppt_y"/>
                                          </p:val>
                                        </p:tav>
                                      </p:tavLst>
                                    </p:anim>
                                  </p:childTnLst>
                                </p:cTn>
                              </p:par>
                              <p:par>
                                <p:cTn id="215" presetID="2" presetClass="entr" presetSubtype="4" fill="hold" grpId="0" nodeType="withEffect">
                                  <p:stCondLst>
                                    <p:cond delay="0"/>
                                  </p:stCondLst>
                                  <p:childTnLst>
                                    <p:set>
                                      <p:cBhvr>
                                        <p:cTn id="216" dur="1" fill="hold">
                                          <p:stCondLst>
                                            <p:cond delay="0"/>
                                          </p:stCondLst>
                                        </p:cTn>
                                        <p:tgtEl>
                                          <p:spTgt spid="47"/>
                                        </p:tgtEl>
                                        <p:attrNameLst>
                                          <p:attrName>style.visibility</p:attrName>
                                        </p:attrNameLst>
                                      </p:cBhvr>
                                      <p:to>
                                        <p:strVal val="visible"/>
                                      </p:to>
                                    </p:set>
                                    <p:anim calcmode="lin" valueType="num">
                                      <p:cBhvr additive="base">
                                        <p:cTn id="217" dur="500" fill="hold"/>
                                        <p:tgtEl>
                                          <p:spTgt spid="47"/>
                                        </p:tgtEl>
                                        <p:attrNameLst>
                                          <p:attrName>ppt_x</p:attrName>
                                        </p:attrNameLst>
                                      </p:cBhvr>
                                      <p:tavLst>
                                        <p:tav tm="0">
                                          <p:val>
                                            <p:strVal val="#ppt_x"/>
                                          </p:val>
                                        </p:tav>
                                        <p:tav tm="100000">
                                          <p:val>
                                            <p:strVal val="#ppt_x"/>
                                          </p:val>
                                        </p:tav>
                                      </p:tavLst>
                                    </p:anim>
                                    <p:anim calcmode="lin" valueType="num">
                                      <p:cBhvr additive="base">
                                        <p:cTn id="218" dur="500" fill="hold"/>
                                        <p:tgtEl>
                                          <p:spTgt spid="4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0" grpId="0" animBg="1"/>
      <p:bldP spid="12" grpId="0" animBg="1"/>
      <p:bldP spid="13" grpId="0" animBg="1" autoUpdateAnimBg="0"/>
      <p:bldP spid="14" grpId="0" animBg="1"/>
      <p:bldP spid="15" grpId="0" animBg="1"/>
      <p:bldP spid="16" grpId="0" autoUpdateAnimBg="0"/>
      <p:bldP spid="17" grpId="0" animBg="1"/>
      <p:bldP spid="18" grpId="0" animBg="1" autoUpdateAnimBg="0"/>
      <p:bldP spid="19" grpId="0" animBg="1" autoUpdateAnimBg="0"/>
      <p:bldP spid="20" grpId="0" animBg="1"/>
      <p:bldP spid="21" grpId="0" animBg="1"/>
      <p:bldP spid="22" grpId="0" autoUpdateAnimBg="0"/>
      <p:bldP spid="23" grpId="0"/>
      <p:bldP spid="24" grpId="0" animBg="1"/>
      <p:bldP spid="25" grpId="0" animBg="1"/>
      <p:bldP spid="26" grpId="0" animBg="1"/>
      <p:bldP spid="27" grpId="0" animBg="1"/>
      <p:bldP spid="28" grpId="0"/>
      <p:bldP spid="29" grpId="0"/>
      <p:bldP spid="30" grpId="0" autoUpdateAnimBg="0"/>
      <p:bldP spid="31" grpId="0"/>
      <p:bldP spid="32" grpId="0" animBg="1"/>
      <p:bldP spid="33" grpId="0"/>
      <p:bldP spid="34" grpId="0" animBg="1"/>
      <p:bldP spid="36" grpId="0" animBg="1"/>
      <p:bldP spid="37" grpId="0" animBg="1"/>
      <p:bldP spid="38" grpId="0" animBg="1"/>
      <p:bldP spid="39" grpId="0" animBg="1"/>
      <p:bldP spid="40" grpId="0"/>
      <p:bldP spid="42" grpId="0"/>
      <p:bldP spid="43" grpId="0" animBg="1"/>
      <p:bldP spid="44" grpId="0"/>
      <p:bldP spid="45" grpId="0" animBg="1"/>
      <p:bldP spid="46" grpId="0" animBg="1"/>
      <p:bldP spid="47"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2"/>
          <p:cNvSpPr txBox="1"/>
          <p:nvPr/>
        </p:nvSpPr>
        <p:spPr>
          <a:xfrm>
            <a:off x="201117" y="3645024"/>
            <a:ext cx="1083988" cy="369332"/>
          </a:xfrm>
          <a:prstGeom prst="rect">
            <a:avLst/>
          </a:prstGeom>
          <a:noFill/>
        </p:spPr>
        <p:txBody>
          <a:bodyPr wrap="none" rtlCol="0">
            <a:spAutoFit/>
          </a:bodyPr>
          <a:lstStyle/>
          <a:p>
            <a:r>
              <a:rPr lang="de-DE" dirty="0" err="1"/>
              <a:t>C</a:t>
            </a:r>
            <a:r>
              <a:rPr lang="de-DE" dirty="0" err="1" smtClean="0"/>
              <a:t>ognition</a:t>
            </a:r>
            <a:endParaRPr lang="de-DE" dirty="0"/>
          </a:p>
        </p:txBody>
      </p:sp>
      <p:grpSp>
        <p:nvGrpSpPr>
          <p:cNvPr id="6" name="Gruppierung 9"/>
          <p:cNvGrpSpPr/>
          <p:nvPr/>
        </p:nvGrpSpPr>
        <p:grpSpPr>
          <a:xfrm>
            <a:off x="351260" y="692696"/>
            <a:ext cx="8397204" cy="5472608"/>
            <a:chOff x="351260" y="364594"/>
            <a:chExt cx="8611086" cy="5800710"/>
          </a:xfrm>
        </p:grpSpPr>
        <p:sp>
          <p:nvSpPr>
            <p:cNvPr id="7" name="Rechteck 4"/>
            <p:cNvSpPr/>
            <p:nvPr/>
          </p:nvSpPr>
          <p:spPr>
            <a:xfrm>
              <a:off x="2555776" y="5589240"/>
              <a:ext cx="4392488" cy="576064"/>
            </a:xfrm>
            <a:prstGeom prst="rect">
              <a:avLst/>
            </a:prstGeom>
            <a:solidFill>
              <a:schemeClr val="accent6">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8" name="Rectangle 7"/>
            <p:cNvSpPr/>
            <p:nvPr/>
          </p:nvSpPr>
          <p:spPr>
            <a:xfrm>
              <a:off x="1692275" y="2204864"/>
              <a:ext cx="5975350" cy="1584325"/>
            </a:xfrm>
            <a:prstGeom prst="rect">
              <a:avLst/>
            </a:prstGeom>
            <a:solidFill>
              <a:schemeClr val="accent6">
                <a:lumMod val="20000"/>
                <a:lumOff val="80000"/>
              </a:schemeClr>
            </a:solidFill>
            <a:ln w="3175">
              <a:solidFill>
                <a:schemeClr val="tx1"/>
              </a:solid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sz="800" dirty="0"/>
            </a:p>
          </p:txBody>
        </p:sp>
        <p:sp>
          <p:nvSpPr>
            <p:cNvPr id="9" name="Line 4"/>
            <p:cNvSpPr>
              <a:spLocks noChangeShapeType="1"/>
            </p:cNvSpPr>
            <p:nvPr/>
          </p:nvSpPr>
          <p:spPr bwMode="auto">
            <a:xfrm>
              <a:off x="2895600" y="1530350"/>
              <a:ext cx="3384550" cy="0"/>
            </a:xfrm>
            <a:prstGeom prst="line">
              <a:avLst/>
            </a:prstGeom>
            <a:noFill/>
            <a:ln w="9525">
              <a:solidFill>
                <a:schemeClr val="tx1"/>
              </a:solidFill>
              <a:round/>
              <a:headEnd/>
              <a:tailEnd type="triangle" w="med" len="med"/>
            </a:ln>
          </p:spPr>
          <p:txBody>
            <a:bodyPr/>
            <a:lstStyle/>
            <a:p>
              <a:endParaRPr lang="de-DE"/>
            </a:p>
          </p:txBody>
        </p:sp>
        <p:sp>
          <p:nvSpPr>
            <p:cNvPr id="10" name="Line 5"/>
            <p:cNvSpPr>
              <a:spLocks noChangeShapeType="1"/>
            </p:cNvSpPr>
            <p:nvPr/>
          </p:nvSpPr>
          <p:spPr bwMode="auto">
            <a:xfrm>
              <a:off x="2392363" y="4194175"/>
              <a:ext cx="0" cy="0"/>
            </a:xfrm>
            <a:prstGeom prst="line">
              <a:avLst/>
            </a:prstGeom>
            <a:noFill/>
            <a:ln w="9525">
              <a:solidFill>
                <a:schemeClr val="tx1"/>
              </a:solidFill>
              <a:round/>
              <a:headEnd/>
              <a:tailEnd/>
            </a:ln>
          </p:spPr>
          <p:txBody>
            <a:bodyPr/>
            <a:lstStyle/>
            <a:p>
              <a:endParaRPr lang="de-DE"/>
            </a:p>
          </p:txBody>
        </p:sp>
        <p:sp>
          <p:nvSpPr>
            <p:cNvPr id="11" name="Oval 6"/>
            <p:cNvSpPr>
              <a:spLocks noChangeArrowheads="1"/>
            </p:cNvSpPr>
            <p:nvPr/>
          </p:nvSpPr>
          <p:spPr bwMode="auto">
            <a:xfrm>
              <a:off x="1979613" y="4122738"/>
              <a:ext cx="1511300" cy="900112"/>
            </a:xfrm>
            <a:prstGeom prst="ellipse">
              <a:avLst/>
            </a:prstGeom>
            <a:noFill/>
            <a:ln w="9525">
              <a:solidFill>
                <a:schemeClr val="tx1"/>
              </a:solidFill>
              <a:round/>
              <a:headEnd/>
              <a:tailEnd/>
            </a:ln>
          </p:spPr>
          <p:txBody>
            <a:bodyPr wrap="none" anchor="ctr"/>
            <a:lstStyle/>
            <a:p>
              <a:pPr algn="ctr"/>
              <a:r>
                <a:rPr lang="de-DE" b="1"/>
                <a:t>P</a:t>
              </a:r>
            </a:p>
          </p:txBody>
        </p:sp>
        <p:sp>
          <p:nvSpPr>
            <p:cNvPr id="12" name="Rectangle 7"/>
            <p:cNvSpPr>
              <a:spLocks noChangeArrowheads="1"/>
            </p:cNvSpPr>
            <p:nvPr/>
          </p:nvSpPr>
          <p:spPr bwMode="auto">
            <a:xfrm>
              <a:off x="2482850" y="1304925"/>
              <a:ext cx="433388" cy="539750"/>
            </a:xfrm>
            <a:prstGeom prst="rect">
              <a:avLst/>
            </a:prstGeom>
            <a:solidFill>
              <a:schemeClr val="bg1"/>
            </a:solidFill>
            <a:ln w="12700">
              <a:solidFill>
                <a:schemeClr val="tx1"/>
              </a:solidFill>
              <a:miter lim="800000"/>
              <a:headEnd/>
              <a:tailEnd/>
            </a:ln>
          </p:spPr>
          <p:txBody>
            <a:bodyPr wrap="none" anchor="ctr"/>
            <a:lstStyle/>
            <a:p>
              <a:pPr algn="ctr"/>
              <a:r>
                <a:rPr lang="de-DE" b="1"/>
                <a:t>f(P)</a:t>
              </a:r>
            </a:p>
          </p:txBody>
        </p:sp>
        <p:sp>
          <p:nvSpPr>
            <p:cNvPr id="13" name="Rectangle 8"/>
            <p:cNvSpPr>
              <a:spLocks noChangeArrowheads="1"/>
            </p:cNvSpPr>
            <p:nvPr/>
          </p:nvSpPr>
          <p:spPr bwMode="auto">
            <a:xfrm>
              <a:off x="6299200" y="1233488"/>
              <a:ext cx="433388" cy="539750"/>
            </a:xfrm>
            <a:prstGeom prst="rect">
              <a:avLst/>
            </a:prstGeom>
            <a:solidFill>
              <a:schemeClr val="bg1"/>
            </a:solidFill>
            <a:ln w="9525">
              <a:solidFill>
                <a:schemeClr val="tx1"/>
              </a:solidFill>
              <a:miter lim="800000"/>
              <a:headEnd/>
              <a:tailEnd/>
            </a:ln>
          </p:spPr>
          <p:txBody>
            <a:bodyPr wrap="none" anchor="ctr"/>
            <a:lstStyle/>
            <a:p>
              <a:pPr algn="ctr"/>
              <a:r>
                <a:rPr lang="de-DE" b="1"/>
                <a:t>f(Q)</a:t>
              </a:r>
            </a:p>
          </p:txBody>
        </p:sp>
        <p:sp>
          <p:nvSpPr>
            <p:cNvPr id="14" name="Oval 9"/>
            <p:cNvSpPr>
              <a:spLocks noChangeArrowheads="1"/>
            </p:cNvSpPr>
            <p:nvPr/>
          </p:nvSpPr>
          <p:spPr bwMode="auto">
            <a:xfrm>
              <a:off x="5795963" y="4113213"/>
              <a:ext cx="1458912" cy="900112"/>
            </a:xfrm>
            <a:prstGeom prst="ellipse">
              <a:avLst/>
            </a:prstGeom>
            <a:noFill/>
            <a:ln w="9525">
              <a:solidFill>
                <a:schemeClr val="tx1"/>
              </a:solidFill>
              <a:round/>
              <a:headEnd/>
              <a:tailEnd/>
            </a:ln>
          </p:spPr>
          <p:txBody>
            <a:bodyPr wrap="none" anchor="ctr"/>
            <a:lstStyle/>
            <a:p>
              <a:pPr algn="ctr"/>
              <a:r>
                <a:rPr lang="de-DE" b="1"/>
                <a:t>Q</a:t>
              </a:r>
            </a:p>
          </p:txBody>
        </p:sp>
        <p:sp>
          <p:nvSpPr>
            <p:cNvPr id="15" name="Text Box 10"/>
            <p:cNvSpPr txBox="1">
              <a:spLocks noChangeArrowheads="1"/>
            </p:cNvSpPr>
            <p:nvPr/>
          </p:nvSpPr>
          <p:spPr bwMode="auto">
            <a:xfrm>
              <a:off x="1763713" y="871538"/>
              <a:ext cx="1008062" cy="1262062"/>
            </a:xfrm>
            <a:prstGeom prst="rect">
              <a:avLst/>
            </a:prstGeom>
            <a:noFill/>
            <a:ln w="9525">
              <a:noFill/>
              <a:miter lim="800000"/>
              <a:headEnd/>
              <a:tailEnd/>
            </a:ln>
          </p:spPr>
          <p:txBody>
            <a:bodyPr>
              <a:spAutoFit/>
            </a:bodyPr>
            <a:lstStyle/>
            <a:p>
              <a:endParaRPr lang="de-DE" b="1"/>
            </a:p>
            <a:p>
              <a:r>
                <a:rPr lang="de-DE" sz="4000" b="1"/>
                <a:t>H</a:t>
              </a:r>
              <a:r>
                <a:rPr lang="de-DE" b="1"/>
                <a:t> +</a:t>
              </a:r>
            </a:p>
            <a:p>
              <a:endParaRPr lang="de-DE" b="1"/>
            </a:p>
          </p:txBody>
        </p:sp>
        <p:sp>
          <p:nvSpPr>
            <p:cNvPr id="16" name="Text Box 11"/>
            <p:cNvSpPr txBox="1">
              <a:spLocks noChangeArrowheads="1"/>
            </p:cNvSpPr>
            <p:nvPr/>
          </p:nvSpPr>
          <p:spPr bwMode="auto">
            <a:xfrm>
              <a:off x="3419475" y="4294188"/>
              <a:ext cx="2376488" cy="615950"/>
            </a:xfrm>
            <a:prstGeom prst="rect">
              <a:avLst/>
            </a:prstGeom>
            <a:noFill/>
            <a:ln w="9525">
              <a:noFill/>
              <a:miter lim="800000"/>
              <a:headEnd/>
              <a:tailEnd/>
            </a:ln>
          </p:spPr>
          <p:txBody>
            <a:bodyPr>
              <a:spAutoFit/>
            </a:bodyPr>
            <a:lstStyle/>
            <a:p>
              <a:pPr algn="ctr"/>
              <a:r>
                <a:rPr lang="de-DE" sz="1400" b="1"/>
                <a:t>REAL / CAUSAL</a:t>
              </a:r>
            </a:p>
            <a:p>
              <a:pPr algn="ctr"/>
              <a:endParaRPr lang="de-DE" sz="600" b="1"/>
            </a:p>
            <a:p>
              <a:pPr algn="ctr"/>
              <a:r>
                <a:rPr lang="de-DE" sz="1400" b="1"/>
                <a:t>CONNECTIONS</a:t>
              </a:r>
            </a:p>
          </p:txBody>
        </p:sp>
        <p:sp>
          <p:nvSpPr>
            <p:cNvPr id="17" name="Text Box 13"/>
            <p:cNvSpPr txBox="1">
              <a:spLocks noChangeArrowheads="1"/>
            </p:cNvSpPr>
            <p:nvPr/>
          </p:nvSpPr>
          <p:spPr bwMode="auto">
            <a:xfrm>
              <a:off x="2247900" y="5078413"/>
              <a:ext cx="1223963" cy="366712"/>
            </a:xfrm>
            <a:prstGeom prst="rect">
              <a:avLst/>
            </a:prstGeom>
            <a:noFill/>
            <a:ln w="9525">
              <a:noFill/>
              <a:miter lim="800000"/>
              <a:headEnd/>
              <a:tailEnd/>
            </a:ln>
          </p:spPr>
          <p:txBody>
            <a:bodyPr>
              <a:spAutoFit/>
            </a:bodyPr>
            <a:lstStyle/>
            <a:p>
              <a:endParaRPr lang="de-DE" b="1"/>
            </a:p>
          </p:txBody>
        </p:sp>
        <p:sp>
          <p:nvSpPr>
            <p:cNvPr id="18" name="Arc 14"/>
            <p:cNvSpPr>
              <a:spLocks/>
            </p:cNvSpPr>
            <p:nvPr/>
          </p:nvSpPr>
          <p:spPr bwMode="auto">
            <a:xfrm flipH="1" flipV="1">
              <a:off x="2773363" y="1844675"/>
              <a:ext cx="431800" cy="2351088"/>
            </a:xfrm>
            <a:custGeom>
              <a:avLst/>
              <a:gdLst>
                <a:gd name="T0" fmla="*/ 0 w 21600"/>
                <a:gd name="T1" fmla="*/ 0 h 22435"/>
                <a:gd name="T2" fmla="*/ 2147483647 w 21600"/>
                <a:gd name="T3" fmla="*/ 2147483647 h 22435"/>
                <a:gd name="T4" fmla="*/ 0 w 21600"/>
                <a:gd name="T5" fmla="*/ 2147483647 h 22435"/>
                <a:gd name="T6" fmla="*/ 0 60000 65536"/>
                <a:gd name="T7" fmla="*/ 0 60000 65536"/>
                <a:gd name="T8" fmla="*/ 0 60000 65536"/>
                <a:gd name="T9" fmla="*/ 0 w 21600"/>
                <a:gd name="T10" fmla="*/ 0 h 22435"/>
                <a:gd name="T11" fmla="*/ 21600 w 21600"/>
                <a:gd name="T12" fmla="*/ 22435 h 22435"/>
              </a:gdLst>
              <a:ahLst/>
              <a:cxnLst>
                <a:cxn ang="T6">
                  <a:pos x="T0" y="T1"/>
                </a:cxn>
                <a:cxn ang="T7">
                  <a:pos x="T2" y="T3"/>
                </a:cxn>
                <a:cxn ang="T8">
                  <a:pos x="T4" y="T5"/>
                </a:cxn>
              </a:cxnLst>
              <a:rect l="T9" t="T10" r="T11" b="T12"/>
              <a:pathLst>
                <a:path w="21600" h="22435" fill="none" extrusionOk="0">
                  <a:moveTo>
                    <a:pt x="-1" y="0"/>
                  </a:moveTo>
                  <a:cubicBezTo>
                    <a:pt x="11929" y="0"/>
                    <a:pt x="21600" y="9670"/>
                    <a:pt x="21600" y="21600"/>
                  </a:cubicBezTo>
                  <a:cubicBezTo>
                    <a:pt x="21600" y="21878"/>
                    <a:pt x="21594" y="22156"/>
                    <a:pt x="21583" y="22434"/>
                  </a:cubicBezTo>
                </a:path>
                <a:path w="21600" h="22435" stroke="0" extrusionOk="0">
                  <a:moveTo>
                    <a:pt x="-1" y="0"/>
                  </a:moveTo>
                  <a:cubicBezTo>
                    <a:pt x="11929" y="0"/>
                    <a:pt x="21600" y="9670"/>
                    <a:pt x="21600" y="21600"/>
                  </a:cubicBezTo>
                  <a:cubicBezTo>
                    <a:pt x="21600" y="21878"/>
                    <a:pt x="21594" y="22156"/>
                    <a:pt x="21583" y="22434"/>
                  </a:cubicBezTo>
                  <a:lnTo>
                    <a:pt x="0" y="21600"/>
                  </a:lnTo>
                  <a:close/>
                </a:path>
              </a:pathLst>
            </a:custGeom>
            <a:noFill/>
            <a:ln w="12700">
              <a:solidFill>
                <a:schemeClr val="tx1"/>
              </a:solidFill>
              <a:round/>
              <a:headEnd/>
              <a:tailEnd/>
            </a:ln>
          </p:spPr>
          <p:txBody>
            <a:bodyPr wrap="none" anchor="ctr"/>
            <a:lstStyle/>
            <a:p>
              <a:endParaRPr lang="de-DE"/>
            </a:p>
          </p:txBody>
        </p:sp>
        <p:sp>
          <p:nvSpPr>
            <p:cNvPr id="19" name="Arc 15"/>
            <p:cNvSpPr>
              <a:spLocks/>
            </p:cNvSpPr>
            <p:nvPr/>
          </p:nvSpPr>
          <p:spPr bwMode="auto">
            <a:xfrm flipV="1">
              <a:off x="6013450" y="1773238"/>
              <a:ext cx="431800" cy="2447925"/>
            </a:xfrm>
            <a:custGeom>
              <a:avLst/>
              <a:gdLst>
                <a:gd name="T0" fmla="*/ 0 w 21600"/>
                <a:gd name="T1" fmla="*/ 0 h 22506"/>
                <a:gd name="T2" fmla="*/ 2147483647 w 21600"/>
                <a:gd name="T3" fmla="*/ 2147483647 h 22506"/>
                <a:gd name="T4" fmla="*/ 0 w 21600"/>
                <a:gd name="T5" fmla="*/ 2147483647 h 22506"/>
                <a:gd name="T6" fmla="*/ 0 60000 65536"/>
                <a:gd name="T7" fmla="*/ 0 60000 65536"/>
                <a:gd name="T8" fmla="*/ 0 60000 65536"/>
                <a:gd name="T9" fmla="*/ 0 w 21600"/>
                <a:gd name="T10" fmla="*/ 0 h 22506"/>
                <a:gd name="T11" fmla="*/ 21600 w 21600"/>
                <a:gd name="T12" fmla="*/ 22506 h 22506"/>
              </a:gdLst>
              <a:ahLst/>
              <a:cxnLst>
                <a:cxn ang="T6">
                  <a:pos x="T0" y="T1"/>
                </a:cxn>
                <a:cxn ang="T7">
                  <a:pos x="T2" y="T3"/>
                </a:cxn>
                <a:cxn ang="T8">
                  <a:pos x="T4" y="T5"/>
                </a:cxn>
              </a:cxnLst>
              <a:rect l="T9" t="T10" r="T11" b="T12"/>
              <a:pathLst>
                <a:path w="21600" h="22506" fill="none" extrusionOk="0">
                  <a:moveTo>
                    <a:pt x="-1" y="0"/>
                  </a:moveTo>
                  <a:cubicBezTo>
                    <a:pt x="11929" y="0"/>
                    <a:pt x="21600" y="9670"/>
                    <a:pt x="21600" y="21600"/>
                  </a:cubicBezTo>
                  <a:cubicBezTo>
                    <a:pt x="21600" y="21902"/>
                    <a:pt x="21593" y="22204"/>
                    <a:pt x="21580" y="22505"/>
                  </a:cubicBezTo>
                </a:path>
                <a:path w="21600" h="22506" stroke="0" extrusionOk="0">
                  <a:moveTo>
                    <a:pt x="-1" y="0"/>
                  </a:moveTo>
                  <a:cubicBezTo>
                    <a:pt x="11929" y="0"/>
                    <a:pt x="21600" y="9670"/>
                    <a:pt x="21600" y="21600"/>
                  </a:cubicBezTo>
                  <a:cubicBezTo>
                    <a:pt x="21600" y="21902"/>
                    <a:pt x="21593" y="22204"/>
                    <a:pt x="21580" y="22505"/>
                  </a:cubicBezTo>
                  <a:lnTo>
                    <a:pt x="0" y="21600"/>
                  </a:lnTo>
                  <a:close/>
                </a:path>
              </a:pathLst>
            </a:custGeom>
            <a:noFill/>
            <a:ln w="9525">
              <a:solidFill>
                <a:schemeClr val="tx1"/>
              </a:solidFill>
              <a:round/>
              <a:headEnd/>
              <a:tailEnd/>
            </a:ln>
          </p:spPr>
          <p:txBody>
            <a:bodyPr wrap="none" anchor="ctr"/>
            <a:lstStyle/>
            <a:p>
              <a:endParaRPr lang="de-DE"/>
            </a:p>
          </p:txBody>
        </p:sp>
        <p:sp>
          <p:nvSpPr>
            <p:cNvPr id="20" name="Text Box 16"/>
            <p:cNvSpPr txBox="1">
              <a:spLocks noChangeArrowheads="1"/>
            </p:cNvSpPr>
            <p:nvPr/>
          </p:nvSpPr>
          <p:spPr bwMode="auto">
            <a:xfrm>
              <a:off x="2087563" y="5153025"/>
              <a:ext cx="1547812" cy="276225"/>
            </a:xfrm>
            <a:prstGeom prst="rect">
              <a:avLst/>
            </a:prstGeom>
            <a:noFill/>
            <a:ln w="9525">
              <a:noFill/>
              <a:miter lim="800000"/>
              <a:headEnd/>
              <a:tailEnd/>
            </a:ln>
          </p:spPr>
          <p:txBody>
            <a:bodyPr wrap="none">
              <a:spAutoFit/>
            </a:bodyPr>
            <a:lstStyle/>
            <a:p>
              <a:r>
                <a:rPr lang="de-DE" sz="1200" b="1"/>
                <a:t>CATEGORIZATION</a:t>
              </a:r>
            </a:p>
          </p:txBody>
        </p:sp>
        <p:sp>
          <p:nvSpPr>
            <p:cNvPr id="21" name="Text Box 17"/>
            <p:cNvSpPr txBox="1">
              <a:spLocks noChangeArrowheads="1"/>
            </p:cNvSpPr>
            <p:nvPr/>
          </p:nvSpPr>
          <p:spPr bwMode="auto">
            <a:xfrm>
              <a:off x="5845175" y="5132388"/>
              <a:ext cx="1412875" cy="461962"/>
            </a:xfrm>
            <a:prstGeom prst="rect">
              <a:avLst/>
            </a:prstGeom>
            <a:noFill/>
            <a:ln w="9525">
              <a:noFill/>
              <a:miter lim="800000"/>
              <a:headEnd/>
              <a:tailEnd/>
            </a:ln>
          </p:spPr>
          <p:txBody>
            <a:bodyPr wrap="none">
              <a:spAutoFit/>
            </a:bodyPr>
            <a:lstStyle/>
            <a:p>
              <a:pPr algn="ctr"/>
              <a:r>
                <a:rPr lang="de-DE" sz="1200" b="1"/>
                <a:t>NEW CASES OF</a:t>
              </a:r>
            </a:p>
            <a:p>
              <a:pPr algn="ctr"/>
              <a:r>
                <a:rPr lang="de-DE" sz="1200" b="1"/>
                <a:t>APPLICATION</a:t>
              </a:r>
            </a:p>
          </p:txBody>
        </p:sp>
        <p:sp>
          <p:nvSpPr>
            <p:cNvPr id="22" name="Text Box 18"/>
            <p:cNvSpPr txBox="1">
              <a:spLocks noChangeArrowheads="1"/>
            </p:cNvSpPr>
            <p:nvPr/>
          </p:nvSpPr>
          <p:spPr bwMode="auto">
            <a:xfrm rot="16200000">
              <a:off x="1747838" y="2865437"/>
              <a:ext cx="1022350" cy="307975"/>
            </a:xfrm>
            <a:prstGeom prst="rect">
              <a:avLst/>
            </a:prstGeom>
            <a:noFill/>
            <a:ln w="9525">
              <a:noFill/>
              <a:miter lim="800000"/>
              <a:headEnd/>
              <a:tailEnd/>
            </a:ln>
          </p:spPr>
          <p:txBody>
            <a:bodyPr wrap="none">
              <a:spAutoFit/>
            </a:bodyPr>
            <a:lstStyle/>
            <a:p>
              <a:r>
                <a:rPr lang="de-DE" sz="1400" b="1"/>
                <a:t>MAPPING</a:t>
              </a:r>
            </a:p>
          </p:txBody>
        </p:sp>
        <p:sp>
          <p:nvSpPr>
            <p:cNvPr id="23" name="Text Box 19"/>
            <p:cNvSpPr txBox="1">
              <a:spLocks noChangeArrowheads="1"/>
            </p:cNvSpPr>
            <p:nvPr/>
          </p:nvSpPr>
          <p:spPr bwMode="auto">
            <a:xfrm rot="5400000">
              <a:off x="5840412" y="2881313"/>
              <a:ext cx="2232025" cy="304800"/>
            </a:xfrm>
            <a:prstGeom prst="rect">
              <a:avLst/>
            </a:prstGeom>
            <a:noFill/>
            <a:ln w="9525">
              <a:noFill/>
              <a:miter lim="800000"/>
              <a:headEnd/>
              <a:tailEnd/>
            </a:ln>
          </p:spPr>
          <p:txBody>
            <a:bodyPr>
              <a:spAutoFit/>
            </a:bodyPr>
            <a:lstStyle/>
            <a:p>
              <a:pPr algn="ctr"/>
              <a:r>
                <a:rPr lang="de-DE" sz="1400" b="1"/>
                <a:t>INTERPRETATION</a:t>
              </a:r>
            </a:p>
          </p:txBody>
        </p:sp>
        <p:sp>
          <p:nvSpPr>
            <p:cNvPr id="24" name="Line 20"/>
            <p:cNvSpPr>
              <a:spLocks noChangeShapeType="1"/>
            </p:cNvSpPr>
            <p:nvPr/>
          </p:nvSpPr>
          <p:spPr bwMode="auto">
            <a:xfrm flipV="1">
              <a:off x="2698750" y="1700213"/>
              <a:ext cx="0" cy="2665412"/>
            </a:xfrm>
            <a:prstGeom prst="line">
              <a:avLst/>
            </a:prstGeom>
            <a:noFill/>
            <a:ln w="9525">
              <a:solidFill>
                <a:schemeClr val="tx1"/>
              </a:solidFill>
              <a:round/>
              <a:headEnd/>
              <a:tailEnd type="triangle" w="med" len="med"/>
            </a:ln>
          </p:spPr>
          <p:txBody>
            <a:bodyPr/>
            <a:lstStyle/>
            <a:p>
              <a:endParaRPr lang="de-DE"/>
            </a:p>
          </p:txBody>
        </p:sp>
        <p:sp>
          <p:nvSpPr>
            <p:cNvPr id="25" name="Arc 21"/>
            <p:cNvSpPr>
              <a:spLocks/>
            </p:cNvSpPr>
            <p:nvPr/>
          </p:nvSpPr>
          <p:spPr bwMode="auto">
            <a:xfrm flipV="1">
              <a:off x="2195513" y="1844675"/>
              <a:ext cx="431800" cy="2401888"/>
            </a:xfrm>
            <a:custGeom>
              <a:avLst/>
              <a:gdLst>
                <a:gd name="T0" fmla="*/ 0 w 21600"/>
                <a:gd name="T1" fmla="*/ 0 h 22506"/>
                <a:gd name="T2" fmla="*/ 2147483647 w 21600"/>
                <a:gd name="T3" fmla="*/ 2147483647 h 22506"/>
                <a:gd name="T4" fmla="*/ 0 w 21600"/>
                <a:gd name="T5" fmla="*/ 2147483647 h 22506"/>
                <a:gd name="T6" fmla="*/ 0 60000 65536"/>
                <a:gd name="T7" fmla="*/ 0 60000 65536"/>
                <a:gd name="T8" fmla="*/ 0 60000 65536"/>
                <a:gd name="T9" fmla="*/ 0 w 21600"/>
                <a:gd name="T10" fmla="*/ 0 h 22506"/>
                <a:gd name="T11" fmla="*/ 21600 w 21600"/>
                <a:gd name="T12" fmla="*/ 22506 h 22506"/>
              </a:gdLst>
              <a:ahLst/>
              <a:cxnLst>
                <a:cxn ang="T6">
                  <a:pos x="T0" y="T1"/>
                </a:cxn>
                <a:cxn ang="T7">
                  <a:pos x="T2" y="T3"/>
                </a:cxn>
                <a:cxn ang="T8">
                  <a:pos x="T4" y="T5"/>
                </a:cxn>
              </a:cxnLst>
              <a:rect l="T9" t="T10" r="T11" b="T12"/>
              <a:pathLst>
                <a:path w="21600" h="22506" fill="none" extrusionOk="0">
                  <a:moveTo>
                    <a:pt x="-1" y="0"/>
                  </a:moveTo>
                  <a:cubicBezTo>
                    <a:pt x="11929" y="0"/>
                    <a:pt x="21600" y="9670"/>
                    <a:pt x="21600" y="21600"/>
                  </a:cubicBezTo>
                  <a:cubicBezTo>
                    <a:pt x="21600" y="21902"/>
                    <a:pt x="21593" y="22204"/>
                    <a:pt x="21580" y="22505"/>
                  </a:cubicBezTo>
                </a:path>
                <a:path w="21600" h="22506" stroke="0" extrusionOk="0">
                  <a:moveTo>
                    <a:pt x="-1" y="0"/>
                  </a:moveTo>
                  <a:cubicBezTo>
                    <a:pt x="11929" y="0"/>
                    <a:pt x="21600" y="9670"/>
                    <a:pt x="21600" y="21600"/>
                  </a:cubicBezTo>
                  <a:cubicBezTo>
                    <a:pt x="21600" y="21902"/>
                    <a:pt x="21593" y="22204"/>
                    <a:pt x="21580" y="22505"/>
                  </a:cubicBezTo>
                  <a:lnTo>
                    <a:pt x="0" y="21600"/>
                  </a:lnTo>
                  <a:close/>
                </a:path>
              </a:pathLst>
            </a:custGeom>
            <a:noFill/>
            <a:ln w="9525">
              <a:solidFill>
                <a:schemeClr val="tx1"/>
              </a:solidFill>
              <a:round/>
              <a:headEnd/>
              <a:tailEnd/>
            </a:ln>
          </p:spPr>
          <p:txBody>
            <a:bodyPr wrap="none" anchor="ctr"/>
            <a:lstStyle/>
            <a:p>
              <a:endParaRPr lang="de-DE"/>
            </a:p>
          </p:txBody>
        </p:sp>
        <p:sp>
          <p:nvSpPr>
            <p:cNvPr id="26" name="Arc 22"/>
            <p:cNvSpPr>
              <a:spLocks/>
            </p:cNvSpPr>
            <p:nvPr/>
          </p:nvSpPr>
          <p:spPr bwMode="auto">
            <a:xfrm flipH="1" flipV="1">
              <a:off x="6588125" y="1773238"/>
              <a:ext cx="431800" cy="2447925"/>
            </a:xfrm>
            <a:custGeom>
              <a:avLst/>
              <a:gdLst>
                <a:gd name="T0" fmla="*/ 0 w 21600"/>
                <a:gd name="T1" fmla="*/ 0 h 22435"/>
                <a:gd name="T2" fmla="*/ 2147483647 w 21600"/>
                <a:gd name="T3" fmla="*/ 2147483647 h 22435"/>
                <a:gd name="T4" fmla="*/ 0 w 21600"/>
                <a:gd name="T5" fmla="*/ 2147483647 h 22435"/>
                <a:gd name="T6" fmla="*/ 0 60000 65536"/>
                <a:gd name="T7" fmla="*/ 0 60000 65536"/>
                <a:gd name="T8" fmla="*/ 0 60000 65536"/>
                <a:gd name="T9" fmla="*/ 0 w 21600"/>
                <a:gd name="T10" fmla="*/ 0 h 22435"/>
                <a:gd name="T11" fmla="*/ 21600 w 21600"/>
                <a:gd name="T12" fmla="*/ 22435 h 22435"/>
              </a:gdLst>
              <a:ahLst/>
              <a:cxnLst>
                <a:cxn ang="T6">
                  <a:pos x="T0" y="T1"/>
                </a:cxn>
                <a:cxn ang="T7">
                  <a:pos x="T2" y="T3"/>
                </a:cxn>
                <a:cxn ang="T8">
                  <a:pos x="T4" y="T5"/>
                </a:cxn>
              </a:cxnLst>
              <a:rect l="T9" t="T10" r="T11" b="T12"/>
              <a:pathLst>
                <a:path w="21600" h="22435" fill="none" extrusionOk="0">
                  <a:moveTo>
                    <a:pt x="-1" y="0"/>
                  </a:moveTo>
                  <a:cubicBezTo>
                    <a:pt x="11929" y="0"/>
                    <a:pt x="21600" y="9670"/>
                    <a:pt x="21600" y="21600"/>
                  </a:cubicBezTo>
                  <a:cubicBezTo>
                    <a:pt x="21600" y="21878"/>
                    <a:pt x="21594" y="22156"/>
                    <a:pt x="21583" y="22434"/>
                  </a:cubicBezTo>
                </a:path>
                <a:path w="21600" h="22435" stroke="0" extrusionOk="0">
                  <a:moveTo>
                    <a:pt x="-1" y="0"/>
                  </a:moveTo>
                  <a:cubicBezTo>
                    <a:pt x="11929" y="0"/>
                    <a:pt x="21600" y="9670"/>
                    <a:pt x="21600" y="21600"/>
                  </a:cubicBezTo>
                  <a:cubicBezTo>
                    <a:pt x="21600" y="21878"/>
                    <a:pt x="21594" y="22156"/>
                    <a:pt x="21583" y="22434"/>
                  </a:cubicBezTo>
                  <a:lnTo>
                    <a:pt x="0" y="21600"/>
                  </a:lnTo>
                  <a:close/>
                </a:path>
              </a:pathLst>
            </a:custGeom>
            <a:noFill/>
            <a:ln w="12700">
              <a:solidFill>
                <a:schemeClr val="tx1"/>
              </a:solidFill>
              <a:round/>
              <a:headEnd/>
              <a:tailEnd/>
            </a:ln>
          </p:spPr>
          <p:txBody>
            <a:bodyPr wrap="none" anchor="ctr"/>
            <a:lstStyle/>
            <a:p>
              <a:endParaRPr lang="de-DE"/>
            </a:p>
          </p:txBody>
        </p:sp>
        <p:sp>
          <p:nvSpPr>
            <p:cNvPr id="27" name="Line 23"/>
            <p:cNvSpPr>
              <a:spLocks noChangeShapeType="1"/>
            </p:cNvSpPr>
            <p:nvPr/>
          </p:nvSpPr>
          <p:spPr bwMode="auto">
            <a:xfrm flipV="1">
              <a:off x="6516688" y="1628775"/>
              <a:ext cx="0" cy="2665413"/>
            </a:xfrm>
            <a:prstGeom prst="line">
              <a:avLst/>
            </a:prstGeom>
            <a:noFill/>
            <a:ln w="9525">
              <a:solidFill>
                <a:schemeClr val="tx1"/>
              </a:solidFill>
              <a:round/>
              <a:headEnd/>
              <a:tailEnd type="triangle" w="med" len="med"/>
            </a:ln>
          </p:spPr>
          <p:txBody>
            <a:bodyPr/>
            <a:lstStyle/>
            <a:p>
              <a:endParaRPr lang="de-DE"/>
            </a:p>
          </p:txBody>
        </p:sp>
        <p:sp>
          <p:nvSpPr>
            <p:cNvPr id="28" name="WordArt 25"/>
            <p:cNvSpPr>
              <a:spLocks noChangeArrowheads="1" noChangeShapeType="1" noTextEdit="1"/>
            </p:cNvSpPr>
            <p:nvPr/>
          </p:nvSpPr>
          <p:spPr bwMode="auto">
            <a:xfrm>
              <a:off x="1406525" y="1989138"/>
              <a:ext cx="428625" cy="638175"/>
            </a:xfrm>
            <a:prstGeom prst="rect">
              <a:avLst/>
            </a:prstGeom>
          </p:spPr>
          <p:txBody>
            <a:bodyPr wrap="none" fromWordArt="1">
              <a:prstTxWarp prst="textPlain">
                <a:avLst>
                  <a:gd name="adj" fmla="val 50000"/>
                </a:avLst>
              </a:prstTxWarp>
            </a:bodyPr>
            <a:lstStyle/>
            <a:p>
              <a:pPr algn="ctr"/>
              <a:endParaRPr lang="de-DE" sz="3600" b="1" kern="10" normalizeH="1">
                <a:ln w="9525">
                  <a:solidFill>
                    <a:srgbClr val="000000"/>
                  </a:solidFill>
                  <a:round/>
                  <a:headEnd/>
                  <a:tailEnd/>
                </a:ln>
                <a:latin typeface="Arial Black"/>
              </a:endParaRPr>
            </a:p>
          </p:txBody>
        </p:sp>
        <p:sp>
          <p:nvSpPr>
            <p:cNvPr id="29" name="WordArt 26"/>
            <p:cNvSpPr>
              <a:spLocks noChangeArrowheads="1" noChangeShapeType="1" noTextEdit="1"/>
            </p:cNvSpPr>
            <p:nvPr/>
          </p:nvSpPr>
          <p:spPr bwMode="auto">
            <a:xfrm>
              <a:off x="1454150" y="3438525"/>
              <a:ext cx="381000" cy="638175"/>
            </a:xfrm>
            <a:prstGeom prst="rect">
              <a:avLst/>
            </a:prstGeom>
          </p:spPr>
          <p:txBody>
            <a:bodyPr wrap="none" fromWordArt="1">
              <a:prstTxWarp prst="textPlain">
                <a:avLst>
                  <a:gd name="adj" fmla="val 50000"/>
                </a:avLst>
              </a:prstTxWarp>
            </a:bodyPr>
            <a:lstStyle/>
            <a:p>
              <a:pPr algn="ctr"/>
              <a:endParaRPr lang="de-DE" sz="3600" b="1" kern="10" normalizeH="1">
                <a:ln w="9525">
                  <a:solidFill>
                    <a:srgbClr val="000000"/>
                  </a:solidFill>
                  <a:round/>
                  <a:headEnd/>
                  <a:tailEnd/>
                </a:ln>
                <a:latin typeface="Arial Black"/>
              </a:endParaRPr>
            </a:p>
          </p:txBody>
        </p:sp>
        <p:sp>
          <p:nvSpPr>
            <p:cNvPr id="30" name="WordArt 27"/>
            <p:cNvSpPr>
              <a:spLocks noChangeArrowheads="1" noChangeShapeType="1" noTextEdit="1"/>
            </p:cNvSpPr>
            <p:nvPr/>
          </p:nvSpPr>
          <p:spPr bwMode="auto">
            <a:xfrm>
              <a:off x="7380288" y="1927225"/>
              <a:ext cx="333375" cy="638175"/>
            </a:xfrm>
            <a:prstGeom prst="rect">
              <a:avLst/>
            </a:prstGeom>
          </p:spPr>
          <p:txBody>
            <a:bodyPr wrap="none" fromWordArt="1">
              <a:prstTxWarp prst="textPlain">
                <a:avLst>
                  <a:gd name="adj" fmla="val 50000"/>
                </a:avLst>
              </a:prstTxWarp>
            </a:bodyPr>
            <a:lstStyle/>
            <a:p>
              <a:pPr algn="ctr"/>
              <a:endParaRPr lang="de-DE" sz="3600" b="1" kern="10" normalizeH="1">
                <a:ln w="9525">
                  <a:solidFill>
                    <a:srgbClr val="000000"/>
                  </a:solidFill>
                  <a:round/>
                  <a:headEnd/>
                  <a:tailEnd/>
                </a:ln>
                <a:latin typeface="Arial Black"/>
              </a:endParaRPr>
            </a:p>
          </p:txBody>
        </p:sp>
        <p:sp>
          <p:nvSpPr>
            <p:cNvPr id="31" name="WordArt 28"/>
            <p:cNvSpPr>
              <a:spLocks noChangeArrowheads="1" noChangeShapeType="1" noTextEdit="1"/>
            </p:cNvSpPr>
            <p:nvPr/>
          </p:nvSpPr>
          <p:spPr bwMode="auto">
            <a:xfrm>
              <a:off x="7380288" y="3429000"/>
              <a:ext cx="304800" cy="638175"/>
            </a:xfrm>
            <a:prstGeom prst="rect">
              <a:avLst/>
            </a:prstGeom>
          </p:spPr>
          <p:txBody>
            <a:bodyPr wrap="none" fromWordArt="1">
              <a:prstTxWarp prst="textPlain">
                <a:avLst>
                  <a:gd name="adj" fmla="val 50000"/>
                </a:avLst>
              </a:prstTxWarp>
            </a:bodyPr>
            <a:lstStyle/>
            <a:p>
              <a:pPr algn="ctr"/>
              <a:endParaRPr lang="de-DE" sz="3600" b="1" kern="10" normalizeH="1">
                <a:ln w="9525">
                  <a:solidFill>
                    <a:srgbClr val="000000"/>
                  </a:solidFill>
                  <a:round/>
                  <a:headEnd/>
                  <a:tailEnd/>
                </a:ln>
                <a:latin typeface="Arial Black"/>
              </a:endParaRPr>
            </a:p>
          </p:txBody>
        </p:sp>
        <p:sp>
          <p:nvSpPr>
            <p:cNvPr id="32" name="WordArt 29"/>
            <p:cNvSpPr>
              <a:spLocks noChangeArrowheads="1" noChangeShapeType="1" noTextEdit="1"/>
            </p:cNvSpPr>
            <p:nvPr/>
          </p:nvSpPr>
          <p:spPr bwMode="auto">
            <a:xfrm>
              <a:off x="8056116" y="2646363"/>
              <a:ext cx="764356" cy="857250"/>
            </a:xfrm>
            <a:prstGeom prst="rect">
              <a:avLst/>
            </a:prstGeom>
          </p:spPr>
          <p:txBody>
            <a:bodyPr wrap="none" fromWordArt="1">
              <a:prstTxWarp prst="textPlain">
                <a:avLst>
                  <a:gd name="adj" fmla="val 50000"/>
                </a:avLst>
              </a:prstTxWarp>
            </a:bodyPr>
            <a:lstStyle/>
            <a:p>
              <a:pPr algn="ctr"/>
              <a:r>
                <a:rPr lang="de-DE" sz="4800" b="1" kern="10" normalizeH="1" dirty="0" smtClean="0">
                  <a:ln w="25400">
                    <a:solidFill>
                      <a:srgbClr val="000000"/>
                    </a:solidFill>
                    <a:round/>
                    <a:headEnd/>
                    <a:tailEnd/>
                  </a:ln>
                  <a:solidFill>
                    <a:srgbClr val="FFFFFF"/>
                  </a:solidFill>
                  <a:latin typeface="Arial Black"/>
                </a:rPr>
                <a:t>C</a:t>
              </a:r>
              <a:endParaRPr lang="de-DE" sz="4800" b="1" kern="10" normalizeH="1" dirty="0">
                <a:ln w="25400">
                  <a:solidFill>
                    <a:srgbClr val="000000"/>
                  </a:solidFill>
                  <a:round/>
                  <a:headEnd/>
                  <a:tailEnd/>
                </a:ln>
                <a:solidFill>
                  <a:srgbClr val="FFFFFF"/>
                </a:solidFill>
                <a:latin typeface="Arial Black"/>
              </a:endParaRPr>
            </a:p>
          </p:txBody>
        </p:sp>
        <p:sp>
          <p:nvSpPr>
            <p:cNvPr id="33" name="WordArt 30"/>
            <p:cNvSpPr>
              <a:spLocks noChangeArrowheads="1" noChangeShapeType="1" noTextEdit="1"/>
            </p:cNvSpPr>
            <p:nvPr/>
          </p:nvSpPr>
          <p:spPr bwMode="auto">
            <a:xfrm>
              <a:off x="8027988" y="2646363"/>
              <a:ext cx="476250" cy="857250"/>
            </a:xfrm>
            <a:prstGeom prst="rect">
              <a:avLst/>
            </a:prstGeom>
          </p:spPr>
          <p:txBody>
            <a:bodyPr wrap="none" fromWordArt="1">
              <a:prstTxWarp prst="textPlain">
                <a:avLst>
                  <a:gd name="adj" fmla="val 50000"/>
                </a:avLst>
              </a:prstTxWarp>
            </a:bodyPr>
            <a:lstStyle/>
            <a:p>
              <a:pPr algn="ctr"/>
              <a:endParaRPr lang="de-DE" sz="4800" b="1" kern="10" normalizeH="1">
                <a:ln w="25400">
                  <a:solidFill>
                    <a:srgbClr val="000000"/>
                  </a:solidFill>
                  <a:round/>
                  <a:headEnd/>
                  <a:tailEnd/>
                </a:ln>
                <a:solidFill>
                  <a:srgbClr val="FFFFFF"/>
                </a:solidFill>
                <a:latin typeface="Arial Black"/>
              </a:endParaRPr>
            </a:p>
          </p:txBody>
        </p:sp>
        <p:sp>
          <p:nvSpPr>
            <p:cNvPr id="34" name="Text Box 31"/>
            <p:cNvSpPr txBox="1">
              <a:spLocks noChangeArrowheads="1"/>
            </p:cNvSpPr>
            <p:nvPr/>
          </p:nvSpPr>
          <p:spPr bwMode="auto">
            <a:xfrm>
              <a:off x="1835150" y="4529138"/>
              <a:ext cx="488950" cy="366712"/>
            </a:xfrm>
            <a:prstGeom prst="rect">
              <a:avLst/>
            </a:prstGeom>
            <a:noFill/>
            <a:ln w="9525">
              <a:noFill/>
              <a:miter lim="800000"/>
              <a:headEnd/>
              <a:tailEnd/>
            </a:ln>
          </p:spPr>
          <p:txBody>
            <a:bodyPr wrap="none">
              <a:spAutoFit/>
            </a:bodyPr>
            <a:lstStyle/>
            <a:p>
              <a:r>
                <a:rPr lang="de-DE" b="1"/>
                <a:t>[P]</a:t>
              </a:r>
            </a:p>
          </p:txBody>
        </p:sp>
        <p:sp>
          <p:nvSpPr>
            <p:cNvPr id="35" name="Text Box 32"/>
            <p:cNvSpPr txBox="1">
              <a:spLocks noChangeArrowheads="1"/>
            </p:cNvSpPr>
            <p:nvPr/>
          </p:nvSpPr>
          <p:spPr bwMode="auto">
            <a:xfrm>
              <a:off x="6927850" y="4529138"/>
              <a:ext cx="514350" cy="366712"/>
            </a:xfrm>
            <a:prstGeom prst="rect">
              <a:avLst/>
            </a:prstGeom>
            <a:noFill/>
            <a:ln w="9525">
              <a:noFill/>
              <a:miter lim="800000"/>
              <a:headEnd/>
              <a:tailEnd/>
            </a:ln>
          </p:spPr>
          <p:txBody>
            <a:bodyPr wrap="none">
              <a:spAutoFit/>
            </a:bodyPr>
            <a:lstStyle/>
            <a:p>
              <a:r>
                <a:rPr lang="de-DE" b="1"/>
                <a:t>[Q]</a:t>
              </a:r>
            </a:p>
          </p:txBody>
        </p:sp>
        <p:sp>
          <p:nvSpPr>
            <p:cNvPr id="36" name="AutoShape 35"/>
            <p:cNvSpPr>
              <a:spLocks noChangeArrowheads="1"/>
            </p:cNvSpPr>
            <p:nvPr/>
          </p:nvSpPr>
          <p:spPr bwMode="auto">
            <a:xfrm>
              <a:off x="3492500" y="1844674"/>
              <a:ext cx="2159000" cy="2448421"/>
            </a:xfrm>
            <a:prstGeom prst="upArrow">
              <a:avLst>
                <a:gd name="adj1" fmla="val 50000"/>
                <a:gd name="adj2" fmla="val 26691"/>
              </a:avLst>
            </a:prstGeom>
            <a:noFill/>
            <a:ln w="9525">
              <a:solidFill>
                <a:schemeClr val="tx1"/>
              </a:solidFill>
              <a:miter lim="800000"/>
              <a:headEnd/>
              <a:tailEnd/>
            </a:ln>
          </p:spPr>
          <p:txBody>
            <a:bodyPr wrap="none" anchor="ctr"/>
            <a:lstStyle/>
            <a:p>
              <a:endParaRPr lang="de-DE"/>
            </a:p>
          </p:txBody>
        </p:sp>
        <p:sp>
          <p:nvSpPr>
            <p:cNvPr id="37" name="Text Box 36"/>
            <p:cNvSpPr txBox="1">
              <a:spLocks noChangeArrowheads="1"/>
            </p:cNvSpPr>
            <p:nvPr/>
          </p:nvSpPr>
          <p:spPr bwMode="auto">
            <a:xfrm rot="16200000">
              <a:off x="3405810" y="2860031"/>
              <a:ext cx="2275232" cy="461665"/>
            </a:xfrm>
            <a:prstGeom prst="rect">
              <a:avLst/>
            </a:prstGeom>
            <a:noFill/>
            <a:ln w="9525">
              <a:noFill/>
              <a:miter lim="800000"/>
              <a:headEnd/>
              <a:tailEnd/>
            </a:ln>
          </p:spPr>
          <p:txBody>
            <a:bodyPr wrap="none">
              <a:spAutoFit/>
            </a:bodyPr>
            <a:lstStyle/>
            <a:p>
              <a:pPr algn="ctr"/>
              <a:r>
                <a:rPr lang="de-DE" sz="2400" b="1" dirty="0"/>
                <a:t>SIMPLIFICATION </a:t>
              </a:r>
            </a:p>
          </p:txBody>
        </p:sp>
        <p:sp>
          <p:nvSpPr>
            <p:cNvPr id="38" name="Text Box 37"/>
            <p:cNvSpPr txBox="1">
              <a:spLocks noChangeArrowheads="1"/>
            </p:cNvSpPr>
            <p:nvPr/>
          </p:nvSpPr>
          <p:spPr bwMode="auto">
            <a:xfrm rot="16200000">
              <a:off x="1924200" y="2620418"/>
              <a:ext cx="2435225" cy="307975"/>
            </a:xfrm>
            <a:prstGeom prst="rect">
              <a:avLst/>
            </a:prstGeom>
            <a:noFill/>
            <a:ln w="9525">
              <a:noFill/>
              <a:miter lim="800000"/>
              <a:headEnd/>
              <a:tailEnd/>
            </a:ln>
          </p:spPr>
          <p:txBody>
            <a:bodyPr wrap="none">
              <a:spAutoFit/>
            </a:bodyPr>
            <a:lstStyle/>
            <a:p>
              <a:r>
                <a:rPr lang="de-DE" sz="1400" b="1" dirty="0"/>
                <a:t>DE-CONTEXTUALISATION</a:t>
              </a:r>
            </a:p>
          </p:txBody>
        </p:sp>
        <p:sp>
          <p:nvSpPr>
            <p:cNvPr id="39" name="Text Box 38"/>
            <p:cNvSpPr txBox="1">
              <a:spLocks noChangeArrowheads="1"/>
            </p:cNvSpPr>
            <p:nvPr/>
          </p:nvSpPr>
          <p:spPr bwMode="auto">
            <a:xfrm rot="5400000">
              <a:off x="4856584" y="3052465"/>
              <a:ext cx="2435225" cy="307975"/>
            </a:xfrm>
            <a:prstGeom prst="rect">
              <a:avLst/>
            </a:prstGeom>
            <a:noFill/>
            <a:ln w="9525">
              <a:noFill/>
              <a:miter lim="800000"/>
              <a:headEnd/>
              <a:tailEnd/>
            </a:ln>
          </p:spPr>
          <p:txBody>
            <a:bodyPr wrap="none">
              <a:spAutoFit/>
            </a:bodyPr>
            <a:lstStyle/>
            <a:p>
              <a:r>
                <a:rPr lang="de-DE" sz="1400" b="1" dirty="0"/>
                <a:t>RE-CONTEXTUALISATION</a:t>
              </a:r>
            </a:p>
          </p:txBody>
        </p:sp>
        <p:sp>
          <p:nvSpPr>
            <p:cNvPr id="40" name="Rectangle 34"/>
            <p:cNvSpPr>
              <a:spLocks noChangeArrowheads="1"/>
            </p:cNvSpPr>
            <p:nvPr/>
          </p:nvSpPr>
          <p:spPr bwMode="auto">
            <a:xfrm>
              <a:off x="4106863" y="2916238"/>
              <a:ext cx="287337" cy="460375"/>
            </a:xfrm>
            <a:prstGeom prst="rect">
              <a:avLst/>
            </a:prstGeom>
            <a:noFill/>
            <a:ln w="9525">
              <a:noFill/>
              <a:miter lim="800000"/>
              <a:headEnd/>
              <a:tailEnd/>
            </a:ln>
          </p:spPr>
          <p:txBody>
            <a:bodyPr wrap="none">
              <a:spAutoFit/>
            </a:bodyPr>
            <a:lstStyle/>
            <a:p>
              <a:r>
                <a:rPr lang="en-US" sz="2400" b="1"/>
                <a:t>f</a:t>
              </a:r>
              <a:endParaRPr lang="de-DE" sz="2400" b="1"/>
            </a:p>
          </p:txBody>
        </p:sp>
        <p:sp>
          <p:nvSpPr>
            <p:cNvPr id="41" name="Rectangle 35"/>
            <p:cNvSpPr>
              <a:spLocks noChangeArrowheads="1"/>
            </p:cNvSpPr>
            <p:nvPr/>
          </p:nvSpPr>
          <p:spPr bwMode="auto">
            <a:xfrm>
              <a:off x="4716463" y="2924175"/>
              <a:ext cx="287337" cy="461963"/>
            </a:xfrm>
            <a:prstGeom prst="rect">
              <a:avLst/>
            </a:prstGeom>
            <a:noFill/>
            <a:ln w="9525">
              <a:noFill/>
              <a:miter lim="800000"/>
              <a:headEnd/>
              <a:tailEnd/>
            </a:ln>
          </p:spPr>
          <p:txBody>
            <a:bodyPr wrap="none">
              <a:spAutoFit/>
            </a:bodyPr>
            <a:lstStyle/>
            <a:p>
              <a:r>
                <a:rPr lang="en-US" sz="2400" b="1"/>
                <a:t>f</a:t>
              </a:r>
              <a:endParaRPr lang="de-DE" sz="2400" b="1"/>
            </a:p>
          </p:txBody>
        </p:sp>
        <p:sp>
          <p:nvSpPr>
            <p:cNvPr id="42" name="Text Box 10"/>
            <p:cNvSpPr txBox="1">
              <a:spLocks noChangeArrowheads="1"/>
            </p:cNvSpPr>
            <p:nvPr/>
          </p:nvSpPr>
          <p:spPr bwMode="auto">
            <a:xfrm>
              <a:off x="1403350" y="1590675"/>
              <a:ext cx="1008063" cy="1262063"/>
            </a:xfrm>
            <a:prstGeom prst="rect">
              <a:avLst/>
            </a:prstGeom>
            <a:noFill/>
            <a:ln w="9525">
              <a:noFill/>
              <a:miter lim="800000"/>
              <a:headEnd/>
              <a:tailEnd/>
            </a:ln>
          </p:spPr>
          <p:txBody>
            <a:bodyPr>
              <a:spAutoFit/>
            </a:bodyPr>
            <a:lstStyle/>
            <a:p>
              <a:endParaRPr lang="de-DE" b="1"/>
            </a:p>
            <a:p>
              <a:r>
                <a:rPr lang="de-DE" sz="4000" b="1"/>
                <a:t>M</a:t>
              </a:r>
              <a:endParaRPr lang="de-DE" b="1"/>
            </a:p>
            <a:p>
              <a:endParaRPr lang="de-DE" b="1"/>
            </a:p>
          </p:txBody>
        </p:sp>
        <p:sp>
          <p:nvSpPr>
            <p:cNvPr id="43" name="Text Box 10"/>
            <p:cNvSpPr txBox="1">
              <a:spLocks noChangeArrowheads="1"/>
            </p:cNvSpPr>
            <p:nvPr/>
          </p:nvSpPr>
          <p:spPr bwMode="auto">
            <a:xfrm>
              <a:off x="1476375" y="3175000"/>
              <a:ext cx="1008063" cy="1262063"/>
            </a:xfrm>
            <a:prstGeom prst="rect">
              <a:avLst/>
            </a:prstGeom>
            <a:noFill/>
            <a:ln w="9525">
              <a:noFill/>
              <a:miter lim="800000"/>
              <a:headEnd/>
              <a:tailEnd/>
            </a:ln>
          </p:spPr>
          <p:txBody>
            <a:bodyPr>
              <a:spAutoFit/>
            </a:bodyPr>
            <a:lstStyle/>
            <a:p>
              <a:endParaRPr lang="de-DE" b="1"/>
            </a:p>
            <a:p>
              <a:r>
                <a:rPr lang="de-DE" sz="4000" b="1"/>
                <a:t>K</a:t>
              </a:r>
              <a:endParaRPr lang="de-DE" b="1"/>
            </a:p>
            <a:p>
              <a:endParaRPr lang="de-DE" b="1"/>
            </a:p>
          </p:txBody>
        </p:sp>
        <p:sp>
          <p:nvSpPr>
            <p:cNvPr id="44" name="Text Box 10"/>
            <p:cNvSpPr txBox="1">
              <a:spLocks noChangeArrowheads="1"/>
            </p:cNvSpPr>
            <p:nvPr/>
          </p:nvSpPr>
          <p:spPr bwMode="auto">
            <a:xfrm>
              <a:off x="7451725" y="1628775"/>
              <a:ext cx="1008063" cy="1262063"/>
            </a:xfrm>
            <a:prstGeom prst="rect">
              <a:avLst/>
            </a:prstGeom>
            <a:noFill/>
            <a:ln w="9525">
              <a:noFill/>
              <a:miter lim="800000"/>
              <a:headEnd/>
              <a:tailEnd/>
            </a:ln>
          </p:spPr>
          <p:txBody>
            <a:bodyPr>
              <a:spAutoFit/>
            </a:bodyPr>
            <a:lstStyle/>
            <a:p>
              <a:endParaRPr lang="de-DE" b="1"/>
            </a:p>
            <a:p>
              <a:r>
                <a:rPr lang="de-DE" sz="4000" b="1"/>
                <a:t>E</a:t>
              </a:r>
              <a:endParaRPr lang="de-DE" b="1"/>
            </a:p>
            <a:p>
              <a:endParaRPr lang="de-DE" b="1"/>
            </a:p>
          </p:txBody>
        </p:sp>
        <p:sp>
          <p:nvSpPr>
            <p:cNvPr id="45" name="Text Box 10"/>
            <p:cNvSpPr txBox="1">
              <a:spLocks noChangeArrowheads="1"/>
            </p:cNvSpPr>
            <p:nvPr/>
          </p:nvSpPr>
          <p:spPr bwMode="auto">
            <a:xfrm>
              <a:off x="7451725" y="3175000"/>
              <a:ext cx="1008063" cy="1262063"/>
            </a:xfrm>
            <a:prstGeom prst="rect">
              <a:avLst/>
            </a:prstGeom>
            <a:noFill/>
            <a:ln w="9525">
              <a:noFill/>
              <a:miter lim="800000"/>
              <a:headEnd/>
              <a:tailEnd/>
            </a:ln>
          </p:spPr>
          <p:txBody>
            <a:bodyPr>
              <a:spAutoFit/>
            </a:bodyPr>
            <a:lstStyle/>
            <a:p>
              <a:endParaRPr lang="de-DE" b="1"/>
            </a:p>
            <a:p>
              <a:r>
                <a:rPr lang="de-DE" sz="4000" b="1"/>
                <a:t>F</a:t>
              </a:r>
              <a:endParaRPr lang="de-DE" b="1"/>
            </a:p>
            <a:p>
              <a:endParaRPr lang="de-DE" b="1"/>
            </a:p>
          </p:txBody>
        </p:sp>
        <p:sp>
          <p:nvSpPr>
            <p:cNvPr id="46" name="Line 17"/>
            <p:cNvSpPr>
              <a:spLocks noChangeShapeType="1"/>
            </p:cNvSpPr>
            <p:nvPr/>
          </p:nvSpPr>
          <p:spPr bwMode="auto">
            <a:xfrm>
              <a:off x="2987675" y="4581525"/>
              <a:ext cx="3313113" cy="0"/>
            </a:xfrm>
            <a:prstGeom prst="line">
              <a:avLst/>
            </a:prstGeom>
            <a:noFill/>
            <a:ln w="38100" cmpd="dbl">
              <a:solidFill>
                <a:schemeClr val="tx1"/>
              </a:solidFill>
              <a:round/>
              <a:headEnd/>
              <a:tailEnd type="triangle" w="med" len="med"/>
            </a:ln>
          </p:spPr>
          <p:txBody>
            <a:bodyPr/>
            <a:lstStyle/>
            <a:p>
              <a:endParaRPr lang="de-DE"/>
            </a:p>
          </p:txBody>
        </p:sp>
        <p:sp>
          <p:nvSpPr>
            <p:cNvPr id="47" name="Textfeld 84"/>
            <p:cNvSpPr txBox="1">
              <a:spLocks noChangeArrowheads="1"/>
            </p:cNvSpPr>
            <p:nvPr/>
          </p:nvSpPr>
          <p:spPr bwMode="auto">
            <a:xfrm>
              <a:off x="4431630" y="5301208"/>
              <a:ext cx="212378" cy="708025"/>
            </a:xfrm>
            <a:prstGeom prst="rect">
              <a:avLst/>
            </a:prstGeom>
            <a:noFill/>
            <a:ln w="9525">
              <a:noFill/>
              <a:miter lim="800000"/>
              <a:headEnd/>
              <a:tailEnd/>
            </a:ln>
          </p:spPr>
          <p:txBody>
            <a:bodyPr wrap="square">
              <a:spAutoFit/>
            </a:bodyPr>
            <a:lstStyle/>
            <a:p>
              <a:r>
                <a:rPr lang="de-DE" sz="4000" b="1" dirty="0">
                  <a:latin typeface="Calibri" pitchFamily="34" charset="0"/>
                </a:rPr>
                <a:t>.</a:t>
              </a:r>
            </a:p>
          </p:txBody>
        </p:sp>
        <p:sp>
          <p:nvSpPr>
            <p:cNvPr id="49" name="TextBox 48"/>
            <p:cNvSpPr txBox="1"/>
            <p:nvPr/>
          </p:nvSpPr>
          <p:spPr>
            <a:xfrm>
              <a:off x="4192735" y="1547500"/>
              <a:ext cx="758541" cy="369332"/>
            </a:xfrm>
            <a:prstGeom prst="rect">
              <a:avLst/>
            </a:prstGeom>
            <a:noFill/>
          </p:spPr>
          <p:txBody>
            <a:bodyPr wrap="none" rtlCol="0">
              <a:spAutoFit/>
            </a:bodyPr>
            <a:lstStyle/>
            <a:p>
              <a:r>
                <a:rPr lang="de-AT" b="1" dirty="0" smtClean="0"/>
                <a:t>MAPS</a:t>
              </a:r>
              <a:endParaRPr lang="en-GB" b="1" dirty="0"/>
            </a:p>
          </p:txBody>
        </p:sp>
        <p:sp>
          <p:nvSpPr>
            <p:cNvPr id="50" name="TextBox 49"/>
            <p:cNvSpPr txBox="1"/>
            <p:nvPr/>
          </p:nvSpPr>
          <p:spPr>
            <a:xfrm>
              <a:off x="3779912" y="5003884"/>
              <a:ext cx="1664943" cy="369332"/>
            </a:xfrm>
            <a:prstGeom prst="rect">
              <a:avLst/>
            </a:prstGeom>
            <a:noFill/>
          </p:spPr>
          <p:txBody>
            <a:bodyPr wrap="none" rtlCol="0">
              <a:spAutoFit/>
            </a:bodyPr>
            <a:lstStyle/>
            <a:p>
              <a:r>
                <a:rPr lang="de-AT" b="1" dirty="0" smtClean="0"/>
                <a:t>THE TERRITORY</a:t>
              </a:r>
              <a:endParaRPr lang="en-GB" b="1" dirty="0"/>
            </a:p>
          </p:txBody>
        </p:sp>
        <p:sp>
          <p:nvSpPr>
            <p:cNvPr id="51" name="WordArt 29"/>
            <p:cNvSpPr>
              <a:spLocks noChangeArrowheads="1" noChangeShapeType="1" noTextEdit="1"/>
            </p:cNvSpPr>
            <p:nvPr/>
          </p:nvSpPr>
          <p:spPr bwMode="auto">
            <a:xfrm>
              <a:off x="351260" y="2636912"/>
              <a:ext cx="764356" cy="857250"/>
            </a:xfrm>
            <a:prstGeom prst="rect">
              <a:avLst/>
            </a:prstGeom>
          </p:spPr>
          <p:txBody>
            <a:bodyPr wrap="none" fromWordArt="1">
              <a:prstTxWarp prst="textPlain">
                <a:avLst>
                  <a:gd name="adj" fmla="val 50000"/>
                </a:avLst>
              </a:prstTxWarp>
            </a:bodyPr>
            <a:lstStyle/>
            <a:p>
              <a:pPr algn="ctr"/>
              <a:r>
                <a:rPr lang="de-DE" sz="4800" b="1" kern="10" normalizeH="1" dirty="0" smtClean="0">
                  <a:ln w="25400">
                    <a:solidFill>
                      <a:srgbClr val="000000"/>
                    </a:solidFill>
                    <a:round/>
                    <a:headEnd/>
                    <a:tailEnd/>
                  </a:ln>
                  <a:solidFill>
                    <a:srgbClr val="FFFFFF"/>
                  </a:solidFill>
                  <a:latin typeface="Arial Black"/>
                </a:rPr>
                <a:t>A</a:t>
              </a:r>
              <a:endParaRPr lang="de-DE" sz="4800" b="1" kern="10" normalizeH="1" dirty="0">
                <a:ln w="25400">
                  <a:solidFill>
                    <a:srgbClr val="000000"/>
                  </a:solidFill>
                  <a:round/>
                  <a:headEnd/>
                  <a:tailEnd/>
                </a:ln>
                <a:solidFill>
                  <a:srgbClr val="FFFFFF"/>
                </a:solidFill>
                <a:latin typeface="Arial Black"/>
              </a:endParaRPr>
            </a:p>
          </p:txBody>
        </p:sp>
        <p:sp>
          <p:nvSpPr>
            <p:cNvPr id="52" name="Textfeld 87"/>
            <p:cNvSpPr txBox="1"/>
            <p:nvPr/>
          </p:nvSpPr>
          <p:spPr>
            <a:xfrm>
              <a:off x="7987237" y="3645024"/>
              <a:ext cx="975109" cy="369332"/>
            </a:xfrm>
            <a:prstGeom prst="rect">
              <a:avLst/>
            </a:prstGeom>
            <a:noFill/>
          </p:spPr>
          <p:txBody>
            <a:bodyPr wrap="none" rtlCol="0">
              <a:spAutoFit/>
            </a:bodyPr>
            <a:lstStyle/>
            <a:p>
              <a:r>
                <a:rPr lang="de-DE" dirty="0"/>
                <a:t>E</a:t>
              </a:r>
              <a:r>
                <a:rPr lang="de-DE" dirty="0" smtClean="0"/>
                <a:t>motion</a:t>
              </a:r>
              <a:endParaRPr lang="de-DE" dirty="0"/>
            </a:p>
          </p:txBody>
        </p:sp>
        <p:sp>
          <p:nvSpPr>
            <p:cNvPr id="53" name="Text Box 12"/>
            <p:cNvSpPr txBox="1">
              <a:spLocks noChangeArrowheads="1"/>
            </p:cNvSpPr>
            <p:nvPr/>
          </p:nvSpPr>
          <p:spPr bwMode="auto">
            <a:xfrm>
              <a:off x="2916238" y="548680"/>
              <a:ext cx="3240087" cy="1384995"/>
            </a:xfrm>
            <a:prstGeom prst="rect">
              <a:avLst/>
            </a:prstGeom>
            <a:noFill/>
            <a:ln w="9525">
              <a:noFill/>
              <a:miter lim="800000"/>
              <a:headEnd/>
              <a:tailEnd/>
            </a:ln>
          </p:spPr>
          <p:txBody>
            <a:bodyPr>
              <a:spAutoFit/>
            </a:bodyPr>
            <a:lstStyle/>
            <a:p>
              <a:pPr algn="ctr"/>
              <a:endParaRPr lang="de-DE" sz="1400" b="1" dirty="0"/>
            </a:p>
            <a:p>
              <a:pPr algn="ctr"/>
              <a:r>
                <a:rPr lang="de-DE" sz="1400" b="1" dirty="0" smtClean="0"/>
                <a:t>„</a:t>
              </a:r>
              <a:r>
                <a:rPr lang="de-DE" sz="1400" b="1" dirty="0" err="1" smtClean="0"/>
                <a:t>Managerial</a:t>
              </a:r>
              <a:r>
                <a:rPr lang="de-DE" sz="1400" b="1" dirty="0" smtClean="0"/>
                <a:t> </a:t>
              </a:r>
              <a:r>
                <a:rPr lang="de-DE" sz="1400" b="1" dirty="0" err="1" smtClean="0"/>
                <a:t>Rationalizations</a:t>
              </a:r>
              <a:r>
                <a:rPr lang="de-DE" sz="1400" b="1" dirty="0" smtClean="0"/>
                <a:t>“</a:t>
              </a:r>
            </a:p>
            <a:p>
              <a:pPr algn="ctr"/>
              <a:r>
                <a:rPr lang="de-DE" sz="1400" b="1" dirty="0" smtClean="0"/>
                <a:t>COMPUTATION </a:t>
              </a:r>
              <a:r>
                <a:rPr lang="de-DE" sz="1400" b="1" dirty="0"/>
                <a:t>/ ARGUMENTATION </a:t>
              </a:r>
            </a:p>
            <a:p>
              <a:pPr algn="ctr"/>
              <a:r>
                <a:rPr lang="de-DE" sz="1400" b="1" dirty="0"/>
                <a:t>INFORMATION PROCESSING</a:t>
              </a:r>
            </a:p>
            <a:p>
              <a:pPr algn="ctr"/>
              <a:endParaRPr lang="de-DE" sz="1400" b="1" dirty="0"/>
            </a:p>
            <a:p>
              <a:endParaRPr lang="de-DE" sz="1400" b="1" dirty="0"/>
            </a:p>
          </p:txBody>
        </p:sp>
        <p:sp>
          <p:nvSpPr>
            <p:cNvPr id="54" name="TextBox 4"/>
            <p:cNvSpPr txBox="1"/>
            <p:nvPr/>
          </p:nvSpPr>
          <p:spPr>
            <a:xfrm>
              <a:off x="2987824" y="364594"/>
              <a:ext cx="3324297" cy="400110"/>
            </a:xfrm>
            <a:prstGeom prst="rect">
              <a:avLst/>
            </a:prstGeom>
            <a:noFill/>
          </p:spPr>
          <p:txBody>
            <a:bodyPr wrap="none" rtlCol="0">
              <a:spAutoFit/>
            </a:bodyPr>
            <a:lstStyle/>
            <a:p>
              <a:r>
                <a:rPr lang="de-AT" sz="2000" b="1" dirty="0" err="1" smtClean="0">
                  <a:latin typeface="Arial" pitchFamily="34" charset="0"/>
                  <a:cs typeface="Arial" pitchFamily="34" charset="0"/>
                </a:rPr>
                <a:t>Local</a:t>
              </a:r>
              <a:r>
                <a:rPr lang="de-AT" sz="2000" b="1" dirty="0" smtClean="0">
                  <a:latin typeface="Arial" pitchFamily="34" charset="0"/>
                  <a:cs typeface="Arial" pitchFamily="34" charset="0"/>
                </a:rPr>
                <a:t> </a:t>
              </a:r>
              <a:r>
                <a:rPr lang="de-AT" sz="2000" b="1" dirty="0" err="1">
                  <a:latin typeface="Arial" pitchFamily="34" charset="0"/>
                  <a:cs typeface="Arial" pitchFamily="34" charset="0"/>
                </a:rPr>
                <a:t>A</a:t>
              </a:r>
              <a:r>
                <a:rPr lang="de-AT" sz="2000" b="1" dirty="0" err="1" smtClean="0">
                  <a:latin typeface="Arial" pitchFamily="34" charset="0"/>
                  <a:cs typeface="Arial" pitchFamily="34" charset="0"/>
                </a:rPr>
                <a:t>pproximization</a:t>
              </a:r>
              <a:r>
                <a:rPr lang="de-AT" sz="2000" b="1" dirty="0" smtClean="0">
                  <a:latin typeface="Arial" pitchFamily="34" charset="0"/>
                  <a:cs typeface="Arial" pitchFamily="34" charset="0"/>
                </a:rPr>
                <a:t>(s):</a:t>
              </a:r>
              <a:endParaRPr lang="en-GB" sz="2000" b="1" dirty="0">
                <a:latin typeface="Arial" pitchFamily="34" charset="0"/>
                <a:cs typeface="Arial" pitchFamily="34" charset="0"/>
              </a:endParaRPr>
            </a:p>
          </p:txBody>
        </p:sp>
        <p:sp>
          <p:nvSpPr>
            <p:cNvPr id="55" name="Textfeld 5"/>
            <p:cNvSpPr txBox="1"/>
            <p:nvPr/>
          </p:nvSpPr>
          <p:spPr>
            <a:xfrm rot="16200000">
              <a:off x="1305509" y="2762506"/>
              <a:ext cx="2376263" cy="307777"/>
            </a:xfrm>
            <a:prstGeom prst="rect">
              <a:avLst/>
            </a:prstGeom>
            <a:noFill/>
          </p:spPr>
          <p:txBody>
            <a:bodyPr wrap="square" rtlCol="0">
              <a:spAutoFit/>
            </a:bodyPr>
            <a:lstStyle/>
            <a:p>
              <a:r>
                <a:rPr lang="de-DE" sz="1400" dirty="0" err="1" smtClean="0"/>
                <a:t>Aspects</a:t>
              </a:r>
              <a:r>
                <a:rPr lang="de-DE" sz="1400" dirty="0" smtClean="0"/>
                <a:t> </a:t>
              </a:r>
              <a:r>
                <a:rPr lang="de-DE" sz="1400" dirty="0" err="1" smtClean="0"/>
                <a:t>of</a:t>
              </a:r>
              <a:r>
                <a:rPr lang="de-DE" sz="1400" dirty="0" smtClean="0"/>
                <a:t> </a:t>
              </a:r>
              <a:r>
                <a:rPr lang="de-DE" sz="1400" dirty="0" err="1" smtClean="0"/>
                <a:t>Simplification</a:t>
              </a:r>
              <a:endParaRPr lang="de-DE" sz="1400" dirty="0"/>
            </a:p>
          </p:txBody>
        </p:sp>
        <p:sp>
          <p:nvSpPr>
            <p:cNvPr id="56" name="Textfeld 90"/>
            <p:cNvSpPr txBox="1"/>
            <p:nvPr/>
          </p:nvSpPr>
          <p:spPr>
            <a:xfrm rot="5400000">
              <a:off x="5481973" y="3001665"/>
              <a:ext cx="2376263" cy="307777"/>
            </a:xfrm>
            <a:prstGeom prst="rect">
              <a:avLst/>
            </a:prstGeom>
            <a:noFill/>
          </p:spPr>
          <p:txBody>
            <a:bodyPr wrap="square" rtlCol="0">
              <a:spAutoFit/>
            </a:bodyPr>
            <a:lstStyle/>
            <a:p>
              <a:r>
                <a:rPr lang="de-DE" sz="1400" dirty="0" err="1" smtClean="0"/>
                <a:t>Aspects</a:t>
              </a:r>
              <a:r>
                <a:rPr lang="de-DE" sz="1400" dirty="0" smtClean="0"/>
                <a:t> </a:t>
              </a:r>
              <a:r>
                <a:rPr lang="de-DE" sz="1400" dirty="0" err="1" smtClean="0"/>
                <a:t>of</a:t>
              </a:r>
              <a:r>
                <a:rPr lang="de-DE" sz="1400" dirty="0" smtClean="0"/>
                <a:t> Re-</a:t>
              </a:r>
              <a:r>
                <a:rPr lang="de-DE" sz="1400" dirty="0" err="1" smtClean="0"/>
                <a:t>Application</a:t>
              </a:r>
              <a:endParaRPr lang="de-DE" sz="1400" dirty="0"/>
            </a:p>
          </p:txBody>
        </p:sp>
      </p:grpSp>
      <p:sp>
        <p:nvSpPr>
          <p:cNvPr id="57" name="Rectangle 56"/>
          <p:cNvSpPr/>
          <p:nvPr/>
        </p:nvSpPr>
        <p:spPr>
          <a:xfrm>
            <a:off x="323528" y="5652537"/>
            <a:ext cx="8734251" cy="584775"/>
          </a:xfrm>
          <a:prstGeom prst="rect">
            <a:avLst/>
          </a:prstGeom>
        </p:spPr>
        <p:txBody>
          <a:bodyPr wrap="none">
            <a:spAutoFit/>
          </a:bodyPr>
          <a:lstStyle/>
          <a:p>
            <a:r>
              <a:rPr lang="de-DE" sz="3200" b="1" dirty="0" smtClean="0"/>
              <a:t>„</a:t>
            </a:r>
            <a:r>
              <a:rPr lang="de-DE" sz="3200" b="1" dirty="0" err="1" smtClean="0"/>
              <a:t>If</a:t>
            </a:r>
            <a:r>
              <a:rPr lang="de-DE" sz="3200" b="1" dirty="0" smtClean="0"/>
              <a:t>, </a:t>
            </a:r>
            <a:r>
              <a:rPr lang="de-DE" sz="3200" b="1" dirty="0" err="1" smtClean="0"/>
              <a:t>then</a:t>
            </a:r>
            <a:r>
              <a:rPr lang="de-DE" sz="3200" b="1" dirty="0" smtClean="0"/>
              <a:t> …“  f (P </a:t>
            </a:r>
            <a:r>
              <a:rPr lang="de-DE" sz="3200" b="1" dirty="0" smtClean="0">
                <a:sym typeface="Wingdings" pitchFamily="2" charset="2"/>
              </a:rPr>
              <a:t>==&gt; Q) = f (P) --&gt; f (Q)  „</a:t>
            </a:r>
            <a:r>
              <a:rPr lang="de-DE" sz="3200" b="1" dirty="0" err="1" smtClean="0">
                <a:sym typeface="Wingdings" pitchFamily="2" charset="2"/>
              </a:rPr>
              <a:t>If</a:t>
            </a:r>
            <a:r>
              <a:rPr lang="de-DE" sz="3200" b="1" dirty="0" smtClean="0">
                <a:sym typeface="Wingdings" pitchFamily="2" charset="2"/>
              </a:rPr>
              <a:t>, </a:t>
            </a:r>
            <a:r>
              <a:rPr lang="de-DE" sz="3200" b="1" dirty="0" err="1" smtClean="0">
                <a:sym typeface="Wingdings" pitchFamily="2" charset="2"/>
              </a:rPr>
              <a:t>then</a:t>
            </a:r>
            <a:r>
              <a:rPr lang="de-DE" sz="3200" b="1" dirty="0" smtClean="0">
                <a:sym typeface="Wingdings" pitchFamily="2" charset="2"/>
              </a:rPr>
              <a:t> …“</a:t>
            </a:r>
            <a:endParaRPr lang="de-DE" sz="3200" b="1" dirty="0"/>
          </a:p>
        </p:txBody>
      </p:sp>
    </p:spTree>
    <p:extLst>
      <p:ext uri="{BB962C8B-B14F-4D97-AF65-F5344CB8AC3E}">
        <p14:creationId xmlns:p14="http://schemas.microsoft.com/office/powerpoint/2010/main" val="4136331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7"/>
                                        </p:tgtEl>
                                        <p:attrNameLst>
                                          <p:attrName>style.visibility</p:attrName>
                                        </p:attrNameLst>
                                      </p:cBhvr>
                                      <p:to>
                                        <p:strVal val="visible"/>
                                      </p:to>
                                    </p:set>
                                    <p:anim calcmode="lin" valueType="num">
                                      <p:cBhvr additive="base">
                                        <p:cTn id="7" dur="500" fill="hold"/>
                                        <p:tgtEl>
                                          <p:spTgt spid="57"/>
                                        </p:tgtEl>
                                        <p:attrNameLst>
                                          <p:attrName>ppt_x</p:attrName>
                                        </p:attrNameLst>
                                      </p:cBhvr>
                                      <p:tavLst>
                                        <p:tav tm="0">
                                          <p:val>
                                            <p:strVal val="#ppt_x"/>
                                          </p:val>
                                        </p:tav>
                                        <p:tav tm="100000">
                                          <p:val>
                                            <p:strVal val="#ppt_x"/>
                                          </p:val>
                                        </p:tav>
                                      </p:tavLst>
                                    </p:anim>
                                    <p:anim calcmode="lin" valueType="num">
                                      <p:cBhvr additive="base">
                                        <p:cTn id="8" dur="500" fill="hold"/>
                                        <p:tgtEl>
                                          <p:spTgt spid="5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bgerundetes Rechteck 33"/>
          <p:cNvSpPr/>
          <p:nvPr/>
        </p:nvSpPr>
        <p:spPr>
          <a:xfrm>
            <a:off x="1331640" y="2883524"/>
            <a:ext cx="6120680" cy="1440160"/>
          </a:xfrm>
          <a:prstGeom prst="roundRect">
            <a:avLst/>
          </a:prstGeom>
          <a:solidFill>
            <a:schemeClr val="accent2">
              <a:lumMod val="20000"/>
              <a:lumOff val="80000"/>
              <a:alpha val="88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3200" b="1" dirty="0" smtClean="0">
                <a:solidFill>
                  <a:schemeClr val="tx1"/>
                </a:solidFill>
              </a:rPr>
              <a:t>INFORMATION / KNOWLEDGE</a:t>
            </a:r>
            <a:endParaRPr lang="de-DE" sz="3200" b="1" dirty="0"/>
          </a:p>
        </p:txBody>
      </p:sp>
      <p:sp>
        <p:nvSpPr>
          <p:cNvPr id="6" name="Line 4"/>
          <p:cNvSpPr>
            <a:spLocks noChangeShapeType="1"/>
          </p:cNvSpPr>
          <p:nvPr/>
        </p:nvSpPr>
        <p:spPr bwMode="auto">
          <a:xfrm>
            <a:off x="2823592" y="1992986"/>
            <a:ext cx="3384550" cy="0"/>
          </a:xfrm>
          <a:prstGeom prst="line">
            <a:avLst/>
          </a:prstGeom>
          <a:noFill/>
          <a:ln w="9525">
            <a:solidFill>
              <a:schemeClr val="tx1"/>
            </a:solidFill>
            <a:round/>
            <a:headEnd/>
            <a:tailEnd type="triangle" w="med" len="med"/>
          </a:ln>
        </p:spPr>
        <p:txBody>
          <a:bodyPr/>
          <a:lstStyle/>
          <a:p>
            <a:endParaRPr lang="de-DE"/>
          </a:p>
        </p:txBody>
      </p:sp>
      <p:sp>
        <p:nvSpPr>
          <p:cNvPr id="7" name="Line 5"/>
          <p:cNvSpPr>
            <a:spLocks noChangeShapeType="1"/>
          </p:cNvSpPr>
          <p:nvPr/>
        </p:nvSpPr>
        <p:spPr bwMode="auto">
          <a:xfrm>
            <a:off x="2320355" y="4656811"/>
            <a:ext cx="0" cy="0"/>
          </a:xfrm>
          <a:prstGeom prst="line">
            <a:avLst/>
          </a:prstGeom>
          <a:noFill/>
          <a:ln w="9525">
            <a:solidFill>
              <a:schemeClr val="tx1"/>
            </a:solidFill>
            <a:round/>
            <a:headEnd/>
            <a:tailEnd/>
          </a:ln>
        </p:spPr>
        <p:txBody>
          <a:bodyPr/>
          <a:lstStyle/>
          <a:p>
            <a:endParaRPr lang="de-DE"/>
          </a:p>
        </p:txBody>
      </p:sp>
      <p:sp>
        <p:nvSpPr>
          <p:cNvPr id="8" name="Oval 7"/>
          <p:cNvSpPr>
            <a:spLocks noChangeArrowheads="1"/>
          </p:cNvSpPr>
          <p:nvPr/>
        </p:nvSpPr>
        <p:spPr bwMode="auto">
          <a:xfrm>
            <a:off x="1907605" y="4585374"/>
            <a:ext cx="1511300" cy="900112"/>
          </a:xfrm>
          <a:prstGeom prst="ellipse">
            <a:avLst/>
          </a:prstGeom>
          <a:noFill/>
          <a:ln w="9525">
            <a:solidFill>
              <a:schemeClr val="tx1"/>
            </a:solidFill>
            <a:round/>
            <a:headEnd/>
            <a:tailEnd/>
          </a:ln>
        </p:spPr>
        <p:txBody>
          <a:bodyPr wrap="none" anchor="ctr"/>
          <a:lstStyle/>
          <a:p>
            <a:pPr algn="ctr"/>
            <a:r>
              <a:rPr lang="de-DE" b="1"/>
              <a:t>P</a:t>
            </a:r>
          </a:p>
        </p:txBody>
      </p:sp>
      <p:sp>
        <p:nvSpPr>
          <p:cNvPr id="9" name="Rectangle 8"/>
          <p:cNvSpPr>
            <a:spLocks noChangeArrowheads="1"/>
          </p:cNvSpPr>
          <p:nvPr/>
        </p:nvSpPr>
        <p:spPr bwMode="auto">
          <a:xfrm>
            <a:off x="2410842" y="1767561"/>
            <a:ext cx="433388" cy="539750"/>
          </a:xfrm>
          <a:prstGeom prst="rect">
            <a:avLst/>
          </a:prstGeom>
          <a:solidFill>
            <a:schemeClr val="bg1"/>
          </a:solidFill>
          <a:ln w="12700">
            <a:solidFill>
              <a:schemeClr val="tx1"/>
            </a:solidFill>
            <a:miter lim="800000"/>
            <a:headEnd/>
            <a:tailEnd/>
          </a:ln>
        </p:spPr>
        <p:txBody>
          <a:bodyPr wrap="none" anchor="ctr"/>
          <a:lstStyle/>
          <a:p>
            <a:pPr algn="ctr"/>
            <a:r>
              <a:rPr lang="de-DE" b="1"/>
              <a:t>f(P)</a:t>
            </a:r>
          </a:p>
        </p:txBody>
      </p:sp>
      <p:sp>
        <p:nvSpPr>
          <p:cNvPr id="10" name="Rectangle 9"/>
          <p:cNvSpPr>
            <a:spLocks noChangeArrowheads="1"/>
          </p:cNvSpPr>
          <p:nvPr/>
        </p:nvSpPr>
        <p:spPr bwMode="auto">
          <a:xfrm>
            <a:off x="6227192" y="1696124"/>
            <a:ext cx="433388" cy="539750"/>
          </a:xfrm>
          <a:prstGeom prst="rect">
            <a:avLst/>
          </a:prstGeom>
          <a:solidFill>
            <a:schemeClr val="bg1"/>
          </a:solidFill>
          <a:ln w="9525">
            <a:solidFill>
              <a:schemeClr val="tx1"/>
            </a:solidFill>
            <a:miter lim="800000"/>
            <a:headEnd/>
            <a:tailEnd/>
          </a:ln>
        </p:spPr>
        <p:txBody>
          <a:bodyPr wrap="none" anchor="ctr"/>
          <a:lstStyle/>
          <a:p>
            <a:pPr algn="ctr"/>
            <a:r>
              <a:rPr lang="de-DE" b="1"/>
              <a:t>f(Q)</a:t>
            </a:r>
          </a:p>
        </p:txBody>
      </p:sp>
      <p:sp>
        <p:nvSpPr>
          <p:cNvPr id="11" name="Oval 10"/>
          <p:cNvSpPr>
            <a:spLocks noChangeArrowheads="1"/>
          </p:cNvSpPr>
          <p:nvPr/>
        </p:nvSpPr>
        <p:spPr bwMode="auto">
          <a:xfrm>
            <a:off x="5723955" y="4575849"/>
            <a:ext cx="1458912" cy="900112"/>
          </a:xfrm>
          <a:prstGeom prst="ellipse">
            <a:avLst/>
          </a:prstGeom>
          <a:noFill/>
          <a:ln w="9525">
            <a:solidFill>
              <a:schemeClr val="tx1"/>
            </a:solidFill>
            <a:round/>
            <a:headEnd/>
            <a:tailEnd/>
          </a:ln>
        </p:spPr>
        <p:txBody>
          <a:bodyPr wrap="none" anchor="ctr"/>
          <a:lstStyle/>
          <a:p>
            <a:pPr algn="ctr"/>
            <a:r>
              <a:rPr lang="de-DE" b="1"/>
              <a:t>Q</a:t>
            </a:r>
          </a:p>
        </p:txBody>
      </p:sp>
      <p:sp>
        <p:nvSpPr>
          <p:cNvPr id="12" name="Text Box 10"/>
          <p:cNvSpPr txBox="1">
            <a:spLocks noChangeArrowheads="1"/>
          </p:cNvSpPr>
          <p:nvPr/>
        </p:nvSpPr>
        <p:spPr bwMode="auto">
          <a:xfrm>
            <a:off x="1619672" y="1371356"/>
            <a:ext cx="1008062" cy="1262062"/>
          </a:xfrm>
          <a:prstGeom prst="rect">
            <a:avLst/>
          </a:prstGeom>
          <a:noFill/>
          <a:ln w="9525">
            <a:noFill/>
            <a:miter lim="800000"/>
            <a:headEnd/>
            <a:tailEnd/>
          </a:ln>
        </p:spPr>
        <p:txBody>
          <a:bodyPr>
            <a:spAutoFit/>
          </a:bodyPr>
          <a:lstStyle/>
          <a:p>
            <a:endParaRPr lang="de-DE" b="1" dirty="0"/>
          </a:p>
          <a:p>
            <a:r>
              <a:rPr lang="de-DE" sz="4000" b="1" dirty="0"/>
              <a:t>H</a:t>
            </a:r>
            <a:r>
              <a:rPr lang="de-DE" b="1" dirty="0"/>
              <a:t> +</a:t>
            </a:r>
          </a:p>
          <a:p>
            <a:endParaRPr lang="de-DE" b="1" dirty="0"/>
          </a:p>
        </p:txBody>
      </p:sp>
      <p:sp>
        <p:nvSpPr>
          <p:cNvPr id="13" name="Text Box 11"/>
          <p:cNvSpPr txBox="1">
            <a:spLocks noChangeArrowheads="1"/>
          </p:cNvSpPr>
          <p:nvPr/>
        </p:nvSpPr>
        <p:spPr bwMode="auto">
          <a:xfrm>
            <a:off x="3347467" y="4683724"/>
            <a:ext cx="2376488" cy="615950"/>
          </a:xfrm>
          <a:prstGeom prst="rect">
            <a:avLst/>
          </a:prstGeom>
          <a:noFill/>
          <a:ln w="9525">
            <a:noFill/>
            <a:miter lim="800000"/>
            <a:headEnd/>
            <a:tailEnd/>
          </a:ln>
        </p:spPr>
        <p:txBody>
          <a:bodyPr>
            <a:spAutoFit/>
          </a:bodyPr>
          <a:lstStyle/>
          <a:p>
            <a:pPr algn="ctr"/>
            <a:r>
              <a:rPr lang="de-DE" sz="1400" b="1" dirty="0"/>
              <a:t>REAL / CAUSAL</a:t>
            </a:r>
          </a:p>
          <a:p>
            <a:pPr algn="ctr"/>
            <a:endParaRPr lang="de-DE" sz="600" b="1" dirty="0"/>
          </a:p>
          <a:p>
            <a:pPr algn="ctr"/>
            <a:r>
              <a:rPr lang="de-DE" sz="1400" b="1" dirty="0"/>
              <a:t>CONNECTIONS</a:t>
            </a:r>
          </a:p>
        </p:txBody>
      </p:sp>
      <p:sp>
        <p:nvSpPr>
          <p:cNvPr id="14" name="Text Box 12"/>
          <p:cNvSpPr txBox="1">
            <a:spLocks noChangeArrowheads="1"/>
          </p:cNvSpPr>
          <p:nvPr/>
        </p:nvSpPr>
        <p:spPr bwMode="auto">
          <a:xfrm>
            <a:off x="2844230" y="1281786"/>
            <a:ext cx="3240087" cy="1169988"/>
          </a:xfrm>
          <a:prstGeom prst="rect">
            <a:avLst/>
          </a:prstGeom>
          <a:noFill/>
          <a:ln w="9525">
            <a:noFill/>
            <a:miter lim="800000"/>
            <a:headEnd/>
            <a:tailEnd/>
          </a:ln>
        </p:spPr>
        <p:txBody>
          <a:bodyPr>
            <a:spAutoFit/>
          </a:bodyPr>
          <a:lstStyle/>
          <a:p>
            <a:pPr algn="ctr"/>
            <a:endParaRPr lang="de-DE" sz="1400" b="1" dirty="0"/>
          </a:p>
          <a:p>
            <a:pPr algn="ctr"/>
            <a:r>
              <a:rPr lang="de-DE" sz="1400" b="1" dirty="0"/>
              <a:t>COMPUTATION / ARGUMENTATION </a:t>
            </a:r>
          </a:p>
          <a:p>
            <a:pPr algn="ctr"/>
            <a:endParaRPr lang="de-DE" sz="1400" b="1" dirty="0"/>
          </a:p>
          <a:p>
            <a:pPr algn="ctr"/>
            <a:endParaRPr lang="de-DE" sz="1400" b="1" dirty="0"/>
          </a:p>
          <a:p>
            <a:endParaRPr lang="de-DE" sz="1400" b="1" dirty="0"/>
          </a:p>
        </p:txBody>
      </p:sp>
      <p:sp>
        <p:nvSpPr>
          <p:cNvPr id="15" name="Text Box 13"/>
          <p:cNvSpPr txBox="1">
            <a:spLocks noChangeArrowheads="1"/>
          </p:cNvSpPr>
          <p:nvPr/>
        </p:nvSpPr>
        <p:spPr bwMode="auto">
          <a:xfrm>
            <a:off x="2175892" y="5541049"/>
            <a:ext cx="1223963" cy="366712"/>
          </a:xfrm>
          <a:prstGeom prst="rect">
            <a:avLst/>
          </a:prstGeom>
          <a:noFill/>
          <a:ln w="9525">
            <a:noFill/>
            <a:miter lim="800000"/>
            <a:headEnd/>
            <a:tailEnd/>
          </a:ln>
        </p:spPr>
        <p:txBody>
          <a:bodyPr>
            <a:spAutoFit/>
          </a:bodyPr>
          <a:lstStyle/>
          <a:p>
            <a:endParaRPr lang="de-DE" b="1"/>
          </a:p>
        </p:txBody>
      </p:sp>
      <p:sp>
        <p:nvSpPr>
          <p:cNvPr id="16" name="Arc 14"/>
          <p:cNvSpPr>
            <a:spLocks/>
          </p:cNvSpPr>
          <p:nvPr/>
        </p:nvSpPr>
        <p:spPr bwMode="auto">
          <a:xfrm flipH="1" flipV="1">
            <a:off x="2701355" y="2307311"/>
            <a:ext cx="431800" cy="2351088"/>
          </a:xfrm>
          <a:custGeom>
            <a:avLst/>
            <a:gdLst>
              <a:gd name="T0" fmla="*/ 0 w 21600"/>
              <a:gd name="T1" fmla="*/ 0 h 22435"/>
              <a:gd name="T2" fmla="*/ 2147483647 w 21600"/>
              <a:gd name="T3" fmla="*/ 2147483647 h 22435"/>
              <a:gd name="T4" fmla="*/ 0 w 21600"/>
              <a:gd name="T5" fmla="*/ 2147483647 h 22435"/>
              <a:gd name="T6" fmla="*/ 0 60000 65536"/>
              <a:gd name="T7" fmla="*/ 0 60000 65536"/>
              <a:gd name="T8" fmla="*/ 0 60000 65536"/>
              <a:gd name="T9" fmla="*/ 0 w 21600"/>
              <a:gd name="T10" fmla="*/ 0 h 22435"/>
              <a:gd name="T11" fmla="*/ 21600 w 21600"/>
              <a:gd name="T12" fmla="*/ 22435 h 22435"/>
            </a:gdLst>
            <a:ahLst/>
            <a:cxnLst>
              <a:cxn ang="T6">
                <a:pos x="T0" y="T1"/>
              </a:cxn>
              <a:cxn ang="T7">
                <a:pos x="T2" y="T3"/>
              </a:cxn>
              <a:cxn ang="T8">
                <a:pos x="T4" y="T5"/>
              </a:cxn>
            </a:cxnLst>
            <a:rect l="T9" t="T10" r="T11" b="T12"/>
            <a:pathLst>
              <a:path w="21600" h="22435" fill="none" extrusionOk="0">
                <a:moveTo>
                  <a:pt x="-1" y="0"/>
                </a:moveTo>
                <a:cubicBezTo>
                  <a:pt x="11929" y="0"/>
                  <a:pt x="21600" y="9670"/>
                  <a:pt x="21600" y="21600"/>
                </a:cubicBezTo>
                <a:cubicBezTo>
                  <a:pt x="21600" y="21878"/>
                  <a:pt x="21594" y="22156"/>
                  <a:pt x="21583" y="22434"/>
                </a:cubicBezTo>
              </a:path>
              <a:path w="21600" h="22435" stroke="0" extrusionOk="0">
                <a:moveTo>
                  <a:pt x="-1" y="0"/>
                </a:moveTo>
                <a:cubicBezTo>
                  <a:pt x="11929" y="0"/>
                  <a:pt x="21600" y="9670"/>
                  <a:pt x="21600" y="21600"/>
                </a:cubicBezTo>
                <a:cubicBezTo>
                  <a:pt x="21600" y="21878"/>
                  <a:pt x="21594" y="22156"/>
                  <a:pt x="21583" y="22434"/>
                </a:cubicBezTo>
                <a:lnTo>
                  <a:pt x="0" y="21600"/>
                </a:lnTo>
                <a:close/>
              </a:path>
            </a:pathLst>
          </a:custGeom>
          <a:noFill/>
          <a:ln w="12700">
            <a:solidFill>
              <a:schemeClr val="tx1"/>
            </a:solidFill>
            <a:round/>
            <a:headEnd/>
            <a:tailEnd/>
          </a:ln>
        </p:spPr>
        <p:txBody>
          <a:bodyPr wrap="none" anchor="ctr"/>
          <a:lstStyle/>
          <a:p>
            <a:endParaRPr lang="de-DE"/>
          </a:p>
        </p:txBody>
      </p:sp>
      <p:sp>
        <p:nvSpPr>
          <p:cNvPr id="17" name="Arc 15"/>
          <p:cNvSpPr>
            <a:spLocks/>
          </p:cNvSpPr>
          <p:nvPr/>
        </p:nvSpPr>
        <p:spPr bwMode="auto">
          <a:xfrm flipV="1">
            <a:off x="5941442" y="2235874"/>
            <a:ext cx="431800" cy="2447925"/>
          </a:xfrm>
          <a:custGeom>
            <a:avLst/>
            <a:gdLst>
              <a:gd name="T0" fmla="*/ 0 w 21600"/>
              <a:gd name="T1" fmla="*/ 0 h 22506"/>
              <a:gd name="T2" fmla="*/ 2147483647 w 21600"/>
              <a:gd name="T3" fmla="*/ 2147483647 h 22506"/>
              <a:gd name="T4" fmla="*/ 0 w 21600"/>
              <a:gd name="T5" fmla="*/ 2147483647 h 22506"/>
              <a:gd name="T6" fmla="*/ 0 60000 65536"/>
              <a:gd name="T7" fmla="*/ 0 60000 65536"/>
              <a:gd name="T8" fmla="*/ 0 60000 65536"/>
              <a:gd name="T9" fmla="*/ 0 w 21600"/>
              <a:gd name="T10" fmla="*/ 0 h 22506"/>
              <a:gd name="T11" fmla="*/ 21600 w 21600"/>
              <a:gd name="T12" fmla="*/ 22506 h 22506"/>
            </a:gdLst>
            <a:ahLst/>
            <a:cxnLst>
              <a:cxn ang="T6">
                <a:pos x="T0" y="T1"/>
              </a:cxn>
              <a:cxn ang="T7">
                <a:pos x="T2" y="T3"/>
              </a:cxn>
              <a:cxn ang="T8">
                <a:pos x="T4" y="T5"/>
              </a:cxn>
            </a:cxnLst>
            <a:rect l="T9" t="T10" r="T11" b="T12"/>
            <a:pathLst>
              <a:path w="21600" h="22506" fill="none" extrusionOk="0">
                <a:moveTo>
                  <a:pt x="-1" y="0"/>
                </a:moveTo>
                <a:cubicBezTo>
                  <a:pt x="11929" y="0"/>
                  <a:pt x="21600" y="9670"/>
                  <a:pt x="21600" y="21600"/>
                </a:cubicBezTo>
                <a:cubicBezTo>
                  <a:pt x="21600" y="21902"/>
                  <a:pt x="21593" y="22204"/>
                  <a:pt x="21580" y="22505"/>
                </a:cubicBezTo>
              </a:path>
              <a:path w="21600" h="22506" stroke="0" extrusionOk="0">
                <a:moveTo>
                  <a:pt x="-1" y="0"/>
                </a:moveTo>
                <a:cubicBezTo>
                  <a:pt x="11929" y="0"/>
                  <a:pt x="21600" y="9670"/>
                  <a:pt x="21600" y="21600"/>
                </a:cubicBezTo>
                <a:cubicBezTo>
                  <a:pt x="21600" y="21902"/>
                  <a:pt x="21593" y="22204"/>
                  <a:pt x="21580" y="22505"/>
                </a:cubicBezTo>
                <a:lnTo>
                  <a:pt x="0" y="21600"/>
                </a:lnTo>
                <a:close/>
              </a:path>
            </a:pathLst>
          </a:custGeom>
          <a:noFill/>
          <a:ln w="9525">
            <a:solidFill>
              <a:schemeClr val="tx1"/>
            </a:solidFill>
            <a:round/>
            <a:headEnd/>
            <a:tailEnd/>
          </a:ln>
        </p:spPr>
        <p:txBody>
          <a:bodyPr wrap="none" anchor="ctr"/>
          <a:lstStyle/>
          <a:p>
            <a:endParaRPr lang="de-DE"/>
          </a:p>
        </p:txBody>
      </p:sp>
      <p:sp>
        <p:nvSpPr>
          <p:cNvPr id="18" name="Text Box 16"/>
          <p:cNvSpPr txBox="1">
            <a:spLocks noChangeArrowheads="1"/>
          </p:cNvSpPr>
          <p:nvPr/>
        </p:nvSpPr>
        <p:spPr bwMode="auto">
          <a:xfrm>
            <a:off x="2015555" y="5615661"/>
            <a:ext cx="1547812" cy="276225"/>
          </a:xfrm>
          <a:prstGeom prst="rect">
            <a:avLst/>
          </a:prstGeom>
          <a:noFill/>
          <a:ln w="9525">
            <a:noFill/>
            <a:miter lim="800000"/>
            <a:headEnd/>
            <a:tailEnd/>
          </a:ln>
        </p:spPr>
        <p:txBody>
          <a:bodyPr wrap="none">
            <a:spAutoFit/>
          </a:bodyPr>
          <a:lstStyle/>
          <a:p>
            <a:r>
              <a:rPr lang="de-DE" sz="1200" b="1"/>
              <a:t>CATEGORIZATION</a:t>
            </a:r>
          </a:p>
        </p:txBody>
      </p:sp>
      <p:sp>
        <p:nvSpPr>
          <p:cNvPr id="19" name="Text Box 17"/>
          <p:cNvSpPr txBox="1">
            <a:spLocks noChangeArrowheads="1"/>
          </p:cNvSpPr>
          <p:nvPr/>
        </p:nvSpPr>
        <p:spPr bwMode="auto">
          <a:xfrm>
            <a:off x="5773167" y="5595024"/>
            <a:ext cx="1412875" cy="461962"/>
          </a:xfrm>
          <a:prstGeom prst="rect">
            <a:avLst/>
          </a:prstGeom>
          <a:noFill/>
          <a:ln w="9525">
            <a:noFill/>
            <a:miter lim="800000"/>
            <a:headEnd/>
            <a:tailEnd/>
          </a:ln>
        </p:spPr>
        <p:txBody>
          <a:bodyPr wrap="none">
            <a:spAutoFit/>
          </a:bodyPr>
          <a:lstStyle/>
          <a:p>
            <a:pPr algn="ctr"/>
            <a:r>
              <a:rPr lang="de-DE" sz="1200" b="1"/>
              <a:t>NEW CASES OF</a:t>
            </a:r>
          </a:p>
          <a:p>
            <a:pPr algn="ctr"/>
            <a:r>
              <a:rPr lang="de-DE" sz="1200" b="1"/>
              <a:t>APPLICATION</a:t>
            </a:r>
          </a:p>
        </p:txBody>
      </p:sp>
      <p:sp>
        <p:nvSpPr>
          <p:cNvPr id="20" name="Line 20"/>
          <p:cNvSpPr>
            <a:spLocks noChangeShapeType="1"/>
          </p:cNvSpPr>
          <p:nvPr/>
        </p:nvSpPr>
        <p:spPr bwMode="auto">
          <a:xfrm flipV="1">
            <a:off x="2626742" y="2162849"/>
            <a:ext cx="0" cy="2665412"/>
          </a:xfrm>
          <a:prstGeom prst="line">
            <a:avLst/>
          </a:prstGeom>
          <a:noFill/>
          <a:ln w="9525">
            <a:solidFill>
              <a:schemeClr val="tx1"/>
            </a:solidFill>
            <a:round/>
            <a:headEnd/>
            <a:tailEnd type="triangle" w="med" len="med"/>
          </a:ln>
        </p:spPr>
        <p:txBody>
          <a:bodyPr/>
          <a:lstStyle/>
          <a:p>
            <a:endParaRPr lang="de-DE"/>
          </a:p>
        </p:txBody>
      </p:sp>
      <p:sp>
        <p:nvSpPr>
          <p:cNvPr id="21" name="Arc 21"/>
          <p:cNvSpPr>
            <a:spLocks/>
          </p:cNvSpPr>
          <p:nvPr/>
        </p:nvSpPr>
        <p:spPr bwMode="auto">
          <a:xfrm flipV="1">
            <a:off x="2123505" y="2307311"/>
            <a:ext cx="431800" cy="2401888"/>
          </a:xfrm>
          <a:custGeom>
            <a:avLst/>
            <a:gdLst>
              <a:gd name="T0" fmla="*/ 0 w 21600"/>
              <a:gd name="T1" fmla="*/ 0 h 22506"/>
              <a:gd name="T2" fmla="*/ 2147483647 w 21600"/>
              <a:gd name="T3" fmla="*/ 2147483647 h 22506"/>
              <a:gd name="T4" fmla="*/ 0 w 21600"/>
              <a:gd name="T5" fmla="*/ 2147483647 h 22506"/>
              <a:gd name="T6" fmla="*/ 0 60000 65536"/>
              <a:gd name="T7" fmla="*/ 0 60000 65536"/>
              <a:gd name="T8" fmla="*/ 0 60000 65536"/>
              <a:gd name="T9" fmla="*/ 0 w 21600"/>
              <a:gd name="T10" fmla="*/ 0 h 22506"/>
              <a:gd name="T11" fmla="*/ 21600 w 21600"/>
              <a:gd name="T12" fmla="*/ 22506 h 22506"/>
            </a:gdLst>
            <a:ahLst/>
            <a:cxnLst>
              <a:cxn ang="T6">
                <a:pos x="T0" y="T1"/>
              </a:cxn>
              <a:cxn ang="T7">
                <a:pos x="T2" y="T3"/>
              </a:cxn>
              <a:cxn ang="T8">
                <a:pos x="T4" y="T5"/>
              </a:cxn>
            </a:cxnLst>
            <a:rect l="T9" t="T10" r="T11" b="T12"/>
            <a:pathLst>
              <a:path w="21600" h="22506" fill="none" extrusionOk="0">
                <a:moveTo>
                  <a:pt x="-1" y="0"/>
                </a:moveTo>
                <a:cubicBezTo>
                  <a:pt x="11929" y="0"/>
                  <a:pt x="21600" y="9670"/>
                  <a:pt x="21600" y="21600"/>
                </a:cubicBezTo>
                <a:cubicBezTo>
                  <a:pt x="21600" y="21902"/>
                  <a:pt x="21593" y="22204"/>
                  <a:pt x="21580" y="22505"/>
                </a:cubicBezTo>
              </a:path>
              <a:path w="21600" h="22506" stroke="0" extrusionOk="0">
                <a:moveTo>
                  <a:pt x="-1" y="0"/>
                </a:moveTo>
                <a:cubicBezTo>
                  <a:pt x="11929" y="0"/>
                  <a:pt x="21600" y="9670"/>
                  <a:pt x="21600" y="21600"/>
                </a:cubicBezTo>
                <a:cubicBezTo>
                  <a:pt x="21600" y="21902"/>
                  <a:pt x="21593" y="22204"/>
                  <a:pt x="21580" y="22505"/>
                </a:cubicBezTo>
                <a:lnTo>
                  <a:pt x="0" y="21600"/>
                </a:lnTo>
                <a:close/>
              </a:path>
            </a:pathLst>
          </a:custGeom>
          <a:noFill/>
          <a:ln w="9525">
            <a:solidFill>
              <a:schemeClr val="tx1"/>
            </a:solidFill>
            <a:round/>
            <a:headEnd/>
            <a:tailEnd/>
          </a:ln>
        </p:spPr>
        <p:txBody>
          <a:bodyPr wrap="none" anchor="ctr"/>
          <a:lstStyle/>
          <a:p>
            <a:endParaRPr lang="de-DE"/>
          </a:p>
        </p:txBody>
      </p:sp>
      <p:sp>
        <p:nvSpPr>
          <p:cNvPr id="22" name="Arc 22"/>
          <p:cNvSpPr>
            <a:spLocks/>
          </p:cNvSpPr>
          <p:nvPr/>
        </p:nvSpPr>
        <p:spPr bwMode="auto">
          <a:xfrm flipH="1" flipV="1">
            <a:off x="6516117" y="2235874"/>
            <a:ext cx="431800" cy="2447925"/>
          </a:xfrm>
          <a:custGeom>
            <a:avLst/>
            <a:gdLst>
              <a:gd name="T0" fmla="*/ 0 w 21600"/>
              <a:gd name="T1" fmla="*/ 0 h 22435"/>
              <a:gd name="T2" fmla="*/ 2147483647 w 21600"/>
              <a:gd name="T3" fmla="*/ 2147483647 h 22435"/>
              <a:gd name="T4" fmla="*/ 0 w 21600"/>
              <a:gd name="T5" fmla="*/ 2147483647 h 22435"/>
              <a:gd name="T6" fmla="*/ 0 60000 65536"/>
              <a:gd name="T7" fmla="*/ 0 60000 65536"/>
              <a:gd name="T8" fmla="*/ 0 60000 65536"/>
              <a:gd name="T9" fmla="*/ 0 w 21600"/>
              <a:gd name="T10" fmla="*/ 0 h 22435"/>
              <a:gd name="T11" fmla="*/ 21600 w 21600"/>
              <a:gd name="T12" fmla="*/ 22435 h 22435"/>
            </a:gdLst>
            <a:ahLst/>
            <a:cxnLst>
              <a:cxn ang="T6">
                <a:pos x="T0" y="T1"/>
              </a:cxn>
              <a:cxn ang="T7">
                <a:pos x="T2" y="T3"/>
              </a:cxn>
              <a:cxn ang="T8">
                <a:pos x="T4" y="T5"/>
              </a:cxn>
            </a:cxnLst>
            <a:rect l="T9" t="T10" r="T11" b="T12"/>
            <a:pathLst>
              <a:path w="21600" h="22435" fill="none" extrusionOk="0">
                <a:moveTo>
                  <a:pt x="-1" y="0"/>
                </a:moveTo>
                <a:cubicBezTo>
                  <a:pt x="11929" y="0"/>
                  <a:pt x="21600" y="9670"/>
                  <a:pt x="21600" y="21600"/>
                </a:cubicBezTo>
                <a:cubicBezTo>
                  <a:pt x="21600" y="21878"/>
                  <a:pt x="21594" y="22156"/>
                  <a:pt x="21583" y="22434"/>
                </a:cubicBezTo>
              </a:path>
              <a:path w="21600" h="22435" stroke="0" extrusionOk="0">
                <a:moveTo>
                  <a:pt x="-1" y="0"/>
                </a:moveTo>
                <a:cubicBezTo>
                  <a:pt x="11929" y="0"/>
                  <a:pt x="21600" y="9670"/>
                  <a:pt x="21600" y="21600"/>
                </a:cubicBezTo>
                <a:cubicBezTo>
                  <a:pt x="21600" y="21878"/>
                  <a:pt x="21594" y="22156"/>
                  <a:pt x="21583" y="22434"/>
                </a:cubicBezTo>
                <a:lnTo>
                  <a:pt x="0" y="21600"/>
                </a:lnTo>
                <a:close/>
              </a:path>
            </a:pathLst>
          </a:custGeom>
          <a:noFill/>
          <a:ln w="12700">
            <a:solidFill>
              <a:schemeClr val="tx1"/>
            </a:solidFill>
            <a:round/>
            <a:headEnd/>
            <a:tailEnd/>
          </a:ln>
        </p:spPr>
        <p:txBody>
          <a:bodyPr wrap="none" anchor="ctr"/>
          <a:lstStyle/>
          <a:p>
            <a:endParaRPr lang="de-DE"/>
          </a:p>
        </p:txBody>
      </p:sp>
      <p:sp>
        <p:nvSpPr>
          <p:cNvPr id="23" name="Line 23"/>
          <p:cNvSpPr>
            <a:spLocks noChangeShapeType="1"/>
          </p:cNvSpPr>
          <p:nvPr/>
        </p:nvSpPr>
        <p:spPr bwMode="auto">
          <a:xfrm flipV="1">
            <a:off x="6444680" y="2091411"/>
            <a:ext cx="0" cy="2665413"/>
          </a:xfrm>
          <a:prstGeom prst="line">
            <a:avLst/>
          </a:prstGeom>
          <a:noFill/>
          <a:ln w="9525">
            <a:solidFill>
              <a:schemeClr val="tx1"/>
            </a:solidFill>
            <a:round/>
            <a:headEnd/>
            <a:tailEnd type="triangle" w="med" len="med"/>
          </a:ln>
        </p:spPr>
        <p:txBody>
          <a:bodyPr/>
          <a:lstStyle/>
          <a:p>
            <a:endParaRPr lang="de-DE"/>
          </a:p>
        </p:txBody>
      </p:sp>
      <p:sp>
        <p:nvSpPr>
          <p:cNvPr id="24" name="WordArt 26"/>
          <p:cNvSpPr>
            <a:spLocks noChangeArrowheads="1" noChangeShapeType="1" noTextEdit="1"/>
          </p:cNvSpPr>
          <p:nvPr/>
        </p:nvSpPr>
        <p:spPr bwMode="auto">
          <a:xfrm>
            <a:off x="1382142" y="3901161"/>
            <a:ext cx="381000" cy="638175"/>
          </a:xfrm>
          <a:prstGeom prst="rect">
            <a:avLst/>
          </a:prstGeom>
        </p:spPr>
        <p:txBody>
          <a:bodyPr wrap="none" fromWordArt="1">
            <a:prstTxWarp prst="textPlain">
              <a:avLst>
                <a:gd name="adj" fmla="val 50000"/>
              </a:avLst>
            </a:prstTxWarp>
          </a:bodyPr>
          <a:lstStyle/>
          <a:p>
            <a:pPr algn="ctr"/>
            <a:endParaRPr lang="de-DE" sz="3600" b="1" kern="10" normalizeH="1">
              <a:ln w="9525">
                <a:solidFill>
                  <a:srgbClr val="000000"/>
                </a:solidFill>
                <a:round/>
                <a:headEnd/>
                <a:tailEnd/>
              </a:ln>
              <a:latin typeface="Arial Black"/>
            </a:endParaRPr>
          </a:p>
        </p:txBody>
      </p:sp>
      <p:sp>
        <p:nvSpPr>
          <p:cNvPr id="25" name="WordArt 28"/>
          <p:cNvSpPr>
            <a:spLocks noChangeArrowheads="1" noChangeShapeType="1" noTextEdit="1"/>
          </p:cNvSpPr>
          <p:nvPr/>
        </p:nvSpPr>
        <p:spPr bwMode="auto">
          <a:xfrm>
            <a:off x="7308280" y="3891636"/>
            <a:ext cx="304800" cy="638175"/>
          </a:xfrm>
          <a:prstGeom prst="rect">
            <a:avLst/>
          </a:prstGeom>
        </p:spPr>
        <p:txBody>
          <a:bodyPr wrap="none" fromWordArt="1">
            <a:prstTxWarp prst="textPlain">
              <a:avLst>
                <a:gd name="adj" fmla="val 50000"/>
              </a:avLst>
            </a:prstTxWarp>
          </a:bodyPr>
          <a:lstStyle/>
          <a:p>
            <a:pPr algn="ctr"/>
            <a:endParaRPr lang="de-DE" sz="3600" b="1" kern="10" normalizeH="1">
              <a:ln w="9525">
                <a:solidFill>
                  <a:srgbClr val="000000"/>
                </a:solidFill>
                <a:round/>
                <a:headEnd/>
                <a:tailEnd/>
              </a:ln>
              <a:latin typeface="Arial Black"/>
            </a:endParaRPr>
          </a:p>
        </p:txBody>
      </p:sp>
      <p:sp>
        <p:nvSpPr>
          <p:cNvPr id="26" name="WordArt 30"/>
          <p:cNvSpPr>
            <a:spLocks noChangeArrowheads="1" noChangeShapeType="1" noTextEdit="1"/>
          </p:cNvSpPr>
          <p:nvPr/>
        </p:nvSpPr>
        <p:spPr bwMode="auto">
          <a:xfrm>
            <a:off x="7955980" y="3108999"/>
            <a:ext cx="476250" cy="857250"/>
          </a:xfrm>
          <a:prstGeom prst="rect">
            <a:avLst/>
          </a:prstGeom>
        </p:spPr>
        <p:txBody>
          <a:bodyPr wrap="none" fromWordArt="1">
            <a:prstTxWarp prst="textPlain">
              <a:avLst>
                <a:gd name="adj" fmla="val 50000"/>
              </a:avLst>
            </a:prstTxWarp>
          </a:bodyPr>
          <a:lstStyle/>
          <a:p>
            <a:pPr algn="ctr"/>
            <a:endParaRPr lang="de-DE" sz="4800" b="1" kern="10" normalizeH="1">
              <a:ln w="25400">
                <a:solidFill>
                  <a:srgbClr val="000000"/>
                </a:solidFill>
                <a:round/>
                <a:headEnd/>
                <a:tailEnd/>
              </a:ln>
              <a:solidFill>
                <a:srgbClr val="FFFFFF"/>
              </a:solidFill>
              <a:latin typeface="Arial Black"/>
            </a:endParaRPr>
          </a:p>
        </p:txBody>
      </p:sp>
      <p:sp>
        <p:nvSpPr>
          <p:cNvPr id="27" name="AutoShape 35"/>
          <p:cNvSpPr>
            <a:spLocks noChangeArrowheads="1"/>
          </p:cNvSpPr>
          <p:nvPr/>
        </p:nvSpPr>
        <p:spPr bwMode="auto">
          <a:xfrm>
            <a:off x="2915816" y="1803404"/>
            <a:ext cx="3384376" cy="3600400"/>
          </a:xfrm>
          <a:prstGeom prst="upArrow">
            <a:avLst>
              <a:gd name="adj1" fmla="val 50000"/>
              <a:gd name="adj2" fmla="val 26691"/>
            </a:avLst>
          </a:prstGeom>
          <a:noFill/>
          <a:ln w="9525">
            <a:solidFill>
              <a:schemeClr val="tx1"/>
            </a:solidFill>
            <a:miter lim="800000"/>
            <a:headEnd/>
            <a:tailEnd/>
          </a:ln>
        </p:spPr>
        <p:txBody>
          <a:bodyPr wrap="none" anchor="ctr"/>
          <a:lstStyle/>
          <a:p>
            <a:endParaRPr lang="de-DE"/>
          </a:p>
        </p:txBody>
      </p:sp>
      <p:sp>
        <p:nvSpPr>
          <p:cNvPr id="28" name="Text Box 10"/>
          <p:cNvSpPr txBox="1">
            <a:spLocks noChangeArrowheads="1"/>
          </p:cNvSpPr>
          <p:nvPr/>
        </p:nvSpPr>
        <p:spPr bwMode="auto">
          <a:xfrm>
            <a:off x="1331342" y="2053311"/>
            <a:ext cx="1008063" cy="923330"/>
          </a:xfrm>
          <a:prstGeom prst="rect">
            <a:avLst/>
          </a:prstGeom>
          <a:noFill/>
          <a:ln w="9525">
            <a:noFill/>
            <a:miter lim="800000"/>
            <a:headEnd/>
            <a:tailEnd/>
          </a:ln>
        </p:spPr>
        <p:txBody>
          <a:bodyPr>
            <a:spAutoFit/>
          </a:bodyPr>
          <a:lstStyle/>
          <a:p>
            <a:endParaRPr lang="de-DE" b="1" dirty="0"/>
          </a:p>
          <a:p>
            <a:endParaRPr lang="de-DE" b="1" dirty="0"/>
          </a:p>
          <a:p>
            <a:endParaRPr lang="de-DE" b="1" dirty="0"/>
          </a:p>
        </p:txBody>
      </p:sp>
      <p:sp>
        <p:nvSpPr>
          <p:cNvPr id="29" name="Line 17"/>
          <p:cNvSpPr>
            <a:spLocks noChangeShapeType="1"/>
          </p:cNvSpPr>
          <p:nvPr/>
        </p:nvSpPr>
        <p:spPr bwMode="auto">
          <a:xfrm>
            <a:off x="2915667" y="5044161"/>
            <a:ext cx="3313113" cy="0"/>
          </a:xfrm>
          <a:prstGeom prst="line">
            <a:avLst/>
          </a:prstGeom>
          <a:noFill/>
          <a:ln w="38100" cmpd="dbl">
            <a:solidFill>
              <a:schemeClr val="tx1"/>
            </a:solidFill>
            <a:round/>
            <a:headEnd/>
            <a:tailEnd type="triangle" w="med" len="med"/>
          </a:ln>
        </p:spPr>
        <p:txBody>
          <a:bodyPr/>
          <a:lstStyle/>
          <a:p>
            <a:endParaRPr lang="de-DE"/>
          </a:p>
        </p:txBody>
      </p:sp>
      <p:sp>
        <p:nvSpPr>
          <p:cNvPr id="30" name="Slide Number Placeholder 42"/>
          <p:cNvSpPr txBox="1">
            <a:spLocks/>
          </p:cNvSpPr>
          <p:nvPr/>
        </p:nvSpPr>
        <p:spPr>
          <a:xfrm>
            <a:off x="5971605" y="6741492"/>
            <a:ext cx="1905000" cy="215900"/>
          </a:xfrm>
          <a:prstGeom prst="rect">
            <a:avLst/>
          </a:prstGeom>
        </p:spPr>
        <p:txBody>
          <a:bodyPr vert="horz" lIns="0" tIns="0" rIns="0" bIns="0" rtlCol="0" anchor="ctr"/>
          <a:lstStyle>
            <a:defPPr>
              <a:defRPr lang="de-DE"/>
            </a:defPPr>
            <a:lvl1pPr marL="0" algn="r" defTabSz="914400" rtl="0" eaLnBrk="1" fontAlgn="auto" latinLnBrk="0" hangingPunct="1">
              <a:spcBef>
                <a:spcPts val="0"/>
              </a:spcBef>
              <a:spcAft>
                <a:spcPts val="0"/>
              </a:spcAft>
              <a:defRPr sz="1100" kern="1200">
                <a:solidFill>
                  <a:schemeClr val="tx1"/>
                </a:solidFill>
                <a:latin typeface="DigitalSans_Light_Med" pitchFamily="18"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893C79A-84A1-4612-82F9-77AE9BD2A4B0}" type="slidenum">
              <a:rPr lang="de-DE" smtClean="0"/>
              <a:pPr/>
              <a:t>54</a:t>
            </a:fld>
            <a:endParaRPr lang="de-DE"/>
          </a:p>
        </p:txBody>
      </p:sp>
      <p:sp>
        <p:nvSpPr>
          <p:cNvPr id="32" name="Textfeld 1"/>
          <p:cNvSpPr txBox="1"/>
          <p:nvPr/>
        </p:nvSpPr>
        <p:spPr>
          <a:xfrm>
            <a:off x="467544" y="2999664"/>
            <a:ext cx="674396" cy="1107996"/>
          </a:xfrm>
          <a:prstGeom prst="rect">
            <a:avLst/>
          </a:prstGeom>
          <a:noFill/>
        </p:spPr>
        <p:txBody>
          <a:bodyPr wrap="none" rtlCol="0">
            <a:spAutoFit/>
          </a:bodyPr>
          <a:lstStyle/>
          <a:p>
            <a:r>
              <a:rPr lang="de-DE" sz="6600" dirty="0" smtClean="0"/>
              <a:t>A</a:t>
            </a:r>
            <a:endParaRPr lang="de-DE" sz="6600" dirty="0"/>
          </a:p>
        </p:txBody>
      </p:sp>
      <p:sp>
        <p:nvSpPr>
          <p:cNvPr id="33" name="Rechteck 2"/>
          <p:cNvSpPr/>
          <p:nvPr/>
        </p:nvSpPr>
        <p:spPr>
          <a:xfrm>
            <a:off x="7596336" y="2927656"/>
            <a:ext cx="635961" cy="1107996"/>
          </a:xfrm>
          <a:prstGeom prst="rect">
            <a:avLst/>
          </a:prstGeom>
        </p:spPr>
        <p:txBody>
          <a:bodyPr wrap="none">
            <a:spAutoFit/>
          </a:bodyPr>
          <a:lstStyle/>
          <a:p>
            <a:r>
              <a:rPr lang="de-DE" sz="6600" dirty="0" smtClean="0"/>
              <a:t>C</a:t>
            </a:r>
            <a:endParaRPr lang="de-DE" sz="6600" dirty="0"/>
          </a:p>
        </p:txBody>
      </p:sp>
    </p:spTree>
    <p:extLst>
      <p:ext uri="{BB962C8B-B14F-4D97-AF65-F5344CB8AC3E}">
        <p14:creationId xmlns:p14="http://schemas.microsoft.com/office/powerpoint/2010/main" val="1804071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nodePh="1">
                                  <p:stCondLst>
                                    <p:cond delay="0"/>
                                  </p:stCondLst>
                                  <p:endCondLst>
                                    <p:cond evt="begin" delay="0">
                                      <p:tn val="21"/>
                                    </p:cond>
                                  </p:endCondLst>
                                  <p:childTnLst>
                                    <p:set>
                                      <p:cBhvr>
                                        <p:cTn id="22" dur="1" fill="hold">
                                          <p:stCondLst>
                                            <p:cond delay="0"/>
                                          </p:stCondLst>
                                        </p:cTn>
                                        <p:tgtEl>
                                          <p:spTgt spid="15"/>
                                        </p:tgtEl>
                                        <p:attrNameLst>
                                          <p:attrName>style.visibility</p:attrName>
                                        </p:attrNameLst>
                                      </p:cBhvr>
                                      <p:to>
                                        <p:strVal val="visible"/>
                                      </p:to>
                                    </p:set>
                                    <p:anim calcmode="lin" valueType="num">
                                      <p:cBhvr additive="base">
                                        <p:cTn id="23" dur="500" fill="hold"/>
                                        <p:tgtEl>
                                          <p:spTgt spid="15"/>
                                        </p:tgtEl>
                                        <p:attrNameLst>
                                          <p:attrName>ppt_x</p:attrName>
                                        </p:attrNameLst>
                                      </p:cBhvr>
                                      <p:tavLst>
                                        <p:tav tm="0">
                                          <p:val>
                                            <p:strVal val="#ppt_x"/>
                                          </p:val>
                                        </p:tav>
                                        <p:tav tm="100000">
                                          <p:val>
                                            <p:strVal val="#ppt_x"/>
                                          </p:val>
                                        </p:tav>
                                      </p:tavLst>
                                    </p:anim>
                                    <p:anim calcmode="lin" valueType="num">
                                      <p:cBhvr additive="base">
                                        <p:cTn id="24" dur="500" fill="hold"/>
                                        <p:tgtEl>
                                          <p:spTgt spid="15"/>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additive="base">
                                        <p:cTn id="27" dur="500" fill="hold"/>
                                        <p:tgtEl>
                                          <p:spTgt spid="18"/>
                                        </p:tgtEl>
                                        <p:attrNameLst>
                                          <p:attrName>ppt_x</p:attrName>
                                        </p:attrNameLst>
                                      </p:cBhvr>
                                      <p:tavLst>
                                        <p:tav tm="0">
                                          <p:val>
                                            <p:strVal val="#ppt_x"/>
                                          </p:val>
                                        </p:tav>
                                        <p:tav tm="100000">
                                          <p:val>
                                            <p:strVal val="#ppt_x"/>
                                          </p:val>
                                        </p:tav>
                                      </p:tavLst>
                                    </p:anim>
                                    <p:anim calcmode="lin" valueType="num">
                                      <p:cBhvr additive="base">
                                        <p:cTn id="28" dur="500" fill="hold"/>
                                        <p:tgtEl>
                                          <p:spTgt spid="18"/>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anim calcmode="lin" valueType="num">
                                      <p:cBhvr additive="base">
                                        <p:cTn id="31" dur="500" fill="hold"/>
                                        <p:tgtEl>
                                          <p:spTgt spid="19"/>
                                        </p:tgtEl>
                                        <p:attrNameLst>
                                          <p:attrName>ppt_x</p:attrName>
                                        </p:attrNameLst>
                                      </p:cBhvr>
                                      <p:tavLst>
                                        <p:tav tm="0">
                                          <p:val>
                                            <p:strVal val="#ppt_x"/>
                                          </p:val>
                                        </p:tav>
                                        <p:tav tm="100000">
                                          <p:val>
                                            <p:strVal val="#ppt_x"/>
                                          </p:val>
                                        </p:tav>
                                      </p:tavLst>
                                    </p:anim>
                                    <p:anim calcmode="lin" valueType="num">
                                      <p:cBhvr additive="base">
                                        <p:cTn id="32" dur="500" fill="hold"/>
                                        <p:tgtEl>
                                          <p:spTgt spid="19"/>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29"/>
                                        </p:tgtEl>
                                        <p:attrNameLst>
                                          <p:attrName>style.visibility</p:attrName>
                                        </p:attrNameLst>
                                      </p:cBhvr>
                                      <p:to>
                                        <p:strVal val="visible"/>
                                      </p:to>
                                    </p:set>
                                    <p:anim calcmode="lin" valueType="num">
                                      <p:cBhvr additive="base">
                                        <p:cTn id="35" dur="500" fill="hold"/>
                                        <p:tgtEl>
                                          <p:spTgt spid="29"/>
                                        </p:tgtEl>
                                        <p:attrNameLst>
                                          <p:attrName>ppt_x</p:attrName>
                                        </p:attrNameLst>
                                      </p:cBhvr>
                                      <p:tavLst>
                                        <p:tav tm="0">
                                          <p:val>
                                            <p:strVal val="#ppt_x"/>
                                          </p:val>
                                        </p:tav>
                                        <p:tav tm="100000">
                                          <p:val>
                                            <p:strVal val="#ppt_x"/>
                                          </p:val>
                                        </p:tav>
                                      </p:tavLst>
                                    </p:anim>
                                    <p:anim calcmode="lin" valueType="num">
                                      <p:cBhvr additive="base">
                                        <p:cTn id="36"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21"/>
                                        </p:tgtEl>
                                        <p:attrNameLst>
                                          <p:attrName>style.visibility</p:attrName>
                                        </p:attrNameLst>
                                      </p:cBhvr>
                                      <p:to>
                                        <p:strVal val="visible"/>
                                      </p:to>
                                    </p:set>
                                    <p:anim calcmode="lin" valueType="num">
                                      <p:cBhvr additive="base">
                                        <p:cTn id="41" dur="500" fill="hold"/>
                                        <p:tgtEl>
                                          <p:spTgt spid="21"/>
                                        </p:tgtEl>
                                        <p:attrNameLst>
                                          <p:attrName>ppt_x</p:attrName>
                                        </p:attrNameLst>
                                      </p:cBhvr>
                                      <p:tavLst>
                                        <p:tav tm="0">
                                          <p:val>
                                            <p:strVal val="#ppt_x"/>
                                          </p:val>
                                        </p:tav>
                                        <p:tav tm="100000">
                                          <p:val>
                                            <p:strVal val="#ppt_x"/>
                                          </p:val>
                                        </p:tav>
                                      </p:tavLst>
                                    </p:anim>
                                    <p:anim calcmode="lin" valueType="num">
                                      <p:cBhvr additive="base">
                                        <p:cTn id="42" dur="500" fill="hold"/>
                                        <p:tgtEl>
                                          <p:spTgt spid="21"/>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16"/>
                                        </p:tgtEl>
                                        <p:attrNameLst>
                                          <p:attrName>style.visibility</p:attrName>
                                        </p:attrNameLst>
                                      </p:cBhvr>
                                      <p:to>
                                        <p:strVal val="visible"/>
                                      </p:to>
                                    </p:set>
                                    <p:anim calcmode="lin" valueType="num">
                                      <p:cBhvr additive="base">
                                        <p:cTn id="45" dur="500" fill="hold"/>
                                        <p:tgtEl>
                                          <p:spTgt spid="16"/>
                                        </p:tgtEl>
                                        <p:attrNameLst>
                                          <p:attrName>ppt_x</p:attrName>
                                        </p:attrNameLst>
                                      </p:cBhvr>
                                      <p:tavLst>
                                        <p:tav tm="0">
                                          <p:val>
                                            <p:strVal val="#ppt_x"/>
                                          </p:val>
                                        </p:tav>
                                        <p:tav tm="100000">
                                          <p:val>
                                            <p:strVal val="#ppt_x"/>
                                          </p:val>
                                        </p:tav>
                                      </p:tavLst>
                                    </p:anim>
                                    <p:anim calcmode="lin" valueType="num">
                                      <p:cBhvr additive="base">
                                        <p:cTn id="46" dur="500" fill="hold"/>
                                        <p:tgtEl>
                                          <p:spTgt spid="16"/>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17"/>
                                        </p:tgtEl>
                                        <p:attrNameLst>
                                          <p:attrName>style.visibility</p:attrName>
                                        </p:attrNameLst>
                                      </p:cBhvr>
                                      <p:to>
                                        <p:strVal val="visible"/>
                                      </p:to>
                                    </p:set>
                                    <p:anim calcmode="lin" valueType="num">
                                      <p:cBhvr additive="base">
                                        <p:cTn id="49" dur="500" fill="hold"/>
                                        <p:tgtEl>
                                          <p:spTgt spid="17"/>
                                        </p:tgtEl>
                                        <p:attrNameLst>
                                          <p:attrName>ppt_x</p:attrName>
                                        </p:attrNameLst>
                                      </p:cBhvr>
                                      <p:tavLst>
                                        <p:tav tm="0">
                                          <p:val>
                                            <p:strVal val="#ppt_x"/>
                                          </p:val>
                                        </p:tav>
                                        <p:tav tm="100000">
                                          <p:val>
                                            <p:strVal val="#ppt_x"/>
                                          </p:val>
                                        </p:tav>
                                      </p:tavLst>
                                    </p:anim>
                                    <p:anim calcmode="lin" valueType="num">
                                      <p:cBhvr additive="base">
                                        <p:cTn id="50" dur="500" fill="hold"/>
                                        <p:tgtEl>
                                          <p:spTgt spid="17"/>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20"/>
                                        </p:tgtEl>
                                        <p:attrNameLst>
                                          <p:attrName>style.visibility</p:attrName>
                                        </p:attrNameLst>
                                      </p:cBhvr>
                                      <p:to>
                                        <p:strVal val="visible"/>
                                      </p:to>
                                    </p:set>
                                    <p:anim calcmode="lin" valueType="num">
                                      <p:cBhvr additive="base">
                                        <p:cTn id="53" dur="500" fill="hold"/>
                                        <p:tgtEl>
                                          <p:spTgt spid="20"/>
                                        </p:tgtEl>
                                        <p:attrNameLst>
                                          <p:attrName>ppt_x</p:attrName>
                                        </p:attrNameLst>
                                      </p:cBhvr>
                                      <p:tavLst>
                                        <p:tav tm="0">
                                          <p:val>
                                            <p:strVal val="#ppt_x"/>
                                          </p:val>
                                        </p:tav>
                                        <p:tav tm="100000">
                                          <p:val>
                                            <p:strVal val="#ppt_x"/>
                                          </p:val>
                                        </p:tav>
                                      </p:tavLst>
                                    </p:anim>
                                    <p:anim calcmode="lin" valueType="num">
                                      <p:cBhvr additive="base">
                                        <p:cTn id="54" dur="500" fill="hold"/>
                                        <p:tgtEl>
                                          <p:spTgt spid="20"/>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22"/>
                                        </p:tgtEl>
                                        <p:attrNameLst>
                                          <p:attrName>style.visibility</p:attrName>
                                        </p:attrNameLst>
                                      </p:cBhvr>
                                      <p:to>
                                        <p:strVal val="visible"/>
                                      </p:to>
                                    </p:set>
                                    <p:anim calcmode="lin" valueType="num">
                                      <p:cBhvr additive="base">
                                        <p:cTn id="57" dur="500" fill="hold"/>
                                        <p:tgtEl>
                                          <p:spTgt spid="22"/>
                                        </p:tgtEl>
                                        <p:attrNameLst>
                                          <p:attrName>ppt_x</p:attrName>
                                        </p:attrNameLst>
                                      </p:cBhvr>
                                      <p:tavLst>
                                        <p:tav tm="0">
                                          <p:val>
                                            <p:strVal val="#ppt_x"/>
                                          </p:val>
                                        </p:tav>
                                        <p:tav tm="100000">
                                          <p:val>
                                            <p:strVal val="#ppt_x"/>
                                          </p:val>
                                        </p:tav>
                                      </p:tavLst>
                                    </p:anim>
                                    <p:anim calcmode="lin" valueType="num">
                                      <p:cBhvr additive="base">
                                        <p:cTn id="58" dur="500" fill="hold"/>
                                        <p:tgtEl>
                                          <p:spTgt spid="22"/>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23"/>
                                        </p:tgtEl>
                                        <p:attrNameLst>
                                          <p:attrName>style.visibility</p:attrName>
                                        </p:attrNameLst>
                                      </p:cBhvr>
                                      <p:to>
                                        <p:strVal val="visible"/>
                                      </p:to>
                                    </p:set>
                                    <p:anim calcmode="lin" valueType="num">
                                      <p:cBhvr additive="base">
                                        <p:cTn id="61" dur="500" fill="hold"/>
                                        <p:tgtEl>
                                          <p:spTgt spid="23"/>
                                        </p:tgtEl>
                                        <p:attrNameLst>
                                          <p:attrName>ppt_x</p:attrName>
                                        </p:attrNameLst>
                                      </p:cBhvr>
                                      <p:tavLst>
                                        <p:tav tm="0">
                                          <p:val>
                                            <p:strVal val="#ppt_x"/>
                                          </p:val>
                                        </p:tav>
                                        <p:tav tm="100000">
                                          <p:val>
                                            <p:strVal val="#ppt_x"/>
                                          </p:val>
                                        </p:tav>
                                      </p:tavLst>
                                    </p:anim>
                                    <p:anim calcmode="lin" valueType="num">
                                      <p:cBhvr additive="base">
                                        <p:cTn id="62" dur="500" fill="hold"/>
                                        <p:tgtEl>
                                          <p:spTgt spid="23"/>
                                        </p:tgtEl>
                                        <p:attrNameLst>
                                          <p:attrName>ppt_y</p:attrName>
                                        </p:attrNameLst>
                                      </p:cBhvr>
                                      <p:tavLst>
                                        <p:tav tm="0">
                                          <p:val>
                                            <p:strVal val="1+#ppt_h/2"/>
                                          </p:val>
                                        </p:tav>
                                        <p:tav tm="100000">
                                          <p:val>
                                            <p:strVal val="#ppt_y"/>
                                          </p:val>
                                        </p:tav>
                                      </p:tavLst>
                                    </p:anim>
                                  </p:childTnLst>
                                </p:cTn>
                              </p:par>
                              <p:par>
                                <p:cTn id="63" presetID="2" presetClass="entr" presetSubtype="4" fill="hold" grpId="0" nodeType="withEffect">
                                  <p:stCondLst>
                                    <p:cond delay="0"/>
                                  </p:stCondLst>
                                  <p:childTnLst>
                                    <p:set>
                                      <p:cBhvr>
                                        <p:cTn id="64" dur="1" fill="hold">
                                          <p:stCondLst>
                                            <p:cond delay="0"/>
                                          </p:stCondLst>
                                        </p:cTn>
                                        <p:tgtEl>
                                          <p:spTgt spid="27"/>
                                        </p:tgtEl>
                                        <p:attrNameLst>
                                          <p:attrName>style.visibility</p:attrName>
                                        </p:attrNameLst>
                                      </p:cBhvr>
                                      <p:to>
                                        <p:strVal val="visible"/>
                                      </p:to>
                                    </p:set>
                                    <p:anim calcmode="lin" valueType="num">
                                      <p:cBhvr additive="base">
                                        <p:cTn id="65" dur="500" fill="hold"/>
                                        <p:tgtEl>
                                          <p:spTgt spid="27"/>
                                        </p:tgtEl>
                                        <p:attrNameLst>
                                          <p:attrName>ppt_x</p:attrName>
                                        </p:attrNameLst>
                                      </p:cBhvr>
                                      <p:tavLst>
                                        <p:tav tm="0">
                                          <p:val>
                                            <p:strVal val="#ppt_x"/>
                                          </p:val>
                                        </p:tav>
                                        <p:tav tm="100000">
                                          <p:val>
                                            <p:strVal val="#ppt_x"/>
                                          </p:val>
                                        </p:tav>
                                      </p:tavLst>
                                    </p:anim>
                                    <p:anim calcmode="lin" valueType="num">
                                      <p:cBhvr additive="base">
                                        <p:cTn id="66"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 presetClass="entr" presetSubtype="4" fill="hold" grpId="0" nodeType="clickEffect">
                                  <p:stCondLst>
                                    <p:cond delay="0"/>
                                  </p:stCondLst>
                                  <p:childTnLst>
                                    <p:set>
                                      <p:cBhvr>
                                        <p:cTn id="70" dur="1" fill="hold">
                                          <p:stCondLst>
                                            <p:cond delay="0"/>
                                          </p:stCondLst>
                                        </p:cTn>
                                        <p:tgtEl>
                                          <p:spTgt spid="14"/>
                                        </p:tgtEl>
                                        <p:attrNameLst>
                                          <p:attrName>style.visibility</p:attrName>
                                        </p:attrNameLst>
                                      </p:cBhvr>
                                      <p:to>
                                        <p:strVal val="visible"/>
                                      </p:to>
                                    </p:set>
                                    <p:anim calcmode="lin" valueType="num">
                                      <p:cBhvr additive="base">
                                        <p:cTn id="71" dur="500" fill="hold"/>
                                        <p:tgtEl>
                                          <p:spTgt spid="14"/>
                                        </p:tgtEl>
                                        <p:attrNameLst>
                                          <p:attrName>ppt_x</p:attrName>
                                        </p:attrNameLst>
                                      </p:cBhvr>
                                      <p:tavLst>
                                        <p:tav tm="0">
                                          <p:val>
                                            <p:strVal val="#ppt_x"/>
                                          </p:val>
                                        </p:tav>
                                        <p:tav tm="100000">
                                          <p:val>
                                            <p:strVal val="#ppt_x"/>
                                          </p:val>
                                        </p:tav>
                                      </p:tavLst>
                                    </p:anim>
                                    <p:anim calcmode="lin" valueType="num">
                                      <p:cBhvr additive="base">
                                        <p:cTn id="72" dur="500" fill="hold"/>
                                        <p:tgtEl>
                                          <p:spTgt spid="14"/>
                                        </p:tgtEl>
                                        <p:attrNameLst>
                                          <p:attrName>ppt_y</p:attrName>
                                        </p:attrNameLst>
                                      </p:cBhvr>
                                      <p:tavLst>
                                        <p:tav tm="0">
                                          <p:val>
                                            <p:strVal val="1+#ppt_h/2"/>
                                          </p:val>
                                        </p:tav>
                                        <p:tav tm="100000">
                                          <p:val>
                                            <p:strVal val="#ppt_y"/>
                                          </p:val>
                                        </p:tav>
                                      </p:tavLst>
                                    </p:anim>
                                  </p:childTnLst>
                                </p:cTn>
                              </p:par>
                              <p:par>
                                <p:cTn id="73" presetID="2" presetClass="entr" presetSubtype="4" fill="hold" grpId="0" nodeType="withEffect">
                                  <p:stCondLst>
                                    <p:cond delay="0"/>
                                  </p:stCondLst>
                                  <p:childTnLst>
                                    <p:set>
                                      <p:cBhvr>
                                        <p:cTn id="74" dur="1" fill="hold">
                                          <p:stCondLst>
                                            <p:cond delay="0"/>
                                          </p:stCondLst>
                                        </p:cTn>
                                        <p:tgtEl>
                                          <p:spTgt spid="9"/>
                                        </p:tgtEl>
                                        <p:attrNameLst>
                                          <p:attrName>style.visibility</p:attrName>
                                        </p:attrNameLst>
                                      </p:cBhvr>
                                      <p:to>
                                        <p:strVal val="visible"/>
                                      </p:to>
                                    </p:set>
                                    <p:anim calcmode="lin" valueType="num">
                                      <p:cBhvr additive="base">
                                        <p:cTn id="75" dur="500" fill="hold"/>
                                        <p:tgtEl>
                                          <p:spTgt spid="9"/>
                                        </p:tgtEl>
                                        <p:attrNameLst>
                                          <p:attrName>ppt_x</p:attrName>
                                        </p:attrNameLst>
                                      </p:cBhvr>
                                      <p:tavLst>
                                        <p:tav tm="0">
                                          <p:val>
                                            <p:strVal val="#ppt_x"/>
                                          </p:val>
                                        </p:tav>
                                        <p:tav tm="100000">
                                          <p:val>
                                            <p:strVal val="#ppt_x"/>
                                          </p:val>
                                        </p:tav>
                                      </p:tavLst>
                                    </p:anim>
                                    <p:anim calcmode="lin" valueType="num">
                                      <p:cBhvr additive="base">
                                        <p:cTn id="76" dur="500" fill="hold"/>
                                        <p:tgtEl>
                                          <p:spTgt spid="9"/>
                                        </p:tgtEl>
                                        <p:attrNameLst>
                                          <p:attrName>ppt_y</p:attrName>
                                        </p:attrNameLst>
                                      </p:cBhvr>
                                      <p:tavLst>
                                        <p:tav tm="0">
                                          <p:val>
                                            <p:strVal val="1+#ppt_h/2"/>
                                          </p:val>
                                        </p:tav>
                                        <p:tav tm="100000">
                                          <p:val>
                                            <p:strVal val="#ppt_y"/>
                                          </p:val>
                                        </p:tav>
                                      </p:tavLst>
                                    </p:anim>
                                  </p:childTnLst>
                                </p:cTn>
                              </p:par>
                              <p:par>
                                <p:cTn id="77" presetID="2" presetClass="entr" presetSubtype="4" fill="hold" grpId="0" nodeType="withEffect">
                                  <p:stCondLst>
                                    <p:cond delay="0"/>
                                  </p:stCondLst>
                                  <p:childTnLst>
                                    <p:set>
                                      <p:cBhvr>
                                        <p:cTn id="78" dur="1" fill="hold">
                                          <p:stCondLst>
                                            <p:cond delay="0"/>
                                          </p:stCondLst>
                                        </p:cTn>
                                        <p:tgtEl>
                                          <p:spTgt spid="12"/>
                                        </p:tgtEl>
                                        <p:attrNameLst>
                                          <p:attrName>style.visibility</p:attrName>
                                        </p:attrNameLst>
                                      </p:cBhvr>
                                      <p:to>
                                        <p:strVal val="visible"/>
                                      </p:to>
                                    </p:set>
                                    <p:anim calcmode="lin" valueType="num">
                                      <p:cBhvr additive="base">
                                        <p:cTn id="79" dur="500" fill="hold"/>
                                        <p:tgtEl>
                                          <p:spTgt spid="12"/>
                                        </p:tgtEl>
                                        <p:attrNameLst>
                                          <p:attrName>ppt_x</p:attrName>
                                        </p:attrNameLst>
                                      </p:cBhvr>
                                      <p:tavLst>
                                        <p:tav tm="0">
                                          <p:val>
                                            <p:strVal val="#ppt_x"/>
                                          </p:val>
                                        </p:tav>
                                        <p:tav tm="100000">
                                          <p:val>
                                            <p:strVal val="#ppt_x"/>
                                          </p:val>
                                        </p:tav>
                                      </p:tavLst>
                                    </p:anim>
                                    <p:anim calcmode="lin" valueType="num">
                                      <p:cBhvr additive="base">
                                        <p:cTn id="80" dur="500" fill="hold"/>
                                        <p:tgtEl>
                                          <p:spTgt spid="12"/>
                                        </p:tgtEl>
                                        <p:attrNameLst>
                                          <p:attrName>ppt_y</p:attrName>
                                        </p:attrNameLst>
                                      </p:cBhvr>
                                      <p:tavLst>
                                        <p:tav tm="0">
                                          <p:val>
                                            <p:strVal val="1+#ppt_h/2"/>
                                          </p:val>
                                        </p:tav>
                                        <p:tav tm="100000">
                                          <p:val>
                                            <p:strVal val="#ppt_y"/>
                                          </p:val>
                                        </p:tav>
                                      </p:tavLst>
                                    </p:anim>
                                  </p:childTnLst>
                                </p:cTn>
                              </p:par>
                              <p:par>
                                <p:cTn id="81" presetID="2" presetClass="entr" presetSubtype="4" fill="hold" grpId="0" nodeType="withEffect">
                                  <p:stCondLst>
                                    <p:cond delay="0"/>
                                  </p:stCondLst>
                                  <p:childTnLst>
                                    <p:set>
                                      <p:cBhvr>
                                        <p:cTn id="82" dur="1" fill="hold">
                                          <p:stCondLst>
                                            <p:cond delay="0"/>
                                          </p:stCondLst>
                                        </p:cTn>
                                        <p:tgtEl>
                                          <p:spTgt spid="10"/>
                                        </p:tgtEl>
                                        <p:attrNameLst>
                                          <p:attrName>style.visibility</p:attrName>
                                        </p:attrNameLst>
                                      </p:cBhvr>
                                      <p:to>
                                        <p:strVal val="visible"/>
                                      </p:to>
                                    </p:set>
                                    <p:anim calcmode="lin" valueType="num">
                                      <p:cBhvr additive="base">
                                        <p:cTn id="83" dur="500" fill="hold"/>
                                        <p:tgtEl>
                                          <p:spTgt spid="10"/>
                                        </p:tgtEl>
                                        <p:attrNameLst>
                                          <p:attrName>ppt_x</p:attrName>
                                        </p:attrNameLst>
                                      </p:cBhvr>
                                      <p:tavLst>
                                        <p:tav tm="0">
                                          <p:val>
                                            <p:strVal val="#ppt_x"/>
                                          </p:val>
                                        </p:tav>
                                        <p:tav tm="100000">
                                          <p:val>
                                            <p:strVal val="#ppt_x"/>
                                          </p:val>
                                        </p:tav>
                                      </p:tavLst>
                                    </p:anim>
                                    <p:anim calcmode="lin" valueType="num">
                                      <p:cBhvr additive="base">
                                        <p:cTn id="84" dur="500" fill="hold"/>
                                        <p:tgtEl>
                                          <p:spTgt spid="10"/>
                                        </p:tgtEl>
                                        <p:attrNameLst>
                                          <p:attrName>ppt_y</p:attrName>
                                        </p:attrNameLst>
                                      </p:cBhvr>
                                      <p:tavLst>
                                        <p:tav tm="0">
                                          <p:val>
                                            <p:strVal val="1+#ppt_h/2"/>
                                          </p:val>
                                        </p:tav>
                                        <p:tav tm="100000">
                                          <p:val>
                                            <p:strVal val="#ppt_y"/>
                                          </p:val>
                                        </p:tav>
                                      </p:tavLst>
                                    </p:anim>
                                  </p:childTnLst>
                                </p:cTn>
                              </p:par>
                              <p:par>
                                <p:cTn id="85" presetID="2" presetClass="entr" presetSubtype="4" fill="hold" grpId="0" nodeType="withEffect">
                                  <p:stCondLst>
                                    <p:cond delay="0"/>
                                  </p:stCondLst>
                                  <p:childTnLst>
                                    <p:set>
                                      <p:cBhvr>
                                        <p:cTn id="86" dur="1" fill="hold">
                                          <p:stCondLst>
                                            <p:cond delay="0"/>
                                          </p:stCondLst>
                                        </p:cTn>
                                        <p:tgtEl>
                                          <p:spTgt spid="6"/>
                                        </p:tgtEl>
                                        <p:attrNameLst>
                                          <p:attrName>style.visibility</p:attrName>
                                        </p:attrNameLst>
                                      </p:cBhvr>
                                      <p:to>
                                        <p:strVal val="visible"/>
                                      </p:to>
                                    </p:set>
                                    <p:anim calcmode="lin" valueType="num">
                                      <p:cBhvr additive="base">
                                        <p:cTn id="87" dur="500" fill="hold"/>
                                        <p:tgtEl>
                                          <p:spTgt spid="6"/>
                                        </p:tgtEl>
                                        <p:attrNameLst>
                                          <p:attrName>ppt_x</p:attrName>
                                        </p:attrNameLst>
                                      </p:cBhvr>
                                      <p:tavLst>
                                        <p:tav tm="0">
                                          <p:val>
                                            <p:strVal val="#ppt_x"/>
                                          </p:val>
                                        </p:tav>
                                        <p:tav tm="100000">
                                          <p:val>
                                            <p:strVal val="#ppt_x"/>
                                          </p:val>
                                        </p:tav>
                                      </p:tavLst>
                                    </p:anim>
                                    <p:anim calcmode="lin" valueType="num">
                                      <p:cBhvr additive="base">
                                        <p:cTn id="8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89" fill="hold">
                      <p:stCondLst>
                        <p:cond delay="indefinite"/>
                      </p:stCondLst>
                      <p:childTnLst>
                        <p:par>
                          <p:cTn id="90" fill="hold">
                            <p:stCondLst>
                              <p:cond delay="0"/>
                            </p:stCondLst>
                            <p:childTnLst>
                              <p:par>
                                <p:cTn id="91" presetID="2" presetClass="entr" presetSubtype="4" fill="hold" grpId="0" nodeType="clickEffect" nodePh="1">
                                  <p:stCondLst>
                                    <p:cond delay="0"/>
                                  </p:stCondLst>
                                  <p:endCondLst>
                                    <p:cond evt="begin" delay="0">
                                      <p:tn val="91"/>
                                    </p:cond>
                                  </p:endCondLst>
                                  <p:childTnLst>
                                    <p:set>
                                      <p:cBhvr>
                                        <p:cTn id="92" dur="1" fill="hold">
                                          <p:stCondLst>
                                            <p:cond delay="0"/>
                                          </p:stCondLst>
                                        </p:cTn>
                                        <p:tgtEl>
                                          <p:spTgt spid="28"/>
                                        </p:tgtEl>
                                        <p:attrNameLst>
                                          <p:attrName>style.visibility</p:attrName>
                                        </p:attrNameLst>
                                      </p:cBhvr>
                                      <p:to>
                                        <p:strVal val="visible"/>
                                      </p:to>
                                    </p:set>
                                    <p:anim calcmode="lin" valueType="num">
                                      <p:cBhvr additive="base">
                                        <p:cTn id="93" dur="500" fill="hold"/>
                                        <p:tgtEl>
                                          <p:spTgt spid="28"/>
                                        </p:tgtEl>
                                        <p:attrNameLst>
                                          <p:attrName>ppt_x</p:attrName>
                                        </p:attrNameLst>
                                      </p:cBhvr>
                                      <p:tavLst>
                                        <p:tav tm="0">
                                          <p:val>
                                            <p:strVal val="#ppt_x"/>
                                          </p:val>
                                        </p:tav>
                                        <p:tav tm="100000">
                                          <p:val>
                                            <p:strVal val="#ppt_x"/>
                                          </p:val>
                                        </p:tav>
                                      </p:tavLst>
                                    </p:anim>
                                    <p:anim calcmode="lin" valueType="num">
                                      <p:cBhvr additive="base">
                                        <p:cTn id="94"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p:bldP spid="13" grpId="0"/>
      <p:bldP spid="14" grpId="0"/>
      <p:bldP spid="15" grpId="0"/>
      <p:bldP spid="16" grpId="0" animBg="1"/>
      <p:bldP spid="17" grpId="0" animBg="1"/>
      <p:bldP spid="18" grpId="0"/>
      <p:bldP spid="19" grpId="0"/>
      <p:bldP spid="20" grpId="0" animBg="1"/>
      <p:bldP spid="21" grpId="0" animBg="1"/>
      <p:bldP spid="22" grpId="0" animBg="1"/>
      <p:bldP spid="23" grpId="0" animBg="1"/>
      <p:bldP spid="27" grpId="0" animBg="1"/>
      <p:bldP spid="28" grpId="0"/>
      <p:bldP spid="29"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1"/>
          <p:cNvSpPr>
            <a:spLocks noGrp="1"/>
          </p:cNvSpPr>
          <p:nvPr>
            <p:ph type="title"/>
          </p:nvPr>
        </p:nvSpPr>
        <p:spPr>
          <a:xfrm>
            <a:off x="323527" y="1268760"/>
            <a:ext cx="1871862" cy="426938"/>
          </a:xfrm>
        </p:spPr>
        <p:txBody>
          <a:bodyPr>
            <a:normAutofit fontScale="90000"/>
          </a:bodyPr>
          <a:lstStyle/>
          <a:p>
            <a:r>
              <a:rPr lang="de-DE" dirty="0" smtClean="0">
                <a:solidFill>
                  <a:srgbClr val="C00000"/>
                </a:solidFill>
              </a:rPr>
              <a:t>The Core:</a:t>
            </a:r>
            <a:endParaRPr lang="de-DE" dirty="0">
              <a:solidFill>
                <a:srgbClr val="C00000"/>
              </a:solidFill>
            </a:endParaRPr>
          </a:p>
        </p:txBody>
      </p:sp>
      <p:grpSp>
        <p:nvGrpSpPr>
          <p:cNvPr id="6" name="Gruppierung 2"/>
          <p:cNvGrpSpPr/>
          <p:nvPr/>
        </p:nvGrpSpPr>
        <p:grpSpPr>
          <a:xfrm>
            <a:off x="1187326" y="1329330"/>
            <a:ext cx="6522790" cy="5788921"/>
            <a:chOff x="1403350" y="674475"/>
            <a:chExt cx="6522790" cy="6304751"/>
          </a:xfrm>
        </p:grpSpPr>
        <p:sp>
          <p:nvSpPr>
            <p:cNvPr id="7" name="Abgerundetes Rechteck 3"/>
            <p:cNvSpPr/>
            <p:nvPr/>
          </p:nvSpPr>
          <p:spPr>
            <a:xfrm>
              <a:off x="1451582" y="2170782"/>
              <a:ext cx="6474558" cy="1719719"/>
            </a:xfrm>
            <a:prstGeom prst="roundRect">
              <a:avLst/>
            </a:prstGeom>
            <a:solidFill>
              <a:schemeClr val="accent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8" name="Nach unten gekrümmter Pfeil 4"/>
            <p:cNvSpPr/>
            <p:nvPr/>
          </p:nvSpPr>
          <p:spPr>
            <a:xfrm>
              <a:off x="2339752" y="1304404"/>
              <a:ext cx="4916948" cy="3060700"/>
            </a:xfrm>
            <a:prstGeom prst="curvedDownArrow">
              <a:avLst/>
            </a:prstGeom>
            <a:solidFill>
              <a:schemeClr val="accent4">
                <a:lumMod val="40000"/>
                <a:lumOff val="60000"/>
                <a:alpha val="92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solidFill>
                  <a:schemeClr val="tx1"/>
                </a:solidFill>
              </a:endParaRPr>
            </a:p>
          </p:txBody>
        </p:sp>
        <p:sp>
          <p:nvSpPr>
            <p:cNvPr id="9" name="Text Box 12"/>
            <p:cNvSpPr txBox="1">
              <a:spLocks noChangeArrowheads="1"/>
            </p:cNvSpPr>
            <p:nvPr/>
          </p:nvSpPr>
          <p:spPr bwMode="auto">
            <a:xfrm>
              <a:off x="2916238" y="819150"/>
              <a:ext cx="3240087" cy="1169988"/>
            </a:xfrm>
            <a:prstGeom prst="rect">
              <a:avLst/>
            </a:prstGeom>
            <a:noFill/>
            <a:ln w="9525">
              <a:noFill/>
              <a:miter lim="800000"/>
              <a:headEnd/>
              <a:tailEnd/>
            </a:ln>
          </p:spPr>
          <p:txBody>
            <a:bodyPr>
              <a:spAutoFit/>
            </a:bodyPr>
            <a:lstStyle/>
            <a:p>
              <a:pPr algn="ctr"/>
              <a:endParaRPr lang="de-DE" sz="1400" b="1" dirty="0"/>
            </a:p>
            <a:p>
              <a:pPr algn="ctr"/>
              <a:r>
                <a:rPr lang="de-DE" sz="1400" b="1" dirty="0"/>
                <a:t>COMPUTATION / ARGUMENTATION </a:t>
              </a:r>
            </a:p>
            <a:p>
              <a:pPr algn="ctr"/>
              <a:endParaRPr lang="de-DE" sz="1400" b="1" dirty="0"/>
            </a:p>
            <a:p>
              <a:pPr algn="ctr"/>
              <a:endParaRPr lang="de-DE" sz="1400" b="1" dirty="0"/>
            </a:p>
            <a:p>
              <a:endParaRPr lang="de-DE" sz="1400" b="1" dirty="0"/>
            </a:p>
          </p:txBody>
        </p:sp>
        <p:sp>
          <p:nvSpPr>
            <p:cNvPr id="10" name="Textfeld 6"/>
            <p:cNvSpPr txBox="1"/>
            <p:nvPr/>
          </p:nvSpPr>
          <p:spPr>
            <a:xfrm>
              <a:off x="2555776" y="836712"/>
              <a:ext cx="330138" cy="461665"/>
            </a:xfrm>
            <a:prstGeom prst="rect">
              <a:avLst/>
            </a:prstGeom>
            <a:noFill/>
          </p:spPr>
          <p:txBody>
            <a:bodyPr wrap="none" rtlCol="0">
              <a:spAutoFit/>
            </a:bodyPr>
            <a:lstStyle/>
            <a:p>
              <a:r>
                <a:rPr lang="de-DE" sz="2400" b="1" dirty="0" smtClean="0"/>
                <a:t>S</a:t>
              </a:r>
              <a:endParaRPr lang="de-DE" sz="2400" b="1" dirty="0"/>
            </a:p>
          </p:txBody>
        </p:sp>
        <p:sp>
          <p:nvSpPr>
            <p:cNvPr id="11" name="Textfeld 7"/>
            <p:cNvSpPr txBox="1"/>
            <p:nvPr/>
          </p:nvSpPr>
          <p:spPr>
            <a:xfrm>
              <a:off x="6300192" y="765357"/>
              <a:ext cx="357941" cy="738664"/>
            </a:xfrm>
            <a:prstGeom prst="rect">
              <a:avLst/>
            </a:prstGeom>
            <a:noFill/>
          </p:spPr>
          <p:txBody>
            <a:bodyPr wrap="none" rtlCol="0">
              <a:spAutoFit/>
            </a:bodyPr>
            <a:lstStyle/>
            <a:p>
              <a:r>
                <a:rPr lang="de-DE" sz="2400" b="1" dirty="0" smtClean="0"/>
                <a:t>R</a:t>
              </a:r>
              <a:endParaRPr lang="de-DE" sz="2400" b="1" dirty="0"/>
            </a:p>
            <a:p>
              <a:endParaRPr lang="de-DE" dirty="0"/>
            </a:p>
          </p:txBody>
        </p:sp>
        <p:sp>
          <p:nvSpPr>
            <p:cNvPr id="12" name="Line 4"/>
            <p:cNvSpPr>
              <a:spLocks noChangeShapeType="1"/>
            </p:cNvSpPr>
            <p:nvPr/>
          </p:nvSpPr>
          <p:spPr bwMode="auto">
            <a:xfrm>
              <a:off x="2895600" y="1530350"/>
              <a:ext cx="3384550" cy="0"/>
            </a:xfrm>
            <a:prstGeom prst="line">
              <a:avLst/>
            </a:prstGeom>
            <a:noFill/>
            <a:ln w="9525">
              <a:solidFill>
                <a:schemeClr val="tx1"/>
              </a:solidFill>
              <a:round/>
              <a:headEnd/>
              <a:tailEnd type="triangle" w="med" len="med"/>
            </a:ln>
          </p:spPr>
          <p:txBody>
            <a:bodyPr/>
            <a:lstStyle/>
            <a:p>
              <a:endParaRPr lang="de-DE"/>
            </a:p>
          </p:txBody>
        </p:sp>
        <p:sp>
          <p:nvSpPr>
            <p:cNvPr id="13" name="Line 5"/>
            <p:cNvSpPr>
              <a:spLocks noChangeShapeType="1"/>
            </p:cNvSpPr>
            <p:nvPr/>
          </p:nvSpPr>
          <p:spPr bwMode="auto">
            <a:xfrm>
              <a:off x="2392363" y="4194175"/>
              <a:ext cx="0" cy="0"/>
            </a:xfrm>
            <a:prstGeom prst="line">
              <a:avLst/>
            </a:prstGeom>
            <a:noFill/>
            <a:ln w="9525">
              <a:solidFill>
                <a:schemeClr val="tx1"/>
              </a:solidFill>
              <a:round/>
              <a:headEnd/>
              <a:tailEnd/>
            </a:ln>
          </p:spPr>
          <p:txBody>
            <a:bodyPr/>
            <a:lstStyle/>
            <a:p>
              <a:endParaRPr lang="de-DE"/>
            </a:p>
          </p:txBody>
        </p:sp>
        <p:sp>
          <p:nvSpPr>
            <p:cNvPr id="14" name="Oval 6"/>
            <p:cNvSpPr>
              <a:spLocks noChangeArrowheads="1"/>
            </p:cNvSpPr>
            <p:nvPr/>
          </p:nvSpPr>
          <p:spPr bwMode="auto">
            <a:xfrm>
              <a:off x="1979613" y="4122738"/>
              <a:ext cx="1511300" cy="900112"/>
            </a:xfrm>
            <a:prstGeom prst="ellipse">
              <a:avLst/>
            </a:prstGeom>
            <a:noFill/>
            <a:ln w="9525">
              <a:solidFill>
                <a:schemeClr val="tx1"/>
              </a:solidFill>
              <a:round/>
              <a:headEnd/>
              <a:tailEnd/>
            </a:ln>
          </p:spPr>
          <p:txBody>
            <a:bodyPr wrap="none" anchor="ctr"/>
            <a:lstStyle/>
            <a:p>
              <a:pPr algn="ctr"/>
              <a:r>
                <a:rPr lang="de-DE" sz="2800" b="1" dirty="0"/>
                <a:t>P</a:t>
              </a:r>
            </a:p>
          </p:txBody>
        </p:sp>
        <p:sp>
          <p:nvSpPr>
            <p:cNvPr id="15" name="Rectangle 7"/>
            <p:cNvSpPr>
              <a:spLocks noChangeArrowheads="1"/>
            </p:cNvSpPr>
            <p:nvPr/>
          </p:nvSpPr>
          <p:spPr bwMode="auto">
            <a:xfrm>
              <a:off x="2482850" y="1304925"/>
              <a:ext cx="433388" cy="539750"/>
            </a:xfrm>
            <a:prstGeom prst="rect">
              <a:avLst/>
            </a:prstGeom>
            <a:solidFill>
              <a:schemeClr val="bg1"/>
            </a:solidFill>
            <a:ln w="12700">
              <a:solidFill>
                <a:schemeClr val="tx1"/>
              </a:solidFill>
              <a:miter lim="800000"/>
              <a:headEnd/>
              <a:tailEnd/>
            </a:ln>
          </p:spPr>
          <p:txBody>
            <a:bodyPr wrap="none" anchor="ctr"/>
            <a:lstStyle/>
            <a:p>
              <a:pPr algn="ctr"/>
              <a:r>
                <a:rPr lang="de-DE" b="1"/>
                <a:t>f(P)</a:t>
              </a:r>
            </a:p>
          </p:txBody>
        </p:sp>
        <p:sp>
          <p:nvSpPr>
            <p:cNvPr id="16" name="Rectangle 8"/>
            <p:cNvSpPr>
              <a:spLocks noChangeArrowheads="1"/>
            </p:cNvSpPr>
            <p:nvPr/>
          </p:nvSpPr>
          <p:spPr bwMode="auto">
            <a:xfrm>
              <a:off x="6300192" y="1233488"/>
              <a:ext cx="433388" cy="539750"/>
            </a:xfrm>
            <a:prstGeom prst="rect">
              <a:avLst/>
            </a:prstGeom>
            <a:solidFill>
              <a:schemeClr val="bg1"/>
            </a:solidFill>
            <a:ln w="9525">
              <a:solidFill>
                <a:schemeClr val="tx1"/>
              </a:solidFill>
              <a:miter lim="800000"/>
              <a:headEnd/>
              <a:tailEnd/>
            </a:ln>
          </p:spPr>
          <p:txBody>
            <a:bodyPr wrap="none" anchor="ctr"/>
            <a:lstStyle/>
            <a:p>
              <a:pPr algn="ctr"/>
              <a:r>
                <a:rPr lang="de-DE" b="1"/>
                <a:t>f(Q)</a:t>
              </a:r>
            </a:p>
          </p:txBody>
        </p:sp>
        <p:sp>
          <p:nvSpPr>
            <p:cNvPr id="17" name="Oval 9"/>
            <p:cNvSpPr>
              <a:spLocks noChangeArrowheads="1"/>
            </p:cNvSpPr>
            <p:nvPr/>
          </p:nvSpPr>
          <p:spPr bwMode="auto">
            <a:xfrm>
              <a:off x="5795963" y="4113213"/>
              <a:ext cx="1458912" cy="900112"/>
            </a:xfrm>
            <a:prstGeom prst="ellipse">
              <a:avLst/>
            </a:prstGeom>
            <a:noFill/>
            <a:ln w="9525">
              <a:solidFill>
                <a:schemeClr val="tx1"/>
              </a:solidFill>
              <a:round/>
              <a:headEnd/>
              <a:tailEnd/>
            </a:ln>
          </p:spPr>
          <p:txBody>
            <a:bodyPr wrap="none" anchor="ctr"/>
            <a:lstStyle/>
            <a:p>
              <a:pPr algn="ctr"/>
              <a:r>
                <a:rPr lang="de-DE" sz="2800" b="1" dirty="0"/>
                <a:t>Q</a:t>
              </a:r>
            </a:p>
          </p:txBody>
        </p:sp>
        <p:sp>
          <p:nvSpPr>
            <p:cNvPr id="18" name="Text Box 10"/>
            <p:cNvSpPr txBox="1">
              <a:spLocks noChangeArrowheads="1"/>
            </p:cNvSpPr>
            <p:nvPr/>
          </p:nvSpPr>
          <p:spPr bwMode="auto">
            <a:xfrm>
              <a:off x="1691680" y="908720"/>
              <a:ext cx="1008062" cy="1262062"/>
            </a:xfrm>
            <a:prstGeom prst="rect">
              <a:avLst/>
            </a:prstGeom>
            <a:noFill/>
            <a:ln w="9525">
              <a:noFill/>
              <a:miter lim="800000"/>
              <a:headEnd/>
              <a:tailEnd/>
            </a:ln>
          </p:spPr>
          <p:txBody>
            <a:bodyPr>
              <a:spAutoFit/>
            </a:bodyPr>
            <a:lstStyle/>
            <a:p>
              <a:endParaRPr lang="de-DE" b="1" dirty="0"/>
            </a:p>
            <a:p>
              <a:r>
                <a:rPr lang="de-DE" sz="4000" b="1" dirty="0"/>
                <a:t>H</a:t>
              </a:r>
              <a:r>
                <a:rPr lang="de-DE" b="1" dirty="0"/>
                <a:t> +</a:t>
              </a:r>
            </a:p>
            <a:p>
              <a:endParaRPr lang="de-DE" b="1" dirty="0"/>
            </a:p>
          </p:txBody>
        </p:sp>
        <p:sp>
          <p:nvSpPr>
            <p:cNvPr id="19" name="Text Box 11"/>
            <p:cNvSpPr txBox="1">
              <a:spLocks noChangeArrowheads="1"/>
            </p:cNvSpPr>
            <p:nvPr/>
          </p:nvSpPr>
          <p:spPr bwMode="auto">
            <a:xfrm>
              <a:off x="3419475" y="4137604"/>
              <a:ext cx="2376488" cy="804484"/>
            </a:xfrm>
            <a:prstGeom prst="rect">
              <a:avLst/>
            </a:prstGeom>
            <a:noFill/>
            <a:ln w="9525">
              <a:noFill/>
              <a:miter lim="800000"/>
              <a:headEnd/>
              <a:tailEnd/>
            </a:ln>
          </p:spPr>
          <p:txBody>
            <a:bodyPr>
              <a:spAutoFit/>
            </a:bodyPr>
            <a:lstStyle/>
            <a:p>
              <a:pPr algn="ctr"/>
              <a:r>
                <a:rPr lang="de-DE" sz="1400" b="1" dirty="0"/>
                <a:t>REAL / </a:t>
              </a:r>
              <a:r>
                <a:rPr lang="de-DE" sz="1400" b="1" dirty="0" smtClean="0"/>
                <a:t>CAUSAL</a:t>
              </a:r>
            </a:p>
            <a:p>
              <a:pPr algn="ctr"/>
              <a:endParaRPr lang="de-DE" sz="1400" b="1" dirty="0"/>
            </a:p>
            <a:p>
              <a:pPr algn="ctr"/>
              <a:r>
                <a:rPr lang="de-DE" sz="1400" b="1" dirty="0" smtClean="0"/>
                <a:t>CONNECTIONS</a:t>
              </a:r>
              <a:endParaRPr lang="de-DE" sz="1400" b="1" dirty="0"/>
            </a:p>
          </p:txBody>
        </p:sp>
        <p:sp>
          <p:nvSpPr>
            <p:cNvPr id="20" name="Text Box 13"/>
            <p:cNvSpPr txBox="1">
              <a:spLocks noChangeArrowheads="1"/>
            </p:cNvSpPr>
            <p:nvPr/>
          </p:nvSpPr>
          <p:spPr bwMode="auto">
            <a:xfrm>
              <a:off x="2247900" y="5078413"/>
              <a:ext cx="1223963" cy="366712"/>
            </a:xfrm>
            <a:prstGeom prst="rect">
              <a:avLst/>
            </a:prstGeom>
            <a:noFill/>
            <a:ln w="9525">
              <a:noFill/>
              <a:miter lim="800000"/>
              <a:headEnd/>
              <a:tailEnd/>
            </a:ln>
          </p:spPr>
          <p:txBody>
            <a:bodyPr>
              <a:spAutoFit/>
            </a:bodyPr>
            <a:lstStyle/>
            <a:p>
              <a:endParaRPr lang="de-DE" b="1"/>
            </a:p>
          </p:txBody>
        </p:sp>
        <p:sp>
          <p:nvSpPr>
            <p:cNvPr id="21" name="Arc 14"/>
            <p:cNvSpPr>
              <a:spLocks/>
            </p:cNvSpPr>
            <p:nvPr/>
          </p:nvSpPr>
          <p:spPr bwMode="auto">
            <a:xfrm flipH="1" flipV="1">
              <a:off x="2773363" y="1844675"/>
              <a:ext cx="431800" cy="2351088"/>
            </a:xfrm>
            <a:custGeom>
              <a:avLst/>
              <a:gdLst>
                <a:gd name="T0" fmla="*/ 0 w 21600"/>
                <a:gd name="T1" fmla="*/ 0 h 22435"/>
                <a:gd name="T2" fmla="*/ 2147483647 w 21600"/>
                <a:gd name="T3" fmla="*/ 2147483647 h 22435"/>
                <a:gd name="T4" fmla="*/ 0 w 21600"/>
                <a:gd name="T5" fmla="*/ 2147483647 h 22435"/>
                <a:gd name="T6" fmla="*/ 0 60000 65536"/>
                <a:gd name="T7" fmla="*/ 0 60000 65536"/>
                <a:gd name="T8" fmla="*/ 0 60000 65536"/>
                <a:gd name="T9" fmla="*/ 0 w 21600"/>
                <a:gd name="T10" fmla="*/ 0 h 22435"/>
                <a:gd name="T11" fmla="*/ 21600 w 21600"/>
                <a:gd name="T12" fmla="*/ 22435 h 22435"/>
              </a:gdLst>
              <a:ahLst/>
              <a:cxnLst>
                <a:cxn ang="T6">
                  <a:pos x="T0" y="T1"/>
                </a:cxn>
                <a:cxn ang="T7">
                  <a:pos x="T2" y="T3"/>
                </a:cxn>
                <a:cxn ang="T8">
                  <a:pos x="T4" y="T5"/>
                </a:cxn>
              </a:cxnLst>
              <a:rect l="T9" t="T10" r="T11" b="T12"/>
              <a:pathLst>
                <a:path w="21600" h="22435" fill="none" extrusionOk="0">
                  <a:moveTo>
                    <a:pt x="-1" y="0"/>
                  </a:moveTo>
                  <a:cubicBezTo>
                    <a:pt x="11929" y="0"/>
                    <a:pt x="21600" y="9670"/>
                    <a:pt x="21600" y="21600"/>
                  </a:cubicBezTo>
                  <a:cubicBezTo>
                    <a:pt x="21600" y="21878"/>
                    <a:pt x="21594" y="22156"/>
                    <a:pt x="21583" y="22434"/>
                  </a:cubicBezTo>
                </a:path>
                <a:path w="21600" h="22435" stroke="0" extrusionOk="0">
                  <a:moveTo>
                    <a:pt x="-1" y="0"/>
                  </a:moveTo>
                  <a:cubicBezTo>
                    <a:pt x="11929" y="0"/>
                    <a:pt x="21600" y="9670"/>
                    <a:pt x="21600" y="21600"/>
                  </a:cubicBezTo>
                  <a:cubicBezTo>
                    <a:pt x="21600" y="21878"/>
                    <a:pt x="21594" y="22156"/>
                    <a:pt x="21583" y="22434"/>
                  </a:cubicBezTo>
                  <a:lnTo>
                    <a:pt x="0" y="21600"/>
                  </a:lnTo>
                  <a:close/>
                </a:path>
              </a:pathLst>
            </a:custGeom>
            <a:noFill/>
            <a:ln w="12700">
              <a:solidFill>
                <a:schemeClr val="tx1"/>
              </a:solidFill>
              <a:round/>
              <a:headEnd/>
              <a:tailEnd/>
            </a:ln>
          </p:spPr>
          <p:txBody>
            <a:bodyPr wrap="none" anchor="ctr"/>
            <a:lstStyle/>
            <a:p>
              <a:endParaRPr lang="de-DE"/>
            </a:p>
          </p:txBody>
        </p:sp>
        <p:sp>
          <p:nvSpPr>
            <p:cNvPr id="22" name="Arc 15"/>
            <p:cNvSpPr>
              <a:spLocks/>
            </p:cNvSpPr>
            <p:nvPr/>
          </p:nvSpPr>
          <p:spPr bwMode="auto">
            <a:xfrm flipV="1">
              <a:off x="6013450" y="1773238"/>
              <a:ext cx="431800" cy="2447925"/>
            </a:xfrm>
            <a:custGeom>
              <a:avLst/>
              <a:gdLst>
                <a:gd name="T0" fmla="*/ 0 w 21600"/>
                <a:gd name="T1" fmla="*/ 0 h 22506"/>
                <a:gd name="T2" fmla="*/ 2147483647 w 21600"/>
                <a:gd name="T3" fmla="*/ 2147483647 h 22506"/>
                <a:gd name="T4" fmla="*/ 0 w 21600"/>
                <a:gd name="T5" fmla="*/ 2147483647 h 22506"/>
                <a:gd name="T6" fmla="*/ 0 60000 65536"/>
                <a:gd name="T7" fmla="*/ 0 60000 65536"/>
                <a:gd name="T8" fmla="*/ 0 60000 65536"/>
                <a:gd name="T9" fmla="*/ 0 w 21600"/>
                <a:gd name="T10" fmla="*/ 0 h 22506"/>
                <a:gd name="T11" fmla="*/ 21600 w 21600"/>
                <a:gd name="T12" fmla="*/ 22506 h 22506"/>
              </a:gdLst>
              <a:ahLst/>
              <a:cxnLst>
                <a:cxn ang="T6">
                  <a:pos x="T0" y="T1"/>
                </a:cxn>
                <a:cxn ang="T7">
                  <a:pos x="T2" y="T3"/>
                </a:cxn>
                <a:cxn ang="T8">
                  <a:pos x="T4" y="T5"/>
                </a:cxn>
              </a:cxnLst>
              <a:rect l="T9" t="T10" r="T11" b="T12"/>
              <a:pathLst>
                <a:path w="21600" h="22506" fill="none" extrusionOk="0">
                  <a:moveTo>
                    <a:pt x="-1" y="0"/>
                  </a:moveTo>
                  <a:cubicBezTo>
                    <a:pt x="11929" y="0"/>
                    <a:pt x="21600" y="9670"/>
                    <a:pt x="21600" y="21600"/>
                  </a:cubicBezTo>
                  <a:cubicBezTo>
                    <a:pt x="21600" y="21902"/>
                    <a:pt x="21593" y="22204"/>
                    <a:pt x="21580" y="22505"/>
                  </a:cubicBezTo>
                </a:path>
                <a:path w="21600" h="22506" stroke="0" extrusionOk="0">
                  <a:moveTo>
                    <a:pt x="-1" y="0"/>
                  </a:moveTo>
                  <a:cubicBezTo>
                    <a:pt x="11929" y="0"/>
                    <a:pt x="21600" y="9670"/>
                    <a:pt x="21600" y="21600"/>
                  </a:cubicBezTo>
                  <a:cubicBezTo>
                    <a:pt x="21600" y="21902"/>
                    <a:pt x="21593" y="22204"/>
                    <a:pt x="21580" y="22505"/>
                  </a:cubicBezTo>
                  <a:lnTo>
                    <a:pt x="0" y="21600"/>
                  </a:lnTo>
                  <a:close/>
                </a:path>
              </a:pathLst>
            </a:custGeom>
            <a:noFill/>
            <a:ln w="9525">
              <a:solidFill>
                <a:schemeClr val="tx1"/>
              </a:solidFill>
              <a:round/>
              <a:headEnd/>
              <a:tailEnd/>
            </a:ln>
          </p:spPr>
          <p:txBody>
            <a:bodyPr wrap="none" anchor="ctr"/>
            <a:lstStyle/>
            <a:p>
              <a:endParaRPr lang="de-DE"/>
            </a:p>
          </p:txBody>
        </p:sp>
        <p:sp>
          <p:nvSpPr>
            <p:cNvPr id="23" name="Text Box 16"/>
            <p:cNvSpPr txBox="1">
              <a:spLocks noChangeArrowheads="1"/>
            </p:cNvSpPr>
            <p:nvPr/>
          </p:nvSpPr>
          <p:spPr bwMode="auto">
            <a:xfrm>
              <a:off x="2087563" y="5153025"/>
              <a:ext cx="1547812" cy="276225"/>
            </a:xfrm>
            <a:prstGeom prst="rect">
              <a:avLst/>
            </a:prstGeom>
            <a:noFill/>
            <a:ln w="9525">
              <a:noFill/>
              <a:miter lim="800000"/>
              <a:headEnd/>
              <a:tailEnd/>
            </a:ln>
          </p:spPr>
          <p:txBody>
            <a:bodyPr wrap="none">
              <a:spAutoFit/>
            </a:bodyPr>
            <a:lstStyle/>
            <a:p>
              <a:r>
                <a:rPr lang="de-DE" sz="1200" b="1"/>
                <a:t>CATEGORIZATION</a:t>
              </a:r>
            </a:p>
          </p:txBody>
        </p:sp>
        <p:sp>
          <p:nvSpPr>
            <p:cNvPr id="24" name="Text Box 17"/>
            <p:cNvSpPr txBox="1">
              <a:spLocks noChangeArrowheads="1"/>
            </p:cNvSpPr>
            <p:nvPr/>
          </p:nvSpPr>
          <p:spPr bwMode="auto">
            <a:xfrm>
              <a:off x="5845175" y="5132388"/>
              <a:ext cx="1412875" cy="461962"/>
            </a:xfrm>
            <a:prstGeom prst="rect">
              <a:avLst/>
            </a:prstGeom>
            <a:noFill/>
            <a:ln w="9525">
              <a:noFill/>
              <a:miter lim="800000"/>
              <a:headEnd/>
              <a:tailEnd/>
            </a:ln>
          </p:spPr>
          <p:txBody>
            <a:bodyPr wrap="none">
              <a:spAutoFit/>
            </a:bodyPr>
            <a:lstStyle/>
            <a:p>
              <a:pPr algn="ctr"/>
              <a:r>
                <a:rPr lang="de-DE" sz="1200" b="1"/>
                <a:t>NEW CASES OF</a:t>
              </a:r>
            </a:p>
            <a:p>
              <a:pPr algn="ctr"/>
              <a:r>
                <a:rPr lang="de-DE" sz="1200" b="1"/>
                <a:t>APPLICATION</a:t>
              </a:r>
            </a:p>
          </p:txBody>
        </p:sp>
        <p:sp>
          <p:nvSpPr>
            <p:cNvPr id="25" name="Line 20"/>
            <p:cNvSpPr>
              <a:spLocks noChangeShapeType="1"/>
            </p:cNvSpPr>
            <p:nvPr/>
          </p:nvSpPr>
          <p:spPr bwMode="auto">
            <a:xfrm flipV="1">
              <a:off x="2698750" y="1700213"/>
              <a:ext cx="0" cy="2665412"/>
            </a:xfrm>
            <a:prstGeom prst="line">
              <a:avLst/>
            </a:prstGeom>
            <a:noFill/>
            <a:ln w="9525">
              <a:solidFill>
                <a:schemeClr val="tx1"/>
              </a:solidFill>
              <a:round/>
              <a:headEnd/>
              <a:tailEnd type="triangle" w="med" len="med"/>
            </a:ln>
          </p:spPr>
          <p:txBody>
            <a:bodyPr/>
            <a:lstStyle/>
            <a:p>
              <a:endParaRPr lang="de-DE"/>
            </a:p>
          </p:txBody>
        </p:sp>
        <p:sp>
          <p:nvSpPr>
            <p:cNvPr id="26" name="Arc 21"/>
            <p:cNvSpPr>
              <a:spLocks/>
            </p:cNvSpPr>
            <p:nvPr/>
          </p:nvSpPr>
          <p:spPr bwMode="auto">
            <a:xfrm flipV="1">
              <a:off x="2195513" y="1844675"/>
              <a:ext cx="431800" cy="2401888"/>
            </a:xfrm>
            <a:custGeom>
              <a:avLst/>
              <a:gdLst>
                <a:gd name="T0" fmla="*/ 0 w 21600"/>
                <a:gd name="T1" fmla="*/ 0 h 22506"/>
                <a:gd name="T2" fmla="*/ 2147483647 w 21600"/>
                <a:gd name="T3" fmla="*/ 2147483647 h 22506"/>
                <a:gd name="T4" fmla="*/ 0 w 21600"/>
                <a:gd name="T5" fmla="*/ 2147483647 h 22506"/>
                <a:gd name="T6" fmla="*/ 0 60000 65536"/>
                <a:gd name="T7" fmla="*/ 0 60000 65536"/>
                <a:gd name="T8" fmla="*/ 0 60000 65536"/>
                <a:gd name="T9" fmla="*/ 0 w 21600"/>
                <a:gd name="T10" fmla="*/ 0 h 22506"/>
                <a:gd name="T11" fmla="*/ 21600 w 21600"/>
                <a:gd name="T12" fmla="*/ 22506 h 22506"/>
              </a:gdLst>
              <a:ahLst/>
              <a:cxnLst>
                <a:cxn ang="T6">
                  <a:pos x="T0" y="T1"/>
                </a:cxn>
                <a:cxn ang="T7">
                  <a:pos x="T2" y="T3"/>
                </a:cxn>
                <a:cxn ang="T8">
                  <a:pos x="T4" y="T5"/>
                </a:cxn>
              </a:cxnLst>
              <a:rect l="T9" t="T10" r="T11" b="T12"/>
              <a:pathLst>
                <a:path w="21600" h="22506" fill="none" extrusionOk="0">
                  <a:moveTo>
                    <a:pt x="-1" y="0"/>
                  </a:moveTo>
                  <a:cubicBezTo>
                    <a:pt x="11929" y="0"/>
                    <a:pt x="21600" y="9670"/>
                    <a:pt x="21600" y="21600"/>
                  </a:cubicBezTo>
                  <a:cubicBezTo>
                    <a:pt x="21600" y="21902"/>
                    <a:pt x="21593" y="22204"/>
                    <a:pt x="21580" y="22505"/>
                  </a:cubicBezTo>
                </a:path>
                <a:path w="21600" h="22506" stroke="0" extrusionOk="0">
                  <a:moveTo>
                    <a:pt x="-1" y="0"/>
                  </a:moveTo>
                  <a:cubicBezTo>
                    <a:pt x="11929" y="0"/>
                    <a:pt x="21600" y="9670"/>
                    <a:pt x="21600" y="21600"/>
                  </a:cubicBezTo>
                  <a:cubicBezTo>
                    <a:pt x="21600" y="21902"/>
                    <a:pt x="21593" y="22204"/>
                    <a:pt x="21580" y="22505"/>
                  </a:cubicBezTo>
                  <a:lnTo>
                    <a:pt x="0" y="21600"/>
                  </a:lnTo>
                  <a:close/>
                </a:path>
              </a:pathLst>
            </a:custGeom>
            <a:noFill/>
            <a:ln w="9525">
              <a:solidFill>
                <a:schemeClr val="tx1"/>
              </a:solidFill>
              <a:round/>
              <a:headEnd/>
              <a:tailEnd/>
            </a:ln>
          </p:spPr>
          <p:txBody>
            <a:bodyPr wrap="none" anchor="ctr"/>
            <a:lstStyle/>
            <a:p>
              <a:endParaRPr lang="de-DE"/>
            </a:p>
          </p:txBody>
        </p:sp>
        <p:sp>
          <p:nvSpPr>
            <p:cNvPr id="27" name="Arc 22"/>
            <p:cNvSpPr>
              <a:spLocks/>
            </p:cNvSpPr>
            <p:nvPr/>
          </p:nvSpPr>
          <p:spPr bwMode="auto">
            <a:xfrm flipH="1" flipV="1">
              <a:off x="6588125" y="1773238"/>
              <a:ext cx="431800" cy="2447925"/>
            </a:xfrm>
            <a:custGeom>
              <a:avLst/>
              <a:gdLst>
                <a:gd name="T0" fmla="*/ 0 w 21600"/>
                <a:gd name="T1" fmla="*/ 0 h 22435"/>
                <a:gd name="T2" fmla="*/ 2147483647 w 21600"/>
                <a:gd name="T3" fmla="*/ 2147483647 h 22435"/>
                <a:gd name="T4" fmla="*/ 0 w 21600"/>
                <a:gd name="T5" fmla="*/ 2147483647 h 22435"/>
                <a:gd name="T6" fmla="*/ 0 60000 65536"/>
                <a:gd name="T7" fmla="*/ 0 60000 65536"/>
                <a:gd name="T8" fmla="*/ 0 60000 65536"/>
                <a:gd name="T9" fmla="*/ 0 w 21600"/>
                <a:gd name="T10" fmla="*/ 0 h 22435"/>
                <a:gd name="T11" fmla="*/ 21600 w 21600"/>
                <a:gd name="T12" fmla="*/ 22435 h 22435"/>
              </a:gdLst>
              <a:ahLst/>
              <a:cxnLst>
                <a:cxn ang="T6">
                  <a:pos x="T0" y="T1"/>
                </a:cxn>
                <a:cxn ang="T7">
                  <a:pos x="T2" y="T3"/>
                </a:cxn>
                <a:cxn ang="T8">
                  <a:pos x="T4" y="T5"/>
                </a:cxn>
              </a:cxnLst>
              <a:rect l="T9" t="T10" r="T11" b="T12"/>
              <a:pathLst>
                <a:path w="21600" h="22435" fill="none" extrusionOk="0">
                  <a:moveTo>
                    <a:pt x="-1" y="0"/>
                  </a:moveTo>
                  <a:cubicBezTo>
                    <a:pt x="11929" y="0"/>
                    <a:pt x="21600" y="9670"/>
                    <a:pt x="21600" y="21600"/>
                  </a:cubicBezTo>
                  <a:cubicBezTo>
                    <a:pt x="21600" y="21878"/>
                    <a:pt x="21594" y="22156"/>
                    <a:pt x="21583" y="22434"/>
                  </a:cubicBezTo>
                </a:path>
                <a:path w="21600" h="22435" stroke="0" extrusionOk="0">
                  <a:moveTo>
                    <a:pt x="-1" y="0"/>
                  </a:moveTo>
                  <a:cubicBezTo>
                    <a:pt x="11929" y="0"/>
                    <a:pt x="21600" y="9670"/>
                    <a:pt x="21600" y="21600"/>
                  </a:cubicBezTo>
                  <a:cubicBezTo>
                    <a:pt x="21600" y="21878"/>
                    <a:pt x="21594" y="22156"/>
                    <a:pt x="21583" y="22434"/>
                  </a:cubicBezTo>
                  <a:lnTo>
                    <a:pt x="0" y="21600"/>
                  </a:lnTo>
                  <a:close/>
                </a:path>
              </a:pathLst>
            </a:custGeom>
            <a:noFill/>
            <a:ln w="12700">
              <a:solidFill>
                <a:schemeClr val="tx1"/>
              </a:solidFill>
              <a:round/>
              <a:headEnd/>
              <a:tailEnd/>
            </a:ln>
          </p:spPr>
          <p:txBody>
            <a:bodyPr wrap="none" anchor="ctr"/>
            <a:lstStyle/>
            <a:p>
              <a:endParaRPr lang="de-DE"/>
            </a:p>
          </p:txBody>
        </p:sp>
        <p:sp>
          <p:nvSpPr>
            <p:cNvPr id="28" name="Line 23"/>
            <p:cNvSpPr>
              <a:spLocks noChangeShapeType="1"/>
            </p:cNvSpPr>
            <p:nvPr/>
          </p:nvSpPr>
          <p:spPr bwMode="auto">
            <a:xfrm flipV="1">
              <a:off x="6516688" y="1628775"/>
              <a:ext cx="0" cy="2665413"/>
            </a:xfrm>
            <a:prstGeom prst="line">
              <a:avLst/>
            </a:prstGeom>
            <a:noFill/>
            <a:ln w="9525">
              <a:solidFill>
                <a:schemeClr val="tx1"/>
              </a:solidFill>
              <a:round/>
              <a:headEnd/>
              <a:tailEnd type="triangle" w="med" len="med"/>
            </a:ln>
          </p:spPr>
          <p:txBody>
            <a:bodyPr/>
            <a:lstStyle/>
            <a:p>
              <a:endParaRPr lang="de-DE"/>
            </a:p>
          </p:txBody>
        </p:sp>
        <p:sp>
          <p:nvSpPr>
            <p:cNvPr id="29" name="WordArt 25"/>
            <p:cNvSpPr>
              <a:spLocks noChangeArrowheads="1" noChangeShapeType="1" noTextEdit="1"/>
            </p:cNvSpPr>
            <p:nvPr/>
          </p:nvSpPr>
          <p:spPr bwMode="auto">
            <a:xfrm>
              <a:off x="1406525" y="1989138"/>
              <a:ext cx="428625" cy="638175"/>
            </a:xfrm>
            <a:prstGeom prst="rect">
              <a:avLst/>
            </a:prstGeom>
          </p:spPr>
          <p:txBody>
            <a:bodyPr wrap="none" fromWordArt="1">
              <a:prstTxWarp prst="textPlain">
                <a:avLst>
                  <a:gd name="adj" fmla="val 50000"/>
                </a:avLst>
              </a:prstTxWarp>
            </a:bodyPr>
            <a:lstStyle/>
            <a:p>
              <a:pPr algn="ctr"/>
              <a:endParaRPr lang="de-DE" sz="3600" b="1" kern="10" normalizeH="1">
                <a:ln w="9525">
                  <a:solidFill>
                    <a:srgbClr val="000000"/>
                  </a:solidFill>
                  <a:round/>
                  <a:headEnd/>
                  <a:tailEnd/>
                </a:ln>
                <a:latin typeface="Arial Black"/>
              </a:endParaRPr>
            </a:p>
          </p:txBody>
        </p:sp>
        <p:sp>
          <p:nvSpPr>
            <p:cNvPr id="30" name="WordArt 26"/>
            <p:cNvSpPr>
              <a:spLocks noChangeArrowheads="1" noChangeShapeType="1" noTextEdit="1"/>
            </p:cNvSpPr>
            <p:nvPr/>
          </p:nvSpPr>
          <p:spPr bwMode="auto">
            <a:xfrm>
              <a:off x="1454150" y="3438525"/>
              <a:ext cx="381000" cy="638175"/>
            </a:xfrm>
            <a:prstGeom prst="rect">
              <a:avLst/>
            </a:prstGeom>
          </p:spPr>
          <p:txBody>
            <a:bodyPr wrap="none" fromWordArt="1">
              <a:prstTxWarp prst="textPlain">
                <a:avLst>
                  <a:gd name="adj" fmla="val 50000"/>
                </a:avLst>
              </a:prstTxWarp>
            </a:bodyPr>
            <a:lstStyle/>
            <a:p>
              <a:pPr algn="ctr"/>
              <a:endParaRPr lang="de-DE" sz="3600" b="1" kern="10" normalizeH="1">
                <a:ln w="9525">
                  <a:solidFill>
                    <a:srgbClr val="000000"/>
                  </a:solidFill>
                  <a:round/>
                  <a:headEnd/>
                  <a:tailEnd/>
                </a:ln>
                <a:latin typeface="Arial Black"/>
              </a:endParaRPr>
            </a:p>
          </p:txBody>
        </p:sp>
        <p:sp>
          <p:nvSpPr>
            <p:cNvPr id="31" name="WordArt 28"/>
            <p:cNvSpPr>
              <a:spLocks noChangeArrowheads="1" noChangeShapeType="1" noTextEdit="1"/>
            </p:cNvSpPr>
            <p:nvPr/>
          </p:nvSpPr>
          <p:spPr bwMode="auto">
            <a:xfrm>
              <a:off x="7380288" y="3429000"/>
              <a:ext cx="304800" cy="638175"/>
            </a:xfrm>
            <a:prstGeom prst="rect">
              <a:avLst/>
            </a:prstGeom>
          </p:spPr>
          <p:txBody>
            <a:bodyPr wrap="none" fromWordArt="1">
              <a:prstTxWarp prst="textPlain">
                <a:avLst>
                  <a:gd name="adj" fmla="val 50000"/>
                </a:avLst>
              </a:prstTxWarp>
            </a:bodyPr>
            <a:lstStyle/>
            <a:p>
              <a:pPr algn="ctr"/>
              <a:endParaRPr lang="de-DE" sz="3600" b="1" kern="10" normalizeH="1">
                <a:ln w="9525">
                  <a:solidFill>
                    <a:srgbClr val="000000"/>
                  </a:solidFill>
                  <a:round/>
                  <a:headEnd/>
                  <a:tailEnd/>
                </a:ln>
                <a:latin typeface="Arial Black"/>
              </a:endParaRPr>
            </a:p>
          </p:txBody>
        </p:sp>
        <p:sp>
          <p:nvSpPr>
            <p:cNvPr id="32" name="AutoShape 35"/>
            <p:cNvSpPr>
              <a:spLocks noChangeArrowheads="1"/>
            </p:cNvSpPr>
            <p:nvPr/>
          </p:nvSpPr>
          <p:spPr bwMode="auto">
            <a:xfrm>
              <a:off x="3492500" y="1844675"/>
              <a:ext cx="2159000" cy="2305050"/>
            </a:xfrm>
            <a:prstGeom prst="upArrow">
              <a:avLst>
                <a:gd name="adj1" fmla="val 50000"/>
                <a:gd name="adj2" fmla="val 26691"/>
              </a:avLst>
            </a:prstGeom>
            <a:noFill/>
            <a:ln w="9525">
              <a:solidFill>
                <a:schemeClr val="tx1"/>
              </a:solidFill>
              <a:miter lim="800000"/>
              <a:headEnd/>
              <a:tailEnd/>
            </a:ln>
          </p:spPr>
          <p:txBody>
            <a:bodyPr wrap="none" anchor="ctr"/>
            <a:lstStyle/>
            <a:p>
              <a:endParaRPr lang="de-DE"/>
            </a:p>
          </p:txBody>
        </p:sp>
        <p:sp>
          <p:nvSpPr>
            <p:cNvPr id="33" name="Rectangle 35"/>
            <p:cNvSpPr>
              <a:spLocks noChangeArrowheads="1"/>
            </p:cNvSpPr>
            <p:nvPr/>
          </p:nvSpPr>
          <p:spPr bwMode="auto">
            <a:xfrm>
              <a:off x="4355976" y="2492896"/>
              <a:ext cx="537828" cy="1015663"/>
            </a:xfrm>
            <a:prstGeom prst="rect">
              <a:avLst/>
            </a:prstGeom>
            <a:noFill/>
            <a:ln w="9525">
              <a:noFill/>
              <a:miter lim="800000"/>
              <a:headEnd/>
              <a:tailEnd/>
            </a:ln>
          </p:spPr>
          <p:txBody>
            <a:bodyPr wrap="none">
              <a:spAutoFit/>
            </a:bodyPr>
            <a:lstStyle/>
            <a:p>
              <a:r>
                <a:rPr lang="en-US" sz="6000" b="1" dirty="0"/>
                <a:t>F</a:t>
              </a:r>
              <a:endParaRPr lang="de-DE" sz="6000" b="1" dirty="0"/>
            </a:p>
          </p:txBody>
        </p:sp>
        <p:sp>
          <p:nvSpPr>
            <p:cNvPr id="34" name="Text Box 10"/>
            <p:cNvSpPr txBox="1">
              <a:spLocks noChangeArrowheads="1"/>
            </p:cNvSpPr>
            <p:nvPr/>
          </p:nvSpPr>
          <p:spPr bwMode="auto">
            <a:xfrm>
              <a:off x="1403350" y="1590675"/>
              <a:ext cx="1008063" cy="923330"/>
            </a:xfrm>
            <a:prstGeom prst="rect">
              <a:avLst/>
            </a:prstGeom>
            <a:noFill/>
            <a:ln w="9525">
              <a:noFill/>
              <a:miter lim="800000"/>
              <a:headEnd/>
              <a:tailEnd/>
            </a:ln>
          </p:spPr>
          <p:txBody>
            <a:bodyPr>
              <a:spAutoFit/>
            </a:bodyPr>
            <a:lstStyle/>
            <a:p>
              <a:endParaRPr lang="de-DE" b="1" dirty="0"/>
            </a:p>
            <a:p>
              <a:endParaRPr lang="de-DE" b="1" dirty="0"/>
            </a:p>
            <a:p>
              <a:endParaRPr lang="de-DE" b="1" dirty="0"/>
            </a:p>
          </p:txBody>
        </p:sp>
        <p:sp>
          <p:nvSpPr>
            <p:cNvPr id="35" name="Line 17"/>
            <p:cNvSpPr>
              <a:spLocks noChangeShapeType="1"/>
            </p:cNvSpPr>
            <p:nvPr/>
          </p:nvSpPr>
          <p:spPr bwMode="auto">
            <a:xfrm>
              <a:off x="2987675" y="4509120"/>
              <a:ext cx="3313113" cy="0"/>
            </a:xfrm>
            <a:prstGeom prst="line">
              <a:avLst/>
            </a:prstGeom>
            <a:noFill/>
            <a:ln w="127000" cmpd="tri">
              <a:solidFill>
                <a:schemeClr val="tx1"/>
              </a:solidFill>
              <a:round/>
              <a:headEnd/>
              <a:tailEnd type="triangle" w="med" len="med"/>
            </a:ln>
          </p:spPr>
          <p:txBody>
            <a:bodyPr/>
            <a:lstStyle/>
            <a:p>
              <a:endParaRPr lang="de-DE"/>
            </a:p>
          </p:txBody>
        </p:sp>
        <p:sp>
          <p:nvSpPr>
            <p:cNvPr id="36" name="Textfeld 32"/>
            <p:cNvSpPr txBox="1"/>
            <p:nvPr/>
          </p:nvSpPr>
          <p:spPr>
            <a:xfrm>
              <a:off x="5364088" y="1392752"/>
              <a:ext cx="329537" cy="461665"/>
            </a:xfrm>
            <a:prstGeom prst="rect">
              <a:avLst/>
            </a:prstGeom>
            <a:noFill/>
          </p:spPr>
          <p:txBody>
            <a:bodyPr wrap="none" rtlCol="0">
              <a:spAutoFit/>
            </a:bodyPr>
            <a:lstStyle/>
            <a:p>
              <a:r>
                <a:rPr lang="de-DE" sz="2400" b="1" dirty="0" err="1" smtClean="0"/>
                <a:t>g</a:t>
              </a:r>
              <a:endParaRPr lang="de-DE" sz="2400" b="1" dirty="0"/>
            </a:p>
          </p:txBody>
        </p:sp>
        <p:sp>
          <p:nvSpPr>
            <p:cNvPr id="37" name="Textfeld 33"/>
            <p:cNvSpPr txBox="1"/>
            <p:nvPr/>
          </p:nvSpPr>
          <p:spPr>
            <a:xfrm>
              <a:off x="5399296" y="3980756"/>
              <a:ext cx="396840" cy="461665"/>
            </a:xfrm>
            <a:prstGeom prst="rect">
              <a:avLst/>
            </a:prstGeom>
            <a:noFill/>
          </p:spPr>
          <p:txBody>
            <a:bodyPr wrap="square" rtlCol="0">
              <a:spAutoFit/>
            </a:bodyPr>
            <a:lstStyle/>
            <a:p>
              <a:r>
                <a:rPr lang="de-DE" sz="2400" b="1" dirty="0" smtClean="0"/>
                <a:t>h</a:t>
              </a:r>
              <a:endParaRPr lang="de-DE" sz="2400" b="1" dirty="0"/>
            </a:p>
          </p:txBody>
        </p:sp>
        <p:sp>
          <p:nvSpPr>
            <p:cNvPr id="38" name="Textfeld 34"/>
            <p:cNvSpPr txBox="1"/>
            <p:nvPr/>
          </p:nvSpPr>
          <p:spPr>
            <a:xfrm>
              <a:off x="2484542" y="3212976"/>
              <a:ext cx="287258" cy="461665"/>
            </a:xfrm>
            <a:prstGeom prst="rect">
              <a:avLst/>
            </a:prstGeom>
            <a:noFill/>
          </p:spPr>
          <p:txBody>
            <a:bodyPr wrap="none" rtlCol="0">
              <a:spAutoFit/>
            </a:bodyPr>
            <a:lstStyle/>
            <a:p>
              <a:r>
                <a:rPr lang="de-DE" sz="2400" b="1" dirty="0" smtClean="0"/>
                <a:t>f</a:t>
              </a:r>
              <a:endParaRPr lang="de-DE" sz="2400" b="1" dirty="0"/>
            </a:p>
          </p:txBody>
        </p:sp>
        <p:sp>
          <p:nvSpPr>
            <p:cNvPr id="39" name="Textfeld 35"/>
            <p:cNvSpPr txBox="1"/>
            <p:nvPr/>
          </p:nvSpPr>
          <p:spPr>
            <a:xfrm>
              <a:off x="6300966" y="3212976"/>
              <a:ext cx="287258" cy="461665"/>
            </a:xfrm>
            <a:prstGeom prst="rect">
              <a:avLst/>
            </a:prstGeom>
            <a:noFill/>
          </p:spPr>
          <p:txBody>
            <a:bodyPr wrap="none" rtlCol="0">
              <a:spAutoFit/>
            </a:bodyPr>
            <a:lstStyle/>
            <a:p>
              <a:r>
                <a:rPr lang="de-DE" sz="2400" b="1" dirty="0" smtClean="0"/>
                <a:t>f</a:t>
              </a:r>
              <a:endParaRPr lang="de-DE" sz="2400" b="1" dirty="0"/>
            </a:p>
          </p:txBody>
        </p:sp>
        <p:sp>
          <p:nvSpPr>
            <p:cNvPr id="40" name="Textfeld 36"/>
            <p:cNvSpPr txBox="1"/>
            <p:nvPr/>
          </p:nvSpPr>
          <p:spPr>
            <a:xfrm>
              <a:off x="2861250" y="5470819"/>
              <a:ext cx="3484573" cy="1508407"/>
            </a:xfrm>
            <a:prstGeom prst="rect">
              <a:avLst/>
            </a:prstGeom>
            <a:noFill/>
          </p:spPr>
          <p:txBody>
            <a:bodyPr wrap="none" rtlCol="0">
              <a:spAutoFit/>
            </a:bodyPr>
            <a:lstStyle/>
            <a:p>
              <a:r>
                <a:rPr lang="de-DE" sz="2800" b="1" dirty="0" err="1" smtClean="0"/>
                <a:t>g</a:t>
              </a:r>
              <a:r>
                <a:rPr lang="de-DE" sz="2800" b="1" dirty="0" smtClean="0"/>
                <a:t> </a:t>
              </a:r>
              <a:r>
                <a:rPr lang="de-DE" sz="2000" dirty="0" smtClean="0"/>
                <a:t>after </a:t>
              </a:r>
              <a:r>
                <a:rPr lang="de-DE" sz="2800" b="1" dirty="0" smtClean="0"/>
                <a:t>f (P)  </a:t>
              </a:r>
              <a:r>
                <a:rPr lang="de-DE" sz="2800" b="1" baseline="46000" dirty="0" smtClean="0"/>
                <a:t>.</a:t>
              </a:r>
              <a:r>
                <a:rPr lang="de-DE" sz="2800" b="1" dirty="0" smtClean="0"/>
                <a:t>  f </a:t>
              </a:r>
              <a:r>
                <a:rPr lang="de-DE" sz="2000" dirty="0" smtClean="0"/>
                <a:t>after</a:t>
              </a:r>
              <a:r>
                <a:rPr lang="de-DE" sz="2800" b="1" dirty="0" smtClean="0"/>
                <a:t> h (P)</a:t>
              </a:r>
            </a:p>
            <a:p>
              <a:r>
                <a:rPr lang="de-DE" sz="2800" b="1" dirty="0" smtClean="0"/>
                <a:t>    </a:t>
              </a:r>
              <a:r>
                <a:rPr lang="de-DE" sz="2400" dirty="0" smtClean="0"/>
                <a:t>[ f(P) = S   &amp;  h(P) = Q ]</a:t>
              </a:r>
              <a:endParaRPr lang="de-DE" sz="2400" dirty="0"/>
            </a:p>
            <a:p>
              <a:endParaRPr lang="de-DE" sz="2800" b="1" dirty="0"/>
            </a:p>
          </p:txBody>
        </p:sp>
        <p:sp>
          <p:nvSpPr>
            <p:cNvPr id="41" name="Textfeld 37"/>
            <p:cNvSpPr txBox="1"/>
            <p:nvPr/>
          </p:nvSpPr>
          <p:spPr>
            <a:xfrm>
              <a:off x="3413495" y="3890501"/>
              <a:ext cx="184666" cy="369332"/>
            </a:xfrm>
            <a:prstGeom prst="rect">
              <a:avLst/>
            </a:prstGeom>
            <a:noFill/>
          </p:spPr>
          <p:txBody>
            <a:bodyPr wrap="none" rtlCol="0">
              <a:spAutoFit/>
            </a:bodyPr>
            <a:lstStyle/>
            <a:p>
              <a:endParaRPr lang="de-DE" dirty="0"/>
            </a:p>
          </p:txBody>
        </p:sp>
        <p:sp>
          <p:nvSpPr>
            <p:cNvPr id="42" name="Textfeld 38"/>
            <p:cNvSpPr txBox="1"/>
            <p:nvPr/>
          </p:nvSpPr>
          <p:spPr>
            <a:xfrm>
              <a:off x="3635375" y="674475"/>
              <a:ext cx="1667380" cy="402242"/>
            </a:xfrm>
            <a:prstGeom prst="rect">
              <a:avLst/>
            </a:prstGeom>
            <a:noFill/>
          </p:spPr>
          <p:txBody>
            <a:bodyPr wrap="none" rtlCol="0">
              <a:spAutoFit/>
            </a:bodyPr>
            <a:lstStyle/>
            <a:p>
              <a:r>
                <a:rPr lang="de-DE" dirty="0" smtClean="0"/>
                <a:t>Rationalizations</a:t>
              </a:r>
              <a:endParaRPr lang="de-DE" dirty="0"/>
            </a:p>
          </p:txBody>
        </p:sp>
      </p:grpSp>
      <p:sp>
        <p:nvSpPr>
          <p:cNvPr id="43" name="Foliennummernplatzhalter 3"/>
          <p:cNvSpPr txBox="1">
            <a:spLocks/>
          </p:cNvSpPr>
          <p:nvPr/>
        </p:nvSpPr>
        <p:spPr>
          <a:xfrm>
            <a:off x="7452320" y="7070944"/>
            <a:ext cx="544512" cy="318496"/>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893C79A-84A1-4612-82F9-77AE9BD2A4B0}" type="slidenum">
              <a:rPr lang="de-DE" sz="1100" smtClean="0">
                <a:latin typeface="DigitalSans_Light_Med"/>
              </a:rPr>
              <a:pPr/>
              <a:t>55</a:t>
            </a:fld>
            <a:endParaRPr lang="de-DE" sz="1100" dirty="0">
              <a:latin typeface="DigitalSans_Light_Med"/>
            </a:endParaRPr>
          </a:p>
        </p:txBody>
      </p:sp>
      <p:sp>
        <p:nvSpPr>
          <p:cNvPr id="44" name="Textfeld 40"/>
          <p:cNvSpPr txBox="1"/>
          <p:nvPr/>
        </p:nvSpPr>
        <p:spPr>
          <a:xfrm>
            <a:off x="4190300" y="6093296"/>
            <a:ext cx="309692" cy="338554"/>
          </a:xfrm>
          <a:prstGeom prst="rect">
            <a:avLst/>
          </a:prstGeom>
          <a:noFill/>
        </p:spPr>
        <p:txBody>
          <a:bodyPr wrap="square" rtlCol="0">
            <a:spAutoFit/>
          </a:bodyPr>
          <a:lstStyle/>
          <a:p>
            <a:r>
              <a:rPr lang="de-DE" sz="2400" b="1" baseline="20000" dirty="0" smtClean="0"/>
              <a:t>=</a:t>
            </a:r>
            <a:endParaRPr lang="de-DE" sz="2400" b="1" u="wavyHeavy" baseline="20000" dirty="0"/>
          </a:p>
        </p:txBody>
      </p:sp>
      <p:sp>
        <p:nvSpPr>
          <p:cNvPr id="45" name="Textfeld 41"/>
          <p:cNvSpPr txBox="1"/>
          <p:nvPr/>
        </p:nvSpPr>
        <p:spPr>
          <a:xfrm>
            <a:off x="179512" y="3091607"/>
            <a:ext cx="646331" cy="769441"/>
          </a:xfrm>
          <a:prstGeom prst="rect">
            <a:avLst/>
          </a:prstGeom>
          <a:noFill/>
        </p:spPr>
        <p:txBody>
          <a:bodyPr wrap="none" rtlCol="0">
            <a:spAutoFit/>
          </a:bodyPr>
          <a:lstStyle/>
          <a:p>
            <a:r>
              <a:rPr lang="de-DE" sz="4400" b="1" dirty="0" smtClean="0">
                <a:latin typeface="Arial Black"/>
                <a:cs typeface="Arial Black"/>
              </a:rPr>
              <a:t>A</a:t>
            </a:r>
            <a:endParaRPr lang="de-DE" sz="4400" b="1" dirty="0">
              <a:latin typeface="Arial Black"/>
              <a:cs typeface="Arial Black"/>
            </a:endParaRPr>
          </a:p>
        </p:txBody>
      </p:sp>
      <p:sp>
        <p:nvSpPr>
          <p:cNvPr id="46" name="Textfeld 42"/>
          <p:cNvSpPr txBox="1"/>
          <p:nvPr/>
        </p:nvSpPr>
        <p:spPr>
          <a:xfrm>
            <a:off x="8028384" y="3140968"/>
            <a:ext cx="648072" cy="769441"/>
          </a:xfrm>
          <a:prstGeom prst="rect">
            <a:avLst/>
          </a:prstGeom>
          <a:noFill/>
        </p:spPr>
        <p:txBody>
          <a:bodyPr wrap="square" rtlCol="0">
            <a:spAutoFit/>
          </a:bodyPr>
          <a:lstStyle/>
          <a:p>
            <a:r>
              <a:rPr lang="de-DE" sz="4400" b="1" dirty="0" smtClean="0">
                <a:latin typeface="Arial Black"/>
                <a:cs typeface="Arial Black"/>
              </a:rPr>
              <a:t>C</a:t>
            </a:r>
            <a:endParaRPr lang="de-DE" sz="4400" b="1" dirty="0">
              <a:latin typeface="Arial Black"/>
              <a:cs typeface="Arial Black"/>
            </a:endParaRPr>
          </a:p>
        </p:txBody>
      </p:sp>
    </p:spTree>
    <p:extLst>
      <p:ext uri="{BB962C8B-B14F-4D97-AF65-F5344CB8AC3E}">
        <p14:creationId xmlns:p14="http://schemas.microsoft.com/office/powerpoint/2010/main" val="346226512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de-DE" dirty="0"/>
              <a:t>3 </a:t>
            </a:r>
            <a:r>
              <a:rPr lang="de-DE" dirty="0" smtClean="0"/>
              <a:t>Postulates (Axioms)</a:t>
            </a:r>
            <a:endParaRPr lang="de-AT" dirty="0"/>
          </a:p>
        </p:txBody>
      </p:sp>
      <p:sp>
        <p:nvSpPr>
          <p:cNvPr id="4" name="Content Placeholder 3"/>
          <p:cNvSpPr>
            <a:spLocks noGrp="1"/>
          </p:cNvSpPr>
          <p:nvPr>
            <p:ph sz="quarter" idx="4"/>
          </p:nvPr>
        </p:nvSpPr>
        <p:spPr/>
        <p:txBody>
          <a:bodyPr>
            <a:normAutofit fontScale="77500" lnSpcReduction="20000"/>
          </a:bodyPr>
          <a:lstStyle/>
          <a:p>
            <a:pPr lvl="0"/>
            <a:r>
              <a:rPr lang="de-DE" sz="2000" dirty="0">
                <a:solidFill>
                  <a:srgbClr val="C00000"/>
                </a:solidFill>
              </a:rPr>
              <a:t>1)</a:t>
            </a:r>
            <a:r>
              <a:rPr lang="de-DE" sz="2000" dirty="0"/>
              <a:t> </a:t>
            </a:r>
            <a:r>
              <a:rPr lang="de-DE" sz="2000" dirty="0">
                <a:solidFill>
                  <a:srgbClr val="C00000"/>
                </a:solidFill>
              </a:rPr>
              <a:t>Fuzzy Concepts: </a:t>
            </a:r>
            <a:br>
              <a:rPr lang="de-DE" sz="2000" dirty="0">
                <a:solidFill>
                  <a:srgbClr val="C00000"/>
                </a:solidFill>
              </a:rPr>
            </a:br>
            <a:r>
              <a:rPr lang="en-GB" sz="2000" dirty="0"/>
              <a:t>Our concepts (in use) are necessarily fuzzy (Limits of Aristotelian Logic).</a:t>
            </a:r>
          </a:p>
          <a:p>
            <a:endParaRPr lang="de-DE" sz="2000" dirty="0"/>
          </a:p>
          <a:p>
            <a:pPr lvl="0"/>
            <a:r>
              <a:rPr lang="de-DE" sz="2000" dirty="0">
                <a:solidFill>
                  <a:srgbClr val="C00000"/>
                </a:solidFill>
              </a:rPr>
              <a:t>2) Incompleteness of Maps, Models and Theories: </a:t>
            </a:r>
            <a:br>
              <a:rPr lang="de-DE" sz="2000" dirty="0">
                <a:solidFill>
                  <a:srgbClr val="C00000"/>
                </a:solidFill>
              </a:rPr>
            </a:br>
            <a:r>
              <a:rPr lang="en-GB" sz="2000" dirty="0"/>
              <a:t>Our maps, models and theories are necessary incomplete and only locally and approximately true to the facts – local applicability vs. generalizability. – Decisions resting upon incomplete information.</a:t>
            </a:r>
          </a:p>
          <a:p>
            <a:endParaRPr lang="de-DE" sz="2000" dirty="0">
              <a:solidFill>
                <a:srgbClr val="FF0000"/>
              </a:solidFill>
            </a:endParaRPr>
          </a:p>
          <a:p>
            <a:pPr lvl="0"/>
            <a:r>
              <a:rPr lang="de-DE" sz="2000" dirty="0">
                <a:solidFill>
                  <a:srgbClr val="C00000"/>
                </a:solidFill>
              </a:rPr>
              <a:t>3) Non Literally action guiding:</a:t>
            </a:r>
            <a:r>
              <a:rPr lang="de-DE" sz="2000" dirty="0">
                <a:solidFill>
                  <a:schemeClr val="accent1"/>
                </a:solidFill>
              </a:rPr>
              <a:t> </a:t>
            </a:r>
            <a:r>
              <a:rPr lang="en-GB" sz="2000" dirty="0"/>
              <a:t>Our theoretical explanations and insights are not literally action guiding, i.e</a:t>
            </a:r>
            <a:r>
              <a:rPr lang="en-GB" sz="2000" dirty="0" smtClean="0"/>
              <a:t>., </a:t>
            </a:r>
            <a:r>
              <a:rPr lang="en-GB" sz="2000" dirty="0"/>
              <a:t>our explanations should not be considered as literally descriptive action guiding </a:t>
            </a:r>
            <a:r>
              <a:rPr lang="en-GB" sz="2000" dirty="0" smtClean="0"/>
              <a:t>suggestions, </a:t>
            </a:r>
            <a:r>
              <a:rPr lang="en-GB" sz="2000" dirty="0"/>
              <a:t>and we should provide a corrective  leeway (by reflection, dialogue and understanding the simplifications inherent in our maps of the world).</a:t>
            </a:r>
          </a:p>
          <a:p>
            <a:pPr marL="0" indent="0">
              <a:buNone/>
            </a:pPr>
            <a:endParaRPr lang="de-AT" dirty="0"/>
          </a:p>
        </p:txBody>
      </p:sp>
    </p:spTree>
    <p:extLst>
      <p:ext uri="{BB962C8B-B14F-4D97-AF65-F5344CB8AC3E}">
        <p14:creationId xmlns:p14="http://schemas.microsoft.com/office/powerpoint/2010/main" val="55304914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5"/>
          <p:cNvGrpSpPr>
            <a:grpSpLocks/>
          </p:cNvGrpSpPr>
          <p:nvPr/>
        </p:nvGrpSpPr>
        <p:grpSpPr bwMode="auto">
          <a:xfrm>
            <a:off x="341313" y="2033588"/>
            <a:ext cx="8586780" cy="3681412"/>
            <a:chOff x="288" y="1152"/>
            <a:chExt cx="4320" cy="1776"/>
          </a:xfrm>
        </p:grpSpPr>
        <p:sp>
          <p:nvSpPr>
            <p:cNvPr id="12" name="AutoShape 11" descr="40%"/>
            <p:cNvSpPr>
              <a:spLocks noChangeArrowheads="1"/>
            </p:cNvSpPr>
            <p:nvPr/>
          </p:nvSpPr>
          <p:spPr bwMode="auto">
            <a:xfrm rot="-5396824">
              <a:off x="2064" y="1007"/>
              <a:ext cx="863" cy="2305"/>
            </a:xfrm>
            <a:prstGeom prst="triangle">
              <a:avLst>
                <a:gd name="adj" fmla="val 0"/>
              </a:avLst>
            </a:prstGeom>
            <a:solidFill>
              <a:schemeClr val="tx2">
                <a:lumMod val="20000"/>
                <a:lumOff val="80000"/>
              </a:schemeClr>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de-DE"/>
            </a:p>
          </p:txBody>
        </p:sp>
        <p:sp>
          <p:nvSpPr>
            <p:cNvPr id="6" name="Rectangle 15"/>
            <p:cNvSpPr>
              <a:spLocks noChangeArrowheads="1"/>
            </p:cNvSpPr>
            <p:nvPr/>
          </p:nvSpPr>
          <p:spPr bwMode="auto">
            <a:xfrm>
              <a:off x="288" y="2304"/>
              <a:ext cx="4320" cy="624"/>
            </a:xfrm>
            <a:prstGeom prst="rect">
              <a:avLst/>
            </a:prstGeom>
            <a:solidFill>
              <a:schemeClr val="accent6">
                <a:lumMod val="60000"/>
                <a:lumOff val="40000"/>
                <a:alpha val="44000"/>
              </a:schemeClr>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de-DE"/>
            </a:p>
          </p:txBody>
        </p:sp>
        <p:sp>
          <p:nvSpPr>
            <p:cNvPr id="7" name="Text Box 6"/>
            <p:cNvSpPr txBox="1">
              <a:spLocks noChangeArrowheads="1"/>
            </p:cNvSpPr>
            <p:nvPr/>
          </p:nvSpPr>
          <p:spPr bwMode="auto">
            <a:xfrm>
              <a:off x="3648" y="1584"/>
              <a:ext cx="298" cy="22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0"/>
                </a:spcBef>
              </a:pPr>
              <a:endParaRPr lang="de-DE" b="0">
                <a:latin typeface="Times New Roman" charset="0"/>
              </a:endParaRPr>
            </a:p>
          </p:txBody>
        </p:sp>
        <p:sp>
          <p:nvSpPr>
            <p:cNvPr id="8" name="Text Box 7"/>
            <p:cNvSpPr txBox="1">
              <a:spLocks noChangeArrowheads="1"/>
            </p:cNvSpPr>
            <p:nvPr/>
          </p:nvSpPr>
          <p:spPr bwMode="auto">
            <a:xfrm>
              <a:off x="3888" y="1248"/>
              <a:ext cx="346" cy="22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spcBef>
                  <a:spcPct val="0"/>
                </a:spcBef>
              </a:pPr>
              <a:r>
                <a:rPr lang="de-DE">
                  <a:solidFill>
                    <a:schemeClr val="bg1"/>
                  </a:solidFill>
                  <a:latin typeface="Times New Roman" charset="0"/>
                </a:rPr>
                <a:t>E</a:t>
              </a:r>
              <a:endParaRPr lang="de-AT">
                <a:solidFill>
                  <a:schemeClr val="bg1"/>
                </a:solidFill>
                <a:latin typeface="Times New Roman" charset="0"/>
              </a:endParaRPr>
            </a:p>
          </p:txBody>
        </p:sp>
        <p:sp>
          <p:nvSpPr>
            <p:cNvPr id="10" name="Rectangle 9"/>
            <p:cNvSpPr>
              <a:spLocks noChangeArrowheads="1"/>
            </p:cNvSpPr>
            <p:nvPr/>
          </p:nvSpPr>
          <p:spPr bwMode="auto">
            <a:xfrm>
              <a:off x="3744" y="2352"/>
              <a:ext cx="624" cy="480"/>
            </a:xfrm>
            <a:prstGeom prst="rect">
              <a:avLst/>
            </a:prstGeom>
            <a:solidFill>
              <a:srgbClr val="003399">
                <a:alpha val="55000"/>
              </a:srgbClr>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spcBef>
                  <a:spcPct val="0"/>
                </a:spcBef>
              </a:pPr>
              <a:r>
                <a:rPr lang="de-DE" sz="2800" dirty="0">
                  <a:solidFill>
                    <a:schemeClr val="bg1"/>
                  </a:solidFill>
                  <a:latin typeface="Times New Roman" charset="0"/>
                </a:rPr>
                <a:t>F</a:t>
              </a:r>
              <a:endParaRPr lang="de-AT" sz="2800" dirty="0">
                <a:solidFill>
                  <a:schemeClr val="bg1"/>
                </a:solidFill>
                <a:latin typeface="Times New Roman" charset="0"/>
              </a:endParaRPr>
            </a:p>
          </p:txBody>
        </p:sp>
        <p:sp>
          <p:nvSpPr>
            <p:cNvPr id="13" name="Rectangle 13"/>
            <p:cNvSpPr>
              <a:spLocks noChangeArrowheads="1"/>
            </p:cNvSpPr>
            <p:nvPr/>
          </p:nvSpPr>
          <p:spPr bwMode="auto">
            <a:xfrm>
              <a:off x="3744" y="1152"/>
              <a:ext cx="624" cy="480"/>
            </a:xfrm>
            <a:prstGeom prst="rect">
              <a:avLst/>
            </a:prstGeom>
            <a:solidFill>
              <a:schemeClr val="accent1">
                <a:alpha val="55000"/>
              </a:schemeClr>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spcBef>
                  <a:spcPct val="0"/>
                </a:spcBef>
              </a:pPr>
              <a:r>
                <a:rPr lang="de-DE" sz="2800" dirty="0">
                  <a:solidFill>
                    <a:schemeClr val="bg1"/>
                  </a:solidFill>
                  <a:latin typeface="Times New Roman" charset="0"/>
                </a:rPr>
                <a:t>E</a:t>
              </a:r>
              <a:endParaRPr lang="de-AT" sz="2800" dirty="0">
                <a:solidFill>
                  <a:schemeClr val="bg1"/>
                </a:solidFill>
                <a:latin typeface="Times New Roman" charset="0"/>
              </a:endParaRPr>
            </a:p>
          </p:txBody>
        </p:sp>
        <p:sp>
          <p:nvSpPr>
            <p:cNvPr id="14" name="Rectangle 14"/>
            <p:cNvSpPr>
              <a:spLocks noChangeArrowheads="1"/>
            </p:cNvSpPr>
            <p:nvPr/>
          </p:nvSpPr>
          <p:spPr bwMode="auto">
            <a:xfrm>
              <a:off x="528" y="2352"/>
              <a:ext cx="624" cy="480"/>
            </a:xfrm>
            <a:prstGeom prst="rect">
              <a:avLst/>
            </a:prstGeom>
            <a:solidFill>
              <a:srgbClr val="003399">
                <a:alpha val="56000"/>
              </a:srgbClr>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spcBef>
                  <a:spcPct val="0"/>
                </a:spcBef>
              </a:pPr>
              <a:r>
                <a:rPr lang="de-DE" sz="2800" dirty="0">
                  <a:solidFill>
                    <a:schemeClr val="bg1"/>
                  </a:solidFill>
                </a:rPr>
                <a:t>K</a:t>
              </a:r>
              <a:endParaRPr lang="de-AT" sz="2800" dirty="0">
                <a:solidFill>
                  <a:schemeClr val="bg1"/>
                </a:solidFill>
                <a:latin typeface="Times New Roman" charset="0"/>
              </a:endParaRPr>
            </a:p>
          </p:txBody>
        </p:sp>
      </p:grpSp>
      <p:sp>
        <p:nvSpPr>
          <p:cNvPr id="20" name="Rectangle 16"/>
          <p:cNvSpPr>
            <a:spLocks noChangeArrowheads="1"/>
          </p:cNvSpPr>
          <p:nvPr/>
        </p:nvSpPr>
        <p:spPr bwMode="auto">
          <a:xfrm rot="20349333">
            <a:off x="128087" y="3198502"/>
            <a:ext cx="8982075" cy="1277938"/>
          </a:xfrm>
          <a:prstGeom prst="rect">
            <a:avLst/>
          </a:prstGeom>
          <a:solidFill>
            <a:schemeClr val="accent6">
              <a:lumMod val="20000"/>
              <a:lumOff val="80000"/>
              <a:alpha val="44000"/>
            </a:schemeClr>
          </a:solidFill>
          <a:ln w="9525">
            <a:solidFill>
              <a:schemeClr val="tx1"/>
            </a:solidFill>
            <a:miter lim="800000"/>
            <a:headEnd/>
            <a:tailEnd/>
          </a:ln>
          <a:effectLst/>
          <a:extLst/>
        </p:spPr>
        <p:txBody>
          <a:bodyPr wrap="none" anchor="ctr"/>
          <a:lstStyle/>
          <a:p>
            <a:endParaRPr lang="de-DE"/>
          </a:p>
        </p:txBody>
      </p:sp>
      <p:sp>
        <p:nvSpPr>
          <p:cNvPr id="2" name="Textfeld 1"/>
          <p:cNvSpPr txBox="1"/>
          <p:nvPr/>
        </p:nvSpPr>
        <p:spPr>
          <a:xfrm>
            <a:off x="2123728" y="6165304"/>
            <a:ext cx="4474327" cy="400110"/>
          </a:xfrm>
          <a:prstGeom prst="rect">
            <a:avLst/>
          </a:prstGeom>
          <a:noFill/>
        </p:spPr>
        <p:txBody>
          <a:bodyPr wrap="none" rtlCol="0">
            <a:spAutoFit/>
          </a:bodyPr>
          <a:lstStyle/>
          <a:p>
            <a:r>
              <a:rPr lang="en-AU" sz="2000" dirty="0" smtClean="0">
                <a:solidFill>
                  <a:srgbClr val="FF0000"/>
                </a:solidFill>
                <a:latin typeface="Arial Black"/>
                <a:cs typeface="Arial Black"/>
              </a:rPr>
              <a:t>Implicit Explanatory Core Idea</a:t>
            </a:r>
            <a:endParaRPr lang="en-AU" sz="2000" dirty="0">
              <a:solidFill>
                <a:srgbClr val="FF0000"/>
              </a:solidFill>
              <a:latin typeface="Arial Black"/>
              <a:cs typeface="Arial Black"/>
            </a:endParaRPr>
          </a:p>
        </p:txBody>
      </p:sp>
    </p:spTree>
    <p:extLst>
      <p:ext uri="{BB962C8B-B14F-4D97-AF65-F5344CB8AC3E}">
        <p14:creationId xmlns:p14="http://schemas.microsoft.com/office/powerpoint/2010/main" val="108441731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5"/>
          <p:cNvGrpSpPr>
            <a:grpSpLocks/>
          </p:cNvGrpSpPr>
          <p:nvPr/>
        </p:nvGrpSpPr>
        <p:grpSpPr bwMode="auto">
          <a:xfrm>
            <a:off x="341313" y="2033588"/>
            <a:ext cx="8586780" cy="3681412"/>
            <a:chOff x="288" y="1152"/>
            <a:chExt cx="4320" cy="1776"/>
          </a:xfrm>
        </p:grpSpPr>
        <p:sp>
          <p:nvSpPr>
            <p:cNvPr id="6" name="Rectangle 15"/>
            <p:cNvSpPr>
              <a:spLocks noChangeArrowheads="1"/>
            </p:cNvSpPr>
            <p:nvPr/>
          </p:nvSpPr>
          <p:spPr bwMode="auto">
            <a:xfrm>
              <a:off x="288" y="2304"/>
              <a:ext cx="4320" cy="624"/>
            </a:xfrm>
            <a:prstGeom prst="rect">
              <a:avLst/>
            </a:prstGeom>
            <a:solidFill>
              <a:schemeClr val="accent6">
                <a:lumMod val="60000"/>
                <a:lumOff val="40000"/>
                <a:alpha val="44000"/>
              </a:schemeClr>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de-DE"/>
            </a:p>
          </p:txBody>
        </p:sp>
        <p:sp>
          <p:nvSpPr>
            <p:cNvPr id="7" name="Text Box 6"/>
            <p:cNvSpPr txBox="1">
              <a:spLocks noChangeArrowheads="1"/>
            </p:cNvSpPr>
            <p:nvPr/>
          </p:nvSpPr>
          <p:spPr bwMode="auto">
            <a:xfrm>
              <a:off x="3648" y="1584"/>
              <a:ext cx="298" cy="22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0"/>
                </a:spcBef>
              </a:pPr>
              <a:endParaRPr lang="de-DE" b="0">
                <a:latin typeface="Times New Roman" charset="0"/>
              </a:endParaRPr>
            </a:p>
          </p:txBody>
        </p:sp>
        <p:sp>
          <p:nvSpPr>
            <p:cNvPr id="8" name="Text Box 7"/>
            <p:cNvSpPr txBox="1">
              <a:spLocks noChangeArrowheads="1"/>
            </p:cNvSpPr>
            <p:nvPr/>
          </p:nvSpPr>
          <p:spPr bwMode="auto">
            <a:xfrm>
              <a:off x="3888" y="1248"/>
              <a:ext cx="346" cy="22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spcBef>
                  <a:spcPct val="0"/>
                </a:spcBef>
              </a:pPr>
              <a:r>
                <a:rPr lang="de-DE">
                  <a:solidFill>
                    <a:schemeClr val="bg1"/>
                  </a:solidFill>
                  <a:latin typeface="Times New Roman" charset="0"/>
                </a:rPr>
                <a:t>E</a:t>
              </a:r>
              <a:endParaRPr lang="de-AT">
                <a:solidFill>
                  <a:schemeClr val="bg1"/>
                </a:solidFill>
                <a:latin typeface="Times New Roman" charset="0"/>
              </a:endParaRPr>
            </a:p>
          </p:txBody>
        </p:sp>
        <p:sp>
          <p:nvSpPr>
            <p:cNvPr id="9" name="Line 8"/>
            <p:cNvSpPr>
              <a:spLocks noChangeShapeType="1"/>
            </p:cNvSpPr>
            <p:nvPr/>
          </p:nvSpPr>
          <p:spPr bwMode="auto">
            <a:xfrm flipH="1">
              <a:off x="1056" y="1488"/>
              <a:ext cx="2832" cy="1056"/>
            </a:xfrm>
            <a:prstGeom prst="line">
              <a:avLst/>
            </a:prstGeom>
            <a:noFill/>
            <a:ln w="38100">
              <a:solidFill>
                <a:srgbClr val="E1424D"/>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de-DE"/>
            </a:p>
          </p:txBody>
        </p:sp>
        <p:sp>
          <p:nvSpPr>
            <p:cNvPr id="10" name="Rectangle 9"/>
            <p:cNvSpPr>
              <a:spLocks noChangeArrowheads="1"/>
            </p:cNvSpPr>
            <p:nvPr/>
          </p:nvSpPr>
          <p:spPr bwMode="auto">
            <a:xfrm>
              <a:off x="3744" y="2352"/>
              <a:ext cx="624" cy="480"/>
            </a:xfrm>
            <a:prstGeom prst="rect">
              <a:avLst/>
            </a:prstGeom>
            <a:solidFill>
              <a:srgbClr val="003399">
                <a:alpha val="55000"/>
              </a:srgbClr>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spcBef>
                  <a:spcPct val="0"/>
                </a:spcBef>
              </a:pPr>
              <a:r>
                <a:rPr lang="de-DE" sz="2800" dirty="0">
                  <a:solidFill>
                    <a:schemeClr val="bg1"/>
                  </a:solidFill>
                  <a:latin typeface="Times New Roman" charset="0"/>
                </a:rPr>
                <a:t>F</a:t>
              </a:r>
              <a:endParaRPr lang="de-AT" sz="2800" dirty="0">
                <a:solidFill>
                  <a:schemeClr val="bg1"/>
                </a:solidFill>
                <a:latin typeface="Times New Roman" charset="0"/>
              </a:endParaRPr>
            </a:p>
          </p:txBody>
        </p:sp>
        <p:sp>
          <p:nvSpPr>
            <p:cNvPr id="11" name="Line 10"/>
            <p:cNvSpPr>
              <a:spLocks noChangeShapeType="1"/>
            </p:cNvSpPr>
            <p:nvPr/>
          </p:nvSpPr>
          <p:spPr bwMode="auto">
            <a:xfrm flipH="1">
              <a:off x="1056" y="2736"/>
              <a:ext cx="2976" cy="0"/>
            </a:xfrm>
            <a:prstGeom prst="line">
              <a:avLst/>
            </a:prstGeom>
            <a:noFill/>
            <a:ln w="76200">
              <a:solidFill>
                <a:srgbClr val="A031D3"/>
              </a:solidFill>
              <a:round/>
              <a:headEnd type="none"/>
              <a:tailEnd type="non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de-DE"/>
            </a:p>
          </p:txBody>
        </p:sp>
        <p:sp>
          <p:nvSpPr>
            <p:cNvPr id="12" name="AutoShape 11" descr="40%"/>
            <p:cNvSpPr>
              <a:spLocks noChangeArrowheads="1"/>
            </p:cNvSpPr>
            <p:nvPr/>
          </p:nvSpPr>
          <p:spPr bwMode="auto">
            <a:xfrm rot="-5396824">
              <a:off x="2064" y="1007"/>
              <a:ext cx="863" cy="2305"/>
            </a:xfrm>
            <a:prstGeom prst="triangle">
              <a:avLst>
                <a:gd name="adj" fmla="val 0"/>
              </a:avLst>
            </a:prstGeom>
            <a:solidFill>
              <a:schemeClr val="tx2">
                <a:lumMod val="20000"/>
                <a:lumOff val="80000"/>
              </a:schemeClr>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de-DE"/>
            </a:p>
          </p:txBody>
        </p:sp>
        <p:sp>
          <p:nvSpPr>
            <p:cNvPr id="13" name="Rectangle 13"/>
            <p:cNvSpPr>
              <a:spLocks noChangeArrowheads="1"/>
            </p:cNvSpPr>
            <p:nvPr/>
          </p:nvSpPr>
          <p:spPr bwMode="auto">
            <a:xfrm>
              <a:off x="3744" y="1152"/>
              <a:ext cx="624" cy="480"/>
            </a:xfrm>
            <a:prstGeom prst="rect">
              <a:avLst/>
            </a:prstGeom>
            <a:solidFill>
              <a:schemeClr val="accent1">
                <a:alpha val="55000"/>
              </a:schemeClr>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spcBef>
                  <a:spcPct val="0"/>
                </a:spcBef>
              </a:pPr>
              <a:r>
                <a:rPr lang="de-DE" sz="2800" dirty="0">
                  <a:solidFill>
                    <a:schemeClr val="bg1"/>
                  </a:solidFill>
                  <a:latin typeface="Times New Roman" charset="0"/>
                </a:rPr>
                <a:t>E</a:t>
              </a:r>
              <a:endParaRPr lang="de-AT" sz="2800" dirty="0">
                <a:solidFill>
                  <a:schemeClr val="bg1"/>
                </a:solidFill>
                <a:latin typeface="Times New Roman" charset="0"/>
              </a:endParaRPr>
            </a:p>
          </p:txBody>
        </p:sp>
        <p:sp>
          <p:nvSpPr>
            <p:cNvPr id="14" name="Rectangle 14"/>
            <p:cNvSpPr>
              <a:spLocks noChangeArrowheads="1"/>
            </p:cNvSpPr>
            <p:nvPr/>
          </p:nvSpPr>
          <p:spPr bwMode="auto">
            <a:xfrm>
              <a:off x="528" y="2352"/>
              <a:ext cx="624" cy="480"/>
            </a:xfrm>
            <a:prstGeom prst="rect">
              <a:avLst/>
            </a:prstGeom>
            <a:solidFill>
              <a:srgbClr val="003399">
                <a:alpha val="56000"/>
              </a:srgbClr>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spcBef>
                  <a:spcPct val="0"/>
                </a:spcBef>
              </a:pPr>
              <a:r>
                <a:rPr lang="de-DE" sz="2800" dirty="0">
                  <a:solidFill>
                    <a:schemeClr val="bg1"/>
                  </a:solidFill>
                </a:rPr>
                <a:t>K</a:t>
              </a:r>
              <a:endParaRPr lang="de-AT" sz="2800" dirty="0">
                <a:solidFill>
                  <a:schemeClr val="bg1"/>
                </a:solidFill>
                <a:latin typeface="Times New Roman" charset="0"/>
              </a:endParaRPr>
            </a:p>
          </p:txBody>
        </p:sp>
        <p:sp>
          <p:nvSpPr>
            <p:cNvPr id="15" name="Text Box 12"/>
            <p:cNvSpPr txBox="1">
              <a:spLocks noChangeArrowheads="1"/>
            </p:cNvSpPr>
            <p:nvPr/>
          </p:nvSpPr>
          <p:spPr bwMode="auto">
            <a:xfrm>
              <a:off x="1280" y="2118"/>
              <a:ext cx="2305" cy="46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lgn="r"/>
              <a:r>
                <a:rPr lang="en-AU" sz="2800" dirty="0" smtClean="0"/>
                <a:t>Scissors of </a:t>
              </a:r>
            </a:p>
            <a:p>
              <a:pPr algn="r"/>
              <a:r>
                <a:rPr lang="en-AU" sz="2800" b="1" dirty="0" smtClean="0">
                  <a:solidFill>
                    <a:srgbClr val="0000FF"/>
                  </a:solidFill>
                </a:rPr>
                <a:t>Knowledge &amp; Life </a:t>
              </a:r>
              <a:r>
                <a:rPr lang="en-AU" sz="2800" dirty="0" smtClean="0"/>
                <a:t>(Meaning</a:t>
              </a:r>
              <a:r>
                <a:rPr lang="de-DE" sz="2800" dirty="0" smtClean="0"/>
                <a:t>)</a:t>
              </a:r>
              <a:endParaRPr lang="de-AT" sz="1900" dirty="0">
                <a:latin typeface="Arial" charset="0"/>
              </a:endParaRPr>
            </a:p>
          </p:txBody>
        </p:sp>
      </p:grpSp>
      <p:sp>
        <p:nvSpPr>
          <p:cNvPr id="18" name="Textfeld 26"/>
          <p:cNvSpPr txBox="1"/>
          <p:nvPr/>
        </p:nvSpPr>
        <p:spPr>
          <a:xfrm>
            <a:off x="6244734" y="5805264"/>
            <a:ext cx="2887354" cy="400110"/>
          </a:xfrm>
          <a:prstGeom prst="rect">
            <a:avLst/>
          </a:prstGeom>
          <a:noFill/>
        </p:spPr>
        <p:txBody>
          <a:bodyPr wrap="none" rtlCol="0">
            <a:spAutoFit/>
          </a:bodyPr>
          <a:lstStyle/>
          <a:p>
            <a:r>
              <a:rPr lang="de-DE" sz="2000" b="1" cap="all" dirty="0" smtClean="0">
                <a:latin typeface="Arial Black"/>
                <a:cs typeface="Arial Black"/>
              </a:rPr>
              <a:t>Folk </a:t>
            </a:r>
            <a:r>
              <a:rPr lang="de-DE" sz="2000" b="1" cap="all" dirty="0" err="1" smtClean="0">
                <a:latin typeface="Arial Black"/>
                <a:cs typeface="Arial Black"/>
              </a:rPr>
              <a:t>Knowledge</a:t>
            </a:r>
            <a:endParaRPr lang="de-DE" sz="2000" b="1" cap="all" dirty="0">
              <a:latin typeface="Arial Black"/>
              <a:cs typeface="Arial Black"/>
            </a:endParaRPr>
          </a:p>
        </p:txBody>
      </p:sp>
      <p:sp>
        <p:nvSpPr>
          <p:cNvPr id="19" name="Textfeld 27"/>
          <p:cNvSpPr txBox="1"/>
          <p:nvPr/>
        </p:nvSpPr>
        <p:spPr>
          <a:xfrm>
            <a:off x="611560" y="5745450"/>
            <a:ext cx="1800200" cy="400110"/>
          </a:xfrm>
          <a:prstGeom prst="rect">
            <a:avLst/>
          </a:prstGeom>
          <a:noFill/>
        </p:spPr>
        <p:txBody>
          <a:bodyPr wrap="square" rtlCol="0">
            <a:spAutoFit/>
          </a:bodyPr>
          <a:lstStyle/>
          <a:p>
            <a:r>
              <a:rPr lang="de-DE" sz="2000" b="1" cap="all" dirty="0" smtClean="0">
                <a:latin typeface="Arial Black"/>
                <a:cs typeface="Arial Black"/>
              </a:rPr>
              <a:t>ROUTINES</a:t>
            </a:r>
          </a:p>
        </p:txBody>
      </p:sp>
      <p:sp>
        <p:nvSpPr>
          <p:cNvPr id="20" name="Rectangle 16"/>
          <p:cNvSpPr>
            <a:spLocks noChangeArrowheads="1"/>
          </p:cNvSpPr>
          <p:nvPr/>
        </p:nvSpPr>
        <p:spPr bwMode="auto">
          <a:xfrm rot="20349333">
            <a:off x="32597" y="3150762"/>
            <a:ext cx="8982075" cy="1277938"/>
          </a:xfrm>
          <a:prstGeom prst="rect">
            <a:avLst/>
          </a:prstGeom>
          <a:solidFill>
            <a:schemeClr val="accent6">
              <a:lumMod val="20000"/>
              <a:lumOff val="80000"/>
              <a:alpha val="44000"/>
            </a:schemeClr>
          </a:solidFill>
          <a:ln w="9525">
            <a:solidFill>
              <a:schemeClr val="tx1"/>
            </a:solidFill>
            <a:miter lim="800000"/>
            <a:headEnd/>
            <a:tailEnd/>
          </a:ln>
          <a:effectLst/>
          <a:extLst/>
        </p:spPr>
        <p:txBody>
          <a:bodyPr wrap="none" anchor="ctr"/>
          <a:lstStyle/>
          <a:p>
            <a:endParaRPr lang="de-DE"/>
          </a:p>
        </p:txBody>
      </p:sp>
      <p:sp>
        <p:nvSpPr>
          <p:cNvPr id="21" name="Textfeld 28"/>
          <p:cNvSpPr txBox="1"/>
          <p:nvPr/>
        </p:nvSpPr>
        <p:spPr>
          <a:xfrm>
            <a:off x="6948264" y="1372706"/>
            <a:ext cx="1792553" cy="400110"/>
          </a:xfrm>
          <a:prstGeom prst="rect">
            <a:avLst/>
          </a:prstGeom>
          <a:noFill/>
        </p:spPr>
        <p:txBody>
          <a:bodyPr wrap="none" rtlCol="0">
            <a:spAutoFit/>
          </a:bodyPr>
          <a:lstStyle/>
          <a:p>
            <a:r>
              <a:rPr lang="de-DE" sz="2000" b="1" cap="all" dirty="0" smtClean="0">
                <a:latin typeface="Arial Black"/>
                <a:cs typeface="Arial Black"/>
              </a:rPr>
              <a:t>EXPERTISE</a:t>
            </a:r>
            <a:endParaRPr lang="de-DE" sz="2000" b="1" cap="all" dirty="0">
              <a:latin typeface="Arial Black"/>
              <a:cs typeface="Arial Black"/>
            </a:endParaRPr>
          </a:p>
        </p:txBody>
      </p:sp>
      <p:sp>
        <p:nvSpPr>
          <p:cNvPr id="2" name="Textfeld 1"/>
          <p:cNvSpPr txBox="1"/>
          <p:nvPr/>
        </p:nvSpPr>
        <p:spPr>
          <a:xfrm>
            <a:off x="2123728" y="6165304"/>
            <a:ext cx="4474327" cy="400110"/>
          </a:xfrm>
          <a:prstGeom prst="rect">
            <a:avLst/>
          </a:prstGeom>
          <a:noFill/>
        </p:spPr>
        <p:txBody>
          <a:bodyPr wrap="none" rtlCol="0">
            <a:spAutoFit/>
          </a:bodyPr>
          <a:lstStyle/>
          <a:p>
            <a:r>
              <a:rPr lang="en-AU" sz="2000" dirty="0" smtClean="0">
                <a:solidFill>
                  <a:srgbClr val="FF0000"/>
                </a:solidFill>
                <a:latin typeface="Arial Black"/>
                <a:cs typeface="Arial Black"/>
              </a:rPr>
              <a:t>Implicit Explanatory Core Idea</a:t>
            </a:r>
            <a:endParaRPr lang="en-AU" sz="2000" dirty="0">
              <a:solidFill>
                <a:srgbClr val="FF0000"/>
              </a:solidFill>
              <a:latin typeface="Arial Black"/>
              <a:cs typeface="Arial Black"/>
            </a:endParaRPr>
          </a:p>
        </p:txBody>
      </p:sp>
    </p:spTree>
    <p:extLst>
      <p:ext uri="{BB962C8B-B14F-4D97-AF65-F5344CB8AC3E}">
        <p14:creationId xmlns:p14="http://schemas.microsoft.com/office/powerpoint/2010/main" val="354923392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5"/>
          <p:cNvGrpSpPr>
            <a:grpSpLocks/>
          </p:cNvGrpSpPr>
          <p:nvPr/>
        </p:nvGrpSpPr>
        <p:grpSpPr bwMode="auto">
          <a:xfrm>
            <a:off x="341313" y="2033588"/>
            <a:ext cx="8586780" cy="3681412"/>
            <a:chOff x="288" y="1152"/>
            <a:chExt cx="4320" cy="1776"/>
          </a:xfrm>
        </p:grpSpPr>
        <p:sp>
          <p:nvSpPr>
            <p:cNvPr id="6" name="Rectangle 15"/>
            <p:cNvSpPr>
              <a:spLocks noChangeArrowheads="1"/>
            </p:cNvSpPr>
            <p:nvPr/>
          </p:nvSpPr>
          <p:spPr bwMode="auto">
            <a:xfrm>
              <a:off x="288" y="2304"/>
              <a:ext cx="4320" cy="624"/>
            </a:xfrm>
            <a:prstGeom prst="rect">
              <a:avLst/>
            </a:prstGeom>
            <a:solidFill>
              <a:schemeClr val="accent6">
                <a:lumMod val="60000"/>
                <a:lumOff val="40000"/>
                <a:alpha val="44000"/>
              </a:schemeClr>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de-DE"/>
            </a:p>
          </p:txBody>
        </p:sp>
        <p:sp>
          <p:nvSpPr>
            <p:cNvPr id="7" name="Text Box 6"/>
            <p:cNvSpPr txBox="1">
              <a:spLocks noChangeArrowheads="1"/>
            </p:cNvSpPr>
            <p:nvPr/>
          </p:nvSpPr>
          <p:spPr bwMode="auto">
            <a:xfrm>
              <a:off x="3648" y="1584"/>
              <a:ext cx="298" cy="22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0"/>
                </a:spcBef>
              </a:pPr>
              <a:endParaRPr lang="de-DE" b="0">
                <a:latin typeface="Times New Roman" charset="0"/>
              </a:endParaRPr>
            </a:p>
          </p:txBody>
        </p:sp>
        <p:sp>
          <p:nvSpPr>
            <p:cNvPr id="8" name="Text Box 7"/>
            <p:cNvSpPr txBox="1">
              <a:spLocks noChangeArrowheads="1"/>
            </p:cNvSpPr>
            <p:nvPr/>
          </p:nvSpPr>
          <p:spPr bwMode="auto">
            <a:xfrm>
              <a:off x="3888" y="1248"/>
              <a:ext cx="346" cy="22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spcBef>
                  <a:spcPct val="0"/>
                </a:spcBef>
              </a:pPr>
              <a:r>
                <a:rPr lang="de-DE">
                  <a:solidFill>
                    <a:schemeClr val="bg1"/>
                  </a:solidFill>
                  <a:latin typeface="Times New Roman" charset="0"/>
                </a:rPr>
                <a:t>E</a:t>
              </a:r>
              <a:endParaRPr lang="de-AT">
                <a:solidFill>
                  <a:schemeClr val="bg1"/>
                </a:solidFill>
                <a:latin typeface="Times New Roman" charset="0"/>
              </a:endParaRPr>
            </a:p>
          </p:txBody>
        </p:sp>
        <p:sp>
          <p:nvSpPr>
            <p:cNvPr id="9" name="Line 8"/>
            <p:cNvSpPr>
              <a:spLocks noChangeShapeType="1"/>
            </p:cNvSpPr>
            <p:nvPr/>
          </p:nvSpPr>
          <p:spPr bwMode="auto">
            <a:xfrm flipH="1">
              <a:off x="1056" y="1488"/>
              <a:ext cx="2832" cy="1056"/>
            </a:xfrm>
            <a:prstGeom prst="line">
              <a:avLst/>
            </a:prstGeom>
            <a:noFill/>
            <a:ln w="38100">
              <a:solidFill>
                <a:srgbClr val="E1424D"/>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de-DE"/>
            </a:p>
          </p:txBody>
        </p:sp>
        <p:sp>
          <p:nvSpPr>
            <p:cNvPr id="10" name="Rectangle 9"/>
            <p:cNvSpPr>
              <a:spLocks noChangeArrowheads="1"/>
            </p:cNvSpPr>
            <p:nvPr/>
          </p:nvSpPr>
          <p:spPr bwMode="auto">
            <a:xfrm>
              <a:off x="3744" y="2352"/>
              <a:ext cx="624" cy="480"/>
            </a:xfrm>
            <a:prstGeom prst="rect">
              <a:avLst/>
            </a:prstGeom>
            <a:solidFill>
              <a:srgbClr val="003399">
                <a:alpha val="55000"/>
              </a:srgbClr>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spcBef>
                  <a:spcPct val="0"/>
                </a:spcBef>
              </a:pPr>
              <a:r>
                <a:rPr lang="de-DE" sz="2800" dirty="0">
                  <a:solidFill>
                    <a:schemeClr val="bg1"/>
                  </a:solidFill>
                  <a:latin typeface="Times New Roman" charset="0"/>
                </a:rPr>
                <a:t>F</a:t>
              </a:r>
              <a:endParaRPr lang="de-AT" sz="2800" dirty="0">
                <a:solidFill>
                  <a:schemeClr val="bg1"/>
                </a:solidFill>
                <a:latin typeface="Times New Roman" charset="0"/>
              </a:endParaRPr>
            </a:p>
          </p:txBody>
        </p:sp>
        <p:sp>
          <p:nvSpPr>
            <p:cNvPr id="11" name="Line 10"/>
            <p:cNvSpPr>
              <a:spLocks noChangeShapeType="1"/>
            </p:cNvSpPr>
            <p:nvPr/>
          </p:nvSpPr>
          <p:spPr bwMode="auto">
            <a:xfrm flipH="1">
              <a:off x="1056" y="2736"/>
              <a:ext cx="2976" cy="0"/>
            </a:xfrm>
            <a:prstGeom prst="line">
              <a:avLst/>
            </a:prstGeom>
            <a:noFill/>
            <a:ln w="76200">
              <a:solidFill>
                <a:srgbClr val="A031D3"/>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de-DE"/>
            </a:p>
          </p:txBody>
        </p:sp>
        <p:sp>
          <p:nvSpPr>
            <p:cNvPr id="12" name="AutoShape 11" descr="40%"/>
            <p:cNvSpPr>
              <a:spLocks noChangeArrowheads="1"/>
            </p:cNvSpPr>
            <p:nvPr/>
          </p:nvSpPr>
          <p:spPr bwMode="auto">
            <a:xfrm rot="-5396824">
              <a:off x="2064" y="1007"/>
              <a:ext cx="863" cy="2305"/>
            </a:xfrm>
            <a:prstGeom prst="triangle">
              <a:avLst>
                <a:gd name="adj" fmla="val 0"/>
              </a:avLst>
            </a:prstGeom>
            <a:solidFill>
              <a:schemeClr val="tx2">
                <a:lumMod val="20000"/>
                <a:lumOff val="80000"/>
              </a:schemeClr>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de-DE"/>
            </a:p>
          </p:txBody>
        </p:sp>
        <p:sp>
          <p:nvSpPr>
            <p:cNvPr id="13" name="Rectangle 13"/>
            <p:cNvSpPr>
              <a:spLocks noChangeArrowheads="1"/>
            </p:cNvSpPr>
            <p:nvPr/>
          </p:nvSpPr>
          <p:spPr bwMode="auto">
            <a:xfrm>
              <a:off x="3744" y="1152"/>
              <a:ext cx="624" cy="480"/>
            </a:xfrm>
            <a:prstGeom prst="rect">
              <a:avLst/>
            </a:prstGeom>
            <a:solidFill>
              <a:schemeClr val="accent1">
                <a:alpha val="55000"/>
              </a:schemeClr>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spcBef>
                  <a:spcPct val="0"/>
                </a:spcBef>
              </a:pPr>
              <a:r>
                <a:rPr lang="de-DE" sz="2800" dirty="0">
                  <a:solidFill>
                    <a:schemeClr val="bg1"/>
                  </a:solidFill>
                  <a:latin typeface="Times New Roman" charset="0"/>
                </a:rPr>
                <a:t>E</a:t>
              </a:r>
              <a:endParaRPr lang="de-AT" sz="2800" dirty="0">
                <a:solidFill>
                  <a:schemeClr val="bg1"/>
                </a:solidFill>
                <a:latin typeface="Times New Roman" charset="0"/>
              </a:endParaRPr>
            </a:p>
          </p:txBody>
        </p:sp>
        <p:sp>
          <p:nvSpPr>
            <p:cNvPr id="14" name="Rectangle 14"/>
            <p:cNvSpPr>
              <a:spLocks noChangeArrowheads="1"/>
            </p:cNvSpPr>
            <p:nvPr/>
          </p:nvSpPr>
          <p:spPr bwMode="auto">
            <a:xfrm>
              <a:off x="528" y="2352"/>
              <a:ext cx="624" cy="480"/>
            </a:xfrm>
            <a:prstGeom prst="rect">
              <a:avLst/>
            </a:prstGeom>
            <a:solidFill>
              <a:srgbClr val="003399">
                <a:alpha val="56000"/>
              </a:srgbClr>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spcBef>
                  <a:spcPct val="0"/>
                </a:spcBef>
              </a:pPr>
              <a:r>
                <a:rPr lang="de-DE" sz="2800" dirty="0">
                  <a:solidFill>
                    <a:schemeClr val="bg1"/>
                  </a:solidFill>
                </a:rPr>
                <a:t>K</a:t>
              </a:r>
              <a:endParaRPr lang="de-AT" sz="2800" dirty="0">
                <a:solidFill>
                  <a:schemeClr val="bg1"/>
                </a:solidFill>
                <a:latin typeface="Times New Roman" charset="0"/>
              </a:endParaRPr>
            </a:p>
          </p:txBody>
        </p:sp>
        <p:sp>
          <p:nvSpPr>
            <p:cNvPr id="15" name="Text Box 12"/>
            <p:cNvSpPr txBox="1">
              <a:spLocks noChangeArrowheads="1"/>
            </p:cNvSpPr>
            <p:nvPr/>
          </p:nvSpPr>
          <p:spPr bwMode="auto">
            <a:xfrm>
              <a:off x="1280" y="2118"/>
              <a:ext cx="2305" cy="46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lgn="r"/>
              <a:r>
                <a:rPr lang="de-DE" sz="2800" dirty="0" err="1" smtClean="0"/>
                <a:t>Scissors</a:t>
              </a:r>
              <a:r>
                <a:rPr lang="de-DE" sz="2800" dirty="0" smtClean="0"/>
                <a:t> </a:t>
              </a:r>
              <a:r>
                <a:rPr lang="de-DE" sz="2800" dirty="0" err="1" smtClean="0"/>
                <a:t>of</a:t>
              </a:r>
              <a:r>
                <a:rPr lang="de-DE" sz="2800" dirty="0" smtClean="0"/>
                <a:t> </a:t>
              </a:r>
            </a:p>
            <a:p>
              <a:pPr algn="r"/>
              <a:r>
                <a:rPr lang="de-DE" sz="2800" b="1" dirty="0" err="1" smtClean="0">
                  <a:solidFill>
                    <a:srgbClr val="0000FF"/>
                  </a:solidFill>
                </a:rPr>
                <a:t>Knowledge</a:t>
              </a:r>
              <a:r>
                <a:rPr lang="de-DE" sz="2800" b="1" dirty="0" smtClean="0">
                  <a:solidFill>
                    <a:srgbClr val="0000FF"/>
                  </a:solidFill>
                </a:rPr>
                <a:t> &amp; Life </a:t>
              </a:r>
              <a:r>
                <a:rPr lang="de-DE" sz="2800" dirty="0" smtClean="0"/>
                <a:t>(</a:t>
              </a:r>
              <a:r>
                <a:rPr lang="de-DE" sz="2800" dirty="0" err="1" smtClean="0"/>
                <a:t>Meaning</a:t>
              </a:r>
              <a:r>
                <a:rPr lang="de-DE" sz="2800" dirty="0" smtClean="0"/>
                <a:t>)</a:t>
              </a:r>
              <a:endParaRPr lang="de-AT" sz="1900" dirty="0">
                <a:latin typeface="Arial" charset="0"/>
              </a:endParaRPr>
            </a:p>
          </p:txBody>
        </p:sp>
      </p:grpSp>
      <p:sp>
        <p:nvSpPr>
          <p:cNvPr id="18" name="Textfeld 26"/>
          <p:cNvSpPr txBox="1"/>
          <p:nvPr/>
        </p:nvSpPr>
        <p:spPr>
          <a:xfrm>
            <a:off x="6244734" y="5805264"/>
            <a:ext cx="2887354" cy="400110"/>
          </a:xfrm>
          <a:prstGeom prst="rect">
            <a:avLst/>
          </a:prstGeom>
          <a:noFill/>
        </p:spPr>
        <p:txBody>
          <a:bodyPr wrap="none" rtlCol="0">
            <a:spAutoFit/>
          </a:bodyPr>
          <a:lstStyle/>
          <a:p>
            <a:r>
              <a:rPr lang="de-DE" sz="2000" b="1" cap="all" dirty="0" smtClean="0">
                <a:latin typeface="Arial Black"/>
                <a:cs typeface="Arial Black"/>
              </a:rPr>
              <a:t>Folk </a:t>
            </a:r>
            <a:r>
              <a:rPr lang="de-DE" sz="2000" b="1" cap="all" dirty="0" err="1" smtClean="0">
                <a:latin typeface="Arial Black"/>
                <a:cs typeface="Arial Black"/>
              </a:rPr>
              <a:t>Knowledge</a:t>
            </a:r>
            <a:endParaRPr lang="de-DE" sz="2000" b="1" cap="all" dirty="0">
              <a:latin typeface="Arial Black"/>
              <a:cs typeface="Arial Black"/>
            </a:endParaRPr>
          </a:p>
        </p:txBody>
      </p:sp>
      <p:sp>
        <p:nvSpPr>
          <p:cNvPr id="19" name="Textfeld 27"/>
          <p:cNvSpPr txBox="1"/>
          <p:nvPr/>
        </p:nvSpPr>
        <p:spPr>
          <a:xfrm>
            <a:off x="611560" y="5745450"/>
            <a:ext cx="1800200" cy="400110"/>
          </a:xfrm>
          <a:prstGeom prst="rect">
            <a:avLst/>
          </a:prstGeom>
          <a:noFill/>
        </p:spPr>
        <p:txBody>
          <a:bodyPr wrap="square" rtlCol="0">
            <a:spAutoFit/>
          </a:bodyPr>
          <a:lstStyle/>
          <a:p>
            <a:r>
              <a:rPr lang="de-DE" sz="2000" b="1" cap="all" dirty="0" smtClean="0">
                <a:latin typeface="Arial Black"/>
                <a:cs typeface="Arial Black"/>
              </a:rPr>
              <a:t>ROUTINES</a:t>
            </a:r>
          </a:p>
        </p:txBody>
      </p:sp>
      <p:sp>
        <p:nvSpPr>
          <p:cNvPr id="20" name="Rectangle 16"/>
          <p:cNvSpPr>
            <a:spLocks noChangeArrowheads="1"/>
          </p:cNvSpPr>
          <p:nvPr/>
        </p:nvSpPr>
        <p:spPr bwMode="auto">
          <a:xfrm rot="20349333">
            <a:off x="32597" y="3150762"/>
            <a:ext cx="8982075" cy="1277938"/>
          </a:xfrm>
          <a:prstGeom prst="rect">
            <a:avLst/>
          </a:prstGeom>
          <a:solidFill>
            <a:schemeClr val="accent6">
              <a:lumMod val="20000"/>
              <a:lumOff val="80000"/>
              <a:alpha val="44000"/>
            </a:schemeClr>
          </a:solidFill>
          <a:ln w="9525">
            <a:solidFill>
              <a:schemeClr val="tx1"/>
            </a:solidFill>
            <a:miter lim="800000"/>
            <a:headEnd/>
            <a:tailEnd/>
          </a:ln>
          <a:effectLst/>
          <a:extLst/>
        </p:spPr>
        <p:txBody>
          <a:bodyPr wrap="none" anchor="ctr"/>
          <a:lstStyle/>
          <a:p>
            <a:endParaRPr lang="de-DE"/>
          </a:p>
        </p:txBody>
      </p:sp>
      <p:sp>
        <p:nvSpPr>
          <p:cNvPr id="21" name="Textfeld 28"/>
          <p:cNvSpPr txBox="1"/>
          <p:nvPr/>
        </p:nvSpPr>
        <p:spPr>
          <a:xfrm>
            <a:off x="6948264" y="1372706"/>
            <a:ext cx="1792553" cy="400110"/>
          </a:xfrm>
          <a:prstGeom prst="rect">
            <a:avLst/>
          </a:prstGeom>
          <a:noFill/>
        </p:spPr>
        <p:txBody>
          <a:bodyPr wrap="none" rtlCol="0">
            <a:spAutoFit/>
          </a:bodyPr>
          <a:lstStyle/>
          <a:p>
            <a:r>
              <a:rPr lang="de-DE" sz="2000" b="1" cap="all" dirty="0" smtClean="0">
                <a:latin typeface="Arial Black"/>
                <a:cs typeface="Arial Black"/>
              </a:rPr>
              <a:t>EXPERTISE</a:t>
            </a:r>
            <a:endParaRPr lang="de-DE" sz="2000" b="1" cap="all" dirty="0">
              <a:latin typeface="Arial Black"/>
              <a:cs typeface="Arial Black"/>
            </a:endParaRPr>
          </a:p>
        </p:txBody>
      </p:sp>
      <p:sp>
        <p:nvSpPr>
          <p:cNvPr id="22" name="Text Box 21"/>
          <p:cNvSpPr txBox="1">
            <a:spLocks noChangeArrowheads="1"/>
          </p:cNvSpPr>
          <p:nvPr/>
        </p:nvSpPr>
        <p:spPr bwMode="auto">
          <a:xfrm rot="16200000">
            <a:off x="7519297" y="3243109"/>
            <a:ext cx="2201444" cy="76944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spcBef>
                <a:spcPct val="0"/>
              </a:spcBef>
            </a:pPr>
            <a:r>
              <a:rPr lang="de-DE" sz="4400" dirty="0" err="1" smtClean="0"/>
              <a:t>Dialogue</a:t>
            </a:r>
            <a:endParaRPr lang="de-DE" sz="4400" dirty="0"/>
          </a:p>
        </p:txBody>
      </p:sp>
      <p:sp>
        <p:nvSpPr>
          <p:cNvPr id="2" name="Textfeld 1"/>
          <p:cNvSpPr txBox="1"/>
          <p:nvPr/>
        </p:nvSpPr>
        <p:spPr>
          <a:xfrm>
            <a:off x="2123728" y="6165304"/>
            <a:ext cx="4474327" cy="400110"/>
          </a:xfrm>
          <a:prstGeom prst="rect">
            <a:avLst/>
          </a:prstGeom>
          <a:noFill/>
        </p:spPr>
        <p:txBody>
          <a:bodyPr wrap="none" rtlCol="0">
            <a:spAutoFit/>
          </a:bodyPr>
          <a:lstStyle/>
          <a:p>
            <a:r>
              <a:rPr lang="en-AU" sz="2000" b="1" dirty="0" smtClean="0">
                <a:solidFill>
                  <a:srgbClr val="FF0000"/>
                </a:solidFill>
                <a:latin typeface="Arial Black"/>
                <a:cs typeface="Arial Black"/>
              </a:rPr>
              <a:t>Implicit Explanatory Core Idea</a:t>
            </a:r>
            <a:endParaRPr lang="en-AU" sz="2000" b="1" dirty="0">
              <a:solidFill>
                <a:srgbClr val="FF0000"/>
              </a:solidFill>
              <a:latin typeface="Arial Black"/>
              <a:cs typeface="Arial Black"/>
            </a:endParaRPr>
          </a:p>
        </p:txBody>
      </p:sp>
      <p:pic>
        <p:nvPicPr>
          <p:cNvPr id="23" name="Picture 3"/>
          <p:cNvPicPr>
            <a:picLocks noChangeAspect="1" noChangeArrowheads="1"/>
          </p:cNvPicPr>
          <p:nvPr/>
        </p:nvPicPr>
        <p:blipFill>
          <a:blip r:embed="rId2" cstate="print"/>
          <a:srcRect/>
          <a:stretch>
            <a:fillRect/>
          </a:stretch>
        </p:blipFill>
        <p:spPr bwMode="auto">
          <a:xfrm>
            <a:off x="1749723" y="488153"/>
            <a:ext cx="2664296" cy="2737290"/>
          </a:xfrm>
          <a:prstGeom prst="rect">
            <a:avLst/>
          </a:prstGeom>
          <a:noFill/>
          <a:ln w="9525">
            <a:noFill/>
            <a:miter lim="800000"/>
            <a:headEnd/>
            <a:tailEnd/>
          </a:ln>
        </p:spPr>
      </p:pic>
    </p:spTree>
    <p:extLst>
      <p:ext uri="{BB962C8B-B14F-4D97-AF65-F5344CB8AC3E}">
        <p14:creationId xmlns:p14="http://schemas.microsoft.com/office/powerpoint/2010/main" val="5258188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0</TotalTime>
  <Words>2427</Words>
  <Application>Microsoft Macintosh PowerPoint</Application>
  <PresentationFormat>Bildschirmpräsentation (4:3)</PresentationFormat>
  <Paragraphs>515</Paragraphs>
  <Slides>55</Slides>
  <Notes>2</Notes>
  <HiddenSlides>0</HiddenSlides>
  <MMClips>0</MMClips>
  <ScaleCrop>false</ScaleCrop>
  <HeadingPairs>
    <vt:vector size="8" baseType="variant">
      <vt:variant>
        <vt:lpstr>Verwendete Schriftarten</vt:lpstr>
      </vt:variant>
      <vt:variant>
        <vt:i4>10</vt:i4>
      </vt:variant>
      <vt:variant>
        <vt:lpstr>Design</vt:lpstr>
      </vt:variant>
      <vt:variant>
        <vt:i4>1</vt:i4>
      </vt:variant>
      <vt:variant>
        <vt:lpstr>Eingebettete OLE-Server</vt:lpstr>
      </vt:variant>
      <vt:variant>
        <vt:i4>1</vt:i4>
      </vt:variant>
      <vt:variant>
        <vt:lpstr>Folientitel</vt:lpstr>
      </vt:variant>
      <vt:variant>
        <vt:i4>55</vt:i4>
      </vt:variant>
    </vt:vector>
  </HeadingPairs>
  <TitlesOfParts>
    <vt:vector size="67" baseType="lpstr">
      <vt:lpstr>Arial Black</vt:lpstr>
      <vt:lpstr>Calibri</vt:lpstr>
      <vt:lpstr>Comic Sans MS</vt:lpstr>
      <vt:lpstr>DigitalSans_Light_Med</vt:lpstr>
      <vt:lpstr>ＭＳ Ｐゴシック</vt:lpstr>
      <vt:lpstr>Times New Roman</vt:lpstr>
      <vt:lpstr>Trebuchet MS</vt:lpstr>
      <vt:lpstr>Verdana</vt:lpstr>
      <vt:lpstr>Wingdings</vt:lpstr>
      <vt:lpstr>Arial</vt:lpstr>
      <vt:lpstr>Office-Design</vt:lpstr>
      <vt:lpstr>Dokument</vt:lpstr>
      <vt:lpstr>Applying Knowledge Management and Responsibility:  Gödel in Context  [Ideas for a New Enlightenment]  (Re-Combining Theories and Practices for a European Competitive Advantage)    Univ.-Prof. Dr. Rainer Born rainer.born@jku.at / rainer.born@univie.ac.at </vt:lpstr>
      <vt:lpstr>PowerPoint-Präsentation</vt:lpstr>
      <vt:lpstr>PowerPoint-Präsentation</vt:lpstr>
      <vt:lpstr>Reflection(s)</vt:lpstr>
      <vt:lpstr>PowerPoint-Präsentation</vt:lpstr>
      <vt:lpstr>3 Postulates (Axioms)</vt:lpstr>
      <vt:lpstr>PowerPoint-Präsentation</vt:lpstr>
      <vt:lpstr>PowerPoint-Präsentation</vt:lpstr>
      <vt:lpstr>PowerPoint-Präsentation</vt:lpstr>
      <vt:lpstr>PowerPoint-Präsentation</vt:lpstr>
      <vt:lpstr>PowerPoint-Präsentation</vt:lpstr>
      <vt:lpstr>Question(s) </vt:lpstr>
      <vt:lpstr>Basic Metaphor</vt:lpstr>
      <vt:lpstr>Re-Combining Theories and Practices –  by Creating an European Competitive Advantage  (Creativity and Innovation via Activating  Expertise, Background-Knowledge and Autonomy in „Thinking and Doing“)   Meaning is a means to come to terms with reality. Crowding out the Meaning of meaning, means to replace the explanatory construction of meaning by an unreflected „processing of information“ – we need to reintegrate pre-knowledge and experience into the use of algorithms/rules to creatively activate means of correction in view of the formal incompleteness of our theories, models and maps to support evolution and create new solutions to survive and adopt  in an ever changing environment and world.</vt:lpstr>
      <vt:lpstr>PowerPoint-Präsentation</vt:lpstr>
      <vt:lpstr>PowerPoint-Präsentation</vt:lpstr>
      <vt:lpstr>PowerPoint-Präsentation</vt:lpstr>
      <vt:lpstr>PowerPoint-Präsentation</vt:lpstr>
      <vt:lpstr>Nine-points-problem  and solution: How to step out of  the system !  Original task:  Connect the 9 points with one line but without lifting your pencil from the paper ! Proposal: Imbed the 9 points into  a constructed “solution-space” of 16 points ! </vt:lpstr>
      <vt:lpstr>„Our heads are round      to allow our thoughts to change direction“ (Francis Picabia)  </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  </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Some Introductury Remarks: The Third Industrial Revolution</vt:lpstr>
      <vt:lpstr>Industrial Commons</vt:lpstr>
      <vt:lpstr>PowerPoint-Präsentation</vt:lpstr>
      <vt:lpstr>PowerPoint-Präsentation</vt:lpstr>
      <vt:lpstr>PowerPoint-Präsentation</vt:lpstr>
      <vt:lpstr>PowerPoint-Präsentation</vt:lpstr>
      <vt:lpstr>On Applying LIR++</vt:lpstr>
      <vt:lpstr>PowerPoint-Präsentation</vt:lpstr>
      <vt:lpstr>Practical Consequences</vt:lpstr>
      <vt:lpstr>PowerPoint-Präsentation</vt:lpstr>
      <vt:lpstr>PowerPoint-Präsentation</vt:lpstr>
      <vt:lpstr>PowerPoint-Präsentation</vt:lpstr>
      <vt:lpstr>The Core:</vt:lpstr>
    </vt:vector>
  </TitlesOfParts>
  <Company/>
  <LinksUpToDate>false</LinksUpToDate>
  <SharedDoc>false</SharedDoc>
  <HyperlinksChanged>false</HyperlinksChanged>
  <AppVersion>15.0032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Organizational Epistemology and  Knowledge-Management Re-Combining Theories and Practices &amp; Creating a European Competitive Advantage: Creativity and Innovation-Ecosystems via Activating  Expertise &amp; Background-Knowledge   Univ.-Prof. Dr. Rainer Born rainer.born@univie.ac.at, rainer.born@jku.at  </dc:title>
  <dc:creator>Ein Microsoft Office-Anwender</dc:creator>
  <cp:lastModifiedBy>Eva Gatarik</cp:lastModifiedBy>
  <cp:revision>23</cp:revision>
  <cp:lastPrinted>2017-04-10T00:52:13Z</cp:lastPrinted>
  <dcterms:created xsi:type="dcterms:W3CDTF">2017-04-09T13:21:19Z</dcterms:created>
  <dcterms:modified xsi:type="dcterms:W3CDTF">2017-04-10T01:01:51Z</dcterms:modified>
</cp:coreProperties>
</file>