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4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po.cz/dokument16974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o-hranice.cz/cs/projekty-a-strategicke-dokumenty/strategicke-dokumenty-mesta/marketingova-studie-cestovniho-ruchu-mesta-hranic.html" TargetMode="External"/><Relationship Id="rId2" Type="http://schemas.openxmlformats.org/officeDocument/2006/relationships/hyperlink" Target="http://www.sumavanet.cz/mszapad/user/dokumenty/marketingova_strategie_sumav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privnice.cz/urad/dokumenty/marketingova_strategie_koprivni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Regionální marketing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</a:t>
            </a:r>
            <a:r>
              <a:rPr lang="cs-CZ" dirty="0" smtClean="0"/>
              <a:t>. </a:t>
            </a:r>
            <a:r>
              <a:rPr lang="cs-CZ" dirty="0" smtClean="0"/>
              <a:t>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 podnikatelského přístupu orientovaného na zákazníka (podnikatelé, občané, turisté) </a:t>
            </a:r>
            <a:endParaRPr lang="cs-CZ" dirty="0" smtClean="0"/>
          </a:p>
          <a:p>
            <a:r>
              <a:rPr lang="cs-CZ" b="1" dirty="0" smtClean="0"/>
              <a:t>Hlavní cíl: </a:t>
            </a:r>
            <a:r>
              <a:rPr lang="cs-CZ" dirty="0" smtClean="0"/>
              <a:t>poskytování </a:t>
            </a:r>
            <a:r>
              <a:rPr lang="cs-CZ" dirty="0"/>
              <a:t>vybraných informací o nabídce regionu, měst a obcí konečným příjemcům za účelem efektivní podpory realizace rozvojových záměrů financovaných (spolufinancovaných) z veřejných </a:t>
            </a:r>
            <a:r>
              <a:rPr lang="cs-CZ" dirty="0" smtClean="0"/>
              <a:t>prostředků – idea tzv. New public managementu</a:t>
            </a:r>
          </a:p>
          <a:p>
            <a:r>
              <a:rPr lang="cs-CZ" b="1" dirty="0" smtClean="0"/>
              <a:t>Vedlejší cíle </a:t>
            </a:r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marketingové aktivity orientované na podporu ekonomických aktivit podnikatelských subjektů sídlících v </a:t>
            </a:r>
            <a:r>
              <a:rPr lang="cs-CZ" dirty="0" smtClean="0"/>
              <a:t>regionu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8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Rozdíly mezi regionálním a podnikovým marketingem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soukromá sféra je zaměřena na maximalizaci zisku </a:t>
            </a:r>
            <a:r>
              <a:rPr lang="cs-CZ" dirty="0" smtClean="0"/>
              <a:t>veřejná </a:t>
            </a:r>
            <a:r>
              <a:rPr lang="cs-CZ" dirty="0"/>
              <a:t>sféra na maximalizaci užitků (v jejím rámci proto musí být realizovány i ztrátové projekty orientované na zabezpečení základních funkcí města/regionu) </a:t>
            </a:r>
          </a:p>
          <a:p>
            <a:pPr lvl="0"/>
            <a:r>
              <a:rPr lang="cs-CZ" dirty="0"/>
              <a:t>města a regiony představují ve srovnání s podniky podstatně složitější resp. komplexnější socioekonomické systémy, které jsou proto hůře řiditelné a jejichž chování je obtížněji předvídatelné </a:t>
            </a:r>
          </a:p>
          <a:p>
            <a:pPr lvl="0"/>
            <a:r>
              <a:rPr lang="cs-CZ" dirty="0"/>
              <a:t>u podniků lze snadněji definovat relevantní úkoly a cílové skupiny zákazníků, jejichž výběr je v případě měst/regionů výrazně ovlivněn politickým rozhodovacím </a:t>
            </a:r>
            <a:r>
              <a:rPr lang="cs-CZ" dirty="0" smtClean="0"/>
              <a:t>procesem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Tvorba regionální marketingové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Strategie regionálního rozvoje </a:t>
            </a:r>
            <a:r>
              <a:rPr lang="cs-CZ" sz="1900" dirty="0" smtClean="0"/>
              <a:t>– výchozí dokument</a:t>
            </a:r>
            <a:endParaRPr lang="cs-CZ" dirty="0" smtClean="0"/>
          </a:p>
          <a:p>
            <a:r>
              <a:rPr lang="cs-CZ" dirty="0" smtClean="0"/>
              <a:t>Regionální </a:t>
            </a:r>
            <a:r>
              <a:rPr lang="cs-CZ" dirty="0"/>
              <a:t>marketingová </a:t>
            </a:r>
            <a:r>
              <a:rPr lang="cs-CZ" dirty="0" smtClean="0"/>
              <a:t>studie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hrnuje výsledky </a:t>
            </a:r>
            <a:r>
              <a:rPr lang="cs-CZ" dirty="0"/>
              <a:t>specializovaných marketingových </a:t>
            </a:r>
            <a:r>
              <a:rPr lang="cs-CZ" dirty="0" smtClean="0"/>
              <a:t>průzkumů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omponenty:</a:t>
            </a:r>
          </a:p>
          <a:p>
            <a:pPr lvl="2"/>
            <a:r>
              <a:rPr lang="cs-CZ" dirty="0"/>
              <a:t>analýza současného stavu daného segmentu </a:t>
            </a:r>
            <a:r>
              <a:rPr lang="cs-CZ" dirty="0" smtClean="0"/>
              <a:t>nabídky</a:t>
            </a:r>
          </a:p>
          <a:p>
            <a:pPr lvl="2"/>
            <a:r>
              <a:rPr lang="cs-CZ" dirty="0"/>
              <a:t>analýza odpovídající poptávky s důrazem na preference </a:t>
            </a:r>
            <a:r>
              <a:rPr lang="cs-CZ" dirty="0" smtClean="0"/>
              <a:t>zákazníků</a:t>
            </a:r>
          </a:p>
          <a:p>
            <a:pPr lvl="2"/>
            <a:r>
              <a:rPr lang="cs-CZ" dirty="0"/>
              <a:t>analýza SWOT a identifikace hlavních </a:t>
            </a:r>
            <a:r>
              <a:rPr lang="cs-CZ" dirty="0" smtClean="0"/>
              <a:t>konkurentů</a:t>
            </a:r>
          </a:p>
          <a:p>
            <a:pPr lvl="2"/>
            <a:r>
              <a:rPr lang="cs-CZ" dirty="0"/>
              <a:t>syntéza zdůrazňující jedinečnost nabídky v kontextu současných příp. perspektivních potřeb stanovených cílových skupin </a:t>
            </a:r>
            <a:r>
              <a:rPr lang="cs-CZ" dirty="0" smtClean="0"/>
              <a:t>zákazníků</a:t>
            </a:r>
          </a:p>
          <a:p>
            <a:r>
              <a:rPr lang="cs-CZ" dirty="0" smtClean="0"/>
              <a:t>Marketingový plán (Marketingová strategie)</a:t>
            </a:r>
          </a:p>
          <a:p>
            <a:pPr lvl="1"/>
            <a:r>
              <a:rPr lang="cs-CZ" dirty="0"/>
              <a:t>rozpracovává získané syntetické poznatky do podoby konkrétních závěrů a jim odpovídajících </a:t>
            </a:r>
            <a:r>
              <a:rPr lang="cs-CZ" dirty="0" smtClean="0"/>
              <a:t>aktivit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rincip partnerství, jedinečnost </a:t>
            </a:r>
            <a:r>
              <a:rPr lang="cs-CZ" dirty="0"/>
              <a:t>nabídky a výstižnost </a:t>
            </a:r>
            <a:r>
              <a:rPr lang="cs-CZ" dirty="0" smtClean="0"/>
              <a:t>její propagace, </a:t>
            </a:r>
            <a:r>
              <a:rPr lang="cs-CZ" dirty="0"/>
              <a:t>cílové trhy a jejich geografická </a:t>
            </a:r>
            <a:r>
              <a:rPr lang="cs-CZ" dirty="0" smtClean="0"/>
              <a:t>identifikace, </a:t>
            </a:r>
            <a:r>
              <a:rPr lang="cs-CZ" dirty="0"/>
              <a:t>disponibilní zdroje pro aktivaci resp. zkvalitňování nabídky (zejména lidské a finanční) a časový rámec jejich užití</a:t>
            </a:r>
          </a:p>
        </p:txBody>
      </p:sp>
    </p:spTree>
    <p:extLst>
      <p:ext uri="{BB962C8B-B14F-4D97-AF65-F5344CB8AC3E}">
        <p14:creationId xmlns:p14="http://schemas.microsoft.com/office/powerpoint/2010/main" val="143362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typy marketingových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Nerozlišovací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stejný marketingový mix pro všechny cílové </a:t>
            </a:r>
            <a:r>
              <a:rPr lang="cs-CZ" dirty="0" smtClean="0"/>
              <a:t>trhy</a:t>
            </a:r>
          </a:p>
          <a:p>
            <a:r>
              <a:rPr lang="cs-CZ" b="1" dirty="0"/>
              <a:t>Strategie jednoho cílového </a:t>
            </a:r>
            <a:r>
              <a:rPr lang="cs-CZ" b="1" dirty="0" smtClean="0"/>
              <a:t>trhu</a:t>
            </a:r>
          </a:p>
          <a:p>
            <a:pPr lvl="1"/>
            <a:r>
              <a:rPr lang="cs-CZ" dirty="0" smtClean="0"/>
              <a:t>strategie orientovaná </a:t>
            </a:r>
            <a:r>
              <a:rPr lang="cs-CZ" dirty="0"/>
              <a:t>na jeden segment trhu, pro který je vytvořen speciální marketingový </a:t>
            </a:r>
            <a:r>
              <a:rPr lang="cs-CZ" dirty="0" smtClean="0"/>
              <a:t>mix</a:t>
            </a:r>
          </a:p>
          <a:p>
            <a:r>
              <a:rPr lang="cs-CZ" b="1" dirty="0"/>
              <a:t>Koncentrovaná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sleduje několik segmentů trhu s předpokládanými synergickými </a:t>
            </a:r>
            <a:r>
              <a:rPr lang="cs-CZ" dirty="0" smtClean="0"/>
              <a:t>efekty</a:t>
            </a:r>
          </a:p>
          <a:p>
            <a:r>
              <a:rPr lang="cs-CZ" b="1" dirty="0"/>
              <a:t>Totální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pro každý z významných segmentů trhu je vytvářen specifický marketingový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1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marketingového mixu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cs-CZ" b="1" dirty="0"/>
              <a:t>propagace</a:t>
            </a:r>
            <a:r>
              <a:rPr lang="cs-CZ" dirty="0"/>
              <a:t> – tj. jakákoliv placená forma neosobní prezentace nabídky </a:t>
            </a:r>
          </a:p>
          <a:p>
            <a:pPr lvl="0" hangingPunct="0"/>
            <a:r>
              <a:rPr lang="cs-CZ" b="1" dirty="0"/>
              <a:t>podpora prodeje </a:t>
            </a:r>
            <a:r>
              <a:rPr lang="cs-CZ" dirty="0"/>
              <a:t>– existující stimuly povzbuzující investory k investování v daném území (např. prezentace nabídky na veletrzích realit)</a:t>
            </a:r>
          </a:p>
          <a:p>
            <a:pPr lvl="0" hangingPunct="0"/>
            <a:r>
              <a:rPr lang="cs-CZ" b="1" dirty="0"/>
              <a:t>osobní prodej </a:t>
            </a:r>
            <a:r>
              <a:rPr lang="cs-CZ" dirty="0"/>
              <a:t>– osobní prezentace nabídky při jednání s investory (např. za účelem realizace prodeje či pronájmu rozvojové plochy)</a:t>
            </a:r>
          </a:p>
          <a:p>
            <a:pPr lvl="0" hangingPunct="0"/>
            <a:r>
              <a:rPr lang="cs-CZ" b="1" dirty="0"/>
              <a:t>public relations </a:t>
            </a:r>
            <a:r>
              <a:rPr lang="cs-CZ" dirty="0"/>
              <a:t>– programy cílené na dlouhodobé budování image regionu (např. zprávy v tisku či jiných médiích, konference a semináře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23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obce</a:t>
            </a:r>
          </a:p>
          <a:p>
            <a:pPr lvl="1"/>
            <a:r>
              <a:rPr lang="cs-CZ" dirty="0" smtClean="0"/>
              <a:t>průmyslové </a:t>
            </a:r>
            <a:r>
              <a:rPr lang="cs-CZ" dirty="0"/>
              <a:t>resp. </a:t>
            </a:r>
            <a:r>
              <a:rPr lang="cs-CZ" dirty="0" smtClean="0"/>
              <a:t>víceúčelové </a:t>
            </a:r>
            <a:r>
              <a:rPr lang="cs-CZ" dirty="0"/>
              <a:t>hospodářských </a:t>
            </a:r>
            <a:r>
              <a:rPr lang="cs-CZ" dirty="0" smtClean="0"/>
              <a:t>zóny</a:t>
            </a:r>
          </a:p>
          <a:p>
            <a:pPr lvl="1"/>
            <a:r>
              <a:rPr lang="cs-CZ" dirty="0" smtClean="0"/>
              <a:t>stavební pozemky </a:t>
            </a:r>
            <a:r>
              <a:rPr lang="cs-CZ" dirty="0"/>
              <a:t>pro výstavbu komerčních kancelářských </a:t>
            </a:r>
            <a:r>
              <a:rPr lang="cs-CZ" dirty="0" smtClean="0"/>
              <a:t>budov</a:t>
            </a:r>
          </a:p>
          <a:p>
            <a:r>
              <a:rPr lang="cs-CZ" dirty="0" smtClean="0"/>
              <a:t>celá obec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lepšení povědomí obyvatel obce, cestovní ruch, podnikatelské aktivity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ř. obnova </a:t>
            </a:r>
            <a:r>
              <a:rPr lang="cs-CZ" dirty="0"/>
              <a:t>kulturních památek, </a:t>
            </a:r>
            <a:r>
              <a:rPr lang="cs-CZ" dirty="0" smtClean="0"/>
              <a:t>pořádání kulturních, sportovních akcí</a:t>
            </a:r>
          </a:p>
          <a:p>
            <a:r>
              <a:rPr lang="cs-CZ" dirty="0" smtClean="0"/>
              <a:t>regiony, národní úroveň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řes </a:t>
            </a:r>
            <a:r>
              <a:rPr lang="cs-CZ" dirty="0" err="1" smtClean="0"/>
              <a:t>CzechInvest</a:t>
            </a:r>
            <a:r>
              <a:rPr lang="cs-CZ" dirty="0" smtClean="0"/>
              <a:t>, MMR, Centrum pro regionální rozvoj ČR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cestovní ruch, podnikatelské aktivity, zlepšení povědomí o regionu</a:t>
            </a:r>
          </a:p>
        </p:txBody>
      </p:sp>
    </p:spTree>
    <p:extLst>
      <p:ext uri="{BB962C8B-B14F-4D97-AF65-F5344CB8AC3E}">
        <p14:creationId xmlns:p14="http://schemas.microsoft.com/office/powerpoint/2010/main" val="272906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Průmyslové 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Podporované státem – v současnosti program MPO - </a:t>
            </a:r>
            <a:r>
              <a:rPr lang="pl-PL" sz="2000" b="1" dirty="0" smtClean="0"/>
              <a:t>program </a:t>
            </a:r>
            <a:r>
              <a:rPr lang="pl-PL" sz="2000" b="1" dirty="0"/>
              <a:t>Podpora podnikatelských nemovitostí a </a:t>
            </a:r>
            <a:r>
              <a:rPr lang="pl-PL" sz="2000" b="1" dirty="0" smtClean="0"/>
              <a:t>infrastruktury </a:t>
            </a:r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www.mpo.cz/dokument169744.html</a:t>
            </a:r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CzechInvest.org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0879"/>
            <a:ext cx="6580122" cy="402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Marketingová strategie a propagace Šumavy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www.sumavanet.cz/mszapad/user/dokumenty/marketingova_strategie_sumavy.pdf</a:t>
            </a:r>
            <a:endParaRPr lang="cs-CZ" dirty="0" smtClean="0"/>
          </a:p>
          <a:p>
            <a:r>
              <a:rPr lang="cs-CZ" dirty="0" smtClean="0"/>
              <a:t>Marketingová strategie města Hranic v oblasti cestovního ruchu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www.mesto-hranice.cz/cs/projekty-a-strategicke-dokumenty/strategicke-dokumenty-mesta/marketingova-studie-cestovniho-ruchu-mesta-hranic.html</a:t>
            </a:r>
            <a:endParaRPr lang="cs-CZ" dirty="0" smtClean="0"/>
          </a:p>
          <a:p>
            <a:r>
              <a:rPr lang="cs-CZ" dirty="0" smtClean="0"/>
              <a:t>Marketingová strategie města Kopřivnice</a:t>
            </a:r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www.koprivnice.cz/urad/dokumenty/marketingova_strategie_koprivnice.pdf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69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1088</TotalTime>
  <Words>423</Words>
  <Application>Microsoft Office PowerPoint</Application>
  <PresentationFormat>Předvádění na obrazovce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Přehlednost</vt:lpstr>
      <vt:lpstr>Regionální marketing</vt:lpstr>
      <vt:lpstr>Regionální marketing</vt:lpstr>
      <vt:lpstr>Rozdíly mezi regionálním a podnikovým marketingem</vt:lpstr>
      <vt:lpstr>Tvorba regionální marketingové strategie</vt:lpstr>
      <vt:lpstr>Základní typy marketingových strategií</vt:lpstr>
      <vt:lpstr>Složky marketingového mixu</vt:lpstr>
      <vt:lpstr>Úrovně regionálního marketingu</vt:lpstr>
      <vt:lpstr>Průmyslové zóny</vt:lpstr>
      <vt:lpstr>Příklady regionálního marketingu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68</cp:revision>
  <dcterms:created xsi:type="dcterms:W3CDTF">2016-02-27T17:26:19Z</dcterms:created>
  <dcterms:modified xsi:type="dcterms:W3CDTF">2019-03-13T10:29:08Z</dcterms:modified>
</cp:coreProperties>
</file>