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58" r:id="rId3"/>
    <p:sldId id="262" r:id="rId4"/>
    <p:sldId id="270" r:id="rId5"/>
    <p:sldId id="266" r:id="rId6"/>
    <p:sldId id="265" r:id="rId7"/>
    <p:sldId id="267" r:id="rId8"/>
    <p:sldId id="268" r:id="rId9"/>
    <p:sldId id="26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Clash_of_Civilizations_world_map.p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520280"/>
          </a:xfrm>
        </p:spPr>
        <p:txBody>
          <a:bodyPr/>
          <a:lstStyle/>
          <a:p>
            <a:r>
              <a:rPr lang="cs-CZ" dirty="0"/>
              <a:t>ZVYŠOVÁNÍ VZÁJEMNÉ ZÁVISLOSTI V GLOBÁLNÍ EKONOMICE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 smtClean="0"/>
              <a:t>Prof.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 err="1"/>
              <a:t>huntington</a:t>
            </a:r>
            <a:r>
              <a:rPr lang="cs-CZ" cap="all" dirty="0"/>
              <a:t>, s</a:t>
            </a:r>
            <a:r>
              <a:rPr lang="cs-CZ" dirty="0"/>
              <a:t>. (2001): Střet civilizací, boj kultur a proměna světového řádu. Praha: Rybka </a:t>
            </a:r>
            <a:r>
              <a:rPr lang="cs-CZ" dirty="0" err="1"/>
              <a:t>publishers</a:t>
            </a:r>
            <a:r>
              <a:rPr lang="cs-CZ" dirty="0" smtClean="0"/>
              <a:t>.</a:t>
            </a:r>
          </a:p>
          <a:p>
            <a:r>
              <a:rPr lang="cs-CZ" dirty="0"/>
              <a:t>VITURKA, Milan. Regionální ekonomie a politika II. první. Brno: ESF MU, 2007. 130 s. ISBN 978-80-210-4478-4</a:t>
            </a:r>
            <a:r>
              <a:rPr lang="cs-CZ" dirty="0" smtClean="0"/>
              <a:t>.</a:t>
            </a:r>
          </a:p>
          <a:p>
            <a:r>
              <a:rPr lang="cs-CZ" dirty="0"/>
              <a:t>VITURKA, Milan, Petr HALÁMEK, Viktorie KLÍMOVÁ, Vilém PAŘIL a Vladimír ŽÍTEK. Regionální rozvoj, politika a správa. Díl 1: Regionální rozvoj. Brno: ESF MU, 2015. 242 s</a:t>
            </a:r>
            <a:r>
              <a:rPr lang="cs-CZ" dirty="0" smtClean="0"/>
              <a:t>.</a:t>
            </a:r>
          </a:p>
          <a:p>
            <a:r>
              <a:rPr lang="en-US" dirty="0"/>
              <a:t>Regional development studies – The impact of the development of the countries of Central and Eastern Europe on the Community territory.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Civilizační okruhy světa podle </a:t>
            </a:r>
            <a:r>
              <a:rPr lang="cs-CZ" dirty="0" err="1" smtClean="0"/>
              <a:t>Huntingtona</a:t>
            </a:r>
            <a:r>
              <a:rPr lang="cs-CZ" dirty="0" smtClean="0"/>
              <a:t> (2001)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5229200"/>
            <a:ext cx="8075240" cy="1162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západní civilizace (</a:t>
            </a:r>
            <a:r>
              <a:rPr lang="cs-CZ" sz="1400" dirty="0" smtClean="0"/>
              <a:t>červená)		pravoslavná </a:t>
            </a:r>
            <a:r>
              <a:rPr lang="cs-CZ" sz="1400" dirty="0"/>
              <a:t>civilizace (hnědá</a:t>
            </a:r>
            <a:r>
              <a:rPr lang="cs-CZ" sz="1400" dirty="0" smtClean="0"/>
              <a:t>) </a:t>
            </a:r>
          </a:p>
          <a:p>
            <a:pPr marL="0" indent="0" algn="just">
              <a:buNone/>
            </a:pPr>
            <a:r>
              <a:rPr lang="cs-CZ" sz="1400" dirty="0" smtClean="0"/>
              <a:t>latinskoamerická </a:t>
            </a:r>
            <a:r>
              <a:rPr lang="cs-CZ" sz="1400" dirty="0"/>
              <a:t>civilizace (</a:t>
            </a:r>
            <a:r>
              <a:rPr lang="cs-CZ" sz="1400" dirty="0" smtClean="0"/>
              <a:t>zelená)	islámská </a:t>
            </a:r>
            <a:r>
              <a:rPr lang="cs-CZ" sz="1400" dirty="0"/>
              <a:t>civilizace (žlutá</a:t>
            </a:r>
            <a:r>
              <a:rPr lang="cs-CZ" sz="1400" dirty="0" smtClean="0"/>
              <a:t>)</a:t>
            </a:r>
          </a:p>
          <a:p>
            <a:pPr marL="0" indent="0" algn="just">
              <a:buNone/>
            </a:pPr>
            <a:r>
              <a:rPr lang="cs-CZ" sz="1400" dirty="0" smtClean="0"/>
              <a:t>subsaharská </a:t>
            </a:r>
            <a:r>
              <a:rPr lang="cs-CZ" sz="1400" dirty="0"/>
              <a:t>Afrika (</a:t>
            </a:r>
            <a:r>
              <a:rPr lang="cs-CZ" sz="1400" dirty="0" smtClean="0"/>
              <a:t>modrá)		hinduistická </a:t>
            </a:r>
            <a:r>
              <a:rPr lang="cs-CZ" sz="1400" dirty="0"/>
              <a:t>civilizace (světle </a:t>
            </a:r>
            <a:r>
              <a:rPr lang="cs-CZ" sz="1400" dirty="0" smtClean="0"/>
              <a:t>zelená)</a:t>
            </a:r>
          </a:p>
          <a:p>
            <a:pPr marL="0" indent="0" algn="just">
              <a:buNone/>
            </a:pPr>
            <a:r>
              <a:rPr lang="cs-CZ" sz="1400" dirty="0" smtClean="0"/>
              <a:t>buddhistická </a:t>
            </a:r>
            <a:r>
              <a:rPr lang="cs-CZ" sz="1400" dirty="0"/>
              <a:t>civilizace (</a:t>
            </a:r>
            <a:r>
              <a:rPr lang="cs-CZ" sz="1400" dirty="0" smtClean="0"/>
              <a:t>fialová)</a:t>
            </a:r>
            <a:r>
              <a:rPr lang="cs-CZ" sz="1400" smtClean="0"/>
              <a:t>		čínská </a:t>
            </a:r>
            <a:r>
              <a:rPr lang="cs-CZ" sz="1400" dirty="0"/>
              <a:t>civilizace (růžová</a:t>
            </a:r>
            <a:r>
              <a:rPr lang="cs-CZ" sz="1400" dirty="0" smtClean="0"/>
              <a:t>)</a:t>
            </a:r>
          </a:p>
          <a:p>
            <a:pPr marL="0" indent="0" algn="just">
              <a:buNone/>
            </a:pPr>
            <a:r>
              <a:rPr lang="cs-CZ" sz="1400" dirty="0" smtClean="0"/>
              <a:t>Japonská </a:t>
            </a:r>
            <a:r>
              <a:rPr lang="cs-CZ" sz="1400" dirty="0"/>
              <a:t>civilizace (béžová) 	</a:t>
            </a:r>
            <a:r>
              <a:rPr lang="cs-CZ" sz="1400" dirty="0" smtClean="0"/>
              <a:t>	tzv</a:t>
            </a:r>
            <a:r>
              <a:rPr lang="cs-CZ" sz="1400" dirty="0"/>
              <a:t>. „osamělé státy“ – Turecko, Izrael a </a:t>
            </a:r>
            <a:r>
              <a:rPr lang="cs-CZ" sz="1400" dirty="0" smtClean="0"/>
              <a:t>					Etiopie </a:t>
            </a:r>
            <a:r>
              <a:rPr lang="cs-CZ" sz="1400" dirty="0"/>
              <a:t>(šedá).</a:t>
            </a:r>
          </a:p>
        </p:txBody>
      </p:sp>
      <p:pic>
        <p:nvPicPr>
          <p:cNvPr id="5" name="obrázek 1" descr="http://upload.wikimedia.org/wikipedia/commons/thumb/9/95/Clash_of_Civilizations_world_map.png/500px-Clash_of_Civilizations_world_map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225"/>
            <a:ext cx="7488832" cy="3627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příjmů –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pic>
        <p:nvPicPr>
          <p:cNvPr id="4" name="obrázek 1" descr="https://upload.wikimedia.org/wikipedia/commons/5/59/Gini_Coefficient_World_CIA_Report_2009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48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 err="1" smtClean="0"/>
              <a:t>Giniho</a:t>
            </a:r>
            <a:r>
              <a:rPr lang="cs-CZ" sz="2900" b="1" dirty="0" smtClean="0"/>
              <a:t> koeficient</a:t>
            </a:r>
          </a:p>
          <a:p>
            <a:pPr marL="0" indent="0">
              <a:buNone/>
            </a:pPr>
            <a:r>
              <a:rPr lang="cs-CZ" sz="2900" dirty="0" smtClean="0"/>
              <a:t>- poměřuje skutečnou Lorenzovu křivku s křivkou ideální</a:t>
            </a:r>
          </a:p>
          <a:p>
            <a:pPr marL="0" indent="0">
              <a:buNone/>
            </a:pPr>
            <a:r>
              <a:rPr lang="cs-CZ" sz="2900" dirty="0" smtClean="0"/>
              <a:t>= rozdíl mezi plochou pod ideální Lorenzovou křivkou (plocha A) a plochou pod skutečnou Lorenzovou křivkou (plocha B) s plochou pod ideální křivkou (plocha A)</a:t>
            </a:r>
          </a:p>
          <a:p>
            <a:pPr marL="0" indent="0">
              <a:buNone/>
            </a:pPr>
            <a:r>
              <a:rPr lang="cs-CZ" sz="2900" b="1" dirty="0" smtClean="0"/>
              <a:t>G = (A – B) / A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b="1" dirty="0" smtClean="0"/>
              <a:t>Lorenzova křivka</a:t>
            </a:r>
          </a:p>
          <a:p>
            <a:pPr marL="0" indent="0">
              <a:buNone/>
            </a:pPr>
            <a:r>
              <a:rPr lang="cs-CZ" sz="2900" dirty="0" smtClean="0"/>
              <a:t>= </a:t>
            </a:r>
            <a:r>
              <a:rPr lang="cs-CZ" sz="2900" dirty="0"/>
              <a:t>g</a:t>
            </a:r>
            <a:r>
              <a:rPr lang="cs-CZ" sz="2900" dirty="0" smtClean="0"/>
              <a:t>rafické </a:t>
            </a:r>
            <a:r>
              <a:rPr lang="cs-CZ" sz="2900" dirty="0"/>
              <a:t>znázornění kumulativní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distribuční </a:t>
            </a:r>
            <a:r>
              <a:rPr lang="cs-CZ" sz="2900" dirty="0"/>
              <a:t>funkce rozdělení určité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proměnné </a:t>
            </a:r>
            <a:endParaRPr lang="cs-CZ" sz="2900" dirty="0"/>
          </a:p>
          <a:p>
            <a:pPr marL="0" indent="0">
              <a:buNone/>
            </a:pPr>
            <a:r>
              <a:rPr lang="cs-CZ" sz="2900" dirty="0" smtClean="0"/>
              <a:t>- např</a:t>
            </a:r>
            <a:r>
              <a:rPr lang="cs-CZ" sz="2900" dirty="0"/>
              <a:t>. přiřazuje poměrně rozloženým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domácnostem </a:t>
            </a:r>
            <a:r>
              <a:rPr lang="cs-CZ" sz="2900" dirty="0"/>
              <a:t>poměrně rozložené důchody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10" y="3045323"/>
            <a:ext cx="2736304" cy="24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2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Dlouhodobé trendy vývoje průmyslových odvětví v zemích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75240" cy="45639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Poznámka</a:t>
            </a:r>
            <a:r>
              <a:rPr lang="cs-CZ" sz="2200" dirty="0"/>
              <a:t>: Nezařazená odvětví vykazují nejednoznačné trendy, resp. se vyznačují výraznou odlišností rozvojových trendů příslušných oborů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7943030"/>
              </p:ext>
            </p:extLst>
          </p:nvPr>
        </p:nvGraphicFramePr>
        <p:xfrm>
          <a:off x="611560" y="1604746"/>
          <a:ext cx="7787208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{0660B408-B3CF-4A94-85FC-2B1E0A45F4A2}</a:tableStyleId>
              </a:tblPr>
              <a:tblGrid>
                <a:gridCol w="392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stagnace/pokles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růst/expanze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uhlí, výroba koksu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elektřiny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kovů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kancelářských strojů a počítačů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metalurgická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elektrických strojů, přístrojů a zařízení (včetně telekomunikačních)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rafinérské zpracování ropy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dopravních prostředků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potravin a nápojů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léků a chemických specialit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textilní, oděvní a kožedělná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pryžových produktů, umělých vláken a plastů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dřevařská a nábytkářská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papíru a polygrafická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Všeobecný regionální potenciál </a:t>
            </a:r>
            <a:r>
              <a:rPr lang="cs-CZ" dirty="0"/>
              <a:t>dostupnosti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hangingPunct="0">
              <a:buNone/>
            </a:pPr>
            <a:r>
              <a:rPr lang="cs-CZ" sz="3200" b="1" baseline="-25000" dirty="0" smtClean="0"/>
              <a:t>                   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</a:t>
            </a:r>
            <a:r>
              <a:rPr lang="cs-CZ" sz="3200" b="1" dirty="0" smtClean="0"/>
              <a:t>    </a:t>
            </a:r>
            <a:r>
              <a:rPr lang="cs-CZ" sz="3200" b="1" baseline="-25000" dirty="0" smtClean="0"/>
              <a:t>     n</a:t>
            </a:r>
            <a:r>
              <a:rPr lang="cs-CZ" sz="3200" b="1" dirty="0" smtClean="0"/>
              <a:t>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v</a:t>
            </a:r>
            <a:r>
              <a:rPr lang="cs-CZ" sz="3200" b="1" baseline="-25000" dirty="0"/>
              <a:t> </a:t>
            </a:r>
            <a:r>
              <a:rPr lang="cs-CZ" sz="3200" b="1" dirty="0"/>
              <a:t>  x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c</a:t>
            </a:r>
            <a:endParaRPr lang="cs-CZ" sz="3200" b="1" dirty="0"/>
          </a:p>
          <a:p>
            <a:pPr marL="0" indent="0" algn="ctr" hangingPunct="0">
              <a:buNone/>
            </a:pPr>
            <a:r>
              <a:rPr lang="cs-CZ" sz="3200" b="1" dirty="0" err="1"/>
              <a:t>P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</a:t>
            </a:r>
            <a:r>
              <a:rPr lang="cs-CZ" sz="3200" b="1" dirty="0"/>
              <a:t>= ∑  </a:t>
            </a:r>
            <a:r>
              <a:rPr lang="cs-CZ" sz="3200" b="1" dirty="0" smtClean="0"/>
              <a:t>  </a:t>
            </a:r>
            <a:r>
              <a:rPr lang="cs-CZ" sz="3200" b="1" dirty="0"/>
              <a:t>———</a:t>
            </a:r>
          </a:p>
          <a:p>
            <a:pPr marL="0" indent="0" algn="ctr" hangingPunct="0">
              <a:buNone/>
            </a:pPr>
            <a:r>
              <a:rPr lang="cs-CZ" sz="3200" b="1" baseline="-25000" dirty="0" smtClean="0"/>
              <a:t>      </a:t>
            </a:r>
            <a:r>
              <a:rPr lang="cs-CZ" sz="3200" b="1" baseline="-25000" dirty="0"/>
              <a:t>c=1</a:t>
            </a:r>
            <a:r>
              <a:rPr lang="cs-CZ" sz="3200" b="1" baseline="30000" dirty="0"/>
              <a:t>       </a:t>
            </a:r>
            <a:r>
              <a:rPr lang="cs-CZ" sz="3200" b="1" dirty="0"/>
              <a:t> </a:t>
            </a:r>
            <a:r>
              <a:rPr lang="cs-CZ" sz="3200" b="1" dirty="0" err="1"/>
              <a:t>D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                            </a:t>
            </a:r>
            <a:endParaRPr lang="cs-CZ" sz="3200" b="1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 smtClean="0"/>
              <a:t>P</a:t>
            </a:r>
            <a:r>
              <a:rPr lang="cs-CZ" baseline="-25000" dirty="0" err="1" smtClean="0"/>
              <a:t>vc</a:t>
            </a:r>
            <a:r>
              <a:rPr lang="cs-CZ" baseline="-25000" dirty="0" smtClean="0"/>
              <a:t> </a:t>
            </a:r>
            <a:r>
              <a:rPr lang="cs-CZ" dirty="0" smtClean="0"/>
              <a:t>    </a:t>
            </a:r>
            <a:r>
              <a:rPr lang="cs-CZ" dirty="0"/>
              <a:t>=  potenciál regionu v (výchozí region) v interakci s regiony c (cílové regiony), 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v</a:t>
            </a:r>
            <a:r>
              <a:rPr lang="cs-CZ" dirty="0"/>
              <a:t>   =  objem ekonomické aktivity v regionu v,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c</a:t>
            </a:r>
            <a:r>
              <a:rPr lang="cs-CZ" dirty="0"/>
              <a:t>   =  objem ekonomické aktivity v regionech c, </a:t>
            </a:r>
          </a:p>
          <a:p>
            <a:pPr marL="0" indent="0" hangingPunct="0">
              <a:buNone/>
            </a:pPr>
            <a:r>
              <a:rPr lang="cs-CZ" dirty="0" err="1"/>
              <a:t>D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=  vzdálenost mezi regionem v a regiony c,</a:t>
            </a:r>
          </a:p>
          <a:p>
            <a:pPr marL="0" indent="0" hangingPunct="0">
              <a:buNone/>
            </a:pPr>
            <a:r>
              <a:rPr lang="cs-CZ" dirty="0"/>
              <a:t>n     =  počet cílových regionů.</a:t>
            </a:r>
          </a:p>
        </p:txBody>
      </p:sp>
    </p:spTree>
    <p:extLst>
      <p:ext uri="{BB962C8B-B14F-4D97-AF65-F5344CB8AC3E}">
        <p14:creationId xmlns:p14="http://schemas.microsoft.com/office/powerpoint/2010/main" val="22858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3600" dirty="0" smtClean="0"/>
              <a:t>nadprůměrný </a:t>
            </a:r>
            <a:r>
              <a:rPr lang="cs-CZ" sz="3600" dirty="0"/>
              <a:t>potenciál ovlivnění vykazují regiony příslušné k typu 1 a dále k typům 2 a </a:t>
            </a:r>
            <a:r>
              <a:rPr lang="cs-CZ" sz="3600" dirty="0" smtClean="0"/>
              <a:t>4 - př. Ústecký kraj (2)</a:t>
            </a:r>
          </a:p>
          <a:p>
            <a:r>
              <a:rPr lang="cs-CZ" sz="3600" dirty="0" smtClean="0"/>
              <a:t>podprůměrný </a:t>
            </a:r>
            <a:r>
              <a:rPr lang="cs-CZ" sz="3600" dirty="0"/>
              <a:t>potenciál regiony příslušné k typu 9 a dále 6 a </a:t>
            </a:r>
            <a:r>
              <a:rPr lang="cs-CZ" sz="3600" dirty="0" smtClean="0"/>
              <a:t>8 - př. kraj </a:t>
            </a:r>
            <a:r>
              <a:rPr lang="cs-CZ" sz="3600" dirty="0"/>
              <a:t>Vysočina a Zlínský (6</a:t>
            </a:r>
            <a:r>
              <a:rPr lang="cs-CZ" sz="3600" dirty="0" smtClean="0"/>
              <a:t>), </a:t>
            </a:r>
            <a:r>
              <a:rPr lang="cs-CZ" sz="3600" dirty="0"/>
              <a:t>kraje Středočeský, Jihočeský, Plzeňský a Liberecký (</a:t>
            </a:r>
            <a:r>
              <a:rPr lang="cs-CZ" sz="3600" dirty="0" smtClean="0"/>
              <a:t>8)</a:t>
            </a:r>
          </a:p>
          <a:p>
            <a:r>
              <a:rPr lang="cs-CZ" sz="3600" dirty="0" smtClean="0"/>
              <a:t>Na </a:t>
            </a:r>
            <a:r>
              <a:rPr lang="cs-CZ" sz="3600" dirty="0"/>
              <a:t>rozdíl od západoevropských regionů se zde tedy nesetkáváme s extrémními  typy 1 a 9.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58779"/>
              </p:ext>
            </p:extLst>
          </p:nvPr>
        </p:nvGraphicFramePr>
        <p:xfrm>
          <a:off x="1331640" y="1700807"/>
          <a:ext cx="662473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5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citlivost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dostupnosti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vysoká  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nadprůměrným </a:t>
            </a:r>
            <a:r>
              <a:rPr lang="cs-CZ" dirty="0"/>
              <a:t>potenciálem reakce disponují regiony příslušné k typu 1 a dále k typům 2 a </a:t>
            </a:r>
            <a:r>
              <a:rPr lang="cs-CZ" dirty="0" smtClean="0"/>
              <a:t>4 – př. Praha (1), Středočeský kraj (5)</a:t>
            </a:r>
          </a:p>
          <a:p>
            <a:r>
              <a:rPr lang="cs-CZ" dirty="0" smtClean="0"/>
              <a:t>podprůměrným </a:t>
            </a:r>
            <a:r>
              <a:rPr lang="cs-CZ" dirty="0"/>
              <a:t>potenciálem regiony příslušné k typu 9 a dále k typům 6 a </a:t>
            </a:r>
            <a:r>
              <a:rPr lang="cs-CZ" dirty="0" smtClean="0"/>
              <a:t>8 – př. kraj </a:t>
            </a:r>
            <a:r>
              <a:rPr lang="cs-CZ" dirty="0"/>
              <a:t>Ústecký a Olomoucký </a:t>
            </a:r>
            <a:r>
              <a:rPr lang="cs-CZ" dirty="0" smtClean="0"/>
              <a:t>(9), kraj </a:t>
            </a:r>
            <a:r>
              <a:rPr lang="cs-CZ" dirty="0"/>
              <a:t>Karlovarský </a:t>
            </a:r>
            <a:r>
              <a:rPr lang="cs-CZ" dirty="0" smtClean="0"/>
              <a:t>(8), Vysočina</a:t>
            </a:r>
            <a:r>
              <a:rPr lang="cs-CZ" dirty="0"/>
              <a:t>, Zlínský a Moravskoslezský </a:t>
            </a:r>
            <a:r>
              <a:rPr lang="cs-CZ" dirty="0" smtClean="0"/>
              <a:t>(6) 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10465"/>
              </p:ext>
            </p:extLst>
          </p:nvPr>
        </p:nvGraphicFramePr>
        <p:xfrm>
          <a:off x="1259632" y="1700808"/>
          <a:ext cx="6408712" cy="180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19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úroveň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investiční atraktivita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interdependence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r>
              <a:rPr lang="cs-CZ" dirty="0" smtClean="0"/>
              <a:t>Konce </a:t>
            </a:r>
            <a:r>
              <a:rPr lang="cs-CZ" dirty="0"/>
              <a:t>diagonál označují extrémní typy globální podmíněnosti ekonomického rozvoje regionů resp. interdependence, které lze obecně charakterizovat takto:</a:t>
            </a:r>
          </a:p>
          <a:p>
            <a:pPr hangingPunct="0"/>
            <a:r>
              <a:rPr lang="cs-CZ" dirty="0"/>
              <a:t>Typ 1:	</a:t>
            </a:r>
            <a:r>
              <a:rPr lang="cs-CZ" dirty="0" smtClean="0"/>
              <a:t>regiony </a:t>
            </a:r>
            <a:r>
              <a:rPr lang="cs-CZ" dirty="0"/>
              <a:t>s maximálními rozvojovými příležitostmi (maximální potenciál generovaný mírou interdependence).</a:t>
            </a:r>
          </a:p>
          <a:p>
            <a:pPr hangingPunct="0"/>
            <a:r>
              <a:rPr lang="cs-CZ" dirty="0"/>
              <a:t>Typ 3:	regiony pod maximálním tlakem na přizpůsobení (vysoký potenciál ovlivnění, nízký potenciál reakce).</a:t>
            </a:r>
          </a:p>
          <a:p>
            <a:pPr hangingPunct="0"/>
            <a:r>
              <a:rPr lang="cs-CZ" dirty="0"/>
              <a:t>Typ 7:	regiony s perspektivními rozvojovými příležitostmi za předpokladu zvýšení jejich potenciálu ovlivnění.</a:t>
            </a:r>
          </a:p>
          <a:p>
            <a:pPr hangingPunct="0"/>
            <a:r>
              <a:rPr lang="cs-CZ" dirty="0"/>
              <a:t>Typ 9:	regiony s minimálními rozvojovými ohroženími za předpokladu zvýšení jejich potenciálu ovlivnění (minimální potenciál interdependence).</a:t>
            </a:r>
          </a:p>
          <a:p>
            <a:pPr hangingPunct="0"/>
            <a:r>
              <a:rPr lang="cs-CZ" dirty="0"/>
              <a:t>U regionů zařazených do zbývajících typů lze očekávat rozvojové podněty či tlaky na přizpůsobení menšího rozsahu.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5852"/>
              </p:ext>
            </p:extLst>
          </p:nvPr>
        </p:nvGraphicFramePr>
        <p:xfrm>
          <a:off x="1547664" y="1412777"/>
          <a:ext cx="6048672" cy="180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1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ovlivnění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potenciál reakce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17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</TotalTime>
  <Words>516</Words>
  <Application>Microsoft Office PowerPoint</Application>
  <PresentationFormat>Předvádění na obrazovce (4:3)</PresentationFormat>
  <Paragraphs>158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Přehlednost</vt:lpstr>
      <vt:lpstr>ZVYŠOVÁNÍ VZÁJEMNÉ ZÁVISLOSTI V GLOBÁLNÍ EKONOMICE</vt:lpstr>
      <vt:lpstr>Civilizační okruhy světa podle Huntingtona (2001)</vt:lpstr>
      <vt:lpstr>Nerovnost příjmů – Giniho koeficient</vt:lpstr>
      <vt:lpstr>Giniho koeficient</vt:lpstr>
      <vt:lpstr>Dlouhodobé trendy vývoje průmyslových odvětví v zemích EU </vt:lpstr>
      <vt:lpstr>Všeobecný regionální potenciál dostupnosti trhů</vt:lpstr>
      <vt:lpstr>Potenciál ovlivnění</vt:lpstr>
      <vt:lpstr>Potenciál reakce</vt:lpstr>
      <vt:lpstr>Míra interdependence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18</cp:revision>
  <dcterms:created xsi:type="dcterms:W3CDTF">2016-02-27T17:26:19Z</dcterms:created>
  <dcterms:modified xsi:type="dcterms:W3CDTF">2019-03-02T10:15:33Z</dcterms:modified>
</cp:coreProperties>
</file>