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73" r:id="rId5"/>
    <p:sldId id="283" r:id="rId6"/>
    <p:sldId id="274" r:id="rId7"/>
    <p:sldId id="259" r:id="rId8"/>
    <p:sldId id="260" r:id="rId9"/>
    <p:sldId id="275" r:id="rId10"/>
    <p:sldId id="263" r:id="rId11"/>
    <p:sldId id="264" r:id="rId12"/>
    <p:sldId id="267" r:id="rId13"/>
    <p:sldId id="278" r:id="rId14"/>
    <p:sldId id="277" r:id="rId15"/>
    <p:sldId id="268" r:id="rId16"/>
    <p:sldId id="269" r:id="rId17"/>
    <p:sldId id="270" r:id="rId18"/>
    <p:sldId id="272" r:id="rId19"/>
    <p:sldId id="281" r:id="rId20"/>
    <p:sldId id="285" r:id="rId21"/>
    <p:sldId id="280" r:id="rId22"/>
    <p:sldId id="282" r:id="rId23"/>
    <p:sldId id="279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573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4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kyvjEpXuPg" TargetMode="External"/><Relationship Id="rId2" Type="http://schemas.openxmlformats.org/officeDocument/2006/relationships/hyperlink" Target="https://www.youtube.com/watch?v=D5hMN_XkPQA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killsyouneed.com/present/presentation-nerves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Basic communication skills</a:t>
            </a:r>
            <a:r>
              <a:rPr lang="cs-CZ" sz="4000" dirty="0"/>
              <a:t/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07/03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485774"/>
          </a:xfrm>
          <a:prstGeom prst="rect">
            <a:avLst/>
          </a:prstGeom>
        </p:spPr>
        <p:txBody>
          <a:bodyPr vert="horz" wrap="square" lIns="0" tIns="153416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150" spc="130" dirty="0" smtClean="0">
                <a:solidFill>
                  <a:srgbClr val="565F6C"/>
                </a:solidFill>
              </a:rPr>
              <a:t>FEEDBACK</a:t>
            </a:r>
            <a:r>
              <a:rPr lang="cs-CZ" sz="2150" spc="130" dirty="0" smtClean="0">
                <a:solidFill>
                  <a:srgbClr val="565F6C"/>
                </a:solidFill>
              </a:rPr>
              <a:t> </a:t>
            </a:r>
            <a:r>
              <a:rPr lang="cs-CZ" sz="2150" spc="114" dirty="0" smtClean="0">
                <a:solidFill>
                  <a:srgbClr val="565F6C"/>
                </a:solidFill>
              </a:rPr>
              <a:t>FOR </a:t>
            </a:r>
            <a:r>
              <a:rPr lang="cs-CZ" sz="2150" spc="170" dirty="0">
                <a:solidFill>
                  <a:srgbClr val="565F6C"/>
                </a:solidFill>
              </a:rPr>
              <a:t>EFFECIVE NONVERBAL </a:t>
            </a:r>
            <a:r>
              <a:rPr lang="cs-CZ" sz="2150" spc="25" dirty="0">
                <a:solidFill>
                  <a:srgbClr val="565F6C"/>
                </a:solidFill>
              </a:rPr>
              <a:t>COMMUNICATION</a:t>
            </a:r>
            <a:endParaRPr sz="2150" dirty="0"/>
          </a:p>
        </p:txBody>
      </p:sp>
      <p:sp>
        <p:nvSpPr>
          <p:cNvPr id="3" name="object 3"/>
          <p:cNvSpPr txBox="1"/>
          <p:nvPr/>
        </p:nvSpPr>
        <p:spPr>
          <a:xfrm>
            <a:off x="2743200" y="2394334"/>
            <a:ext cx="6988809" cy="2580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30" dirty="0">
                <a:latin typeface="Cambria" panose="02040503050406030204" pitchFamily="18" charset="0"/>
                <a:cs typeface="Palatino Linotype"/>
              </a:rPr>
              <a:t>Observe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55" dirty="0">
                <a:latin typeface="Cambria" panose="02040503050406030204" pitchFamily="18" charset="0"/>
                <a:cs typeface="Palatino Linotype"/>
              </a:rPr>
              <a:t>reaction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z="2400" spc="13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80" dirty="0">
                <a:latin typeface="Cambria" panose="02040503050406030204" pitchFamily="18" charset="0"/>
                <a:cs typeface="Palatino Linotype"/>
              </a:rPr>
              <a:t>listener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marR="508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75" dirty="0">
                <a:latin typeface="Cambria" panose="02040503050406030204" pitchFamily="18" charset="0"/>
                <a:cs typeface="Palatino Linotype"/>
              </a:rPr>
              <a:t>Pay attention </a:t>
            </a:r>
            <a:r>
              <a:rPr sz="2400" spc="20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25" dirty="0">
                <a:latin typeface="Cambria" panose="02040503050406030204" pitchFamily="18" charset="0"/>
                <a:cs typeface="Palatino Linotype"/>
              </a:rPr>
              <a:t>level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interest/no </a:t>
            </a:r>
            <a:r>
              <a:rPr sz="2400" spc="90" dirty="0">
                <a:latin typeface="Cambria" panose="02040503050406030204" pitchFamily="18" charset="0"/>
                <a:cs typeface="Palatino Linotype"/>
              </a:rPr>
              <a:t>interest 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z="2400" spc="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30" dirty="0">
                <a:latin typeface="Cambria" panose="02040503050406030204" pitchFamily="18" charset="0"/>
                <a:cs typeface="Palatino Linotype"/>
              </a:rPr>
              <a:t>audience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25" dirty="0">
                <a:latin typeface="Cambria" panose="02040503050406030204" pitchFamily="18" charset="0"/>
                <a:cs typeface="Palatino Linotype"/>
              </a:rPr>
              <a:t>Adjust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content </a:t>
            </a:r>
            <a:r>
              <a:rPr sz="2400" spc="3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400" spc="5" dirty="0">
                <a:latin typeface="Cambria" panose="02040503050406030204" pitchFamily="18" charset="0"/>
                <a:cs typeface="Palatino Linotype"/>
              </a:rPr>
              <a:t>form 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-10" dirty="0">
                <a:latin typeface="Cambria" panose="02040503050406030204" pitchFamily="18" charset="0"/>
                <a:cs typeface="Palatino Linotype"/>
              </a:rPr>
              <a:t>your</a:t>
            </a:r>
            <a:r>
              <a:rPr sz="2400" spc="1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35" dirty="0">
                <a:latin typeface="Cambria" panose="02040503050406030204" pitchFamily="18" charset="0"/>
                <a:cs typeface="Palatino Linotype"/>
              </a:rPr>
              <a:t>audience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12459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919099"/>
            <a:ext cx="5551170" cy="746358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 marR="5080"/>
            <a:r>
              <a:rPr sz="2700" spc="95" dirty="0">
                <a:solidFill>
                  <a:srgbClr val="565F6C"/>
                </a:solidFill>
              </a:rPr>
              <a:t>P</a:t>
            </a:r>
            <a:r>
              <a:rPr sz="2150" spc="95" dirty="0">
                <a:solidFill>
                  <a:srgbClr val="565F6C"/>
                </a:solidFill>
              </a:rPr>
              <a:t>RINCIPL</a:t>
            </a:r>
            <a:r>
              <a:rPr lang="cs-CZ" sz="2150" spc="95" dirty="0">
                <a:solidFill>
                  <a:srgbClr val="565F6C"/>
                </a:solidFill>
              </a:rPr>
              <a:t>E</a:t>
            </a:r>
            <a:r>
              <a:rPr sz="2150" spc="95" dirty="0">
                <a:solidFill>
                  <a:srgbClr val="565F6C"/>
                </a:solidFill>
              </a:rPr>
              <a:t>S </a:t>
            </a:r>
            <a:r>
              <a:rPr sz="2150" spc="114" dirty="0">
                <a:solidFill>
                  <a:srgbClr val="565F6C"/>
                </a:solidFill>
              </a:rPr>
              <a:t>OF </a:t>
            </a:r>
            <a:r>
              <a:rPr sz="2150" spc="25" dirty="0">
                <a:solidFill>
                  <a:srgbClr val="565F6C"/>
                </a:solidFill>
              </a:rPr>
              <a:t>COMMUNICATION </a:t>
            </a:r>
            <a:r>
              <a:rPr lang="cs-CZ" sz="2150" spc="25" dirty="0">
                <a:solidFill>
                  <a:srgbClr val="565F6C"/>
                </a:solidFill>
              </a:rPr>
              <a:t>- T</a:t>
            </a:r>
            <a:r>
              <a:rPr sz="2150" spc="130" dirty="0">
                <a:solidFill>
                  <a:srgbClr val="565F6C"/>
                </a:solidFill>
              </a:rPr>
              <a:t>HE </a:t>
            </a:r>
            <a:r>
              <a:rPr sz="2150" spc="40" dirty="0">
                <a:solidFill>
                  <a:srgbClr val="565F6C"/>
                </a:solidFill>
              </a:rPr>
              <a:t>ART </a:t>
            </a:r>
            <a:r>
              <a:rPr sz="2150" spc="114" dirty="0">
                <a:solidFill>
                  <a:srgbClr val="565F6C"/>
                </a:solidFill>
              </a:rPr>
              <a:t>OF </a:t>
            </a:r>
            <a:r>
              <a:rPr sz="2150" spc="60" dirty="0">
                <a:solidFill>
                  <a:srgbClr val="565F6C"/>
                </a:solidFill>
              </a:rPr>
              <a:t>DEALING WITH </a:t>
            </a:r>
            <a:r>
              <a:rPr sz="2150" spc="90" dirty="0">
                <a:solidFill>
                  <a:srgbClr val="565F6C"/>
                </a:solidFill>
              </a:rPr>
              <a:t> </a:t>
            </a:r>
            <a:r>
              <a:rPr sz="2150" spc="145" dirty="0">
                <a:solidFill>
                  <a:srgbClr val="565F6C"/>
                </a:solidFill>
              </a:rPr>
              <a:t>PEOPLE</a:t>
            </a:r>
            <a:endParaRPr sz="2150" dirty="0"/>
          </a:p>
        </p:txBody>
      </p:sp>
      <p:sp>
        <p:nvSpPr>
          <p:cNvPr id="3" name="object 3"/>
          <p:cNvSpPr txBox="1"/>
          <p:nvPr/>
        </p:nvSpPr>
        <p:spPr>
          <a:xfrm>
            <a:off x="2059941" y="2265514"/>
            <a:ext cx="7274559" cy="275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400" b="1" spc="165" dirty="0">
                <a:latin typeface="Cambria"/>
                <a:cs typeface="Cambria"/>
              </a:rPr>
              <a:t>The </a:t>
            </a:r>
            <a:r>
              <a:rPr lang="en-US" sz="2400" b="1" spc="155" dirty="0">
                <a:latin typeface="Cambria"/>
                <a:cs typeface="Cambria"/>
              </a:rPr>
              <a:t>art </a:t>
            </a:r>
            <a:r>
              <a:rPr lang="en-US" sz="2400" b="1" spc="125" dirty="0">
                <a:latin typeface="Cambria"/>
                <a:cs typeface="Cambria"/>
              </a:rPr>
              <a:t>of </a:t>
            </a:r>
            <a:r>
              <a:rPr lang="en-US" sz="2400" b="1" spc="145" dirty="0">
                <a:latin typeface="Cambria"/>
                <a:cs typeface="Cambria"/>
              </a:rPr>
              <a:t>listening </a:t>
            </a:r>
            <a:r>
              <a:rPr lang="en-US" sz="2400" spc="45" dirty="0">
                <a:latin typeface="Cambria" panose="02040503050406030204" pitchFamily="18" charset="0"/>
                <a:cs typeface="Palatino Linotype"/>
              </a:rPr>
              <a:t>(active </a:t>
            </a:r>
            <a:r>
              <a:rPr lang="en-US" sz="2400" spc="60" dirty="0">
                <a:latin typeface="Cambria" panose="02040503050406030204" pitchFamily="18" charset="0"/>
                <a:cs typeface="Palatino Linotype"/>
              </a:rPr>
              <a:t>listening,</a:t>
            </a:r>
            <a:r>
              <a:rPr lang="en-US" sz="2400" spc="7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paying</a:t>
            </a:r>
            <a:endParaRPr lang="en-US" sz="2400" dirty="0">
              <a:latin typeface="Cambria" panose="02040503050406030204" pitchFamily="18" charset="0"/>
              <a:cs typeface="Palatino Linotype"/>
            </a:endParaRPr>
          </a:p>
          <a:p>
            <a:pPr marL="286385">
              <a:spcBef>
                <a:spcPts val="10"/>
              </a:spcBef>
            </a:pPr>
            <a:r>
              <a:rPr lang="en-US" sz="2400" spc="75" dirty="0">
                <a:latin typeface="Cambria" panose="02040503050406030204" pitchFamily="18" charset="0"/>
                <a:cs typeface="Palatino Linotype"/>
              </a:rPr>
              <a:t>attention 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lang="en-US"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lang="en-US" sz="2400" spc="55" dirty="0">
                <a:latin typeface="Cambria" panose="02040503050406030204" pitchFamily="18" charset="0"/>
                <a:cs typeface="Palatino Linotype"/>
              </a:rPr>
              <a:t>other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en-US" sz="2400" spc="60" dirty="0">
                <a:latin typeface="Cambria" panose="02040503050406030204" pitchFamily="18" charset="0"/>
                <a:cs typeface="Palatino Linotype"/>
              </a:rPr>
              <a:t>part)</a:t>
            </a:r>
            <a:endParaRPr lang="cs-CZ" sz="2400" spc="60" dirty="0">
              <a:latin typeface="Cambria" panose="02040503050406030204" pitchFamily="18" charset="0"/>
              <a:cs typeface="Palatino Linotype"/>
            </a:endParaRPr>
          </a:p>
          <a:p>
            <a:pPr marL="286385">
              <a:spcBef>
                <a:spcPts val="10"/>
              </a:spcBef>
            </a:pPr>
            <a:endParaRPr lang="en-US" sz="2400" dirty="0">
              <a:latin typeface="Cambria" panose="02040503050406030204" pitchFamily="18" charset="0"/>
              <a:cs typeface="Palatino Linotype"/>
            </a:endParaRPr>
          </a:p>
          <a:p>
            <a:pPr marL="287020" marR="5080" indent="-274320">
              <a:lnSpc>
                <a:spcPct val="1004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The </a:t>
            </a:r>
            <a:r>
              <a:rPr sz="2400" b="1" spc="155" dirty="0">
                <a:latin typeface="Cambria"/>
                <a:cs typeface="Cambria"/>
              </a:rPr>
              <a:t>art </a:t>
            </a:r>
            <a:r>
              <a:rPr sz="2400" b="1" spc="125" dirty="0">
                <a:latin typeface="Cambria"/>
                <a:cs typeface="Cambria"/>
              </a:rPr>
              <a:t>of </a:t>
            </a:r>
            <a:r>
              <a:rPr sz="2400" b="1" spc="155" dirty="0">
                <a:latin typeface="Cambria"/>
                <a:cs typeface="Cambria"/>
              </a:rPr>
              <a:t>speaking </a:t>
            </a:r>
            <a:r>
              <a:rPr sz="2400" b="1" spc="180" dirty="0">
                <a:latin typeface="Cambria"/>
                <a:cs typeface="Cambria"/>
              </a:rPr>
              <a:t>and </a:t>
            </a:r>
            <a:r>
              <a:rPr sz="2400" b="1" spc="165" dirty="0">
                <a:latin typeface="Cambria"/>
                <a:cs typeface="Cambria"/>
              </a:rPr>
              <a:t>sharing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(rhetoric </a:t>
            </a:r>
            <a:r>
              <a:rPr sz="2400" spc="30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400" spc="60" dirty="0">
                <a:latin typeface="Cambria" panose="02040503050406030204" pitchFamily="18" charset="0"/>
                <a:cs typeface="Palatino Linotype"/>
              </a:rPr>
              <a:t>presentation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60" dirty="0">
                <a:latin typeface="Cambria" panose="02040503050406030204" pitchFamily="18" charset="0"/>
                <a:cs typeface="Palatino Linotype"/>
              </a:rPr>
              <a:t>skills)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45"/>
              </a:spcBef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The </a:t>
            </a:r>
            <a:r>
              <a:rPr sz="2400" b="1" spc="155" dirty="0">
                <a:latin typeface="Cambria"/>
                <a:cs typeface="Cambria"/>
              </a:rPr>
              <a:t>art </a:t>
            </a:r>
            <a:r>
              <a:rPr sz="2400" b="1" spc="125" dirty="0">
                <a:latin typeface="Cambria"/>
                <a:cs typeface="Cambria"/>
              </a:rPr>
              <a:t>of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silence</a:t>
            </a:r>
            <a:endParaRPr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8144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3496" y="395696"/>
            <a:ext cx="10363200" cy="984372"/>
          </a:xfrm>
          <a:prstGeom prst="rect">
            <a:avLst/>
          </a:prstGeom>
        </p:spPr>
        <p:txBody>
          <a:bodyPr vert="horz" wrap="square" lIns="0" tIns="5176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000" spc="140" dirty="0">
                <a:solidFill>
                  <a:srgbClr val="565F6C"/>
                </a:solidFill>
              </a:rPr>
              <a:t>T</a:t>
            </a:r>
            <a:r>
              <a:rPr spc="140" dirty="0">
                <a:solidFill>
                  <a:srgbClr val="565F6C"/>
                </a:solidFill>
              </a:rPr>
              <a:t>HE </a:t>
            </a:r>
            <a:r>
              <a:rPr spc="35" dirty="0">
                <a:solidFill>
                  <a:srgbClr val="565F6C"/>
                </a:solidFill>
              </a:rPr>
              <a:t>ART </a:t>
            </a:r>
            <a:r>
              <a:rPr spc="125" dirty="0">
                <a:solidFill>
                  <a:srgbClr val="565F6C"/>
                </a:solidFill>
              </a:rPr>
              <a:t>OF</a:t>
            </a:r>
            <a:r>
              <a:rPr spc="465" dirty="0">
                <a:solidFill>
                  <a:srgbClr val="565F6C"/>
                </a:solidFill>
              </a:rPr>
              <a:t> </a:t>
            </a:r>
            <a:r>
              <a:rPr spc="114" dirty="0">
                <a:solidFill>
                  <a:srgbClr val="565F6C"/>
                </a:solidFill>
              </a:rPr>
              <a:t>LISTENING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2273418" y="1480736"/>
            <a:ext cx="8279561" cy="3477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b="1" spc="175" dirty="0">
                <a:latin typeface="Cambria"/>
                <a:cs typeface="Cambria"/>
              </a:rPr>
              <a:t>Listening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means </a:t>
            </a:r>
            <a:r>
              <a:rPr i="1" spc="50" dirty="0">
                <a:latin typeface="Cambria" panose="02040503050406030204" pitchFamily="18" charset="0"/>
                <a:cs typeface="Palatino Linotype"/>
              </a:rPr>
              <a:t>understand</a:t>
            </a:r>
            <a:r>
              <a:rPr lang="cs-CZ" i="1" spc="50" dirty="0">
                <a:latin typeface="Cambria" panose="02040503050406030204" pitchFamily="18" charset="0"/>
                <a:cs typeface="Palatino Linotype"/>
              </a:rPr>
              <a:t>,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not </a:t>
            </a:r>
            <a:r>
              <a:rPr spc="-10" dirty="0">
                <a:latin typeface="Cambria" panose="02040503050406030204" pitchFamily="18" charset="0"/>
                <a:cs typeface="Palatino Linotype"/>
              </a:rPr>
              <a:t>only</a:t>
            </a:r>
            <a:r>
              <a:rPr spc="7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90" dirty="0">
                <a:latin typeface="Cambria" panose="02040503050406030204" pitchFamily="18" charset="0"/>
                <a:cs typeface="Palatino Linotype"/>
              </a:rPr>
              <a:t>hear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marR="5080" indent="-274320">
              <a:lnSpc>
                <a:spcPct val="100200"/>
              </a:lnSpc>
              <a:spcBef>
                <a:spcPts val="5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3140075" algn="l"/>
                <a:tab pos="3478529" algn="l"/>
              </a:tabLst>
            </a:pPr>
            <a:r>
              <a:rPr b="1" spc="165" dirty="0">
                <a:latin typeface="Cambria"/>
                <a:cs typeface="Cambria"/>
              </a:rPr>
              <a:t>Passive</a:t>
            </a:r>
            <a:r>
              <a:rPr b="1" spc="160" dirty="0">
                <a:latin typeface="Cambria"/>
                <a:cs typeface="Cambria"/>
              </a:rPr>
              <a:t> </a:t>
            </a:r>
            <a:r>
              <a:rPr b="1" spc="140" dirty="0">
                <a:latin typeface="Cambria"/>
                <a:cs typeface="Cambria"/>
              </a:rPr>
              <a:t>listening</a:t>
            </a:r>
            <a:r>
              <a:rPr lang="cs-CZ" b="1" spc="140" dirty="0">
                <a:latin typeface="Cambria"/>
                <a:cs typeface="Cambria"/>
              </a:rPr>
              <a:t> </a:t>
            </a:r>
            <a:r>
              <a:rPr spc="130" dirty="0">
                <a:latin typeface="Cambria"/>
                <a:cs typeface="Cambria"/>
              </a:rPr>
              <a:t>–</a:t>
            </a:r>
            <a:r>
              <a:rPr lang="cs-CZ" spc="130" dirty="0">
                <a:latin typeface="Cambria"/>
                <a:cs typeface="Cambria"/>
              </a:rPr>
              <a:t> </a:t>
            </a:r>
            <a:r>
              <a:rPr spc="100" dirty="0">
                <a:latin typeface="Cambria" panose="02040503050406030204" pitchFamily="18" charset="0"/>
                <a:cs typeface="Palatino Linotype"/>
              </a:rPr>
              <a:t>just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accepting</a:t>
            </a:r>
            <a:r>
              <a:rPr spc="-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voice </a:t>
            </a:r>
            <a:r>
              <a:rPr spc="-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signals 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without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any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effort 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understand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them 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a</a:t>
            </a:r>
            <a:r>
              <a:rPr lang="cs-CZ" spc="15" dirty="0">
                <a:latin typeface="Cambria" panose="02040503050406030204" pitchFamily="18" charset="0"/>
                <a:cs typeface="Palatino Linotype"/>
              </a:rPr>
              <a:t>n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d  </a:t>
            </a:r>
            <a:r>
              <a:rPr spc="-35" dirty="0">
                <a:latin typeface="Cambria" panose="02040503050406030204" pitchFamily="18" charset="0"/>
                <a:cs typeface="Palatino Linotype"/>
              </a:rPr>
              <a:t>decode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them, 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not </a:t>
            </a:r>
            <a:r>
              <a:rPr spc="25" dirty="0" err="1">
                <a:latin typeface="Cambria" panose="02040503050406030204" pitchFamily="18" charset="0"/>
                <a:cs typeface="Palatino Linotype"/>
              </a:rPr>
              <a:t>inv</a:t>
            </a:r>
            <a:r>
              <a:rPr lang="cs-CZ" spc="25" dirty="0">
                <a:latin typeface="Cambria" panose="02040503050406030204" pitchFamily="18" charset="0"/>
                <a:cs typeface="Palatino Linotype"/>
              </a:rPr>
              <a:t>o</a:t>
            </a:r>
            <a:r>
              <a:rPr spc="25" dirty="0" err="1">
                <a:latin typeface="Cambria" panose="02040503050406030204" pitchFamily="18" charset="0"/>
                <a:cs typeface="Palatino Linotype"/>
              </a:rPr>
              <a:t>lve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context </a:t>
            </a:r>
            <a:r>
              <a:rPr lang="cs-CZ" spc="5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pc="70" dirty="0">
                <a:latin typeface="Cambria" panose="02040503050406030204" pitchFamily="18" charset="0"/>
                <a:cs typeface="Palatino Linotype"/>
              </a:rPr>
              <a:t>situation</a:t>
            </a:r>
            <a:endParaRPr lang="cs-CZ" spc="70" dirty="0">
              <a:latin typeface="Cambria" panose="02040503050406030204" pitchFamily="18" charset="0"/>
              <a:cs typeface="Palatino Linotype"/>
            </a:endParaRPr>
          </a:p>
          <a:p>
            <a:pPr lvl="2"/>
            <a:r>
              <a:rPr lang="cs-CZ" dirty="0">
                <a:latin typeface="Cambria" panose="02040503050406030204" pitchFamily="18" charset="0"/>
              </a:rPr>
              <a:t>Non-listening - making no effort to listen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Marginal listening - is easily distracted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Evaluative listening - focuses on content but disregards the speaker’s feeling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Active listening - pays close attention and gives verbal and non-verbal feedback. 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marR="73660" indent="-274320">
              <a:lnSpc>
                <a:spcPct val="100200"/>
              </a:lnSpc>
              <a:spcBef>
                <a:spcPts val="5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3132455" algn="l"/>
              </a:tabLst>
            </a:pPr>
            <a:r>
              <a:rPr b="1" spc="170" dirty="0">
                <a:latin typeface="Cambria"/>
                <a:cs typeface="Cambria"/>
              </a:rPr>
              <a:t>Active </a:t>
            </a:r>
            <a:r>
              <a:rPr b="1" spc="140" dirty="0">
                <a:latin typeface="Cambria"/>
                <a:cs typeface="Cambria"/>
              </a:rPr>
              <a:t>listening</a:t>
            </a:r>
            <a:r>
              <a:rPr b="1" spc="190" dirty="0">
                <a:latin typeface="Cambria"/>
                <a:cs typeface="Cambria"/>
              </a:rPr>
              <a:t> </a:t>
            </a:r>
            <a:r>
              <a:rPr dirty="0">
                <a:latin typeface="Cambria" panose="02040503050406030204" pitchFamily="18" charset="0"/>
                <a:cs typeface="Palatino Linotype"/>
              </a:rPr>
              <a:t>-</a:t>
            </a:r>
            <a:r>
              <a:rPr lang="cs-CZ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60" dirty="0">
                <a:latin typeface="Cambria" panose="02040503050406030204" pitchFamily="18" charset="0"/>
                <a:cs typeface="Palatino Linotype"/>
              </a:rPr>
              <a:t>sensitive </a:t>
            </a:r>
            <a:r>
              <a:rPr spc="20" dirty="0">
                <a:latin typeface="Cambria" panose="02040503050406030204" pitchFamily="18" charset="0"/>
                <a:cs typeface="Palatino Linotype"/>
              </a:rPr>
              <a:t>perception</a:t>
            </a:r>
            <a:r>
              <a:rPr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55" dirty="0">
                <a:latin typeface="Cambria" panose="02040503050406030204" pitchFamily="18" charset="0"/>
                <a:cs typeface="Palatino Linotype"/>
              </a:rPr>
              <a:t>of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75" dirty="0">
                <a:latin typeface="Cambria" panose="02040503050406030204" pitchFamily="18" charset="0"/>
                <a:cs typeface="Palatino Linotype"/>
              </a:rPr>
              <a:t>partner, </a:t>
            </a:r>
            <a:r>
              <a:rPr spc="20" dirty="0">
                <a:latin typeface="Cambria" panose="02040503050406030204" pitchFamily="18" charset="0"/>
                <a:cs typeface="Palatino Linotype"/>
              </a:rPr>
              <a:t>connected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with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empathy,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sympathy,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context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behaviour </a:t>
            </a:r>
            <a:r>
              <a:rPr spc="75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pc="90" dirty="0">
                <a:latin typeface="Cambria" panose="02040503050406030204" pitchFamily="18" charset="0"/>
                <a:cs typeface="Palatino Linotype"/>
              </a:rPr>
              <a:t>taken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into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account</a:t>
            </a:r>
            <a:endParaRPr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042914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Why is active listening important?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Why is active listening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managers will be able to </a:t>
            </a:r>
            <a:r>
              <a:rPr lang="en-US" b="1" dirty="0"/>
              <a:t>prevent misunderstanding </a:t>
            </a:r>
            <a:r>
              <a:rPr lang="en-US" dirty="0"/>
              <a:t>caused by overhearing important information; </a:t>
            </a:r>
          </a:p>
          <a:p>
            <a:r>
              <a:rPr lang="en-US" dirty="0"/>
              <a:t>managers will be able to understand their colleagues’ needs and problems, to know their opinions, experience and attitudes, i.e., to </a:t>
            </a:r>
            <a:r>
              <a:rPr lang="en-US" b="1" dirty="0"/>
              <a:t>gain important information</a:t>
            </a:r>
            <a:r>
              <a:rPr lang="en-US" dirty="0"/>
              <a:t>; </a:t>
            </a:r>
          </a:p>
          <a:p>
            <a:r>
              <a:rPr lang="en-US" dirty="0"/>
              <a:t>this will help managers to </a:t>
            </a:r>
            <a:r>
              <a:rPr lang="en-US" b="1" dirty="0"/>
              <a:t>establish a relationship </a:t>
            </a:r>
            <a:r>
              <a:rPr lang="en-US" dirty="0"/>
              <a:t>with their colleagues; </a:t>
            </a:r>
          </a:p>
          <a:p>
            <a:r>
              <a:rPr lang="en-US" dirty="0"/>
              <a:t>managers will be able to judge the personality and the current mental state of the persons they are speaking to and </a:t>
            </a:r>
            <a:r>
              <a:rPr lang="en-US" b="1" dirty="0"/>
              <a:t>choose an effective way of negotiating </a:t>
            </a:r>
            <a:r>
              <a:rPr lang="en-US" dirty="0"/>
              <a:t>accordingly. 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67458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461665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2860"/>
            <a:r>
              <a:rPr sz="3000" spc="140" dirty="0">
                <a:solidFill>
                  <a:srgbClr val="565F6C"/>
                </a:solidFill>
              </a:rPr>
              <a:t>T</a:t>
            </a:r>
            <a:r>
              <a:rPr spc="140" dirty="0">
                <a:solidFill>
                  <a:srgbClr val="565F6C"/>
                </a:solidFill>
              </a:rPr>
              <a:t>HE </a:t>
            </a:r>
            <a:r>
              <a:rPr spc="35" dirty="0">
                <a:solidFill>
                  <a:srgbClr val="565F6C"/>
                </a:solidFill>
              </a:rPr>
              <a:t>ART </a:t>
            </a:r>
            <a:r>
              <a:rPr spc="125" dirty="0">
                <a:solidFill>
                  <a:srgbClr val="565F6C"/>
                </a:solidFill>
              </a:rPr>
              <a:t>OF </a:t>
            </a:r>
            <a:r>
              <a:rPr spc="114" dirty="0">
                <a:solidFill>
                  <a:srgbClr val="565F6C"/>
                </a:solidFill>
              </a:rPr>
              <a:t>LISTENING</a:t>
            </a:r>
            <a:r>
              <a:rPr spc="580" dirty="0">
                <a:solidFill>
                  <a:srgbClr val="565F6C"/>
                </a:solidFill>
              </a:rPr>
              <a:t> </a:t>
            </a:r>
            <a:r>
              <a:rPr spc="90" dirty="0">
                <a:solidFill>
                  <a:srgbClr val="565F6C"/>
                </a:solidFill>
              </a:rPr>
              <a:t>CONTINUES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14909"/>
              </p:ext>
            </p:extLst>
          </p:nvPr>
        </p:nvGraphicFramePr>
        <p:xfrm>
          <a:off x="1199626" y="1006680"/>
          <a:ext cx="9613784" cy="5196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39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49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49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208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7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Goal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Through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2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By </a:t>
                      </a: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asking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or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saying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7757">
                <a:tc>
                  <a:txBody>
                    <a:bodyPr/>
                    <a:lstStyle/>
                    <a:p>
                      <a:pPr marL="56515">
                        <a:lnSpc>
                          <a:spcPts val="2330"/>
                        </a:lnSpc>
                      </a:pPr>
                      <a:r>
                        <a:rPr sz="2000" b="1" kern="1200" spc="130" dirty="0">
                          <a:solidFill>
                            <a:srgbClr val="FFFFFF"/>
                          </a:solidFill>
                          <a:latin typeface="Cambria"/>
                          <a:ea typeface="+mn-ea"/>
                          <a:cs typeface="Cambria"/>
                        </a:rPr>
                        <a:t>To encourage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2330"/>
                        </a:lnSpc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Choosing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neutral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150" marR="170180">
                        <a:lnSpc>
                          <a:spcPct val="114999"/>
                        </a:lnSpc>
                      </a:pP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words,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varying 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intonation, 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encouraging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the 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other </a:t>
                      </a:r>
                      <a:r>
                        <a:rPr sz="2000" spc="20" dirty="0">
                          <a:latin typeface="Cambria" panose="02040503050406030204" pitchFamily="18" charset="0"/>
                          <a:cs typeface="Palatino Linotype"/>
                        </a:rPr>
                        <a:t>person 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to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keep 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talking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2330"/>
                        </a:lnSpc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Can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tell</a:t>
                      </a:r>
                      <a:r>
                        <a:rPr sz="2000" spc="-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more?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20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35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remember?</a:t>
                      </a:r>
                      <a:endParaRPr lang="cs-CZ" sz="2000" spc="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110" dirty="0">
                          <a:latin typeface="Cambria" panose="02040503050406030204" pitchFamily="18" charset="0"/>
                          <a:cs typeface="Palatino Linotype"/>
                        </a:rPr>
                        <a:t>a </a:t>
                      </a:r>
                      <a:r>
                        <a:rPr sz="2000" spc="-75" dirty="0" smtClean="0">
                          <a:latin typeface="Cambria" panose="02040503050406030204" pitchFamily="18" charset="0"/>
                          <a:cs typeface="Palatino Linotype"/>
                        </a:rPr>
                        <a:t>good</a:t>
                      </a:r>
                      <a:r>
                        <a:rPr lang="cs-CZ" sz="2000" spc="-7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13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idea!  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thought </a:t>
                      </a:r>
                      <a:r>
                        <a:rPr sz="2000" spc="-45" dirty="0" smtClean="0">
                          <a:latin typeface="Cambria" panose="02040503050406030204" pitchFamily="18" charset="0"/>
                          <a:cs typeface="Palatino Linotype"/>
                        </a:rPr>
                        <a:t>of</a:t>
                      </a:r>
                      <a:r>
                        <a:rPr lang="cs-CZ" sz="2000" spc="-4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4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110" dirty="0">
                          <a:latin typeface="Cambria" panose="02040503050406030204" pitchFamily="18" charset="0"/>
                          <a:cs typeface="Palatino Linotype"/>
                        </a:rPr>
                        <a:t>a 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different </a:t>
                      </a: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way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to...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7629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kern="1200" spc="130" dirty="0">
                          <a:solidFill>
                            <a:srgbClr val="FFFFFF"/>
                          </a:solidFill>
                          <a:latin typeface="Cambria"/>
                          <a:ea typeface="+mn-ea"/>
                          <a:cs typeface="Cambria"/>
                        </a:rPr>
                        <a:t>To clarify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Asking</a:t>
                      </a:r>
                      <a:r>
                        <a:rPr sz="2000" spc="-6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for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clarification,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more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or</a:t>
                      </a: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different</a:t>
                      </a: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0" dirty="0">
                          <a:latin typeface="Cambria" panose="02040503050406030204" pitchFamily="18" charset="0"/>
                          <a:cs typeface="Palatino Linotype"/>
                        </a:rPr>
                        <a:t>information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Are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saying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that...?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20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35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tell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r>
                        <a:rPr sz="2000" spc="-8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about...?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8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194746"/>
              </p:ext>
            </p:extLst>
          </p:nvPr>
        </p:nvGraphicFramePr>
        <p:xfrm>
          <a:off x="1216403" y="1171168"/>
          <a:ext cx="10150680" cy="5591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28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3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839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18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7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Goal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Through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2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By </a:t>
                      </a: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asking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or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saying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96767"/>
                  </a:ext>
                </a:extLst>
              </a:tr>
              <a:tr h="2776756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5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restate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Showing that you</a:t>
                      </a:r>
                    </a:p>
                    <a:p>
                      <a:pPr marL="57785" marR="28956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are listening and  understand what  is being said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I thought I heard</a:t>
                      </a:r>
                    </a:p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you say...</a:t>
                      </a:r>
                    </a:p>
                    <a:p>
                      <a:pPr marL="57785" marR="54356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So, you need to  know why I am  asking you to  share?</a:t>
                      </a:r>
                    </a:p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This is a tough</a:t>
                      </a:r>
                    </a:p>
                    <a:p>
                      <a:pPr marL="57785" marR="7181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one. We may  need to think  about it.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2687">
                <a:tc>
                  <a:txBody>
                    <a:bodyPr/>
                    <a:lstStyle/>
                    <a:p>
                      <a:pPr marL="62230">
                        <a:lnSpc>
                          <a:spcPts val="2335"/>
                        </a:lnSpc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6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reflect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Showing</a:t>
                      </a:r>
                    </a:p>
                    <a:p>
                      <a:pPr marL="57785" marR="97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understanding of the  other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 Math"/>
                        </a:rPr>
                        <a:t>ʼ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s feelings and  body language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This is really</a:t>
                      </a:r>
                    </a:p>
                    <a:p>
                      <a:pPr marL="57785" marR="4533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important to you. </a:t>
                      </a:r>
                      <a:endParaRPr lang="cs-CZ" sz="2000" kern="1200" spc="7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Palatino Linotype"/>
                      </a:endParaRPr>
                    </a:p>
                    <a:p>
                      <a:pPr marL="57785" marR="4533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You seem worried  about this.</a:t>
                      </a:r>
                    </a:p>
                    <a:p>
                      <a:pPr marL="57785" marR="1085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How proud you must  feel!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584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38056"/>
              </p:ext>
            </p:extLst>
          </p:nvPr>
        </p:nvGraphicFramePr>
        <p:xfrm>
          <a:off x="1090569" y="1166071"/>
          <a:ext cx="10192623" cy="5368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18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2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86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342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7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Goal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Through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2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By </a:t>
                      </a: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asking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or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saying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354557"/>
                  </a:ext>
                </a:extLst>
              </a:tr>
              <a:tr h="832824">
                <a:tc>
                  <a:txBody>
                    <a:bodyPr/>
                    <a:lstStyle/>
                    <a:p>
                      <a:pPr marL="62230" algn="l" defTabSz="914400" rtl="0" eaLnBrk="1" latinLnBrk="0" hangingPunct="1">
                        <a:lnSpc>
                          <a:spcPts val="2330"/>
                        </a:lnSpc>
                        <a:spcBef>
                          <a:spcPts val="30"/>
                        </a:spcBef>
                      </a:pPr>
                      <a:r>
                        <a:rPr sz="2000" b="1" kern="1200" spc="120" dirty="0">
                          <a:solidFill>
                            <a:srgbClr val="FFFFFF"/>
                          </a:solidFill>
                          <a:latin typeface="Cambria"/>
                          <a:ea typeface="+mn-ea"/>
                          <a:cs typeface="Cambria"/>
                        </a:rPr>
                        <a:t>To summarize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Reviewing the</a:t>
                      </a:r>
                    </a:p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conversation,  deciding what to  do next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So it is about...</a:t>
                      </a:r>
                    </a:p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Let me make sure  that I understand  what you mean...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3121">
                <a:tc>
                  <a:txBody>
                    <a:bodyPr/>
                    <a:lstStyle/>
                    <a:p>
                      <a:pPr marL="62230" algn="l" defTabSz="914400" rtl="0" eaLnBrk="1" latinLnBrk="0" hangingPunct="1">
                        <a:lnSpc>
                          <a:spcPts val="2330"/>
                        </a:lnSpc>
                      </a:pPr>
                      <a:r>
                        <a:rPr sz="2000" b="1" kern="1200" spc="120" dirty="0">
                          <a:solidFill>
                            <a:srgbClr val="FFFFFF"/>
                          </a:solidFill>
                          <a:latin typeface="Cambria"/>
                          <a:ea typeface="+mn-ea"/>
                          <a:cs typeface="Cambria"/>
                        </a:rPr>
                        <a:t>To validate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Acknowledging and</a:t>
                      </a:r>
                      <a:r>
                        <a:rPr lang="cs-CZ"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appreciating the  issues, effort and</a:t>
                      </a:r>
                      <a:r>
                        <a:rPr lang="cs-CZ"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feelings discussed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I know how hard</a:t>
                      </a:r>
                      <a:r>
                        <a:rPr lang="cs-CZ"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you have worked to  help </a:t>
                      </a:r>
                      <a:r>
                        <a:rPr sz="20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me</a:t>
                      </a:r>
                      <a:r>
                        <a:rPr lang="cs-CZ" sz="2000" kern="1200" spc="7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u</a:t>
                      </a:r>
                      <a:r>
                        <a:rPr sz="2000" kern="1200" spc="7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nderstand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.  </a:t>
                      </a:r>
                      <a:endParaRPr lang="cs-CZ" sz="2000" kern="1200" spc="7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Palatino Linotype"/>
                      </a:endParaRPr>
                    </a:p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Thank you for  staying calm while  you helped me</a:t>
                      </a:r>
                      <a:r>
                        <a:rPr lang="cs-CZ"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learn why you were  so confused.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1467">
                <a:tc>
                  <a:txBody>
                    <a:bodyPr/>
                    <a:lstStyle/>
                    <a:p>
                      <a:pPr marL="62230" algn="l" defTabSz="914400" rtl="0" eaLnBrk="1" latinLnBrk="0" hangingPunct="1">
                        <a:lnSpc>
                          <a:spcPts val="2330"/>
                        </a:lnSpc>
                      </a:pPr>
                      <a:r>
                        <a:rPr sz="2000" b="1" kern="1200" spc="120" dirty="0">
                          <a:solidFill>
                            <a:srgbClr val="FFFFFF"/>
                          </a:solidFill>
                          <a:latin typeface="Cambria"/>
                          <a:ea typeface="+mn-ea"/>
                          <a:cs typeface="Calibri"/>
                        </a:rPr>
                        <a:t>To build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Continuing the</a:t>
                      </a:r>
                    </a:p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discussion, asking  questions or  offering ideas.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What </a:t>
                      </a:r>
                      <a:r>
                        <a:rPr sz="20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would</a:t>
                      </a:r>
                      <a:r>
                        <a:rPr lang="cs-CZ" sz="20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 </a:t>
                      </a:r>
                      <a:r>
                        <a:rPr sz="20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happen </a:t>
                      </a:r>
                      <a:r>
                        <a:rPr sz="20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if we...?  Have you thought  about...? What  else could we try?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110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88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1707647"/>
          </a:xfrm>
          <a:prstGeom prst="rect">
            <a:avLst/>
          </a:prstGeom>
        </p:spPr>
        <p:txBody>
          <a:bodyPr vert="horz" wrap="square" lIns="0" tIns="5938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-5" dirty="0" smtClean="0">
                <a:solidFill>
                  <a:srgbClr val="565F6C"/>
                </a:solidFill>
              </a:rPr>
              <a:t>T</a:t>
            </a:r>
            <a:r>
              <a:rPr spc="-15" dirty="0" smtClean="0">
                <a:solidFill>
                  <a:srgbClr val="565F6C"/>
                </a:solidFill>
              </a:rPr>
              <a:t>A</a:t>
            </a:r>
            <a:r>
              <a:rPr spc="185" dirty="0" smtClean="0">
                <a:solidFill>
                  <a:srgbClr val="565F6C"/>
                </a:solidFill>
              </a:rPr>
              <a:t>SK</a:t>
            </a:r>
            <a:r>
              <a:rPr lang="cs-CZ" spc="185" dirty="0" smtClean="0">
                <a:solidFill>
                  <a:srgbClr val="565F6C"/>
                </a:solidFill>
              </a:rPr>
              <a:t> -</a:t>
            </a:r>
            <a:r>
              <a:rPr lang="cs-CZ" spc="185" dirty="0" err="1" smtClean="0">
                <a:solidFill>
                  <a:srgbClr val="565F6C"/>
                </a:solidFill>
              </a:rPr>
              <a:t>Active</a:t>
            </a:r>
            <a:r>
              <a:rPr lang="cs-CZ" spc="185" dirty="0" smtClean="0">
                <a:solidFill>
                  <a:srgbClr val="565F6C"/>
                </a:solidFill>
              </a:rPr>
              <a:t> </a:t>
            </a:r>
            <a:r>
              <a:rPr lang="cs-CZ" spc="185" dirty="0" err="1" smtClean="0">
                <a:solidFill>
                  <a:srgbClr val="565F6C"/>
                </a:solidFill>
              </a:rPr>
              <a:t>listening</a:t>
            </a:r>
            <a:r>
              <a:rPr lang="cs-CZ" spc="185" dirty="0" smtClean="0">
                <a:solidFill>
                  <a:srgbClr val="565F6C"/>
                </a:solidFill>
              </a:rPr>
              <a:t>, </a:t>
            </a:r>
            <a:r>
              <a:rPr lang="en-US" spc="185" dirty="0" err="1">
                <a:solidFill>
                  <a:srgbClr val="565F6C"/>
                </a:solidFill>
              </a:rPr>
              <a:t>Cca</a:t>
            </a:r>
            <a:r>
              <a:rPr lang="en-US" spc="185" dirty="0">
                <a:solidFill>
                  <a:srgbClr val="565F6C"/>
                </a:solidFill>
              </a:rPr>
              <a:t> 6 minutes in total</a:t>
            </a:r>
            <a:br>
              <a:rPr lang="en-US" spc="185" dirty="0">
                <a:solidFill>
                  <a:srgbClr val="565F6C"/>
                </a:solidFill>
              </a:rPr>
            </a:br>
            <a:r>
              <a:rPr lang="cs-CZ" spc="185" dirty="0" smtClean="0">
                <a:solidFill>
                  <a:srgbClr val="565F6C"/>
                </a:solidFill>
              </a:rPr>
              <a:t/>
            </a:r>
            <a:br>
              <a:rPr lang="cs-CZ" spc="185" dirty="0" smtClean="0">
                <a:solidFill>
                  <a:srgbClr val="565F6C"/>
                </a:solidFill>
              </a:rPr>
            </a:br>
            <a:endParaRPr spc="185" dirty="0">
              <a:solidFill>
                <a:srgbClr val="565F6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2257" y="2082620"/>
            <a:ext cx="83581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 smtClean="0"/>
              <a:t>pairs</a:t>
            </a:r>
            <a:r>
              <a:rPr lang="cs-CZ" dirty="0" smtClean="0"/>
              <a:t>, in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/>
              <a:t>your future job plans</a:t>
            </a:r>
          </a:p>
          <a:p>
            <a:pPr marL="285750" indent="-285750">
              <a:buFontTx/>
              <a:buChar char="-"/>
            </a:pPr>
            <a:r>
              <a:rPr lang="cs-CZ" b="1" dirty="0"/>
              <a:t>Be a </a:t>
            </a:r>
            <a:r>
              <a:rPr lang="cs-CZ" b="1" dirty="0" err="1"/>
              <a:t>bad</a:t>
            </a:r>
            <a:r>
              <a:rPr lang="cs-CZ" b="1" dirty="0"/>
              <a:t> </a:t>
            </a:r>
            <a:r>
              <a:rPr lang="cs-CZ" b="1" dirty="0" err="1"/>
              <a:t>speaker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dirty="0" err="1"/>
              <a:t>Nervous</a:t>
            </a:r>
            <a:r>
              <a:rPr lang="cs-CZ" dirty="0"/>
              <a:t>, </a:t>
            </a:r>
            <a:r>
              <a:rPr lang="cs-CZ" dirty="0" err="1"/>
              <a:t>stopping</a:t>
            </a:r>
            <a:r>
              <a:rPr lang="cs-CZ" dirty="0"/>
              <a:t>, </a:t>
            </a:r>
            <a:r>
              <a:rPr lang="cs-CZ" dirty="0" err="1"/>
              <a:t>forgetting</a:t>
            </a:r>
            <a:r>
              <a:rPr lang="cs-CZ" dirty="0"/>
              <a:t>, jumping </a:t>
            </a:r>
            <a:r>
              <a:rPr lang="cs-CZ" dirty="0" err="1"/>
              <a:t>from</a:t>
            </a:r>
            <a:r>
              <a:rPr lang="cs-CZ" dirty="0"/>
              <a:t> </a:t>
            </a:r>
          </a:p>
          <a:p>
            <a:r>
              <a:rPr lang="cs-CZ" dirty="0"/>
              <a:t>   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 to </a:t>
            </a:r>
            <a:r>
              <a:rPr lang="cs-CZ" dirty="0" err="1" smtClean="0"/>
              <a:t>another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Your partner 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mentioned</a:t>
            </a:r>
            <a:r>
              <a:rPr lang="cs-CZ" dirty="0" smtClean="0"/>
              <a:t> </a:t>
            </a:r>
            <a:r>
              <a:rPr lang="cs-CZ" dirty="0"/>
              <a:t>techniques to </a:t>
            </a:r>
            <a:r>
              <a:rPr lang="cs-CZ" b="1" dirty="0"/>
              <a:t>be a </a:t>
            </a:r>
            <a:r>
              <a:rPr lang="cs-CZ" b="1" dirty="0" err="1"/>
              <a:t>good</a:t>
            </a:r>
            <a:r>
              <a:rPr lang="cs-CZ" b="1" dirty="0"/>
              <a:t> </a:t>
            </a:r>
            <a:r>
              <a:rPr lang="cs-CZ" b="1" dirty="0" err="1" smtClean="0"/>
              <a:t>listener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783340"/>
              </p:ext>
            </p:extLst>
          </p:nvPr>
        </p:nvGraphicFramePr>
        <p:xfrm>
          <a:off x="2594708" y="3320686"/>
          <a:ext cx="8088014" cy="2659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2523"/>
                <a:gridCol w="2508738"/>
                <a:gridCol w="2976753"/>
              </a:tblGrid>
              <a:tr h="866281"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I thought I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heard</a:t>
                      </a:r>
                      <a:r>
                        <a:rPr lang="cs-CZ"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you </a:t>
                      </a: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say...</a:t>
                      </a:r>
                    </a:p>
                    <a:p>
                      <a:pPr marL="57785" marR="54356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So, you need to  know why I am  asking you to  share?</a:t>
                      </a:r>
                    </a:p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This is a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tough</a:t>
                      </a:r>
                      <a:r>
                        <a:rPr lang="cs-CZ"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one</a:t>
                      </a: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. We may  need to think  about it.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2330"/>
                        </a:lnSpc>
                      </a:pP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Can </a:t>
                      </a:r>
                      <a:r>
                        <a:rPr sz="14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tell</a:t>
                      </a:r>
                      <a:r>
                        <a:rPr sz="1400" spc="-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25" dirty="0" smtClean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r>
                        <a:rPr lang="cs-CZ" sz="1400" spc="2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5" dirty="0" smtClean="0">
                          <a:latin typeface="Cambria" panose="02040503050406030204" pitchFamily="18" charset="0"/>
                          <a:cs typeface="Palatino Linotype"/>
                        </a:rPr>
                        <a:t>more</a:t>
                      </a:r>
                      <a:r>
                        <a:rPr sz="1400" spc="5" dirty="0">
                          <a:latin typeface="Cambria" panose="02040503050406030204" pitchFamily="18" charset="0"/>
                          <a:cs typeface="Palatino Linotype"/>
                        </a:rPr>
                        <a:t>?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14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14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14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-35" dirty="0" smtClean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r>
                        <a:rPr lang="cs-CZ" sz="1400" spc="-3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40" dirty="0" smtClean="0">
                          <a:latin typeface="Cambria" panose="02040503050406030204" pitchFamily="18" charset="0"/>
                          <a:cs typeface="Palatino Linotype"/>
                        </a:rPr>
                        <a:t>remember</a:t>
                      </a:r>
                      <a:r>
                        <a:rPr sz="1400" spc="40" dirty="0">
                          <a:latin typeface="Cambria" panose="02040503050406030204" pitchFamily="18" charset="0"/>
                          <a:cs typeface="Palatino Linotype"/>
                        </a:rPr>
                        <a:t>?</a:t>
                      </a:r>
                      <a:endParaRPr lang="cs-CZ" sz="1400" spc="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1400" spc="110" dirty="0">
                          <a:latin typeface="Cambria" panose="02040503050406030204" pitchFamily="18" charset="0"/>
                          <a:cs typeface="Palatino Linotype"/>
                        </a:rPr>
                        <a:t>a </a:t>
                      </a:r>
                      <a:r>
                        <a:rPr sz="1400" spc="-75" dirty="0" smtClean="0">
                          <a:latin typeface="Cambria" panose="02040503050406030204" pitchFamily="18" charset="0"/>
                          <a:cs typeface="Palatino Linotype"/>
                        </a:rPr>
                        <a:t>good</a:t>
                      </a:r>
                      <a:r>
                        <a:rPr lang="cs-CZ" sz="1400" spc="-7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-13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idea!  </a:t>
                      </a:r>
                      <a:r>
                        <a:rPr sz="140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thought </a:t>
                      </a:r>
                      <a:r>
                        <a:rPr sz="1400" spc="-45" dirty="0" smtClean="0">
                          <a:latin typeface="Cambria" panose="02040503050406030204" pitchFamily="18" charset="0"/>
                          <a:cs typeface="Palatino Linotype"/>
                        </a:rPr>
                        <a:t>of</a:t>
                      </a:r>
                      <a:r>
                        <a:rPr lang="cs-CZ" sz="1400" spc="-4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-45" dirty="0" smtClean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110" dirty="0">
                          <a:latin typeface="Cambria" panose="02040503050406030204" pitchFamily="18" charset="0"/>
                          <a:cs typeface="Palatino Linotype"/>
                        </a:rPr>
                        <a:t>a 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different </a:t>
                      </a:r>
                      <a:r>
                        <a:rPr sz="1400" spc="-10" dirty="0">
                          <a:latin typeface="Cambria" panose="02040503050406030204" pitchFamily="18" charset="0"/>
                          <a:cs typeface="Palatino Linotype"/>
                        </a:rPr>
                        <a:t>way</a:t>
                      </a:r>
                      <a:r>
                        <a:rPr sz="1400" spc="-4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to...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So it is about...</a:t>
                      </a:r>
                    </a:p>
                    <a:p>
                      <a:pPr marL="57785" marR="22479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Let me make sure  that I understand  what you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m</a:t>
                      </a:r>
                      <a:r>
                        <a:rPr lang="cs-CZ" sz="1400" kern="1200" spc="7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ean</a:t>
                      </a:r>
                      <a:r>
                        <a:rPr lang="cs-CZ"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mbria"/>
                        </a:rPr>
                        <a:t>...</a:t>
                      </a:r>
                    </a:p>
                    <a:p>
                      <a:pPr marL="57785" marR="22479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Calibri"/>
                        </a:rPr>
                        <a:t>What would happen if we...?  Have you thought  about...? What  else could we try?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  <a:tr h="1328100">
                <a:tc>
                  <a:txBody>
                    <a:bodyPr/>
                    <a:lstStyle/>
                    <a:p>
                      <a:pPr marL="577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This is really</a:t>
                      </a:r>
                    </a:p>
                    <a:p>
                      <a:pPr marL="57785" marR="4533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important to you. </a:t>
                      </a:r>
                      <a:endParaRPr lang="cs-CZ" sz="1400" kern="1200" spc="7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Palatino Linotype"/>
                      </a:endParaRPr>
                    </a:p>
                    <a:p>
                      <a:pPr marL="57785" marR="4533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You seem worried  about this.</a:t>
                      </a:r>
                    </a:p>
                    <a:p>
                      <a:pPr marL="57785" marR="10858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How proud you must  feel!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spc="5" dirty="0">
                          <a:latin typeface="Cambria" panose="02040503050406030204" pitchFamily="18" charset="0"/>
                          <a:cs typeface="Palatino Linotype"/>
                        </a:rPr>
                        <a:t>Are </a:t>
                      </a:r>
                      <a:r>
                        <a:rPr sz="1400" spc="-40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r>
                        <a:rPr sz="1400" spc="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saying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70" dirty="0">
                          <a:latin typeface="Cambria" panose="02040503050406030204" pitchFamily="18" charset="0"/>
                          <a:cs typeface="Palatino Linotype"/>
                        </a:rPr>
                        <a:t>that...?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14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14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14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-35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spc="65" dirty="0">
                          <a:latin typeface="Cambria" panose="02040503050406030204" pitchFamily="18" charset="0"/>
                          <a:cs typeface="Palatino Linotype"/>
                        </a:rPr>
                        <a:t>tell </a:t>
                      </a:r>
                      <a:r>
                        <a:rPr sz="14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r>
                        <a:rPr sz="1400" spc="-8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1400" spc="35" dirty="0">
                          <a:latin typeface="Cambria" panose="02040503050406030204" pitchFamily="18" charset="0"/>
                          <a:cs typeface="Palatino Linotype"/>
                        </a:rPr>
                        <a:t>about...?</a:t>
                      </a:r>
                      <a:endParaRPr sz="14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I know how hard</a:t>
                      </a:r>
                      <a:r>
                        <a:rPr lang="cs-CZ"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you have worked to  help </a:t>
                      </a:r>
                      <a:r>
                        <a:rPr sz="1400" kern="1200" spc="7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me</a:t>
                      </a:r>
                      <a:r>
                        <a:rPr lang="cs-CZ" sz="1400" kern="1200" spc="7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u</a:t>
                      </a:r>
                      <a:r>
                        <a:rPr sz="1400" kern="1200" spc="7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nderstand</a:t>
                      </a: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.  </a:t>
                      </a:r>
                      <a:endParaRPr lang="cs-CZ" sz="1400" kern="1200" spc="7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Palatino Linotype"/>
                      </a:endParaRPr>
                    </a:p>
                    <a:p>
                      <a:pPr marL="57785" marR="22479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Thank you for  staying calm while  you helped me</a:t>
                      </a:r>
                      <a:r>
                        <a:rPr lang="cs-CZ"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 </a:t>
                      </a:r>
                      <a:r>
                        <a:rPr sz="1400" kern="1200" spc="7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Palatino Linotype"/>
                        </a:rPr>
                        <a:t>learn why you were  so confused.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652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Functions of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3284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Nonverbal communication</a:t>
            </a:r>
          </a:p>
          <a:p>
            <a:endParaRPr lang="cs-CZ" dirty="0"/>
          </a:p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 smtClean="0"/>
              <a:t> and 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Questions</a:t>
            </a:r>
            <a:r>
              <a:rPr lang="cs-CZ" dirty="0"/>
              <a:t> &amp; </a:t>
            </a:r>
            <a:r>
              <a:rPr lang="cs-CZ" dirty="0" err="1"/>
              <a:t>practice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5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Functions of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</a:t>
            </a:r>
            <a:r>
              <a:rPr lang="en-US" b="1" dirty="0"/>
              <a:t>establish a relationship </a:t>
            </a:r>
            <a:r>
              <a:rPr lang="en-US" dirty="0"/>
              <a:t>as they are an indication of interest; </a:t>
            </a:r>
          </a:p>
          <a:p>
            <a:r>
              <a:rPr lang="en-US" dirty="0" smtClean="0"/>
              <a:t>a </a:t>
            </a:r>
            <a:r>
              <a:rPr lang="en-US" dirty="0"/>
              <a:t>good choice of questions will </a:t>
            </a:r>
            <a:r>
              <a:rPr lang="en-US" b="1" dirty="0"/>
              <a:t>control the speech </a:t>
            </a:r>
            <a:r>
              <a:rPr lang="en-US" dirty="0"/>
              <a:t>of a talkative or silent communication partner; </a:t>
            </a:r>
            <a:endParaRPr lang="cs-CZ" dirty="0"/>
          </a:p>
          <a:p>
            <a:r>
              <a:rPr lang="en-US" dirty="0" smtClean="0"/>
              <a:t>by </a:t>
            </a:r>
            <a:r>
              <a:rPr lang="en-US" dirty="0"/>
              <a:t>questions we can </a:t>
            </a:r>
            <a:r>
              <a:rPr lang="en-US" b="1" dirty="0"/>
              <a:t>control the negotiation</a:t>
            </a:r>
            <a:r>
              <a:rPr lang="en-US" dirty="0"/>
              <a:t> naturally (topics of conversation are not given by those who answer but those who ask). 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296930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Asking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Open and close ended questions</a:t>
            </a:r>
          </a:p>
          <a:p>
            <a:pPr lvl="1"/>
            <a:r>
              <a:rPr lang="cs-CZ" dirty="0"/>
              <a:t>Open-ended questions: </a:t>
            </a:r>
            <a:r>
              <a:rPr lang="cs-CZ" b="1" dirty="0"/>
              <a:t>"what", "how", "when", "why“</a:t>
            </a:r>
          </a:p>
          <a:p>
            <a:pPr lvl="1"/>
            <a:r>
              <a:rPr lang="en-US" dirty="0"/>
              <a:t>Open-ended questions are very useful when: you need to gain maximum information, especially about a conversation subject you are not much familiar with; you need to create a good atmosphere and build rapport; you do not know your communication partner and for a successful negotiation you need to</a:t>
            </a:r>
            <a:r>
              <a:rPr lang="cs-CZ" dirty="0"/>
              <a:t> </a:t>
            </a:r>
            <a:r>
              <a:rPr lang="en-US" dirty="0"/>
              <a:t>learn about their character as much as possible. </a:t>
            </a:r>
            <a:endParaRPr lang="cs-CZ" dirty="0"/>
          </a:p>
          <a:p>
            <a:pPr lvl="1"/>
            <a:r>
              <a:rPr lang="en-US" dirty="0"/>
              <a:t>Generally, open-ended questions are mainly suitable</a:t>
            </a:r>
            <a:r>
              <a:rPr lang="cs-CZ" dirty="0"/>
              <a:t> </a:t>
            </a:r>
            <a:r>
              <a:rPr lang="en-US" dirty="0"/>
              <a:t>at the beginning of </a:t>
            </a:r>
            <a:r>
              <a:rPr lang="cs-CZ" dirty="0" smtClean="0"/>
              <a:t>a </a:t>
            </a:r>
            <a:r>
              <a:rPr lang="en-US" dirty="0" smtClean="0"/>
              <a:t>meeting</a:t>
            </a:r>
            <a:r>
              <a:rPr lang="cs-CZ" dirty="0" smtClean="0"/>
              <a:t>.</a:t>
            </a:r>
            <a:endParaRPr lang="en-US" dirty="0"/>
          </a:p>
          <a:p>
            <a:pPr lvl="1"/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810484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 </a:t>
            </a:r>
            <a:r>
              <a:rPr lang="cs-CZ" dirty="0" err="1"/>
              <a:t>exercise</a:t>
            </a:r>
            <a:r>
              <a:rPr lang="cs-CZ" dirty="0"/>
              <a:t>: Talk, </a:t>
            </a:r>
            <a:r>
              <a:rPr lang="cs-CZ" dirty="0" err="1"/>
              <a:t>Ask</a:t>
            </a:r>
            <a:r>
              <a:rPr lang="cs-CZ" dirty="0"/>
              <a:t>, </a:t>
            </a:r>
            <a:r>
              <a:rPr lang="cs-CZ" dirty="0" err="1"/>
              <a:t>Observe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9671" y="1605599"/>
            <a:ext cx="10363200" cy="4357687"/>
          </a:xfrm>
        </p:spPr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 </a:t>
            </a:r>
            <a:r>
              <a:rPr lang="cs-CZ" dirty="0" err="1"/>
              <a:t>people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talking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his/her area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expertise</a:t>
            </a:r>
            <a:r>
              <a:rPr lang="cs-CZ" dirty="0"/>
              <a:t>, hobby, </a:t>
            </a:r>
            <a:r>
              <a:rPr lang="cs-CZ" dirty="0" err="1"/>
              <a:t>project</a:t>
            </a:r>
            <a:r>
              <a:rPr lang="cs-CZ" dirty="0"/>
              <a:t>. </a:t>
            </a:r>
            <a:r>
              <a:rPr lang="cs-CZ" dirty="0" err="1"/>
              <a:t>Attention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b="1" dirty="0" err="1"/>
              <a:t>good</a:t>
            </a:r>
            <a:r>
              <a:rPr lang="cs-CZ" b="1" dirty="0"/>
              <a:t> </a:t>
            </a:r>
            <a:r>
              <a:rPr lang="cs-CZ" b="1" dirty="0" err="1"/>
              <a:t>nonverbal</a:t>
            </a:r>
            <a:r>
              <a:rPr lang="cs-CZ" b="1" dirty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.</a:t>
            </a:r>
            <a:endParaRPr lang="cs-CZ" b="1" dirty="0"/>
          </a:p>
          <a:p>
            <a:endParaRPr lang="cs-CZ" b="1" dirty="0"/>
          </a:p>
          <a:p>
            <a:r>
              <a:rPr lang="cs-CZ" dirty="0"/>
              <a:t>Second person </a:t>
            </a:r>
            <a:r>
              <a:rPr lang="cs-CZ" dirty="0" err="1"/>
              <a:t>asks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hiring</a:t>
            </a:r>
            <a:r>
              <a:rPr lang="cs-CZ" dirty="0"/>
              <a:t>.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/>
              <a:t>to </a:t>
            </a:r>
            <a:r>
              <a:rPr lang="cs-CZ" b="1" dirty="0" err="1"/>
              <a:t>keep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conversation</a:t>
            </a:r>
            <a:r>
              <a:rPr lang="cs-CZ" b="1" dirty="0"/>
              <a:t> </a:t>
            </a:r>
            <a:r>
              <a:rPr lang="cs-CZ" b="1" dirty="0" err="1"/>
              <a:t>going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r>
              <a:rPr lang="cs-CZ" dirty="0"/>
              <a:t>Last person </a:t>
            </a:r>
            <a:r>
              <a:rPr lang="cs-CZ" b="1" dirty="0" err="1"/>
              <a:t>observes</a:t>
            </a:r>
            <a:r>
              <a:rPr lang="cs-CZ" b="1" dirty="0"/>
              <a:t> BOTH</a:t>
            </a:r>
            <a:r>
              <a:rPr lang="cs-CZ" dirty="0"/>
              <a:t>, and </a:t>
            </a:r>
            <a:r>
              <a:rPr lang="cs-CZ" b="1" dirty="0" err="1"/>
              <a:t>gives</a:t>
            </a:r>
            <a:r>
              <a:rPr lang="cs-CZ" b="1" dirty="0"/>
              <a:t> feedback </a:t>
            </a:r>
            <a:r>
              <a:rPr lang="cs-CZ" dirty="0" err="1"/>
              <a:t>after</a:t>
            </a:r>
            <a:r>
              <a:rPr lang="cs-CZ" dirty="0"/>
              <a:t> cca 4 </a:t>
            </a:r>
            <a:r>
              <a:rPr lang="cs-CZ" dirty="0" err="1" smtClean="0"/>
              <a:t>minutes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672044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Effective argumentation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of arguments; </a:t>
            </a:r>
            <a:endParaRPr lang="cs-CZ" dirty="0"/>
          </a:p>
          <a:p>
            <a:endParaRPr lang="en-US" dirty="0"/>
          </a:p>
          <a:p>
            <a:r>
              <a:rPr lang="en-US" dirty="0"/>
              <a:t>formulation of arguments; </a:t>
            </a:r>
            <a:endParaRPr lang="cs-CZ" dirty="0"/>
          </a:p>
          <a:p>
            <a:endParaRPr lang="en-US" dirty="0"/>
          </a:p>
          <a:p>
            <a:r>
              <a:rPr lang="en-US" dirty="0"/>
              <a:t>structure of the argumentation.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91468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940" y="2083942"/>
            <a:ext cx="7181850" cy="3390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85" dirty="0">
                <a:latin typeface="Cambria" panose="02040503050406030204" pitchFamily="18" charset="0"/>
                <a:cs typeface="Palatino Linotype"/>
              </a:rPr>
              <a:t>How 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40" dirty="0">
                <a:latin typeface="Cambria" panose="02040503050406030204" pitchFamily="18" charset="0"/>
                <a:cs typeface="Palatino Linotype"/>
              </a:rPr>
              <a:t>have </a:t>
            </a:r>
            <a:r>
              <a:rPr sz="2400" spc="80" dirty="0">
                <a:latin typeface="Cambria" panose="02040503050406030204" pitchFamily="18" charset="0"/>
                <a:cs typeface="Palatino Linotype"/>
              </a:rPr>
              <a:t>better </a:t>
            </a:r>
            <a:r>
              <a:rPr sz="2400" spc="-20" dirty="0">
                <a:latin typeface="Cambria" panose="02040503050406030204" pitchFamily="18" charset="0"/>
                <a:cs typeface="Palatino Linotype"/>
              </a:rPr>
              <a:t>comm</a:t>
            </a:r>
            <a:r>
              <a:rPr sz="2400" spc="24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75" dirty="0">
                <a:latin typeface="Cambria" panose="02040503050406030204" pitchFamily="18" charset="0"/>
                <a:cs typeface="Palatino Linotype"/>
              </a:rPr>
              <a:t>skills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 marL="287020" marR="33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https://www.youtube.com/watch?v=D5hMN_XkP  </a:t>
            </a:r>
            <a:r>
              <a:rPr sz="2400" u="heavy" spc="-7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QA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3"/>
              </a:rPr>
              <a:t>http://www.youtube.com/watch?v=4kyvjEpXuPg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u="heavy" spc="20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http://www.skillsyouneed.com/present/presentati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  <a:p>
            <a:pPr marL="286385"/>
            <a:r>
              <a:rPr lang="cs-CZ" sz="2400" u="heavy" spc="4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on-nerves.html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4462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8994" y="3010789"/>
            <a:ext cx="4384040" cy="1392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/>
            <a:r>
              <a:rPr spc="15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dirty="0" err="1">
                <a:latin typeface="Cambria" panose="02040503050406030204" pitchFamily="18" charset="0"/>
                <a:cs typeface="Palatino Linotype"/>
              </a:rPr>
              <a:t>comm</a:t>
            </a:r>
            <a:r>
              <a:rPr lang="cs-CZ" dirty="0" err="1">
                <a:latin typeface="Cambria" panose="02040503050406030204" pitchFamily="18" charset="0"/>
                <a:cs typeface="Palatino Linotype"/>
              </a:rPr>
              <a:t>unication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12700" marR="5080" algn="just"/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12700" marR="5080" algn="just"/>
            <a:r>
              <a:rPr dirty="0">
                <a:latin typeface="Cambria" panose="02040503050406030204" pitchFamily="18" charset="0"/>
                <a:cs typeface="Palatino Linotype"/>
              </a:rPr>
              <a:t>https:/</a:t>
            </a:r>
            <a:r>
              <a:rPr dirty="0">
                <a:latin typeface="Cambria" panose="02040503050406030204" pitchFamily="18" charset="0"/>
                <a:cs typeface="Palatino Linotype"/>
                <a:hlinkClick r:id="rId2"/>
              </a:rPr>
              <a:t>/www.youtube.com/watch?v</a:t>
            </a:r>
            <a:r>
              <a:rPr dirty="0">
                <a:latin typeface="Cambria" panose="02040503050406030204" pitchFamily="18" charset="0"/>
                <a:cs typeface="Palatino Linotype"/>
              </a:rPr>
              <a:t>=</a:t>
            </a:r>
          </a:p>
          <a:p>
            <a:pPr marL="12700" algn="just"/>
            <a:r>
              <a:rPr spc="35" dirty="0">
                <a:latin typeface="Cambria" panose="02040503050406030204" pitchFamily="18" charset="0"/>
                <a:cs typeface="Palatino Linotype"/>
              </a:rPr>
              <a:t>_h_-X9hnYps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35"/>
              </a:spcBef>
            </a:pPr>
            <a:endParaRPr sz="1850" dirty="0">
              <a:latin typeface="Cambria" panose="02040503050406030204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261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3024" y="1043124"/>
            <a:ext cx="10363200" cy="984372"/>
          </a:xfrm>
          <a:prstGeom prst="rect">
            <a:avLst/>
          </a:prstGeom>
        </p:spPr>
        <p:txBody>
          <a:bodyPr vert="horz" wrap="square" lIns="0" tIns="604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000" spc="55" dirty="0">
                <a:solidFill>
                  <a:srgbClr val="565F6C"/>
                </a:solidFill>
              </a:rPr>
              <a:t>N</a:t>
            </a:r>
            <a:r>
              <a:rPr spc="55" dirty="0">
                <a:solidFill>
                  <a:srgbClr val="565F6C"/>
                </a:solidFill>
              </a:rPr>
              <a:t>ONVERBAL</a:t>
            </a:r>
            <a:r>
              <a:rPr spc="240" dirty="0">
                <a:solidFill>
                  <a:srgbClr val="565F6C"/>
                </a:solidFill>
              </a:rPr>
              <a:t> </a:t>
            </a:r>
            <a:r>
              <a:rPr spc="20" dirty="0">
                <a:solidFill>
                  <a:srgbClr val="565F6C"/>
                </a:solidFill>
              </a:rPr>
              <a:t>COMMUNICATION</a:t>
            </a:r>
            <a:endParaRPr sz="3000" dirty="0"/>
          </a:p>
          <a:p>
            <a:pPr marL="12700"/>
            <a:r>
              <a:rPr sz="3000" dirty="0">
                <a:solidFill>
                  <a:srgbClr val="565F6C"/>
                </a:solidFill>
              </a:rPr>
              <a:t>- </a:t>
            </a:r>
            <a:r>
              <a:rPr spc="120" dirty="0">
                <a:solidFill>
                  <a:srgbClr val="565F6C"/>
                </a:solidFill>
              </a:rPr>
              <a:t>WORDLESS</a:t>
            </a:r>
            <a:r>
              <a:rPr spc="260" dirty="0">
                <a:solidFill>
                  <a:srgbClr val="565F6C"/>
                </a:solidFill>
              </a:rPr>
              <a:t> </a:t>
            </a:r>
            <a:r>
              <a:rPr spc="90" dirty="0">
                <a:solidFill>
                  <a:srgbClr val="565F6C"/>
                </a:solidFill>
              </a:rPr>
              <a:t>SIGNALS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1963024" y="2027496"/>
            <a:ext cx="5427677" cy="36009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dirty="0">
                <a:latin typeface="Cambria" panose="02040503050406030204" pitchFamily="18" charset="0"/>
                <a:cs typeface="Palatino Linotype"/>
              </a:rPr>
              <a:t>Goal: Making subconscious observations explicit</a:t>
            </a: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dirty="0" err="1">
                <a:latin typeface="Cambria" panose="02040503050406030204" pitchFamily="18" charset="0"/>
                <a:cs typeface="Palatino Linotype"/>
              </a:rPr>
              <a:t>What</a:t>
            </a:r>
            <a:r>
              <a:rPr lang="cs-CZ" dirty="0">
                <a:latin typeface="Cambria" panose="02040503050406030204" pitchFamily="18" charset="0"/>
                <a:cs typeface="Palatino Linotype"/>
              </a:rPr>
              <a:t> are </a:t>
            </a:r>
            <a:r>
              <a:rPr lang="cs-CZ" dirty="0" err="1" smtClean="0">
                <a:latin typeface="Cambria" panose="02040503050406030204" pitchFamily="18" charset="0"/>
                <a:cs typeface="Palatino Linotype"/>
              </a:rPr>
              <a:t>some</a:t>
            </a:r>
            <a:r>
              <a:rPr lang="cs-CZ" dirty="0" smtClean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dirty="0" err="1" smtClean="0">
                <a:latin typeface="Cambria" panose="02040503050406030204" pitchFamily="18" charset="0"/>
                <a:cs typeface="Palatino Linotype"/>
              </a:rPr>
              <a:t>examples</a:t>
            </a:r>
            <a:r>
              <a:rPr lang="cs-CZ" dirty="0" smtClean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dirty="0" err="1" smtClean="0">
                <a:latin typeface="Cambria" panose="02040503050406030204" pitchFamily="18" charset="0"/>
                <a:cs typeface="Palatino Linotype"/>
              </a:rPr>
              <a:t>of</a:t>
            </a:r>
            <a:r>
              <a:rPr lang="cs-CZ" dirty="0" smtClean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dirty="0" err="1">
                <a:latin typeface="Cambria" panose="02040503050406030204" pitchFamily="18" charset="0"/>
                <a:cs typeface="Palatino Linotype"/>
              </a:rPr>
              <a:t>nonverbal</a:t>
            </a:r>
            <a:r>
              <a:rPr lang="cs-CZ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dirty="0" err="1">
                <a:latin typeface="Cambria" panose="02040503050406030204" pitchFamily="18" charset="0"/>
                <a:cs typeface="Palatino Linotype"/>
              </a:rPr>
              <a:t>communication</a:t>
            </a:r>
            <a:r>
              <a:rPr lang="cs-CZ" dirty="0">
                <a:latin typeface="Cambria" panose="02040503050406030204" pitchFamily="18" charset="0"/>
                <a:cs typeface="Palatino Linotype"/>
              </a:rPr>
              <a:t>?</a:t>
            </a: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cs-CZ" dirty="0" smtClean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en-US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5878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3024" y="1043124"/>
            <a:ext cx="10363200" cy="984372"/>
          </a:xfrm>
          <a:prstGeom prst="rect">
            <a:avLst/>
          </a:prstGeom>
        </p:spPr>
        <p:txBody>
          <a:bodyPr vert="horz" wrap="square" lIns="0" tIns="604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000" spc="55" dirty="0">
                <a:solidFill>
                  <a:srgbClr val="565F6C"/>
                </a:solidFill>
              </a:rPr>
              <a:t>N</a:t>
            </a:r>
            <a:r>
              <a:rPr spc="55" dirty="0">
                <a:solidFill>
                  <a:srgbClr val="565F6C"/>
                </a:solidFill>
              </a:rPr>
              <a:t>ONVERBAL</a:t>
            </a:r>
            <a:r>
              <a:rPr spc="240" dirty="0">
                <a:solidFill>
                  <a:srgbClr val="565F6C"/>
                </a:solidFill>
              </a:rPr>
              <a:t> </a:t>
            </a:r>
            <a:r>
              <a:rPr spc="20" dirty="0">
                <a:solidFill>
                  <a:srgbClr val="565F6C"/>
                </a:solidFill>
              </a:rPr>
              <a:t>COMMUNICATION</a:t>
            </a:r>
            <a:endParaRPr sz="3000" dirty="0"/>
          </a:p>
          <a:p>
            <a:pPr marL="12700"/>
            <a:r>
              <a:rPr sz="3000" dirty="0">
                <a:solidFill>
                  <a:srgbClr val="565F6C"/>
                </a:solidFill>
              </a:rPr>
              <a:t>- </a:t>
            </a:r>
            <a:r>
              <a:rPr spc="120" dirty="0">
                <a:solidFill>
                  <a:srgbClr val="565F6C"/>
                </a:solidFill>
              </a:rPr>
              <a:t>WORDLESS</a:t>
            </a:r>
            <a:r>
              <a:rPr spc="260" dirty="0">
                <a:solidFill>
                  <a:srgbClr val="565F6C"/>
                </a:solidFill>
              </a:rPr>
              <a:t> </a:t>
            </a:r>
            <a:r>
              <a:rPr spc="90" dirty="0">
                <a:solidFill>
                  <a:srgbClr val="565F6C"/>
                </a:solidFill>
              </a:rPr>
              <a:t>SIGNALS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1963024" y="2027496"/>
            <a:ext cx="6024299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dirty="0">
                <a:latin typeface="Cambria" panose="02040503050406030204" pitchFamily="18" charset="0"/>
                <a:cs typeface="Palatino Linotype"/>
              </a:rPr>
              <a:t>Goal: Making subconscious observations explicit</a:t>
            </a: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cs-CZ" spc="65" smtClean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65" smtClean="0">
                <a:latin typeface="Cambria" panose="02040503050406030204" pitchFamily="18" charset="0"/>
                <a:cs typeface="Palatino Linotype"/>
              </a:rPr>
              <a:t>Distance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85" dirty="0" err="1">
                <a:latin typeface="Cambria" panose="02040503050406030204" pitchFamily="18" charset="0"/>
                <a:cs typeface="Palatino Linotype"/>
              </a:rPr>
              <a:t>Eye</a:t>
            </a:r>
            <a:r>
              <a:rPr lang="cs-CZ" spc="-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spc="55" dirty="0" err="1">
                <a:latin typeface="Cambria" panose="02040503050406030204" pitchFamily="18" charset="0"/>
                <a:cs typeface="Palatino Linotype"/>
              </a:rPr>
              <a:t>contact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105" dirty="0">
                <a:latin typeface="Cambria" panose="02040503050406030204" pitchFamily="18" charset="0"/>
                <a:cs typeface="Palatino Linotype"/>
              </a:rPr>
              <a:t>Facial</a:t>
            </a:r>
            <a:r>
              <a:rPr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expressions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30" dirty="0">
                <a:latin typeface="Cambria" panose="02040503050406030204" pitchFamily="18" charset="0"/>
                <a:cs typeface="Palatino Linotype"/>
              </a:rPr>
              <a:t>Tone </a:t>
            </a:r>
            <a:r>
              <a:rPr lang="cs-CZ" spc="-55" dirty="0" err="1">
                <a:latin typeface="Cambria" panose="02040503050406030204" pitchFamily="18" charset="0"/>
                <a:cs typeface="Palatino Linotype"/>
              </a:rPr>
              <a:t>of</a:t>
            </a:r>
            <a:r>
              <a:rPr lang="cs-CZ" spc="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spc="-20" dirty="0" err="1">
                <a:latin typeface="Cambria" panose="02040503050406030204" pitchFamily="18" charset="0"/>
                <a:cs typeface="Palatino Linotype"/>
              </a:rPr>
              <a:t>voice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70" dirty="0" err="1">
                <a:latin typeface="Cambria" panose="02040503050406030204" pitchFamily="18" charset="0"/>
                <a:cs typeface="Palatino Linotype"/>
              </a:rPr>
              <a:t>Gestures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65" dirty="0" err="1">
                <a:latin typeface="Cambria" panose="02040503050406030204" pitchFamily="18" charset="0"/>
                <a:cs typeface="Palatino Linotype"/>
              </a:rPr>
              <a:t>Posture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pc="60" dirty="0" err="1">
                <a:latin typeface="Cambria" panose="02040503050406030204" pitchFamily="18" charset="0"/>
                <a:cs typeface="Palatino Linotype"/>
              </a:rPr>
              <a:t>Physical</a:t>
            </a:r>
            <a:r>
              <a:rPr lang="cs-CZ" spc="6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spc="55" dirty="0" err="1">
                <a:latin typeface="Cambria" panose="02040503050406030204" pitchFamily="18" charset="0"/>
                <a:cs typeface="Palatino Linotype"/>
              </a:rPr>
              <a:t>contact</a:t>
            </a:r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10" dirty="0">
                <a:latin typeface="Cambria" panose="02040503050406030204" pitchFamily="18" charset="0"/>
                <a:cs typeface="Palatino Linotype"/>
              </a:rPr>
              <a:t>Motion</a:t>
            </a:r>
            <a:r>
              <a:rPr lang="cs-CZ" spc="10" dirty="0">
                <a:latin typeface="Cambria" panose="02040503050406030204" pitchFamily="18" charset="0"/>
                <a:cs typeface="Palatino Linotype"/>
              </a:rPr>
              <a:t> &amp; Intensity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45" dirty="0">
                <a:latin typeface="Cambria" panose="02040503050406030204" pitchFamily="18" charset="0"/>
                <a:cs typeface="Palatino Linotype"/>
              </a:rPr>
              <a:t>Dress/dress</a:t>
            </a:r>
            <a:r>
              <a:rPr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40" dirty="0" smtClean="0">
                <a:latin typeface="Cambria" panose="02040503050406030204" pitchFamily="18" charset="0"/>
                <a:cs typeface="Palatino Linotype"/>
              </a:rPr>
              <a:t>code</a:t>
            </a:r>
            <a:endParaRPr lang="cs-CZ" spc="-40" dirty="0" smtClean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lang="cs-CZ" spc="-4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endParaRPr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55506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1050039"/>
            <a:ext cx="10363200" cy="668901"/>
          </a:xfrm>
          <a:prstGeom prst="rect">
            <a:avLst/>
          </a:prstGeom>
        </p:spPr>
        <p:txBody>
          <a:bodyPr vert="horz" wrap="square" lIns="0" tIns="29667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80" dirty="0">
                <a:solidFill>
                  <a:srgbClr val="565F6C"/>
                </a:solidFill>
              </a:rPr>
              <a:t>DISTANCE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1640079"/>
            <a:ext cx="7002145" cy="419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>
                <a:latin typeface="Cambria"/>
                <a:cs typeface="Cambria"/>
              </a:rPr>
              <a:t>– </a:t>
            </a:r>
            <a:r>
              <a:rPr sz="2400" b="1" spc="150" dirty="0">
                <a:latin typeface="Cambria"/>
                <a:cs typeface="Cambria"/>
              </a:rPr>
              <a:t>private</a:t>
            </a:r>
            <a:r>
              <a:rPr lang="cs-CZ" sz="2400" b="1" spc="150" dirty="0">
                <a:latin typeface="Cambria"/>
                <a:cs typeface="Cambria"/>
              </a:rPr>
              <a:t>,</a:t>
            </a:r>
            <a:r>
              <a:rPr sz="2400" b="1" spc="150" dirty="0">
                <a:latin typeface="Cambria"/>
                <a:cs typeface="Cambria"/>
              </a:rPr>
              <a:t> </a:t>
            </a:r>
            <a:r>
              <a:rPr lang="cs-CZ" sz="2400" b="1" spc="-40" dirty="0">
                <a:latin typeface="Cambria"/>
                <a:cs typeface="Cambria"/>
              </a:rPr>
              <a:t>0 </a:t>
            </a:r>
            <a:r>
              <a:rPr sz="2400" b="1" spc="-40" dirty="0">
                <a:latin typeface="Cambria"/>
                <a:cs typeface="Cambria"/>
              </a:rPr>
              <a:t>-</a:t>
            </a:r>
            <a:r>
              <a:rPr lang="cs-CZ" sz="2400" b="1" spc="-40" dirty="0">
                <a:latin typeface="Cambria"/>
                <a:cs typeface="Cambria"/>
              </a:rPr>
              <a:t> 45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185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marR="44069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80" dirty="0">
                <a:latin typeface="Cambria" panose="02040503050406030204" pitchFamily="18" charset="0"/>
                <a:cs typeface="Palatino Linotype"/>
              </a:rPr>
              <a:t>Intimate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communication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(partners, </a:t>
            </a:r>
            <a:r>
              <a:rPr sz="2100" spc="65" dirty="0">
                <a:latin typeface="Cambria" panose="02040503050406030204" pitchFamily="18" charset="0"/>
                <a:cs typeface="Palatino Linotype"/>
              </a:rPr>
              <a:t>parents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100" spc="35" dirty="0">
                <a:latin typeface="Cambria" panose="02040503050406030204" pitchFamily="18" charset="0"/>
                <a:cs typeface="Palatino Linotype"/>
              </a:rPr>
              <a:t>children, </a:t>
            </a:r>
            <a:r>
              <a:rPr sz="2100" spc="15" dirty="0">
                <a:latin typeface="Cambria" panose="02040503050406030204" pitchFamily="18" charset="0"/>
                <a:cs typeface="Palatino Linotype"/>
              </a:rPr>
              <a:t>close</a:t>
            </a:r>
            <a:r>
              <a:rPr sz="2100" spc="7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30" dirty="0">
                <a:latin typeface="Cambria" panose="02040503050406030204" pitchFamily="18" charset="0"/>
                <a:cs typeface="Palatino Linotype"/>
              </a:rPr>
              <a:t>friends)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85" dirty="0">
                <a:latin typeface="Cambria"/>
                <a:cs typeface="Cambria"/>
              </a:rPr>
              <a:t>II.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>
                <a:latin typeface="Cambria"/>
                <a:cs typeface="Cambria"/>
              </a:rPr>
              <a:t>– </a:t>
            </a:r>
            <a:r>
              <a:rPr sz="2400" b="1" spc="130" dirty="0">
                <a:latin typeface="Cambria"/>
                <a:cs typeface="Cambria"/>
              </a:rPr>
              <a:t>person</a:t>
            </a:r>
            <a:r>
              <a:rPr lang="cs-CZ" sz="2400" b="1" spc="130" dirty="0">
                <a:latin typeface="Cambria"/>
                <a:cs typeface="Cambria"/>
              </a:rPr>
              <a:t>a</a:t>
            </a:r>
            <a:r>
              <a:rPr sz="2400" b="1" spc="130" dirty="0">
                <a:latin typeface="Cambria"/>
                <a:cs typeface="Cambria"/>
              </a:rPr>
              <a:t>l</a:t>
            </a:r>
            <a:r>
              <a:rPr lang="cs-CZ" sz="2400" b="1" spc="130" dirty="0">
                <a:latin typeface="Cambria"/>
                <a:cs typeface="Cambria"/>
              </a:rPr>
              <a:t>,</a:t>
            </a:r>
            <a:r>
              <a:rPr sz="2400" b="1" spc="130" dirty="0">
                <a:latin typeface="Cambria"/>
                <a:cs typeface="Cambria"/>
              </a:rPr>
              <a:t> </a:t>
            </a:r>
            <a:r>
              <a:rPr sz="2400" b="1" spc="-45" dirty="0">
                <a:latin typeface="Cambria"/>
                <a:cs typeface="Cambria"/>
              </a:rPr>
              <a:t>45</a:t>
            </a:r>
            <a:r>
              <a:rPr lang="cs-CZ" sz="2400" b="1" spc="-45" dirty="0">
                <a:latin typeface="Cambria"/>
                <a:cs typeface="Cambria"/>
              </a:rPr>
              <a:t> - 100</a:t>
            </a:r>
            <a:r>
              <a:rPr sz="2400" b="1" spc="295" dirty="0">
                <a:latin typeface="Cambria"/>
                <a:cs typeface="Cambria"/>
              </a:rPr>
              <a:t> </a:t>
            </a:r>
            <a:r>
              <a:rPr sz="2400" b="1" spc="185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55" dirty="0">
                <a:latin typeface="Cambria" panose="02040503050406030204" pitchFamily="18" charset="0"/>
                <a:cs typeface="Palatino Linotype"/>
              </a:rPr>
              <a:t>Greetings, shaking </a:t>
            </a:r>
            <a:r>
              <a:rPr sz="2100" spc="45" dirty="0">
                <a:latin typeface="Cambria" panose="02040503050406030204" pitchFamily="18" charset="0"/>
                <a:cs typeface="Palatino Linotype"/>
              </a:rPr>
              <a:t>hands,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family </a:t>
            </a:r>
            <a:r>
              <a:rPr sz="2100" spc="40" dirty="0">
                <a:latin typeface="Cambria" panose="02040503050406030204" pitchFamily="18" charset="0"/>
                <a:cs typeface="Palatino Linotype"/>
              </a:rPr>
              <a:t>dinner, </a:t>
            </a:r>
            <a:r>
              <a:rPr sz="2100" spc="35" dirty="0">
                <a:latin typeface="Cambria" panose="02040503050406030204" pitchFamily="18" charset="0"/>
                <a:cs typeface="Palatino Linotype"/>
              </a:rPr>
              <a:t>friends</a:t>
            </a:r>
            <a:r>
              <a:rPr sz="2100" spc="1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114" dirty="0">
                <a:latin typeface="Cambria" panose="02040503050406030204" pitchFamily="18" charset="0"/>
                <a:cs typeface="Palatino Linotype"/>
              </a:rPr>
              <a:t>at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652780"/>
            <a:r>
              <a:rPr sz="2100" spc="30" dirty="0">
                <a:latin typeface="Cambria" panose="02040503050406030204" pitchFamily="18" charset="0"/>
                <a:cs typeface="Palatino Linotype"/>
              </a:rPr>
              <a:t>lunch)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95" dirty="0">
                <a:latin typeface="Cambria"/>
                <a:cs typeface="Cambria"/>
              </a:rPr>
              <a:t>III.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>
                <a:latin typeface="Cambria"/>
                <a:cs typeface="Cambria"/>
              </a:rPr>
              <a:t>– </a:t>
            </a:r>
            <a:r>
              <a:rPr sz="2400" b="1" spc="135" dirty="0">
                <a:latin typeface="Cambria"/>
                <a:cs typeface="Cambria"/>
              </a:rPr>
              <a:t>social</a:t>
            </a:r>
            <a:r>
              <a:rPr lang="cs-CZ" sz="2400" b="1" spc="135" dirty="0">
                <a:latin typeface="Cambria"/>
                <a:cs typeface="Cambria"/>
              </a:rPr>
              <a:t>,</a:t>
            </a:r>
            <a:r>
              <a:rPr sz="2400" b="1" spc="135" dirty="0">
                <a:latin typeface="Cambria"/>
                <a:cs typeface="Cambria"/>
              </a:rPr>
              <a:t> </a:t>
            </a:r>
            <a:r>
              <a:rPr sz="2400" b="1" spc="-45" dirty="0">
                <a:latin typeface="Cambria"/>
                <a:cs typeface="Cambria"/>
              </a:rPr>
              <a:t>1</a:t>
            </a:r>
            <a:r>
              <a:rPr lang="cs-CZ" sz="2400" b="1" spc="-45" dirty="0">
                <a:latin typeface="Cambria"/>
                <a:cs typeface="Cambria"/>
              </a:rPr>
              <a:t>0</a:t>
            </a:r>
            <a:r>
              <a:rPr sz="2400" b="1" spc="-45" dirty="0">
                <a:latin typeface="Cambria"/>
                <a:cs typeface="Cambria"/>
              </a:rPr>
              <a:t>0</a:t>
            </a:r>
            <a:r>
              <a:rPr lang="cs-CZ" sz="2400" b="1" spc="-45" dirty="0">
                <a:latin typeface="Cambria"/>
                <a:cs typeface="Cambria"/>
              </a:rPr>
              <a:t> - </a:t>
            </a:r>
            <a:r>
              <a:rPr sz="2400" b="1" spc="-50" dirty="0">
                <a:latin typeface="Cambria"/>
                <a:cs typeface="Cambria"/>
              </a:rPr>
              <a:t>360 </a:t>
            </a:r>
            <a:r>
              <a:rPr sz="2400" b="1" spc="-25" dirty="0">
                <a:latin typeface="Cambria"/>
                <a:cs typeface="Cambria"/>
              </a:rPr>
              <a:t> </a:t>
            </a:r>
            <a:r>
              <a:rPr sz="2400" b="1" spc="110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marR="772795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40" dirty="0">
                <a:latin typeface="Cambria" panose="02040503050406030204" pitchFamily="18" charset="0"/>
                <a:cs typeface="Palatino Linotype"/>
              </a:rPr>
              <a:t>Meetings </a:t>
            </a:r>
            <a:r>
              <a:rPr sz="2100" spc="55" dirty="0">
                <a:latin typeface="Cambria" panose="02040503050406030204" pitchFamily="18" charset="0"/>
                <a:cs typeface="Palatino Linotype"/>
              </a:rPr>
              <a:t>in </a:t>
            </a:r>
            <a:r>
              <a:rPr sz="2100" spc="7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100" spc="55" dirty="0">
                <a:latin typeface="Cambria" panose="02040503050406030204" pitchFamily="18" charset="0"/>
                <a:cs typeface="Palatino Linotype"/>
              </a:rPr>
              <a:t>store, </a:t>
            </a:r>
            <a:r>
              <a:rPr sz="2100" spc="5" dirty="0">
                <a:latin typeface="Cambria" panose="02040503050406030204" pitchFamily="18" charset="0"/>
                <a:cs typeface="Palatino Linotype"/>
              </a:rPr>
              <a:t>shop, </a:t>
            </a:r>
            <a:r>
              <a:rPr sz="2100" spc="10" dirty="0">
                <a:latin typeface="Cambria" panose="02040503050406030204" pitchFamily="18" charset="0"/>
                <a:cs typeface="Palatino Linotype"/>
              </a:rPr>
              <a:t>post </a:t>
            </a:r>
            <a:r>
              <a:rPr sz="2100" spc="5" dirty="0">
                <a:latin typeface="Cambria" panose="02040503050406030204" pitchFamily="18" charset="0"/>
                <a:cs typeface="Palatino Linotype"/>
              </a:rPr>
              <a:t>office,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bank,  </a:t>
            </a:r>
            <a:r>
              <a:rPr sz="2100" spc="50" dirty="0">
                <a:latin typeface="Cambria" panose="02040503050406030204" pitchFamily="18" charset="0"/>
                <a:cs typeface="Palatino Linotype"/>
              </a:rPr>
              <a:t>meetings, </a:t>
            </a:r>
            <a:r>
              <a:rPr sz="2100" spc="10" dirty="0">
                <a:latin typeface="Cambria" panose="02040503050406030204" pitchFamily="18" charset="0"/>
                <a:cs typeface="Palatino Linotype"/>
              </a:rPr>
              <a:t>offices</a:t>
            </a:r>
            <a:r>
              <a:rPr sz="2100"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etc.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210" dirty="0">
                <a:latin typeface="Cambria"/>
                <a:cs typeface="Cambria"/>
              </a:rPr>
              <a:t>IV.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>
                <a:latin typeface="Cambria"/>
                <a:cs typeface="Cambria"/>
              </a:rPr>
              <a:t>– public,</a:t>
            </a:r>
            <a:r>
              <a:rPr sz="2400" b="1" spc="160" dirty="0">
                <a:latin typeface="Cambria"/>
                <a:cs typeface="Cambria"/>
              </a:rPr>
              <a:t> </a:t>
            </a:r>
            <a:r>
              <a:rPr sz="2400" b="1" spc="-45" dirty="0">
                <a:latin typeface="Cambria"/>
                <a:cs typeface="Cambria"/>
              </a:rPr>
              <a:t>360 </a:t>
            </a:r>
            <a:r>
              <a:rPr sz="2400" b="1" spc="185" dirty="0">
                <a:latin typeface="Cambria"/>
                <a:cs typeface="Cambria"/>
              </a:rPr>
              <a:t>cm</a:t>
            </a:r>
            <a:r>
              <a:rPr lang="cs-CZ" sz="2400" b="1" spc="185" dirty="0">
                <a:latin typeface="Cambria"/>
                <a:cs typeface="Cambria"/>
              </a:rPr>
              <a:t> and more</a:t>
            </a:r>
            <a:endParaRPr sz="2400" dirty="0">
              <a:latin typeface="Cambria"/>
              <a:cs typeface="Cambria"/>
            </a:endParaRPr>
          </a:p>
          <a:p>
            <a:pPr marL="65278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65" dirty="0">
                <a:latin typeface="Cambria" panose="02040503050406030204" pitchFamily="18" charset="0"/>
                <a:cs typeface="Palatino Linotype"/>
              </a:rPr>
              <a:t>Lectures, </a:t>
            </a:r>
            <a:r>
              <a:rPr sz="2100" spc="85" dirty="0" smtClean="0">
                <a:latin typeface="Cambria" panose="02040503050406030204" pitchFamily="18" charset="0"/>
                <a:cs typeface="Palatino Linotype"/>
              </a:rPr>
              <a:t>theatre</a:t>
            </a:r>
            <a:r>
              <a:rPr sz="2100" spc="50" dirty="0" smtClean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etc.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478835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200" b="1" spc="365" dirty="0">
                <a:latin typeface="Cambria"/>
                <a:cs typeface="Cambria"/>
              </a:rPr>
              <a:t>E</a:t>
            </a:r>
            <a:r>
              <a:rPr sz="2550" b="1" spc="365" dirty="0">
                <a:latin typeface="Cambria"/>
                <a:cs typeface="Cambria"/>
              </a:rPr>
              <a:t>VALUATING </a:t>
            </a:r>
            <a:r>
              <a:rPr sz="2550" b="1" spc="375" dirty="0">
                <a:latin typeface="Cambria"/>
                <a:cs typeface="Cambria"/>
              </a:rPr>
              <a:t>NONVERBAL</a:t>
            </a:r>
            <a:r>
              <a:rPr sz="2550" b="1" spc="305" dirty="0">
                <a:latin typeface="Cambria"/>
                <a:cs typeface="Cambria"/>
              </a:rPr>
              <a:t> </a:t>
            </a:r>
            <a:r>
              <a:rPr sz="2550" b="1" spc="375" dirty="0">
                <a:latin typeface="Cambria"/>
                <a:cs typeface="Cambria"/>
              </a:rPr>
              <a:t>SIGNALS</a:t>
            </a:r>
            <a:endParaRPr sz="25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1" y="1610615"/>
            <a:ext cx="6981825" cy="4573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220" dirty="0">
                <a:latin typeface="Cambria"/>
                <a:cs typeface="Cambria"/>
              </a:rPr>
              <a:t>Eye</a:t>
            </a:r>
            <a:r>
              <a:rPr sz="2200" b="1" spc="65" dirty="0">
                <a:latin typeface="Cambria"/>
                <a:cs typeface="Cambria"/>
              </a:rPr>
              <a:t> </a:t>
            </a:r>
            <a:r>
              <a:rPr sz="2200" b="1" spc="150" dirty="0">
                <a:latin typeface="Cambria"/>
                <a:cs typeface="Cambria"/>
              </a:rPr>
              <a:t>contact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  <a:spcBef>
                <a:spcPts val="385"/>
              </a:spcBef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eye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contact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being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made?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If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so, </a:t>
            </a:r>
            <a:r>
              <a:rPr sz="2200" spc="65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5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overly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intense</a:t>
            </a:r>
            <a:r>
              <a:rPr sz="2200" spc="16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</a:p>
          <a:p>
            <a:pPr marL="12700">
              <a:lnSpc>
                <a:spcPts val="2510"/>
              </a:lnSpc>
            </a:pPr>
            <a:r>
              <a:rPr sz="2200" spc="90" dirty="0">
                <a:latin typeface="Cambria" panose="02040503050406030204" pitchFamily="18" charset="0"/>
                <a:cs typeface="Palatino Linotype"/>
              </a:rPr>
              <a:t>just</a:t>
            </a:r>
            <a:r>
              <a:rPr sz="2200"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right?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80" dirty="0">
                <a:latin typeface="Cambria"/>
                <a:cs typeface="Cambria"/>
              </a:rPr>
              <a:t>Facial</a:t>
            </a:r>
            <a:r>
              <a:rPr sz="2200" b="1" spc="120" dirty="0">
                <a:latin typeface="Cambria"/>
                <a:cs typeface="Cambria"/>
              </a:rPr>
              <a:t> </a:t>
            </a:r>
            <a:r>
              <a:rPr sz="2200" b="1" spc="114" dirty="0">
                <a:latin typeface="Cambria"/>
                <a:cs typeface="Cambria"/>
              </a:rPr>
              <a:t>expression</a:t>
            </a:r>
            <a:endParaRPr sz="2200" dirty="0">
              <a:latin typeface="Cambria"/>
              <a:cs typeface="Cambria"/>
            </a:endParaRPr>
          </a:p>
          <a:p>
            <a:pPr marL="12700" marR="250825">
              <a:lnSpc>
                <a:spcPts val="2380"/>
              </a:lnSpc>
              <a:spcBef>
                <a:spcPts val="665"/>
              </a:spcBef>
            </a:pPr>
            <a:r>
              <a:rPr sz="2200" spc="65" dirty="0">
                <a:latin typeface="Cambria" panose="02040503050406030204" pitchFamily="18" charset="0"/>
                <a:cs typeface="Palatino Linotype"/>
              </a:rPr>
              <a:t>What is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face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showing? </a:t>
            </a: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0" dirty="0">
                <a:latin typeface="Cambria" panose="02040503050406030204" pitchFamily="18" charset="0"/>
                <a:cs typeface="Palatino Linotype"/>
              </a:rPr>
              <a:t>masklike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unexpressive,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emotionally </a:t>
            </a:r>
            <a:r>
              <a:rPr sz="2200" spc="55" dirty="0">
                <a:latin typeface="Cambria" panose="02040503050406030204" pitchFamily="18" charset="0"/>
                <a:cs typeface="Palatino Linotype"/>
              </a:rPr>
              <a:t>present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filled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with 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interest?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2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30" dirty="0">
                <a:latin typeface="Cambria"/>
                <a:cs typeface="Cambria"/>
              </a:rPr>
              <a:t>Tone </a:t>
            </a:r>
            <a:r>
              <a:rPr sz="2200" b="1" spc="110" dirty="0">
                <a:latin typeface="Cambria"/>
                <a:cs typeface="Cambria"/>
              </a:rPr>
              <a:t>of</a:t>
            </a:r>
            <a:r>
              <a:rPr sz="2200" b="1" spc="120" dirty="0">
                <a:latin typeface="Cambria"/>
                <a:cs typeface="Cambria"/>
              </a:rPr>
              <a:t> </a:t>
            </a:r>
            <a:r>
              <a:rPr sz="2200" b="1" spc="130" dirty="0">
                <a:latin typeface="Cambria"/>
                <a:cs typeface="Cambria"/>
              </a:rPr>
              <a:t>voice</a:t>
            </a:r>
            <a:endParaRPr sz="2200" dirty="0">
              <a:latin typeface="Cambria"/>
              <a:cs typeface="Cambria"/>
            </a:endParaRPr>
          </a:p>
          <a:p>
            <a:pPr marL="12700" marR="704215">
              <a:lnSpc>
                <a:spcPts val="2380"/>
              </a:lnSpc>
              <a:spcBef>
                <a:spcPts val="665"/>
              </a:spcBef>
            </a:pPr>
            <a:r>
              <a:rPr sz="2200" spc="5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voice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project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warmth,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confidence,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200" spc="80" dirty="0">
                <a:latin typeface="Cambria" panose="02040503050406030204" pitchFamily="18" charset="0"/>
                <a:cs typeface="Palatino Linotype"/>
              </a:rPr>
              <a:t>interest,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5" dirty="0">
                <a:latin typeface="Cambria" panose="02040503050406030204" pitchFamily="18" charset="0"/>
                <a:cs typeface="Palatino Linotype"/>
              </a:rPr>
              <a:t>strained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blocked?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2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45" dirty="0">
                <a:latin typeface="Cambria"/>
                <a:cs typeface="Cambria"/>
              </a:rPr>
              <a:t>Posture </a:t>
            </a:r>
            <a:r>
              <a:rPr sz="2200" b="1" spc="160" dirty="0">
                <a:latin typeface="Cambria"/>
                <a:cs typeface="Cambria"/>
              </a:rPr>
              <a:t>and</a:t>
            </a:r>
            <a:r>
              <a:rPr sz="2200" b="1" spc="130" dirty="0">
                <a:latin typeface="Cambria"/>
                <a:cs typeface="Cambria"/>
              </a:rPr>
              <a:t> gesture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  <a:spcBef>
                <a:spcPts val="370"/>
              </a:spcBef>
            </a:pPr>
            <a:r>
              <a:rPr sz="2200" dirty="0">
                <a:latin typeface="Cambria" panose="02040503050406030204" pitchFamily="18" charset="0"/>
                <a:cs typeface="Palatino Linotype"/>
              </a:rPr>
              <a:t>Are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bodies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relaxed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stiff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immobile?</a:t>
            </a:r>
            <a:r>
              <a:rPr sz="2200" spc="29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Are</a:t>
            </a:r>
          </a:p>
          <a:p>
            <a:pPr marL="12700">
              <a:lnSpc>
                <a:spcPts val="2510"/>
              </a:lnSpc>
            </a:pPr>
            <a:r>
              <a:rPr sz="2200" spc="30" dirty="0">
                <a:latin typeface="Cambria" panose="02040503050406030204" pitchFamily="18" charset="0"/>
                <a:cs typeface="Palatino Linotype"/>
              </a:rPr>
              <a:t>shoulders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tense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55" dirty="0">
                <a:latin typeface="Cambria" panose="02040503050406030204" pitchFamily="18" charset="0"/>
                <a:cs typeface="Palatino Linotype"/>
              </a:rPr>
              <a:t>raised,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slightly</a:t>
            </a:r>
            <a:r>
              <a:rPr sz="2200" spc="1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10" dirty="0">
                <a:latin typeface="Cambria" panose="02040503050406030204" pitchFamily="18" charset="0"/>
                <a:cs typeface="Palatino Linotype"/>
              </a:rPr>
              <a:t>sloped?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33458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7427" y="1150707"/>
            <a:ext cx="10363200" cy="552971"/>
          </a:xfrm>
          <a:prstGeom prst="rect">
            <a:avLst/>
          </a:prstGeom>
        </p:spPr>
        <p:txBody>
          <a:bodyPr vert="horz" wrap="square" lIns="0" tIns="120903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800" b="1" spc="310" dirty="0">
                <a:latin typeface="Cambria"/>
                <a:cs typeface="Cambria"/>
              </a:rPr>
              <a:t>E</a:t>
            </a:r>
            <a:r>
              <a:rPr sz="2250" b="1" spc="310" dirty="0">
                <a:latin typeface="Cambria"/>
                <a:cs typeface="Cambria"/>
              </a:rPr>
              <a:t>VALUATING </a:t>
            </a:r>
            <a:r>
              <a:rPr sz="2250" b="1" spc="320" dirty="0">
                <a:latin typeface="Cambria"/>
                <a:cs typeface="Cambria"/>
              </a:rPr>
              <a:t>NONVERBAL</a:t>
            </a:r>
            <a:r>
              <a:rPr sz="2250" b="1" spc="160" dirty="0">
                <a:latin typeface="Cambria"/>
                <a:cs typeface="Cambria"/>
              </a:rPr>
              <a:t> </a:t>
            </a:r>
            <a:r>
              <a:rPr sz="2250" b="1" spc="325" dirty="0">
                <a:latin typeface="Cambria"/>
                <a:cs typeface="Cambria"/>
              </a:rPr>
              <a:t>SIGNALS</a:t>
            </a:r>
            <a:endParaRPr sz="22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0550" y="1555568"/>
            <a:ext cx="7127875" cy="4555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19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cs-CZ" sz="2200" b="1" spc="25" dirty="0" err="1">
                <a:latin typeface="Cambria" panose="02040503050406030204" pitchFamily="18" charset="0"/>
                <a:cs typeface="Palatino Linotype"/>
              </a:rPr>
              <a:t>Physical</a:t>
            </a:r>
            <a:r>
              <a:rPr lang="cs-CZ" sz="2200" b="1" spc="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cs-CZ" sz="2200" b="1" spc="40" dirty="0" err="1">
                <a:latin typeface="Cambria" panose="02040503050406030204" pitchFamily="18" charset="0"/>
                <a:cs typeface="Palatino Linotype"/>
              </a:rPr>
              <a:t>contact</a:t>
            </a:r>
            <a:r>
              <a:rPr lang="cs-CZ" sz="2200" b="1" spc="40" dirty="0">
                <a:latin typeface="Cambria" panose="02040503050406030204" pitchFamily="18" charset="0"/>
                <a:cs typeface="Palatino Linotype"/>
              </a:rPr>
              <a:t> </a:t>
            </a:r>
          </a:p>
          <a:p>
            <a:pPr marL="12700">
              <a:buClr>
                <a:srgbClr val="FD8537"/>
              </a:buClr>
              <a:buSzPct val="68181"/>
              <a:tabLst>
                <a:tab pos="287020" algn="l"/>
              </a:tabLst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there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any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physical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contact? </a:t>
            </a: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appropriate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 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situation? </a:t>
            </a:r>
            <a:r>
              <a:rPr sz="2200" spc="5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0" dirty="0">
                <a:latin typeface="Cambria" panose="02040503050406030204" pitchFamily="18" charset="0"/>
                <a:cs typeface="Palatino Linotype"/>
              </a:rPr>
              <a:t>make </a:t>
            </a:r>
            <a:r>
              <a:rPr sz="2200" spc="-50" dirty="0">
                <a:latin typeface="Cambria" panose="02040503050406030204" pitchFamily="18" charset="0"/>
                <a:cs typeface="Palatino Linotype"/>
              </a:rPr>
              <a:t>you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feel</a:t>
            </a:r>
            <a:r>
              <a:rPr sz="2200" spc="229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uncomfortable?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cs-CZ" sz="2200" b="1" spc="140" dirty="0" err="1">
                <a:latin typeface="Cambria"/>
                <a:cs typeface="Cambria"/>
              </a:rPr>
              <a:t>Motion</a:t>
            </a:r>
            <a:r>
              <a:rPr lang="cs-CZ" sz="2200" b="1" spc="140" dirty="0">
                <a:latin typeface="Cambria"/>
                <a:cs typeface="Cambria"/>
              </a:rPr>
              <a:t> &amp; </a:t>
            </a:r>
            <a:r>
              <a:rPr sz="2200" b="1" spc="140" dirty="0">
                <a:latin typeface="Cambria"/>
                <a:cs typeface="Cambria"/>
              </a:rPr>
              <a:t>Intensity</a:t>
            </a:r>
            <a:endParaRPr sz="2200" dirty="0">
              <a:latin typeface="Cambria"/>
              <a:cs typeface="Cambria"/>
            </a:endParaRPr>
          </a:p>
          <a:p>
            <a:pPr marL="12700">
              <a:spcBef>
                <a:spcPts val="635"/>
              </a:spcBef>
            </a:pPr>
            <a:r>
              <a:rPr sz="2200" spc="-50" dirty="0">
                <a:latin typeface="Cambria" panose="02040503050406030204" pitchFamily="18" charset="0"/>
                <a:cs typeface="Palatino Linotype"/>
              </a:rPr>
              <a:t>Do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they seem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flat, 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cool,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disinterested,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  <a:r>
              <a:rPr sz="2200" spc="2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over-the-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12700"/>
            <a:r>
              <a:rPr sz="2200" spc="-15" dirty="0">
                <a:latin typeface="Cambria" panose="02040503050406030204" pitchFamily="18" charset="0"/>
                <a:cs typeface="Palatino Linotype"/>
              </a:rPr>
              <a:t>top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</a:t>
            </a:r>
            <a:r>
              <a:rPr sz="2200" spc="1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melodramatic?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50" dirty="0">
                <a:latin typeface="Cambria"/>
                <a:cs typeface="Cambria"/>
              </a:rPr>
              <a:t>Timing </a:t>
            </a:r>
            <a:r>
              <a:rPr sz="2200" b="1" spc="160" dirty="0">
                <a:latin typeface="Cambria"/>
                <a:cs typeface="Cambria"/>
              </a:rPr>
              <a:t>and</a:t>
            </a:r>
            <a:r>
              <a:rPr sz="2200" b="1" spc="130" dirty="0">
                <a:latin typeface="Cambria"/>
                <a:cs typeface="Cambria"/>
              </a:rPr>
              <a:t> </a:t>
            </a:r>
            <a:r>
              <a:rPr sz="2200" b="1" spc="145" dirty="0">
                <a:latin typeface="Cambria"/>
                <a:cs typeface="Cambria"/>
              </a:rPr>
              <a:t>pace</a:t>
            </a:r>
            <a:endParaRPr sz="2200" dirty="0">
              <a:latin typeface="Cambria"/>
              <a:cs typeface="Cambria"/>
            </a:endParaRPr>
          </a:p>
          <a:p>
            <a:pPr marL="12700" marR="5080">
              <a:spcBef>
                <a:spcPts val="635"/>
              </a:spcBef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there </a:t>
            </a:r>
            <a:r>
              <a:rPr sz="2200" spc="85" dirty="0">
                <a:latin typeface="Cambria" panose="02040503050406030204" pitchFamily="18" charset="0"/>
                <a:cs typeface="Palatino Linotype"/>
              </a:rPr>
              <a:t>an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easy </a:t>
            </a:r>
            <a:r>
              <a:rPr sz="2200" spc="-45" dirty="0">
                <a:latin typeface="Cambria" panose="02040503050406030204" pitchFamily="18" charset="0"/>
                <a:cs typeface="Palatino Linotype"/>
              </a:rPr>
              <a:t>flow </a:t>
            </a:r>
            <a:r>
              <a:rPr sz="22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information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back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forth? </a:t>
            </a:r>
            <a:r>
              <a:rPr sz="2200" spc="-50" dirty="0">
                <a:latin typeface="Cambria" panose="02040503050406030204" pitchFamily="18" charset="0"/>
                <a:cs typeface="Palatino Linotype"/>
              </a:rPr>
              <a:t>Do 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responses </a:t>
            </a:r>
            <a:r>
              <a:rPr sz="2200" spc="-15" dirty="0">
                <a:latin typeface="Cambria" panose="02040503050406030204" pitchFamily="18" charset="0"/>
                <a:cs typeface="Palatino Linotype"/>
              </a:rPr>
              <a:t>come </a:t>
            </a:r>
            <a:r>
              <a:rPr sz="2200" spc="-30" dirty="0">
                <a:latin typeface="Cambria" panose="02040503050406030204" pitchFamily="18" charset="0"/>
                <a:cs typeface="Palatino Linotype"/>
              </a:rPr>
              <a:t>too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quickly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-30" dirty="0">
                <a:latin typeface="Cambria" panose="02040503050406030204" pitchFamily="18" charset="0"/>
                <a:cs typeface="Palatino Linotype"/>
              </a:rPr>
              <a:t>too</a:t>
            </a:r>
            <a:r>
              <a:rPr sz="2200" spc="409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15" dirty="0">
                <a:latin typeface="Cambria" panose="02040503050406030204" pitchFamily="18" charset="0"/>
                <a:cs typeface="Palatino Linotype"/>
              </a:rPr>
              <a:t>slowly?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70" dirty="0">
                <a:latin typeface="Cambria"/>
                <a:cs typeface="Cambria"/>
              </a:rPr>
              <a:t>Sounds</a:t>
            </a:r>
            <a:endParaRPr sz="2200" dirty="0">
              <a:latin typeface="Cambria"/>
              <a:cs typeface="Cambria"/>
            </a:endParaRPr>
          </a:p>
          <a:p>
            <a:pPr marL="12700">
              <a:spcBef>
                <a:spcPts val="635"/>
              </a:spcBef>
            </a:pPr>
            <a:r>
              <a:rPr sz="2200" spc="-50" dirty="0">
                <a:latin typeface="Cambria" panose="02040503050406030204" pitchFamily="18" charset="0"/>
                <a:cs typeface="Palatino Linotype"/>
              </a:rPr>
              <a:t>Do you </a:t>
            </a:r>
            <a:r>
              <a:rPr sz="2200" spc="80" dirty="0">
                <a:latin typeface="Cambria" panose="02040503050406030204" pitchFamily="18" charset="0"/>
                <a:cs typeface="Palatino Linotype"/>
              </a:rPr>
              <a:t>hear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sounds </a:t>
            </a:r>
            <a:r>
              <a:rPr sz="2200" spc="110" dirty="0">
                <a:latin typeface="Cambria" panose="02040503050406030204" pitchFamily="18" charset="0"/>
                <a:cs typeface="Palatino Linotype"/>
              </a:rPr>
              <a:t>that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indicate caring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  <a:r>
              <a:rPr sz="2200" spc="31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concern?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0685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8994" y="3010789"/>
            <a:ext cx="438404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/>
            <a:r>
              <a:rPr lang="cs-CZ" spc="15" dirty="0">
                <a:latin typeface="Cambria" panose="02040503050406030204" pitchFamily="18" charset="0"/>
                <a:cs typeface="Palatino Linotype"/>
              </a:rPr>
              <a:t>https://www.youtube.com/watch?v=D5hMN_XkPQA</a:t>
            </a:r>
            <a:endParaRPr sz="1850" dirty="0">
              <a:latin typeface="Cambria" panose="02040503050406030204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3936873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1408</Words>
  <Application>Microsoft Office PowerPoint</Application>
  <PresentationFormat>Vlastní</PresentationFormat>
  <Paragraphs>219</Paragraphs>
  <Slides>24</Slides>
  <Notes>0</Notes>
  <HiddenSlides>2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ESF_EN</vt:lpstr>
      <vt:lpstr>Basic communication skills </vt:lpstr>
      <vt:lpstr>Topics today:</vt:lpstr>
      <vt:lpstr>Prezentace aplikace PowerPoint</vt:lpstr>
      <vt:lpstr>NONVERBAL COMMUNICATION - WORDLESS SIGNALS</vt:lpstr>
      <vt:lpstr>NONVERBAL COMMUNICATION - WORDLESS SIGNALS</vt:lpstr>
      <vt:lpstr>DISTANCE</vt:lpstr>
      <vt:lpstr>EVALUATING NONVERBAL SIGNALS</vt:lpstr>
      <vt:lpstr>EVALUATING NONVERBAL SIGNALS</vt:lpstr>
      <vt:lpstr>Prezentace aplikace PowerPoint</vt:lpstr>
      <vt:lpstr>FEEDBACK FOR EFFECIVE NONVERBAL COMMUNICATION</vt:lpstr>
      <vt:lpstr>PRINCIPLES OF COMMUNICATION - THE ART OF DEALING WITH  PEOPLE</vt:lpstr>
      <vt:lpstr>THE ART OF LISTENING</vt:lpstr>
      <vt:lpstr>Why is active listening important?</vt:lpstr>
      <vt:lpstr>Why is active listening important?</vt:lpstr>
      <vt:lpstr>THE ART OF LISTENING CONTINUES</vt:lpstr>
      <vt:lpstr>Prezentace aplikace PowerPoint</vt:lpstr>
      <vt:lpstr>Prezentace aplikace PowerPoint</vt:lpstr>
      <vt:lpstr>TASK -Active listening, Cca 6 minutes in total  </vt:lpstr>
      <vt:lpstr>Functions of questions:</vt:lpstr>
      <vt:lpstr>Functions of questions:</vt:lpstr>
      <vt:lpstr>Asking questions</vt:lpstr>
      <vt:lpstr>Group exercise: Talk, Ask, Observe</vt:lpstr>
      <vt:lpstr>Effective argumentation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creator>Seeger</dc:creator>
  <cp:lastModifiedBy>Your User Name</cp:lastModifiedBy>
  <cp:revision>28</cp:revision>
  <dcterms:created xsi:type="dcterms:W3CDTF">2016-03-06T16:01:46Z</dcterms:created>
  <dcterms:modified xsi:type="dcterms:W3CDTF">2017-02-27T15:02:14Z</dcterms:modified>
</cp:coreProperties>
</file>