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39"/>
  </p:notesMasterIdLst>
  <p:handoutMasterIdLst>
    <p:handoutMasterId r:id="rId40"/>
  </p:handoutMasterIdLst>
  <p:sldIdLst>
    <p:sldId id="256" r:id="rId3"/>
    <p:sldId id="287" r:id="rId4"/>
    <p:sldId id="288" r:id="rId5"/>
    <p:sldId id="289" r:id="rId6"/>
    <p:sldId id="290" r:id="rId7"/>
    <p:sldId id="291" r:id="rId8"/>
    <p:sldId id="292" r:id="rId9"/>
    <p:sldId id="316" r:id="rId10"/>
    <p:sldId id="317" r:id="rId11"/>
    <p:sldId id="318" r:id="rId12"/>
    <p:sldId id="293" r:id="rId13"/>
    <p:sldId id="294" r:id="rId14"/>
    <p:sldId id="315" r:id="rId15"/>
    <p:sldId id="319" r:id="rId16"/>
    <p:sldId id="320" r:id="rId17"/>
    <p:sldId id="321" r:id="rId18"/>
    <p:sldId id="295" r:id="rId19"/>
    <p:sldId id="296" r:id="rId20"/>
    <p:sldId id="297" r:id="rId21"/>
    <p:sldId id="298" r:id="rId22"/>
    <p:sldId id="299" r:id="rId23"/>
    <p:sldId id="300" r:id="rId24"/>
    <p:sldId id="301" r:id="rId25"/>
    <p:sldId id="302" r:id="rId26"/>
    <p:sldId id="303" r:id="rId27"/>
    <p:sldId id="304" r:id="rId28"/>
    <p:sldId id="305" r:id="rId29"/>
    <p:sldId id="322" r:id="rId30"/>
    <p:sldId id="306" r:id="rId31"/>
    <p:sldId id="307" r:id="rId32"/>
    <p:sldId id="309" r:id="rId33"/>
    <p:sldId id="310" r:id="rId34"/>
    <p:sldId id="311" r:id="rId35"/>
    <p:sldId id="312" r:id="rId36"/>
    <p:sldId id="313" r:id="rId37"/>
    <p:sldId id="267" r:id="rId38"/>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1E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6859" autoAdjust="0"/>
  </p:normalViewPr>
  <p:slideViewPr>
    <p:cSldViewPr>
      <p:cViewPr>
        <p:scale>
          <a:sx n="107" d="100"/>
          <a:sy n="107" d="100"/>
        </p:scale>
        <p:origin x="-174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8E9898F4-6A2F-42CC-9F1A-32BEC2F423D1}" type="datetimeFigureOut">
              <a:rPr lang="en-US" smtClean="0"/>
              <a:t>3/13/2017</a:t>
            </a:fld>
            <a:endParaRPr lang="en-US"/>
          </a:p>
        </p:txBody>
      </p:sp>
      <p:sp>
        <p:nvSpPr>
          <p:cNvPr id="4" name="Zástupný symbol pro zápatí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7278262E-B7EB-4D00-8515-085DE524E8E0}" type="slidenum">
              <a:rPr lang="en-US" smtClean="0"/>
              <a:t>‹#›</a:t>
            </a:fld>
            <a:endParaRPr lang="en-US"/>
          </a:p>
        </p:txBody>
      </p:sp>
    </p:spTree>
    <p:extLst>
      <p:ext uri="{BB962C8B-B14F-4D97-AF65-F5344CB8AC3E}">
        <p14:creationId xmlns:p14="http://schemas.microsoft.com/office/powerpoint/2010/main" val="1596870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B198462-3AF8-4C4C-9176-693D22ADE987}" type="datetimeFigureOut">
              <a:rPr lang="en-US" smtClean="0"/>
              <a:t>3/13/2017</a:t>
            </a:fld>
            <a:endParaRPr lang="en-US"/>
          </a:p>
        </p:txBody>
      </p:sp>
      <p:sp>
        <p:nvSpPr>
          <p:cNvPr id="4" name="Zástupný symbol pro obrázek snímk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8FB2558B-1E97-47C6-B27A-9F9B3A329E89}" type="slidenum">
              <a:rPr lang="en-US" smtClean="0"/>
              <a:t>‹#›</a:t>
            </a:fld>
            <a:endParaRPr lang="en-US"/>
          </a:p>
        </p:txBody>
      </p:sp>
    </p:spTree>
    <p:extLst>
      <p:ext uri="{BB962C8B-B14F-4D97-AF65-F5344CB8AC3E}">
        <p14:creationId xmlns:p14="http://schemas.microsoft.com/office/powerpoint/2010/main" val="1060747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6688" y="2709863"/>
            <a:ext cx="5969000" cy="3455987"/>
          </a:xfrm>
        </p:spPr>
        <p:txBody>
          <a:bodyPr bIns="1080000" anchor="ctr"/>
          <a:lstStyle>
            <a:lvl1pPr>
              <a:defRPr b="1"/>
            </a:lvl1pPr>
          </a:lstStyle>
          <a:p>
            <a:pPr lvl="0"/>
            <a:r>
              <a:rPr lang="cs-CZ" altLang="en-US" noProof="0"/>
              <a:t>Kliknutím lze upravit styl.</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000"/>
            </a:lvl1pPr>
          </a:lstStyle>
          <a:p>
            <a:pPr lvl="0"/>
            <a:r>
              <a:rPr lang="cs-CZ" altLang="en-US" noProof="0"/>
              <a:t>Kliknutím lze upravit styl předlohy.</a:t>
            </a:r>
          </a:p>
        </p:txBody>
      </p:sp>
      <p:sp>
        <p:nvSpPr>
          <p:cNvPr id="251910" name="Rectangle 6"/>
          <p:cNvSpPr>
            <a:spLocks noGrp="1" noChangeArrowheads="1"/>
          </p:cNvSpPr>
          <p:nvPr>
            <p:ph type="ftr" sz="quarter" idx="3"/>
          </p:nvPr>
        </p:nvSpPr>
        <p:spPr>
          <a:xfrm>
            <a:off x="2706688" y="6442075"/>
            <a:ext cx="4960937" cy="279400"/>
          </a:xfrm>
        </p:spPr>
        <p:txBody>
          <a:bodyPr/>
          <a:lstStyle>
            <a:lvl1pPr>
              <a:defRPr/>
            </a:lvl1pPr>
          </a:lstStyle>
          <a:p>
            <a:r>
              <a:rPr lang="en-US"/>
              <a:t>MPV_COMA Communication and Managerial Skills Training</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12EE810F-F3D8-45F2-B703-BAD786D31C08}" type="slidenum">
              <a:rPr lang="en-US" smtClean="0"/>
              <a:t>‹#›</a:t>
            </a:fld>
            <a:endParaRPr lang="en-US"/>
          </a:p>
        </p:txBody>
      </p:sp>
      <p:sp>
        <p:nvSpPr>
          <p:cNvPr id="251918" name="Rectangle 14"/>
          <p:cNvSpPr>
            <a:spLocks noChangeArrowheads="1"/>
          </p:cNvSpPr>
          <p:nvPr/>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1925" name="Picture 21" descr="text_TIT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0813" y="798513"/>
            <a:ext cx="3763962" cy="846137"/>
          </a:xfrm>
          <a:prstGeom prst="rect">
            <a:avLst/>
          </a:prstGeom>
          <a:noFill/>
          <a:extLst>
            <a:ext uri="{909E8E84-426E-40DD-AFC4-6F175D3DCCD1}">
              <a14:hiddenFill xmlns:a14="http://schemas.microsoft.com/office/drawing/2010/main">
                <a:solidFill>
                  <a:srgbClr val="FFFFFF"/>
                </a:solidFill>
              </a14:hiddenFill>
            </a:ext>
          </a:extLst>
        </p:spPr>
      </p:pic>
      <p:pic>
        <p:nvPicPr>
          <p:cNvPr id="251926" name="Picture 22" descr="pruh_TIT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1927" name="Picture 23" descr="N:\work\projekty\šablony\sablony\logoC.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3515366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3948324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3/13/2017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73669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US"/>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endParaRPr lang="en-US"/>
          </a:p>
        </p:txBody>
      </p:sp>
      <p:sp>
        <p:nvSpPr>
          <p:cNvPr id="4" name="Zástupný symbol pro zápatí 3"/>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5" name="Zástupný symbol pro číslo snímku 4"/>
          <p:cNvSpPr>
            <a:spLocks noGrp="1"/>
          </p:cNvSpPr>
          <p:nvPr>
            <p:ph type="sldNum" sz="quarter" idx="11"/>
          </p:nvPr>
        </p:nvSpPr>
        <p:spPr/>
        <p:txBody>
          <a:bodyPr/>
          <a:lstStyle>
            <a:lvl1pPr>
              <a:defRPr/>
            </a:lvl1pPr>
          </a:lstStyle>
          <a:p>
            <a:fld id="{F03991EA-BB32-40AC-991E-346958A3D245}" type="slidenum">
              <a:rPr lang="cs-CZ" altLang="en-US"/>
              <a:pPr/>
              <a:t>‹#›</a:t>
            </a:fld>
            <a:endParaRPr lang="cs-CZ" altLang="en-US"/>
          </a:p>
        </p:txBody>
      </p:sp>
    </p:spTree>
    <p:extLst>
      <p:ext uri="{BB962C8B-B14F-4D97-AF65-F5344CB8AC3E}">
        <p14:creationId xmlns:p14="http://schemas.microsoft.com/office/powerpoint/2010/main" val="85253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5" name="Zástupný symbol pro číslo snímku 4"/>
          <p:cNvSpPr>
            <a:spLocks noGrp="1"/>
          </p:cNvSpPr>
          <p:nvPr>
            <p:ph type="sldNum" sz="quarter" idx="11"/>
          </p:nvPr>
        </p:nvSpPr>
        <p:spPr/>
        <p:txBody>
          <a:bodyPr/>
          <a:lstStyle>
            <a:lvl1pPr>
              <a:defRPr/>
            </a:lvl1pPr>
          </a:lstStyle>
          <a:p>
            <a:fld id="{8C204186-EDC9-40B4-A099-7A3299E01EDA}" type="slidenum">
              <a:rPr lang="cs-CZ" altLang="en-US"/>
              <a:pPr/>
              <a:t>‹#›</a:t>
            </a:fld>
            <a:endParaRPr lang="cs-CZ" altLang="en-US"/>
          </a:p>
        </p:txBody>
      </p:sp>
    </p:spTree>
    <p:extLst>
      <p:ext uri="{BB962C8B-B14F-4D97-AF65-F5344CB8AC3E}">
        <p14:creationId xmlns:p14="http://schemas.microsoft.com/office/powerpoint/2010/main" val="2065877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5" name="Zástupný symbol pro číslo snímku 4"/>
          <p:cNvSpPr>
            <a:spLocks noGrp="1"/>
          </p:cNvSpPr>
          <p:nvPr>
            <p:ph type="sldNum" sz="quarter" idx="11"/>
          </p:nvPr>
        </p:nvSpPr>
        <p:spPr/>
        <p:txBody>
          <a:bodyPr/>
          <a:lstStyle>
            <a:lvl1pPr>
              <a:defRPr/>
            </a:lvl1pPr>
          </a:lstStyle>
          <a:p>
            <a:fld id="{ACEDBEBB-433A-4424-88C6-9A27143FA522}" type="slidenum">
              <a:rPr lang="cs-CZ" altLang="en-US"/>
              <a:pPr/>
              <a:t>‹#›</a:t>
            </a:fld>
            <a:endParaRPr lang="cs-CZ" altLang="en-US"/>
          </a:p>
        </p:txBody>
      </p:sp>
    </p:spTree>
    <p:extLst>
      <p:ext uri="{BB962C8B-B14F-4D97-AF65-F5344CB8AC3E}">
        <p14:creationId xmlns:p14="http://schemas.microsoft.com/office/powerpoint/2010/main" val="2102042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6" name="Zástupný symbol pro číslo snímku 5"/>
          <p:cNvSpPr>
            <a:spLocks noGrp="1"/>
          </p:cNvSpPr>
          <p:nvPr>
            <p:ph type="sldNum" sz="quarter" idx="11"/>
          </p:nvPr>
        </p:nvSpPr>
        <p:spPr/>
        <p:txBody>
          <a:bodyPr/>
          <a:lstStyle>
            <a:lvl1pPr>
              <a:defRPr/>
            </a:lvl1pPr>
          </a:lstStyle>
          <a:p>
            <a:fld id="{072CAECF-4113-4BD3-AD6F-0D0C423BE0A5}" type="slidenum">
              <a:rPr lang="cs-CZ" altLang="en-US"/>
              <a:pPr/>
              <a:t>‹#›</a:t>
            </a:fld>
            <a:endParaRPr lang="cs-CZ" altLang="en-US"/>
          </a:p>
        </p:txBody>
      </p:sp>
    </p:spTree>
    <p:extLst>
      <p:ext uri="{BB962C8B-B14F-4D97-AF65-F5344CB8AC3E}">
        <p14:creationId xmlns:p14="http://schemas.microsoft.com/office/powerpoint/2010/main" val="1681760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8" name="Zástupný symbol pro číslo snímku 7"/>
          <p:cNvSpPr>
            <a:spLocks noGrp="1"/>
          </p:cNvSpPr>
          <p:nvPr>
            <p:ph type="sldNum" sz="quarter" idx="11"/>
          </p:nvPr>
        </p:nvSpPr>
        <p:spPr/>
        <p:txBody>
          <a:bodyPr/>
          <a:lstStyle>
            <a:lvl1pPr>
              <a:defRPr/>
            </a:lvl1pPr>
          </a:lstStyle>
          <a:p>
            <a:fld id="{448E1B49-01A1-47C8-A1CA-16AE4EAECFBE}" type="slidenum">
              <a:rPr lang="cs-CZ" altLang="en-US"/>
              <a:pPr/>
              <a:t>‹#›</a:t>
            </a:fld>
            <a:endParaRPr lang="cs-CZ" altLang="en-US"/>
          </a:p>
        </p:txBody>
      </p:sp>
    </p:spTree>
    <p:extLst>
      <p:ext uri="{BB962C8B-B14F-4D97-AF65-F5344CB8AC3E}">
        <p14:creationId xmlns:p14="http://schemas.microsoft.com/office/powerpoint/2010/main" val="256995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4" name="Zástupný symbol pro číslo snímku 3"/>
          <p:cNvSpPr>
            <a:spLocks noGrp="1"/>
          </p:cNvSpPr>
          <p:nvPr>
            <p:ph type="sldNum" sz="quarter" idx="11"/>
          </p:nvPr>
        </p:nvSpPr>
        <p:spPr/>
        <p:txBody>
          <a:bodyPr/>
          <a:lstStyle>
            <a:lvl1pPr>
              <a:defRPr/>
            </a:lvl1pPr>
          </a:lstStyle>
          <a:p>
            <a:fld id="{70D3A0B2-ADD2-4DAE-B940-E4A4B569F509}" type="slidenum">
              <a:rPr lang="cs-CZ" altLang="en-US"/>
              <a:pPr/>
              <a:t>‹#›</a:t>
            </a:fld>
            <a:endParaRPr lang="cs-CZ" altLang="en-US"/>
          </a:p>
        </p:txBody>
      </p:sp>
    </p:spTree>
    <p:extLst>
      <p:ext uri="{BB962C8B-B14F-4D97-AF65-F5344CB8AC3E}">
        <p14:creationId xmlns:p14="http://schemas.microsoft.com/office/powerpoint/2010/main" val="46773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3" name="Zástupný symbol pro číslo snímku 2"/>
          <p:cNvSpPr>
            <a:spLocks noGrp="1"/>
          </p:cNvSpPr>
          <p:nvPr>
            <p:ph type="sldNum" sz="quarter" idx="11"/>
          </p:nvPr>
        </p:nvSpPr>
        <p:spPr/>
        <p:txBody>
          <a:bodyPr/>
          <a:lstStyle>
            <a:lvl1pPr>
              <a:defRPr/>
            </a:lvl1pPr>
          </a:lstStyle>
          <a:p>
            <a:fld id="{97B0B90F-7C49-4C1F-AFB8-D10CA1354027}" type="slidenum">
              <a:rPr lang="cs-CZ" altLang="en-US"/>
              <a:pPr/>
              <a:t>‹#›</a:t>
            </a:fld>
            <a:endParaRPr lang="cs-CZ" altLang="en-US"/>
          </a:p>
        </p:txBody>
      </p:sp>
    </p:spTree>
    <p:extLst>
      <p:ext uri="{BB962C8B-B14F-4D97-AF65-F5344CB8AC3E}">
        <p14:creationId xmlns:p14="http://schemas.microsoft.com/office/powerpoint/2010/main" val="5714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735807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6" name="Zástupný symbol pro číslo snímku 5"/>
          <p:cNvSpPr>
            <a:spLocks noGrp="1"/>
          </p:cNvSpPr>
          <p:nvPr>
            <p:ph type="sldNum" sz="quarter" idx="11"/>
          </p:nvPr>
        </p:nvSpPr>
        <p:spPr/>
        <p:txBody>
          <a:bodyPr/>
          <a:lstStyle>
            <a:lvl1pPr>
              <a:defRPr/>
            </a:lvl1pPr>
          </a:lstStyle>
          <a:p>
            <a:fld id="{06E56C76-8F00-4597-B38E-D1C95BFF6FAB}" type="slidenum">
              <a:rPr lang="cs-CZ" altLang="en-US"/>
              <a:pPr/>
              <a:t>‹#›</a:t>
            </a:fld>
            <a:endParaRPr lang="cs-CZ" altLang="en-US"/>
          </a:p>
        </p:txBody>
      </p:sp>
    </p:spTree>
    <p:extLst>
      <p:ext uri="{BB962C8B-B14F-4D97-AF65-F5344CB8AC3E}">
        <p14:creationId xmlns:p14="http://schemas.microsoft.com/office/powerpoint/2010/main" val="3991114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6" name="Zástupný symbol pro číslo snímku 5"/>
          <p:cNvSpPr>
            <a:spLocks noGrp="1"/>
          </p:cNvSpPr>
          <p:nvPr>
            <p:ph type="sldNum" sz="quarter" idx="11"/>
          </p:nvPr>
        </p:nvSpPr>
        <p:spPr/>
        <p:txBody>
          <a:bodyPr/>
          <a:lstStyle>
            <a:lvl1pPr>
              <a:defRPr/>
            </a:lvl1pPr>
          </a:lstStyle>
          <a:p>
            <a:fld id="{80D53684-B2AC-42AD-BB4A-F08C517E0349}" type="slidenum">
              <a:rPr lang="cs-CZ" altLang="en-US"/>
              <a:pPr/>
              <a:t>‹#›</a:t>
            </a:fld>
            <a:endParaRPr lang="cs-CZ" altLang="en-US"/>
          </a:p>
        </p:txBody>
      </p:sp>
    </p:spTree>
    <p:extLst>
      <p:ext uri="{BB962C8B-B14F-4D97-AF65-F5344CB8AC3E}">
        <p14:creationId xmlns:p14="http://schemas.microsoft.com/office/powerpoint/2010/main" val="3640258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5" name="Zástupný symbol pro číslo snímku 4"/>
          <p:cNvSpPr>
            <a:spLocks noGrp="1"/>
          </p:cNvSpPr>
          <p:nvPr>
            <p:ph type="sldNum" sz="quarter" idx="11"/>
          </p:nvPr>
        </p:nvSpPr>
        <p:spPr/>
        <p:txBody>
          <a:bodyPr/>
          <a:lstStyle>
            <a:lvl1pPr>
              <a:defRPr/>
            </a:lvl1pPr>
          </a:lstStyle>
          <a:p>
            <a:fld id="{D20AD6A1-10E6-4022-91D0-697353309D92}" type="slidenum">
              <a:rPr lang="cs-CZ" altLang="en-US"/>
              <a:pPr/>
              <a:t>‹#›</a:t>
            </a:fld>
            <a:endParaRPr lang="cs-CZ" altLang="en-US"/>
          </a:p>
        </p:txBody>
      </p:sp>
    </p:spTree>
    <p:extLst>
      <p:ext uri="{BB962C8B-B14F-4D97-AF65-F5344CB8AC3E}">
        <p14:creationId xmlns:p14="http://schemas.microsoft.com/office/powerpoint/2010/main" val="29126130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ltLang="en-US"/>
              <a:t>MPV_COMA Communication and Managerial Skills Training</a:t>
            </a:r>
            <a:endParaRPr lang="cs-CZ" altLang="en-US"/>
          </a:p>
        </p:txBody>
      </p:sp>
      <p:sp>
        <p:nvSpPr>
          <p:cNvPr id="5" name="Zástupný symbol pro číslo snímku 4"/>
          <p:cNvSpPr>
            <a:spLocks noGrp="1"/>
          </p:cNvSpPr>
          <p:nvPr>
            <p:ph type="sldNum" sz="quarter" idx="11"/>
          </p:nvPr>
        </p:nvSpPr>
        <p:spPr/>
        <p:txBody>
          <a:bodyPr/>
          <a:lstStyle>
            <a:lvl1pPr>
              <a:defRPr/>
            </a:lvl1pPr>
          </a:lstStyle>
          <a:p>
            <a:fld id="{F32D756E-B8BD-4F40-96A9-650BF68B6BD7}" type="slidenum">
              <a:rPr lang="cs-CZ" altLang="en-US"/>
              <a:pPr/>
              <a:t>‹#›</a:t>
            </a:fld>
            <a:endParaRPr lang="cs-CZ" altLang="en-US"/>
          </a:p>
        </p:txBody>
      </p:sp>
    </p:spTree>
    <p:extLst>
      <p:ext uri="{BB962C8B-B14F-4D97-AF65-F5344CB8AC3E}">
        <p14:creationId xmlns:p14="http://schemas.microsoft.com/office/powerpoint/2010/main" val="217430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802875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9605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en-US"/>
              <a:t>MPV_COMA Communication and Managerial Skills Training</a:t>
            </a:r>
          </a:p>
        </p:txBody>
      </p:sp>
      <p:sp>
        <p:nvSpPr>
          <p:cNvPr id="8" name="Zástupný symbol pro číslo snímku 7"/>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77965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en-US"/>
              <a:t>MPV_COMA Communication and Managerial Skills Training</a:t>
            </a:r>
          </a:p>
        </p:txBody>
      </p:sp>
      <p:sp>
        <p:nvSpPr>
          <p:cNvPr id="4" name="Zástupný symbol pro číslo snímku 3"/>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75877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t>MPV_COMA Communication and Managerial Skills Training</a:t>
            </a:r>
          </a:p>
        </p:txBody>
      </p:sp>
      <p:sp>
        <p:nvSpPr>
          <p:cNvPr id="3" name="Zástupný symbol pro číslo snímku 2"/>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394478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33785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17369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e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AEAEA">
                <a:gamma/>
                <a:shade val="92941"/>
                <a:invGamma/>
              </a:srgbClr>
            </a:gs>
          </a:gsLst>
          <a:lin ang="2700000" scaled="1"/>
        </a:gra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n-lt"/>
              </a:defRPr>
            </a:lvl1pPr>
          </a:lstStyle>
          <a:p>
            <a:r>
              <a:rPr lang="en-US"/>
              <a:t>MPV_COMA Communication and Managerial Skills Training</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n-lt"/>
              </a:defRPr>
            </a:lvl1pPr>
          </a:lstStyle>
          <a:p>
            <a:fld id="{12EE810F-F3D8-45F2-B703-BAD786D31C08}" type="slidenum">
              <a:rPr lang="en-US" smtClean="0"/>
              <a:t>‹#›</a:t>
            </a:fld>
            <a:endParaRPr lang="en-US"/>
          </a:p>
        </p:txBody>
      </p:sp>
      <p:sp>
        <p:nvSpPr>
          <p:cNvPr id="226314" name="Text Box 10"/>
          <p:cNvSpPr txBox="1">
            <a:spLocks noChangeArrowheads="1"/>
          </p:cNvSpPr>
          <p:nvPr/>
        </p:nvSpPr>
        <p:spPr bwMode="auto">
          <a:xfrm>
            <a:off x="7164288" y="463551"/>
            <a:ext cx="1544737"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spcBef>
                <a:spcPct val="50000"/>
              </a:spcBef>
            </a:pPr>
            <a:r>
              <a:rPr lang="cs-CZ" altLang="en-US" sz="1100" b="1" dirty="0">
                <a:solidFill>
                  <a:srgbClr val="FFFFFF"/>
                </a:solidFill>
                <a:latin typeface="Verdana" pitchFamily="34" charset="0"/>
              </a:rPr>
              <a:t>www.econ.muni.cz</a:t>
            </a:r>
          </a:p>
        </p:txBody>
      </p:sp>
      <p:pic>
        <p:nvPicPr>
          <p:cNvPr id="226317" name="Picture 13" descr="pruh+znak_ESF_13_gray4+bily_RGB"/>
          <p:cNvPicPr>
            <a:picLocks noChangeAspect="1" noChangeArrowheads="1"/>
          </p:cNvPicPr>
          <p:nvPr/>
        </p:nvPicPr>
        <p:blipFill>
          <a:blip r:embed="rId14">
            <a:extLst>
              <a:ext uri="{28A0092B-C50C-407E-A947-70E740481C1C}">
                <a14:useLocalDpi xmlns:a14="http://schemas.microsoft.com/office/drawing/2010/main" val="0"/>
              </a:ext>
            </a:extLst>
          </a:blip>
          <a:srcRect t="32014" b="60695"/>
          <a:stretch>
            <a:fillRect/>
          </a:stretch>
        </p:blipFill>
        <p:spPr bwMode="auto">
          <a:xfrm>
            <a:off x="417513" y="25400"/>
            <a:ext cx="23399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26319" name="Picture 15" descr="pruh+znak_ESF_13_gray4+bily_RGB"/>
          <p:cNvPicPr>
            <a:picLocks noChangeAspect="1" noChangeArrowheads="1"/>
          </p:cNvPicPr>
          <p:nvPr/>
        </p:nvPicPr>
        <p:blipFill>
          <a:blip r:embed="rId14">
            <a:extLst>
              <a:ext uri="{28A0092B-C50C-407E-A947-70E740481C1C}">
                <a14:useLocalDpi xmlns:a14="http://schemas.microsoft.com/office/drawing/2010/main" val="0"/>
              </a:ext>
            </a:extLst>
          </a:blip>
          <a:srcRect t="63434" b="33293"/>
          <a:stretch>
            <a:fillRect/>
          </a:stretch>
        </p:blipFill>
        <p:spPr bwMode="auto">
          <a:xfrm>
            <a:off x="417513" y="6410325"/>
            <a:ext cx="2339975" cy="446088"/>
          </a:xfrm>
          <a:prstGeom prst="rect">
            <a:avLst/>
          </a:prstGeom>
          <a:noFill/>
          <a:extLst>
            <a:ext uri="{909E8E84-426E-40DD-AFC4-6F175D3DCCD1}">
              <a14:hiddenFill xmlns:a14="http://schemas.microsoft.com/office/drawing/2010/main">
                <a:solidFill>
                  <a:srgbClr val="FFFFFF"/>
                </a:solidFill>
              </a14:hiddenFill>
            </a:ext>
          </a:extLst>
        </p:spPr>
      </p:pic>
      <p:pic>
        <p:nvPicPr>
          <p:cNvPr id="226320" name="Picture 16" descr="text_zahlav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705100" y="222250"/>
            <a:ext cx="4322763" cy="3746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hf sldNum="0" hdr="0" dt="0"/>
  <p:txStyles>
    <p:titleStyle>
      <a:lvl1pPr algn="l" rtl="0" eaLnBrk="1" fontAlgn="base" hangingPunct="1">
        <a:spcBef>
          <a:spcPct val="0"/>
        </a:spcBef>
        <a:spcAft>
          <a:spcPct val="0"/>
        </a:spcAft>
        <a:defRPr sz="2400">
          <a:solidFill>
            <a:srgbClr val="7D1E1E"/>
          </a:solidFill>
          <a:latin typeface="+mj-lt"/>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p:titleStyle>
    <p:bodyStyle>
      <a:lvl1pPr marL="342900" indent="-342900" algn="l" rtl="0" eaLnBrk="1" fontAlgn="base" hangingPunct="1">
        <a:spcBef>
          <a:spcPct val="20000"/>
        </a:spcBef>
        <a:spcAft>
          <a:spcPct val="0"/>
        </a:spcAft>
        <a:buClr>
          <a:srgbClr val="7D1E1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7D1E1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7D1E1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AEAEA">
                <a:gamma/>
                <a:shade val="92941"/>
                <a:invGamma/>
              </a:srgbClr>
            </a:gs>
          </a:gsLst>
          <a:lin ang="2700000" scaled="1"/>
        </a:gra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mj-lt"/>
              </a:defRPr>
            </a:lvl1pPr>
          </a:lstStyle>
          <a:p>
            <a:r>
              <a:rPr lang="en-US" altLang="en-US"/>
              <a:t>MPV_COMA Communication and Managerial Skills Training</a:t>
            </a:r>
            <a:endParaRPr lang="cs-CZ" altLang="en-US"/>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mj-lt"/>
              </a:defRPr>
            </a:lvl1pPr>
          </a:lstStyle>
          <a:p>
            <a:fld id="{0594FAD7-FF7C-4C2C-AA3D-AA47D5DD3747}" type="slidenum">
              <a:rPr lang="cs-CZ" altLang="en-US"/>
              <a:pPr/>
              <a:t>‹#›</a:t>
            </a:fld>
            <a:endParaRPr lang="cs-CZ" altLang="en-US"/>
          </a:p>
        </p:txBody>
      </p:sp>
      <p:sp>
        <p:nvSpPr>
          <p:cNvPr id="227339" name="Rectangle 11"/>
          <p:cNvSpPr>
            <a:spLocks noGrp="1" noChangeArrowheads="1"/>
          </p:cNvSpPr>
          <p:nvPr>
            <p:ph type="title"/>
          </p:nvPr>
        </p:nvSpPr>
        <p:spPr bwMode="auto">
          <a:xfrm>
            <a:off x="2706688" y="2708275"/>
            <a:ext cx="596900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ctr" anchorCtr="0" compatLnSpc="1">
            <a:prstTxWarp prst="textNoShape">
              <a:avLst/>
            </a:prstTxWarp>
          </a:bodyPr>
          <a:lstStyle/>
          <a:p>
            <a:pPr lvl="0"/>
            <a:r>
              <a:rPr lang="cs-CZ" altLang="en-US"/>
              <a:t>Klepnutím lze upravit styl předlohy nadpisů.</a:t>
            </a:r>
          </a:p>
        </p:txBody>
      </p:sp>
      <p:pic>
        <p:nvPicPr>
          <p:cNvPr id="227344" name="Picture 16" descr="text_TIT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90813" y="798513"/>
            <a:ext cx="3763962" cy="846137"/>
          </a:xfrm>
          <a:prstGeom prst="rect">
            <a:avLst/>
          </a:prstGeom>
          <a:noFill/>
          <a:extLst>
            <a:ext uri="{909E8E84-426E-40DD-AFC4-6F175D3DCCD1}">
              <a14:hiddenFill xmlns:a14="http://schemas.microsoft.com/office/drawing/2010/main">
                <a:solidFill>
                  <a:srgbClr val="FFFFFF"/>
                </a:solidFill>
              </a14:hiddenFill>
            </a:ext>
          </a:extLst>
        </p:spPr>
      </p:pic>
      <p:pic>
        <p:nvPicPr>
          <p:cNvPr id="227345" name="Picture 17" descr="pruh_TITL"/>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27346" name="Picture 18" descr="N:\work\projekty\šablony\sablony\logoC.wm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mj-lt"/>
          <a:ea typeface="+mj-ea"/>
          <a:cs typeface="+mj-cs"/>
        </a:defRPr>
      </a:lvl1pPr>
      <a:lvl2pPr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2pPr>
      <a:lvl3pPr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3pPr>
      <a:lvl4pPr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4pPr>
      <a:lvl5pPr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5pPr>
      <a:lvl6pPr marL="457200"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6pPr>
      <a:lvl7pPr marL="914400"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7pPr>
      <a:lvl8pPr marL="1371600"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8pPr>
      <a:lvl9pPr marL="1828800" algn="l" rtl="0" eaLnBrk="1" fontAlgn="base" hangingPunct="1">
        <a:spcBef>
          <a:spcPct val="20000"/>
        </a:spcBef>
        <a:spcAft>
          <a:spcPct val="0"/>
        </a:spcAft>
        <a:buClr>
          <a:srgbClr val="7D1E1E"/>
        </a:buClr>
        <a:buSzPct val="90000"/>
        <a:buFont typeface="Wingdings" pitchFamily="2" charset="2"/>
        <a:defRPr sz="2800" b="1">
          <a:solidFill>
            <a:srgbClr val="7D1E1E"/>
          </a:solidFill>
          <a:latin typeface="Verdana" pitchFamily="34" charset="0"/>
        </a:defRPr>
      </a:lvl9pPr>
    </p:titleStyle>
    <p:bodyStyle>
      <a:lvl1pPr algn="l" rtl="0" eaLnBrk="1" fontAlgn="base" hangingPunct="1">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1" fontAlgn="base" hangingPunct="1">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1" fontAlgn="base" hangingPunct="1">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killsyouneed.com/ps/assertiveness-techniques.html#ixzz2vpzAfke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ubSL1tFmgDc" TargetMode="External"/><Relationship Id="rId2" Type="http://schemas.openxmlformats.org/officeDocument/2006/relationships/hyperlink" Target="http://www.youtube.com/watch?v=XI5XBKZZBIc" TargetMode="External"/><Relationship Id="rId1" Type="http://schemas.openxmlformats.org/officeDocument/2006/relationships/slideLayout" Target="../slideLayouts/slideLayout12.xml"/><Relationship Id="rId6" Type="http://schemas.openxmlformats.org/officeDocument/2006/relationships/hyperlink" Target="http://www.psychologytoday.com/basics/assertiveness" TargetMode="External"/><Relationship Id="rId5" Type="http://schemas.openxmlformats.org/officeDocument/2006/relationships/hyperlink" Target="http://www.youtube.com/watch?v=HVF2bg_BMqk" TargetMode="External"/><Relationship Id="rId4" Type="http://schemas.openxmlformats.org/officeDocument/2006/relationships/hyperlink" Target="http://www.youtube.com/watch?v=kW6_U4e5DVI&amp;amp;list=PL1ACDDEFDD444060B"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ebspace.ship.edu/tosato/interpc.ht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ebspace.ship.edu/tosato/interpc.htm" TargetMode="External"/><Relationship Id="rId2" Type="http://schemas.openxmlformats.org/officeDocument/2006/relationships/hyperlink" Target="http://www.skillsyouneed.com/ps/assertiveness-techniques.html#ixzz2vpzAfket" TargetMode="External"/><Relationship Id="rId1" Type="http://schemas.openxmlformats.org/officeDocument/2006/relationships/slideLayout" Target="../slideLayouts/slideLayout2.xml"/><Relationship Id="rId4" Type="http://schemas.openxmlformats.org/officeDocument/2006/relationships/hyperlink" Target="http://stu.westga.edu/~ahinson1/abed6107/business_comm_index.htm"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alchemyformanagers.co.uk/topics/U7FcjfSSxK3jHuCS.html"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4000" dirty="0" err="1" smtClean="0"/>
              <a:t>Assertiveness</a:t>
            </a:r>
            <a:r>
              <a:rPr lang="cs-CZ" sz="4000" dirty="0"/>
              <a:t/>
            </a:r>
            <a:br>
              <a:rPr lang="cs-CZ" sz="4000" dirty="0"/>
            </a:br>
            <a:endParaRPr lang="en-US" sz="1600" dirty="0">
              <a:solidFill>
                <a:schemeClr val="accent4">
                  <a:lumMod val="50000"/>
                  <a:lumOff val="50000"/>
                </a:schemeClr>
              </a:solidFill>
            </a:endParaRPr>
          </a:p>
        </p:txBody>
      </p:sp>
      <p:sp>
        <p:nvSpPr>
          <p:cNvPr id="3" name="Podnadpis 2"/>
          <p:cNvSpPr>
            <a:spLocks noGrp="1"/>
          </p:cNvSpPr>
          <p:nvPr>
            <p:ph type="subTitle" idx="1"/>
          </p:nvPr>
        </p:nvSpPr>
        <p:spPr/>
        <p:txBody>
          <a:bodyPr/>
          <a:lstStyle/>
          <a:p>
            <a:r>
              <a:rPr lang="cs-CZ" b="1" dirty="0"/>
              <a:t>Jan Řezáč</a:t>
            </a:r>
            <a:endParaRPr lang="en-US" b="1" dirty="0"/>
          </a:p>
          <a:p>
            <a:r>
              <a:rPr lang="cs-CZ" sz="1600" dirty="0">
                <a:solidFill>
                  <a:schemeClr val="accent4">
                    <a:lumMod val="50000"/>
                    <a:lumOff val="50000"/>
                  </a:schemeClr>
                </a:solidFill>
              </a:rPr>
              <a:t>21/03</a:t>
            </a:r>
            <a:r>
              <a:rPr lang="en-US" sz="1600" dirty="0">
                <a:solidFill>
                  <a:schemeClr val="accent4">
                    <a:lumMod val="50000"/>
                    <a:lumOff val="50000"/>
                  </a:schemeClr>
                </a:solidFill>
              </a:rPr>
              <a:t>/201</a:t>
            </a:r>
            <a:r>
              <a:rPr lang="cs-CZ" sz="1600" dirty="0">
                <a:solidFill>
                  <a:schemeClr val="accent4">
                    <a:lumMod val="50000"/>
                    <a:lumOff val="50000"/>
                  </a:schemeClr>
                </a:solidFill>
              </a:rPr>
              <a:t>6</a:t>
            </a:r>
            <a:endParaRPr lang="en-US" sz="1600" dirty="0">
              <a:solidFill>
                <a:schemeClr val="accent4">
                  <a:lumMod val="50000"/>
                  <a:lumOff val="50000"/>
                </a:schemeClr>
              </a:solidFill>
            </a:endParaRPr>
          </a:p>
        </p:txBody>
      </p:sp>
    </p:spTree>
    <p:extLst>
      <p:ext uri="{BB962C8B-B14F-4D97-AF65-F5344CB8AC3E}">
        <p14:creationId xmlns:p14="http://schemas.microsoft.com/office/powerpoint/2010/main" val="4260932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Exercise 1: </a:t>
            </a:r>
            <a:r>
              <a:rPr lang="cs-CZ" dirty="0" err="1"/>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p:txBody>
          <a:bodyPr>
            <a:normAutofit/>
          </a:bodyPr>
          <a:lstStyle/>
          <a:p>
            <a:pPr lvl="0"/>
            <a:r>
              <a:rPr lang="en-US" dirty="0" smtClean="0"/>
              <a:t>Believing in </a:t>
            </a:r>
            <a:r>
              <a:rPr lang="en-US" dirty="0" smtClean="0"/>
              <a:t>own </a:t>
            </a:r>
            <a:r>
              <a:rPr lang="en-US" dirty="0" smtClean="0"/>
              <a:t>opinion and right to be heard</a:t>
            </a:r>
          </a:p>
          <a:p>
            <a:pPr lvl="2"/>
            <a:r>
              <a:rPr lang="en-US" dirty="0" smtClean="0"/>
              <a:t>Assertive</a:t>
            </a:r>
          </a:p>
          <a:p>
            <a:r>
              <a:rPr lang="en-US" dirty="0" smtClean="0"/>
              <a:t>Easily intimidated by others</a:t>
            </a:r>
          </a:p>
          <a:p>
            <a:pPr lvl="2"/>
            <a:r>
              <a:rPr lang="en-US" dirty="0" smtClean="0"/>
              <a:t>Passive</a:t>
            </a:r>
          </a:p>
          <a:p>
            <a:r>
              <a:rPr lang="en-US" dirty="0" smtClean="0"/>
              <a:t>Violating others’ rights and boundaries in an effort to get what she wants</a:t>
            </a:r>
          </a:p>
          <a:p>
            <a:pPr lvl="2"/>
            <a:r>
              <a:rPr lang="en-US" dirty="0" smtClean="0"/>
              <a:t>Aggressive</a:t>
            </a:r>
          </a:p>
          <a:p>
            <a:r>
              <a:rPr lang="en-US" dirty="0" smtClean="0"/>
              <a:t>Using “I” statements to get the message across</a:t>
            </a:r>
          </a:p>
          <a:p>
            <a:pPr lvl="2"/>
            <a:r>
              <a:rPr lang="en-US" dirty="0" smtClean="0"/>
              <a:t>Assertive</a:t>
            </a:r>
          </a:p>
          <a:p>
            <a:r>
              <a:rPr lang="en-US" dirty="0" smtClean="0"/>
              <a:t>Worrying about others getting angry</a:t>
            </a:r>
          </a:p>
          <a:p>
            <a:pPr lvl="2"/>
            <a:r>
              <a:rPr lang="en-US" dirty="0" smtClean="0"/>
              <a:t>Passive </a:t>
            </a:r>
          </a:p>
          <a:p>
            <a:endParaRPr lang="cs-CZ" dirty="0"/>
          </a:p>
        </p:txBody>
      </p:sp>
    </p:spTree>
    <p:extLst>
      <p:ext uri="{BB962C8B-B14F-4D97-AF65-F5344CB8AC3E}">
        <p14:creationId xmlns:p14="http://schemas.microsoft.com/office/powerpoint/2010/main" val="381023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3568" y="836712"/>
            <a:ext cx="5815965" cy="446276"/>
          </a:xfrm>
          <a:prstGeom prst="rect">
            <a:avLst/>
          </a:prstGeom>
        </p:spPr>
        <p:txBody>
          <a:bodyPr vert="horz" wrap="square" lIns="0" tIns="0" rIns="0" bIns="0" rtlCol="0">
            <a:spAutoFit/>
          </a:bodyPr>
          <a:lstStyle/>
          <a:p>
            <a:pPr marL="12700">
              <a:lnSpc>
                <a:spcPct val="100000"/>
              </a:lnSpc>
            </a:pPr>
            <a:r>
              <a:rPr sz="2900" spc="235" dirty="0"/>
              <a:t>W</a:t>
            </a:r>
            <a:r>
              <a:rPr sz="2300" spc="235" dirty="0"/>
              <a:t>HAT </a:t>
            </a:r>
            <a:r>
              <a:rPr sz="2900" spc="280" dirty="0"/>
              <a:t>D</a:t>
            </a:r>
            <a:r>
              <a:rPr sz="2300" spc="280" dirty="0"/>
              <a:t>RIVE</a:t>
            </a:r>
            <a:r>
              <a:rPr lang="cs-CZ" sz="2300" spc="280" dirty="0"/>
              <a:t>S</a:t>
            </a:r>
            <a:r>
              <a:rPr sz="2300" spc="355" dirty="0"/>
              <a:t> </a:t>
            </a:r>
            <a:r>
              <a:rPr sz="2900" spc="295" dirty="0"/>
              <a:t>B</a:t>
            </a:r>
            <a:r>
              <a:rPr sz="2300" spc="295" dirty="0"/>
              <a:t>EHAVIOUR</a:t>
            </a:r>
            <a:endParaRPr sz="2300" dirty="0"/>
          </a:p>
        </p:txBody>
      </p:sp>
      <p:sp>
        <p:nvSpPr>
          <p:cNvPr id="3" name="object 3"/>
          <p:cNvSpPr txBox="1"/>
          <p:nvPr/>
        </p:nvSpPr>
        <p:spPr>
          <a:xfrm>
            <a:off x="467544" y="1484784"/>
            <a:ext cx="7197090" cy="4686283"/>
          </a:xfrm>
          <a:prstGeom prst="rect">
            <a:avLst/>
          </a:prstGeom>
        </p:spPr>
        <p:txBody>
          <a:bodyPr vert="horz" wrap="square" lIns="0" tIns="0" rIns="0" bIns="0" rtlCol="0">
            <a:spAutoFit/>
          </a:bodyPr>
          <a:lstStyle/>
          <a:p>
            <a:pPr marL="287020" indent="-274320">
              <a:lnSpc>
                <a:spcPts val="2375"/>
              </a:lnSpc>
              <a:buClr>
                <a:srgbClr val="FD8537"/>
              </a:buClr>
              <a:buSzPct val="68181"/>
              <a:buFont typeface="Wingdings"/>
              <a:buChar char=""/>
              <a:tabLst>
                <a:tab pos="287020" algn="l"/>
              </a:tabLst>
            </a:pPr>
            <a:r>
              <a:rPr sz="2000" b="1" spc="95" dirty="0">
                <a:latin typeface="Calibri" panose="020F0502020204030204" pitchFamily="34" charset="0"/>
                <a:cs typeface="Cambria"/>
              </a:rPr>
              <a:t>Inner </a:t>
            </a:r>
            <a:r>
              <a:rPr sz="2000" b="1" spc="90" dirty="0">
                <a:latin typeface="Calibri" panose="020F0502020204030204" pitchFamily="34" charset="0"/>
                <a:cs typeface="Cambria"/>
              </a:rPr>
              <a:t>Dialogues </a:t>
            </a:r>
            <a:r>
              <a:rPr sz="2000" spc="85" dirty="0">
                <a:latin typeface="Calibri" panose="020F0502020204030204" pitchFamily="34" charset="0"/>
                <a:cs typeface="Cambria"/>
              </a:rPr>
              <a:t>can </a:t>
            </a:r>
            <a:r>
              <a:rPr sz="2000" spc="65" dirty="0">
                <a:latin typeface="Calibri" panose="020F0502020204030204" pitchFamily="34" charset="0"/>
                <a:cs typeface="Cambria"/>
              </a:rPr>
              <a:t>affect </a:t>
            </a:r>
            <a:r>
              <a:rPr sz="2000" spc="85" dirty="0">
                <a:latin typeface="Calibri" panose="020F0502020204030204" pitchFamily="34" charset="0"/>
                <a:cs typeface="Cambria"/>
              </a:rPr>
              <a:t>the </a:t>
            </a:r>
            <a:r>
              <a:rPr sz="2000" spc="75" dirty="0">
                <a:latin typeface="Calibri" panose="020F0502020204030204" pitchFamily="34" charset="0"/>
                <a:cs typeface="Cambria"/>
              </a:rPr>
              <a:t>way </a:t>
            </a:r>
            <a:r>
              <a:rPr sz="2000" spc="15" dirty="0">
                <a:latin typeface="Calibri" panose="020F0502020204030204" pitchFamily="34" charset="0"/>
                <a:cs typeface="Cambria"/>
              </a:rPr>
              <a:t>we </a:t>
            </a:r>
            <a:r>
              <a:rPr sz="2000" spc="55" dirty="0">
                <a:latin typeface="Calibri" panose="020F0502020204030204" pitchFamily="34" charset="0"/>
                <a:cs typeface="Cambria"/>
              </a:rPr>
              <a:t>respond,</a:t>
            </a:r>
            <a:r>
              <a:rPr sz="2000" spc="505" dirty="0">
                <a:latin typeface="Calibri" panose="020F0502020204030204" pitchFamily="34" charset="0"/>
                <a:cs typeface="Cambria"/>
              </a:rPr>
              <a:t> </a:t>
            </a:r>
            <a:r>
              <a:rPr sz="2000" spc="20" dirty="0">
                <a:latin typeface="Calibri" panose="020F0502020204030204" pitchFamily="34" charset="0"/>
                <a:cs typeface="Cambria"/>
              </a:rPr>
              <a:t>for</a:t>
            </a:r>
            <a:endParaRPr sz="2000" dirty="0">
              <a:latin typeface="Calibri" panose="020F0502020204030204" pitchFamily="34" charset="0"/>
              <a:cs typeface="Cambria"/>
            </a:endParaRPr>
          </a:p>
          <a:p>
            <a:pPr marL="286385">
              <a:lnSpc>
                <a:spcPts val="2375"/>
              </a:lnSpc>
            </a:pPr>
            <a:r>
              <a:rPr sz="2000" spc="75" dirty="0">
                <a:latin typeface="Calibri" panose="020F0502020204030204" pitchFamily="34" charset="0"/>
                <a:cs typeface="Cambria"/>
              </a:rPr>
              <a:t>example:</a:t>
            </a:r>
            <a:endParaRPr sz="2000" dirty="0">
              <a:latin typeface="Calibri" panose="020F0502020204030204" pitchFamily="34" charset="0"/>
              <a:cs typeface="Cambria"/>
            </a:endParaRPr>
          </a:p>
          <a:p>
            <a:pPr marL="287020" marR="113664" indent="-274320">
              <a:lnSpc>
                <a:spcPct val="80000"/>
              </a:lnSpc>
              <a:spcBef>
                <a:spcPts val="600"/>
              </a:spcBef>
              <a:buClr>
                <a:srgbClr val="FD8537"/>
              </a:buClr>
              <a:buSzPct val="68181"/>
              <a:buFont typeface="Wingdings"/>
              <a:buChar char=""/>
              <a:tabLst>
                <a:tab pos="287020" algn="l"/>
                <a:tab pos="1408430" algn="l"/>
              </a:tabLst>
            </a:pPr>
            <a:r>
              <a:rPr sz="2000" b="1" spc="140" dirty="0">
                <a:latin typeface="Calibri" panose="020F0502020204030204" pitchFamily="34" charset="0"/>
                <a:cs typeface="Cambria"/>
              </a:rPr>
              <a:t>Aggressive </a:t>
            </a:r>
            <a:r>
              <a:rPr lang="cs-CZ" sz="2000" b="1" spc="140" dirty="0">
                <a:latin typeface="Calibri" panose="020F0502020204030204" pitchFamily="34" charset="0"/>
                <a:cs typeface="Cambria"/>
              </a:rPr>
              <a:t>	</a:t>
            </a:r>
            <a:r>
              <a:rPr sz="2000" spc="60" dirty="0">
                <a:latin typeface="Calibri" panose="020F0502020204030204" pitchFamily="34" charset="0"/>
                <a:cs typeface="Georgia"/>
              </a:rPr>
              <a:t>“</a:t>
            </a:r>
            <a:r>
              <a:rPr sz="2000" spc="60" dirty="0">
                <a:latin typeface="Calibri" panose="020F0502020204030204" pitchFamily="34" charset="0"/>
                <a:cs typeface="Cambria"/>
              </a:rPr>
              <a:t>If </a:t>
            </a:r>
            <a:r>
              <a:rPr sz="2000" spc="20" dirty="0">
                <a:latin typeface="Calibri" panose="020F0502020204030204" pitchFamily="34" charset="0"/>
                <a:cs typeface="Cambria"/>
              </a:rPr>
              <a:t>people </a:t>
            </a:r>
            <a:r>
              <a:rPr sz="2000" spc="25" dirty="0">
                <a:latin typeface="Calibri" panose="020F0502020204030204" pitchFamily="34" charset="0"/>
                <a:cs typeface="Cambria"/>
              </a:rPr>
              <a:t>produce </a:t>
            </a:r>
            <a:r>
              <a:rPr sz="2000" spc="80" dirty="0">
                <a:latin typeface="Calibri" panose="020F0502020204030204" pitchFamily="34" charset="0"/>
                <a:cs typeface="Cambria"/>
              </a:rPr>
              <a:t>rubbish, </a:t>
            </a:r>
            <a:r>
              <a:rPr sz="2000" spc="180" dirty="0">
                <a:latin typeface="Calibri" panose="020F0502020204030204" pitchFamily="34" charset="0"/>
                <a:cs typeface="Cambria"/>
              </a:rPr>
              <a:t>I </a:t>
            </a:r>
            <a:r>
              <a:rPr sz="2000" spc="90" dirty="0">
                <a:latin typeface="Calibri" panose="020F0502020204030204" pitchFamily="34" charset="0"/>
                <a:cs typeface="Cambria"/>
              </a:rPr>
              <a:t>have </a:t>
            </a:r>
            <a:r>
              <a:rPr sz="2000" spc="50" dirty="0">
                <a:latin typeface="Calibri" panose="020F0502020204030204" pitchFamily="34" charset="0"/>
                <a:cs typeface="Cambria"/>
              </a:rPr>
              <a:t>every  </a:t>
            </a:r>
            <a:r>
              <a:rPr sz="2000" spc="95" dirty="0">
                <a:latin typeface="Calibri" panose="020F0502020204030204" pitchFamily="34" charset="0"/>
                <a:cs typeface="Cambria"/>
              </a:rPr>
              <a:t>right</a:t>
            </a:r>
            <a:r>
              <a:rPr sz="2000" spc="130" dirty="0">
                <a:latin typeface="Calibri" panose="020F0502020204030204" pitchFamily="34" charset="0"/>
                <a:cs typeface="Cambria"/>
              </a:rPr>
              <a:t> </a:t>
            </a:r>
            <a:r>
              <a:rPr sz="2000" spc="15" dirty="0">
                <a:latin typeface="Calibri" panose="020F0502020204030204" pitchFamily="34" charset="0"/>
                <a:cs typeface="Cambria"/>
              </a:rPr>
              <a:t>to</a:t>
            </a:r>
            <a:r>
              <a:rPr lang="cs-CZ" sz="2000" spc="15" dirty="0">
                <a:latin typeface="Calibri" panose="020F0502020204030204" pitchFamily="34" charset="0"/>
                <a:cs typeface="Cambria"/>
              </a:rPr>
              <a:t> </a:t>
            </a:r>
            <a:r>
              <a:rPr sz="2000" spc="75" dirty="0">
                <a:latin typeface="Calibri" panose="020F0502020204030204" pitchFamily="34" charset="0"/>
                <a:cs typeface="Cambria"/>
              </a:rPr>
              <a:t>tell </a:t>
            </a:r>
            <a:r>
              <a:rPr sz="2000" spc="90" dirty="0">
                <a:latin typeface="Calibri" panose="020F0502020204030204" pitchFamily="34" charset="0"/>
                <a:cs typeface="Cambria"/>
              </a:rPr>
              <a:t>them </a:t>
            </a:r>
            <a:r>
              <a:rPr sz="2000" spc="30" dirty="0">
                <a:latin typeface="Calibri" panose="020F0502020204030204" pitchFamily="34" charset="0"/>
                <a:cs typeface="Cambria"/>
              </a:rPr>
              <a:t>so</a:t>
            </a:r>
            <a:r>
              <a:rPr sz="2000" spc="30" dirty="0">
                <a:latin typeface="Calibri" panose="020F0502020204030204" pitchFamily="34" charset="0"/>
                <a:cs typeface="Georgia"/>
              </a:rPr>
              <a:t>”</a:t>
            </a:r>
            <a:r>
              <a:rPr sz="2000" spc="30" dirty="0">
                <a:latin typeface="Calibri" panose="020F0502020204030204" pitchFamily="34" charset="0"/>
                <a:cs typeface="Cambria"/>
              </a:rPr>
              <a:t>. </a:t>
            </a:r>
            <a:r>
              <a:rPr sz="2000" spc="45" dirty="0">
                <a:latin typeface="Calibri" panose="020F0502020204030204" pitchFamily="34" charset="0"/>
                <a:cs typeface="Georgia"/>
              </a:rPr>
              <a:t>“She </a:t>
            </a:r>
            <a:r>
              <a:rPr sz="2000" spc="25" dirty="0">
                <a:latin typeface="Calibri" panose="020F0502020204030204" pitchFamily="34" charset="0"/>
                <a:cs typeface="Georgia"/>
              </a:rPr>
              <a:t>obviously</a:t>
            </a:r>
            <a:r>
              <a:rPr sz="2000" spc="300" dirty="0">
                <a:latin typeface="Calibri" panose="020F0502020204030204" pitchFamily="34" charset="0"/>
                <a:cs typeface="Georgia"/>
              </a:rPr>
              <a:t> </a:t>
            </a:r>
            <a:r>
              <a:rPr sz="2000" spc="10" dirty="0">
                <a:latin typeface="Calibri" panose="020F0502020204030204" pitchFamily="34" charset="0"/>
                <a:cs typeface="Georgia"/>
              </a:rPr>
              <a:t>doesn’t</a:t>
            </a:r>
            <a:r>
              <a:rPr sz="2000" spc="65" dirty="0">
                <a:latin typeface="Calibri" panose="020F0502020204030204" pitchFamily="34" charset="0"/>
                <a:cs typeface="Georgia"/>
              </a:rPr>
              <a:t> </a:t>
            </a:r>
            <a:r>
              <a:rPr sz="2000" spc="40" dirty="0">
                <a:latin typeface="Calibri" panose="020F0502020204030204" pitchFamily="34" charset="0"/>
                <a:cs typeface="Georgia"/>
              </a:rPr>
              <a:t>care. </a:t>
            </a:r>
            <a:r>
              <a:rPr sz="2000" spc="20" dirty="0">
                <a:latin typeface="Calibri" panose="020F0502020204030204" pitchFamily="34" charset="0"/>
                <a:cs typeface="Georgia"/>
              </a:rPr>
              <a:t> </a:t>
            </a:r>
            <a:r>
              <a:rPr sz="2000" spc="60" dirty="0">
                <a:latin typeface="Calibri" panose="020F0502020204030204" pitchFamily="34" charset="0"/>
                <a:cs typeface="Georgia"/>
              </a:rPr>
              <a:t>That’s </a:t>
            </a:r>
            <a:r>
              <a:rPr sz="2000" spc="55" dirty="0">
                <a:latin typeface="Calibri" panose="020F0502020204030204" pitchFamily="34" charset="0"/>
                <a:cs typeface="Georgia"/>
              </a:rPr>
              <a:t>typical </a:t>
            </a:r>
            <a:r>
              <a:rPr sz="2000" spc="-40" dirty="0">
                <a:latin typeface="Calibri" panose="020F0502020204030204" pitchFamily="34" charset="0"/>
                <a:cs typeface="Georgia"/>
              </a:rPr>
              <a:t>of </a:t>
            </a:r>
            <a:r>
              <a:rPr sz="2000" spc="35" dirty="0">
                <a:latin typeface="Calibri" panose="020F0502020204030204" pitchFamily="34" charset="0"/>
                <a:cs typeface="Georgia"/>
              </a:rPr>
              <a:t>young </a:t>
            </a:r>
            <a:r>
              <a:rPr sz="2000" spc="5" dirty="0">
                <a:latin typeface="Calibri" panose="020F0502020204030204" pitchFamily="34" charset="0"/>
                <a:cs typeface="Georgia"/>
              </a:rPr>
              <a:t>people </a:t>
            </a:r>
            <a:r>
              <a:rPr sz="2000" spc="55" dirty="0">
                <a:latin typeface="Calibri" panose="020F0502020204030204" pitchFamily="34" charset="0"/>
                <a:cs typeface="Cambria"/>
              </a:rPr>
              <a:t>today.</a:t>
            </a:r>
            <a:r>
              <a:rPr sz="2000" spc="55" dirty="0">
                <a:latin typeface="Calibri" panose="020F0502020204030204" pitchFamily="34" charset="0"/>
                <a:cs typeface="Georgia"/>
              </a:rPr>
              <a:t>” </a:t>
            </a:r>
            <a:r>
              <a:rPr sz="2000" spc="75" dirty="0">
                <a:latin typeface="Calibri" panose="020F0502020204030204" pitchFamily="34" charset="0"/>
                <a:cs typeface="Georgia"/>
              </a:rPr>
              <a:t>“</a:t>
            </a:r>
            <a:r>
              <a:rPr sz="2000" spc="75" dirty="0">
                <a:latin typeface="Calibri" panose="020F0502020204030204" pitchFamily="34" charset="0"/>
                <a:cs typeface="Cambria"/>
              </a:rPr>
              <a:t>This </a:t>
            </a:r>
            <a:r>
              <a:rPr sz="2000" spc="55" dirty="0">
                <a:latin typeface="Calibri" panose="020F0502020204030204" pitchFamily="34" charset="0"/>
                <a:cs typeface="Cambria"/>
              </a:rPr>
              <a:t>reflects  </a:t>
            </a:r>
            <a:r>
              <a:rPr sz="2000" spc="50" dirty="0">
                <a:latin typeface="Calibri" panose="020F0502020204030204" pitchFamily="34" charset="0"/>
                <a:cs typeface="Georgia"/>
              </a:rPr>
              <a:t>badly </a:t>
            </a:r>
            <a:r>
              <a:rPr sz="2000" spc="-25" dirty="0">
                <a:latin typeface="Calibri" panose="020F0502020204030204" pitchFamily="34" charset="0"/>
                <a:cs typeface="Georgia"/>
              </a:rPr>
              <a:t>on </a:t>
            </a:r>
            <a:r>
              <a:rPr sz="2000" spc="25" dirty="0">
                <a:latin typeface="Calibri" panose="020F0502020204030204" pitchFamily="34" charset="0"/>
                <a:cs typeface="Georgia"/>
              </a:rPr>
              <a:t>me, </a:t>
            </a:r>
            <a:r>
              <a:rPr sz="2000" spc="50" dirty="0">
                <a:latin typeface="Calibri" panose="020F0502020204030204" pitchFamily="34" charset="0"/>
                <a:cs typeface="Georgia"/>
              </a:rPr>
              <a:t>and </a:t>
            </a:r>
            <a:r>
              <a:rPr sz="2000" spc="35" dirty="0">
                <a:latin typeface="Calibri" panose="020F0502020204030204" pitchFamily="34" charset="0"/>
                <a:cs typeface="Georgia"/>
              </a:rPr>
              <a:t>I </a:t>
            </a:r>
            <a:r>
              <a:rPr sz="2000" spc="15" dirty="0">
                <a:latin typeface="Calibri" panose="020F0502020204030204" pitchFamily="34" charset="0"/>
                <a:cs typeface="Georgia"/>
              </a:rPr>
              <a:t>won’t </a:t>
            </a:r>
            <a:r>
              <a:rPr sz="2000" spc="60" dirty="0">
                <a:latin typeface="Calibri" panose="020F0502020204030204" pitchFamily="34" charset="0"/>
                <a:cs typeface="Georgia"/>
              </a:rPr>
              <a:t>stand </a:t>
            </a:r>
            <a:r>
              <a:rPr sz="2000" dirty="0">
                <a:latin typeface="Calibri" panose="020F0502020204030204" pitchFamily="34" charset="0"/>
                <a:cs typeface="Georgia"/>
              </a:rPr>
              <a:t>for</a:t>
            </a:r>
            <a:r>
              <a:rPr sz="2000" spc="440" dirty="0">
                <a:latin typeface="Calibri" panose="020F0502020204030204" pitchFamily="34" charset="0"/>
                <a:cs typeface="Georgia"/>
              </a:rPr>
              <a:t> </a:t>
            </a:r>
            <a:r>
              <a:rPr sz="2000" spc="75" dirty="0">
                <a:latin typeface="Calibri" panose="020F0502020204030204" pitchFamily="34" charset="0"/>
                <a:cs typeface="Cambria"/>
              </a:rPr>
              <a:t>it.</a:t>
            </a:r>
            <a:r>
              <a:rPr sz="2000" spc="75" dirty="0">
                <a:latin typeface="Calibri" panose="020F0502020204030204" pitchFamily="34" charset="0"/>
                <a:cs typeface="Georgia"/>
              </a:rPr>
              <a:t>”</a:t>
            </a:r>
            <a:endParaRPr sz="2000" dirty="0">
              <a:latin typeface="Calibri" panose="020F0502020204030204" pitchFamily="34" charset="0"/>
              <a:cs typeface="Georgia"/>
            </a:endParaRPr>
          </a:p>
          <a:p>
            <a:pPr marL="287020" marR="154305" indent="-274320">
              <a:lnSpc>
                <a:spcPct val="80000"/>
              </a:lnSpc>
              <a:spcBef>
                <a:spcPts val="600"/>
              </a:spcBef>
              <a:buClr>
                <a:srgbClr val="FD8537"/>
              </a:buClr>
              <a:buSzPct val="68181"/>
              <a:buFont typeface="Wingdings"/>
              <a:buChar char=""/>
              <a:tabLst>
                <a:tab pos="287020" algn="l"/>
                <a:tab pos="1841500" algn="l"/>
              </a:tabLst>
            </a:pPr>
            <a:r>
              <a:rPr sz="2000" b="1" spc="125" dirty="0">
                <a:latin typeface="Calibri" panose="020F0502020204030204" pitchFamily="34" charset="0"/>
                <a:cs typeface="Cambria"/>
              </a:rPr>
              <a:t>Assertive	</a:t>
            </a:r>
            <a:r>
              <a:rPr sz="2000" spc="45" dirty="0">
                <a:latin typeface="Calibri" panose="020F0502020204030204" pitchFamily="34" charset="0"/>
                <a:cs typeface="Georgia"/>
              </a:rPr>
              <a:t>“This </a:t>
            </a:r>
            <a:r>
              <a:rPr sz="2000" spc="70" dirty="0">
                <a:latin typeface="Calibri" panose="020F0502020204030204" pitchFamily="34" charset="0"/>
                <a:cs typeface="Georgia"/>
              </a:rPr>
              <a:t>may </a:t>
            </a:r>
            <a:r>
              <a:rPr sz="2000" spc="10" dirty="0">
                <a:latin typeface="Calibri" panose="020F0502020204030204" pitchFamily="34" charset="0"/>
                <a:cs typeface="Georgia"/>
              </a:rPr>
              <a:t>be </a:t>
            </a:r>
            <a:r>
              <a:rPr sz="2000" spc="25" dirty="0">
                <a:latin typeface="Calibri" panose="020F0502020204030204" pitchFamily="34" charset="0"/>
                <a:cs typeface="Georgia"/>
              </a:rPr>
              <a:t>uncomfortable </a:t>
            </a:r>
            <a:r>
              <a:rPr sz="2000" dirty="0">
                <a:latin typeface="Calibri" panose="020F0502020204030204" pitchFamily="34" charset="0"/>
                <a:cs typeface="Georgia"/>
              </a:rPr>
              <a:t>for</a:t>
            </a:r>
            <a:r>
              <a:rPr sz="2000" spc="204" dirty="0">
                <a:latin typeface="Calibri" panose="020F0502020204030204" pitchFamily="34" charset="0"/>
                <a:cs typeface="Georgia"/>
              </a:rPr>
              <a:t> </a:t>
            </a:r>
            <a:r>
              <a:rPr sz="2000" spc="70" dirty="0">
                <a:latin typeface="Calibri" panose="020F0502020204030204" pitchFamily="34" charset="0"/>
                <a:cs typeface="Georgia"/>
              </a:rPr>
              <a:t>us</a:t>
            </a:r>
            <a:r>
              <a:rPr sz="2000" spc="65" dirty="0">
                <a:latin typeface="Calibri" panose="020F0502020204030204" pitchFamily="34" charset="0"/>
                <a:cs typeface="Georgia"/>
              </a:rPr>
              <a:t> </a:t>
            </a:r>
            <a:r>
              <a:rPr sz="2000" spc="10" dirty="0">
                <a:latin typeface="Calibri" panose="020F0502020204030204" pitchFamily="34" charset="0"/>
                <a:cs typeface="Georgia"/>
              </a:rPr>
              <a:t>both, </a:t>
            </a:r>
            <a:r>
              <a:rPr sz="2000" spc="5" dirty="0">
                <a:latin typeface="Calibri" panose="020F0502020204030204" pitchFamily="34" charset="0"/>
                <a:cs typeface="Georgia"/>
              </a:rPr>
              <a:t> </a:t>
            </a:r>
            <a:r>
              <a:rPr sz="2000" spc="80" dirty="0">
                <a:latin typeface="Calibri" panose="020F0502020204030204" pitchFamily="34" charset="0"/>
                <a:cs typeface="Cambria"/>
              </a:rPr>
              <a:t>but </a:t>
            </a:r>
            <a:r>
              <a:rPr sz="2000" spc="10" dirty="0">
                <a:latin typeface="Calibri" panose="020F0502020204030204" pitchFamily="34" charset="0"/>
                <a:cs typeface="Cambria"/>
              </a:rPr>
              <a:t>we </a:t>
            </a:r>
            <a:r>
              <a:rPr sz="2000" spc="85" dirty="0">
                <a:latin typeface="Calibri" panose="020F0502020204030204" pitchFamily="34" charset="0"/>
                <a:cs typeface="Cambria"/>
              </a:rPr>
              <a:t>can handle </a:t>
            </a:r>
            <a:r>
              <a:rPr sz="2000" spc="70" dirty="0">
                <a:latin typeface="Calibri" panose="020F0502020204030204" pitchFamily="34" charset="0"/>
                <a:cs typeface="Cambria"/>
              </a:rPr>
              <a:t>it.</a:t>
            </a:r>
            <a:r>
              <a:rPr sz="2000" spc="70" dirty="0">
                <a:latin typeface="Calibri" panose="020F0502020204030204" pitchFamily="34" charset="0"/>
                <a:cs typeface="Georgia"/>
              </a:rPr>
              <a:t>” </a:t>
            </a:r>
            <a:r>
              <a:rPr sz="2000" spc="95" dirty="0">
                <a:latin typeface="Calibri" panose="020F0502020204030204" pitchFamily="34" charset="0"/>
                <a:cs typeface="Georgia"/>
              </a:rPr>
              <a:t>“</a:t>
            </a:r>
            <a:r>
              <a:rPr sz="2000" spc="95" dirty="0">
                <a:latin typeface="Calibri" panose="020F0502020204030204" pitchFamily="34" charset="0"/>
                <a:cs typeface="Cambria"/>
              </a:rPr>
              <a:t>She </a:t>
            </a:r>
            <a:r>
              <a:rPr sz="2000" spc="114" dirty="0">
                <a:latin typeface="Calibri" panose="020F0502020204030204" pitchFamily="34" charset="0"/>
                <a:cs typeface="Cambria"/>
              </a:rPr>
              <a:t>has </a:t>
            </a:r>
            <a:r>
              <a:rPr sz="2000" spc="80" dirty="0">
                <a:latin typeface="Calibri" panose="020F0502020204030204" pitchFamily="34" charset="0"/>
                <a:cs typeface="Cambria"/>
              </a:rPr>
              <a:t>the </a:t>
            </a:r>
            <a:r>
              <a:rPr sz="2000" spc="95" dirty="0">
                <a:latin typeface="Calibri" panose="020F0502020204030204" pitchFamily="34" charset="0"/>
                <a:cs typeface="Cambria"/>
              </a:rPr>
              <a:t>right </a:t>
            </a:r>
            <a:r>
              <a:rPr sz="2000" spc="15" dirty="0">
                <a:latin typeface="Calibri" panose="020F0502020204030204" pitchFamily="34" charset="0"/>
                <a:cs typeface="Cambria"/>
              </a:rPr>
              <a:t>to </a:t>
            </a:r>
            <a:r>
              <a:rPr sz="2000" spc="105" dirty="0">
                <a:latin typeface="Calibri" panose="020F0502020204030204" pitchFamily="34" charset="0"/>
                <a:cs typeface="Cambria"/>
              </a:rPr>
              <a:t>make  </a:t>
            </a:r>
            <a:r>
              <a:rPr sz="2000" spc="100" dirty="0">
                <a:latin typeface="Calibri" panose="020F0502020204030204" pitchFamily="34" charset="0"/>
                <a:cs typeface="Cambria"/>
              </a:rPr>
              <a:t>mistakes, </a:t>
            </a:r>
            <a:r>
              <a:rPr sz="2000" spc="80" dirty="0">
                <a:latin typeface="Calibri" panose="020F0502020204030204" pitchFamily="34" charset="0"/>
                <a:cs typeface="Cambria"/>
              </a:rPr>
              <a:t>but the </a:t>
            </a:r>
            <a:r>
              <a:rPr sz="2000" spc="60" dirty="0">
                <a:latin typeface="Calibri" panose="020F0502020204030204" pitchFamily="34" charset="0"/>
                <a:cs typeface="Cambria"/>
              </a:rPr>
              <a:t>responsibility </a:t>
            </a:r>
            <a:r>
              <a:rPr sz="2000" spc="15" dirty="0">
                <a:latin typeface="Calibri" panose="020F0502020204030204" pitchFamily="34" charset="0"/>
                <a:cs typeface="Cambria"/>
              </a:rPr>
              <a:t>to </a:t>
            </a:r>
            <a:r>
              <a:rPr sz="2000" spc="30" dirty="0">
                <a:latin typeface="Calibri" panose="020F0502020204030204" pitchFamily="34" charset="0"/>
                <a:cs typeface="Cambria"/>
              </a:rPr>
              <a:t>correct </a:t>
            </a:r>
            <a:r>
              <a:rPr sz="2000" spc="80" dirty="0">
                <a:latin typeface="Calibri" panose="020F0502020204030204" pitchFamily="34" charset="0"/>
                <a:cs typeface="Cambria"/>
              </a:rPr>
              <a:t>them.</a:t>
            </a:r>
            <a:r>
              <a:rPr sz="2000" spc="80" dirty="0">
                <a:latin typeface="Calibri" panose="020F0502020204030204" pitchFamily="34" charset="0"/>
                <a:cs typeface="Georgia"/>
              </a:rPr>
              <a:t>” </a:t>
            </a:r>
            <a:r>
              <a:rPr sz="2000" spc="60" dirty="0">
                <a:latin typeface="Calibri" panose="020F0502020204030204" pitchFamily="34" charset="0"/>
                <a:cs typeface="Georgia"/>
              </a:rPr>
              <a:t>“</a:t>
            </a:r>
            <a:r>
              <a:rPr sz="2000" spc="60" dirty="0">
                <a:latin typeface="Calibri" panose="020F0502020204030204" pitchFamily="34" charset="0"/>
                <a:cs typeface="Cambria"/>
              </a:rPr>
              <a:t>I  </a:t>
            </a:r>
            <a:r>
              <a:rPr sz="2000" spc="95" dirty="0">
                <a:latin typeface="Calibri" panose="020F0502020204030204" pitchFamily="34" charset="0"/>
                <a:cs typeface="Cambria"/>
              </a:rPr>
              <a:t>want </a:t>
            </a:r>
            <a:r>
              <a:rPr sz="2000" spc="70" dirty="0">
                <a:latin typeface="Calibri" panose="020F0502020204030204" pitchFamily="34" charset="0"/>
                <a:cs typeface="Cambria"/>
              </a:rPr>
              <a:t>her </a:t>
            </a:r>
            <a:r>
              <a:rPr sz="2000" spc="15" dirty="0">
                <a:latin typeface="Calibri" panose="020F0502020204030204" pitchFamily="34" charset="0"/>
                <a:cs typeface="Cambria"/>
              </a:rPr>
              <a:t>to </a:t>
            </a:r>
            <a:r>
              <a:rPr sz="2000" spc="45" dirty="0">
                <a:latin typeface="Calibri" panose="020F0502020204030204" pitchFamily="34" charset="0"/>
                <a:cs typeface="Cambria"/>
              </a:rPr>
              <a:t>know </a:t>
            </a:r>
            <a:r>
              <a:rPr sz="2000" spc="85" dirty="0">
                <a:latin typeface="Calibri" panose="020F0502020204030204" pitchFamily="34" charset="0"/>
                <a:cs typeface="Cambria"/>
              </a:rPr>
              <a:t>the </a:t>
            </a:r>
            <a:r>
              <a:rPr sz="2000" spc="50" dirty="0">
                <a:latin typeface="Calibri" panose="020F0502020204030204" pitchFamily="34" charset="0"/>
                <a:cs typeface="Cambria"/>
              </a:rPr>
              <a:t>effect </a:t>
            </a:r>
            <a:r>
              <a:rPr sz="2000" spc="70" dirty="0">
                <a:latin typeface="Calibri" panose="020F0502020204030204" pitchFamily="34" charset="0"/>
                <a:cs typeface="Cambria"/>
              </a:rPr>
              <a:t>her </a:t>
            </a:r>
            <a:r>
              <a:rPr sz="2000" spc="35" dirty="0">
                <a:latin typeface="Calibri" panose="020F0502020204030204" pitchFamily="34" charset="0"/>
                <a:cs typeface="Cambria"/>
              </a:rPr>
              <a:t>errors </a:t>
            </a:r>
            <a:r>
              <a:rPr sz="2000" spc="90" dirty="0">
                <a:latin typeface="Calibri" panose="020F0502020204030204" pitchFamily="34" charset="0"/>
                <a:cs typeface="Cambria"/>
              </a:rPr>
              <a:t>have </a:t>
            </a:r>
            <a:r>
              <a:rPr sz="2000" spc="20" dirty="0">
                <a:latin typeface="Calibri" panose="020F0502020204030204" pitchFamily="34" charset="0"/>
                <a:cs typeface="Cambria"/>
              </a:rPr>
              <a:t>on </a:t>
            </a:r>
            <a:r>
              <a:rPr sz="2000" spc="45" dirty="0">
                <a:latin typeface="Calibri" panose="020F0502020204030204" pitchFamily="34" charset="0"/>
                <a:cs typeface="Cambria"/>
              </a:rPr>
              <a:t>other  </a:t>
            </a:r>
            <a:r>
              <a:rPr sz="2000" spc="30" dirty="0">
                <a:latin typeface="Calibri" panose="020F0502020204030204" pitchFamily="34" charset="0"/>
                <a:cs typeface="Cambria"/>
              </a:rPr>
              <a:t>people.</a:t>
            </a:r>
            <a:r>
              <a:rPr sz="2000" spc="30" dirty="0">
                <a:latin typeface="Calibri" panose="020F0502020204030204" pitchFamily="34" charset="0"/>
                <a:cs typeface="Georgia"/>
              </a:rPr>
              <a:t>”</a:t>
            </a:r>
            <a:endParaRPr sz="2000" dirty="0">
              <a:latin typeface="Calibri" panose="020F0502020204030204" pitchFamily="34" charset="0"/>
              <a:cs typeface="Georgia"/>
            </a:endParaRPr>
          </a:p>
          <a:p>
            <a:pPr marL="287020" marR="5080" indent="-274320">
              <a:lnSpc>
                <a:spcPct val="80000"/>
              </a:lnSpc>
              <a:spcBef>
                <a:spcPts val="600"/>
              </a:spcBef>
              <a:buClr>
                <a:srgbClr val="FD8537"/>
              </a:buClr>
              <a:buSzPct val="68181"/>
              <a:buFont typeface="Wingdings"/>
              <a:buChar char=""/>
              <a:tabLst>
                <a:tab pos="287020" algn="l"/>
              </a:tabLst>
            </a:pPr>
            <a:r>
              <a:rPr sz="2000" b="1" spc="130" dirty="0">
                <a:latin typeface="Calibri" panose="020F0502020204030204" pitchFamily="34" charset="0"/>
                <a:cs typeface="Cambria"/>
              </a:rPr>
              <a:t>Non-Assertive </a:t>
            </a:r>
            <a:r>
              <a:rPr sz="2000" spc="-10" dirty="0">
                <a:latin typeface="Calibri" panose="020F0502020204030204" pitchFamily="34" charset="0"/>
                <a:cs typeface="Georgia"/>
              </a:rPr>
              <a:t>“I </a:t>
            </a:r>
            <a:r>
              <a:rPr sz="2000" dirty="0">
                <a:latin typeface="Calibri" panose="020F0502020204030204" pitchFamily="34" charset="0"/>
                <a:cs typeface="Georgia"/>
              </a:rPr>
              <a:t>don’t </a:t>
            </a:r>
            <a:r>
              <a:rPr sz="2000" spc="80" dirty="0">
                <a:latin typeface="Calibri" panose="020F0502020204030204" pitchFamily="34" charset="0"/>
                <a:cs typeface="Georgia"/>
              </a:rPr>
              <a:t>want </a:t>
            </a:r>
            <a:r>
              <a:rPr sz="2000" dirty="0">
                <a:latin typeface="Calibri" panose="020F0502020204030204" pitchFamily="34" charset="0"/>
                <a:cs typeface="Georgia"/>
              </a:rPr>
              <a:t>to </a:t>
            </a:r>
            <a:r>
              <a:rPr sz="2000" spc="70" dirty="0">
                <a:latin typeface="Calibri" panose="020F0502020204030204" pitchFamily="34" charset="0"/>
                <a:cs typeface="Georgia"/>
              </a:rPr>
              <a:t>make </a:t>
            </a:r>
            <a:r>
              <a:rPr sz="2000" spc="110" dirty="0">
                <a:latin typeface="Calibri" panose="020F0502020204030204" pitchFamily="34" charset="0"/>
                <a:cs typeface="Georgia"/>
              </a:rPr>
              <a:t>a </a:t>
            </a:r>
            <a:r>
              <a:rPr sz="2000" spc="30" dirty="0">
                <a:latin typeface="Calibri" panose="020F0502020204030204" pitchFamily="34" charset="0"/>
                <a:cs typeface="Georgia"/>
              </a:rPr>
              <a:t>scene </a:t>
            </a:r>
            <a:r>
              <a:rPr sz="2000" spc="-10" dirty="0">
                <a:latin typeface="Calibri" panose="020F0502020204030204" pitchFamily="34" charset="0"/>
                <a:cs typeface="Georgia"/>
              </a:rPr>
              <a:t>or  </a:t>
            </a:r>
            <a:r>
              <a:rPr sz="2000" spc="75" dirty="0">
                <a:latin typeface="Calibri" panose="020F0502020204030204" pitchFamily="34" charset="0"/>
                <a:cs typeface="Cambria"/>
              </a:rPr>
              <a:t>upset </a:t>
            </a:r>
            <a:r>
              <a:rPr sz="2000" spc="40" dirty="0">
                <a:latin typeface="Calibri" panose="020F0502020204030204" pitchFamily="34" charset="0"/>
                <a:cs typeface="Cambria"/>
              </a:rPr>
              <a:t>our </a:t>
            </a:r>
            <a:r>
              <a:rPr sz="2000" spc="60" dirty="0">
                <a:latin typeface="Calibri" panose="020F0502020204030204" pitchFamily="34" charset="0"/>
                <a:cs typeface="Cambria"/>
              </a:rPr>
              <a:t>working </a:t>
            </a:r>
            <a:r>
              <a:rPr sz="2000" spc="70" dirty="0">
                <a:latin typeface="Calibri" panose="020F0502020204030204" pitchFamily="34" charset="0"/>
                <a:cs typeface="Cambria"/>
              </a:rPr>
              <a:t>relationship.</a:t>
            </a:r>
            <a:r>
              <a:rPr sz="2000" spc="70" dirty="0">
                <a:latin typeface="Calibri" panose="020F0502020204030204" pitchFamily="34" charset="0"/>
                <a:cs typeface="Georgia"/>
              </a:rPr>
              <a:t>” </a:t>
            </a:r>
            <a:r>
              <a:rPr sz="2000" spc="-15" dirty="0">
                <a:latin typeface="Calibri" panose="020F0502020204030204" pitchFamily="34" charset="0"/>
                <a:cs typeface="Georgia"/>
              </a:rPr>
              <a:t>“I’m </a:t>
            </a:r>
            <a:r>
              <a:rPr sz="2000" spc="60" dirty="0">
                <a:latin typeface="Calibri" panose="020F0502020204030204" pitchFamily="34" charset="0"/>
                <a:cs typeface="Georgia"/>
              </a:rPr>
              <a:t>sure </a:t>
            </a:r>
            <a:r>
              <a:rPr sz="2000" spc="55" dirty="0">
                <a:latin typeface="Calibri" panose="020F0502020204030204" pitchFamily="34" charset="0"/>
                <a:cs typeface="Georgia"/>
              </a:rPr>
              <a:t>these </a:t>
            </a:r>
            <a:r>
              <a:rPr sz="2000" spc="70" dirty="0">
                <a:latin typeface="Calibri" panose="020F0502020204030204" pitchFamily="34" charset="0"/>
                <a:cs typeface="Georgia"/>
              </a:rPr>
              <a:t>are  </a:t>
            </a:r>
            <a:r>
              <a:rPr sz="2000" spc="85" dirty="0">
                <a:latin typeface="Calibri" panose="020F0502020204030204" pitchFamily="34" charset="0"/>
                <a:cs typeface="Cambria"/>
              </a:rPr>
              <a:t>unintentional </a:t>
            </a:r>
            <a:r>
              <a:rPr sz="2000" spc="35" dirty="0">
                <a:latin typeface="Calibri" panose="020F0502020204030204" pitchFamily="34" charset="0"/>
                <a:cs typeface="Cambria"/>
              </a:rPr>
              <a:t>errors </a:t>
            </a:r>
            <a:r>
              <a:rPr sz="2000" spc="-195" dirty="0">
                <a:latin typeface="Calibri" panose="020F0502020204030204" pitchFamily="34" charset="0"/>
                <a:cs typeface="Georgia"/>
              </a:rPr>
              <a:t>– </a:t>
            </a:r>
            <a:r>
              <a:rPr sz="2000" spc="25" dirty="0">
                <a:latin typeface="Calibri" panose="020F0502020204030204" pitchFamily="34" charset="0"/>
                <a:cs typeface="Georgia"/>
              </a:rPr>
              <a:t>I’ll </a:t>
            </a:r>
            <a:r>
              <a:rPr sz="2000" spc="65" dirty="0">
                <a:latin typeface="Calibri" panose="020F0502020204030204" pitchFamily="34" charset="0"/>
                <a:cs typeface="Georgia"/>
              </a:rPr>
              <a:t>let </a:t>
            </a:r>
            <a:r>
              <a:rPr sz="2000" spc="70" dirty="0">
                <a:latin typeface="Calibri" panose="020F0502020204030204" pitchFamily="34" charset="0"/>
                <a:cs typeface="Georgia"/>
              </a:rPr>
              <a:t>it </a:t>
            </a:r>
            <a:r>
              <a:rPr sz="2000" spc="-15" dirty="0">
                <a:latin typeface="Calibri" panose="020F0502020204030204" pitchFamily="34" charset="0"/>
                <a:cs typeface="Georgia"/>
              </a:rPr>
              <a:t>go </a:t>
            </a:r>
            <a:r>
              <a:rPr sz="2000" spc="65" dirty="0">
                <a:latin typeface="Calibri" panose="020F0502020204030204" pitchFamily="34" charset="0"/>
                <a:cs typeface="Georgia"/>
              </a:rPr>
              <a:t>this </a:t>
            </a:r>
            <a:r>
              <a:rPr sz="2000" spc="70" dirty="0">
                <a:latin typeface="Calibri" panose="020F0502020204030204" pitchFamily="34" charset="0"/>
                <a:cs typeface="Cambria"/>
              </a:rPr>
              <a:t>time.</a:t>
            </a:r>
            <a:r>
              <a:rPr sz="2000" spc="70" dirty="0">
                <a:latin typeface="Calibri" panose="020F0502020204030204" pitchFamily="34" charset="0"/>
                <a:cs typeface="Georgia"/>
              </a:rPr>
              <a:t>” </a:t>
            </a:r>
            <a:r>
              <a:rPr sz="2000" spc="60" dirty="0">
                <a:latin typeface="Calibri" panose="020F0502020204030204" pitchFamily="34" charset="0"/>
                <a:cs typeface="Georgia"/>
              </a:rPr>
              <a:t>“</a:t>
            </a:r>
            <a:r>
              <a:rPr sz="2000" spc="60" dirty="0">
                <a:latin typeface="Calibri" panose="020F0502020204030204" pitchFamily="34" charset="0"/>
                <a:cs typeface="Cambria"/>
              </a:rPr>
              <a:t>I </a:t>
            </a:r>
            <a:r>
              <a:rPr sz="2000" spc="45" dirty="0">
                <a:latin typeface="Calibri" panose="020F0502020204030204" pitchFamily="34" charset="0"/>
                <a:cs typeface="Cambria"/>
              </a:rPr>
              <a:t>know  </a:t>
            </a:r>
            <a:r>
              <a:rPr sz="2000" spc="35" dirty="0">
                <a:latin typeface="Calibri" panose="020F0502020204030204" pitchFamily="34" charset="0"/>
                <a:cs typeface="Georgia"/>
              </a:rPr>
              <a:t>she’s </a:t>
            </a:r>
            <a:r>
              <a:rPr sz="2000" spc="70" dirty="0">
                <a:latin typeface="Calibri" panose="020F0502020204030204" pitchFamily="34" charset="0"/>
                <a:cs typeface="Georgia"/>
              </a:rPr>
              <a:t>very </a:t>
            </a:r>
            <a:r>
              <a:rPr sz="2000" spc="50" dirty="0">
                <a:latin typeface="Calibri" panose="020F0502020204030204" pitchFamily="34" charset="0"/>
                <a:cs typeface="Georgia"/>
              </a:rPr>
              <a:t>busy, </a:t>
            </a:r>
            <a:r>
              <a:rPr sz="2000" spc="-10" dirty="0">
                <a:latin typeface="Calibri" panose="020F0502020204030204" pitchFamily="34" charset="0"/>
                <a:cs typeface="Georgia"/>
              </a:rPr>
              <a:t>so </a:t>
            </a:r>
            <a:r>
              <a:rPr sz="2000" spc="35" dirty="0">
                <a:latin typeface="Calibri" panose="020F0502020204030204" pitchFamily="34" charset="0"/>
                <a:cs typeface="Georgia"/>
              </a:rPr>
              <a:t>I expect </a:t>
            </a:r>
            <a:r>
              <a:rPr sz="2000" spc="60" dirty="0">
                <a:latin typeface="Calibri" panose="020F0502020204030204" pitchFamily="34" charset="0"/>
                <a:cs typeface="Georgia"/>
              </a:rPr>
              <a:t>that’s </a:t>
            </a:r>
            <a:r>
              <a:rPr sz="2000" spc="80" dirty="0">
                <a:latin typeface="Calibri" panose="020F0502020204030204" pitchFamily="34" charset="0"/>
                <a:cs typeface="Georgia"/>
              </a:rPr>
              <a:t>why </a:t>
            </a:r>
            <a:r>
              <a:rPr sz="2000" spc="55" dirty="0">
                <a:latin typeface="Calibri" panose="020F0502020204030204" pitchFamily="34" charset="0"/>
                <a:cs typeface="Georgia"/>
              </a:rPr>
              <a:t>these </a:t>
            </a:r>
            <a:r>
              <a:rPr sz="2000" spc="70" dirty="0">
                <a:latin typeface="Calibri" panose="020F0502020204030204" pitchFamily="34" charset="0"/>
                <a:cs typeface="Georgia"/>
              </a:rPr>
              <a:t>mistakes  </a:t>
            </a:r>
            <a:r>
              <a:rPr sz="2000" spc="65" dirty="0">
                <a:latin typeface="Calibri" panose="020F0502020204030204" pitchFamily="34" charset="0"/>
                <a:cs typeface="Cambria"/>
              </a:rPr>
              <a:t>happened.</a:t>
            </a:r>
            <a:r>
              <a:rPr sz="2000" spc="65" dirty="0">
                <a:latin typeface="Calibri" panose="020F0502020204030204" pitchFamily="34" charset="0"/>
                <a:cs typeface="Georgia"/>
              </a:rPr>
              <a:t>”</a:t>
            </a:r>
            <a:endParaRPr sz="2000" dirty="0">
              <a:latin typeface="Calibri" panose="020F0502020204030204" pitchFamily="34" charset="0"/>
              <a:cs typeface="Georgia"/>
            </a:endParaRPr>
          </a:p>
          <a:p>
            <a:pPr marL="287020" marR="93345" indent="-274320" algn="just">
              <a:lnSpc>
                <a:spcPts val="2110"/>
              </a:lnSpc>
              <a:spcBef>
                <a:spcPts val="580"/>
              </a:spcBef>
              <a:buClr>
                <a:srgbClr val="FD8537"/>
              </a:buClr>
              <a:buSzPct val="68181"/>
              <a:buFont typeface="Wingdings"/>
              <a:buChar char=""/>
              <a:tabLst>
                <a:tab pos="287020" algn="l"/>
              </a:tabLst>
            </a:pPr>
            <a:r>
              <a:rPr sz="2000" b="1" spc="170" dirty="0">
                <a:latin typeface="Calibri" panose="020F0502020204030204" pitchFamily="34" charset="0"/>
                <a:cs typeface="Cambria"/>
              </a:rPr>
              <a:t>Being </a:t>
            </a:r>
            <a:r>
              <a:rPr sz="2000" b="1" spc="145" dirty="0">
                <a:latin typeface="Calibri" panose="020F0502020204030204" pitchFamily="34" charset="0"/>
                <a:cs typeface="Cambria"/>
              </a:rPr>
              <a:t>aware </a:t>
            </a:r>
            <a:r>
              <a:rPr sz="2000" b="1" spc="110" dirty="0">
                <a:latin typeface="Calibri" panose="020F0502020204030204" pitchFamily="34" charset="0"/>
                <a:cs typeface="Cambria"/>
              </a:rPr>
              <a:t>of </a:t>
            </a:r>
            <a:r>
              <a:rPr sz="2000" b="1" spc="114" dirty="0">
                <a:latin typeface="Calibri" panose="020F0502020204030204" pitchFamily="34" charset="0"/>
                <a:cs typeface="Cambria"/>
              </a:rPr>
              <a:t>these </a:t>
            </a:r>
            <a:r>
              <a:rPr sz="2000" b="1" spc="150" dirty="0">
                <a:latin typeface="Calibri" panose="020F0502020204030204" pitchFamily="34" charset="0"/>
                <a:cs typeface="Cambria"/>
              </a:rPr>
              <a:t>Inner </a:t>
            </a:r>
            <a:r>
              <a:rPr sz="2000" b="1" spc="145" dirty="0">
                <a:latin typeface="Calibri" panose="020F0502020204030204" pitchFamily="34" charset="0"/>
                <a:cs typeface="Cambria"/>
              </a:rPr>
              <a:t>Dialogues </a:t>
            </a:r>
            <a:r>
              <a:rPr sz="2000" b="1" spc="170" dirty="0">
                <a:latin typeface="Calibri" panose="020F0502020204030204" pitchFamily="34" charset="0"/>
                <a:cs typeface="Cambria"/>
              </a:rPr>
              <a:t>can </a:t>
            </a:r>
            <a:r>
              <a:rPr sz="2000" b="1" spc="125" dirty="0">
                <a:latin typeface="Calibri" panose="020F0502020204030204" pitchFamily="34" charset="0"/>
                <a:cs typeface="Cambria"/>
              </a:rPr>
              <a:t>help  </a:t>
            </a:r>
            <a:r>
              <a:rPr sz="2000" b="1" spc="135" dirty="0">
                <a:latin typeface="Calibri" panose="020F0502020204030204" pitchFamily="34" charset="0"/>
                <a:cs typeface="Cambria"/>
              </a:rPr>
              <a:t>us </a:t>
            </a:r>
            <a:r>
              <a:rPr sz="2000" b="1" spc="125" dirty="0">
                <a:latin typeface="Calibri" panose="020F0502020204030204" pitchFamily="34" charset="0"/>
                <a:cs typeface="Cambria"/>
              </a:rPr>
              <a:t>consider </a:t>
            </a:r>
            <a:r>
              <a:rPr sz="2000" b="1" spc="130" dirty="0">
                <a:latin typeface="Calibri" panose="020F0502020204030204" pitchFamily="34" charset="0"/>
                <a:cs typeface="Cambria"/>
              </a:rPr>
              <a:t>our </a:t>
            </a:r>
            <a:r>
              <a:rPr sz="2000" b="1" spc="110" dirty="0">
                <a:latin typeface="Calibri" panose="020F0502020204030204" pitchFamily="34" charset="0"/>
                <a:cs typeface="Cambria"/>
              </a:rPr>
              <a:t>response </a:t>
            </a:r>
            <a:r>
              <a:rPr sz="2000" b="1" spc="160" dirty="0">
                <a:latin typeface="Calibri" panose="020F0502020204030204" pitchFamily="34" charset="0"/>
                <a:cs typeface="Cambria"/>
              </a:rPr>
              <a:t>and </a:t>
            </a:r>
            <a:r>
              <a:rPr sz="2000" b="1" spc="135" dirty="0">
                <a:latin typeface="Calibri" panose="020F0502020204030204" pitchFamily="34" charset="0"/>
                <a:cs typeface="Cambria"/>
              </a:rPr>
              <a:t>adjust </a:t>
            </a:r>
            <a:r>
              <a:rPr sz="2000" b="1" spc="140" dirty="0">
                <a:latin typeface="Calibri" panose="020F0502020204030204" pitchFamily="34" charset="0"/>
                <a:cs typeface="Cambria"/>
              </a:rPr>
              <a:t>behaviour  </a:t>
            </a:r>
            <a:r>
              <a:rPr sz="2000" b="1" spc="110" dirty="0">
                <a:latin typeface="Calibri" panose="020F0502020204030204" pitchFamily="34" charset="0"/>
                <a:cs typeface="Cambria"/>
              </a:rPr>
              <a:t>to </a:t>
            </a:r>
            <a:r>
              <a:rPr sz="2000" b="1" spc="105" dirty="0">
                <a:latin typeface="Calibri" panose="020F0502020204030204" pitchFamily="34" charset="0"/>
                <a:cs typeface="Cambria"/>
              </a:rPr>
              <a:t>be</a:t>
            </a:r>
            <a:r>
              <a:rPr sz="2000" b="1" spc="120" dirty="0">
                <a:latin typeface="Calibri" panose="020F0502020204030204" pitchFamily="34" charset="0"/>
                <a:cs typeface="Cambria"/>
              </a:rPr>
              <a:t> </a:t>
            </a:r>
            <a:r>
              <a:rPr sz="2000" b="1" spc="100" dirty="0">
                <a:latin typeface="Calibri" panose="020F0502020204030204" pitchFamily="34" charset="0"/>
                <a:cs typeface="Cambria"/>
              </a:rPr>
              <a:t>assertive!</a:t>
            </a:r>
            <a:endParaRPr sz="2000" dirty="0">
              <a:latin typeface="Calibri" panose="020F0502020204030204" pitchFamily="34" charset="0"/>
              <a:cs typeface="Cambria"/>
            </a:endParaRPr>
          </a:p>
        </p:txBody>
      </p:sp>
    </p:spTree>
    <p:extLst>
      <p:ext uri="{BB962C8B-B14F-4D97-AF65-F5344CB8AC3E}">
        <p14:creationId xmlns:p14="http://schemas.microsoft.com/office/powerpoint/2010/main" val="1204018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476672"/>
            <a:ext cx="7772400" cy="503237"/>
          </a:xfrm>
          <a:prstGeom prst="rect">
            <a:avLst/>
          </a:prstGeom>
        </p:spPr>
        <p:txBody>
          <a:bodyPr vert="horz" wrap="square" lIns="0" tIns="517652" rIns="0" bIns="0" rtlCol="0">
            <a:spAutoFit/>
          </a:bodyPr>
          <a:lstStyle/>
          <a:p>
            <a:pPr marL="12700">
              <a:lnSpc>
                <a:spcPct val="100000"/>
              </a:lnSpc>
            </a:pPr>
            <a:r>
              <a:rPr sz="3000" spc="280" dirty="0"/>
              <a:t>A</a:t>
            </a:r>
            <a:r>
              <a:rPr spc="280" dirty="0"/>
              <a:t>SSERTIVE</a:t>
            </a:r>
            <a:r>
              <a:rPr spc="250" dirty="0"/>
              <a:t> </a:t>
            </a:r>
            <a:r>
              <a:rPr spc="295" dirty="0"/>
              <a:t>PEOPLE</a:t>
            </a:r>
            <a:endParaRPr sz="3000" dirty="0"/>
          </a:p>
        </p:txBody>
      </p:sp>
      <p:sp>
        <p:nvSpPr>
          <p:cNvPr id="3" name="object 3"/>
          <p:cNvSpPr txBox="1"/>
          <p:nvPr/>
        </p:nvSpPr>
        <p:spPr>
          <a:xfrm>
            <a:off x="539552" y="1484784"/>
            <a:ext cx="7738109" cy="4524315"/>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spc="50" dirty="0">
                <a:latin typeface="Calibri" panose="020F0502020204030204" pitchFamily="34" charset="0"/>
                <a:cs typeface="Cambria"/>
              </a:rPr>
              <a:t>feel </a:t>
            </a:r>
            <a:r>
              <a:rPr sz="2200" spc="45" dirty="0">
                <a:latin typeface="Calibri" panose="020F0502020204030204" pitchFamily="34" charset="0"/>
                <a:cs typeface="Cambria"/>
              </a:rPr>
              <a:t>free </a:t>
            </a:r>
            <a:r>
              <a:rPr sz="2200" spc="15" dirty="0">
                <a:latin typeface="Calibri" panose="020F0502020204030204" pitchFamily="34" charset="0"/>
                <a:cs typeface="Cambria"/>
              </a:rPr>
              <a:t>to </a:t>
            </a:r>
            <a:r>
              <a:rPr sz="2200" spc="55" dirty="0">
                <a:latin typeface="Calibri" panose="020F0502020204030204" pitchFamily="34" charset="0"/>
                <a:cs typeface="Cambria"/>
              </a:rPr>
              <a:t>express </a:t>
            </a:r>
            <a:r>
              <a:rPr sz="2200" spc="80" dirty="0">
                <a:latin typeface="Calibri" panose="020F0502020204030204" pitchFamily="34" charset="0"/>
                <a:cs typeface="Cambria"/>
              </a:rPr>
              <a:t>their feelings, </a:t>
            </a:r>
            <a:r>
              <a:rPr sz="2200" spc="90" dirty="0">
                <a:latin typeface="Calibri" panose="020F0502020204030204" pitchFamily="34" charset="0"/>
                <a:cs typeface="Cambria"/>
              </a:rPr>
              <a:t>thoughts, </a:t>
            </a:r>
            <a:r>
              <a:rPr sz="2200" spc="95" dirty="0">
                <a:latin typeface="Calibri" panose="020F0502020204030204" pitchFamily="34" charset="0"/>
                <a:cs typeface="Cambria"/>
              </a:rPr>
              <a:t>and</a:t>
            </a:r>
            <a:r>
              <a:rPr sz="2200" spc="620" dirty="0">
                <a:latin typeface="Calibri" panose="020F0502020204030204" pitchFamily="34" charset="0"/>
                <a:cs typeface="Cambria"/>
              </a:rPr>
              <a:t> </a:t>
            </a:r>
            <a:r>
              <a:rPr sz="2200" spc="50" dirty="0">
                <a:latin typeface="Calibri" panose="020F0502020204030204" pitchFamily="34" charset="0"/>
                <a:cs typeface="Cambria"/>
              </a:rPr>
              <a:t>desires;</a:t>
            </a:r>
            <a:endParaRPr sz="2200" dirty="0">
              <a:latin typeface="Calibri" panose="020F0502020204030204" pitchFamily="34" charset="0"/>
              <a:cs typeface="Cambria"/>
            </a:endParaRPr>
          </a:p>
          <a:p>
            <a:pPr marL="287020" marR="1053465" indent="-274320">
              <a:lnSpc>
                <a:spcPct val="100000"/>
              </a:lnSpc>
              <a:spcBef>
                <a:spcPts val="600"/>
              </a:spcBef>
              <a:buClr>
                <a:srgbClr val="FD8537"/>
              </a:buClr>
              <a:buSzPct val="68181"/>
              <a:buFont typeface="Wingdings"/>
              <a:buChar char=""/>
              <a:tabLst>
                <a:tab pos="287020" algn="l"/>
              </a:tabLst>
            </a:pPr>
            <a:r>
              <a:rPr sz="2200" spc="75" dirty="0">
                <a:latin typeface="Calibri" panose="020F0502020204030204" pitchFamily="34" charset="0"/>
                <a:cs typeface="Cambria"/>
              </a:rPr>
              <a:t>are </a:t>
            </a:r>
            <a:r>
              <a:rPr sz="2200" spc="55" dirty="0">
                <a:latin typeface="Calibri" panose="020F0502020204030204" pitchFamily="34" charset="0"/>
                <a:cs typeface="Cambria"/>
              </a:rPr>
              <a:t>also </a:t>
            </a:r>
            <a:r>
              <a:rPr sz="2200" spc="65" dirty="0">
                <a:latin typeface="Calibri" panose="020F0502020204030204" pitchFamily="34" charset="0"/>
                <a:cs typeface="Cambria"/>
              </a:rPr>
              <a:t>able </a:t>
            </a:r>
            <a:r>
              <a:rPr sz="2200" spc="15" dirty="0">
                <a:latin typeface="Calibri" panose="020F0502020204030204" pitchFamily="34" charset="0"/>
                <a:cs typeface="Cambria"/>
              </a:rPr>
              <a:t>to </a:t>
            </a:r>
            <a:r>
              <a:rPr sz="2200" spc="90" dirty="0">
                <a:latin typeface="Calibri" panose="020F0502020204030204" pitchFamily="34" charset="0"/>
                <a:cs typeface="Cambria"/>
              </a:rPr>
              <a:t>initiate </a:t>
            </a:r>
            <a:r>
              <a:rPr sz="2200" spc="95" dirty="0">
                <a:latin typeface="Calibri" panose="020F0502020204030204" pitchFamily="34" charset="0"/>
                <a:cs typeface="Cambria"/>
              </a:rPr>
              <a:t>and </a:t>
            </a:r>
            <a:r>
              <a:rPr sz="2200" spc="110" dirty="0">
                <a:latin typeface="Calibri" panose="020F0502020204030204" pitchFamily="34" charset="0"/>
                <a:cs typeface="Cambria"/>
              </a:rPr>
              <a:t>maintain </a:t>
            </a:r>
            <a:r>
              <a:rPr sz="2200" spc="45" dirty="0">
                <a:latin typeface="Calibri" panose="020F0502020204030204" pitchFamily="34" charset="0"/>
                <a:cs typeface="Cambria"/>
              </a:rPr>
              <a:t>comfortable  </a:t>
            </a:r>
            <a:r>
              <a:rPr sz="2200" spc="70" dirty="0">
                <a:latin typeface="Calibri" panose="020F0502020204030204" pitchFamily="34" charset="0"/>
                <a:cs typeface="Cambria"/>
              </a:rPr>
              <a:t>relationships </a:t>
            </a:r>
            <a:r>
              <a:rPr sz="2200" spc="80" dirty="0">
                <a:latin typeface="Calibri" panose="020F0502020204030204" pitchFamily="34" charset="0"/>
                <a:cs typeface="Cambria"/>
              </a:rPr>
              <a:t>with </a:t>
            </a:r>
            <a:r>
              <a:rPr sz="2200" spc="50" dirty="0">
                <a:latin typeface="Calibri" panose="020F0502020204030204" pitchFamily="34" charset="0"/>
                <a:cs typeface="Cambria"/>
              </a:rPr>
              <a:t>other</a:t>
            </a:r>
            <a:r>
              <a:rPr sz="2200" spc="200" dirty="0">
                <a:latin typeface="Calibri" panose="020F0502020204030204" pitchFamily="34" charset="0"/>
                <a:cs typeface="Cambria"/>
              </a:rPr>
              <a:t> </a:t>
            </a:r>
            <a:r>
              <a:rPr sz="2200" spc="20" dirty="0">
                <a:latin typeface="Calibri" panose="020F0502020204030204" pitchFamily="34" charset="0"/>
                <a:cs typeface="Cambria"/>
              </a:rPr>
              <a:t>people;</a:t>
            </a:r>
            <a:endParaRPr sz="2200" dirty="0">
              <a:latin typeface="Calibri" panose="020F0502020204030204" pitchFamily="34" charset="0"/>
              <a:cs typeface="Cambria"/>
            </a:endParaRPr>
          </a:p>
          <a:p>
            <a:pPr marL="287020" marR="5080" indent="-274320">
              <a:lnSpc>
                <a:spcPct val="100000"/>
              </a:lnSpc>
              <a:spcBef>
                <a:spcPts val="600"/>
              </a:spcBef>
              <a:buClr>
                <a:srgbClr val="FD8537"/>
              </a:buClr>
              <a:buSzPct val="68181"/>
              <a:buFont typeface="Wingdings"/>
              <a:buChar char=""/>
              <a:tabLst>
                <a:tab pos="287020" algn="l"/>
              </a:tabLst>
            </a:pPr>
            <a:r>
              <a:rPr sz="2200" spc="90" dirty="0" smtClean="0">
                <a:latin typeface="Calibri" panose="020F0502020204030204" pitchFamily="34" charset="0"/>
                <a:cs typeface="Cambria"/>
              </a:rPr>
              <a:t>have </a:t>
            </a:r>
            <a:r>
              <a:rPr sz="2200" spc="35" dirty="0">
                <a:latin typeface="Calibri" panose="020F0502020204030204" pitchFamily="34" charset="0"/>
                <a:cs typeface="Cambria"/>
              </a:rPr>
              <a:t>control </a:t>
            </a:r>
            <a:r>
              <a:rPr sz="2200" spc="20" dirty="0">
                <a:latin typeface="Calibri" panose="020F0502020204030204" pitchFamily="34" charset="0"/>
                <a:cs typeface="Cambria"/>
              </a:rPr>
              <a:t>over </a:t>
            </a:r>
            <a:r>
              <a:rPr sz="2200" spc="75" dirty="0">
                <a:latin typeface="Calibri" panose="020F0502020204030204" pitchFamily="34" charset="0"/>
                <a:cs typeface="Cambria"/>
              </a:rPr>
              <a:t>their </a:t>
            </a:r>
            <a:r>
              <a:rPr sz="2200" spc="95" dirty="0">
                <a:latin typeface="Calibri" panose="020F0502020204030204" pitchFamily="34" charset="0"/>
                <a:cs typeface="Cambria"/>
              </a:rPr>
              <a:t>anger. </a:t>
            </a:r>
            <a:r>
              <a:rPr sz="2200" spc="110" dirty="0">
                <a:latin typeface="Calibri" panose="020F0502020204030204" pitchFamily="34" charset="0"/>
                <a:cs typeface="Cambria"/>
              </a:rPr>
              <a:t>This </a:t>
            </a:r>
            <a:r>
              <a:rPr sz="2200" spc="15" dirty="0">
                <a:latin typeface="Calibri" panose="020F0502020204030204" pitchFamily="34" charset="0"/>
                <a:cs typeface="Cambria"/>
              </a:rPr>
              <a:t>does </a:t>
            </a:r>
            <a:r>
              <a:rPr sz="2200" spc="50" dirty="0">
                <a:latin typeface="Calibri" panose="020F0502020204030204" pitchFamily="34" charset="0"/>
                <a:cs typeface="Cambria"/>
              </a:rPr>
              <a:t>not </a:t>
            </a:r>
            <a:r>
              <a:rPr sz="2200" spc="100" dirty="0">
                <a:latin typeface="Calibri" panose="020F0502020204030204" pitchFamily="34" charset="0"/>
                <a:cs typeface="Cambria"/>
              </a:rPr>
              <a:t>mean </a:t>
            </a:r>
            <a:r>
              <a:rPr sz="2200" spc="114" dirty="0">
                <a:latin typeface="Calibri" panose="020F0502020204030204" pitchFamily="34" charset="0"/>
                <a:cs typeface="Cambria"/>
              </a:rPr>
              <a:t>that  </a:t>
            </a:r>
            <a:r>
              <a:rPr sz="2200" spc="75" dirty="0">
                <a:latin typeface="Calibri" panose="020F0502020204030204" pitchFamily="34" charset="0"/>
                <a:cs typeface="Cambria"/>
              </a:rPr>
              <a:t>they </a:t>
            </a:r>
            <a:r>
              <a:rPr sz="2200" spc="50" dirty="0">
                <a:latin typeface="Calibri" panose="020F0502020204030204" pitchFamily="34" charset="0"/>
                <a:cs typeface="Cambria"/>
              </a:rPr>
              <a:t>repress </a:t>
            </a:r>
            <a:r>
              <a:rPr sz="2200" spc="90" dirty="0">
                <a:latin typeface="Calibri" panose="020F0502020204030204" pitchFamily="34" charset="0"/>
                <a:cs typeface="Cambria"/>
              </a:rPr>
              <a:t>this </a:t>
            </a:r>
            <a:r>
              <a:rPr sz="2200" spc="65" dirty="0">
                <a:latin typeface="Calibri" panose="020F0502020204030204" pitchFamily="34" charset="0"/>
                <a:cs typeface="Cambria"/>
              </a:rPr>
              <a:t>feeling; </a:t>
            </a:r>
            <a:r>
              <a:rPr sz="2200" spc="95" dirty="0">
                <a:latin typeface="Calibri" panose="020F0502020204030204" pitchFamily="34" charset="0"/>
                <a:cs typeface="Cambria"/>
              </a:rPr>
              <a:t>it </a:t>
            </a:r>
            <a:r>
              <a:rPr sz="2200" spc="90" dirty="0">
                <a:latin typeface="Calibri" panose="020F0502020204030204" pitchFamily="34" charset="0"/>
                <a:cs typeface="Cambria"/>
              </a:rPr>
              <a:t>means </a:t>
            </a:r>
            <a:r>
              <a:rPr sz="2200" spc="120" dirty="0">
                <a:latin typeface="Calibri" panose="020F0502020204030204" pitchFamily="34" charset="0"/>
                <a:cs typeface="Cambria"/>
              </a:rPr>
              <a:t>that </a:t>
            </a:r>
            <a:r>
              <a:rPr sz="2200" spc="80" dirty="0">
                <a:latin typeface="Calibri" panose="020F0502020204030204" pitchFamily="34" charset="0"/>
                <a:cs typeface="Cambria"/>
              </a:rPr>
              <a:t>they </a:t>
            </a:r>
            <a:r>
              <a:rPr sz="2200" spc="35" dirty="0">
                <a:latin typeface="Calibri" panose="020F0502020204030204" pitchFamily="34" charset="0"/>
                <a:cs typeface="Cambria"/>
              </a:rPr>
              <a:t>control </a:t>
            </a:r>
            <a:r>
              <a:rPr sz="2200" spc="80" dirty="0">
                <a:latin typeface="Calibri" panose="020F0502020204030204" pitchFamily="34" charset="0"/>
                <a:cs typeface="Cambria"/>
              </a:rPr>
              <a:t>anger  </a:t>
            </a:r>
            <a:r>
              <a:rPr sz="2200" spc="95" dirty="0">
                <a:latin typeface="Calibri" panose="020F0502020204030204" pitchFamily="34" charset="0"/>
                <a:cs typeface="Cambria"/>
              </a:rPr>
              <a:t>and </a:t>
            </a:r>
            <a:r>
              <a:rPr sz="2200" spc="120" dirty="0">
                <a:latin typeface="Calibri" panose="020F0502020204030204" pitchFamily="34" charset="0"/>
                <a:cs typeface="Cambria"/>
              </a:rPr>
              <a:t>talk </a:t>
            </a:r>
            <a:r>
              <a:rPr sz="2200" spc="65" dirty="0">
                <a:latin typeface="Calibri" panose="020F0502020204030204" pitchFamily="34" charset="0"/>
                <a:cs typeface="Cambria"/>
              </a:rPr>
              <a:t>about </a:t>
            </a:r>
            <a:r>
              <a:rPr sz="2200" spc="95" dirty="0">
                <a:latin typeface="Calibri" panose="020F0502020204030204" pitchFamily="34" charset="0"/>
                <a:cs typeface="Cambria"/>
              </a:rPr>
              <a:t>it in </a:t>
            </a:r>
            <a:r>
              <a:rPr sz="2200" spc="145" dirty="0">
                <a:latin typeface="Calibri" panose="020F0502020204030204" pitchFamily="34" charset="0"/>
                <a:cs typeface="Cambria"/>
              </a:rPr>
              <a:t>a </a:t>
            </a:r>
            <a:r>
              <a:rPr sz="2200" spc="70" dirty="0">
                <a:latin typeface="Calibri" panose="020F0502020204030204" pitchFamily="34" charset="0"/>
                <a:cs typeface="Cambria"/>
              </a:rPr>
              <a:t>reasoning</a:t>
            </a:r>
            <a:r>
              <a:rPr sz="2200" spc="240" dirty="0">
                <a:latin typeface="Calibri" panose="020F0502020204030204" pitchFamily="34" charset="0"/>
                <a:cs typeface="Cambria"/>
              </a:rPr>
              <a:t> </a:t>
            </a:r>
            <a:r>
              <a:rPr sz="2200" spc="85" dirty="0">
                <a:latin typeface="Calibri" panose="020F0502020204030204" pitchFamily="34" charset="0"/>
                <a:cs typeface="Cambria"/>
              </a:rPr>
              <a:t>manner;</a:t>
            </a:r>
            <a:endParaRPr sz="2200" dirty="0">
              <a:latin typeface="Calibri" panose="020F0502020204030204" pitchFamily="34" charset="0"/>
              <a:cs typeface="Cambria"/>
            </a:endParaRPr>
          </a:p>
          <a:p>
            <a:pPr marL="287020" marR="271780" indent="-274320">
              <a:lnSpc>
                <a:spcPct val="100000"/>
              </a:lnSpc>
              <a:spcBef>
                <a:spcPts val="600"/>
              </a:spcBef>
              <a:buClr>
                <a:srgbClr val="FD8537"/>
              </a:buClr>
              <a:buSzPct val="68181"/>
              <a:buFont typeface="Wingdings"/>
              <a:buChar char=""/>
              <a:tabLst>
                <a:tab pos="287020" algn="l"/>
              </a:tabLst>
            </a:pPr>
            <a:r>
              <a:rPr sz="2200" spc="75" dirty="0">
                <a:latin typeface="Calibri" panose="020F0502020204030204" pitchFamily="34" charset="0"/>
                <a:cs typeface="Cambria"/>
              </a:rPr>
              <a:t>are </a:t>
            </a:r>
            <a:r>
              <a:rPr sz="2200" spc="80" dirty="0">
                <a:latin typeface="Calibri" panose="020F0502020204030204" pitchFamily="34" charset="0"/>
                <a:cs typeface="Cambria"/>
              </a:rPr>
              <a:t>willing </a:t>
            </a:r>
            <a:r>
              <a:rPr sz="2200" spc="15" dirty="0">
                <a:latin typeface="Calibri" panose="020F0502020204030204" pitchFamily="34" charset="0"/>
                <a:cs typeface="Cambria"/>
              </a:rPr>
              <a:t>to </a:t>
            </a:r>
            <a:r>
              <a:rPr sz="2200" spc="35" dirty="0">
                <a:latin typeface="Calibri" panose="020F0502020204030204" pitchFamily="34" charset="0"/>
                <a:cs typeface="Cambria"/>
              </a:rPr>
              <a:t>compromise </a:t>
            </a:r>
            <a:r>
              <a:rPr sz="2200" spc="80" dirty="0">
                <a:latin typeface="Calibri" panose="020F0502020204030204" pitchFamily="34" charset="0"/>
                <a:cs typeface="Cambria"/>
              </a:rPr>
              <a:t>with </a:t>
            </a:r>
            <a:r>
              <a:rPr sz="2200" spc="70" dirty="0">
                <a:latin typeface="Calibri" panose="020F0502020204030204" pitchFamily="34" charset="0"/>
                <a:cs typeface="Cambria"/>
              </a:rPr>
              <a:t>others, </a:t>
            </a:r>
            <a:r>
              <a:rPr sz="2200" spc="85" dirty="0">
                <a:latin typeface="Calibri" panose="020F0502020204030204" pitchFamily="34" charset="0"/>
                <a:cs typeface="Cambria"/>
              </a:rPr>
              <a:t>rather </a:t>
            </a:r>
            <a:r>
              <a:rPr sz="2200" spc="114" dirty="0">
                <a:latin typeface="Calibri" panose="020F0502020204030204" pitchFamily="34" charset="0"/>
                <a:cs typeface="Cambria"/>
              </a:rPr>
              <a:t>than  </a:t>
            </a:r>
            <a:r>
              <a:rPr sz="2200" spc="85" dirty="0">
                <a:latin typeface="Calibri" panose="020F0502020204030204" pitchFamily="34" charset="0"/>
                <a:cs typeface="Cambria"/>
              </a:rPr>
              <a:t>always </a:t>
            </a:r>
            <a:r>
              <a:rPr lang="cs-CZ" sz="2200" spc="90" dirty="0" err="1" smtClean="0">
                <a:latin typeface="Calibri" panose="020F0502020204030204" pitchFamily="34" charset="0"/>
                <a:cs typeface="Cambria"/>
              </a:rPr>
              <a:t>pursuing</a:t>
            </a:r>
            <a:r>
              <a:rPr lang="cs-CZ" sz="2200" spc="90" dirty="0" smtClean="0">
                <a:latin typeface="Calibri" panose="020F0502020204030204" pitchFamily="34" charset="0"/>
                <a:cs typeface="Cambria"/>
              </a:rPr>
              <a:t> </a:t>
            </a:r>
            <a:r>
              <a:rPr sz="2200" spc="75" dirty="0" smtClean="0">
                <a:latin typeface="Calibri" panose="020F0502020204030204" pitchFamily="34" charset="0"/>
                <a:cs typeface="Cambria"/>
              </a:rPr>
              <a:t>their </a:t>
            </a:r>
            <a:r>
              <a:rPr sz="2200" spc="15" dirty="0">
                <a:latin typeface="Calibri" panose="020F0502020204030204" pitchFamily="34" charset="0"/>
                <a:cs typeface="Cambria"/>
              </a:rPr>
              <a:t>own </a:t>
            </a:r>
            <a:r>
              <a:rPr sz="2200" spc="75" dirty="0">
                <a:latin typeface="Calibri" panose="020F0502020204030204" pitchFamily="34" charset="0"/>
                <a:cs typeface="Cambria"/>
              </a:rPr>
              <a:t>way </a:t>
            </a:r>
            <a:endParaRPr lang="cs-CZ" sz="2200" spc="75" dirty="0" smtClean="0">
              <a:latin typeface="Calibri" panose="020F0502020204030204" pitchFamily="34" charset="0"/>
              <a:cs typeface="Cambria"/>
            </a:endParaRPr>
          </a:p>
          <a:p>
            <a:pPr marL="287020" marR="271780" indent="-274320">
              <a:lnSpc>
                <a:spcPct val="100000"/>
              </a:lnSpc>
              <a:spcBef>
                <a:spcPts val="600"/>
              </a:spcBef>
              <a:buClr>
                <a:srgbClr val="FD8537"/>
              </a:buClr>
              <a:buSzPct val="68181"/>
              <a:buFont typeface="Wingdings"/>
              <a:buChar char=""/>
              <a:tabLst>
                <a:tab pos="287020" algn="l"/>
              </a:tabLst>
            </a:pPr>
            <a:r>
              <a:rPr sz="2200" spc="65" dirty="0" smtClean="0">
                <a:latin typeface="Calibri" panose="020F0502020204030204" pitchFamily="34" charset="0"/>
                <a:cs typeface="Cambria"/>
              </a:rPr>
              <a:t>tend </a:t>
            </a:r>
            <a:r>
              <a:rPr sz="2200" spc="15" dirty="0">
                <a:latin typeface="Calibri" panose="020F0502020204030204" pitchFamily="34" charset="0"/>
                <a:cs typeface="Cambria"/>
              </a:rPr>
              <a:t>to </a:t>
            </a:r>
            <a:r>
              <a:rPr sz="2200" spc="90" dirty="0">
                <a:latin typeface="Calibri" panose="020F0502020204030204" pitchFamily="34" charset="0"/>
                <a:cs typeface="Cambria"/>
              </a:rPr>
              <a:t>have </a:t>
            </a:r>
            <a:r>
              <a:rPr sz="2200" spc="-10" dirty="0">
                <a:latin typeface="Calibri" panose="020F0502020204030204" pitchFamily="34" charset="0"/>
                <a:cs typeface="Cambria"/>
              </a:rPr>
              <a:t>good  </a:t>
            </a:r>
            <a:r>
              <a:rPr sz="2200" spc="55" dirty="0">
                <a:latin typeface="Calibri" panose="020F0502020204030204" pitchFamily="34" charset="0"/>
                <a:cs typeface="Cambria"/>
              </a:rPr>
              <a:t>self-esteem;</a:t>
            </a:r>
            <a:endParaRPr sz="2200" dirty="0">
              <a:latin typeface="Calibri" panose="020F0502020204030204" pitchFamily="34" charset="0"/>
              <a:cs typeface="Cambria"/>
            </a:endParaRPr>
          </a:p>
          <a:p>
            <a:pPr marL="287020" marR="88265" indent="-274320">
              <a:lnSpc>
                <a:spcPct val="100000"/>
              </a:lnSpc>
              <a:spcBef>
                <a:spcPts val="600"/>
              </a:spcBef>
              <a:buClr>
                <a:srgbClr val="FD8537"/>
              </a:buClr>
              <a:buSzPct val="68181"/>
              <a:buFont typeface="Wingdings"/>
              <a:buChar char=""/>
              <a:tabLst>
                <a:tab pos="287020" algn="l"/>
              </a:tabLst>
            </a:pPr>
            <a:r>
              <a:rPr sz="2200" spc="65" dirty="0">
                <a:latin typeface="Calibri" panose="020F0502020204030204" pitchFamily="34" charset="0"/>
                <a:cs typeface="Cambria"/>
              </a:rPr>
              <a:t>enter </a:t>
            </a:r>
            <a:r>
              <a:rPr sz="2200" spc="70" dirty="0">
                <a:latin typeface="Calibri" panose="020F0502020204030204" pitchFamily="34" charset="0"/>
                <a:cs typeface="Cambria"/>
              </a:rPr>
              <a:t>friendships </a:t>
            </a:r>
            <a:r>
              <a:rPr sz="2200" spc="45" dirty="0">
                <a:latin typeface="Calibri" panose="020F0502020204030204" pitchFamily="34" charset="0"/>
                <a:cs typeface="Cambria"/>
              </a:rPr>
              <a:t>from </a:t>
            </a:r>
            <a:r>
              <a:rPr sz="2200" spc="125" dirty="0">
                <a:latin typeface="Calibri" panose="020F0502020204030204" pitchFamily="34" charset="0"/>
                <a:cs typeface="Cambria"/>
              </a:rPr>
              <a:t>an </a:t>
            </a:r>
            <a:r>
              <a:rPr sz="2200" spc="50" dirty="0">
                <a:latin typeface="Calibri" panose="020F0502020204030204" pitchFamily="34" charset="0"/>
                <a:cs typeface="Cambria"/>
              </a:rPr>
              <a:t>'I </a:t>
            </a:r>
            <a:r>
              <a:rPr lang="cs-CZ" sz="2200" spc="55" dirty="0" err="1" smtClean="0">
                <a:latin typeface="Calibri" panose="020F0502020204030204" pitchFamily="34" charset="0"/>
                <a:cs typeface="Cambria"/>
              </a:rPr>
              <a:t>understand</a:t>
            </a:r>
            <a:r>
              <a:rPr lang="cs-CZ" sz="2200" spc="55" dirty="0" smtClean="0">
                <a:latin typeface="Calibri" panose="020F0502020204030204" pitchFamily="34" charset="0"/>
                <a:cs typeface="Cambria"/>
              </a:rPr>
              <a:t> </a:t>
            </a:r>
            <a:r>
              <a:rPr sz="2200" spc="90" dirty="0" smtClean="0">
                <a:latin typeface="Calibri" panose="020F0502020204030204" pitchFamily="34" charset="0"/>
                <a:cs typeface="Cambria"/>
              </a:rPr>
              <a:t>my </a:t>
            </a:r>
            <a:r>
              <a:rPr sz="2200" spc="70" dirty="0">
                <a:latin typeface="Calibri" panose="020F0502020204030204" pitchFamily="34" charset="0"/>
                <a:cs typeface="Cambria"/>
              </a:rPr>
              <a:t>needs. </a:t>
            </a:r>
            <a:r>
              <a:rPr sz="2200" spc="180" dirty="0">
                <a:latin typeface="Calibri" panose="020F0502020204030204" pitchFamily="34" charset="0"/>
                <a:cs typeface="Cambria"/>
              </a:rPr>
              <a:t>I </a:t>
            </a:r>
            <a:r>
              <a:rPr lang="cs-CZ" sz="2200" spc="180" dirty="0" err="1" smtClean="0">
                <a:latin typeface="Calibri" panose="020F0502020204030204" pitchFamily="34" charset="0"/>
                <a:cs typeface="Cambria"/>
              </a:rPr>
              <a:t>see</a:t>
            </a:r>
            <a:r>
              <a:rPr lang="cs-CZ" sz="2200" spc="180" dirty="0" smtClean="0">
                <a:latin typeface="Calibri" panose="020F0502020204030204" pitchFamily="34" charset="0"/>
                <a:cs typeface="Cambria"/>
              </a:rPr>
              <a:t> </a:t>
            </a:r>
            <a:r>
              <a:rPr sz="2200" spc="40" dirty="0" smtClean="0">
                <a:latin typeface="Calibri" panose="020F0502020204030204" pitchFamily="34" charset="0"/>
                <a:cs typeface="Cambria"/>
              </a:rPr>
              <a:t>your  </a:t>
            </a:r>
            <a:r>
              <a:rPr sz="2200" spc="35" dirty="0">
                <a:latin typeface="Calibri" panose="020F0502020204030204" pitchFamily="34" charset="0"/>
                <a:cs typeface="Cambria"/>
              </a:rPr>
              <a:t>needs'</a:t>
            </a:r>
            <a:r>
              <a:rPr sz="2200" spc="65" dirty="0">
                <a:latin typeface="Calibri" panose="020F0502020204030204" pitchFamily="34" charset="0"/>
                <a:cs typeface="Cambria"/>
              </a:rPr>
              <a:t> </a:t>
            </a:r>
            <a:r>
              <a:rPr sz="2200" spc="45" dirty="0">
                <a:latin typeface="Calibri" panose="020F0502020204030204" pitchFamily="34" charset="0"/>
                <a:cs typeface="Cambria"/>
              </a:rPr>
              <a:t>position</a:t>
            </a:r>
            <a:r>
              <a:rPr sz="2200" spc="45" dirty="0" smtClean="0">
                <a:latin typeface="Calibri" panose="020F0502020204030204" pitchFamily="34" charset="0"/>
                <a:cs typeface="Cambria"/>
              </a:rPr>
              <a:t>".</a:t>
            </a:r>
            <a:endParaRPr lang="cs-CZ" sz="2200" spc="45" dirty="0" smtClean="0">
              <a:latin typeface="Calibri" panose="020F0502020204030204" pitchFamily="34" charset="0"/>
              <a:cs typeface="Cambria"/>
            </a:endParaRPr>
          </a:p>
          <a:p>
            <a:pPr marL="287020" marR="88265" indent="-274320">
              <a:spcBef>
                <a:spcPts val="600"/>
              </a:spcBef>
              <a:buClr>
                <a:srgbClr val="FD8537"/>
              </a:buClr>
              <a:buSzPct val="68181"/>
              <a:buFont typeface="Wingdings"/>
              <a:buChar char=""/>
              <a:tabLst>
                <a:tab pos="287020" algn="l"/>
              </a:tabLst>
            </a:pPr>
            <a:r>
              <a:rPr lang="cs-CZ" sz="2200" b="1" spc="45" dirty="0" err="1">
                <a:latin typeface="Calibri" panose="020F0502020204030204" pitchFamily="34" charset="0"/>
                <a:cs typeface="Cambria"/>
              </a:rPr>
              <a:t>know</a:t>
            </a:r>
            <a:r>
              <a:rPr lang="cs-CZ" sz="2200" b="1" spc="45" dirty="0">
                <a:latin typeface="Calibri" panose="020F0502020204030204" pitchFamily="34" charset="0"/>
                <a:cs typeface="Cambria"/>
              </a:rPr>
              <a:t> </a:t>
            </a:r>
            <a:r>
              <a:rPr lang="cs-CZ" sz="2200" b="1" spc="80" dirty="0" err="1">
                <a:latin typeface="Calibri" panose="020F0502020204030204" pitchFamily="34" charset="0"/>
                <a:cs typeface="Cambria"/>
              </a:rPr>
              <a:t>their</a:t>
            </a:r>
            <a:r>
              <a:rPr lang="cs-CZ" sz="2200" b="1" spc="150" dirty="0">
                <a:latin typeface="Calibri" panose="020F0502020204030204" pitchFamily="34" charset="0"/>
                <a:cs typeface="Cambria"/>
              </a:rPr>
              <a:t> </a:t>
            </a:r>
            <a:r>
              <a:rPr lang="cs-CZ" sz="2200" b="1" spc="80" dirty="0" err="1">
                <a:latin typeface="Calibri" panose="020F0502020204030204" pitchFamily="34" charset="0"/>
                <a:cs typeface="Cambria"/>
              </a:rPr>
              <a:t>rights</a:t>
            </a:r>
            <a:r>
              <a:rPr lang="cs-CZ" sz="2200" b="1" spc="80" dirty="0" smtClean="0">
                <a:latin typeface="Calibri" panose="020F0502020204030204" pitchFamily="34" charset="0"/>
                <a:cs typeface="Cambria"/>
              </a:rPr>
              <a:t>;</a:t>
            </a:r>
            <a:endParaRPr lang="cs-CZ" sz="2200" b="1" dirty="0">
              <a:latin typeface="Calibri" panose="020F0502020204030204" pitchFamily="34" charset="0"/>
              <a:cs typeface="Cambria"/>
            </a:endParaRPr>
          </a:p>
        </p:txBody>
      </p:sp>
    </p:spTree>
    <p:extLst>
      <p:ext uri="{BB962C8B-B14F-4D97-AF65-F5344CB8AC3E}">
        <p14:creationId xmlns:p14="http://schemas.microsoft.com/office/powerpoint/2010/main" val="1321676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Assertive</a:t>
            </a:r>
            <a:r>
              <a:rPr lang="cs-CZ" dirty="0" smtClean="0"/>
              <a:t> </a:t>
            </a:r>
            <a:r>
              <a:rPr lang="cs-CZ" dirty="0" err="1" smtClean="0"/>
              <a:t>rights</a:t>
            </a:r>
            <a:r>
              <a:rPr lang="cs-CZ" dirty="0" smtClean="0"/>
              <a:t> </a:t>
            </a:r>
            <a:endParaRPr lang="cs-CZ" dirty="0"/>
          </a:p>
        </p:txBody>
      </p:sp>
      <p:sp>
        <p:nvSpPr>
          <p:cNvPr id="3" name="Zástupný symbol pro obsah 2"/>
          <p:cNvSpPr>
            <a:spLocks noGrp="1"/>
          </p:cNvSpPr>
          <p:nvPr>
            <p:ph idx="1"/>
          </p:nvPr>
        </p:nvSpPr>
        <p:spPr/>
        <p:txBody>
          <a:bodyPr/>
          <a:lstStyle/>
          <a:p>
            <a:r>
              <a:rPr lang="cs-CZ" sz="2000" dirty="0" err="1" smtClean="0"/>
              <a:t>Several</a:t>
            </a:r>
            <a:r>
              <a:rPr lang="cs-CZ" sz="2000" dirty="0" smtClean="0"/>
              <a:t> </a:t>
            </a:r>
            <a:r>
              <a:rPr lang="cs-CZ" sz="2000" dirty="0" err="1" smtClean="0"/>
              <a:t>counterintuitive</a:t>
            </a:r>
            <a:r>
              <a:rPr lang="cs-CZ" sz="2000" dirty="0" smtClean="0"/>
              <a:t> </a:t>
            </a:r>
            <a:r>
              <a:rPr lang="cs-CZ" sz="2000" dirty="0" err="1" smtClean="0"/>
              <a:t>examples</a:t>
            </a:r>
            <a:r>
              <a:rPr lang="cs-CZ" sz="2000" dirty="0" smtClean="0"/>
              <a:t>:</a:t>
            </a:r>
          </a:p>
          <a:p>
            <a:endParaRPr lang="cs-CZ" sz="2000" dirty="0"/>
          </a:p>
          <a:p>
            <a:r>
              <a:rPr lang="cs-CZ" sz="2000" dirty="0" err="1" smtClean="0"/>
              <a:t>Right</a:t>
            </a:r>
            <a:r>
              <a:rPr lang="cs-CZ" sz="2000" dirty="0" smtClean="0"/>
              <a:t> not to </a:t>
            </a:r>
            <a:r>
              <a:rPr lang="cs-CZ" sz="2000" dirty="0" err="1" smtClean="0"/>
              <a:t>give</a:t>
            </a:r>
            <a:r>
              <a:rPr lang="cs-CZ" sz="2000" dirty="0" smtClean="0"/>
              <a:t> </a:t>
            </a:r>
            <a:r>
              <a:rPr lang="cs-CZ" sz="2000" dirty="0" err="1" smtClean="0"/>
              <a:t>excuses</a:t>
            </a:r>
            <a:endParaRPr lang="cs-CZ" sz="2000" dirty="0" smtClean="0"/>
          </a:p>
          <a:p>
            <a:r>
              <a:rPr lang="cs-CZ" sz="2000" dirty="0" err="1" smtClean="0"/>
              <a:t>Right</a:t>
            </a:r>
            <a:r>
              <a:rPr lang="cs-CZ" sz="2000" dirty="0" smtClean="0"/>
              <a:t> to </a:t>
            </a:r>
            <a:r>
              <a:rPr lang="cs-CZ" sz="2000" dirty="0" err="1" smtClean="0"/>
              <a:t>take</a:t>
            </a:r>
            <a:r>
              <a:rPr lang="cs-CZ" sz="2000" dirty="0" smtClean="0"/>
              <a:t> </a:t>
            </a:r>
            <a:r>
              <a:rPr lang="cs-CZ" sz="2000" dirty="0" err="1" smtClean="0"/>
              <a:t>responsibility</a:t>
            </a:r>
            <a:endParaRPr lang="cs-CZ" sz="2000" dirty="0" smtClean="0"/>
          </a:p>
          <a:p>
            <a:r>
              <a:rPr lang="cs-CZ" sz="2000" dirty="0" err="1" smtClean="0"/>
              <a:t>Right</a:t>
            </a:r>
            <a:r>
              <a:rPr lang="cs-CZ" sz="2000" dirty="0" smtClean="0"/>
              <a:t> to make </a:t>
            </a:r>
            <a:r>
              <a:rPr lang="cs-CZ" sz="2000" dirty="0" err="1" smtClean="0"/>
              <a:t>mistakes</a:t>
            </a:r>
            <a:endParaRPr lang="cs-CZ" sz="2000" dirty="0" smtClean="0"/>
          </a:p>
          <a:p>
            <a:r>
              <a:rPr lang="cs-CZ" sz="2000" dirty="0" err="1" smtClean="0"/>
              <a:t>Right</a:t>
            </a:r>
            <a:r>
              <a:rPr lang="cs-CZ" sz="2000" dirty="0" smtClean="0"/>
              <a:t> to </a:t>
            </a:r>
            <a:r>
              <a:rPr lang="cs-CZ" sz="2000" dirty="0" err="1" smtClean="0"/>
              <a:t>change</a:t>
            </a:r>
            <a:r>
              <a:rPr lang="cs-CZ" sz="2000" dirty="0" smtClean="0"/>
              <a:t> </a:t>
            </a:r>
            <a:r>
              <a:rPr lang="cs-CZ" sz="2000" dirty="0" err="1" smtClean="0"/>
              <a:t>opinion</a:t>
            </a:r>
            <a:endParaRPr lang="cs-CZ" sz="2000" dirty="0" smtClean="0"/>
          </a:p>
          <a:p>
            <a:r>
              <a:rPr lang="cs-CZ" sz="2000" dirty="0" err="1" smtClean="0"/>
              <a:t>Right</a:t>
            </a:r>
            <a:r>
              <a:rPr lang="cs-CZ" sz="2000" dirty="0" smtClean="0"/>
              <a:t> to </a:t>
            </a:r>
            <a:r>
              <a:rPr lang="cs-CZ" sz="2000" dirty="0" err="1" smtClean="0"/>
              <a:t>assess</a:t>
            </a:r>
            <a:r>
              <a:rPr lang="cs-CZ" sz="2000" dirty="0" smtClean="0"/>
              <a:t> </a:t>
            </a:r>
            <a:r>
              <a:rPr lang="cs-CZ" sz="2000" dirty="0" err="1" smtClean="0"/>
              <a:t>how</a:t>
            </a:r>
            <a:r>
              <a:rPr lang="cs-CZ" sz="2000" dirty="0" smtClean="0"/>
              <a:t> </a:t>
            </a:r>
            <a:r>
              <a:rPr lang="cs-CZ" sz="2000" dirty="0" err="1" smtClean="0"/>
              <a:t>responsible</a:t>
            </a:r>
            <a:r>
              <a:rPr lang="cs-CZ" sz="2000" dirty="0" smtClean="0"/>
              <a:t> </a:t>
            </a:r>
            <a:r>
              <a:rPr lang="cs-CZ" sz="2000" dirty="0" err="1" smtClean="0"/>
              <a:t>you</a:t>
            </a:r>
            <a:r>
              <a:rPr lang="cs-CZ" sz="2000" dirty="0" smtClean="0"/>
              <a:t> are </a:t>
            </a:r>
            <a:r>
              <a:rPr lang="cs-CZ" sz="2000" dirty="0" err="1" smtClean="0"/>
              <a:t>for</a:t>
            </a:r>
            <a:r>
              <a:rPr lang="cs-CZ" sz="2000" dirty="0" smtClean="0"/>
              <a:t> </a:t>
            </a:r>
            <a:r>
              <a:rPr lang="cs-CZ" sz="2000" dirty="0" err="1" smtClean="0"/>
              <a:t>others</a:t>
            </a:r>
            <a:endParaRPr lang="cs-CZ" sz="2000" dirty="0" smtClean="0"/>
          </a:p>
          <a:p>
            <a:r>
              <a:rPr lang="cs-CZ" sz="2000" dirty="0" err="1" smtClean="0"/>
              <a:t>Right</a:t>
            </a:r>
            <a:r>
              <a:rPr lang="cs-CZ" sz="2000" dirty="0" smtClean="0"/>
              <a:t> to </a:t>
            </a:r>
            <a:r>
              <a:rPr lang="cs-CZ" sz="2000" dirty="0" err="1" smtClean="0"/>
              <a:t>say</a:t>
            </a:r>
            <a:r>
              <a:rPr lang="cs-CZ" sz="2000" dirty="0" smtClean="0"/>
              <a:t> „I </a:t>
            </a:r>
            <a:r>
              <a:rPr lang="cs-CZ" sz="2000" dirty="0" err="1" smtClean="0"/>
              <a:t>don´t</a:t>
            </a:r>
            <a:r>
              <a:rPr lang="cs-CZ" sz="2000" dirty="0" smtClean="0"/>
              <a:t> </a:t>
            </a:r>
            <a:r>
              <a:rPr lang="cs-CZ" sz="2000" dirty="0" err="1" smtClean="0"/>
              <a:t>know</a:t>
            </a:r>
            <a:r>
              <a:rPr lang="cs-CZ" sz="2000" dirty="0" smtClean="0"/>
              <a:t> and I </a:t>
            </a:r>
            <a:r>
              <a:rPr lang="cs-CZ" sz="2000" dirty="0" err="1" smtClean="0"/>
              <a:t>don´t</a:t>
            </a:r>
            <a:r>
              <a:rPr lang="cs-CZ" sz="2000" dirty="0" smtClean="0"/>
              <a:t> </a:t>
            </a:r>
            <a:r>
              <a:rPr lang="cs-CZ" sz="2000" dirty="0" err="1" smtClean="0"/>
              <a:t>understand</a:t>
            </a:r>
            <a:endParaRPr lang="cs-CZ" sz="2000" dirty="0" smtClean="0"/>
          </a:p>
          <a:p>
            <a:r>
              <a:rPr lang="cs-CZ" sz="2000" dirty="0" err="1" smtClean="0"/>
              <a:t>Right</a:t>
            </a:r>
            <a:r>
              <a:rPr lang="cs-CZ" sz="2000" dirty="0" smtClean="0"/>
              <a:t> to make </a:t>
            </a:r>
            <a:r>
              <a:rPr lang="cs-CZ" sz="2000" dirty="0" err="1" smtClean="0"/>
              <a:t>illogical</a:t>
            </a:r>
            <a:r>
              <a:rPr lang="cs-CZ" sz="2000" dirty="0" smtClean="0"/>
              <a:t> </a:t>
            </a:r>
            <a:r>
              <a:rPr lang="cs-CZ" sz="2000" dirty="0" err="1" smtClean="0"/>
              <a:t>decisions</a:t>
            </a:r>
            <a:endParaRPr lang="cs-CZ" sz="2000" dirty="0" smtClean="0"/>
          </a:p>
          <a:p>
            <a:r>
              <a:rPr lang="cs-CZ" sz="2000" dirty="0" err="1" smtClean="0"/>
              <a:t>Right</a:t>
            </a:r>
            <a:r>
              <a:rPr lang="cs-CZ" sz="2000" dirty="0" smtClean="0"/>
              <a:t> not to </a:t>
            </a:r>
            <a:r>
              <a:rPr lang="cs-CZ" sz="2000" dirty="0" err="1" smtClean="0"/>
              <a:t>give</a:t>
            </a:r>
            <a:r>
              <a:rPr lang="cs-CZ" sz="2000" dirty="0" smtClean="0"/>
              <a:t> a </a:t>
            </a:r>
            <a:r>
              <a:rPr lang="cs-CZ" sz="2000" dirty="0" err="1" smtClean="0"/>
              <a:t>damn</a:t>
            </a:r>
            <a:r>
              <a:rPr lang="cs-CZ" sz="2000" dirty="0" smtClean="0"/>
              <a:t>.</a:t>
            </a:r>
          </a:p>
          <a:p>
            <a:endParaRPr lang="cs-CZ" sz="2000" dirty="0"/>
          </a:p>
        </p:txBody>
      </p:sp>
      <p:sp>
        <p:nvSpPr>
          <p:cNvPr id="4" name="Zástupný symbol pro zápatí 3"/>
          <p:cNvSpPr>
            <a:spLocks noGrp="1"/>
          </p:cNvSpPr>
          <p:nvPr>
            <p:ph type="ftr" sz="quarter" idx="10"/>
          </p:nvPr>
        </p:nvSpPr>
        <p:spPr/>
        <p:txBody>
          <a:bodyPr/>
          <a:lstStyle/>
          <a:p>
            <a:r>
              <a:rPr lang="en-US" smtClean="0"/>
              <a:t>MPV_COMA Communication and Managerial Skills Training</a:t>
            </a:r>
            <a:endParaRPr lang="en-US"/>
          </a:p>
        </p:txBody>
      </p:sp>
    </p:spTree>
    <p:extLst>
      <p:ext uri="{BB962C8B-B14F-4D97-AF65-F5344CB8AC3E}">
        <p14:creationId xmlns:p14="http://schemas.microsoft.com/office/powerpoint/2010/main" val="606426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Exercise:</a:t>
            </a:r>
            <a:endParaRPr lang="cs-CZ" dirty="0"/>
          </a:p>
        </p:txBody>
      </p:sp>
      <p:sp>
        <p:nvSpPr>
          <p:cNvPr id="3" name="Zástupný symbol pro obsah 2"/>
          <p:cNvSpPr>
            <a:spLocks noGrp="1"/>
          </p:cNvSpPr>
          <p:nvPr>
            <p:ph idx="1"/>
          </p:nvPr>
        </p:nvSpPr>
        <p:spPr/>
        <p:txBody>
          <a:bodyPr/>
          <a:lstStyle/>
          <a:p>
            <a:r>
              <a:rPr lang="en-US" dirty="0" smtClean="0"/>
              <a:t>A colleague is going to be </a:t>
            </a:r>
            <a:r>
              <a:rPr lang="en-US" dirty="0"/>
              <a:t>on the lunch </a:t>
            </a:r>
            <a:r>
              <a:rPr lang="en-US" dirty="0" smtClean="0"/>
              <a:t>break longer than </a:t>
            </a:r>
            <a:r>
              <a:rPr lang="cs-CZ" dirty="0" smtClean="0"/>
              <a:t>s/he </a:t>
            </a:r>
            <a:r>
              <a:rPr lang="en-US" dirty="0" smtClean="0"/>
              <a:t>should be</a:t>
            </a:r>
            <a:r>
              <a:rPr lang="cs-CZ" dirty="0" smtClean="0"/>
              <a:t> and</a:t>
            </a:r>
            <a:r>
              <a:rPr lang="en-US" dirty="0" smtClean="0"/>
              <a:t> </a:t>
            </a:r>
            <a:r>
              <a:rPr lang="en-US" dirty="0" smtClean="0"/>
              <a:t>asks </a:t>
            </a:r>
            <a:r>
              <a:rPr lang="cs-CZ" dirty="0" err="1" smtClean="0"/>
              <a:t>you</a:t>
            </a:r>
            <a:r>
              <a:rPr lang="cs-CZ" dirty="0" smtClean="0"/>
              <a:t> </a:t>
            </a:r>
            <a:r>
              <a:rPr lang="en-US" dirty="0" smtClean="0"/>
              <a:t>to</a:t>
            </a:r>
            <a:r>
              <a:rPr lang="cs-CZ" dirty="0" smtClean="0"/>
              <a:t> </a:t>
            </a:r>
            <a:r>
              <a:rPr lang="cs-CZ" dirty="0" err="1" smtClean="0"/>
              <a:t>take</a:t>
            </a:r>
            <a:r>
              <a:rPr lang="cs-CZ" dirty="0" smtClean="0"/>
              <a:t> </a:t>
            </a:r>
            <a:r>
              <a:rPr lang="cs-CZ" dirty="0" err="1" smtClean="0"/>
              <a:t>over</a:t>
            </a:r>
            <a:r>
              <a:rPr lang="en-US" dirty="0" smtClean="0"/>
              <a:t>. </a:t>
            </a:r>
            <a:endParaRPr lang="cs-CZ" dirty="0" smtClean="0"/>
          </a:p>
          <a:p>
            <a:r>
              <a:rPr lang="en-US" dirty="0" smtClean="0"/>
              <a:t>You </a:t>
            </a:r>
            <a:r>
              <a:rPr lang="en-US" dirty="0" smtClean="0"/>
              <a:t>don’t like that she asked that from </a:t>
            </a:r>
            <a:r>
              <a:rPr lang="en-US" dirty="0" smtClean="0"/>
              <a:t>you</a:t>
            </a:r>
            <a:r>
              <a:rPr lang="cs-CZ" dirty="0"/>
              <a:t>.</a:t>
            </a:r>
            <a:endParaRPr lang="en-US" dirty="0" smtClean="0"/>
          </a:p>
        </p:txBody>
      </p:sp>
    </p:spTree>
    <p:extLst>
      <p:ext uri="{BB962C8B-B14F-4D97-AF65-F5344CB8AC3E}">
        <p14:creationId xmlns:p14="http://schemas.microsoft.com/office/powerpoint/2010/main" val="1178129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Exercise</a:t>
            </a:r>
            <a:endParaRPr lang="cs-CZ" dirty="0"/>
          </a:p>
        </p:txBody>
      </p:sp>
      <p:sp>
        <p:nvSpPr>
          <p:cNvPr id="3" name="Zástupný symbol pro obsah 2"/>
          <p:cNvSpPr>
            <a:spLocks noGrp="1"/>
          </p:cNvSpPr>
          <p:nvPr>
            <p:ph idx="1"/>
          </p:nvPr>
        </p:nvSpPr>
        <p:spPr/>
        <p:txBody>
          <a:bodyPr/>
          <a:lstStyle/>
          <a:p>
            <a:r>
              <a:rPr lang="en-US" dirty="0" smtClean="0"/>
              <a:t>During meeting two your colleagues are </a:t>
            </a:r>
            <a:r>
              <a:rPr lang="cs-CZ" dirty="0" err="1" smtClean="0"/>
              <a:t>discussing</a:t>
            </a:r>
            <a:r>
              <a:rPr lang="cs-CZ" dirty="0" smtClean="0"/>
              <a:t> </a:t>
            </a:r>
            <a:r>
              <a:rPr lang="en-US" dirty="0" smtClean="0"/>
              <a:t>while </a:t>
            </a:r>
            <a:r>
              <a:rPr lang="en-US" dirty="0" smtClean="0"/>
              <a:t>you are presenting a </a:t>
            </a:r>
            <a:r>
              <a:rPr lang="en-US" dirty="0" smtClean="0"/>
              <a:t>report</a:t>
            </a:r>
            <a:r>
              <a:rPr lang="cs-CZ" dirty="0"/>
              <a:t>.</a:t>
            </a:r>
            <a:endParaRPr lang="en-US" dirty="0" smtClean="0"/>
          </a:p>
        </p:txBody>
      </p:sp>
    </p:spTree>
    <p:extLst>
      <p:ext uri="{BB962C8B-B14F-4D97-AF65-F5344CB8AC3E}">
        <p14:creationId xmlns:p14="http://schemas.microsoft.com/office/powerpoint/2010/main" val="1008541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Exercise</a:t>
            </a:r>
            <a:endParaRPr lang="cs-CZ" dirty="0"/>
          </a:p>
        </p:txBody>
      </p:sp>
      <p:sp>
        <p:nvSpPr>
          <p:cNvPr id="3" name="Zástupný symbol pro obsah 2"/>
          <p:cNvSpPr>
            <a:spLocks noGrp="1"/>
          </p:cNvSpPr>
          <p:nvPr>
            <p:ph idx="1"/>
          </p:nvPr>
        </p:nvSpPr>
        <p:spPr/>
        <p:txBody>
          <a:bodyPr/>
          <a:lstStyle/>
          <a:p>
            <a:r>
              <a:rPr lang="en-US" dirty="0" smtClean="0"/>
              <a:t>Your subordinate asks for holiday on Thursday, because her brother is coming. But it is the end of </a:t>
            </a:r>
            <a:r>
              <a:rPr lang="cs-CZ" dirty="0" err="1" smtClean="0"/>
              <a:t>the</a:t>
            </a:r>
            <a:r>
              <a:rPr lang="cs-CZ" dirty="0" smtClean="0"/>
              <a:t> </a:t>
            </a:r>
            <a:r>
              <a:rPr lang="en-US" dirty="0" smtClean="0"/>
              <a:t>quarter </a:t>
            </a:r>
            <a:r>
              <a:rPr lang="en-US" dirty="0" smtClean="0"/>
              <a:t>and you necessarily need her </a:t>
            </a:r>
            <a:r>
              <a:rPr lang="cs-CZ" dirty="0" err="1" smtClean="0"/>
              <a:t>at</a:t>
            </a:r>
            <a:r>
              <a:rPr lang="cs-CZ" dirty="0" smtClean="0"/>
              <a:t> </a:t>
            </a:r>
            <a:r>
              <a:rPr lang="cs-CZ" dirty="0" err="1" smtClean="0"/>
              <a:t>the</a:t>
            </a:r>
            <a:r>
              <a:rPr lang="cs-CZ" dirty="0" smtClean="0"/>
              <a:t> </a:t>
            </a:r>
            <a:r>
              <a:rPr lang="cs-CZ" dirty="0" err="1" smtClean="0"/>
              <a:t>workplace</a:t>
            </a:r>
            <a:r>
              <a:rPr lang="cs-CZ" dirty="0" smtClean="0"/>
              <a:t>.</a:t>
            </a:r>
            <a:endParaRPr lang="en-US" dirty="0" smtClean="0"/>
          </a:p>
        </p:txBody>
      </p:sp>
    </p:spTree>
    <p:extLst>
      <p:ext uri="{BB962C8B-B14F-4D97-AF65-F5344CB8AC3E}">
        <p14:creationId xmlns:p14="http://schemas.microsoft.com/office/powerpoint/2010/main" val="3138671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476672"/>
            <a:ext cx="7772400" cy="503237"/>
          </a:xfrm>
          <a:prstGeom prst="rect">
            <a:avLst/>
          </a:prstGeom>
        </p:spPr>
        <p:txBody>
          <a:bodyPr vert="horz" wrap="square" lIns="0" tIns="517652" rIns="0" bIns="0" rtlCol="0">
            <a:spAutoFit/>
          </a:bodyPr>
          <a:lstStyle/>
          <a:p>
            <a:pPr marL="12700">
              <a:lnSpc>
                <a:spcPct val="100000"/>
              </a:lnSpc>
            </a:pPr>
            <a:r>
              <a:rPr sz="3000" spc="280" dirty="0"/>
              <a:t>A</a:t>
            </a:r>
            <a:r>
              <a:rPr spc="280" dirty="0"/>
              <a:t>SSERTIVE </a:t>
            </a:r>
            <a:r>
              <a:rPr spc="310" dirty="0"/>
              <a:t>TECHNIQUES</a:t>
            </a:r>
            <a:r>
              <a:rPr spc="300" dirty="0"/>
              <a:t> </a:t>
            </a:r>
            <a:r>
              <a:rPr sz="3000" spc="245" dirty="0"/>
              <a:t>I</a:t>
            </a:r>
            <a:endParaRPr sz="3000" dirty="0"/>
          </a:p>
        </p:txBody>
      </p:sp>
      <p:sp>
        <p:nvSpPr>
          <p:cNvPr id="3" name="object 3"/>
          <p:cNvSpPr txBox="1"/>
          <p:nvPr/>
        </p:nvSpPr>
        <p:spPr>
          <a:xfrm>
            <a:off x="535940" y="1607565"/>
            <a:ext cx="7259955" cy="4349909"/>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spc="95" dirty="0">
                <a:latin typeface="Calibri" panose="020F0502020204030204" pitchFamily="34" charset="0"/>
                <a:cs typeface="Cambria"/>
              </a:rPr>
              <a:t>Fogging</a:t>
            </a:r>
            <a:endParaRPr sz="2200" dirty="0">
              <a:latin typeface="Calibri" panose="020F0502020204030204" pitchFamily="34" charset="0"/>
              <a:cs typeface="Cambria"/>
            </a:endParaRPr>
          </a:p>
          <a:p>
            <a:pPr marL="652780" lvl="1" indent="-274320">
              <a:lnSpc>
                <a:spcPts val="2280"/>
              </a:lnSpc>
              <a:spcBef>
                <a:spcPts val="250"/>
              </a:spcBef>
              <a:buClr>
                <a:srgbClr val="FD8537"/>
              </a:buClr>
              <a:buSzPct val="80000"/>
              <a:buFont typeface="Wingdings"/>
              <a:buChar char=""/>
              <a:tabLst>
                <a:tab pos="652780" algn="l"/>
                <a:tab pos="653415" algn="l"/>
              </a:tabLst>
            </a:pPr>
            <a:r>
              <a:rPr sz="2000" spc="90" dirty="0">
                <a:latin typeface="Calibri" panose="020F0502020204030204" pitchFamily="34" charset="0"/>
                <a:cs typeface="Cambria"/>
              </a:rPr>
              <a:t>Fogging </a:t>
            </a:r>
            <a:r>
              <a:rPr sz="2000" spc="70" dirty="0">
                <a:latin typeface="Calibri" panose="020F0502020204030204" pitchFamily="34" charset="0"/>
                <a:cs typeface="Cambria"/>
              </a:rPr>
              <a:t>is </a:t>
            </a:r>
            <a:r>
              <a:rPr sz="2000" spc="135" dirty="0">
                <a:latin typeface="Calibri" panose="020F0502020204030204" pitchFamily="34" charset="0"/>
                <a:cs typeface="Cambria"/>
              </a:rPr>
              <a:t>a </a:t>
            </a:r>
            <a:r>
              <a:rPr sz="2000" spc="80" dirty="0">
                <a:latin typeface="Calibri" panose="020F0502020204030204" pitchFamily="34" charset="0"/>
                <a:cs typeface="Cambria"/>
              </a:rPr>
              <a:t>useful </a:t>
            </a:r>
            <a:r>
              <a:rPr sz="2000" spc="60" dirty="0">
                <a:latin typeface="Calibri" panose="020F0502020204030204" pitchFamily="34" charset="0"/>
                <a:cs typeface="Cambria"/>
              </a:rPr>
              <a:t>technique </a:t>
            </a:r>
            <a:r>
              <a:rPr sz="2000" spc="65" dirty="0">
                <a:latin typeface="Calibri" panose="020F0502020204030204" pitchFamily="34" charset="0"/>
                <a:cs typeface="Cambria"/>
              </a:rPr>
              <a:t>if </a:t>
            </a:r>
            <a:r>
              <a:rPr sz="2000" spc="25" dirty="0">
                <a:latin typeface="Calibri" panose="020F0502020204030204" pitchFamily="34" charset="0"/>
                <a:cs typeface="Cambria"/>
              </a:rPr>
              <a:t>people </a:t>
            </a:r>
            <a:r>
              <a:rPr sz="2000" spc="70" dirty="0">
                <a:latin typeface="Calibri" panose="020F0502020204030204" pitchFamily="34" charset="0"/>
                <a:cs typeface="Cambria"/>
              </a:rPr>
              <a:t>are </a:t>
            </a:r>
            <a:r>
              <a:rPr sz="2000" spc="75" dirty="0">
                <a:latin typeface="Calibri" panose="020F0502020204030204" pitchFamily="34" charset="0"/>
                <a:cs typeface="Cambria"/>
              </a:rPr>
              <a:t>behaving </a:t>
            </a:r>
            <a:r>
              <a:rPr sz="2000" spc="90" dirty="0">
                <a:latin typeface="Calibri" panose="020F0502020204030204" pitchFamily="34" charset="0"/>
                <a:cs typeface="Cambria"/>
              </a:rPr>
              <a:t>in</a:t>
            </a:r>
            <a:r>
              <a:rPr sz="2000" spc="245" dirty="0">
                <a:latin typeface="Calibri" panose="020F0502020204030204" pitchFamily="34" charset="0"/>
                <a:cs typeface="Cambria"/>
              </a:rPr>
              <a:t> </a:t>
            </a:r>
            <a:r>
              <a:rPr sz="2000" spc="135" dirty="0">
                <a:latin typeface="Calibri" panose="020F0502020204030204" pitchFamily="34" charset="0"/>
                <a:cs typeface="Cambria"/>
              </a:rPr>
              <a:t>a</a:t>
            </a:r>
            <a:endParaRPr sz="2000" dirty="0">
              <a:latin typeface="Calibri" panose="020F0502020204030204" pitchFamily="34" charset="0"/>
              <a:cs typeface="Cambria"/>
            </a:endParaRPr>
          </a:p>
          <a:p>
            <a:pPr marL="652780">
              <a:lnSpc>
                <a:spcPts val="2280"/>
              </a:lnSpc>
            </a:pPr>
            <a:r>
              <a:rPr sz="2000" spc="85" dirty="0">
                <a:latin typeface="Calibri" panose="020F0502020204030204" pitchFamily="34" charset="0"/>
                <a:cs typeface="Cambria"/>
              </a:rPr>
              <a:t>manipulative </a:t>
            </a:r>
            <a:r>
              <a:rPr sz="2000" dirty="0">
                <a:latin typeface="Calibri" panose="020F0502020204030204" pitchFamily="34" charset="0"/>
                <a:cs typeface="Cambria"/>
              </a:rPr>
              <a:t>or </a:t>
            </a:r>
            <a:r>
              <a:rPr sz="2000" spc="70" dirty="0">
                <a:latin typeface="Calibri" panose="020F0502020204030204" pitchFamily="34" charset="0"/>
                <a:cs typeface="Cambria"/>
              </a:rPr>
              <a:t>aggressive</a:t>
            </a:r>
            <a:r>
              <a:rPr sz="2000" spc="110" dirty="0">
                <a:latin typeface="Calibri" panose="020F0502020204030204" pitchFamily="34" charset="0"/>
                <a:cs typeface="Cambria"/>
              </a:rPr>
              <a:t> </a:t>
            </a:r>
            <a:r>
              <a:rPr sz="2000" spc="90" dirty="0">
                <a:latin typeface="Calibri" panose="020F0502020204030204" pitchFamily="34" charset="0"/>
                <a:cs typeface="Cambria"/>
              </a:rPr>
              <a:t>way.</a:t>
            </a:r>
            <a:endParaRPr sz="2700" dirty="0">
              <a:latin typeface="Calibri" panose="020F0502020204030204" pitchFamily="34" charset="0"/>
              <a:cs typeface="Times New Roman"/>
            </a:endParaRPr>
          </a:p>
          <a:p>
            <a:pPr marL="652780" marR="203835" lvl="1" indent="-274320">
              <a:lnSpc>
                <a:spcPct val="90000"/>
              </a:lnSpc>
              <a:buClr>
                <a:srgbClr val="FD8537"/>
              </a:buClr>
              <a:buSzPct val="80000"/>
              <a:buFont typeface="Wingdings"/>
              <a:buChar char=""/>
              <a:tabLst>
                <a:tab pos="652780" algn="l"/>
                <a:tab pos="653415" algn="l"/>
              </a:tabLst>
            </a:pPr>
            <a:r>
              <a:rPr sz="2000" spc="90" dirty="0">
                <a:latin typeface="Calibri" panose="020F0502020204030204" pitchFamily="34" charset="0"/>
                <a:cs typeface="Cambria"/>
              </a:rPr>
              <a:t>Fogging </a:t>
            </a:r>
            <a:r>
              <a:rPr sz="2000" spc="70" dirty="0">
                <a:latin typeface="Calibri" panose="020F0502020204030204" pitchFamily="34" charset="0"/>
                <a:cs typeface="Cambria"/>
              </a:rPr>
              <a:t>is </a:t>
            </a:r>
            <a:r>
              <a:rPr sz="2000" dirty="0">
                <a:latin typeface="Calibri" panose="020F0502020204030204" pitchFamily="34" charset="0"/>
                <a:cs typeface="Cambria"/>
              </a:rPr>
              <a:t>so </a:t>
            </a:r>
            <a:r>
              <a:rPr sz="2000" spc="60" dirty="0">
                <a:latin typeface="Calibri" panose="020F0502020204030204" pitchFamily="34" charset="0"/>
                <a:cs typeface="Cambria"/>
              </a:rPr>
              <a:t>termed </a:t>
            </a:r>
            <a:r>
              <a:rPr sz="2000" spc="55" dirty="0">
                <a:latin typeface="Calibri" panose="020F0502020204030204" pitchFamily="34" charset="0"/>
                <a:cs typeface="Cambria"/>
              </a:rPr>
              <a:t>because </a:t>
            </a:r>
            <a:r>
              <a:rPr sz="2000" spc="80" dirty="0">
                <a:latin typeface="Calibri" panose="020F0502020204030204" pitchFamily="34" charset="0"/>
                <a:cs typeface="Cambria"/>
              </a:rPr>
              <a:t>the individual </a:t>
            </a:r>
            <a:r>
              <a:rPr sz="2000" spc="75" dirty="0">
                <a:latin typeface="Calibri" panose="020F0502020204030204" pitchFamily="34" charset="0"/>
                <a:cs typeface="Cambria"/>
              </a:rPr>
              <a:t>acts </a:t>
            </a:r>
            <a:r>
              <a:rPr sz="2000" spc="80" dirty="0">
                <a:latin typeface="Calibri" panose="020F0502020204030204" pitchFamily="34" charset="0"/>
                <a:cs typeface="Cambria"/>
              </a:rPr>
              <a:t>like </a:t>
            </a:r>
            <a:r>
              <a:rPr sz="2000" spc="135" dirty="0">
                <a:latin typeface="Calibri" panose="020F0502020204030204" pitchFamily="34" charset="0"/>
                <a:cs typeface="Cambria"/>
              </a:rPr>
              <a:t>a  </a:t>
            </a:r>
            <a:r>
              <a:rPr sz="2000" spc="45" dirty="0">
                <a:latin typeface="Calibri" panose="020F0502020204030204" pitchFamily="34" charset="0"/>
                <a:cs typeface="Cambria"/>
              </a:rPr>
              <a:t>'wall </a:t>
            </a:r>
            <a:r>
              <a:rPr sz="2000" dirty="0">
                <a:latin typeface="Calibri" panose="020F0502020204030204" pitchFamily="34" charset="0"/>
                <a:cs typeface="Cambria"/>
              </a:rPr>
              <a:t>of </a:t>
            </a:r>
            <a:r>
              <a:rPr sz="2000" spc="5" dirty="0">
                <a:latin typeface="Calibri" panose="020F0502020204030204" pitchFamily="34" charset="0"/>
                <a:cs typeface="Cambria"/>
              </a:rPr>
              <a:t>fog' </a:t>
            </a:r>
            <a:r>
              <a:rPr sz="2000" spc="55" dirty="0">
                <a:latin typeface="Calibri" panose="020F0502020204030204" pitchFamily="34" charset="0"/>
                <a:cs typeface="Cambria"/>
              </a:rPr>
              <a:t>into </a:t>
            </a:r>
            <a:r>
              <a:rPr sz="2000" spc="65" dirty="0">
                <a:latin typeface="Calibri" panose="020F0502020204030204" pitchFamily="34" charset="0"/>
                <a:cs typeface="Cambria"/>
              </a:rPr>
              <a:t>which </a:t>
            </a:r>
            <a:r>
              <a:rPr sz="2000" spc="90" dirty="0">
                <a:latin typeface="Calibri" panose="020F0502020204030204" pitchFamily="34" charset="0"/>
                <a:cs typeface="Cambria"/>
              </a:rPr>
              <a:t>arguments </a:t>
            </a:r>
            <a:r>
              <a:rPr sz="2000" spc="70" dirty="0">
                <a:latin typeface="Calibri" panose="020F0502020204030204" pitchFamily="34" charset="0"/>
                <a:cs typeface="Cambria"/>
              </a:rPr>
              <a:t>are </a:t>
            </a:r>
            <a:r>
              <a:rPr sz="2000" spc="65" dirty="0">
                <a:latin typeface="Calibri" panose="020F0502020204030204" pitchFamily="34" charset="0"/>
                <a:cs typeface="Cambria"/>
              </a:rPr>
              <a:t>thrown, </a:t>
            </a:r>
            <a:r>
              <a:rPr sz="2000" spc="75" dirty="0">
                <a:latin typeface="Calibri" panose="020F0502020204030204" pitchFamily="34" charset="0"/>
                <a:cs typeface="Cambria"/>
              </a:rPr>
              <a:t>but </a:t>
            </a:r>
            <a:r>
              <a:rPr sz="2000" spc="50" dirty="0">
                <a:latin typeface="Calibri" panose="020F0502020204030204" pitchFamily="34" charset="0"/>
                <a:cs typeface="Cambria"/>
              </a:rPr>
              <a:t>not  </a:t>
            </a:r>
            <a:r>
              <a:rPr sz="2000" spc="75" dirty="0">
                <a:latin typeface="Calibri" panose="020F0502020204030204" pitchFamily="34" charset="0"/>
                <a:cs typeface="Cambria"/>
              </a:rPr>
              <a:t>returned.</a:t>
            </a:r>
            <a:endParaRPr sz="2000" dirty="0">
              <a:latin typeface="Calibri" panose="020F0502020204030204" pitchFamily="34" charset="0"/>
              <a:cs typeface="Cambria"/>
            </a:endParaRPr>
          </a:p>
          <a:p>
            <a:pPr marL="652780" marR="20955" lvl="1" indent="-274320">
              <a:lnSpc>
                <a:spcPct val="90000"/>
              </a:lnSpc>
              <a:spcBef>
                <a:spcPts val="480"/>
              </a:spcBef>
              <a:buClr>
                <a:srgbClr val="FD8537"/>
              </a:buClr>
              <a:buSzPct val="80000"/>
              <a:buFont typeface="Wingdings"/>
              <a:buChar char=""/>
              <a:tabLst>
                <a:tab pos="652780" algn="l"/>
                <a:tab pos="653415" algn="l"/>
              </a:tabLst>
            </a:pPr>
            <a:r>
              <a:rPr sz="2000" spc="55" dirty="0">
                <a:latin typeface="Calibri" panose="020F0502020204030204" pitchFamily="34" charset="0"/>
                <a:cs typeface="Cambria"/>
              </a:rPr>
              <a:t>involves </a:t>
            </a:r>
            <a:r>
              <a:rPr sz="2000" spc="75" dirty="0">
                <a:latin typeface="Calibri" panose="020F0502020204030204" pitchFamily="34" charset="0"/>
                <a:cs typeface="Cambria"/>
              </a:rPr>
              <a:t>agreeing with </a:t>
            </a:r>
            <a:r>
              <a:rPr sz="2000" spc="100" dirty="0">
                <a:latin typeface="Calibri" panose="020F0502020204030204" pitchFamily="34" charset="0"/>
                <a:cs typeface="Cambria"/>
              </a:rPr>
              <a:t>any </a:t>
            </a:r>
            <a:r>
              <a:rPr sz="2000" spc="95" dirty="0">
                <a:latin typeface="Calibri" panose="020F0502020204030204" pitchFamily="34" charset="0"/>
                <a:cs typeface="Cambria"/>
              </a:rPr>
              <a:t>truth </a:t>
            </a:r>
            <a:r>
              <a:rPr sz="2000" spc="110" dirty="0">
                <a:latin typeface="Calibri" panose="020F0502020204030204" pitchFamily="34" charset="0"/>
                <a:cs typeface="Cambria"/>
              </a:rPr>
              <a:t>that </a:t>
            </a:r>
            <a:r>
              <a:rPr sz="2000" spc="100" dirty="0">
                <a:latin typeface="Calibri" panose="020F0502020204030204" pitchFamily="34" charset="0"/>
                <a:cs typeface="Cambria"/>
              </a:rPr>
              <a:t>may </a:t>
            </a:r>
            <a:r>
              <a:rPr sz="2000" spc="20" dirty="0">
                <a:latin typeface="Calibri" panose="020F0502020204030204" pitchFamily="34" charset="0"/>
                <a:cs typeface="Cambria"/>
              </a:rPr>
              <a:t>be </a:t>
            </a:r>
            <a:r>
              <a:rPr sz="2000" spc="60" dirty="0">
                <a:latin typeface="Calibri" panose="020F0502020204030204" pitchFamily="34" charset="0"/>
                <a:cs typeface="Cambria"/>
              </a:rPr>
              <a:t>contained  </a:t>
            </a:r>
            <a:r>
              <a:rPr sz="2000" spc="80" dirty="0">
                <a:latin typeface="Calibri" panose="020F0502020204030204" pitchFamily="34" charset="0"/>
                <a:cs typeface="Cambria"/>
              </a:rPr>
              <a:t>within </a:t>
            </a:r>
            <a:r>
              <a:rPr sz="2000" spc="90" dirty="0">
                <a:latin typeface="Calibri" panose="020F0502020204030204" pitchFamily="34" charset="0"/>
                <a:cs typeface="Cambria"/>
              </a:rPr>
              <a:t>statements, </a:t>
            </a:r>
            <a:r>
              <a:rPr sz="2000" spc="55" dirty="0">
                <a:latin typeface="Calibri" panose="020F0502020204030204" pitchFamily="34" charset="0"/>
                <a:cs typeface="Cambria"/>
              </a:rPr>
              <a:t>even </a:t>
            </a:r>
            <a:r>
              <a:rPr sz="2000" spc="65" dirty="0">
                <a:latin typeface="Calibri" panose="020F0502020204030204" pitchFamily="34" charset="0"/>
                <a:cs typeface="Cambria"/>
              </a:rPr>
              <a:t>if </a:t>
            </a:r>
            <a:r>
              <a:rPr sz="2000" spc="75" dirty="0">
                <a:latin typeface="Calibri" panose="020F0502020204030204" pitchFamily="34" charset="0"/>
                <a:cs typeface="Cambria"/>
              </a:rPr>
              <a:t>critical. </a:t>
            </a:r>
            <a:r>
              <a:rPr sz="2000" spc="140" dirty="0">
                <a:latin typeface="Calibri" panose="020F0502020204030204" pitchFamily="34" charset="0"/>
                <a:cs typeface="Cambria"/>
              </a:rPr>
              <a:t>By </a:t>
            </a:r>
            <a:r>
              <a:rPr sz="2000" spc="50" dirty="0">
                <a:latin typeface="Calibri" panose="020F0502020204030204" pitchFamily="34" charset="0"/>
                <a:cs typeface="Cambria"/>
              </a:rPr>
              <a:t>not </a:t>
            </a:r>
            <a:r>
              <a:rPr sz="2000" spc="55" dirty="0">
                <a:latin typeface="Calibri" panose="020F0502020204030204" pitchFamily="34" charset="0"/>
                <a:cs typeface="Cambria"/>
              </a:rPr>
              <a:t>responding </a:t>
            </a:r>
            <a:r>
              <a:rPr sz="2000" spc="90" dirty="0">
                <a:latin typeface="Calibri" panose="020F0502020204030204" pitchFamily="34" charset="0"/>
                <a:cs typeface="Cambria"/>
              </a:rPr>
              <a:t>in  </a:t>
            </a:r>
            <a:r>
              <a:rPr sz="2000" spc="80" dirty="0">
                <a:latin typeface="Calibri" panose="020F0502020204030204" pitchFamily="34" charset="0"/>
                <a:cs typeface="Cambria"/>
              </a:rPr>
              <a:t>the </a:t>
            </a:r>
            <a:r>
              <a:rPr sz="2000" spc="45" dirty="0">
                <a:latin typeface="Calibri" panose="020F0502020204030204" pitchFamily="34" charset="0"/>
                <a:cs typeface="Cambria"/>
              </a:rPr>
              <a:t>expected </a:t>
            </a:r>
            <a:r>
              <a:rPr sz="2000" spc="90" dirty="0">
                <a:latin typeface="Calibri" panose="020F0502020204030204" pitchFamily="34" charset="0"/>
                <a:cs typeface="Cambria"/>
              </a:rPr>
              <a:t>way, in </a:t>
            </a:r>
            <a:r>
              <a:rPr sz="2000" spc="50" dirty="0">
                <a:latin typeface="Calibri" panose="020F0502020204030204" pitchFamily="34" charset="0"/>
                <a:cs typeface="Cambria"/>
              </a:rPr>
              <a:t>other </a:t>
            </a:r>
            <a:r>
              <a:rPr sz="2000" spc="20" dirty="0">
                <a:latin typeface="Calibri" panose="020F0502020204030204" pitchFamily="34" charset="0"/>
                <a:cs typeface="Cambria"/>
              </a:rPr>
              <a:t>words </a:t>
            </a:r>
            <a:r>
              <a:rPr sz="2000" spc="40" dirty="0">
                <a:latin typeface="Calibri" panose="020F0502020204030204" pitchFamily="34" charset="0"/>
                <a:cs typeface="Cambria"/>
              </a:rPr>
              <a:t>by </a:t>
            </a:r>
            <a:r>
              <a:rPr sz="2000" spc="60" dirty="0">
                <a:latin typeface="Calibri" panose="020F0502020204030204" pitchFamily="34" charset="0"/>
                <a:cs typeface="Cambria"/>
              </a:rPr>
              <a:t>being </a:t>
            </a:r>
            <a:r>
              <a:rPr sz="2000" spc="55" dirty="0">
                <a:latin typeface="Calibri" panose="020F0502020204030204" pitchFamily="34" charset="0"/>
                <a:cs typeface="Cambria"/>
              </a:rPr>
              <a:t>defensive </a:t>
            </a:r>
            <a:r>
              <a:rPr sz="2000" dirty="0">
                <a:latin typeface="Calibri" panose="020F0502020204030204" pitchFamily="34" charset="0"/>
                <a:cs typeface="Cambria"/>
              </a:rPr>
              <a:t>or  </a:t>
            </a:r>
            <a:r>
              <a:rPr sz="2000" spc="90" dirty="0">
                <a:latin typeface="Calibri" panose="020F0502020204030204" pitchFamily="34" charset="0"/>
                <a:cs typeface="Cambria"/>
              </a:rPr>
              <a:t>argumentative, </a:t>
            </a:r>
            <a:r>
              <a:rPr sz="2000" spc="80" dirty="0">
                <a:latin typeface="Calibri" panose="020F0502020204030204" pitchFamily="34" charset="0"/>
                <a:cs typeface="Cambria"/>
              </a:rPr>
              <a:t>the </a:t>
            </a:r>
            <a:r>
              <a:rPr sz="2000" spc="50" dirty="0">
                <a:latin typeface="Calibri" panose="020F0502020204030204" pitchFamily="34" charset="0"/>
                <a:cs typeface="Cambria"/>
              </a:rPr>
              <a:t>other </a:t>
            </a:r>
            <a:r>
              <a:rPr sz="2000" spc="35" dirty="0">
                <a:latin typeface="Calibri" panose="020F0502020204030204" pitchFamily="34" charset="0"/>
                <a:cs typeface="Cambria"/>
              </a:rPr>
              <a:t>person </a:t>
            </a:r>
            <a:r>
              <a:rPr sz="2000" spc="65" dirty="0">
                <a:latin typeface="Calibri" panose="020F0502020204030204" pitchFamily="34" charset="0"/>
                <a:cs typeface="Cambria"/>
              </a:rPr>
              <a:t>will </a:t>
            </a:r>
            <a:r>
              <a:rPr sz="2000" spc="50" dirty="0">
                <a:latin typeface="Calibri" panose="020F0502020204030204" pitchFamily="34" charset="0"/>
                <a:cs typeface="Cambria"/>
              </a:rPr>
              <a:t>cease  confrontation </a:t>
            </a:r>
            <a:r>
              <a:rPr sz="2000" spc="100" dirty="0">
                <a:latin typeface="Calibri" panose="020F0502020204030204" pitchFamily="34" charset="0"/>
                <a:cs typeface="Cambria"/>
              </a:rPr>
              <a:t>as </a:t>
            </a:r>
            <a:r>
              <a:rPr sz="2000" spc="80" dirty="0">
                <a:latin typeface="Calibri" panose="020F0502020204030204" pitchFamily="34" charset="0"/>
                <a:cs typeface="Cambria"/>
              </a:rPr>
              <a:t>the </a:t>
            </a:r>
            <a:r>
              <a:rPr sz="2000" spc="45" dirty="0">
                <a:latin typeface="Calibri" panose="020F0502020204030204" pitchFamily="34" charset="0"/>
                <a:cs typeface="Cambria"/>
              </a:rPr>
              <a:t>desired effect </a:t>
            </a:r>
            <a:r>
              <a:rPr sz="2000" spc="70" dirty="0">
                <a:latin typeface="Calibri" panose="020F0502020204030204" pitchFamily="34" charset="0"/>
                <a:cs typeface="Cambria"/>
              </a:rPr>
              <a:t>is </a:t>
            </a:r>
            <a:r>
              <a:rPr sz="2000" spc="50" dirty="0">
                <a:latin typeface="Calibri" panose="020F0502020204030204" pitchFamily="34" charset="0"/>
                <a:cs typeface="Cambria"/>
              </a:rPr>
              <a:t>not </a:t>
            </a:r>
            <a:r>
              <a:rPr sz="2000" spc="60" dirty="0">
                <a:latin typeface="Calibri" panose="020F0502020204030204" pitchFamily="34" charset="0"/>
                <a:cs typeface="Cambria"/>
              </a:rPr>
              <a:t>being</a:t>
            </a:r>
            <a:r>
              <a:rPr sz="2000" spc="320" dirty="0">
                <a:latin typeface="Calibri" panose="020F0502020204030204" pitchFamily="34" charset="0"/>
                <a:cs typeface="Cambria"/>
              </a:rPr>
              <a:t> </a:t>
            </a:r>
            <a:r>
              <a:rPr sz="2000" spc="65" dirty="0">
                <a:latin typeface="Calibri" panose="020F0502020204030204" pitchFamily="34" charset="0"/>
                <a:cs typeface="Cambria"/>
              </a:rPr>
              <a:t>achieved.</a:t>
            </a:r>
            <a:endParaRPr sz="2000" dirty="0">
              <a:latin typeface="Calibri" panose="020F0502020204030204" pitchFamily="34" charset="0"/>
              <a:cs typeface="Cambria"/>
            </a:endParaRPr>
          </a:p>
          <a:p>
            <a:pPr>
              <a:lnSpc>
                <a:spcPct val="100000"/>
              </a:lnSpc>
            </a:pPr>
            <a:endParaRPr sz="2000" dirty="0">
              <a:latin typeface="Calibri" panose="020F0502020204030204" pitchFamily="34" charset="0"/>
              <a:cs typeface="Times New Roman"/>
            </a:endParaRPr>
          </a:p>
          <a:p>
            <a:pPr marL="12700">
              <a:lnSpc>
                <a:spcPts val="1795"/>
              </a:lnSpc>
              <a:spcBef>
                <a:spcPts val="1235"/>
              </a:spcBef>
            </a:pPr>
            <a:r>
              <a:rPr sz="1500" spc="30" dirty="0">
                <a:solidFill>
                  <a:srgbClr val="FD8537"/>
                </a:solidFill>
                <a:latin typeface="Calibri" panose="020F0502020204030204" pitchFamily="34" charset="0"/>
                <a:cs typeface="Wingdings"/>
              </a:rPr>
              <a:t></a:t>
            </a:r>
            <a:endParaRPr sz="1500" dirty="0">
              <a:latin typeface="Calibri" panose="020F0502020204030204" pitchFamily="34" charset="0"/>
              <a:cs typeface="Wingdings"/>
            </a:endParaRPr>
          </a:p>
          <a:p>
            <a:pPr marL="286385">
              <a:lnSpc>
                <a:spcPts val="1595"/>
              </a:lnSpc>
            </a:pPr>
            <a:r>
              <a:rPr sz="1400" spc="80" dirty="0">
                <a:latin typeface="Calibri" panose="020F0502020204030204" pitchFamily="34" charset="0"/>
                <a:cs typeface="Cambria"/>
              </a:rPr>
              <a:t>Find </a:t>
            </a:r>
            <a:r>
              <a:rPr sz="1400" spc="20" dirty="0">
                <a:latin typeface="Calibri" panose="020F0502020204030204" pitchFamily="34" charset="0"/>
                <a:cs typeface="Cambria"/>
              </a:rPr>
              <a:t>more </a:t>
            </a:r>
            <a:r>
              <a:rPr sz="1400" spc="60" dirty="0">
                <a:latin typeface="Calibri" panose="020F0502020204030204" pitchFamily="34" charset="0"/>
                <a:cs typeface="Cambria"/>
              </a:rPr>
              <a:t>at:</a:t>
            </a:r>
            <a:r>
              <a:rPr sz="1400" spc="90" dirty="0">
                <a:latin typeface="Calibri" panose="020F0502020204030204" pitchFamily="34" charset="0"/>
                <a:cs typeface="Cambria"/>
              </a:rPr>
              <a:t> </a:t>
            </a:r>
            <a:r>
              <a:rPr sz="1400" u="sng" spc="10" dirty="0">
                <a:solidFill>
                  <a:srgbClr val="D2601C"/>
                </a:solidFill>
                <a:latin typeface="Calibri" panose="020F0502020204030204" pitchFamily="34" charset="0"/>
                <a:cs typeface="Cambria"/>
                <a:hlinkClick r:id="rId2"/>
              </a:rPr>
              <a:t>http://www.skillsyouneed.com/ps/assertiveness-</a:t>
            </a:r>
            <a:endParaRPr sz="1400" dirty="0">
              <a:latin typeface="Calibri" panose="020F0502020204030204" pitchFamily="34" charset="0"/>
              <a:cs typeface="Cambria"/>
            </a:endParaRPr>
          </a:p>
          <a:p>
            <a:pPr marL="286385">
              <a:lnSpc>
                <a:spcPts val="1595"/>
              </a:lnSpc>
            </a:pPr>
            <a:r>
              <a:rPr sz="1400" u="sng" spc="45" dirty="0">
                <a:solidFill>
                  <a:srgbClr val="D2601C"/>
                </a:solidFill>
                <a:latin typeface="Calibri" panose="020F0502020204030204" pitchFamily="34" charset="0"/>
                <a:cs typeface="Cambria"/>
                <a:hlinkClick r:id="rId2"/>
              </a:rPr>
              <a:t>techniques.html#ixzz2vpzAfket</a:t>
            </a:r>
            <a:endParaRPr sz="1400" dirty="0">
              <a:latin typeface="Calibri" panose="020F0502020204030204" pitchFamily="34" charset="0"/>
              <a:cs typeface="Cambria"/>
            </a:endParaRPr>
          </a:p>
        </p:txBody>
      </p:sp>
    </p:spTree>
    <p:extLst>
      <p:ext uri="{BB962C8B-B14F-4D97-AF65-F5344CB8AC3E}">
        <p14:creationId xmlns:p14="http://schemas.microsoft.com/office/powerpoint/2010/main" val="689947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476672"/>
            <a:ext cx="7772400" cy="503237"/>
          </a:xfrm>
          <a:prstGeom prst="rect">
            <a:avLst/>
          </a:prstGeom>
        </p:spPr>
        <p:txBody>
          <a:bodyPr vert="horz" wrap="square" lIns="0" tIns="593852" rIns="0" bIns="0" rtlCol="0">
            <a:spAutoFit/>
          </a:bodyPr>
          <a:lstStyle/>
          <a:p>
            <a:pPr marL="12700">
              <a:lnSpc>
                <a:spcPct val="100000"/>
              </a:lnSpc>
            </a:pPr>
            <a:r>
              <a:rPr spc="350" dirty="0"/>
              <a:t>FOG</a:t>
            </a:r>
            <a:r>
              <a:rPr spc="360" dirty="0"/>
              <a:t>G</a:t>
            </a:r>
            <a:r>
              <a:rPr spc="300" dirty="0"/>
              <a:t>ING</a:t>
            </a:r>
          </a:p>
        </p:txBody>
      </p:sp>
      <p:sp>
        <p:nvSpPr>
          <p:cNvPr id="3" name="object 3"/>
          <p:cNvSpPr txBox="1"/>
          <p:nvPr/>
        </p:nvSpPr>
        <p:spPr>
          <a:xfrm>
            <a:off x="535940" y="1607565"/>
            <a:ext cx="7147559" cy="4525341"/>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b="1" spc="175" dirty="0">
                <a:latin typeface="Calibri" panose="020F0502020204030204" pitchFamily="34" charset="0"/>
                <a:cs typeface="Cambria"/>
              </a:rPr>
              <a:t>Example</a:t>
            </a:r>
            <a:r>
              <a:rPr sz="2200" b="1" spc="105" dirty="0">
                <a:latin typeface="Calibri" panose="020F0502020204030204" pitchFamily="34" charset="0"/>
                <a:cs typeface="Cambria"/>
              </a:rPr>
              <a:t> </a:t>
            </a:r>
            <a:r>
              <a:rPr sz="2200" b="1" spc="160" dirty="0">
                <a:latin typeface="Calibri" panose="020F0502020204030204" pitchFamily="34" charset="0"/>
                <a:cs typeface="Cambria"/>
              </a:rPr>
              <a:t>Situation</a:t>
            </a:r>
            <a:endParaRPr sz="2200" dirty="0">
              <a:latin typeface="Calibri" panose="020F0502020204030204" pitchFamily="34" charset="0"/>
              <a:cs typeface="Cambria"/>
            </a:endParaRPr>
          </a:p>
          <a:p>
            <a:pPr marL="287020" marR="5080" indent="-274320">
              <a:lnSpc>
                <a:spcPts val="2380"/>
              </a:lnSpc>
              <a:spcBef>
                <a:spcPts val="635"/>
              </a:spcBef>
              <a:buClr>
                <a:srgbClr val="FD8537"/>
              </a:buClr>
              <a:buSzPct val="68181"/>
              <a:buFont typeface="Wingdings"/>
              <a:buChar char=""/>
              <a:tabLst>
                <a:tab pos="287020" algn="l"/>
              </a:tabLst>
            </a:pPr>
            <a:r>
              <a:rPr sz="2200" i="1" spc="-5" dirty="0">
                <a:latin typeface="Calibri" panose="020F0502020204030204" pitchFamily="34" charset="0"/>
                <a:cs typeface="Georgia"/>
              </a:rPr>
              <a:t>“What </a:t>
            </a:r>
            <a:r>
              <a:rPr sz="2200" i="1" spc="10" dirty="0">
                <a:latin typeface="Calibri" panose="020F0502020204030204" pitchFamily="34" charset="0"/>
                <a:cs typeface="Georgia"/>
              </a:rPr>
              <a:t>time </a:t>
            </a:r>
            <a:r>
              <a:rPr sz="2200" i="1" spc="-5" dirty="0">
                <a:latin typeface="Calibri" panose="020F0502020204030204" pitchFamily="34" charset="0"/>
                <a:cs typeface="Georgia"/>
              </a:rPr>
              <a:t>do </a:t>
            </a:r>
            <a:r>
              <a:rPr sz="2200" i="1" spc="-45" dirty="0">
                <a:latin typeface="Calibri" panose="020F0502020204030204" pitchFamily="34" charset="0"/>
                <a:cs typeface="Georgia"/>
              </a:rPr>
              <a:t>you </a:t>
            </a:r>
            <a:r>
              <a:rPr sz="2200" i="1" spc="45" dirty="0">
                <a:latin typeface="Calibri" panose="020F0502020204030204" pitchFamily="34" charset="0"/>
                <a:cs typeface="Georgia"/>
              </a:rPr>
              <a:t>call </a:t>
            </a:r>
            <a:r>
              <a:rPr sz="2200" i="1" spc="25" dirty="0">
                <a:latin typeface="Calibri" panose="020F0502020204030204" pitchFamily="34" charset="0"/>
                <a:cs typeface="Georgia"/>
              </a:rPr>
              <a:t>this? You're </a:t>
            </a:r>
            <a:r>
              <a:rPr sz="2200" i="1" spc="10" dirty="0" smtClean="0">
                <a:latin typeface="Calibri" panose="020F0502020204030204" pitchFamily="34" charset="0"/>
                <a:cs typeface="Georgia"/>
              </a:rPr>
              <a:t>late</a:t>
            </a:r>
            <a:r>
              <a:rPr lang="cs-CZ" sz="2200" i="1" spc="10" dirty="0">
                <a:latin typeface="Calibri" panose="020F0502020204030204" pitchFamily="34" charset="0"/>
                <a:cs typeface="Georgia"/>
              </a:rPr>
              <a:t>!</a:t>
            </a:r>
            <a:r>
              <a:rPr sz="2200" i="1" spc="10" dirty="0" smtClean="0">
                <a:latin typeface="Calibri" panose="020F0502020204030204" pitchFamily="34" charset="0"/>
                <a:cs typeface="Georgia"/>
              </a:rPr>
              <a:t> </a:t>
            </a:r>
            <a:r>
              <a:rPr sz="2200" i="1" spc="60" dirty="0">
                <a:latin typeface="Calibri" panose="020F0502020204030204" pitchFamily="34" charset="0"/>
                <a:cs typeface="Georgia"/>
              </a:rPr>
              <a:t>I'm </a:t>
            </a:r>
            <a:r>
              <a:rPr sz="2200" i="1" spc="5" dirty="0">
                <a:latin typeface="Calibri" panose="020F0502020204030204" pitchFamily="34" charset="0"/>
                <a:cs typeface="Georgia"/>
              </a:rPr>
              <a:t>fed </a:t>
            </a:r>
            <a:r>
              <a:rPr sz="2200" i="1" spc="30" dirty="0">
                <a:latin typeface="Calibri" panose="020F0502020204030204" pitchFamily="34" charset="0"/>
                <a:cs typeface="Georgia"/>
              </a:rPr>
              <a:t>up </a:t>
            </a:r>
            <a:r>
              <a:rPr sz="2200" i="1" spc="15" dirty="0">
                <a:latin typeface="Calibri" panose="020F0502020204030204" pitchFamily="34" charset="0"/>
                <a:cs typeface="Georgia"/>
              </a:rPr>
              <a:t>with </a:t>
            </a:r>
            <a:r>
              <a:rPr sz="2200" i="1" spc="-50" dirty="0">
                <a:latin typeface="Calibri" panose="020F0502020204030204" pitchFamily="34" charset="0"/>
                <a:cs typeface="Georgia"/>
              </a:rPr>
              <a:t>you </a:t>
            </a:r>
            <a:r>
              <a:rPr sz="2200" i="1" spc="10" dirty="0">
                <a:latin typeface="Calibri" panose="020F0502020204030204" pitchFamily="34" charset="0"/>
                <a:cs typeface="Georgia"/>
              </a:rPr>
              <a:t>letting </a:t>
            </a:r>
            <a:r>
              <a:rPr sz="2200" i="1" spc="-25" dirty="0">
                <a:latin typeface="Calibri" panose="020F0502020204030204" pitchFamily="34" charset="0"/>
                <a:cs typeface="Georgia"/>
              </a:rPr>
              <a:t>me </a:t>
            </a:r>
            <a:r>
              <a:rPr sz="2200" i="1" spc="-15" dirty="0">
                <a:latin typeface="Calibri" panose="020F0502020204030204" pitchFamily="34" charset="0"/>
                <a:cs typeface="Georgia"/>
              </a:rPr>
              <a:t>down </a:t>
            </a:r>
            <a:r>
              <a:rPr sz="2200" i="1" spc="65" dirty="0">
                <a:latin typeface="Calibri" panose="020F0502020204030204" pitchFamily="34" charset="0"/>
                <a:cs typeface="Georgia"/>
              </a:rPr>
              <a:t>all </a:t>
            </a:r>
            <a:r>
              <a:rPr sz="2200" i="1" spc="10" dirty="0" smtClean="0">
                <a:latin typeface="Calibri" panose="020F0502020204030204" pitchFamily="34" charset="0"/>
                <a:cs typeface="Georgia"/>
              </a:rPr>
              <a:t>the </a:t>
            </a:r>
            <a:r>
              <a:rPr sz="2200" i="1" spc="10" dirty="0">
                <a:latin typeface="Calibri" panose="020F0502020204030204" pitchFamily="34" charset="0"/>
                <a:cs typeface="Georgia"/>
              </a:rPr>
              <a:t>time.”</a:t>
            </a:r>
            <a:endParaRPr sz="2200" dirty="0">
              <a:latin typeface="Calibri" panose="020F0502020204030204" pitchFamily="34" charset="0"/>
              <a:cs typeface="Georgia"/>
            </a:endParaRPr>
          </a:p>
          <a:p>
            <a:pPr marL="287020" indent="-274320">
              <a:lnSpc>
                <a:spcPct val="100000"/>
              </a:lnSpc>
              <a:spcBef>
                <a:spcPts val="300"/>
              </a:spcBef>
              <a:buClr>
                <a:srgbClr val="FD8537"/>
              </a:buClr>
              <a:buSzPct val="68181"/>
              <a:buFont typeface="Wingdings"/>
              <a:buChar char=""/>
              <a:tabLst>
                <a:tab pos="287020" algn="l"/>
              </a:tabLst>
            </a:pPr>
            <a:r>
              <a:rPr sz="2200" spc="95" dirty="0">
                <a:latin typeface="Calibri" panose="020F0502020204030204" pitchFamily="34" charset="0"/>
                <a:cs typeface="Cambria"/>
              </a:rPr>
              <a:t>Fogging</a:t>
            </a:r>
            <a:r>
              <a:rPr sz="2200" spc="85" dirty="0">
                <a:latin typeface="Calibri" panose="020F0502020204030204" pitchFamily="34" charset="0"/>
                <a:cs typeface="Cambria"/>
              </a:rPr>
              <a:t> </a:t>
            </a:r>
            <a:r>
              <a:rPr sz="2200" spc="40" dirty="0">
                <a:latin typeface="Calibri" panose="020F0502020204030204" pitchFamily="34" charset="0"/>
                <a:cs typeface="Cambria"/>
              </a:rPr>
              <a:t>response:</a:t>
            </a:r>
            <a:endParaRPr sz="2200" dirty="0">
              <a:latin typeface="Calibri" panose="020F0502020204030204" pitchFamily="34" charset="0"/>
              <a:cs typeface="Cambria"/>
            </a:endParaRPr>
          </a:p>
          <a:p>
            <a:pPr marL="287020" indent="-274320">
              <a:lnSpc>
                <a:spcPts val="2510"/>
              </a:lnSpc>
              <a:spcBef>
                <a:spcPts val="335"/>
              </a:spcBef>
              <a:buClr>
                <a:srgbClr val="FD8537"/>
              </a:buClr>
              <a:buSzPct val="68181"/>
              <a:buFont typeface="Wingdings"/>
              <a:buChar char=""/>
              <a:tabLst>
                <a:tab pos="287020" algn="l"/>
              </a:tabLst>
            </a:pPr>
            <a:r>
              <a:rPr sz="2200" b="1" i="1" spc="140" dirty="0">
                <a:latin typeface="Calibri" panose="020F0502020204030204" pitchFamily="34" charset="0"/>
                <a:cs typeface="Cambria"/>
              </a:rPr>
              <a:t>“Yes, </a:t>
            </a:r>
            <a:r>
              <a:rPr sz="2200" b="1" i="1" spc="225" dirty="0">
                <a:latin typeface="Calibri" panose="020F0502020204030204" pitchFamily="34" charset="0"/>
                <a:cs typeface="Cambria"/>
              </a:rPr>
              <a:t>I </a:t>
            </a:r>
            <a:r>
              <a:rPr sz="2200" b="1" i="1" spc="190" dirty="0">
                <a:latin typeface="Calibri" panose="020F0502020204030204" pitchFamily="34" charset="0"/>
                <a:cs typeface="Cambria"/>
              </a:rPr>
              <a:t>am </a:t>
            </a:r>
            <a:r>
              <a:rPr sz="2200" b="1" i="1" spc="135" dirty="0">
                <a:latin typeface="Calibri" panose="020F0502020204030204" pitchFamily="34" charset="0"/>
                <a:cs typeface="Cambria"/>
              </a:rPr>
              <a:t>later </a:t>
            </a:r>
            <a:r>
              <a:rPr sz="2200" b="1" i="1" spc="185" dirty="0">
                <a:latin typeface="Calibri" panose="020F0502020204030204" pitchFamily="34" charset="0"/>
                <a:cs typeface="Cambria"/>
              </a:rPr>
              <a:t>than </a:t>
            </a:r>
            <a:r>
              <a:rPr sz="2200" b="1" i="1" spc="225" dirty="0">
                <a:latin typeface="Calibri" panose="020F0502020204030204" pitchFamily="34" charset="0"/>
                <a:cs typeface="Cambria"/>
              </a:rPr>
              <a:t>I </a:t>
            </a:r>
            <a:r>
              <a:rPr sz="2200" b="1" i="1" spc="140" dirty="0">
                <a:latin typeface="Calibri" panose="020F0502020204030204" pitchFamily="34" charset="0"/>
                <a:cs typeface="Cambria"/>
              </a:rPr>
              <a:t>hoped </a:t>
            </a:r>
            <a:r>
              <a:rPr sz="2200" b="1" i="1" spc="80" dirty="0">
                <a:latin typeface="Calibri" panose="020F0502020204030204" pitchFamily="34" charset="0"/>
                <a:cs typeface="Cambria"/>
              </a:rPr>
              <a:t>to </a:t>
            </a:r>
            <a:r>
              <a:rPr sz="2200" b="1" i="1" spc="65" dirty="0">
                <a:latin typeface="Calibri" panose="020F0502020204030204" pitchFamily="34" charset="0"/>
                <a:cs typeface="Cambria"/>
              </a:rPr>
              <a:t>be </a:t>
            </a:r>
            <a:r>
              <a:rPr sz="2200" b="1" i="1" spc="210" dirty="0">
                <a:latin typeface="Calibri" panose="020F0502020204030204" pitchFamily="34" charset="0"/>
                <a:cs typeface="Cambria"/>
              </a:rPr>
              <a:t>and </a:t>
            </a:r>
            <a:r>
              <a:rPr sz="2200" b="1" i="1" spc="225" dirty="0">
                <a:latin typeface="Calibri" panose="020F0502020204030204" pitchFamily="34" charset="0"/>
                <a:cs typeface="Cambria"/>
              </a:rPr>
              <a:t>I </a:t>
            </a:r>
            <a:r>
              <a:rPr sz="2200" b="1" i="1" spc="200" dirty="0">
                <a:latin typeface="Calibri" panose="020F0502020204030204" pitchFamily="34" charset="0"/>
                <a:cs typeface="Cambria"/>
              </a:rPr>
              <a:t>can</a:t>
            </a:r>
            <a:r>
              <a:rPr sz="2200" b="1" i="1" spc="25" dirty="0">
                <a:latin typeface="Calibri" panose="020F0502020204030204" pitchFamily="34" charset="0"/>
                <a:cs typeface="Cambria"/>
              </a:rPr>
              <a:t> </a:t>
            </a:r>
            <a:r>
              <a:rPr sz="2200" b="1" i="1" spc="55" dirty="0">
                <a:latin typeface="Calibri" panose="020F0502020204030204" pitchFamily="34" charset="0"/>
                <a:cs typeface="Cambria"/>
              </a:rPr>
              <a:t>see</a:t>
            </a:r>
            <a:endParaRPr sz="2200" dirty="0">
              <a:latin typeface="Calibri" panose="020F0502020204030204" pitchFamily="34" charset="0"/>
              <a:cs typeface="Cambria"/>
            </a:endParaRPr>
          </a:p>
          <a:p>
            <a:pPr marL="286385">
              <a:lnSpc>
                <a:spcPts val="2510"/>
              </a:lnSpc>
            </a:pPr>
            <a:r>
              <a:rPr sz="2200" b="1" i="1" spc="145" dirty="0">
                <a:latin typeface="Calibri" panose="020F0502020204030204" pitchFamily="34" charset="0"/>
                <a:cs typeface="Cambria"/>
              </a:rPr>
              <a:t>this </a:t>
            </a:r>
            <a:r>
              <a:rPr sz="2200" b="1" i="1" spc="170" dirty="0">
                <a:latin typeface="Calibri" panose="020F0502020204030204" pitchFamily="34" charset="0"/>
                <a:cs typeface="Cambria"/>
              </a:rPr>
              <a:t>has </a:t>
            </a:r>
            <a:r>
              <a:rPr sz="2200" b="1" i="1" spc="140" dirty="0">
                <a:latin typeface="Calibri" panose="020F0502020204030204" pitchFamily="34" charset="0"/>
                <a:cs typeface="Cambria"/>
              </a:rPr>
              <a:t>annoyed</a:t>
            </a:r>
            <a:r>
              <a:rPr sz="2200" b="1" i="1" spc="145" dirty="0">
                <a:latin typeface="Calibri" panose="020F0502020204030204" pitchFamily="34" charset="0"/>
                <a:cs typeface="Cambria"/>
              </a:rPr>
              <a:t> </a:t>
            </a:r>
            <a:r>
              <a:rPr sz="2200" b="1" i="1" spc="125" dirty="0">
                <a:latin typeface="Calibri" panose="020F0502020204030204" pitchFamily="34" charset="0"/>
                <a:cs typeface="Cambria"/>
              </a:rPr>
              <a:t>you.”</a:t>
            </a:r>
            <a:endParaRPr sz="2200" dirty="0">
              <a:latin typeface="Calibri" panose="020F0502020204030204" pitchFamily="34" charset="0"/>
              <a:cs typeface="Cambria"/>
            </a:endParaRPr>
          </a:p>
          <a:p>
            <a:pPr marL="287020" marR="48895" indent="-274320">
              <a:lnSpc>
                <a:spcPct val="90100"/>
              </a:lnSpc>
              <a:spcBef>
                <a:spcPts val="595"/>
              </a:spcBef>
              <a:buClr>
                <a:srgbClr val="FD8537"/>
              </a:buClr>
              <a:buSzPct val="68181"/>
              <a:buFont typeface="Wingdings"/>
              <a:buChar char=""/>
              <a:tabLst>
                <a:tab pos="287020" algn="l"/>
              </a:tabLst>
            </a:pPr>
            <a:r>
              <a:rPr sz="2200" i="1" spc="-15" dirty="0">
                <a:latin typeface="Calibri" panose="020F0502020204030204" pitchFamily="34" charset="0"/>
                <a:cs typeface="Georgia"/>
              </a:rPr>
              <a:t>“Annoyed? </a:t>
            </a:r>
            <a:r>
              <a:rPr sz="2200" i="1" spc="50" dirty="0">
                <a:latin typeface="Calibri" panose="020F0502020204030204" pitchFamily="34" charset="0"/>
                <a:cs typeface="Georgia"/>
              </a:rPr>
              <a:t>Of </a:t>
            </a:r>
            <a:r>
              <a:rPr sz="2200" i="1" spc="-20" dirty="0">
                <a:latin typeface="Calibri" panose="020F0502020204030204" pitchFamily="34" charset="0"/>
                <a:cs typeface="Georgia"/>
              </a:rPr>
              <a:t>course </a:t>
            </a:r>
            <a:r>
              <a:rPr sz="2200" i="1" spc="60" dirty="0">
                <a:latin typeface="Calibri" panose="020F0502020204030204" pitchFamily="34" charset="0"/>
                <a:cs typeface="Georgia"/>
              </a:rPr>
              <a:t>I'm </a:t>
            </a:r>
            <a:r>
              <a:rPr sz="2200" i="1" spc="-15" dirty="0">
                <a:latin typeface="Calibri" panose="020F0502020204030204" pitchFamily="34" charset="0"/>
                <a:cs typeface="Georgia"/>
              </a:rPr>
              <a:t>annoyed, </a:t>
            </a:r>
            <a:r>
              <a:rPr sz="2200" i="1" spc="50" dirty="0">
                <a:latin typeface="Calibri" panose="020F0502020204030204" pitchFamily="34" charset="0"/>
                <a:cs typeface="Georgia"/>
              </a:rPr>
              <a:t>this </a:t>
            </a:r>
            <a:r>
              <a:rPr sz="2200" i="1" spc="40" dirty="0">
                <a:latin typeface="Calibri" panose="020F0502020204030204" pitchFamily="34" charset="0"/>
                <a:cs typeface="Georgia"/>
              </a:rPr>
              <a:t>has </a:t>
            </a:r>
            <a:r>
              <a:rPr sz="2200" i="1" spc="10" dirty="0">
                <a:latin typeface="Calibri" panose="020F0502020204030204" pitchFamily="34" charset="0"/>
                <a:cs typeface="Georgia"/>
              </a:rPr>
              <a:t>left </a:t>
            </a:r>
            <a:r>
              <a:rPr sz="2200" i="1" spc="-30" dirty="0">
                <a:latin typeface="Calibri" panose="020F0502020204030204" pitchFamily="34" charset="0"/>
                <a:cs typeface="Georgia"/>
              </a:rPr>
              <a:t>me  </a:t>
            </a:r>
            <a:r>
              <a:rPr sz="2200" i="1" dirty="0">
                <a:latin typeface="Calibri" panose="020F0502020204030204" pitchFamily="34" charset="0"/>
                <a:cs typeface="Georgia"/>
              </a:rPr>
              <a:t>waiting </a:t>
            </a:r>
            <a:r>
              <a:rPr sz="2200" i="1" spc="-40" dirty="0">
                <a:latin typeface="Calibri" panose="020F0502020204030204" pitchFamily="34" charset="0"/>
                <a:cs typeface="Georgia"/>
              </a:rPr>
              <a:t>for </a:t>
            </a:r>
            <a:r>
              <a:rPr sz="2200" i="1" spc="-25" dirty="0">
                <a:latin typeface="Calibri" panose="020F0502020204030204" pitchFamily="34" charset="0"/>
                <a:cs typeface="Georgia"/>
              </a:rPr>
              <a:t>ages. </a:t>
            </a:r>
            <a:r>
              <a:rPr sz="2200" i="1" spc="40" dirty="0">
                <a:latin typeface="Calibri" panose="020F0502020204030204" pitchFamily="34" charset="0"/>
                <a:cs typeface="Georgia"/>
              </a:rPr>
              <a:t>You </a:t>
            </a:r>
            <a:r>
              <a:rPr sz="2200" i="1" spc="-5" dirty="0">
                <a:latin typeface="Calibri" panose="020F0502020204030204" pitchFamily="34" charset="0"/>
                <a:cs typeface="Georgia"/>
              </a:rPr>
              <a:t>really </a:t>
            </a:r>
            <a:r>
              <a:rPr sz="2200" i="1" spc="50" dirty="0">
                <a:latin typeface="Calibri" panose="020F0502020204030204" pitchFamily="34" charset="0"/>
                <a:cs typeface="Georgia"/>
              </a:rPr>
              <a:t>should </a:t>
            </a:r>
            <a:r>
              <a:rPr sz="2200" i="1" spc="-60" dirty="0">
                <a:latin typeface="Calibri" panose="020F0502020204030204" pitchFamily="34" charset="0"/>
                <a:cs typeface="Georgia"/>
              </a:rPr>
              <a:t>try </a:t>
            </a:r>
            <a:r>
              <a:rPr sz="2200" i="1" spc="-40" dirty="0">
                <a:latin typeface="Calibri" panose="020F0502020204030204" pitchFamily="34" charset="0"/>
                <a:cs typeface="Georgia"/>
              </a:rPr>
              <a:t>to </a:t>
            </a:r>
            <a:r>
              <a:rPr sz="2200" i="1" spc="50" dirty="0">
                <a:latin typeface="Calibri" panose="020F0502020204030204" pitchFamily="34" charset="0"/>
                <a:cs typeface="Georgia"/>
              </a:rPr>
              <a:t>think </a:t>
            </a:r>
            <a:r>
              <a:rPr sz="2200" i="1" dirty="0">
                <a:latin typeface="Calibri" panose="020F0502020204030204" pitchFamily="34" charset="0"/>
                <a:cs typeface="Georgia"/>
              </a:rPr>
              <a:t>about  </a:t>
            </a:r>
            <a:r>
              <a:rPr sz="2200" i="1" spc="-15" dirty="0">
                <a:latin typeface="Calibri" panose="020F0502020204030204" pitchFamily="34" charset="0"/>
                <a:cs typeface="Georgia"/>
              </a:rPr>
              <a:t>other </a:t>
            </a:r>
            <a:r>
              <a:rPr sz="2200" i="1" spc="-25" dirty="0">
                <a:latin typeface="Calibri" panose="020F0502020204030204" pitchFamily="34" charset="0"/>
                <a:cs typeface="Georgia"/>
              </a:rPr>
              <a:t>people </a:t>
            </a:r>
            <a:r>
              <a:rPr sz="2200" i="1" dirty="0">
                <a:latin typeface="Calibri" panose="020F0502020204030204" pitchFamily="34" charset="0"/>
                <a:cs typeface="Georgia"/>
              </a:rPr>
              <a:t>a </a:t>
            </a:r>
            <a:r>
              <a:rPr sz="2200" i="1" spc="25" dirty="0">
                <a:latin typeface="Calibri" panose="020F0502020204030204" pitchFamily="34" charset="0"/>
                <a:cs typeface="Georgia"/>
              </a:rPr>
              <a:t>bit</a:t>
            </a:r>
            <a:r>
              <a:rPr sz="2200" i="1" spc="340" dirty="0">
                <a:latin typeface="Calibri" panose="020F0502020204030204" pitchFamily="34" charset="0"/>
                <a:cs typeface="Georgia"/>
              </a:rPr>
              <a:t> </a:t>
            </a:r>
            <a:r>
              <a:rPr sz="2200" i="1" spc="-25" dirty="0">
                <a:latin typeface="Calibri" panose="020F0502020204030204" pitchFamily="34" charset="0"/>
                <a:cs typeface="Georgia"/>
              </a:rPr>
              <a:t>more.”</a:t>
            </a:r>
            <a:endParaRPr sz="2200" dirty="0">
              <a:latin typeface="Calibri" panose="020F0502020204030204" pitchFamily="34" charset="0"/>
              <a:cs typeface="Georgia"/>
            </a:endParaRPr>
          </a:p>
          <a:p>
            <a:pPr marL="287020" indent="-274320">
              <a:lnSpc>
                <a:spcPct val="100000"/>
              </a:lnSpc>
              <a:spcBef>
                <a:spcPts val="335"/>
              </a:spcBef>
              <a:buClr>
                <a:srgbClr val="FD8537"/>
              </a:buClr>
              <a:buSzPct val="68181"/>
              <a:buFont typeface="Wingdings"/>
              <a:buChar char=""/>
              <a:tabLst>
                <a:tab pos="287020" algn="l"/>
              </a:tabLst>
            </a:pPr>
            <a:r>
              <a:rPr sz="2200" spc="95" dirty="0">
                <a:latin typeface="Calibri" panose="020F0502020204030204" pitchFamily="34" charset="0"/>
                <a:cs typeface="Cambria"/>
              </a:rPr>
              <a:t>Fogging</a:t>
            </a:r>
            <a:r>
              <a:rPr sz="2200" spc="85" dirty="0">
                <a:latin typeface="Calibri" panose="020F0502020204030204" pitchFamily="34" charset="0"/>
                <a:cs typeface="Cambria"/>
              </a:rPr>
              <a:t> </a:t>
            </a:r>
            <a:r>
              <a:rPr sz="2200" spc="40" dirty="0">
                <a:latin typeface="Calibri" panose="020F0502020204030204" pitchFamily="34" charset="0"/>
                <a:cs typeface="Cambria"/>
              </a:rPr>
              <a:t>response:</a:t>
            </a:r>
            <a:endParaRPr sz="2200" dirty="0">
              <a:latin typeface="Calibri" panose="020F0502020204030204" pitchFamily="34" charset="0"/>
              <a:cs typeface="Cambria"/>
            </a:endParaRPr>
          </a:p>
          <a:p>
            <a:pPr marL="287020" marR="598170" indent="-274320">
              <a:lnSpc>
                <a:spcPts val="2380"/>
              </a:lnSpc>
              <a:spcBef>
                <a:spcPts val="630"/>
              </a:spcBef>
              <a:buClr>
                <a:srgbClr val="FD8537"/>
              </a:buClr>
              <a:buSzPct val="68181"/>
              <a:buFont typeface="Wingdings"/>
              <a:buChar char=""/>
              <a:tabLst>
                <a:tab pos="287020" algn="l"/>
              </a:tabLst>
            </a:pPr>
            <a:r>
              <a:rPr sz="2200" b="1" i="1" spc="140" dirty="0">
                <a:latin typeface="Calibri" panose="020F0502020204030204" pitchFamily="34" charset="0"/>
                <a:cs typeface="Cambria"/>
              </a:rPr>
              <a:t>“Yes, </a:t>
            </a:r>
            <a:r>
              <a:rPr sz="2200" b="1" i="1" spc="220" dirty="0">
                <a:latin typeface="Calibri" panose="020F0502020204030204" pitchFamily="34" charset="0"/>
                <a:cs typeface="Cambria"/>
              </a:rPr>
              <a:t>I </a:t>
            </a:r>
            <a:r>
              <a:rPr sz="2200" b="1" i="1" spc="135" dirty="0">
                <a:latin typeface="Calibri" panose="020F0502020204030204" pitchFamily="34" charset="0"/>
                <a:cs typeface="Cambria"/>
              </a:rPr>
              <a:t>was </a:t>
            </a:r>
            <a:r>
              <a:rPr sz="2200" b="1" i="1" spc="140" dirty="0">
                <a:latin typeface="Calibri" panose="020F0502020204030204" pitchFamily="34" charset="0"/>
                <a:cs typeface="Cambria"/>
              </a:rPr>
              <a:t>concerned </a:t>
            </a:r>
            <a:r>
              <a:rPr sz="2200" b="1" i="1" spc="155" dirty="0">
                <a:latin typeface="Calibri" panose="020F0502020204030204" pitchFamily="34" charset="0"/>
                <a:cs typeface="Cambria"/>
              </a:rPr>
              <a:t>that </a:t>
            </a:r>
            <a:r>
              <a:rPr sz="2200" b="1" i="1" spc="110" dirty="0">
                <a:latin typeface="Calibri" panose="020F0502020204030204" pitchFamily="34" charset="0"/>
                <a:cs typeface="Cambria"/>
              </a:rPr>
              <a:t>you </a:t>
            </a:r>
            <a:r>
              <a:rPr sz="2200" b="1" i="1" spc="160" dirty="0">
                <a:latin typeface="Calibri" panose="020F0502020204030204" pitchFamily="34" charset="0"/>
                <a:cs typeface="Cambria"/>
              </a:rPr>
              <a:t>would </a:t>
            </a:r>
            <a:r>
              <a:rPr sz="2200" b="1" i="1" spc="65" dirty="0">
                <a:latin typeface="Calibri" panose="020F0502020204030204" pitchFamily="34" charset="0"/>
                <a:cs typeface="Cambria"/>
              </a:rPr>
              <a:t>be </a:t>
            </a:r>
            <a:r>
              <a:rPr sz="2200" b="1" i="1" spc="120" dirty="0">
                <a:latin typeface="Calibri" panose="020F0502020204030204" pitchFamily="34" charset="0"/>
                <a:cs typeface="Cambria"/>
              </a:rPr>
              <a:t>left  </a:t>
            </a:r>
            <a:r>
              <a:rPr sz="2200" b="1" i="1" spc="155" dirty="0">
                <a:latin typeface="Calibri" panose="020F0502020204030204" pitchFamily="34" charset="0"/>
                <a:cs typeface="Cambria"/>
              </a:rPr>
              <a:t>waiting </a:t>
            </a:r>
            <a:r>
              <a:rPr sz="2200" b="1" i="1" spc="114" dirty="0">
                <a:latin typeface="Calibri" panose="020F0502020204030204" pitchFamily="34" charset="0"/>
                <a:cs typeface="Cambria"/>
              </a:rPr>
              <a:t>for </a:t>
            </a:r>
            <a:r>
              <a:rPr sz="2200" b="1" i="1" spc="135" dirty="0">
                <a:latin typeface="Calibri" panose="020F0502020204030204" pitchFamily="34" charset="0"/>
                <a:cs typeface="Cambria"/>
              </a:rPr>
              <a:t>almost </a:t>
            </a:r>
            <a:r>
              <a:rPr sz="2200" b="1" i="1" spc="195" dirty="0">
                <a:latin typeface="Calibri" panose="020F0502020204030204" pitchFamily="34" charset="0"/>
                <a:cs typeface="Cambria"/>
              </a:rPr>
              <a:t>half </a:t>
            </a:r>
            <a:r>
              <a:rPr sz="2200" b="1" i="1" spc="210" dirty="0">
                <a:latin typeface="Calibri" panose="020F0502020204030204" pitchFamily="34" charset="0"/>
                <a:cs typeface="Cambria"/>
              </a:rPr>
              <a:t>an</a:t>
            </a:r>
            <a:r>
              <a:rPr sz="2200" b="1" i="1" spc="160" dirty="0">
                <a:latin typeface="Calibri" panose="020F0502020204030204" pitchFamily="34" charset="0"/>
                <a:cs typeface="Cambria"/>
              </a:rPr>
              <a:t> hour.”</a:t>
            </a:r>
            <a:endParaRPr sz="2200" dirty="0">
              <a:latin typeface="Calibri" panose="020F0502020204030204" pitchFamily="34" charset="0"/>
              <a:cs typeface="Cambria"/>
            </a:endParaRPr>
          </a:p>
          <a:p>
            <a:pPr marL="287020" indent="-274320">
              <a:lnSpc>
                <a:spcPct val="100000"/>
              </a:lnSpc>
              <a:spcBef>
                <a:spcPts val="300"/>
              </a:spcBef>
              <a:buClr>
                <a:srgbClr val="FD8537"/>
              </a:buClr>
              <a:buSzPct val="68181"/>
              <a:buFont typeface="Wingdings"/>
              <a:buChar char=""/>
              <a:tabLst>
                <a:tab pos="287020" algn="l"/>
              </a:tabLst>
            </a:pPr>
            <a:r>
              <a:rPr sz="2200" i="1" spc="10" dirty="0">
                <a:latin typeface="Calibri" panose="020F0502020204030204" pitchFamily="34" charset="0"/>
                <a:cs typeface="Georgia"/>
              </a:rPr>
              <a:t>“Well... </a:t>
            </a:r>
            <a:r>
              <a:rPr sz="2200" i="1" spc="-45" dirty="0">
                <a:latin typeface="Calibri" panose="020F0502020204030204" pitchFamily="34" charset="0"/>
                <a:cs typeface="Georgia"/>
              </a:rPr>
              <a:t>why </a:t>
            </a:r>
            <a:r>
              <a:rPr sz="2200" i="1" spc="-70" dirty="0">
                <a:latin typeface="Calibri" panose="020F0502020204030204" pitchFamily="34" charset="0"/>
                <a:cs typeface="Georgia"/>
              </a:rPr>
              <a:t>were </a:t>
            </a:r>
            <a:r>
              <a:rPr sz="2200" i="1" spc="-50" dirty="0">
                <a:latin typeface="Calibri" panose="020F0502020204030204" pitchFamily="34" charset="0"/>
                <a:cs typeface="Georgia"/>
              </a:rPr>
              <a:t>you</a:t>
            </a:r>
            <a:r>
              <a:rPr sz="2200" i="1" spc="409" dirty="0">
                <a:latin typeface="Calibri" panose="020F0502020204030204" pitchFamily="34" charset="0"/>
                <a:cs typeface="Georgia"/>
              </a:rPr>
              <a:t> </a:t>
            </a:r>
            <a:r>
              <a:rPr sz="2200" i="1" spc="-10" dirty="0">
                <a:latin typeface="Calibri" panose="020F0502020204030204" pitchFamily="34" charset="0"/>
                <a:cs typeface="Georgia"/>
              </a:rPr>
              <a:t>late?”</a:t>
            </a:r>
            <a:endParaRPr sz="2200" dirty="0">
              <a:latin typeface="Calibri" panose="020F0502020204030204" pitchFamily="34" charset="0"/>
              <a:cs typeface="Georgia"/>
            </a:endParaRPr>
          </a:p>
        </p:txBody>
      </p:sp>
    </p:spTree>
    <p:extLst>
      <p:ext uri="{BB962C8B-B14F-4D97-AF65-F5344CB8AC3E}">
        <p14:creationId xmlns:p14="http://schemas.microsoft.com/office/powerpoint/2010/main" val="1861794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476672"/>
            <a:ext cx="7772400" cy="503237"/>
          </a:xfrm>
          <a:prstGeom prst="rect">
            <a:avLst/>
          </a:prstGeom>
        </p:spPr>
        <p:txBody>
          <a:bodyPr vert="horz" wrap="square" lIns="0" tIns="517652" rIns="0" bIns="0" rtlCol="0">
            <a:spAutoFit/>
          </a:bodyPr>
          <a:lstStyle/>
          <a:p>
            <a:pPr marL="12700">
              <a:lnSpc>
                <a:spcPct val="100000"/>
              </a:lnSpc>
            </a:pPr>
            <a:r>
              <a:rPr sz="3000" spc="280" dirty="0"/>
              <a:t>A</a:t>
            </a:r>
            <a:r>
              <a:rPr spc="280" dirty="0"/>
              <a:t>SSERTIVE </a:t>
            </a:r>
            <a:r>
              <a:rPr spc="310" dirty="0"/>
              <a:t>TECHNIQUES</a:t>
            </a:r>
            <a:r>
              <a:rPr spc="305" dirty="0"/>
              <a:t> </a:t>
            </a:r>
            <a:r>
              <a:rPr sz="3000" spc="245" dirty="0"/>
              <a:t>II</a:t>
            </a:r>
            <a:endParaRPr sz="3000" dirty="0"/>
          </a:p>
        </p:txBody>
      </p:sp>
      <p:sp>
        <p:nvSpPr>
          <p:cNvPr id="3" name="object 3"/>
          <p:cNvSpPr txBox="1"/>
          <p:nvPr/>
        </p:nvSpPr>
        <p:spPr>
          <a:xfrm>
            <a:off x="535940" y="1640078"/>
            <a:ext cx="7114540" cy="4070345"/>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7020" algn="l"/>
              </a:tabLst>
            </a:pPr>
            <a:r>
              <a:rPr sz="2400" b="1" spc="165" dirty="0">
                <a:latin typeface="Calibri" panose="020F0502020204030204" pitchFamily="34" charset="0"/>
                <a:cs typeface="Cambria"/>
              </a:rPr>
              <a:t>The </a:t>
            </a:r>
            <a:r>
              <a:rPr sz="2400" b="1" spc="220" dirty="0">
                <a:latin typeface="Calibri" panose="020F0502020204030204" pitchFamily="34" charset="0"/>
                <a:cs typeface="Cambria"/>
              </a:rPr>
              <a:t>Stuck </a:t>
            </a:r>
            <a:r>
              <a:rPr sz="2400" b="1" spc="180" dirty="0">
                <a:latin typeface="Calibri" panose="020F0502020204030204" pitchFamily="34" charset="0"/>
                <a:cs typeface="Cambria"/>
              </a:rPr>
              <a:t>Record</a:t>
            </a:r>
            <a:r>
              <a:rPr sz="2400" b="1" spc="55" dirty="0">
                <a:latin typeface="Calibri" panose="020F0502020204030204" pitchFamily="34" charset="0"/>
                <a:cs typeface="Cambria"/>
              </a:rPr>
              <a:t> </a:t>
            </a:r>
            <a:r>
              <a:rPr sz="2400" b="1" spc="160" dirty="0">
                <a:latin typeface="Calibri" panose="020F0502020204030204" pitchFamily="34" charset="0"/>
                <a:cs typeface="Cambria"/>
              </a:rPr>
              <a:t>Technique</a:t>
            </a:r>
            <a:endParaRPr sz="2400" dirty="0">
              <a:latin typeface="Calibri" panose="020F0502020204030204" pitchFamily="34" charset="0"/>
              <a:cs typeface="Cambria"/>
            </a:endParaRPr>
          </a:p>
          <a:p>
            <a:pPr lvl="1">
              <a:lnSpc>
                <a:spcPct val="100000"/>
              </a:lnSpc>
              <a:spcBef>
                <a:spcPts val="20"/>
              </a:spcBef>
              <a:buClr>
                <a:srgbClr val="FD8537"/>
              </a:buClr>
            </a:pPr>
            <a:endParaRPr sz="3050" dirty="0">
              <a:latin typeface="Calibri" panose="020F0502020204030204" pitchFamily="34" charset="0"/>
              <a:cs typeface="Times New Roman"/>
            </a:endParaRPr>
          </a:p>
          <a:p>
            <a:pPr marL="652780" marR="5080" lvl="1" indent="-274320">
              <a:lnSpc>
                <a:spcPct val="100000"/>
              </a:lnSpc>
              <a:buClr>
                <a:srgbClr val="FD8537"/>
              </a:buClr>
              <a:buSzPct val="78571"/>
              <a:buFont typeface="Wingdings"/>
              <a:buChar char=""/>
              <a:tabLst>
                <a:tab pos="652780" algn="l"/>
                <a:tab pos="653415" algn="l"/>
              </a:tabLst>
            </a:pPr>
            <a:r>
              <a:rPr sz="2100" spc="135" dirty="0">
                <a:latin typeface="Calibri" panose="020F0502020204030204" pitchFamily="34" charset="0"/>
                <a:cs typeface="Cambria"/>
              </a:rPr>
              <a:t>It </a:t>
            </a:r>
            <a:r>
              <a:rPr sz="2100" spc="55" dirty="0">
                <a:latin typeface="Calibri" panose="020F0502020204030204" pitchFamily="34" charset="0"/>
                <a:cs typeface="Cambria"/>
              </a:rPr>
              <a:t>involves </a:t>
            </a:r>
            <a:r>
              <a:rPr sz="2100" spc="70" dirty="0">
                <a:latin typeface="Calibri" panose="020F0502020204030204" pitchFamily="34" charset="0"/>
                <a:cs typeface="Cambria"/>
              </a:rPr>
              <a:t>repeating </a:t>
            </a:r>
            <a:r>
              <a:rPr sz="2100" spc="95" dirty="0">
                <a:latin typeface="Calibri" panose="020F0502020204030204" pitchFamily="34" charset="0"/>
                <a:cs typeface="Cambria"/>
              </a:rPr>
              <a:t>what </a:t>
            </a:r>
            <a:r>
              <a:rPr sz="2100" spc="35" dirty="0">
                <a:latin typeface="Calibri" panose="020F0502020204030204" pitchFamily="34" charset="0"/>
                <a:cs typeface="Cambria"/>
              </a:rPr>
              <a:t>you </a:t>
            </a:r>
            <a:r>
              <a:rPr sz="2100" spc="100" dirty="0">
                <a:latin typeface="Calibri" panose="020F0502020204030204" pitchFamily="34" charset="0"/>
                <a:cs typeface="Cambria"/>
              </a:rPr>
              <a:t>want, </a:t>
            </a:r>
            <a:r>
              <a:rPr sz="2100" spc="75" dirty="0">
                <a:latin typeface="Calibri" panose="020F0502020204030204" pitchFamily="34" charset="0"/>
                <a:cs typeface="Cambria"/>
              </a:rPr>
              <a:t>time </a:t>
            </a:r>
            <a:r>
              <a:rPr sz="2100" spc="90" dirty="0">
                <a:latin typeface="Calibri" panose="020F0502020204030204" pitchFamily="34" charset="0"/>
                <a:cs typeface="Cambria"/>
              </a:rPr>
              <a:t>and </a:t>
            </a:r>
            <a:r>
              <a:rPr sz="2100" spc="75" dirty="0">
                <a:latin typeface="Calibri" panose="020F0502020204030204" pitchFamily="34" charset="0"/>
                <a:cs typeface="Cambria"/>
              </a:rPr>
              <a:t>time  </a:t>
            </a:r>
            <a:r>
              <a:rPr sz="2100" spc="114" dirty="0">
                <a:latin typeface="Calibri" panose="020F0502020204030204" pitchFamily="34" charset="0"/>
                <a:cs typeface="Cambria"/>
              </a:rPr>
              <a:t>again, </a:t>
            </a:r>
            <a:r>
              <a:rPr sz="2100" spc="65" dirty="0">
                <a:latin typeface="Calibri" panose="020F0502020204030204" pitchFamily="34" charset="0"/>
                <a:cs typeface="Cambria"/>
              </a:rPr>
              <a:t>without </a:t>
            </a:r>
            <a:r>
              <a:rPr sz="2100" spc="90" dirty="0">
                <a:latin typeface="Calibri" panose="020F0502020204030204" pitchFamily="34" charset="0"/>
                <a:cs typeface="Cambria"/>
              </a:rPr>
              <a:t>raising </a:t>
            </a:r>
            <a:r>
              <a:rPr sz="2100" spc="80" dirty="0">
                <a:latin typeface="Calibri" panose="020F0502020204030204" pitchFamily="34" charset="0"/>
                <a:cs typeface="Cambria"/>
              </a:rPr>
              <a:t>the </a:t>
            </a:r>
            <a:r>
              <a:rPr sz="2100" spc="40" dirty="0">
                <a:latin typeface="Calibri" panose="020F0502020204030204" pitchFamily="34" charset="0"/>
                <a:cs typeface="Cambria"/>
              </a:rPr>
              <a:t>tone </a:t>
            </a:r>
            <a:r>
              <a:rPr sz="2100" spc="-5" dirty="0">
                <a:latin typeface="Calibri" panose="020F0502020204030204" pitchFamily="34" charset="0"/>
                <a:cs typeface="Cambria"/>
              </a:rPr>
              <a:t>of </a:t>
            </a:r>
            <a:r>
              <a:rPr sz="2100" spc="45" dirty="0">
                <a:latin typeface="Calibri" panose="020F0502020204030204" pitchFamily="34" charset="0"/>
                <a:cs typeface="Cambria"/>
              </a:rPr>
              <a:t>your </a:t>
            </a:r>
            <a:r>
              <a:rPr sz="2100" spc="40" dirty="0">
                <a:latin typeface="Calibri" panose="020F0502020204030204" pitchFamily="34" charset="0"/>
                <a:cs typeface="Cambria"/>
              </a:rPr>
              <a:t>voice,  </a:t>
            </a:r>
            <a:r>
              <a:rPr sz="2100" spc="45" dirty="0">
                <a:latin typeface="Calibri" panose="020F0502020204030204" pitchFamily="34" charset="0"/>
                <a:cs typeface="Cambria"/>
              </a:rPr>
              <a:t>becoming </a:t>
            </a:r>
            <a:r>
              <a:rPr sz="2100" spc="100" dirty="0">
                <a:latin typeface="Calibri" panose="020F0502020204030204" pitchFamily="34" charset="0"/>
                <a:cs typeface="Cambria"/>
              </a:rPr>
              <a:t>angry, </a:t>
            </a:r>
            <a:r>
              <a:rPr sz="2100" spc="85" dirty="0">
                <a:latin typeface="Calibri" panose="020F0502020204030204" pitchFamily="34" charset="0"/>
                <a:cs typeface="Cambria"/>
              </a:rPr>
              <a:t>irritated, </a:t>
            </a:r>
            <a:r>
              <a:rPr sz="2100" spc="-5" dirty="0">
                <a:latin typeface="Calibri" panose="020F0502020204030204" pitchFamily="34" charset="0"/>
                <a:cs typeface="Cambria"/>
              </a:rPr>
              <a:t>or </a:t>
            </a:r>
            <a:r>
              <a:rPr sz="2100" spc="50" dirty="0">
                <a:latin typeface="Calibri" panose="020F0502020204030204" pitchFamily="34" charset="0"/>
                <a:cs typeface="Cambria"/>
              </a:rPr>
              <a:t>involved </a:t>
            </a:r>
            <a:r>
              <a:rPr sz="2100" spc="90" dirty="0">
                <a:latin typeface="Calibri" panose="020F0502020204030204" pitchFamily="34" charset="0"/>
                <a:cs typeface="Cambria"/>
              </a:rPr>
              <a:t>in </a:t>
            </a:r>
            <a:r>
              <a:rPr sz="2100" spc="50" dirty="0">
                <a:latin typeface="Calibri" panose="020F0502020204030204" pitchFamily="34" charset="0"/>
                <a:cs typeface="Cambria"/>
              </a:rPr>
              <a:t>side</a:t>
            </a:r>
            <a:r>
              <a:rPr sz="2100" spc="465" dirty="0">
                <a:latin typeface="Calibri" panose="020F0502020204030204" pitchFamily="34" charset="0"/>
                <a:cs typeface="Cambria"/>
              </a:rPr>
              <a:t> </a:t>
            </a:r>
            <a:r>
              <a:rPr sz="2100" spc="80" dirty="0">
                <a:latin typeface="Calibri" panose="020F0502020204030204" pitchFamily="34" charset="0"/>
                <a:cs typeface="Cambria"/>
              </a:rPr>
              <a:t>issues</a:t>
            </a:r>
            <a:r>
              <a:rPr sz="2100" spc="80" dirty="0" smtClean="0">
                <a:latin typeface="Calibri" panose="020F0502020204030204" pitchFamily="34" charset="0"/>
                <a:cs typeface="Cambria"/>
              </a:rPr>
              <a:t>.</a:t>
            </a:r>
            <a:endParaRPr lang="cs-CZ" sz="2100" spc="80" dirty="0" smtClean="0">
              <a:latin typeface="Calibri" panose="020F0502020204030204" pitchFamily="34" charset="0"/>
              <a:cs typeface="Cambria"/>
            </a:endParaRPr>
          </a:p>
          <a:p>
            <a:pPr marL="652780" marR="5080" lvl="1" indent="-274320">
              <a:lnSpc>
                <a:spcPct val="100000"/>
              </a:lnSpc>
              <a:buClr>
                <a:srgbClr val="FD8537"/>
              </a:buClr>
              <a:buSzPct val="78571"/>
              <a:buFont typeface="Wingdings"/>
              <a:buChar char=""/>
              <a:tabLst>
                <a:tab pos="652780" algn="l"/>
                <a:tab pos="653415" algn="l"/>
              </a:tabLst>
            </a:pPr>
            <a:endParaRPr lang="cs-CZ" sz="2100" spc="80" dirty="0">
              <a:latin typeface="Calibri" panose="020F0502020204030204" pitchFamily="34" charset="0"/>
              <a:cs typeface="Cambria"/>
            </a:endParaRPr>
          </a:p>
          <a:p>
            <a:pPr marL="652780" marR="5080" lvl="1" indent="-274320">
              <a:buClr>
                <a:srgbClr val="FD8537"/>
              </a:buClr>
              <a:buSzPct val="78571"/>
              <a:buFont typeface="Wingdings"/>
              <a:buChar char=""/>
              <a:tabLst>
                <a:tab pos="652780" algn="l"/>
                <a:tab pos="653415" algn="l"/>
              </a:tabLst>
            </a:pPr>
            <a:r>
              <a:rPr lang="cs-CZ" sz="2100" spc="114" dirty="0" err="1" smtClean="0">
                <a:latin typeface="Calibri" panose="020F0502020204030204" pitchFamily="34" charset="0"/>
                <a:cs typeface="Cambria"/>
              </a:rPr>
              <a:t>It</a:t>
            </a:r>
            <a:r>
              <a:rPr lang="cs-CZ" sz="2100" spc="114" dirty="0" smtClean="0">
                <a:latin typeface="Calibri" panose="020F0502020204030204" pitchFamily="34" charset="0"/>
                <a:cs typeface="Cambria"/>
              </a:rPr>
              <a:t> </a:t>
            </a:r>
            <a:r>
              <a:rPr lang="en-US" sz="2100" spc="114" dirty="0" smtClean="0">
                <a:latin typeface="Calibri" panose="020F0502020204030204" pitchFamily="34" charset="0"/>
                <a:cs typeface="Cambria"/>
              </a:rPr>
              <a:t>employs </a:t>
            </a:r>
            <a:r>
              <a:rPr lang="en-US" sz="2100" spc="130" dirty="0">
                <a:latin typeface="Calibri" panose="020F0502020204030204" pitchFamily="34" charset="0"/>
                <a:cs typeface="Cambria"/>
              </a:rPr>
              <a:t>the </a:t>
            </a:r>
            <a:r>
              <a:rPr lang="en-US" sz="2100" spc="135" dirty="0">
                <a:latin typeface="Calibri" panose="020F0502020204030204" pitchFamily="34" charset="0"/>
                <a:cs typeface="Cambria"/>
              </a:rPr>
              <a:t>key </a:t>
            </a:r>
            <a:r>
              <a:rPr lang="en-US" sz="2100" spc="110" dirty="0">
                <a:latin typeface="Calibri" panose="020F0502020204030204" pitchFamily="34" charset="0"/>
                <a:cs typeface="Cambria"/>
              </a:rPr>
              <a:t>assertive skill </a:t>
            </a:r>
            <a:r>
              <a:rPr lang="en-US" sz="2100" spc="105" dirty="0">
                <a:latin typeface="Calibri" panose="020F0502020204030204" pitchFamily="34" charset="0"/>
                <a:cs typeface="Cambria"/>
              </a:rPr>
              <a:t>of</a:t>
            </a:r>
            <a:r>
              <a:rPr lang="en-US" sz="2100" b="1" spc="105" dirty="0">
                <a:latin typeface="Calibri" panose="020F0502020204030204" pitchFamily="34" charset="0"/>
                <a:cs typeface="Cambria"/>
              </a:rPr>
              <a:t> </a:t>
            </a:r>
            <a:r>
              <a:rPr lang="en-US" sz="2100" b="1" spc="110" dirty="0">
                <a:latin typeface="Calibri" panose="020F0502020204030204" pitchFamily="34" charset="0"/>
                <a:cs typeface="Cambria"/>
              </a:rPr>
              <a:t>calm  </a:t>
            </a:r>
            <a:r>
              <a:rPr lang="en-US" sz="2100" b="1" spc="114" dirty="0">
                <a:latin typeface="Calibri" panose="020F0502020204030204" pitchFamily="34" charset="0"/>
                <a:cs typeface="Cambria"/>
              </a:rPr>
              <a:t>persistence</a:t>
            </a:r>
            <a:r>
              <a:rPr lang="en-US" sz="2100" b="1" spc="114" dirty="0" smtClean="0">
                <a:latin typeface="Calibri" panose="020F0502020204030204" pitchFamily="34" charset="0"/>
                <a:cs typeface="Cambria"/>
              </a:rPr>
              <a:t>.</a:t>
            </a:r>
            <a:endParaRPr lang="cs-CZ" sz="2100" b="1" spc="114" dirty="0" smtClean="0">
              <a:latin typeface="Calibri" panose="020F0502020204030204" pitchFamily="34" charset="0"/>
              <a:cs typeface="Cambria"/>
            </a:endParaRPr>
          </a:p>
          <a:p>
            <a:pPr marL="652780" marR="5080" lvl="1" indent="-274320">
              <a:buClr>
                <a:srgbClr val="FD8537"/>
              </a:buClr>
              <a:buSzPct val="78571"/>
              <a:buFont typeface="Wingdings"/>
              <a:buChar char=""/>
              <a:tabLst>
                <a:tab pos="652780" algn="l"/>
                <a:tab pos="653415" algn="l"/>
              </a:tabLst>
            </a:pPr>
            <a:endParaRPr lang="cs-CZ" sz="2100" b="1" spc="114" dirty="0">
              <a:latin typeface="Calibri" panose="020F0502020204030204" pitchFamily="34" charset="0"/>
              <a:cs typeface="Cambria"/>
            </a:endParaRPr>
          </a:p>
          <a:p>
            <a:pPr marL="652780" marR="5080" lvl="1" indent="-274320">
              <a:buClr>
                <a:srgbClr val="FD8537"/>
              </a:buClr>
              <a:buSzPct val="78571"/>
              <a:buFont typeface="Wingdings"/>
              <a:buChar char=""/>
              <a:tabLst>
                <a:tab pos="652780" algn="l"/>
                <a:tab pos="653415" algn="l"/>
              </a:tabLst>
            </a:pPr>
            <a:r>
              <a:rPr lang="cs-CZ" sz="2100" spc="65" dirty="0" err="1">
                <a:latin typeface="Calibri" panose="020F0502020204030204" pitchFamily="34" charset="0"/>
                <a:cs typeface="Cambria"/>
              </a:rPr>
              <a:t>It</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also</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allows</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you</a:t>
            </a:r>
            <a:r>
              <a:rPr lang="cs-CZ" sz="2100" spc="65" dirty="0">
                <a:latin typeface="Calibri" panose="020F0502020204030204" pitchFamily="34" charset="0"/>
                <a:cs typeface="Cambria"/>
              </a:rPr>
              <a:t> to </a:t>
            </a:r>
            <a:r>
              <a:rPr lang="cs-CZ" sz="2100" spc="65" dirty="0" err="1">
                <a:latin typeface="Calibri" panose="020F0502020204030204" pitchFamily="34" charset="0"/>
                <a:cs typeface="Cambria"/>
              </a:rPr>
              <a:t>keep</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your</a:t>
            </a:r>
            <a:r>
              <a:rPr lang="cs-CZ" sz="2100" spc="65" dirty="0">
                <a:latin typeface="Calibri" panose="020F0502020204030204" pitchFamily="34" charset="0"/>
                <a:cs typeface="Cambria"/>
              </a:rPr>
              <a:t> </a:t>
            </a:r>
            <a:r>
              <a:rPr lang="cs-CZ" sz="2100" spc="65" dirty="0" err="1" smtClean="0">
                <a:latin typeface="Calibri" panose="020F0502020204030204" pitchFamily="34" charset="0"/>
                <a:cs typeface="Cambria"/>
              </a:rPr>
              <a:t>strengths</a:t>
            </a:r>
            <a:r>
              <a:rPr lang="cs-CZ" sz="2100" spc="65" dirty="0" smtClean="0">
                <a:latin typeface="Calibri" panose="020F0502020204030204" pitchFamily="34" charset="0"/>
                <a:cs typeface="Cambria"/>
              </a:rPr>
              <a:t> </a:t>
            </a:r>
            <a:r>
              <a:rPr lang="cs-CZ" sz="2100" spc="65" dirty="0">
                <a:latin typeface="Calibri" panose="020F0502020204030204" pitchFamily="34" charset="0"/>
                <a:cs typeface="Cambria"/>
              </a:rPr>
              <a:t>and </a:t>
            </a:r>
            <a:r>
              <a:rPr lang="cs-CZ" sz="2100" spc="65" dirty="0" err="1">
                <a:latin typeface="Calibri" panose="020F0502020204030204" pitchFamily="34" charset="0"/>
                <a:cs typeface="Cambria"/>
              </a:rPr>
              <a:t>also</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focus</a:t>
            </a:r>
            <a:r>
              <a:rPr lang="cs-CZ" sz="2100" spc="65" dirty="0">
                <a:latin typeface="Calibri" panose="020F0502020204030204" pitchFamily="34" charset="0"/>
                <a:cs typeface="Cambria"/>
              </a:rPr>
              <a:t> on </a:t>
            </a:r>
            <a:r>
              <a:rPr lang="cs-CZ" sz="2100" spc="65" dirty="0" err="1">
                <a:latin typeface="Calibri" panose="020F0502020204030204" pitchFamily="34" charset="0"/>
                <a:cs typeface="Cambria"/>
              </a:rPr>
              <a:t>the</a:t>
            </a:r>
            <a:r>
              <a:rPr lang="cs-CZ" sz="2100" spc="65" dirty="0">
                <a:latin typeface="Calibri" panose="020F0502020204030204" pitchFamily="34" charset="0"/>
                <a:cs typeface="Cambria"/>
              </a:rPr>
              <a:t> </a:t>
            </a:r>
            <a:r>
              <a:rPr lang="cs-CZ" sz="2100" spc="65" dirty="0" err="1">
                <a:latin typeface="Calibri" panose="020F0502020204030204" pitchFamily="34" charset="0"/>
                <a:cs typeface="Cambria"/>
              </a:rPr>
              <a:t>issue</a:t>
            </a:r>
            <a:r>
              <a:rPr lang="cs-CZ" sz="2100" spc="65" dirty="0">
                <a:latin typeface="Calibri" panose="020F0502020204030204" pitchFamily="34" charset="0"/>
                <a:cs typeface="Cambria"/>
              </a:rPr>
              <a:t>.</a:t>
            </a:r>
            <a:endParaRPr lang="en-US" sz="2100" spc="65" dirty="0">
              <a:latin typeface="Calibri" panose="020F0502020204030204" pitchFamily="34" charset="0"/>
              <a:cs typeface="Cambria"/>
            </a:endParaRPr>
          </a:p>
          <a:p>
            <a:pPr marL="652780" marR="5080" lvl="1" indent="-274320">
              <a:lnSpc>
                <a:spcPct val="100000"/>
              </a:lnSpc>
              <a:buClr>
                <a:srgbClr val="FD8537"/>
              </a:buClr>
              <a:buSzPct val="78571"/>
              <a:buFont typeface="Wingdings"/>
              <a:buChar char=""/>
              <a:tabLst>
                <a:tab pos="652780" algn="l"/>
                <a:tab pos="653415" algn="l"/>
              </a:tabLst>
            </a:pPr>
            <a:endParaRPr sz="2100" dirty="0">
              <a:latin typeface="Calibri" panose="020F0502020204030204" pitchFamily="34" charset="0"/>
              <a:cs typeface="Cambria"/>
            </a:endParaRPr>
          </a:p>
        </p:txBody>
      </p:sp>
    </p:spTree>
    <p:extLst>
      <p:ext uri="{BB962C8B-B14F-4D97-AF65-F5344CB8AC3E}">
        <p14:creationId xmlns:p14="http://schemas.microsoft.com/office/powerpoint/2010/main" val="877514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548680"/>
            <a:ext cx="7772400" cy="503237"/>
          </a:xfrm>
          <a:prstGeom prst="rect">
            <a:avLst/>
          </a:prstGeom>
        </p:spPr>
        <p:txBody>
          <a:bodyPr vert="horz" wrap="square" lIns="0" tIns="517652" rIns="0" bIns="0" rtlCol="0">
            <a:noAutofit/>
          </a:bodyPr>
          <a:lstStyle/>
          <a:p>
            <a:pPr marL="12700">
              <a:lnSpc>
                <a:spcPct val="100000"/>
              </a:lnSpc>
            </a:pPr>
            <a:r>
              <a:rPr lang="cs-CZ" sz="3000" spc="360" dirty="0"/>
              <a:t>ASSERTIVENESS</a:t>
            </a:r>
            <a:endParaRPr sz="3000" dirty="0"/>
          </a:p>
        </p:txBody>
      </p:sp>
      <p:sp>
        <p:nvSpPr>
          <p:cNvPr id="3" name="object 3"/>
          <p:cNvSpPr txBox="1"/>
          <p:nvPr/>
        </p:nvSpPr>
        <p:spPr>
          <a:xfrm>
            <a:off x="899592" y="1700808"/>
            <a:ext cx="7044055" cy="4311437"/>
          </a:xfrm>
          <a:prstGeom prst="rect">
            <a:avLst/>
          </a:prstGeom>
        </p:spPr>
        <p:txBody>
          <a:bodyPr vert="horz" wrap="square" lIns="0" tIns="0" rIns="0" bIns="0" rtlCol="0">
            <a:spAutoFit/>
          </a:bodyPr>
          <a:lstStyle/>
          <a:p>
            <a:pPr marL="287020" marR="5080" indent="-274320">
              <a:lnSpc>
                <a:spcPct val="100499"/>
              </a:lnSpc>
              <a:buClr>
                <a:srgbClr val="FD8537"/>
              </a:buClr>
              <a:buSzPct val="68750"/>
              <a:buFont typeface="Wingdings"/>
              <a:buChar char=""/>
              <a:tabLst>
                <a:tab pos="287020" algn="l"/>
              </a:tabLst>
            </a:pPr>
            <a:r>
              <a:rPr sz="2400" spc="160" dirty="0">
                <a:latin typeface="Calibri" panose="020F0502020204030204" pitchFamily="34" charset="0"/>
                <a:cs typeface="Cambria"/>
              </a:rPr>
              <a:t>In </a:t>
            </a:r>
            <a:r>
              <a:rPr sz="2400" spc="155" dirty="0">
                <a:latin typeface="Calibri" panose="020F0502020204030204" pitchFamily="34" charset="0"/>
                <a:cs typeface="Cambria"/>
              </a:rPr>
              <a:t>Latin </a:t>
            </a:r>
            <a:r>
              <a:rPr sz="2400" i="1" spc="-20" dirty="0" err="1">
                <a:latin typeface="Calibri" panose="020F0502020204030204" pitchFamily="34" charset="0"/>
                <a:cs typeface="Georgia"/>
              </a:rPr>
              <a:t>assere</a:t>
            </a:r>
            <a:r>
              <a:rPr sz="2400" i="1" spc="-20" dirty="0">
                <a:latin typeface="Calibri" panose="020F0502020204030204" pitchFamily="34" charset="0"/>
                <a:cs typeface="Georgia"/>
              </a:rPr>
              <a:t> </a:t>
            </a:r>
            <a:r>
              <a:rPr sz="2400" spc="100" dirty="0">
                <a:latin typeface="Calibri" panose="020F0502020204030204" pitchFamily="34" charset="0"/>
                <a:cs typeface="Cambria"/>
              </a:rPr>
              <a:t>mea</a:t>
            </a:r>
            <a:r>
              <a:rPr lang="cs-CZ" sz="2400" spc="100" dirty="0">
                <a:latin typeface="Calibri" panose="020F0502020204030204" pitchFamily="34" charset="0"/>
                <a:cs typeface="Cambria"/>
              </a:rPr>
              <a:t>n</a:t>
            </a:r>
            <a:r>
              <a:rPr sz="2400" spc="100" dirty="0">
                <a:latin typeface="Calibri" panose="020F0502020204030204" pitchFamily="34" charset="0"/>
                <a:cs typeface="Cambria"/>
              </a:rPr>
              <a:t>s </a:t>
            </a:r>
            <a:r>
              <a:rPr sz="2400" spc="110" dirty="0">
                <a:latin typeface="Calibri" panose="020F0502020204030204" pitchFamily="34" charset="0"/>
                <a:cs typeface="Cambria"/>
              </a:rPr>
              <a:t>claim, affirm, </a:t>
            </a:r>
            <a:r>
              <a:rPr sz="2400" spc="95" dirty="0">
                <a:latin typeface="Calibri" panose="020F0502020204030204" pitchFamily="34" charset="0"/>
                <a:cs typeface="Cambria"/>
              </a:rPr>
              <a:t>emphasize,  </a:t>
            </a:r>
            <a:r>
              <a:rPr sz="2400" spc="55" dirty="0" smtClean="0">
                <a:latin typeface="Calibri" panose="020F0502020204030204" pitchFamily="34" charset="0"/>
                <a:cs typeface="Cambria"/>
              </a:rPr>
              <a:t>declare</a:t>
            </a:r>
            <a:endParaRPr lang="cs-CZ" sz="2400" spc="55" dirty="0" smtClean="0">
              <a:latin typeface="Calibri" panose="020F0502020204030204" pitchFamily="34" charset="0"/>
              <a:cs typeface="Cambria"/>
            </a:endParaRPr>
          </a:p>
          <a:p>
            <a:pPr marL="287020" marR="5080" indent="-274320">
              <a:lnSpc>
                <a:spcPct val="100499"/>
              </a:lnSpc>
              <a:buClr>
                <a:srgbClr val="FD8537"/>
              </a:buClr>
              <a:buSzPct val="68750"/>
              <a:buFont typeface="Wingdings"/>
              <a:buChar char=""/>
              <a:tabLst>
                <a:tab pos="287020" algn="l"/>
              </a:tabLst>
            </a:pPr>
            <a:endParaRPr lang="cs-CZ" sz="2400" spc="55" dirty="0">
              <a:latin typeface="Calibri" panose="020F0502020204030204" pitchFamily="34" charset="0"/>
              <a:cs typeface="Cambria"/>
            </a:endParaRPr>
          </a:p>
          <a:p>
            <a:pPr marL="287020" indent="-274320">
              <a:lnSpc>
                <a:spcPts val="2875"/>
              </a:lnSpc>
              <a:spcBef>
                <a:spcPts val="600"/>
              </a:spcBef>
              <a:buClr>
                <a:srgbClr val="FD8537"/>
              </a:buClr>
              <a:buSzPct val="68750"/>
              <a:buFont typeface="Wingdings"/>
              <a:buChar char=""/>
              <a:tabLst>
                <a:tab pos="287020" algn="l"/>
              </a:tabLst>
            </a:pPr>
            <a:r>
              <a:rPr lang="en-US" sz="2400" spc="80" dirty="0">
                <a:latin typeface="Calibri" panose="020F0502020204030204" pitchFamily="34" charset="0"/>
                <a:cs typeface="Cambria"/>
              </a:rPr>
              <a:t>When you are: Self-confident, </a:t>
            </a:r>
            <a:r>
              <a:rPr lang="en-US" sz="2400" spc="50" dirty="0">
                <a:latin typeface="Calibri" panose="020F0502020204030204" pitchFamily="34" charset="0"/>
                <a:cs typeface="Cambria"/>
              </a:rPr>
              <a:t>responsible </a:t>
            </a:r>
            <a:r>
              <a:rPr lang="en-US" sz="2400" spc="20" dirty="0">
                <a:latin typeface="Calibri" panose="020F0502020204030204" pitchFamily="34" charset="0"/>
                <a:cs typeface="Cambria"/>
              </a:rPr>
              <a:t>for </a:t>
            </a:r>
            <a:r>
              <a:rPr lang="en-US" sz="2400" spc="90" dirty="0">
                <a:latin typeface="Calibri" panose="020F0502020204030204" pitchFamily="34" charset="0"/>
                <a:cs typeface="Cambria"/>
              </a:rPr>
              <a:t>myself, </a:t>
            </a:r>
            <a:r>
              <a:rPr lang="en-US" sz="2400" spc="50" dirty="0">
                <a:latin typeface="Calibri" panose="020F0502020204030204" pitchFamily="34" charset="0"/>
                <a:cs typeface="Cambria"/>
              </a:rPr>
              <a:t>respect  </a:t>
            </a:r>
            <a:r>
              <a:rPr lang="en-US" sz="2400" spc="75" dirty="0">
                <a:latin typeface="Calibri" panose="020F0502020204030204" pitchFamily="34" charset="0"/>
                <a:cs typeface="Cambria"/>
              </a:rPr>
              <a:t>others, </a:t>
            </a:r>
            <a:r>
              <a:rPr lang="en-US" sz="2400" spc="90" dirty="0">
                <a:latin typeface="Calibri" panose="020F0502020204030204" pitchFamily="34" charset="0"/>
                <a:cs typeface="Cambria"/>
              </a:rPr>
              <a:t>listen </a:t>
            </a:r>
            <a:r>
              <a:rPr lang="en-US" sz="2400" spc="20" dirty="0">
                <a:latin typeface="Calibri" panose="020F0502020204030204" pitchFamily="34" charset="0"/>
                <a:cs typeface="Cambria"/>
              </a:rPr>
              <a:t>to </a:t>
            </a:r>
            <a:r>
              <a:rPr lang="en-US" sz="2400" spc="114" dirty="0">
                <a:latin typeface="Calibri" panose="020F0502020204030204" pitchFamily="34" charset="0"/>
                <a:cs typeface="Cambria"/>
              </a:rPr>
              <a:t>them, </a:t>
            </a:r>
            <a:r>
              <a:rPr lang="en-US" sz="2400" spc="35" dirty="0">
                <a:latin typeface="Calibri" panose="020F0502020204030204" pitchFamily="34" charset="0"/>
                <a:cs typeface="Cambria"/>
              </a:rPr>
              <a:t>cooperate </a:t>
            </a:r>
            <a:r>
              <a:rPr lang="en-US" sz="2400" spc="90" dirty="0">
                <a:latin typeface="Calibri" panose="020F0502020204030204" pitchFamily="34" charset="0"/>
                <a:cs typeface="Cambria"/>
              </a:rPr>
              <a:t>with</a:t>
            </a:r>
            <a:r>
              <a:rPr lang="en-US" sz="2400" spc="434" dirty="0">
                <a:latin typeface="Calibri" panose="020F0502020204030204" pitchFamily="34" charset="0"/>
                <a:cs typeface="Cambria"/>
              </a:rPr>
              <a:t> </a:t>
            </a:r>
            <a:r>
              <a:rPr lang="en-US" sz="2400" spc="100" dirty="0">
                <a:latin typeface="Calibri" panose="020F0502020204030204" pitchFamily="34" charset="0"/>
                <a:cs typeface="Cambria"/>
              </a:rPr>
              <a:t>them. </a:t>
            </a:r>
            <a:r>
              <a:rPr lang="en-US" sz="2400" spc="80" dirty="0">
                <a:latin typeface="Calibri" panose="020F0502020204030204" pitchFamily="34" charset="0"/>
                <a:cs typeface="Cambria"/>
              </a:rPr>
              <a:t>Assertiveness </a:t>
            </a:r>
            <a:r>
              <a:rPr lang="en-US" sz="2400" spc="85" dirty="0">
                <a:latin typeface="Calibri" panose="020F0502020204030204" pitchFamily="34" charset="0"/>
                <a:cs typeface="Cambria"/>
              </a:rPr>
              <a:t>is </a:t>
            </a:r>
            <a:r>
              <a:rPr lang="en-US" sz="2400" spc="55" dirty="0">
                <a:latin typeface="Calibri" panose="020F0502020204030204" pitchFamily="34" charset="0"/>
                <a:cs typeface="Cambria"/>
              </a:rPr>
              <a:t>often </a:t>
            </a:r>
            <a:r>
              <a:rPr lang="en-US" sz="2400" spc="90" dirty="0">
                <a:latin typeface="Calibri" panose="020F0502020204030204" pitchFamily="34" charset="0"/>
                <a:cs typeface="Cambria"/>
              </a:rPr>
              <a:t>linked </a:t>
            </a:r>
            <a:r>
              <a:rPr lang="en-US" sz="2400" spc="25" dirty="0">
                <a:latin typeface="Calibri" panose="020F0502020204030204" pitchFamily="34" charset="0"/>
                <a:cs typeface="Cambria"/>
              </a:rPr>
              <a:t>to</a:t>
            </a:r>
            <a:r>
              <a:rPr lang="en-US" sz="2400" spc="310" dirty="0">
                <a:latin typeface="Calibri" panose="020F0502020204030204" pitchFamily="34" charset="0"/>
                <a:cs typeface="Cambria"/>
              </a:rPr>
              <a:t> </a:t>
            </a:r>
            <a:r>
              <a:rPr lang="en-US" sz="2400" spc="75" dirty="0">
                <a:latin typeface="Calibri" panose="020F0502020204030204" pitchFamily="34" charset="0"/>
                <a:cs typeface="Cambria"/>
              </a:rPr>
              <a:t>self-esteem</a:t>
            </a:r>
            <a:r>
              <a:rPr lang="en-US" sz="2400" spc="75" dirty="0" smtClean="0">
                <a:latin typeface="Calibri" panose="020F0502020204030204" pitchFamily="34" charset="0"/>
                <a:cs typeface="Cambria"/>
              </a:rPr>
              <a:t>.</a:t>
            </a:r>
            <a:endParaRPr lang="cs-CZ" sz="2400" spc="75" dirty="0" smtClean="0">
              <a:latin typeface="Calibri" panose="020F0502020204030204" pitchFamily="34" charset="0"/>
              <a:cs typeface="Cambria"/>
            </a:endParaRPr>
          </a:p>
          <a:p>
            <a:pPr marL="287020" indent="-274320">
              <a:lnSpc>
                <a:spcPts val="2875"/>
              </a:lnSpc>
              <a:spcBef>
                <a:spcPts val="600"/>
              </a:spcBef>
              <a:buClr>
                <a:srgbClr val="FD8537"/>
              </a:buClr>
              <a:buSzPct val="68750"/>
              <a:buFont typeface="Wingdings"/>
              <a:buChar char=""/>
              <a:tabLst>
                <a:tab pos="287020" algn="l"/>
              </a:tabLst>
            </a:pPr>
            <a:endParaRPr lang="en-US" sz="2400" dirty="0">
              <a:latin typeface="Calibri" panose="020F0502020204030204" pitchFamily="34" charset="0"/>
              <a:cs typeface="Cambria"/>
            </a:endParaRPr>
          </a:p>
          <a:p>
            <a:pPr marL="287020" indent="-274320">
              <a:lnSpc>
                <a:spcPts val="2875"/>
              </a:lnSpc>
              <a:spcBef>
                <a:spcPts val="600"/>
              </a:spcBef>
              <a:buClr>
                <a:srgbClr val="FD8537"/>
              </a:buClr>
              <a:buSzPct val="68750"/>
              <a:buFont typeface="Wingdings"/>
              <a:buChar char=""/>
              <a:tabLst>
                <a:tab pos="287020" algn="l"/>
              </a:tabLst>
            </a:pPr>
            <a:r>
              <a:rPr lang="en-US" sz="2400" spc="160" dirty="0" smtClean="0">
                <a:latin typeface="Calibri" panose="020F0502020204030204" pitchFamily="34" charset="0"/>
                <a:cs typeface="Cambria"/>
              </a:rPr>
              <a:t>In </a:t>
            </a:r>
            <a:r>
              <a:rPr lang="en-US" sz="2400" spc="90" dirty="0">
                <a:latin typeface="Calibri" panose="020F0502020204030204" pitchFamily="34" charset="0"/>
                <a:cs typeface="Cambria"/>
              </a:rPr>
              <a:t>the </a:t>
            </a:r>
            <a:r>
              <a:rPr lang="en-US" sz="2400" spc="65" dirty="0">
                <a:latin typeface="Calibri" panose="020F0502020204030204" pitchFamily="34" charset="0"/>
                <a:cs typeface="Cambria"/>
              </a:rPr>
              <a:t>field </a:t>
            </a:r>
            <a:r>
              <a:rPr lang="en-US" sz="2400" spc="-5" dirty="0">
                <a:latin typeface="Calibri" panose="020F0502020204030204" pitchFamily="34" charset="0"/>
                <a:cs typeface="Cambria"/>
              </a:rPr>
              <a:t>of </a:t>
            </a:r>
            <a:r>
              <a:rPr lang="en-US" sz="2400" spc="45" dirty="0">
                <a:latin typeface="Calibri" panose="020F0502020204030204" pitchFamily="34" charset="0"/>
                <a:cs typeface="Cambria"/>
              </a:rPr>
              <a:t>psychology </a:t>
            </a:r>
            <a:r>
              <a:rPr lang="en-US" sz="2400" spc="105" dirty="0">
                <a:latin typeface="Calibri" panose="020F0502020204030204" pitchFamily="34" charset="0"/>
                <a:cs typeface="Cambria"/>
              </a:rPr>
              <a:t>and </a:t>
            </a:r>
            <a:r>
              <a:rPr lang="en-US" sz="2400" spc="75" dirty="0">
                <a:latin typeface="Calibri" panose="020F0502020204030204" pitchFamily="34" charset="0"/>
                <a:cs typeface="Cambria"/>
              </a:rPr>
              <a:t>psychotherapy, </a:t>
            </a:r>
            <a:r>
              <a:rPr lang="en-US" sz="2400" spc="105" dirty="0">
                <a:latin typeface="Calibri" panose="020F0502020204030204" pitchFamily="34" charset="0"/>
                <a:cs typeface="Cambria"/>
              </a:rPr>
              <a:t>it </a:t>
            </a:r>
            <a:r>
              <a:rPr lang="en-US" sz="2400" spc="80" dirty="0">
                <a:latin typeface="Calibri" panose="020F0502020204030204" pitchFamily="34" charset="0"/>
                <a:cs typeface="Cambria"/>
              </a:rPr>
              <a:t>is</a:t>
            </a:r>
            <a:r>
              <a:rPr lang="en-US" sz="2400" spc="455" dirty="0">
                <a:latin typeface="Calibri" panose="020F0502020204030204" pitchFamily="34" charset="0"/>
                <a:cs typeface="Cambria"/>
              </a:rPr>
              <a:t> </a:t>
            </a:r>
            <a:r>
              <a:rPr lang="en-US" sz="2400" spc="160" dirty="0" smtClean="0">
                <a:latin typeface="Calibri" panose="020F0502020204030204" pitchFamily="34" charset="0"/>
                <a:cs typeface="Cambria"/>
              </a:rPr>
              <a:t>a</a:t>
            </a:r>
            <a:r>
              <a:rPr lang="cs-CZ" sz="2400" spc="160" dirty="0" smtClean="0">
                <a:latin typeface="Calibri" panose="020F0502020204030204" pitchFamily="34" charset="0"/>
                <a:cs typeface="Cambria"/>
              </a:rPr>
              <a:t> </a:t>
            </a:r>
            <a:r>
              <a:rPr lang="en-US" sz="2400" b="1" spc="130" dirty="0" smtClean="0">
                <a:latin typeface="Calibri" panose="020F0502020204030204" pitchFamily="34" charset="0"/>
                <a:cs typeface="Cambria"/>
              </a:rPr>
              <a:t>learnable </a:t>
            </a:r>
            <a:r>
              <a:rPr lang="en-US" sz="2400" b="1" spc="120" dirty="0">
                <a:latin typeface="Calibri" panose="020F0502020204030204" pitchFamily="34" charset="0"/>
                <a:cs typeface="Cambria"/>
              </a:rPr>
              <a:t>skill </a:t>
            </a:r>
            <a:r>
              <a:rPr lang="en-US" sz="2400" spc="105" dirty="0">
                <a:latin typeface="Calibri" panose="020F0502020204030204" pitchFamily="34" charset="0"/>
                <a:cs typeface="Cambria"/>
              </a:rPr>
              <a:t>and </a:t>
            </a:r>
            <a:r>
              <a:rPr lang="en-US" sz="2400" b="1" spc="135" dirty="0">
                <a:latin typeface="Calibri" panose="020F0502020204030204" pitchFamily="34" charset="0"/>
                <a:cs typeface="Cambria"/>
              </a:rPr>
              <a:t>mode </a:t>
            </a:r>
            <a:r>
              <a:rPr lang="en-US" sz="2400" b="1" spc="120" dirty="0">
                <a:latin typeface="Calibri" panose="020F0502020204030204" pitchFamily="34" charset="0"/>
                <a:cs typeface="Cambria"/>
              </a:rPr>
              <a:t>of</a:t>
            </a:r>
            <a:r>
              <a:rPr lang="en-US" sz="2400" b="1" spc="300" dirty="0">
                <a:latin typeface="Calibri" panose="020F0502020204030204" pitchFamily="34" charset="0"/>
                <a:cs typeface="Cambria"/>
              </a:rPr>
              <a:t> </a:t>
            </a:r>
            <a:r>
              <a:rPr lang="en-US" sz="2400" b="1" spc="160" dirty="0">
                <a:latin typeface="Calibri" panose="020F0502020204030204" pitchFamily="34" charset="0"/>
                <a:cs typeface="Cambria"/>
              </a:rPr>
              <a:t>communication</a:t>
            </a:r>
            <a:r>
              <a:rPr lang="en-US" sz="2400" spc="160" dirty="0">
                <a:latin typeface="Calibri" panose="020F0502020204030204" pitchFamily="34" charset="0"/>
                <a:cs typeface="Cambria"/>
              </a:rPr>
              <a:t>.</a:t>
            </a:r>
            <a:endParaRPr lang="en-US" sz="2400" dirty="0">
              <a:latin typeface="Calibri" panose="020F0502020204030204" pitchFamily="34" charset="0"/>
              <a:cs typeface="Cambria"/>
            </a:endParaRPr>
          </a:p>
          <a:p>
            <a:pPr marL="287020" marR="5080" indent="-274320">
              <a:lnSpc>
                <a:spcPct val="100499"/>
              </a:lnSpc>
              <a:buClr>
                <a:srgbClr val="FD8537"/>
              </a:buClr>
              <a:buSzPct val="68750"/>
              <a:buFont typeface="Wingdings"/>
              <a:buChar char=""/>
              <a:tabLst>
                <a:tab pos="287020" algn="l"/>
              </a:tabLst>
            </a:pPr>
            <a:endParaRPr sz="2400" dirty="0">
              <a:latin typeface="Calibri" panose="020F0502020204030204" pitchFamily="34" charset="0"/>
              <a:cs typeface="Cambria"/>
            </a:endParaRPr>
          </a:p>
        </p:txBody>
      </p:sp>
    </p:spTree>
    <p:extLst>
      <p:ext uri="{BB962C8B-B14F-4D97-AF65-F5344CB8AC3E}">
        <p14:creationId xmlns:p14="http://schemas.microsoft.com/office/powerpoint/2010/main" val="1353284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1900" y="836712"/>
            <a:ext cx="8072119" cy="568873"/>
          </a:xfrm>
          <a:prstGeom prst="rect">
            <a:avLst/>
          </a:prstGeom>
        </p:spPr>
        <p:txBody>
          <a:bodyPr vert="horz" wrap="square" lIns="0" tIns="151891" rIns="0" bIns="0" rtlCol="0">
            <a:spAutoFit/>
          </a:bodyPr>
          <a:lstStyle/>
          <a:p>
            <a:pPr marL="12700">
              <a:lnSpc>
                <a:spcPct val="100000"/>
              </a:lnSpc>
            </a:pPr>
            <a:r>
              <a:rPr sz="2700" b="1" spc="310" dirty="0">
                <a:cs typeface="Cambria"/>
              </a:rPr>
              <a:t>T</a:t>
            </a:r>
            <a:r>
              <a:rPr sz="2150" b="1" spc="310" dirty="0">
                <a:cs typeface="Cambria"/>
              </a:rPr>
              <a:t>HE </a:t>
            </a:r>
            <a:r>
              <a:rPr sz="2700" b="1" spc="335" dirty="0">
                <a:cs typeface="Cambria"/>
              </a:rPr>
              <a:t>S</a:t>
            </a:r>
            <a:r>
              <a:rPr sz="2150" b="1" spc="335" dirty="0">
                <a:cs typeface="Cambria"/>
              </a:rPr>
              <a:t>TUCK </a:t>
            </a:r>
            <a:r>
              <a:rPr sz="2700" b="1" spc="365" dirty="0">
                <a:cs typeface="Cambria"/>
              </a:rPr>
              <a:t>R</a:t>
            </a:r>
            <a:r>
              <a:rPr sz="2150" b="1" spc="365" dirty="0">
                <a:cs typeface="Cambria"/>
              </a:rPr>
              <a:t>ECORD</a:t>
            </a:r>
            <a:r>
              <a:rPr sz="2150" b="1" spc="175" dirty="0">
                <a:cs typeface="Cambria"/>
              </a:rPr>
              <a:t> </a:t>
            </a:r>
            <a:r>
              <a:rPr sz="2700" b="1" spc="330" dirty="0">
                <a:cs typeface="Cambria"/>
              </a:rPr>
              <a:t>T</a:t>
            </a:r>
            <a:r>
              <a:rPr sz="2150" b="1" spc="330" dirty="0">
                <a:cs typeface="Cambria"/>
              </a:rPr>
              <a:t>ECHNIQUE</a:t>
            </a:r>
            <a:endParaRPr sz="2150" dirty="0">
              <a:cs typeface="Cambria"/>
            </a:endParaRPr>
          </a:p>
        </p:txBody>
      </p:sp>
      <p:sp>
        <p:nvSpPr>
          <p:cNvPr id="3" name="object 3"/>
          <p:cNvSpPr txBox="1"/>
          <p:nvPr/>
        </p:nvSpPr>
        <p:spPr>
          <a:xfrm>
            <a:off x="535940" y="1581150"/>
            <a:ext cx="7157720" cy="4337050"/>
          </a:xfrm>
          <a:prstGeom prst="rect">
            <a:avLst/>
          </a:prstGeom>
        </p:spPr>
        <p:txBody>
          <a:bodyPr vert="horz" wrap="square" lIns="0" tIns="0" rIns="0" bIns="0" rtlCol="0">
            <a:spAutoFit/>
          </a:bodyPr>
          <a:lstStyle/>
          <a:p>
            <a:pPr marL="287020" indent="-274320">
              <a:lnSpc>
                <a:spcPct val="100000"/>
              </a:lnSpc>
              <a:buClr>
                <a:srgbClr val="FD8537"/>
              </a:buClr>
              <a:buSzPct val="70000"/>
              <a:buFont typeface="Wingdings"/>
              <a:buChar char=""/>
              <a:tabLst>
                <a:tab pos="287020" algn="l"/>
              </a:tabLst>
            </a:pPr>
            <a:r>
              <a:rPr sz="2000" b="1" spc="165" dirty="0">
                <a:latin typeface="Calibri" panose="020F0502020204030204" pitchFamily="34" charset="0"/>
                <a:cs typeface="Cambria"/>
              </a:rPr>
              <a:t>Example</a:t>
            </a:r>
            <a:r>
              <a:rPr sz="2000" b="1" spc="20" dirty="0">
                <a:latin typeface="Calibri" panose="020F0502020204030204" pitchFamily="34" charset="0"/>
                <a:cs typeface="Cambria"/>
              </a:rPr>
              <a:t> </a:t>
            </a:r>
            <a:r>
              <a:rPr sz="2000" b="1" spc="150" dirty="0">
                <a:latin typeface="Calibri" panose="020F0502020204030204" pitchFamily="34" charset="0"/>
                <a:cs typeface="Cambria"/>
              </a:rPr>
              <a:t>Situation</a:t>
            </a:r>
            <a:endParaRPr sz="2000" dirty="0">
              <a:latin typeface="Calibri" panose="020F0502020204030204" pitchFamily="34" charset="0"/>
              <a:cs typeface="Cambria"/>
            </a:endParaRPr>
          </a:p>
          <a:p>
            <a:pPr marL="287020" indent="-274320">
              <a:lnSpc>
                <a:spcPts val="2160"/>
              </a:lnSpc>
              <a:spcBef>
                <a:spcPts val="120"/>
              </a:spcBef>
              <a:buClr>
                <a:srgbClr val="FD8537"/>
              </a:buClr>
              <a:buSzPct val="70000"/>
              <a:buFont typeface="Wingdings"/>
              <a:buChar char=""/>
              <a:tabLst>
                <a:tab pos="287020" algn="l"/>
              </a:tabLst>
            </a:pPr>
            <a:r>
              <a:rPr sz="2000" spc="100" dirty="0">
                <a:latin typeface="Calibri" panose="020F0502020204030204" pitchFamily="34" charset="0"/>
                <a:cs typeface="Cambria"/>
              </a:rPr>
              <a:t>Imagine </a:t>
            </a:r>
            <a:r>
              <a:rPr sz="2000" spc="110" dirty="0">
                <a:latin typeface="Calibri" panose="020F0502020204030204" pitchFamily="34" charset="0"/>
                <a:cs typeface="Cambria"/>
              </a:rPr>
              <a:t>that </a:t>
            </a:r>
            <a:r>
              <a:rPr sz="2000" spc="40" dirty="0">
                <a:latin typeface="Calibri" panose="020F0502020204030204" pitchFamily="34" charset="0"/>
                <a:cs typeface="Cambria"/>
              </a:rPr>
              <a:t>you </a:t>
            </a:r>
            <a:r>
              <a:rPr sz="2000" spc="70" dirty="0">
                <a:latin typeface="Calibri" panose="020F0502020204030204" pitchFamily="34" charset="0"/>
                <a:cs typeface="Cambria"/>
              </a:rPr>
              <a:t>are </a:t>
            </a:r>
            <a:r>
              <a:rPr sz="2000" spc="80" dirty="0">
                <a:latin typeface="Calibri" panose="020F0502020204030204" pitchFamily="34" charset="0"/>
                <a:cs typeface="Cambria"/>
              </a:rPr>
              <a:t>returning </a:t>
            </a:r>
            <a:r>
              <a:rPr sz="2000" spc="70" dirty="0">
                <a:latin typeface="Calibri" panose="020F0502020204030204" pitchFamily="34" charset="0"/>
                <a:cs typeface="Cambria"/>
              </a:rPr>
              <a:t>something </a:t>
            </a:r>
            <a:r>
              <a:rPr sz="2000" spc="110" dirty="0">
                <a:latin typeface="Calibri" panose="020F0502020204030204" pitchFamily="34" charset="0"/>
                <a:cs typeface="Cambria"/>
              </a:rPr>
              <a:t>that </a:t>
            </a:r>
            <a:r>
              <a:rPr sz="2000" spc="70" dirty="0">
                <a:latin typeface="Calibri" panose="020F0502020204030204" pitchFamily="34" charset="0"/>
                <a:cs typeface="Cambria"/>
              </a:rPr>
              <a:t>is </a:t>
            </a:r>
            <a:r>
              <a:rPr sz="2000" spc="95" dirty="0">
                <a:latin typeface="Calibri" panose="020F0502020204030204" pitchFamily="34" charset="0"/>
                <a:cs typeface="Cambria"/>
              </a:rPr>
              <a:t>faulty</a:t>
            </a:r>
            <a:r>
              <a:rPr sz="2000" spc="165" dirty="0">
                <a:latin typeface="Calibri" panose="020F0502020204030204" pitchFamily="34" charset="0"/>
                <a:cs typeface="Cambria"/>
              </a:rPr>
              <a:t> </a:t>
            </a:r>
            <a:r>
              <a:rPr sz="2000" spc="15" dirty="0">
                <a:latin typeface="Calibri" panose="020F0502020204030204" pitchFamily="34" charset="0"/>
                <a:cs typeface="Cambria"/>
              </a:rPr>
              <a:t>to</a:t>
            </a:r>
            <a:endParaRPr sz="2000" dirty="0">
              <a:latin typeface="Calibri" panose="020F0502020204030204" pitchFamily="34" charset="0"/>
              <a:cs typeface="Cambria"/>
            </a:endParaRPr>
          </a:p>
          <a:p>
            <a:pPr marL="286385">
              <a:lnSpc>
                <a:spcPts val="2160"/>
              </a:lnSpc>
            </a:pPr>
            <a:r>
              <a:rPr sz="2000" spc="135" dirty="0">
                <a:latin typeface="Calibri" panose="020F0502020204030204" pitchFamily="34" charset="0"/>
                <a:cs typeface="Cambria"/>
              </a:rPr>
              <a:t>a </a:t>
            </a:r>
            <a:r>
              <a:rPr sz="2000" spc="55" dirty="0">
                <a:latin typeface="Calibri" panose="020F0502020204030204" pitchFamily="34" charset="0"/>
                <a:cs typeface="Cambria"/>
              </a:rPr>
              <a:t>store. </a:t>
            </a:r>
            <a:r>
              <a:rPr sz="2000" spc="95" dirty="0">
                <a:latin typeface="Calibri" panose="020F0502020204030204" pitchFamily="34" charset="0"/>
                <a:cs typeface="Cambria"/>
              </a:rPr>
              <a:t>The </a:t>
            </a:r>
            <a:r>
              <a:rPr sz="2000" spc="50" dirty="0">
                <a:latin typeface="Calibri" panose="020F0502020204030204" pitchFamily="34" charset="0"/>
                <a:cs typeface="Cambria"/>
              </a:rPr>
              <a:t>conversation </a:t>
            </a:r>
            <a:r>
              <a:rPr sz="2000" spc="100" dirty="0">
                <a:latin typeface="Calibri" panose="020F0502020204030204" pitchFamily="34" charset="0"/>
                <a:cs typeface="Cambria"/>
              </a:rPr>
              <a:t>may </a:t>
            </a:r>
            <a:r>
              <a:rPr sz="2000" spc="10" dirty="0">
                <a:latin typeface="Calibri" panose="020F0502020204030204" pitchFamily="34" charset="0"/>
                <a:cs typeface="Cambria"/>
              </a:rPr>
              <a:t>go </a:t>
            </a:r>
            <a:r>
              <a:rPr sz="2000" spc="100" dirty="0">
                <a:latin typeface="Calibri" panose="020F0502020204030204" pitchFamily="34" charset="0"/>
                <a:cs typeface="Cambria"/>
              </a:rPr>
              <a:t>as</a:t>
            </a:r>
            <a:r>
              <a:rPr sz="2000" spc="240" dirty="0">
                <a:latin typeface="Calibri" panose="020F0502020204030204" pitchFamily="34" charset="0"/>
                <a:cs typeface="Cambria"/>
              </a:rPr>
              <a:t> </a:t>
            </a:r>
            <a:r>
              <a:rPr sz="2000" spc="40" dirty="0">
                <a:latin typeface="Calibri" panose="020F0502020204030204" pitchFamily="34" charset="0"/>
                <a:cs typeface="Cambria"/>
              </a:rPr>
              <a:t>follows.</a:t>
            </a:r>
            <a:endParaRPr sz="2000" dirty="0">
              <a:latin typeface="Calibri" panose="020F0502020204030204" pitchFamily="34" charset="0"/>
              <a:cs typeface="Cambria"/>
            </a:endParaRPr>
          </a:p>
          <a:p>
            <a:pPr marL="287020" marR="368935" indent="-274320">
              <a:lnSpc>
                <a:spcPct val="80000"/>
              </a:lnSpc>
              <a:spcBef>
                <a:spcPts val="600"/>
              </a:spcBef>
              <a:buClr>
                <a:srgbClr val="FD8537"/>
              </a:buClr>
              <a:buSzPct val="70000"/>
              <a:buFont typeface="Wingdings"/>
              <a:buChar char=""/>
              <a:tabLst>
                <a:tab pos="287020" algn="l"/>
              </a:tabLst>
            </a:pPr>
            <a:r>
              <a:rPr sz="2000" b="1" i="1" spc="185" dirty="0">
                <a:latin typeface="Calibri" panose="020F0502020204030204" pitchFamily="34" charset="0"/>
                <a:cs typeface="Cambria"/>
              </a:rPr>
              <a:t>“I </a:t>
            </a:r>
            <a:r>
              <a:rPr sz="2000" b="1" i="1" spc="125" dirty="0">
                <a:latin typeface="Calibri" panose="020F0502020204030204" pitchFamily="34" charset="0"/>
                <a:cs typeface="Cambria"/>
              </a:rPr>
              <a:t>bought </a:t>
            </a:r>
            <a:r>
              <a:rPr sz="2000" b="1" i="1" spc="90" dirty="0">
                <a:latin typeface="Calibri" panose="020F0502020204030204" pitchFamily="34" charset="0"/>
                <a:cs typeface="Cambria"/>
              </a:rPr>
              <a:t>these </a:t>
            </a:r>
            <a:r>
              <a:rPr sz="2000" b="1" i="1" spc="95" dirty="0">
                <a:latin typeface="Calibri" panose="020F0502020204030204" pitchFamily="34" charset="0"/>
                <a:cs typeface="Cambria"/>
              </a:rPr>
              <a:t>shoes </a:t>
            </a:r>
            <a:r>
              <a:rPr sz="2000" b="1" i="1" spc="135" dirty="0">
                <a:latin typeface="Calibri" panose="020F0502020204030204" pitchFamily="34" charset="0"/>
                <a:cs typeface="Cambria"/>
              </a:rPr>
              <a:t>last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 </a:t>
            </a:r>
            <a:r>
              <a:rPr sz="2000" b="1" i="1" spc="110" dirty="0">
                <a:latin typeface="Calibri" panose="020F0502020204030204" pitchFamily="34" charset="0"/>
                <a:cs typeface="Cambria"/>
              </a:rPr>
              <a:t>the heels </a:t>
            </a:r>
            <a:r>
              <a:rPr sz="2000" b="1" i="1" spc="135" dirty="0">
                <a:latin typeface="Calibri" panose="020F0502020204030204" pitchFamily="34" charset="0"/>
                <a:cs typeface="Cambria"/>
              </a:rPr>
              <a:t>have  </a:t>
            </a:r>
            <a:r>
              <a:rPr sz="2000" b="1" i="1" spc="150" dirty="0">
                <a:latin typeface="Calibri" panose="020F0502020204030204" pitchFamily="34" charset="0"/>
                <a:cs typeface="Cambria"/>
              </a:rPr>
              <a:t>fallen </a:t>
            </a:r>
            <a:r>
              <a:rPr sz="2000" b="1" i="1" spc="110" dirty="0">
                <a:latin typeface="Calibri" panose="020F0502020204030204" pitchFamily="34" charset="0"/>
                <a:cs typeface="Cambria"/>
              </a:rPr>
              <a:t>off.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8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a:p>
            <a:pPr marL="287020" marR="57150" indent="-274320">
              <a:lnSpc>
                <a:spcPts val="1920"/>
              </a:lnSpc>
              <a:spcBef>
                <a:spcPts val="585"/>
              </a:spcBef>
              <a:buClr>
                <a:srgbClr val="FD8537"/>
              </a:buClr>
              <a:buSzPct val="70000"/>
              <a:buFont typeface="Wingdings"/>
              <a:buChar char=""/>
              <a:tabLst>
                <a:tab pos="287020" algn="l"/>
              </a:tabLst>
            </a:pPr>
            <a:r>
              <a:rPr sz="2000" spc="25" dirty="0">
                <a:latin typeface="Calibri" panose="020F0502020204030204" pitchFamily="34" charset="0"/>
                <a:cs typeface="Georgia"/>
              </a:rPr>
              <a:t>“It </a:t>
            </a:r>
            <a:r>
              <a:rPr sz="2000" spc="15" dirty="0">
                <a:latin typeface="Calibri" panose="020F0502020204030204" pitchFamily="34" charset="0"/>
                <a:cs typeface="Georgia"/>
              </a:rPr>
              <a:t>looks </a:t>
            </a:r>
            <a:r>
              <a:rPr sz="2000" spc="65" dirty="0">
                <a:latin typeface="Calibri" panose="020F0502020204030204" pitchFamily="34" charset="0"/>
                <a:cs typeface="Georgia"/>
              </a:rPr>
              <a:t>like </a:t>
            </a:r>
            <a:r>
              <a:rPr sz="2000" spc="50" dirty="0">
                <a:latin typeface="Calibri" panose="020F0502020204030204" pitchFamily="34" charset="0"/>
                <a:cs typeface="Georgia"/>
              </a:rPr>
              <a:t>they've </a:t>
            </a:r>
            <a:r>
              <a:rPr sz="2000" spc="25" dirty="0">
                <a:latin typeface="Calibri" panose="020F0502020204030204" pitchFamily="34" charset="0"/>
                <a:cs typeface="Georgia"/>
              </a:rPr>
              <a:t>been </a:t>
            </a:r>
            <a:r>
              <a:rPr sz="2000" spc="30" dirty="0">
                <a:latin typeface="Calibri" panose="020F0502020204030204" pitchFamily="34" charset="0"/>
                <a:cs typeface="Georgia"/>
              </a:rPr>
              <a:t>worn </a:t>
            </a:r>
            <a:r>
              <a:rPr sz="2000" spc="105" dirty="0">
                <a:latin typeface="Calibri" panose="020F0502020204030204" pitchFamily="34" charset="0"/>
                <a:cs typeface="Georgia"/>
              </a:rPr>
              <a:t>a </a:t>
            </a:r>
            <a:r>
              <a:rPr sz="2000" spc="25" dirty="0">
                <a:latin typeface="Calibri" panose="020F0502020204030204" pitchFamily="34" charset="0"/>
                <a:cs typeface="Georgia"/>
              </a:rPr>
              <a:t>lot </a:t>
            </a:r>
            <a:r>
              <a:rPr sz="2000" spc="50" dirty="0">
                <a:latin typeface="Calibri" panose="020F0502020204030204" pitchFamily="34" charset="0"/>
                <a:cs typeface="Georgia"/>
              </a:rPr>
              <a:t>and </a:t>
            </a:r>
            <a:r>
              <a:rPr sz="2000" spc="55" dirty="0">
                <a:latin typeface="Calibri" panose="020F0502020204030204" pitchFamily="34" charset="0"/>
                <a:cs typeface="Georgia"/>
              </a:rPr>
              <a:t>these </a:t>
            </a:r>
            <a:r>
              <a:rPr sz="2000" spc="30" dirty="0">
                <a:latin typeface="Calibri" panose="020F0502020204030204" pitchFamily="34" charset="0"/>
                <a:cs typeface="Georgia"/>
              </a:rPr>
              <a:t>shoes </a:t>
            </a:r>
            <a:r>
              <a:rPr sz="2000" spc="55" dirty="0">
                <a:latin typeface="Calibri" panose="020F0502020204030204" pitchFamily="34" charset="0"/>
                <a:cs typeface="Georgia"/>
              </a:rPr>
              <a:t>were  </a:t>
            </a:r>
            <a:r>
              <a:rPr sz="2000" spc="30" dirty="0">
                <a:latin typeface="Calibri" panose="020F0502020204030204" pitchFamily="34" charset="0"/>
                <a:cs typeface="Georgia"/>
              </a:rPr>
              <a:t>only </a:t>
            </a:r>
            <a:r>
              <a:rPr sz="2000" spc="35" dirty="0">
                <a:latin typeface="Calibri" panose="020F0502020204030204" pitchFamily="34" charset="0"/>
                <a:cs typeface="Georgia"/>
              </a:rPr>
              <a:t>designed </a:t>
            </a:r>
            <a:r>
              <a:rPr sz="2000" spc="5" dirty="0">
                <a:latin typeface="Calibri" panose="020F0502020204030204" pitchFamily="34" charset="0"/>
                <a:cs typeface="Georgia"/>
              </a:rPr>
              <a:t>for </a:t>
            </a:r>
            <a:r>
              <a:rPr sz="2000" spc="20" dirty="0">
                <a:latin typeface="Calibri" panose="020F0502020204030204" pitchFamily="34" charset="0"/>
                <a:cs typeface="Georgia"/>
              </a:rPr>
              <a:t>occasional</a:t>
            </a:r>
            <a:r>
              <a:rPr sz="2000" spc="30" dirty="0">
                <a:latin typeface="Calibri" panose="020F0502020204030204" pitchFamily="34" charset="0"/>
                <a:cs typeface="Georgia"/>
              </a:rPr>
              <a:t> </a:t>
            </a:r>
            <a:r>
              <a:rPr sz="2000" spc="45" dirty="0">
                <a:latin typeface="Calibri" panose="020F0502020204030204" pitchFamily="34" charset="0"/>
                <a:cs typeface="Georgia"/>
              </a:rPr>
              <a:t>wear.”</a:t>
            </a:r>
            <a:endParaRPr sz="2000" dirty="0">
              <a:latin typeface="Calibri" panose="020F0502020204030204" pitchFamily="34" charset="0"/>
              <a:cs typeface="Georgia"/>
            </a:endParaRPr>
          </a:p>
          <a:p>
            <a:pPr marL="287020" indent="-274320">
              <a:lnSpc>
                <a:spcPct val="100000"/>
              </a:lnSpc>
              <a:spcBef>
                <a:spcPts val="135"/>
              </a:spcBef>
              <a:buClr>
                <a:srgbClr val="FD8537"/>
              </a:buClr>
              <a:buSzPct val="70000"/>
              <a:buFont typeface="Wingdings"/>
              <a:buChar char=""/>
              <a:tabLst>
                <a:tab pos="287020" algn="l"/>
              </a:tabLst>
            </a:pPr>
            <a:r>
              <a:rPr sz="2000" spc="125" dirty="0">
                <a:latin typeface="Calibri" panose="020F0502020204030204" pitchFamily="34" charset="0"/>
                <a:cs typeface="Cambria"/>
              </a:rPr>
              <a:t>Stuck </a:t>
            </a:r>
            <a:r>
              <a:rPr sz="2000" spc="45" dirty="0">
                <a:latin typeface="Calibri" panose="020F0502020204030204" pitchFamily="34" charset="0"/>
                <a:cs typeface="Cambria"/>
              </a:rPr>
              <a:t>Record </a:t>
            </a:r>
            <a:r>
              <a:rPr sz="2000" spc="65" dirty="0">
                <a:latin typeface="Calibri" panose="020F0502020204030204" pitchFamily="34" charset="0"/>
                <a:cs typeface="Cambria"/>
              </a:rPr>
              <a:t>technique</a:t>
            </a:r>
            <a:r>
              <a:rPr sz="2000" spc="60" dirty="0">
                <a:latin typeface="Calibri" panose="020F0502020204030204" pitchFamily="34" charset="0"/>
                <a:cs typeface="Cambria"/>
              </a:rPr>
              <a:t> </a:t>
            </a:r>
            <a:r>
              <a:rPr sz="2000" spc="40" dirty="0">
                <a:latin typeface="Calibri" panose="020F0502020204030204" pitchFamily="34" charset="0"/>
                <a:cs typeface="Cambria"/>
              </a:rPr>
              <a:t>response:</a:t>
            </a:r>
            <a:endParaRPr sz="2000" dirty="0">
              <a:latin typeface="Calibri" panose="020F0502020204030204" pitchFamily="34" charset="0"/>
              <a:cs typeface="Cambria"/>
            </a:endParaRPr>
          </a:p>
          <a:p>
            <a:pPr marL="287020" marR="230504" indent="-274320">
              <a:lnSpc>
                <a:spcPts val="1920"/>
              </a:lnSpc>
              <a:spcBef>
                <a:spcPts val="580"/>
              </a:spcBef>
              <a:buClr>
                <a:srgbClr val="FD8537"/>
              </a:buClr>
              <a:buSzPct val="70000"/>
              <a:buFont typeface="Wingdings"/>
              <a:buChar char=""/>
              <a:tabLst>
                <a:tab pos="287020" algn="l"/>
              </a:tabLst>
            </a:pPr>
            <a:r>
              <a:rPr sz="2000" b="1" i="1" spc="185" dirty="0">
                <a:latin typeface="Calibri" panose="020F0502020204030204" pitchFamily="34" charset="0"/>
                <a:cs typeface="Cambria"/>
              </a:rPr>
              <a:t>“I </a:t>
            </a:r>
            <a:r>
              <a:rPr sz="2000" b="1" i="1" spc="135" dirty="0">
                <a:latin typeface="Calibri" panose="020F0502020204030204" pitchFamily="34" charset="0"/>
                <a:cs typeface="Cambria"/>
              </a:rPr>
              <a:t>have </a:t>
            </a:r>
            <a:r>
              <a:rPr sz="2000" b="1" i="1" spc="120" dirty="0">
                <a:latin typeface="Calibri" panose="020F0502020204030204" pitchFamily="34" charset="0"/>
                <a:cs typeface="Cambria"/>
              </a:rPr>
              <a:t>only </a:t>
            </a:r>
            <a:r>
              <a:rPr sz="2000" b="1" i="1" spc="195" dirty="0">
                <a:latin typeface="Calibri" panose="020F0502020204030204" pitchFamily="34" charset="0"/>
                <a:cs typeface="Cambria"/>
              </a:rPr>
              <a:t>had </a:t>
            </a:r>
            <a:r>
              <a:rPr sz="2000" b="1" i="1" spc="125" dirty="0">
                <a:latin typeface="Calibri" panose="020F0502020204030204" pitchFamily="34" charset="0"/>
                <a:cs typeface="Cambria"/>
              </a:rPr>
              <a:t>them </a:t>
            </a:r>
            <a:r>
              <a:rPr sz="2000" b="1" i="1" spc="195" dirty="0">
                <a:latin typeface="Calibri" panose="020F0502020204030204" pitchFamily="34" charset="0"/>
                <a:cs typeface="Cambria"/>
              </a:rPr>
              <a:t>a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 </a:t>
            </a:r>
            <a:r>
              <a:rPr sz="2000" b="1" i="1" spc="95" dirty="0">
                <a:latin typeface="Calibri" panose="020F0502020204030204" pitchFamily="34" charset="0"/>
                <a:cs typeface="Cambria"/>
              </a:rPr>
              <a:t>they </a:t>
            </a:r>
            <a:r>
              <a:rPr sz="2000" b="1" i="1" spc="120" dirty="0">
                <a:latin typeface="Calibri" panose="020F0502020204030204" pitchFamily="34" charset="0"/>
                <a:cs typeface="Cambria"/>
              </a:rPr>
              <a:t>are </a:t>
            </a:r>
            <a:r>
              <a:rPr sz="2000" b="1" i="1" spc="135" dirty="0">
                <a:latin typeface="Calibri" panose="020F0502020204030204" pitchFamily="34" charset="0"/>
                <a:cs typeface="Cambria"/>
              </a:rPr>
              <a:t>faulty.</a:t>
            </a:r>
            <a:r>
              <a:rPr sz="2000" b="1" i="1" spc="-15" dirty="0">
                <a:latin typeface="Calibri" panose="020F0502020204030204" pitchFamily="34" charset="0"/>
                <a:cs typeface="Cambria"/>
              </a:rPr>
              <a:t>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4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a:p>
            <a:pPr marL="287020" indent="-274320">
              <a:lnSpc>
                <a:spcPts val="2160"/>
              </a:lnSpc>
              <a:spcBef>
                <a:spcPts val="135"/>
              </a:spcBef>
              <a:buClr>
                <a:srgbClr val="FD8537"/>
              </a:buClr>
              <a:buSzPct val="70000"/>
              <a:buFont typeface="Wingdings"/>
              <a:buChar char=""/>
              <a:tabLst>
                <a:tab pos="287020" algn="l"/>
              </a:tabLst>
            </a:pPr>
            <a:r>
              <a:rPr sz="2000" i="1" spc="35" dirty="0">
                <a:latin typeface="Calibri" panose="020F0502020204030204" pitchFamily="34" charset="0"/>
                <a:cs typeface="Georgia"/>
              </a:rPr>
              <a:t>“You </a:t>
            </a:r>
            <a:r>
              <a:rPr sz="2000" i="1" dirty="0">
                <a:latin typeface="Calibri" panose="020F0502020204030204" pitchFamily="34" charset="0"/>
                <a:cs typeface="Georgia"/>
              </a:rPr>
              <a:t>cannot </a:t>
            </a:r>
            <a:r>
              <a:rPr sz="2000" i="1" spc="-20" dirty="0">
                <a:latin typeface="Calibri" panose="020F0502020204030204" pitchFamily="34" charset="0"/>
                <a:cs typeface="Georgia"/>
              </a:rPr>
              <a:t>expect me </a:t>
            </a:r>
            <a:r>
              <a:rPr sz="2000" i="1" spc="-30" dirty="0">
                <a:latin typeface="Calibri" panose="020F0502020204030204" pitchFamily="34" charset="0"/>
                <a:cs typeface="Georgia"/>
              </a:rPr>
              <a:t>to </a:t>
            </a:r>
            <a:r>
              <a:rPr sz="2000" i="1" spc="-25" dirty="0">
                <a:latin typeface="Calibri" panose="020F0502020204030204" pitchFamily="34" charset="0"/>
                <a:cs typeface="Georgia"/>
              </a:rPr>
              <a:t>give </a:t>
            </a:r>
            <a:r>
              <a:rPr sz="2000" i="1" spc="-40" dirty="0">
                <a:latin typeface="Calibri" panose="020F0502020204030204" pitchFamily="34" charset="0"/>
                <a:cs typeface="Georgia"/>
              </a:rPr>
              <a:t>you </a:t>
            </a:r>
            <a:r>
              <a:rPr sz="2000" i="1" spc="-35" dirty="0">
                <a:latin typeface="Calibri" panose="020F0502020204030204" pitchFamily="34" charset="0"/>
                <a:cs typeface="Georgia"/>
              </a:rPr>
              <a:t>your </a:t>
            </a:r>
            <a:r>
              <a:rPr sz="2000" i="1" spc="-40" dirty="0">
                <a:latin typeface="Calibri" panose="020F0502020204030204" pitchFamily="34" charset="0"/>
                <a:cs typeface="Georgia"/>
              </a:rPr>
              <a:t>money </a:t>
            </a:r>
            <a:r>
              <a:rPr sz="2000" i="1" spc="10" dirty="0">
                <a:latin typeface="Calibri" panose="020F0502020204030204" pitchFamily="34" charset="0"/>
                <a:cs typeface="Georgia"/>
              </a:rPr>
              <a:t>back </a:t>
            </a:r>
            <a:r>
              <a:rPr sz="2000" i="1" spc="229" dirty="0">
                <a:latin typeface="Calibri" panose="020F0502020204030204" pitchFamily="34" charset="0"/>
                <a:cs typeface="Georgia"/>
              </a:rPr>
              <a:t> </a:t>
            </a:r>
            <a:r>
              <a:rPr sz="2000" i="1" spc="-15" dirty="0">
                <a:latin typeface="Calibri" panose="020F0502020204030204" pitchFamily="34" charset="0"/>
                <a:cs typeface="Georgia"/>
              </a:rPr>
              <a:t>after</a:t>
            </a:r>
            <a:endParaRPr sz="2000" dirty="0">
              <a:latin typeface="Calibri" panose="020F0502020204030204" pitchFamily="34" charset="0"/>
              <a:cs typeface="Georgia"/>
            </a:endParaRPr>
          </a:p>
          <a:p>
            <a:pPr marL="286385">
              <a:lnSpc>
                <a:spcPts val="2160"/>
              </a:lnSpc>
            </a:pPr>
            <a:r>
              <a:rPr sz="2000" i="1" spc="-15" dirty="0">
                <a:latin typeface="Calibri" panose="020F0502020204030204" pitchFamily="34" charset="0"/>
                <a:cs typeface="Georgia"/>
              </a:rPr>
              <a:t>you've </a:t>
            </a:r>
            <a:r>
              <a:rPr sz="2000" i="1" spc="-40" dirty="0">
                <a:latin typeface="Calibri" panose="020F0502020204030204" pitchFamily="34" charset="0"/>
                <a:cs typeface="Georgia"/>
              </a:rPr>
              <a:t>worn </a:t>
            </a:r>
            <a:r>
              <a:rPr sz="2000" i="1" spc="20" dirty="0">
                <a:latin typeface="Calibri" panose="020F0502020204030204" pitchFamily="34" charset="0"/>
                <a:cs typeface="Georgia"/>
              </a:rPr>
              <a:t>them</a:t>
            </a:r>
            <a:r>
              <a:rPr sz="2000" i="1" spc="135" dirty="0">
                <a:latin typeface="Calibri" panose="020F0502020204030204" pitchFamily="34" charset="0"/>
                <a:cs typeface="Georgia"/>
              </a:rPr>
              <a:t> </a:t>
            </a:r>
            <a:r>
              <a:rPr sz="2000" i="1" spc="5" dirty="0">
                <a:latin typeface="Calibri" panose="020F0502020204030204" pitchFamily="34" charset="0"/>
                <a:cs typeface="Georgia"/>
              </a:rPr>
              <a:t>out.”</a:t>
            </a:r>
            <a:endParaRPr sz="2000" dirty="0">
              <a:latin typeface="Calibri" panose="020F0502020204030204" pitchFamily="34" charset="0"/>
              <a:cs typeface="Georgia"/>
            </a:endParaRPr>
          </a:p>
          <a:p>
            <a:pPr marL="287020" indent="-274320">
              <a:lnSpc>
                <a:spcPct val="100000"/>
              </a:lnSpc>
              <a:spcBef>
                <a:spcPts val="120"/>
              </a:spcBef>
              <a:buClr>
                <a:srgbClr val="FD8537"/>
              </a:buClr>
              <a:buSzPct val="70000"/>
              <a:buFont typeface="Wingdings"/>
              <a:buChar char=""/>
              <a:tabLst>
                <a:tab pos="287020" algn="l"/>
              </a:tabLst>
            </a:pPr>
            <a:r>
              <a:rPr sz="2000" spc="125" dirty="0">
                <a:latin typeface="Calibri" panose="020F0502020204030204" pitchFamily="34" charset="0"/>
                <a:cs typeface="Cambria"/>
              </a:rPr>
              <a:t>Stuck </a:t>
            </a:r>
            <a:r>
              <a:rPr sz="2000" spc="45" dirty="0">
                <a:latin typeface="Calibri" panose="020F0502020204030204" pitchFamily="34" charset="0"/>
                <a:cs typeface="Cambria"/>
              </a:rPr>
              <a:t>Record </a:t>
            </a:r>
            <a:r>
              <a:rPr sz="2000" spc="65" dirty="0">
                <a:latin typeface="Calibri" panose="020F0502020204030204" pitchFamily="34" charset="0"/>
                <a:cs typeface="Cambria"/>
              </a:rPr>
              <a:t>technique</a:t>
            </a:r>
            <a:r>
              <a:rPr sz="2000" spc="60" dirty="0">
                <a:latin typeface="Calibri" panose="020F0502020204030204" pitchFamily="34" charset="0"/>
                <a:cs typeface="Cambria"/>
              </a:rPr>
              <a:t> </a:t>
            </a:r>
            <a:r>
              <a:rPr sz="2000" spc="40" dirty="0">
                <a:latin typeface="Calibri" panose="020F0502020204030204" pitchFamily="34" charset="0"/>
                <a:cs typeface="Cambria"/>
              </a:rPr>
              <a:t>response:</a:t>
            </a:r>
            <a:endParaRPr sz="2000" dirty="0">
              <a:latin typeface="Calibri" panose="020F0502020204030204" pitchFamily="34" charset="0"/>
              <a:cs typeface="Cambria"/>
            </a:endParaRPr>
          </a:p>
          <a:p>
            <a:pPr marL="287020" marR="507365" indent="-274320">
              <a:lnSpc>
                <a:spcPct val="80000"/>
              </a:lnSpc>
              <a:spcBef>
                <a:spcPts val="600"/>
              </a:spcBef>
              <a:buClr>
                <a:srgbClr val="FD8537"/>
              </a:buClr>
              <a:buSzPct val="70000"/>
              <a:buFont typeface="Wingdings"/>
              <a:buChar char=""/>
              <a:tabLst>
                <a:tab pos="287020" algn="l"/>
              </a:tabLst>
            </a:pPr>
            <a:r>
              <a:rPr sz="2000" b="1" i="1" spc="165" dirty="0">
                <a:latin typeface="Calibri" panose="020F0502020204030204" pitchFamily="34" charset="0"/>
                <a:cs typeface="Cambria"/>
              </a:rPr>
              <a:t>“The </a:t>
            </a:r>
            <a:r>
              <a:rPr sz="2000" b="1" i="1" spc="110" dirty="0">
                <a:latin typeface="Calibri" panose="020F0502020204030204" pitchFamily="34" charset="0"/>
                <a:cs typeface="Cambria"/>
              </a:rPr>
              <a:t>heels </a:t>
            </a:r>
            <a:r>
              <a:rPr sz="2000" b="1" i="1" spc="135" dirty="0">
                <a:latin typeface="Calibri" panose="020F0502020204030204" pitchFamily="34" charset="0"/>
                <a:cs typeface="Cambria"/>
              </a:rPr>
              <a:t>have </a:t>
            </a:r>
            <a:r>
              <a:rPr sz="2000" b="1" i="1" spc="155" dirty="0">
                <a:latin typeface="Calibri" panose="020F0502020204030204" pitchFamily="34" charset="0"/>
                <a:cs typeface="Cambria"/>
              </a:rPr>
              <a:t>fallen </a:t>
            </a:r>
            <a:r>
              <a:rPr sz="2000" b="1" i="1" spc="114" dirty="0">
                <a:latin typeface="Calibri" panose="020F0502020204030204" pitchFamily="34" charset="0"/>
                <a:cs typeface="Cambria"/>
              </a:rPr>
              <a:t>off after </a:t>
            </a:r>
            <a:r>
              <a:rPr sz="2000" b="1" i="1" spc="120" dirty="0">
                <a:latin typeface="Calibri" panose="020F0502020204030204" pitchFamily="34" charset="0"/>
                <a:cs typeface="Cambria"/>
              </a:rPr>
              <a:t>only </a:t>
            </a:r>
            <a:r>
              <a:rPr sz="2000" b="1" i="1" spc="195" dirty="0">
                <a:latin typeface="Calibri" panose="020F0502020204030204" pitchFamily="34" charset="0"/>
                <a:cs typeface="Cambria"/>
              </a:rPr>
              <a:t>a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a:t>
            </a:r>
            <a:r>
              <a:rPr sz="2000" b="1" i="1" spc="65" dirty="0">
                <a:latin typeface="Calibri" panose="020F0502020204030204" pitchFamily="34" charset="0"/>
                <a:cs typeface="Cambria"/>
              </a:rPr>
              <a:t>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4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p:txBody>
      </p:sp>
      <p:sp>
        <p:nvSpPr>
          <p:cNvPr id="4" name="object 4"/>
          <p:cNvSpPr txBox="1"/>
          <p:nvPr/>
        </p:nvSpPr>
        <p:spPr>
          <a:xfrm>
            <a:off x="535940" y="6004814"/>
            <a:ext cx="160020" cy="176972"/>
          </a:xfrm>
          <a:prstGeom prst="rect">
            <a:avLst/>
          </a:prstGeom>
        </p:spPr>
        <p:txBody>
          <a:bodyPr vert="horz" wrap="square" lIns="0" tIns="0" rIns="0" bIns="0" rtlCol="0">
            <a:spAutoFit/>
          </a:bodyPr>
          <a:lstStyle/>
          <a:p>
            <a:pPr marL="12700">
              <a:lnSpc>
                <a:spcPct val="100000"/>
              </a:lnSpc>
            </a:pPr>
            <a:r>
              <a:rPr sz="1150" spc="30" dirty="0">
                <a:solidFill>
                  <a:srgbClr val="FD8537"/>
                </a:solidFill>
                <a:latin typeface="Calibri" panose="020F0502020204030204" pitchFamily="34" charset="0"/>
                <a:cs typeface="Wingdings"/>
              </a:rPr>
              <a:t></a:t>
            </a:r>
            <a:endParaRPr sz="1150" dirty="0">
              <a:latin typeface="Calibri" panose="020F0502020204030204" pitchFamily="34" charset="0"/>
              <a:cs typeface="Wingdings"/>
            </a:endParaRPr>
          </a:p>
        </p:txBody>
      </p:sp>
    </p:spTree>
    <p:extLst>
      <p:ext uri="{BB962C8B-B14F-4D97-AF65-F5344CB8AC3E}">
        <p14:creationId xmlns:p14="http://schemas.microsoft.com/office/powerpoint/2010/main" val="8693190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548680"/>
            <a:ext cx="7772400" cy="503237"/>
          </a:xfrm>
          <a:prstGeom prst="rect">
            <a:avLst/>
          </a:prstGeom>
        </p:spPr>
        <p:txBody>
          <a:bodyPr vert="horz" wrap="square" lIns="0" tIns="517652" rIns="0" bIns="0" rtlCol="0">
            <a:spAutoFit/>
          </a:bodyPr>
          <a:lstStyle/>
          <a:p>
            <a:pPr marL="12700">
              <a:lnSpc>
                <a:spcPct val="100000"/>
              </a:lnSpc>
            </a:pPr>
            <a:r>
              <a:rPr sz="3000" spc="280" dirty="0"/>
              <a:t>A</a:t>
            </a:r>
            <a:r>
              <a:rPr spc="280" dirty="0"/>
              <a:t>SSERTIVE </a:t>
            </a:r>
            <a:r>
              <a:rPr spc="310" dirty="0"/>
              <a:t>TECHNIQUES</a:t>
            </a:r>
            <a:r>
              <a:rPr spc="305" dirty="0"/>
              <a:t> </a:t>
            </a:r>
            <a:r>
              <a:rPr sz="3000" spc="245" dirty="0"/>
              <a:t>III</a:t>
            </a:r>
            <a:endParaRPr sz="3000"/>
          </a:p>
        </p:txBody>
      </p:sp>
      <p:sp>
        <p:nvSpPr>
          <p:cNvPr id="3" name="object 3"/>
          <p:cNvSpPr txBox="1"/>
          <p:nvPr/>
        </p:nvSpPr>
        <p:spPr>
          <a:xfrm>
            <a:off x="535940" y="1640078"/>
            <a:ext cx="7092950" cy="3811270"/>
          </a:xfrm>
          <a:prstGeom prst="rect">
            <a:avLst/>
          </a:prstGeom>
        </p:spPr>
        <p:txBody>
          <a:bodyPr vert="horz" wrap="square" lIns="0" tIns="0" rIns="0" bIns="0" rtlCol="0">
            <a:spAutoFit/>
          </a:bodyPr>
          <a:lstStyle/>
          <a:p>
            <a:pPr marL="287020" marR="5080" indent="-274320">
              <a:lnSpc>
                <a:spcPct val="100000"/>
              </a:lnSpc>
              <a:buClr>
                <a:srgbClr val="FD8537"/>
              </a:buClr>
              <a:buSzPct val="68750"/>
              <a:buFont typeface="Wingdings"/>
              <a:buChar char=""/>
              <a:tabLst>
                <a:tab pos="287020" algn="l"/>
              </a:tabLst>
            </a:pPr>
            <a:r>
              <a:rPr sz="2400" b="1" spc="155" dirty="0">
                <a:latin typeface="Calibri" panose="020F0502020204030204" pitchFamily="34" charset="0"/>
                <a:cs typeface="Cambria"/>
              </a:rPr>
              <a:t>Positive enquiry </a:t>
            </a:r>
            <a:r>
              <a:rPr sz="2400" b="1" spc="110" dirty="0">
                <a:latin typeface="Calibri" panose="020F0502020204030204" pitchFamily="34" charset="0"/>
                <a:cs typeface="Cambria"/>
              </a:rPr>
              <a:t>is </a:t>
            </a:r>
            <a:r>
              <a:rPr sz="2400" b="1" spc="180" dirty="0">
                <a:latin typeface="Calibri" panose="020F0502020204030204" pitchFamily="34" charset="0"/>
                <a:cs typeface="Cambria"/>
              </a:rPr>
              <a:t>a </a:t>
            </a:r>
            <a:r>
              <a:rPr sz="2400" b="1" spc="125" dirty="0">
                <a:latin typeface="Calibri" panose="020F0502020204030204" pitchFamily="34" charset="0"/>
                <a:cs typeface="Cambria"/>
              </a:rPr>
              <a:t>simple </a:t>
            </a:r>
            <a:r>
              <a:rPr sz="2400" b="1" spc="160" dirty="0">
                <a:latin typeface="Calibri" panose="020F0502020204030204" pitchFamily="34" charset="0"/>
                <a:cs typeface="Cambria"/>
              </a:rPr>
              <a:t>technique </a:t>
            </a:r>
            <a:r>
              <a:rPr sz="2400" b="1" spc="120" dirty="0">
                <a:latin typeface="Calibri" panose="020F0502020204030204" pitchFamily="34" charset="0"/>
                <a:cs typeface="Cambria"/>
              </a:rPr>
              <a:t>for  </a:t>
            </a:r>
            <a:r>
              <a:rPr sz="2400" b="1" spc="170" dirty="0">
                <a:latin typeface="Calibri" panose="020F0502020204030204" pitchFamily="34" charset="0"/>
                <a:cs typeface="Cambria"/>
              </a:rPr>
              <a:t>handling </a:t>
            </a:r>
            <a:r>
              <a:rPr sz="2400" b="1" spc="130" dirty="0">
                <a:latin typeface="Calibri" panose="020F0502020204030204" pitchFamily="34" charset="0"/>
                <a:cs typeface="Cambria"/>
              </a:rPr>
              <a:t>positive </a:t>
            </a:r>
            <a:r>
              <a:rPr sz="2400" b="1" spc="145" dirty="0">
                <a:latin typeface="Calibri" panose="020F0502020204030204" pitchFamily="34" charset="0"/>
                <a:cs typeface="Cambria"/>
              </a:rPr>
              <a:t>comments </a:t>
            </a:r>
            <a:r>
              <a:rPr sz="2400" b="1" spc="180" dirty="0">
                <a:latin typeface="Calibri" panose="020F0502020204030204" pitchFamily="34" charset="0"/>
                <a:cs typeface="Cambria"/>
              </a:rPr>
              <a:t>such </a:t>
            </a:r>
            <a:r>
              <a:rPr sz="2400" b="1" spc="140" dirty="0">
                <a:latin typeface="Calibri" panose="020F0502020204030204" pitchFamily="34" charset="0"/>
                <a:cs typeface="Cambria"/>
              </a:rPr>
              <a:t>as </a:t>
            </a:r>
            <a:r>
              <a:rPr sz="2400" b="1" spc="130" dirty="0">
                <a:latin typeface="Calibri" panose="020F0502020204030204" pitchFamily="34" charset="0"/>
                <a:cs typeface="Cambria"/>
              </a:rPr>
              <a:t>praise  </a:t>
            </a:r>
            <a:r>
              <a:rPr sz="2400" b="1" spc="180" dirty="0">
                <a:latin typeface="Calibri" panose="020F0502020204030204" pitchFamily="34" charset="0"/>
                <a:cs typeface="Cambria"/>
              </a:rPr>
              <a:t>and</a:t>
            </a:r>
            <a:r>
              <a:rPr sz="2400" b="1" spc="90" dirty="0">
                <a:latin typeface="Calibri" panose="020F0502020204030204" pitchFamily="34" charset="0"/>
                <a:cs typeface="Cambria"/>
              </a:rPr>
              <a:t> </a:t>
            </a:r>
            <a:r>
              <a:rPr sz="2400" b="1" spc="135" dirty="0">
                <a:latin typeface="Calibri" panose="020F0502020204030204" pitchFamily="34" charset="0"/>
                <a:cs typeface="Cambria"/>
              </a:rPr>
              <a:t>compliments.</a:t>
            </a:r>
            <a:endParaRPr sz="2400" dirty="0">
              <a:latin typeface="Calibri" panose="020F0502020204030204" pitchFamily="34" charset="0"/>
              <a:cs typeface="Cambria"/>
            </a:endParaRPr>
          </a:p>
          <a:p>
            <a:pPr marL="287020" marR="135890" indent="-274320">
              <a:lnSpc>
                <a:spcPct val="100000"/>
              </a:lnSpc>
              <a:spcBef>
                <a:spcPts val="610"/>
              </a:spcBef>
              <a:buClr>
                <a:srgbClr val="FD8537"/>
              </a:buClr>
              <a:buSzPct val="68750"/>
              <a:buFont typeface="Wingdings"/>
              <a:buChar char=""/>
              <a:tabLst>
                <a:tab pos="287020" algn="l"/>
              </a:tabLst>
            </a:pPr>
            <a:r>
              <a:rPr sz="2400" spc="60" dirty="0">
                <a:latin typeface="Calibri" panose="020F0502020204030204" pitchFamily="34" charset="0"/>
                <a:cs typeface="Cambria"/>
              </a:rPr>
              <a:t>People </a:t>
            </a:r>
            <a:r>
              <a:rPr sz="2400" spc="55" dirty="0">
                <a:latin typeface="Calibri" panose="020F0502020204030204" pitchFamily="34" charset="0"/>
                <a:cs typeface="Cambria"/>
              </a:rPr>
              <a:t>often </a:t>
            </a:r>
            <a:r>
              <a:rPr sz="2400" spc="90" dirty="0">
                <a:latin typeface="Calibri" panose="020F0502020204030204" pitchFamily="34" charset="0"/>
                <a:cs typeface="Cambria"/>
              </a:rPr>
              <a:t>struggle with </a:t>
            </a:r>
            <a:r>
              <a:rPr sz="2400" spc="60" dirty="0">
                <a:latin typeface="Calibri" panose="020F0502020204030204" pitchFamily="34" charset="0"/>
                <a:cs typeface="Cambria"/>
              </a:rPr>
              <a:t>responding </a:t>
            </a:r>
            <a:r>
              <a:rPr sz="2400" spc="20" dirty="0">
                <a:latin typeface="Calibri" panose="020F0502020204030204" pitchFamily="34" charset="0"/>
                <a:cs typeface="Cambria"/>
              </a:rPr>
              <a:t>to </a:t>
            </a:r>
            <a:r>
              <a:rPr sz="2400" spc="70" dirty="0">
                <a:latin typeface="Calibri" panose="020F0502020204030204" pitchFamily="34" charset="0"/>
                <a:cs typeface="Cambria"/>
              </a:rPr>
              <a:t>praise  </a:t>
            </a:r>
            <a:r>
              <a:rPr sz="2400" spc="105" dirty="0">
                <a:latin typeface="Calibri" panose="020F0502020204030204" pitchFamily="34" charset="0"/>
                <a:cs typeface="Cambria"/>
              </a:rPr>
              <a:t>and </a:t>
            </a:r>
            <a:r>
              <a:rPr sz="2400" spc="80" dirty="0">
                <a:latin typeface="Calibri" panose="020F0502020204030204" pitchFamily="34" charset="0"/>
                <a:cs typeface="Cambria"/>
              </a:rPr>
              <a:t>compliments, </a:t>
            </a:r>
            <a:r>
              <a:rPr sz="2400" spc="70" dirty="0">
                <a:latin typeface="Calibri" panose="020F0502020204030204" pitchFamily="34" charset="0"/>
                <a:cs typeface="Cambria"/>
              </a:rPr>
              <a:t>especially </a:t>
            </a:r>
            <a:r>
              <a:rPr sz="2400" spc="55" dirty="0">
                <a:latin typeface="Calibri" panose="020F0502020204030204" pitchFamily="34" charset="0"/>
                <a:cs typeface="Cambria"/>
              </a:rPr>
              <a:t>those </a:t>
            </a:r>
            <a:r>
              <a:rPr sz="2400" spc="90" dirty="0">
                <a:latin typeface="Calibri" panose="020F0502020204030204" pitchFamily="34" charset="0"/>
                <a:cs typeface="Cambria"/>
              </a:rPr>
              <a:t>with </a:t>
            </a:r>
            <a:r>
              <a:rPr sz="2400" spc="25" dirty="0">
                <a:latin typeface="Calibri" panose="020F0502020204030204" pitchFamily="34" charset="0"/>
                <a:cs typeface="Cambria"/>
              </a:rPr>
              <a:t>lower  </a:t>
            </a:r>
            <a:r>
              <a:rPr sz="2400" spc="65" dirty="0">
                <a:latin typeface="Calibri" panose="020F0502020204030204" pitchFamily="34" charset="0"/>
                <a:cs typeface="Cambria"/>
              </a:rPr>
              <a:t>self-esteem </a:t>
            </a:r>
            <a:r>
              <a:rPr sz="2400" spc="114" dirty="0">
                <a:latin typeface="Calibri" panose="020F0502020204030204" pitchFamily="34" charset="0"/>
                <a:cs typeface="Cambria"/>
              </a:rPr>
              <a:t>as </a:t>
            </a:r>
            <a:r>
              <a:rPr sz="2400" spc="85" dirty="0">
                <a:latin typeface="Calibri" panose="020F0502020204030204" pitchFamily="34" charset="0"/>
                <a:cs typeface="Cambria"/>
              </a:rPr>
              <a:t>they </a:t>
            </a:r>
            <a:r>
              <a:rPr sz="2400" spc="120" dirty="0">
                <a:latin typeface="Calibri" panose="020F0502020204030204" pitchFamily="34" charset="0"/>
                <a:cs typeface="Cambria"/>
              </a:rPr>
              <a:t>may </a:t>
            </a:r>
            <a:r>
              <a:rPr sz="2400" spc="55" dirty="0">
                <a:latin typeface="Calibri" panose="020F0502020204030204" pitchFamily="34" charset="0"/>
                <a:cs typeface="Cambria"/>
              </a:rPr>
              <a:t>feel </a:t>
            </a:r>
            <a:r>
              <a:rPr sz="2400" spc="90" dirty="0">
                <a:latin typeface="Calibri" panose="020F0502020204030204" pitchFamily="34" charset="0"/>
                <a:cs typeface="Cambria"/>
              </a:rPr>
              <a:t>inadequate </a:t>
            </a:r>
            <a:r>
              <a:rPr sz="2400" spc="-5" dirty="0">
                <a:latin typeface="Calibri" panose="020F0502020204030204" pitchFamily="34" charset="0"/>
                <a:cs typeface="Cambria"/>
              </a:rPr>
              <a:t>or </a:t>
            </a:r>
            <a:r>
              <a:rPr sz="2400" spc="130" dirty="0">
                <a:latin typeface="Calibri" panose="020F0502020204030204" pitchFamily="34" charset="0"/>
                <a:cs typeface="Cambria"/>
              </a:rPr>
              <a:t>that  </a:t>
            </a:r>
            <a:r>
              <a:rPr sz="2400" spc="90" dirty="0">
                <a:latin typeface="Calibri" panose="020F0502020204030204" pitchFamily="34" charset="0"/>
                <a:cs typeface="Cambria"/>
              </a:rPr>
              <a:t>the </a:t>
            </a:r>
            <a:r>
              <a:rPr sz="2400" spc="55" dirty="0">
                <a:latin typeface="Calibri" panose="020F0502020204030204" pitchFamily="34" charset="0"/>
                <a:cs typeface="Cambria"/>
              </a:rPr>
              <a:t>positive </a:t>
            </a:r>
            <a:r>
              <a:rPr sz="2400" spc="70" dirty="0">
                <a:latin typeface="Calibri" panose="020F0502020204030204" pitchFamily="34" charset="0"/>
                <a:cs typeface="Cambria"/>
              </a:rPr>
              <a:t>comments </a:t>
            </a:r>
            <a:r>
              <a:rPr sz="2400" spc="85" dirty="0">
                <a:latin typeface="Calibri" panose="020F0502020204030204" pitchFamily="34" charset="0"/>
                <a:cs typeface="Cambria"/>
              </a:rPr>
              <a:t>are </a:t>
            </a:r>
            <a:r>
              <a:rPr sz="2400" spc="55" dirty="0">
                <a:latin typeface="Calibri" panose="020F0502020204030204" pitchFamily="34" charset="0"/>
                <a:cs typeface="Cambria"/>
              </a:rPr>
              <a:t>not</a:t>
            </a:r>
            <a:r>
              <a:rPr sz="2400" spc="295" dirty="0">
                <a:latin typeface="Calibri" panose="020F0502020204030204" pitchFamily="34" charset="0"/>
                <a:cs typeface="Cambria"/>
              </a:rPr>
              <a:t> </a:t>
            </a:r>
            <a:r>
              <a:rPr sz="2400" spc="90" dirty="0">
                <a:latin typeface="Calibri" panose="020F0502020204030204" pitchFamily="34" charset="0"/>
                <a:cs typeface="Cambria"/>
              </a:rPr>
              <a:t>justified.</a:t>
            </a:r>
            <a:endParaRPr sz="2400" dirty="0">
              <a:latin typeface="Calibri" panose="020F0502020204030204" pitchFamily="34" charset="0"/>
              <a:cs typeface="Cambria"/>
            </a:endParaRPr>
          </a:p>
          <a:p>
            <a:pPr marL="287020" marR="348615" indent="-274320">
              <a:lnSpc>
                <a:spcPct val="100000"/>
              </a:lnSpc>
              <a:spcBef>
                <a:spcPts val="585"/>
              </a:spcBef>
              <a:buClr>
                <a:srgbClr val="FD8537"/>
              </a:buClr>
              <a:buSzPct val="68750"/>
              <a:buFont typeface="Wingdings"/>
              <a:buChar char=""/>
              <a:tabLst>
                <a:tab pos="287020" algn="l"/>
              </a:tabLst>
            </a:pPr>
            <a:r>
              <a:rPr sz="2400" b="1" spc="155" dirty="0">
                <a:latin typeface="Calibri" panose="020F0502020204030204" pitchFamily="34" charset="0"/>
                <a:cs typeface="Cambria"/>
              </a:rPr>
              <a:t>Positive enquiry </a:t>
            </a:r>
            <a:r>
              <a:rPr sz="2400" b="1" spc="110" dirty="0">
                <a:latin typeface="Calibri" panose="020F0502020204030204" pitchFamily="34" charset="0"/>
                <a:cs typeface="Cambria"/>
              </a:rPr>
              <a:t>is </a:t>
            </a:r>
            <a:r>
              <a:rPr sz="2400" b="1" spc="140" dirty="0">
                <a:latin typeface="Calibri" panose="020F0502020204030204" pitchFamily="34" charset="0"/>
                <a:cs typeface="Cambria"/>
              </a:rPr>
              <a:t>used </a:t>
            </a:r>
            <a:r>
              <a:rPr sz="2400" b="1" spc="120" dirty="0">
                <a:latin typeface="Calibri" panose="020F0502020204030204" pitchFamily="34" charset="0"/>
                <a:cs typeface="Cambria"/>
              </a:rPr>
              <a:t>to </a:t>
            </a:r>
            <a:r>
              <a:rPr sz="2400" b="1" spc="160" dirty="0">
                <a:latin typeface="Calibri" panose="020F0502020204030204" pitchFamily="34" charset="0"/>
                <a:cs typeface="Cambria"/>
              </a:rPr>
              <a:t>find </a:t>
            </a:r>
            <a:r>
              <a:rPr sz="2400" b="1" spc="150" dirty="0">
                <a:latin typeface="Calibri" panose="020F0502020204030204" pitchFamily="34" charset="0"/>
                <a:cs typeface="Cambria"/>
              </a:rPr>
              <a:t>out </a:t>
            </a:r>
            <a:r>
              <a:rPr sz="2400" b="1" spc="130" dirty="0">
                <a:latin typeface="Calibri" panose="020F0502020204030204" pitchFamily="34" charset="0"/>
                <a:cs typeface="Cambria"/>
              </a:rPr>
              <a:t>more  details </a:t>
            </a:r>
            <a:r>
              <a:rPr sz="2400" b="1" spc="150" dirty="0">
                <a:latin typeface="Calibri" panose="020F0502020204030204" pitchFamily="34" charset="0"/>
                <a:cs typeface="Cambria"/>
              </a:rPr>
              <a:t>about </a:t>
            </a:r>
            <a:r>
              <a:rPr sz="2400" b="1" spc="145" dirty="0">
                <a:latin typeface="Calibri" panose="020F0502020204030204" pitchFamily="34" charset="0"/>
                <a:cs typeface="Cambria"/>
              </a:rPr>
              <a:t>the compliment </a:t>
            </a:r>
            <a:r>
              <a:rPr sz="2400" b="1" spc="114" dirty="0">
                <a:latin typeface="Calibri" panose="020F0502020204030204" pitchFamily="34" charset="0"/>
                <a:cs typeface="Cambria"/>
              </a:rPr>
              <a:t>or </a:t>
            </a:r>
            <a:r>
              <a:rPr sz="2400" b="1" spc="130" dirty="0">
                <a:latin typeface="Calibri" panose="020F0502020204030204" pitchFamily="34" charset="0"/>
                <a:cs typeface="Cambria"/>
              </a:rPr>
              <a:t>praise  </a:t>
            </a:r>
            <a:r>
              <a:rPr sz="2400" b="1" spc="155" dirty="0">
                <a:latin typeface="Calibri" panose="020F0502020204030204" pitchFamily="34" charset="0"/>
                <a:cs typeface="Cambria"/>
              </a:rPr>
              <a:t>given, </a:t>
            </a:r>
            <a:r>
              <a:rPr sz="2400" b="1" spc="180" dirty="0">
                <a:latin typeface="Calibri" panose="020F0502020204030204" pitchFamily="34" charset="0"/>
                <a:cs typeface="Cambria"/>
              </a:rPr>
              <a:t>and </a:t>
            </a:r>
            <a:r>
              <a:rPr sz="2400" b="1" spc="145" dirty="0">
                <a:latin typeface="Calibri" panose="020F0502020204030204" pitchFamily="34" charset="0"/>
                <a:cs typeface="Cambria"/>
              </a:rPr>
              <a:t>agree </a:t>
            </a:r>
            <a:r>
              <a:rPr sz="2400" b="1" spc="170" dirty="0">
                <a:latin typeface="Calibri" panose="020F0502020204030204" pitchFamily="34" charset="0"/>
                <a:cs typeface="Cambria"/>
              </a:rPr>
              <a:t>with</a:t>
            </a:r>
            <a:r>
              <a:rPr sz="2400" b="1" spc="114" dirty="0">
                <a:latin typeface="Calibri" panose="020F0502020204030204" pitchFamily="34" charset="0"/>
                <a:cs typeface="Cambria"/>
              </a:rPr>
              <a:t> </a:t>
            </a:r>
            <a:r>
              <a:rPr sz="2400" b="1" spc="125" dirty="0">
                <a:latin typeface="Calibri" panose="020F0502020204030204" pitchFamily="34" charset="0"/>
                <a:cs typeface="Cambria"/>
              </a:rPr>
              <a:t>it.</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2010693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982833"/>
          </a:xfrm>
          <a:prstGeom prst="rect">
            <a:avLst/>
          </a:prstGeom>
        </p:spPr>
        <p:txBody>
          <a:bodyPr vert="horz" wrap="square" lIns="0" tIns="516128" rIns="0" bIns="0" rtlCol="0">
            <a:spAutoFit/>
          </a:bodyPr>
          <a:lstStyle/>
          <a:p>
            <a:pPr marL="12700">
              <a:lnSpc>
                <a:spcPct val="100000"/>
              </a:lnSpc>
            </a:pPr>
            <a:r>
              <a:rPr sz="3000" b="1" spc="315" dirty="0">
                <a:cs typeface="Cambria"/>
              </a:rPr>
              <a:t>P</a:t>
            </a:r>
            <a:r>
              <a:rPr b="1" spc="315" dirty="0">
                <a:cs typeface="Cambria"/>
              </a:rPr>
              <a:t>OSITIVE</a:t>
            </a:r>
            <a:r>
              <a:rPr b="1" spc="254" dirty="0">
                <a:cs typeface="Cambria"/>
              </a:rPr>
              <a:t> </a:t>
            </a:r>
            <a:r>
              <a:rPr b="1" spc="340" dirty="0">
                <a:cs typeface="Cambria"/>
              </a:rPr>
              <a:t>ENQUIRY</a:t>
            </a:r>
            <a:endParaRPr sz="3000" dirty="0">
              <a:cs typeface="Cambria"/>
            </a:endParaRPr>
          </a:p>
        </p:txBody>
      </p:sp>
      <p:sp>
        <p:nvSpPr>
          <p:cNvPr id="3" name="object 3"/>
          <p:cNvSpPr txBox="1"/>
          <p:nvPr/>
        </p:nvSpPr>
        <p:spPr>
          <a:xfrm>
            <a:off x="535940" y="1574038"/>
            <a:ext cx="7084695" cy="3611758"/>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b="1" spc="175" dirty="0">
                <a:latin typeface="Calibri" panose="020F0502020204030204" pitchFamily="34" charset="0"/>
                <a:cs typeface="Cambria"/>
              </a:rPr>
              <a:t>Example</a:t>
            </a:r>
            <a:r>
              <a:rPr sz="2200" b="1" spc="105" dirty="0">
                <a:latin typeface="Calibri" panose="020F0502020204030204" pitchFamily="34" charset="0"/>
                <a:cs typeface="Cambria"/>
              </a:rPr>
              <a:t> </a:t>
            </a:r>
            <a:r>
              <a:rPr sz="2200" b="1" spc="160" dirty="0">
                <a:latin typeface="Calibri" panose="020F0502020204030204" pitchFamily="34" charset="0"/>
                <a:cs typeface="Cambria"/>
              </a:rPr>
              <a:t>Situation</a:t>
            </a:r>
            <a:endParaRPr sz="2200" dirty="0">
              <a:latin typeface="Calibri" panose="020F0502020204030204" pitchFamily="34" charset="0"/>
              <a:cs typeface="Cambria"/>
            </a:endParaRPr>
          </a:p>
          <a:p>
            <a:pPr>
              <a:lnSpc>
                <a:spcPct val="100000"/>
              </a:lnSpc>
              <a:spcBef>
                <a:spcPts val="25"/>
              </a:spcBef>
              <a:buClr>
                <a:srgbClr val="FD8537"/>
              </a:buClr>
              <a:buFont typeface="Wingdings"/>
              <a:buChar char=""/>
            </a:pPr>
            <a:endParaRPr sz="2400" dirty="0">
              <a:latin typeface="Calibri" panose="020F0502020204030204" pitchFamily="34" charset="0"/>
              <a:cs typeface="Times New Roman"/>
            </a:endParaRPr>
          </a:p>
          <a:p>
            <a:pPr marL="287020" indent="-274320">
              <a:lnSpc>
                <a:spcPct val="100000"/>
              </a:lnSpc>
              <a:buClr>
                <a:srgbClr val="FD8537"/>
              </a:buClr>
              <a:buSzPct val="68181"/>
              <a:buFont typeface="Wingdings"/>
              <a:buChar char=""/>
              <a:tabLst>
                <a:tab pos="287020" algn="l"/>
              </a:tabLst>
            </a:pPr>
            <a:r>
              <a:rPr sz="2200" spc="85" dirty="0">
                <a:latin typeface="Calibri" panose="020F0502020204030204" pitchFamily="34" charset="0"/>
                <a:cs typeface="Cambria"/>
              </a:rPr>
              <a:t>Sender:</a:t>
            </a:r>
            <a:endParaRPr sz="2200" dirty="0">
              <a:latin typeface="Calibri" panose="020F0502020204030204" pitchFamily="34" charset="0"/>
              <a:cs typeface="Cambria"/>
            </a:endParaRPr>
          </a:p>
          <a:p>
            <a:pPr marL="287020" marR="1188085" indent="-274320">
              <a:lnSpc>
                <a:spcPts val="2110"/>
              </a:lnSpc>
              <a:spcBef>
                <a:spcPts val="580"/>
              </a:spcBef>
              <a:buClr>
                <a:srgbClr val="FD8537"/>
              </a:buClr>
              <a:buSzPct val="68181"/>
              <a:buFont typeface="Wingdings"/>
              <a:buChar char=""/>
              <a:tabLst>
                <a:tab pos="287020" algn="l"/>
              </a:tabLst>
            </a:pPr>
            <a:r>
              <a:rPr sz="2200" i="1" spc="35" dirty="0">
                <a:latin typeface="Calibri" panose="020F0502020204030204" pitchFamily="34" charset="0"/>
                <a:cs typeface="Georgia"/>
              </a:rPr>
              <a:t>“You </a:t>
            </a:r>
            <a:r>
              <a:rPr sz="2200" i="1" spc="5" dirty="0">
                <a:latin typeface="Calibri" panose="020F0502020204030204" pitchFamily="34" charset="0"/>
                <a:cs typeface="Georgia"/>
              </a:rPr>
              <a:t>made </a:t>
            </a:r>
            <a:r>
              <a:rPr sz="2200" i="1" spc="20" dirty="0">
                <a:latin typeface="Calibri" panose="020F0502020204030204" pitchFamily="34" charset="0"/>
                <a:cs typeface="Georgia"/>
              </a:rPr>
              <a:t>an </a:t>
            </a:r>
            <a:r>
              <a:rPr sz="2200" i="1" spc="5" dirty="0">
                <a:latin typeface="Calibri" panose="020F0502020204030204" pitchFamily="34" charset="0"/>
                <a:cs typeface="Georgia"/>
              </a:rPr>
              <a:t>excellent </a:t>
            </a:r>
            <a:r>
              <a:rPr sz="2200" i="1" spc="10" dirty="0">
                <a:latin typeface="Calibri" panose="020F0502020204030204" pitchFamily="34" charset="0"/>
                <a:cs typeface="Georgia"/>
              </a:rPr>
              <a:t>meal tonight, </a:t>
            </a:r>
            <a:r>
              <a:rPr sz="2200" i="1" spc="40" dirty="0">
                <a:latin typeface="Calibri" panose="020F0502020204030204" pitchFamily="34" charset="0"/>
                <a:cs typeface="Georgia"/>
              </a:rPr>
              <a:t>it </a:t>
            </a:r>
            <a:r>
              <a:rPr sz="2200" i="1" spc="-25" dirty="0">
                <a:latin typeface="Calibri" panose="020F0502020204030204" pitchFamily="34" charset="0"/>
                <a:cs typeface="Georgia"/>
              </a:rPr>
              <a:t>was  </a:t>
            </a:r>
            <a:r>
              <a:rPr sz="2200" i="1" spc="25" dirty="0">
                <a:latin typeface="Calibri" panose="020F0502020204030204" pitchFamily="34" charset="0"/>
                <a:cs typeface="Georgia"/>
              </a:rPr>
              <a:t>delicious!”</a:t>
            </a:r>
            <a:endParaRPr sz="2200" dirty="0">
              <a:latin typeface="Calibri" panose="020F0502020204030204" pitchFamily="34" charset="0"/>
              <a:cs typeface="Georgia"/>
            </a:endParaRPr>
          </a:p>
          <a:p>
            <a:pPr marL="287020" indent="-274320">
              <a:lnSpc>
                <a:spcPct val="100000"/>
              </a:lnSpc>
              <a:spcBef>
                <a:spcPts val="90"/>
              </a:spcBef>
              <a:buClr>
                <a:srgbClr val="FD8537"/>
              </a:buClr>
              <a:buSzPct val="68181"/>
              <a:buFont typeface="Wingdings"/>
              <a:buChar char=""/>
              <a:tabLst>
                <a:tab pos="287020" algn="l"/>
              </a:tabLst>
            </a:pPr>
            <a:r>
              <a:rPr sz="2200" spc="55" dirty="0">
                <a:latin typeface="Calibri" panose="020F0502020204030204" pitchFamily="34" charset="0"/>
                <a:cs typeface="Cambria"/>
              </a:rPr>
              <a:t>Receiver:</a:t>
            </a:r>
            <a:endParaRPr sz="2200" dirty="0">
              <a:latin typeface="Calibri" panose="020F0502020204030204" pitchFamily="34" charset="0"/>
              <a:cs typeface="Cambria"/>
            </a:endParaRPr>
          </a:p>
          <a:p>
            <a:pPr marL="287020" marR="5080" indent="-274320">
              <a:lnSpc>
                <a:spcPct val="80000"/>
              </a:lnSpc>
              <a:spcBef>
                <a:spcPts val="600"/>
              </a:spcBef>
              <a:buClr>
                <a:srgbClr val="FD8537"/>
              </a:buClr>
              <a:buSzPct val="68181"/>
              <a:buFont typeface="Wingdings"/>
              <a:buChar char=""/>
              <a:tabLst>
                <a:tab pos="287020" algn="l"/>
              </a:tabLst>
            </a:pPr>
            <a:r>
              <a:rPr sz="2200" i="1" spc="50" dirty="0">
                <a:latin typeface="Calibri" panose="020F0502020204030204" pitchFamily="34" charset="0"/>
                <a:cs typeface="Georgia"/>
              </a:rPr>
              <a:t>“Thanks. </a:t>
            </a:r>
            <a:r>
              <a:rPr sz="2200" i="1" spc="30" dirty="0">
                <a:latin typeface="Calibri" panose="020F0502020204030204" pitchFamily="34" charset="0"/>
                <a:cs typeface="Georgia"/>
              </a:rPr>
              <a:t>Yes, </a:t>
            </a:r>
            <a:r>
              <a:rPr sz="2200" i="1" spc="40" dirty="0">
                <a:latin typeface="Calibri" panose="020F0502020204030204" pitchFamily="34" charset="0"/>
                <a:cs typeface="Georgia"/>
              </a:rPr>
              <a:t>it </a:t>
            </a:r>
            <a:r>
              <a:rPr sz="2200" i="1" spc="-25" dirty="0">
                <a:latin typeface="Calibri" panose="020F0502020204030204" pitchFamily="34" charset="0"/>
                <a:cs typeface="Georgia"/>
              </a:rPr>
              <a:t>was </a:t>
            </a:r>
            <a:r>
              <a:rPr sz="2200" i="1" spc="-30" dirty="0">
                <a:latin typeface="Calibri" panose="020F0502020204030204" pitchFamily="34" charset="0"/>
                <a:cs typeface="Georgia"/>
              </a:rPr>
              <a:t>good. </a:t>
            </a:r>
            <a:r>
              <a:rPr sz="2200" i="1" dirty="0">
                <a:latin typeface="Calibri" panose="020F0502020204030204" pitchFamily="34" charset="0"/>
                <a:cs typeface="Georgia"/>
              </a:rPr>
              <a:t>What </a:t>
            </a:r>
            <a:r>
              <a:rPr sz="2200" i="1" spc="75" dirty="0">
                <a:latin typeface="Calibri" panose="020F0502020204030204" pitchFamily="34" charset="0"/>
                <a:cs typeface="Georgia"/>
              </a:rPr>
              <a:t>did </a:t>
            </a:r>
            <a:r>
              <a:rPr sz="2200" i="1" spc="-50" dirty="0">
                <a:latin typeface="Calibri" panose="020F0502020204030204" pitchFamily="34" charset="0"/>
                <a:cs typeface="Georgia"/>
              </a:rPr>
              <a:t>you </a:t>
            </a:r>
            <a:r>
              <a:rPr sz="2200" i="1" spc="45" dirty="0">
                <a:latin typeface="Calibri" panose="020F0502020204030204" pitchFamily="34" charset="0"/>
                <a:cs typeface="Georgia"/>
              </a:rPr>
              <a:t>like </a:t>
            </a:r>
            <a:r>
              <a:rPr sz="2200" i="1" dirty="0">
                <a:latin typeface="Calibri" panose="020F0502020204030204" pitchFamily="34" charset="0"/>
                <a:cs typeface="Georgia"/>
              </a:rPr>
              <a:t>about </a:t>
            </a:r>
            <a:r>
              <a:rPr sz="2200" i="1" spc="40" dirty="0">
                <a:latin typeface="Calibri" panose="020F0502020204030204" pitchFamily="34" charset="0"/>
                <a:cs typeface="Georgia"/>
              </a:rPr>
              <a:t>it  </a:t>
            </a:r>
            <a:r>
              <a:rPr sz="2200" i="1" spc="60" dirty="0">
                <a:latin typeface="Calibri" panose="020F0502020204030204" pitchFamily="34" charset="0"/>
                <a:cs typeface="Georgia"/>
              </a:rPr>
              <a:t>in</a:t>
            </a:r>
            <a:r>
              <a:rPr sz="2200" i="1" spc="5" dirty="0">
                <a:latin typeface="Calibri" panose="020F0502020204030204" pitchFamily="34" charset="0"/>
                <a:cs typeface="Georgia"/>
              </a:rPr>
              <a:t> particular?”</a:t>
            </a:r>
            <a:endParaRPr sz="2200" dirty="0">
              <a:latin typeface="Calibri" panose="020F0502020204030204" pitchFamily="34" charset="0"/>
              <a:cs typeface="Georgia"/>
            </a:endParaRPr>
          </a:p>
          <a:p>
            <a:pPr marL="287020" indent="-274320">
              <a:lnSpc>
                <a:spcPts val="2380"/>
              </a:lnSpc>
              <a:spcBef>
                <a:spcPts val="70"/>
              </a:spcBef>
              <a:buClr>
                <a:srgbClr val="FD8537"/>
              </a:buClr>
              <a:buSzPct val="68181"/>
              <a:buFont typeface="Wingdings"/>
              <a:buChar char=""/>
              <a:tabLst>
                <a:tab pos="287020" algn="l"/>
              </a:tabLst>
            </a:pPr>
            <a:r>
              <a:rPr sz="2200" spc="110" dirty="0">
                <a:latin typeface="Calibri" panose="020F0502020204030204" pitchFamily="34" charset="0"/>
                <a:cs typeface="Cambria"/>
              </a:rPr>
              <a:t>This </a:t>
            </a:r>
            <a:r>
              <a:rPr sz="2200" spc="75" dirty="0">
                <a:latin typeface="Calibri" panose="020F0502020204030204" pitchFamily="34" charset="0"/>
                <a:cs typeface="Cambria"/>
              </a:rPr>
              <a:t>is </a:t>
            </a:r>
            <a:r>
              <a:rPr sz="2200" spc="60" dirty="0">
                <a:latin typeface="Calibri" panose="020F0502020204030204" pitchFamily="34" charset="0"/>
                <a:cs typeface="Cambria"/>
              </a:rPr>
              <a:t>different </a:t>
            </a:r>
            <a:r>
              <a:rPr sz="2200" spc="45" dirty="0">
                <a:latin typeface="Calibri" panose="020F0502020204030204" pitchFamily="34" charset="0"/>
                <a:cs typeface="Cambria"/>
              </a:rPr>
              <a:t>from </a:t>
            </a:r>
            <a:r>
              <a:rPr sz="2200" spc="145" dirty="0">
                <a:latin typeface="Calibri" panose="020F0502020204030204" pitchFamily="34" charset="0"/>
                <a:cs typeface="Cambria"/>
              </a:rPr>
              <a:t>a </a:t>
            </a:r>
            <a:r>
              <a:rPr sz="2200" spc="65" dirty="0">
                <a:latin typeface="Calibri" panose="020F0502020204030204" pitchFamily="34" charset="0"/>
                <a:cs typeface="Cambria"/>
              </a:rPr>
              <a:t>passive </a:t>
            </a:r>
            <a:r>
              <a:rPr sz="2200" spc="40" dirty="0">
                <a:latin typeface="Calibri" panose="020F0502020204030204" pitchFamily="34" charset="0"/>
                <a:cs typeface="Cambria"/>
              </a:rPr>
              <a:t>response </a:t>
            </a:r>
            <a:r>
              <a:rPr sz="2200" spc="120" dirty="0">
                <a:latin typeface="Calibri" panose="020F0502020204030204" pitchFamily="34" charset="0"/>
                <a:cs typeface="Cambria"/>
              </a:rPr>
              <a:t>that</a:t>
            </a:r>
            <a:r>
              <a:rPr sz="2200" spc="445" dirty="0">
                <a:latin typeface="Calibri" panose="020F0502020204030204" pitchFamily="34" charset="0"/>
                <a:cs typeface="Cambria"/>
              </a:rPr>
              <a:t> </a:t>
            </a:r>
            <a:r>
              <a:rPr sz="2200" spc="110" dirty="0">
                <a:latin typeface="Calibri" panose="020F0502020204030204" pitchFamily="34" charset="0"/>
                <a:cs typeface="Cambria"/>
              </a:rPr>
              <a:t>may</a:t>
            </a:r>
            <a:endParaRPr sz="2200" dirty="0">
              <a:latin typeface="Calibri" panose="020F0502020204030204" pitchFamily="34" charset="0"/>
              <a:cs typeface="Cambria"/>
            </a:endParaRPr>
          </a:p>
          <a:p>
            <a:pPr marL="286385">
              <a:lnSpc>
                <a:spcPts val="2380"/>
              </a:lnSpc>
            </a:pPr>
            <a:r>
              <a:rPr sz="2200" spc="90" dirty="0">
                <a:latin typeface="Calibri" panose="020F0502020204030204" pitchFamily="34" charset="0"/>
                <a:cs typeface="Cambria"/>
              </a:rPr>
              <a:t>have</a:t>
            </a:r>
            <a:r>
              <a:rPr sz="2200" spc="60" dirty="0">
                <a:latin typeface="Calibri" panose="020F0502020204030204" pitchFamily="34" charset="0"/>
                <a:cs typeface="Cambria"/>
              </a:rPr>
              <a:t> </a:t>
            </a:r>
            <a:r>
              <a:rPr sz="2200" spc="40" dirty="0">
                <a:latin typeface="Calibri" panose="020F0502020204030204" pitchFamily="34" charset="0"/>
                <a:cs typeface="Cambria"/>
              </a:rPr>
              <a:t>been:</a:t>
            </a:r>
            <a:endParaRPr sz="2200" dirty="0">
              <a:latin typeface="Calibri" panose="020F0502020204030204" pitchFamily="34" charset="0"/>
              <a:cs typeface="Cambria"/>
            </a:endParaRPr>
          </a:p>
          <a:p>
            <a:pPr marL="287020" indent="-274320">
              <a:lnSpc>
                <a:spcPct val="100000"/>
              </a:lnSpc>
              <a:spcBef>
                <a:spcPts val="70"/>
              </a:spcBef>
              <a:buClr>
                <a:srgbClr val="FD8537"/>
              </a:buClr>
              <a:buSzPct val="68181"/>
              <a:buFont typeface="Wingdings"/>
              <a:buChar char=""/>
              <a:tabLst>
                <a:tab pos="287020" algn="l"/>
              </a:tabLst>
            </a:pPr>
            <a:r>
              <a:rPr sz="2200" i="1" spc="5" dirty="0">
                <a:latin typeface="Calibri" panose="020F0502020204030204" pitchFamily="34" charset="0"/>
                <a:cs typeface="Georgia"/>
              </a:rPr>
              <a:t>"It </a:t>
            </a:r>
            <a:r>
              <a:rPr sz="2200" i="1" spc="-25" dirty="0">
                <a:latin typeface="Calibri" panose="020F0502020204030204" pitchFamily="34" charset="0"/>
                <a:cs typeface="Georgia"/>
              </a:rPr>
              <a:t>was </a:t>
            </a:r>
            <a:r>
              <a:rPr sz="2200" i="1" spc="-20" dirty="0">
                <a:latin typeface="Calibri" panose="020F0502020204030204" pitchFamily="34" charset="0"/>
                <a:cs typeface="Georgia"/>
              </a:rPr>
              <a:t>no </a:t>
            </a:r>
            <a:r>
              <a:rPr sz="2200" i="1" spc="-30" dirty="0">
                <a:latin typeface="Calibri" panose="020F0502020204030204" pitchFamily="34" charset="0"/>
                <a:cs typeface="Georgia"/>
              </a:rPr>
              <a:t>effort" </a:t>
            </a:r>
            <a:r>
              <a:rPr sz="2200" i="1" spc="-65" dirty="0">
                <a:latin typeface="Calibri" panose="020F0502020204030204" pitchFamily="34" charset="0"/>
                <a:cs typeface="Georgia"/>
              </a:rPr>
              <a:t>or </a:t>
            </a:r>
            <a:r>
              <a:rPr sz="2200" i="1" spc="5" dirty="0">
                <a:latin typeface="Calibri" panose="020F0502020204030204" pitchFamily="34" charset="0"/>
                <a:cs typeface="Georgia"/>
              </a:rPr>
              <a:t>"It </a:t>
            </a:r>
            <a:r>
              <a:rPr sz="2200" i="1" spc="-30" dirty="0">
                <a:latin typeface="Calibri" panose="020F0502020204030204" pitchFamily="34" charset="0"/>
                <a:cs typeface="Georgia"/>
              </a:rPr>
              <a:t>was </a:t>
            </a:r>
            <a:r>
              <a:rPr sz="2200" i="1" spc="40" dirty="0">
                <a:latin typeface="Calibri" panose="020F0502020204030204" pitchFamily="34" charset="0"/>
                <a:cs typeface="Georgia"/>
              </a:rPr>
              <a:t>just </a:t>
            </a:r>
            <a:r>
              <a:rPr sz="2200" i="1" dirty="0">
                <a:latin typeface="Calibri" panose="020F0502020204030204" pitchFamily="34" charset="0"/>
                <a:cs typeface="Georgia"/>
              </a:rPr>
              <a:t>a </a:t>
            </a:r>
            <a:r>
              <a:rPr sz="2200" i="1" spc="15" dirty="0">
                <a:latin typeface="Calibri" panose="020F0502020204030204" pitchFamily="34" charset="0"/>
                <a:cs typeface="Georgia"/>
              </a:rPr>
              <a:t>standard </a:t>
            </a:r>
            <a:r>
              <a:rPr sz="2200" i="1" spc="434" dirty="0">
                <a:latin typeface="Calibri" panose="020F0502020204030204" pitchFamily="34" charset="0"/>
                <a:cs typeface="Georgia"/>
              </a:rPr>
              <a:t> </a:t>
            </a:r>
            <a:r>
              <a:rPr sz="2200" i="1" spc="-25" dirty="0">
                <a:latin typeface="Calibri" panose="020F0502020204030204" pitchFamily="34" charset="0"/>
                <a:cs typeface="Georgia"/>
              </a:rPr>
              <a:t>recipe"</a:t>
            </a:r>
            <a:endParaRPr sz="2200" dirty="0">
              <a:latin typeface="Calibri" panose="020F0502020204030204" pitchFamily="34" charset="0"/>
              <a:cs typeface="Georgia"/>
            </a:endParaRPr>
          </a:p>
        </p:txBody>
      </p:sp>
    </p:spTree>
    <p:extLst>
      <p:ext uri="{BB962C8B-B14F-4D97-AF65-F5344CB8AC3E}">
        <p14:creationId xmlns:p14="http://schemas.microsoft.com/office/powerpoint/2010/main" val="29249352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548680"/>
            <a:ext cx="7772400" cy="503237"/>
          </a:xfrm>
          <a:prstGeom prst="rect">
            <a:avLst/>
          </a:prstGeom>
        </p:spPr>
        <p:txBody>
          <a:bodyPr vert="horz" wrap="square" lIns="0" tIns="517652" rIns="0" bIns="0" rtlCol="0">
            <a:spAutoFit/>
          </a:bodyPr>
          <a:lstStyle/>
          <a:p>
            <a:pPr marL="12700">
              <a:lnSpc>
                <a:spcPct val="100000"/>
              </a:lnSpc>
            </a:pPr>
            <a:r>
              <a:rPr sz="3000" spc="280" dirty="0"/>
              <a:t>A</a:t>
            </a:r>
            <a:r>
              <a:rPr spc="280" dirty="0"/>
              <a:t>SSERTIVE </a:t>
            </a:r>
            <a:r>
              <a:rPr spc="310" dirty="0"/>
              <a:t>TECHNIQUES</a:t>
            </a:r>
            <a:r>
              <a:rPr spc="300" dirty="0"/>
              <a:t> </a:t>
            </a:r>
            <a:r>
              <a:rPr sz="3000" spc="300" dirty="0"/>
              <a:t>IV</a:t>
            </a:r>
            <a:endParaRPr sz="3000" dirty="0"/>
          </a:p>
        </p:txBody>
      </p:sp>
      <p:sp>
        <p:nvSpPr>
          <p:cNvPr id="3" name="object 3"/>
          <p:cNvSpPr txBox="1"/>
          <p:nvPr/>
        </p:nvSpPr>
        <p:spPr>
          <a:xfrm>
            <a:off x="535940" y="1603502"/>
            <a:ext cx="7056755" cy="3621504"/>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7020" algn="l"/>
              </a:tabLst>
            </a:pPr>
            <a:r>
              <a:rPr sz="2400" b="1" spc="175" dirty="0">
                <a:latin typeface="Calibri" panose="020F0502020204030204" pitchFamily="34" charset="0"/>
                <a:cs typeface="Cambria"/>
              </a:rPr>
              <a:t>Negative</a:t>
            </a:r>
            <a:r>
              <a:rPr sz="2400" b="1" spc="90" dirty="0">
                <a:latin typeface="Calibri" panose="020F0502020204030204" pitchFamily="34" charset="0"/>
                <a:cs typeface="Cambria"/>
              </a:rPr>
              <a:t> </a:t>
            </a:r>
            <a:r>
              <a:rPr sz="2400" b="1" spc="200" dirty="0">
                <a:latin typeface="Calibri" panose="020F0502020204030204" pitchFamily="34" charset="0"/>
                <a:cs typeface="Cambria"/>
              </a:rPr>
              <a:t>Enquiry</a:t>
            </a:r>
            <a:endParaRPr sz="3400" dirty="0">
              <a:latin typeface="Calibri" panose="020F0502020204030204" pitchFamily="34" charset="0"/>
              <a:cs typeface="Times New Roman"/>
            </a:endParaRPr>
          </a:p>
          <a:p>
            <a:pPr marL="287020" indent="-274320">
              <a:lnSpc>
                <a:spcPts val="2735"/>
              </a:lnSpc>
              <a:buClr>
                <a:srgbClr val="FD8537"/>
              </a:buClr>
              <a:buSzPct val="68750"/>
              <a:buFont typeface="Wingdings"/>
              <a:buChar char=""/>
              <a:tabLst>
                <a:tab pos="287020" algn="l"/>
              </a:tabLst>
            </a:pPr>
            <a:r>
              <a:rPr sz="2400" spc="114" dirty="0">
                <a:latin typeface="Calibri" panose="020F0502020204030204" pitchFamily="34" charset="0"/>
                <a:cs typeface="Cambria"/>
              </a:rPr>
              <a:t>The </a:t>
            </a:r>
            <a:r>
              <a:rPr sz="2400" spc="30" dirty="0">
                <a:latin typeface="Calibri" panose="020F0502020204030204" pitchFamily="34" charset="0"/>
                <a:cs typeface="Cambria"/>
              </a:rPr>
              <a:t>opposite </a:t>
            </a:r>
            <a:r>
              <a:rPr sz="2400" spc="-5" dirty="0">
                <a:latin typeface="Calibri" panose="020F0502020204030204" pitchFamily="34" charset="0"/>
                <a:cs typeface="Cambria"/>
              </a:rPr>
              <a:t>of </a:t>
            </a:r>
            <a:r>
              <a:rPr sz="2400" spc="55" dirty="0">
                <a:latin typeface="Calibri" panose="020F0502020204030204" pitchFamily="34" charset="0"/>
                <a:cs typeface="Cambria"/>
              </a:rPr>
              <a:t>positive </a:t>
            </a:r>
            <a:r>
              <a:rPr sz="2400" spc="75" dirty="0">
                <a:latin typeface="Calibri" panose="020F0502020204030204" pitchFamily="34" charset="0"/>
                <a:cs typeface="Cambria"/>
              </a:rPr>
              <a:t>enquiry </a:t>
            </a:r>
            <a:r>
              <a:rPr sz="2400" spc="80" dirty="0">
                <a:latin typeface="Calibri" panose="020F0502020204030204" pitchFamily="34" charset="0"/>
                <a:cs typeface="Cambria"/>
              </a:rPr>
              <a:t>is</a:t>
            </a:r>
            <a:r>
              <a:rPr sz="2400" spc="459" dirty="0">
                <a:latin typeface="Calibri" panose="020F0502020204030204" pitchFamily="34" charset="0"/>
                <a:cs typeface="Cambria"/>
              </a:rPr>
              <a:t> </a:t>
            </a:r>
            <a:r>
              <a:rPr sz="2400" spc="85" dirty="0">
                <a:latin typeface="Calibri" panose="020F0502020204030204" pitchFamily="34" charset="0"/>
                <a:cs typeface="Cambria"/>
              </a:rPr>
              <a:t>negative</a:t>
            </a:r>
            <a:endParaRPr sz="2400" dirty="0">
              <a:latin typeface="Calibri" panose="020F0502020204030204" pitchFamily="34" charset="0"/>
              <a:cs typeface="Cambria"/>
            </a:endParaRPr>
          </a:p>
          <a:p>
            <a:pPr marL="286385">
              <a:lnSpc>
                <a:spcPts val="2735"/>
              </a:lnSpc>
            </a:pPr>
            <a:r>
              <a:rPr sz="2400" spc="85" dirty="0">
                <a:latin typeface="Calibri" panose="020F0502020204030204" pitchFamily="34" charset="0"/>
                <a:cs typeface="Cambria"/>
              </a:rPr>
              <a:t>enquiry.</a:t>
            </a:r>
            <a:endParaRPr sz="2400" dirty="0">
              <a:latin typeface="Calibri" panose="020F0502020204030204" pitchFamily="34" charset="0"/>
              <a:cs typeface="Cambria"/>
            </a:endParaRPr>
          </a:p>
          <a:p>
            <a:pPr marL="287020" marR="142875" indent="-274320">
              <a:lnSpc>
                <a:spcPts val="2590"/>
              </a:lnSpc>
              <a:spcBef>
                <a:spcPts val="640"/>
              </a:spcBef>
              <a:buClr>
                <a:srgbClr val="FD8537"/>
              </a:buClr>
              <a:buSzPct val="68750"/>
              <a:buFont typeface="Wingdings"/>
              <a:buChar char=""/>
              <a:tabLst>
                <a:tab pos="287020" algn="l"/>
              </a:tabLst>
            </a:pPr>
            <a:r>
              <a:rPr sz="2400" spc="110" dirty="0">
                <a:latin typeface="Calibri" panose="020F0502020204030204" pitchFamily="34" charset="0"/>
                <a:cs typeface="Cambria"/>
              </a:rPr>
              <a:t>Negative </a:t>
            </a:r>
            <a:r>
              <a:rPr sz="2400" spc="75" dirty="0">
                <a:latin typeface="Calibri" panose="020F0502020204030204" pitchFamily="34" charset="0"/>
                <a:cs typeface="Cambria"/>
              </a:rPr>
              <a:t>enquiry </a:t>
            </a:r>
            <a:r>
              <a:rPr sz="2400" spc="80" dirty="0">
                <a:latin typeface="Calibri" panose="020F0502020204030204" pitchFamily="34" charset="0"/>
                <a:cs typeface="Cambria"/>
              </a:rPr>
              <a:t>is </a:t>
            </a:r>
            <a:r>
              <a:rPr sz="2400" spc="160" dirty="0">
                <a:latin typeface="Calibri" panose="020F0502020204030204" pitchFamily="34" charset="0"/>
                <a:cs typeface="Cambria"/>
              </a:rPr>
              <a:t>a </a:t>
            </a:r>
            <a:r>
              <a:rPr sz="2400" spc="80" dirty="0">
                <a:latin typeface="Calibri" panose="020F0502020204030204" pitchFamily="34" charset="0"/>
                <a:cs typeface="Cambria"/>
              </a:rPr>
              <a:t>way </a:t>
            </a:r>
            <a:r>
              <a:rPr sz="2400" spc="20" dirty="0">
                <a:latin typeface="Calibri" panose="020F0502020204030204" pitchFamily="34" charset="0"/>
                <a:cs typeface="Cambria"/>
              </a:rPr>
              <a:t>to </a:t>
            </a:r>
            <a:r>
              <a:rPr sz="2400" spc="45" dirty="0">
                <a:latin typeface="Calibri" panose="020F0502020204030204" pitchFamily="34" charset="0"/>
                <a:cs typeface="Cambria"/>
              </a:rPr>
              <a:t>respond </a:t>
            </a:r>
            <a:r>
              <a:rPr sz="2400" spc="20" dirty="0">
                <a:latin typeface="Calibri" panose="020F0502020204030204" pitchFamily="34" charset="0"/>
                <a:cs typeface="Cambria"/>
              </a:rPr>
              <a:t>to </a:t>
            </a:r>
            <a:r>
              <a:rPr sz="2400" spc="40" dirty="0">
                <a:latin typeface="Calibri" panose="020F0502020204030204" pitchFamily="34" charset="0"/>
                <a:cs typeface="Cambria"/>
              </a:rPr>
              <a:t>more  </a:t>
            </a:r>
            <a:r>
              <a:rPr sz="2400" spc="85" dirty="0">
                <a:latin typeface="Calibri" panose="020F0502020204030204" pitchFamily="34" charset="0"/>
                <a:cs typeface="Cambria"/>
              </a:rPr>
              <a:t>negative exchanges </a:t>
            </a:r>
            <a:r>
              <a:rPr sz="2400" spc="90" dirty="0">
                <a:latin typeface="Calibri" panose="020F0502020204030204" pitchFamily="34" charset="0"/>
                <a:cs typeface="Cambria"/>
              </a:rPr>
              <a:t>such </a:t>
            </a:r>
            <a:r>
              <a:rPr sz="2400" spc="114" dirty="0">
                <a:latin typeface="Calibri" panose="020F0502020204030204" pitchFamily="34" charset="0"/>
                <a:cs typeface="Cambria"/>
              </a:rPr>
              <a:t>as </a:t>
            </a:r>
            <a:r>
              <a:rPr sz="2400" spc="70" dirty="0">
                <a:latin typeface="Calibri" panose="020F0502020204030204" pitchFamily="34" charset="0"/>
                <a:cs typeface="Cambria"/>
              </a:rPr>
              <a:t>receiving</a:t>
            </a:r>
            <a:r>
              <a:rPr sz="2400" spc="220" dirty="0">
                <a:latin typeface="Calibri" panose="020F0502020204030204" pitchFamily="34" charset="0"/>
                <a:cs typeface="Cambria"/>
              </a:rPr>
              <a:t> </a:t>
            </a:r>
            <a:r>
              <a:rPr sz="2400" spc="85" dirty="0">
                <a:latin typeface="Calibri" panose="020F0502020204030204" pitchFamily="34" charset="0"/>
                <a:cs typeface="Cambria"/>
              </a:rPr>
              <a:t>criticism.</a:t>
            </a:r>
            <a:endParaRPr sz="2400" dirty="0">
              <a:latin typeface="Calibri" panose="020F0502020204030204" pitchFamily="34" charset="0"/>
              <a:cs typeface="Cambria"/>
            </a:endParaRPr>
          </a:p>
          <a:p>
            <a:pPr marL="287020" marR="5080" indent="-274320">
              <a:lnSpc>
                <a:spcPct val="90100"/>
              </a:lnSpc>
              <a:spcBef>
                <a:spcPts val="560"/>
              </a:spcBef>
              <a:buClr>
                <a:srgbClr val="FD8537"/>
              </a:buClr>
              <a:buSzPct val="68750"/>
              <a:buFont typeface="Wingdings"/>
              <a:buChar char=""/>
              <a:tabLst>
                <a:tab pos="287020" algn="l"/>
              </a:tabLst>
            </a:pPr>
            <a:r>
              <a:rPr sz="2400" spc="110" dirty="0">
                <a:latin typeface="Calibri" panose="020F0502020204030204" pitchFamily="34" charset="0"/>
                <a:cs typeface="Cambria"/>
              </a:rPr>
              <a:t>Negative </a:t>
            </a:r>
            <a:r>
              <a:rPr sz="2400" spc="75" dirty="0">
                <a:latin typeface="Calibri" panose="020F0502020204030204" pitchFamily="34" charset="0"/>
                <a:cs typeface="Cambria"/>
              </a:rPr>
              <a:t>enquiry </a:t>
            </a:r>
            <a:r>
              <a:rPr sz="2400" spc="80" dirty="0">
                <a:latin typeface="Calibri" panose="020F0502020204030204" pitchFamily="34" charset="0"/>
                <a:cs typeface="Cambria"/>
              </a:rPr>
              <a:t>is </a:t>
            </a:r>
            <a:r>
              <a:rPr sz="2400" spc="70" dirty="0">
                <a:latin typeface="Calibri" panose="020F0502020204030204" pitchFamily="34" charset="0"/>
                <a:cs typeface="Cambria"/>
              </a:rPr>
              <a:t>used </a:t>
            </a:r>
            <a:r>
              <a:rPr sz="2400" spc="20" dirty="0">
                <a:latin typeface="Calibri" panose="020F0502020204030204" pitchFamily="34" charset="0"/>
                <a:cs typeface="Cambria"/>
              </a:rPr>
              <a:t>to </a:t>
            </a:r>
            <a:r>
              <a:rPr sz="2400" spc="80" dirty="0">
                <a:latin typeface="Calibri" panose="020F0502020204030204" pitchFamily="34" charset="0"/>
                <a:cs typeface="Cambria"/>
              </a:rPr>
              <a:t>find </a:t>
            </a:r>
            <a:r>
              <a:rPr sz="2400" spc="60" dirty="0">
                <a:latin typeface="Calibri" panose="020F0502020204030204" pitchFamily="34" charset="0"/>
                <a:cs typeface="Cambria"/>
              </a:rPr>
              <a:t>out </a:t>
            </a:r>
            <a:r>
              <a:rPr sz="2400" spc="35" dirty="0">
                <a:latin typeface="Calibri" panose="020F0502020204030204" pitchFamily="34" charset="0"/>
                <a:cs typeface="Cambria"/>
              </a:rPr>
              <a:t>more </a:t>
            </a:r>
            <a:r>
              <a:rPr sz="2400" spc="65" dirty="0">
                <a:latin typeface="Calibri" panose="020F0502020204030204" pitchFamily="34" charset="0"/>
                <a:cs typeface="Cambria"/>
              </a:rPr>
              <a:t>about  </a:t>
            </a:r>
            <a:r>
              <a:rPr sz="2400" spc="80" dirty="0">
                <a:latin typeface="Calibri" panose="020F0502020204030204" pitchFamily="34" charset="0"/>
                <a:cs typeface="Cambria"/>
              </a:rPr>
              <a:t>critical </a:t>
            </a:r>
            <a:r>
              <a:rPr sz="2400" spc="70" dirty="0">
                <a:latin typeface="Calibri" panose="020F0502020204030204" pitchFamily="34" charset="0"/>
                <a:cs typeface="Cambria"/>
              </a:rPr>
              <a:t>comments </a:t>
            </a:r>
            <a:r>
              <a:rPr sz="2400" spc="105" dirty="0">
                <a:latin typeface="Calibri" panose="020F0502020204030204" pitchFamily="34" charset="0"/>
                <a:cs typeface="Cambria"/>
              </a:rPr>
              <a:t>and </a:t>
            </a:r>
            <a:r>
              <a:rPr sz="2400" spc="85" dirty="0">
                <a:latin typeface="Calibri" panose="020F0502020204030204" pitchFamily="34" charset="0"/>
                <a:cs typeface="Cambria"/>
              </a:rPr>
              <a:t>is </a:t>
            </a:r>
            <a:r>
              <a:rPr sz="2400" spc="160" dirty="0">
                <a:latin typeface="Calibri" panose="020F0502020204030204" pitchFamily="34" charset="0"/>
                <a:cs typeface="Cambria"/>
              </a:rPr>
              <a:t>a </a:t>
            </a:r>
            <a:r>
              <a:rPr sz="2400" spc="-5" dirty="0">
                <a:latin typeface="Calibri" panose="020F0502020204030204" pitchFamily="34" charset="0"/>
                <a:cs typeface="Cambria"/>
              </a:rPr>
              <a:t>good </a:t>
            </a:r>
            <a:r>
              <a:rPr sz="2400" spc="95" dirty="0">
                <a:latin typeface="Calibri" panose="020F0502020204030204" pitchFamily="34" charset="0"/>
                <a:cs typeface="Cambria"/>
              </a:rPr>
              <a:t>alternative </a:t>
            </a:r>
            <a:r>
              <a:rPr sz="2400" spc="20" dirty="0">
                <a:latin typeface="Calibri" panose="020F0502020204030204" pitchFamily="34" charset="0"/>
                <a:cs typeface="Cambria"/>
              </a:rPr>
              <a:t>to  </a:t>
            </a:r>
            <a:r>
              <a:rPr sz="2400" spc="35" dirty="0">
                <a:latin typeface="Calibri" panose="020F0502020204030204" pitchFamily="34" charset="0"/>
                <a:cs typeface="Cambria"/>
              </a:rPr>
              <a:t>more </a:t>
            </a:r>
            <a:r>
              <a:rPr sz="2400" spc="75" dirty="0">
                <a:latin typeface="Calibri" panose="020F0502020204030204" pitchFamily="34" charset="0"/>
                <a:cs typeface="Cambria"/>
              </a:rPr>
              <a:t>aggressive </a:t>
            </a:r>
            <a:r>
              <a:rPr sz="2400" spc="-5" dirty="0">
                <a:latin typeface="Calibri" panose="020F0502020204030204" pitchFamily="34" charset="0"/>
                <a:cs typeface="Cambria"/>
              </a:rPr>
              <a:t>or </a:t>
            </a:r>
            <a:r>
              <a:rPr sz="2400" spc="105" dirty="0">
                <a:latin typeface="Calibri" panose="020F0502020204030204" pitchFamily="34" charset="0"/>
                <a:cs typeface="Cambria"/>
              </a:rPr>
              <a:t>angry </a:t>
            </a:r>
            <a:r>
              <a:rPr sz="2400" spc="45" dirty="0">
                <a:latin typeface="Calibri" panose="020F0502020204030204" pitchFamily="34" charset="0"/>
                <a:cs typeface="Cambria"/>
              </a:rPr>
              <a:t>responses </a:t>
            </a:r>
            <a:r>
              <a:rPr sz="2400" spc="20" dirty="0">
                <a:latin typeface="Calibri" panose="020F0502020204030204" pitchFamily="34" charset="0"/>
                <a:cs typeface="Cambria"/>
              </a:rPr>
              <a:t>to</a:t>
            </a:r>
            <a:r>
              <a:rPr sz="2400" spc="545" dirty="0">
                <a:latin typeface="Calibri" panose="020F0502020204030204" pitchFamily="34" charset="0"/>
                <a:cs typeface="Cambria"/>
              </a:rPr>
              <a:t> </a:t>
            </a:r>
            <a:r>
              <a:rPr sz="2400" spc="85" dirty="0">
                <a:latin typeface="Calibri" panose="020F0502020204030204" pitchFamily="34" charset="0"/>
                <a:cs typeface="Cambria"/>
              </a:rPr>
              <a:t>criticism.</a:t>
            </a:r>
            <a:endParaRPr lang="cs-CZ" sz="2400" spc="85" dirty="0">
              <a:latin typeface="Calibri" panose="020F0502020204030204" pitchFamily="34" charset="0"/>
              <a:cs typeface="Cambria"/>
            </a:endParaRPr>
          </a:p>
          <a:p>
            <a:pPr marL="287020" marR="5080" indent="-274320">
              <a:lnSpc>
                <a:spcPct val="90100"/>
              </a:lnSpc>
              <a:spcBef>
                <a:spcPts val="560"/>
              </a:spcBef>
              <a:buClr>
                <a:srgbClr val="FD8537"/>
              </a:buClr>
              <a:buSzPct val="68750"/>
              <a:buFont typeface="Wingdings"/>
              <a:buChar char=""/>
              <a:tabLst>
                <a:tab pos="287020" algn="l"/>
              </a:tabLst>
            </a:pPr>
            <a:r>
              <a:rPr lang="cs-CZ" sz="2400" spc="85" dirty="0">
                <a:latin typeface="Calibri" panose="020F0502020204030204" pitchFamily="34" charset="0"/>
                <a:cs typeface="Cambria"/>
              </a:rPr>
              <a:t>It helps to work with negative feelings on both sides of the conversation.</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866650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59576"/>
            <a:ext cx="8072119" cy="521168"/>
          </a:xfrm>
          <a:prstGeom prst="rect">
            <a:avLst/>
          </a:prstGeom>
        </p:spPr>
        <p:txBody>
          <a:bodyPr vert="horz" wrap="square" lIns="0" tIns="58928" rIns="0" bIns="0" rtlCol="0">
            <a:spAutoFit/>
          </a:bodyPr>
          <a:lstStyle/>
          <a:p>
            <a:pPr marL="12700">
              <a:lnSpc>
                <a:spcPct val="100000"/>
              </a:lnSpc>
            </a:pPr>
            <a:r>
              <a:rPr sz="3000" b="1" spc="345" dirty="0">
                <a:cs typeface="Cambria"/>
              </a:rPr>
              <a:t>N</a:t>
            </a:r>
            <a:r>
              <a:rPr b="1" spc="345" dirty="0">
                <a:cs typeface="Cambria"/>
              </a:rPr>
              <a:t>EGATIVE</a:t>
            </a:r>
            <a:r>
              <a:rPr b="1" spc="275" dirty="0">
                <a:cs typeface="Cambria"/>
              </a:rPr>
              <a:t> </a:t>
            </a:r>
            <a:r>
              <a:rPr sz="3000" b="1" spc="355" dirty="0">
                <a:cs typeface="Cambria"/>
              </a:rPr>
              <a:t>E</a:t>
            </a:r>
            <a:r>
              <a:rPr b="1" spc="355" dirty="0">
                <a:cs typeface="Cambria"/>
              </a:rPr>
              <a:t>NQUIRY</a:t>
            </a:r>
            <a:endParaRPr sz="3000" dirty="0">
              <a:cs typeface="Cambria"/>
            </a:endParaRPr>
          </a:p>
        </p:txBody>
      </p:sp>
      <p:sp>
        <p:nvSpPr>
          <p:cNvPr id="3" name="object 3"/>
          <p:cNvSpPr txBox="1"/>
          <p:nvPr/>
        </p:nvSpPr>
        <p:spPr>
          <a:xfrm>
            <a:off x="535940" y="1380744"/>
            <a:ext cx="7288530" cy="4524315"/>
          </a:xfrm>
          <a:prstGeom prst="rect">
            <a:avLst/>
          </a:prstGeom>
        </p:spPr>
        <p:txBody>
          <a:bodyPr vert="horz" wrap="square" lIns="0" tIns="0" rIns="0" bIns="0" rtlCol="0">
            <a:spAutoFit/>
          </a:bodyPr>
          <a:lstStyle/>
          <a:p>
            <a:pPr marL="287020" indent="-274320">
              <a:buClr>
                <a:srgbClr val="FD8537"/>
              </a:buClr>
              <a:buSzPct val="68750"/>
              <a:buFont typeface="Wingdings"/>
              <a:buChar char=""/>
              <a:tabLst>
                <a:tab pos="287020" algn="l"/>
              </a:tabLst>
            </a:pPr>
            <a:r>
              <a:rPr sz="2400" b="1" spc="190" dirty="0">
                <a:latin typeface="Calibri" panose="020F0502020204030204" pitchFamily="34" charset="0"/>
                <a:cs typeface="Cambria"/>
              </a:rPr>
              <a:t>Example</a:t>
            </a:r>
            <a:r>
              <a:rPr sz="2400" b="1" spc="114" dirty="0">
                <a:latin typeface="Calibri" panose="020F0502020204030204" pitchFamily="34" charset="0"/>
                <a:cs typeface="Cambria"/>
              </a:rPr>
              <a:t> </a:t>
            </a:r>
            <a:r>
              <a:rPr sz="2400" b="1" spc="175" dirty="0">
                <a:latin typeface="Calibri" panose="020F0502020204030204" pitchFamily="34" charset="0"/>
                <a:cs typeface="Cambria"/>
              </a:rPr>
              <a:t>Situation</a:t>
            </a:r>
            <a:r>
              <a:rPr lang="cs-CZ" sz="2400" b="1" spc="175" dirty="0">
                <a:latin typeface="Calibri" panose="020F0502020204030204" pitchFamily="34" charset="0"/>
                <a:cs typeface="Cambria"/>
              </a:rPr>
              <a:t> </a:t>
            </a:r>
            <a:r>
              <a:rPr lang="cs-CZ" sz="2400" b="1" spc="190" dirty="0">
                <a:latin typeface="Calibri" panose="020F0502020204030204" pitchFamily="34" charset="0"/>
                <a:cs typeface="Cambria"/>
              </a:rPr>
              <a:t>- Negative Enquiry</a:t>
            </a:r>
          </a:p>
          <a:p>
            <a:pPr marL="287020" indent="-274320">
              <a:lnSpc>
                <a:spcPct val="100000"/>
              </a:lnSpc>
              <a:spcBef>
                <a:spcPts val="610"/>
              </a:spcBef>
              <a:buClr>
                <a:srgbClr val="FD8537"/>
              </a:buClr>
              <a:buSzPct val="68750"/>
              <a:buFont typeface="Wingdings"/>
              <a:buChar char=""/>
              <a:tabLst>
                <a:tab pos="287020" algn="l"/>
              </a:tabLst>
            </a:pPr>
            <a:r>
              <a:rPr sz="2400" spc="90" dirty="0">
                <a:latin typeface="Calibri" panose="020F0502020204030204" pitchFamily="34" charset="0"/>
                <a:cs typeface="Cambria"/>
              </a:rPr>
              <a:t>Sender:</a:t>
            </a:r>
            <a:endParaRPr sz="2400" dirty="0">
              <a:latin typeface="Calibri" panose="020F0502020204030204" pitchFamily="34" charset="0"/>
              <a:cs typeface="Cambria"/>
            </a:endParaRPr>
          </a:p>
          <a:p>
            <a:pPr marL="287020" marR="182245" indent="-274320">
              <a:lnSpc>
                <a:spcPct val="100000"/>
              </a:lnSpc>
              <a:spcBef>
                <a:spcPts val="590"/>
              </a:spcBef>
              <a:buClr>
                <a:srgbClr val="FD8537"/>
              </a:buClr>
              <a:buSzPct val="68750"/>
              <a:buFont typeface="Wingdings"/>
              <a:buChar char=""/>
              <a:tabLst>
                <a:tab pos="287020" algn="l"/>
              </a:tabLst>
            </a:pPr>
            <a:r>
              <a:rPr sz="2400" i="1" spc="55" dirty="0">
                <a:latin typeface="Calibri" panose="020F0502020204030204" pitchFamily="34" charset="0"/>
                <a:cs typeface="Georgia"/>
              </a:rPr>
              <a:t>“That </a:t>
            </a:r>
            <a:r>
              <a:rPr sz="2400" i="1" spc="15" dirty="0">
                <a:latin typeface="Calibri" panose="020F0502020204030204" pitchFamily="34" charset="0"/>
                <a:cs typeface="Georgia"/>
              </a:rPr>
              <a:t>meal </a:t>
            </a:r>
            <a:r>
              <a:rPr sz="2400" i="1" spc="-25" dirty="0">
                <a:latin typeface="Calibri" panose="020F0502020204030204" pitchFamily="34" charset="0"/>
                <a:cs typeface="Georgia"/>
              </a:rPr>
              <a:t>was </a:t>
            </a:r>
            <a:r>
              <a:rPr sz="2400" i="1" spc="5" dirty="0">
                <a:latin typeface="Calibri" panose="020F0502020204030204" pitchFamily="34" charset="0"/>
                <a:cs typeface="Georgia"/>
              </a:rPr>
              <a:t>practically </a:t>
            </a:r>
            <a:r>
              <a:rPr sz="2400" i="1" spc="35" dirty="0">
                <a:latin typeface="Calibri" panose="020F0502020204030204" pitchFamily="34" charset="0"/>
                <a:cs typeface="Georgia"/>
              </a:rPr>
              <a:t>inedible, </a:t>
            </a:r>
            <a:r>
              <a:rPr sz="2400" i="1" spc="40" dirty="0">
                <a:latin typeface="Calibri" panose="020F0502020204030204" pitchFamily="34" charset="0"/>
                <a:cs typeface="Georgia"/>
              </a:rPr>
              <a:t>I </a:t>
            </a:r>
            <a:r>
              <a:rPr sz="2400" i="1" spc="35" dirty="0">
                <a:latin typeface="Calibri" panose="020F0502020204030204" pitchFamily="34" charset="0"/>
                <a:cs typeface="Georgia"/>
              </a:rPr>
              <a:t>can't  </a:t>
            </a:r>
            <a:r>
              <a:rPr sz="2400" i="1" spc="-30" dirty="0">
                <a:latin typeface="Calibri" panose="020F0502020204030204" pitchFamily="34" charset="0"/>
                <a:cs typeface="Georgia"/>
              </a:rPr>
              <a:t>remember </a:t>
            </a:r>
            <a:r>
              <a:rPr sz="2400" i="1" spc="20" dirty="0">
                <a:latin typeface="Calibri" panose="020F0502020204030204" pitchFamily="34" charset="0"/>
                <a:cs typeface="Georgia"/>
              </a:rPr>
              <a:t>the </a:t>
            </a:r>
            <a:r>
              <a:rPr sz="2400" i="1" spc="40" dirty="0">
                <a:latin typeface="Calibri" panose="020F0502020204030204" pitchFamily="34" charset="0"/>
                <a:cs typeface="Georgia"/>
              </a:rPr>
              <a:t>last </a:t>
            </a:r>
            <a:r>
              <a:rPr sz="2400" i="1" spc="10" dirty="0">
                <a:latin typeface="Calibri" panose="020F0502020204030204" pitchFamily="34" charset="0"/>
                <a:cs typeface="Georgia"/>
              </a:rPr>
              <a:t>time </a:t>
            </a:r>
            <a:r>
              <a:rPr sz="2400" i="1" spc="40" dirty="0">
                <a:latin typeface="Calibri" panose="020F0502020204030204" pitchFamily="34" charset="0"/>
                <a:cs typeface="Georgia"/>
              </a:rPr>
              <a:t>I </a:t>
            </a:r>
            <a:r>
              <a:rPr sz="2400" i="1" spc="-20" dirty="0">
                <a:latin typeface="Calibri" panose="020F0502020204030204" pitchFamily="34" charset="0"/>
                <a:cs typeface="Georgia"/>
              </a:rPr>
              <a:t>ate </a:t>
            </a:r>
            <a:r>
              <a:rPr sz="2400" i="1" spc="5" dirty="0">
                <a:latin typeface="Calibri" panose="020F0502020204030204" pitchFamily="34" charset="0"/>
                <a:cs typeface="Georgia"/>
              </a:rPr>
              <a:t>something </a:t>
            </a:r>
            <a:r>
              <a:rPr sz="2400" i="1" spc="-30" dirty="0">
                <a:latin typeface="Calibri" panose="020F0502020204030204" pitchFamily="34" charset="0"/>
                <a:cs typeface="Georgia"/>
              </a:rPr>
              <a:t>so </a:t>
            </a:r>
            <a:r>
              <a:rPr sz="2400" i="1" spc="-15" dirty="0">
                <a:latin typeface="Calibri" panose="020F0502020204030204" pitchFamily="34" charset="0"/>
                <a:cs typeface="Georgia"/>
              </a:rPr>
              <a:t> </a:t>
            </a:r>
            <a:r>
              <a:rPr sz="2400" i="1" spc="15" dirty="0">
                <a:latin typeface="Calibri" panose="020F0502020204030204" pitchFamily="34" charset="0"/>
                <a:cs typeface="Georgia"/>
              </a:rPr>
              <a:t>awful”</a:t>
            </a:r>
            <a:endParaRPr sz="2400" dirty="0">
              <a:latin typeface="Calibri" panose="020F0502020204030204" pitchFamily="34" charset="0"/>
              <a:cs typeface="Georgia"/>
            </a:endParaRPr>
          </a:p>
          <a:p>
            <a:pPr marL="287020" indent="-274320">
              <a:lnSpc>
                <a:spcPct val="100000"/>
              </a:lnSpc>
              <a:spcBef>
                <a:spcPts val="610"/>
              </a:spcBef>
              <a:buClr>
                <a:srgbClr val="FD8537"/>
              </a:buClr>
              <a:buSzPct val="68750"/>
              <a:buFont typeface="Wingdings"/>
              <a:buChar char=""/>
              <a:tabLst>
                <a:tab pos="287020" algn="l"/>
              </a:tabLst>
            </a:pPr>
            <a:r>
              <a:rPr sz="2400" spc="60" dirty="0">
                <a:latin typeface="Calibri" panose="020F0502020204030204" pitchFamily="34" charset="0"/>
                <a:cs typeface="Cambria"/>
              </a:rPr>
              <a:t>Receiver:</a:t>
            </a:r>
            <a:endParaRPr sz="2400" dirty="0">
              <a:latin typeface="Calibri" panose="020F0502020204030204" pitchFamily="34" charset="0"/>
              <a:cs typeface="Cambria"/>
            </a:endParaRPr>
          </a:p>
          <a:p>
            <a:pPr marL="287020" indent="-274320">
              <a:lnSpc>
                <a:spcPct val="100000"/>
              </a:lnSpc>
              <a:spcBef>
                <a:spcPts val="590"/>
              </a:spcBef>
              <a:buClr>
                <a:srgbClr val="FD8537"/>
              </a:buClr>
              <a:buSzPct val="68750"/>
              <a:buFont typeface="Wingdings"/>
              <a:buChar char=""/>
              <a:tabLst>
                <a:tab pos="287020" algn="l"/>
              </a:tabLst>
            </a:pPr>
            <a:r>
              <a:rPr sz="2400" i="1" spc="20" dirty="0">
                <a:latin typeface="Calibri" panose="020F0502020204030204" pitchFamily="34" charset="0"/>
                <a:cs typeface="Georgia"/>
              </a:rPr>
              <a:t>“It wasn't </a:t>
            </a:r>
            <a:r>
              <a:rPr sz="2400" i="1" spc="15" dirty="0">
                <a:latin typeface="Calibri" panose="020F0502020204030204" pitchFamily="34" charset="0"/>
                <a:cs typeface="Georgia"/>
              </a:rPr>
              <a:t>the </a:t>
            </a:r>
            <a:r>
              <a:rPr sz="2400" i="1" spc="-5" dirty="0">
                <a:latin typeface="Calibri" panose="020F0502020204030204" pitchFamily="34" charset="0"/>
                <a:cs typeface="Georgia"/>
              </a:rPr>
              <a:t>best, </a:t>
            </a:r>
            <a:r>
              <a:rPr sz="2400" i="1" spc="-20" dirty="0">
                <a:latin typeface="Calibri" panose="020F0502020204030204" pitchFamily="34" charset="0"/>
                <a:cs typeface="Georgia"/>
              </a:rPr>
              <a:t>exactly </a:t>
            </a:r>
            <a:r>
              <a:rPr sz="2400" i="1" spc="5" dirty="0">
                <a:latin typeface="Calibri" panose="020F0502020204030204" pitchFamily="34" charset="0"/>
                <a:cs typeface="Georgia"/>
              </a:rPr>
              <a:t>what </a:t>
            </a:r>
            <a:r>
              <a:rPr sz="2400" i="1" spc="55" dirty="0">
                <a:latin typeface="Calibri" panose="020F0502020204030204" pitchFamily="34" charset="0"/>
                <a:cs typeface="Georgia"/>
              </a:rPr>
              <a:t>didn’t </a:t>
            </a:r>
            <a:r>
              <a:rPr sz="2400" i="1" spc="-50" dirty="0">
                <a:latin typeface="Calibri" panose="020F0502020204030204" pitchFamily="34" charset="0"/>
                <a:cs typeface="Georgia"/>
              </a:rPr>
              <a:t>you </a:t>
            </a:r>
            <a:r>
              <a:rPr sz="2400" i="1" spc="5" dirty="0">
                <a:latin typeface="Calibri" panose="020F0502020204030204" pitchFamily="34" charset="0"/>
                <a:cs typeface="Georgia"/>
              </a:rPr>
              <a:t> </a:t>
            </a:r>
            <a:r>
              <a:rPr sz="2400" i="1" spc="50" dirty="0">
                <a:latin typeface="Calibri" panose="020F0502020204030204" pitchFamily="34" charset="0"/>
                <a:cs typeface="Georgia"/>
              </a:rPr>
              <a:t>like</a:t>
            </a:r>
            <a:endParaRPr sz="2400" dirty="0">
              <a:latin typeface="Calibri" panose="020F0502020204030204" pitchFamily="34" charset="0"/>
              <a:cs typeface="Georgia"/>
            </a:endParaRPr>
          </a:p>
          <a:p>
            <a:pPr marL="286385">
              <a:lnSpc>
                <a:spcPct val="100000"/>
              </a:lnSpc>
            </a:pPr>
            <a:r>
              <a:rPr sz="2400" i="1" dirty="0">
                <a:latin typeface="Calibri" panose="020F0502020204030204" pitchFamily="34" charset="0"/>
                <a:cs typeface="Georgia"/>
              </a:rPr>
              <a:t>about </a:t>
            </a:r>
            <a:r>
              <a:rPr sz="2400" i="1" spc="5" dirty="0">
                <a:latin typeface="Calibri" panose="020F0502020204030204" pitchFamily="34" charset="0"/>
                <a:cs typeface="Georgia"/>
              </a:rPr>
              <a:t>it?”</a:t>
            </a:r>
            <a:endParaRPr sz="2400" dirty="0">
              <a:latin typeface="Calibri" panose="020F0502020204030204" pitchFamily="34" charset="0"/>
              <a:cs typeface="Georgia"/>
            </a:endParaRPr>
          </a:p>
          <a:p>
            <a:pPr marL="287020" indent="-274320">
              <a:lnSpc>
                <a:spcPct val="100000"/>
              </a:lnSpc>
              <a:spcBef>
                <a:spcPts val="610"/>
              </a:spcBef>
              <a:buClr>
                <a:srgbClr val="FD8537"/>
              </a:buClr>
              <a:buSzPct val="68750"/>
              <a:buFont typeface="Wingdings"/>
              <a:buChar char=""/>
              <a:tabLst>
                <a:tab pos="287020" algn="l"/>
              </a:tabLst>
            </a:pPr>
            <a:r>
              <a:rPr sz="2400" spc="120" dirty="0">
                <a:latin typeface="Calibri" panose="020F0502020204030204" pitchFamily="34" charset="0"/>
                <a:cs typeface="Cambria"/>
              </a:rPr>
              <a:t>This </a:t>
            </a:r>
            <a:r>
              <a:rPr sz="2400" spc="80" dirty="0">
                <a:latin typeface="Calibri" panose="020F0502020204030204" pitchFamily="34" charset="0"/>
                <a:cs typeface="Cambria"/>
              </a:rPr>
              <a:t>is </a:t>
            </a:r>
            <a:r>
              <a:rPr sz="2400" spc="70" dirty="0">
                <a:latin typeface="Calibri" panose="020F0502020204030204" pitchFamily="34" charset="0"/>
                <a:cs typeface="Cambria"/>
              </a:rPr>
              <a:t>different </a:t>
            </a:r>
            <a:r>
              <a:rPr sz="2400" spc="50" dirty="0">
                <a:latin typeface="Calibri" panose="020F0502020204030204" pitchFamily="34" charset="0"/>
                <a:cs typeface="Cambria"/>
              </a:rPr>
              <a:t>from </a:t>
            </a:r>
            <a:r>
              <a:rPr sz="2400" spc="135" dirty="0">
                <a:latin typeface="Calibri" panose="020F0502020204030204" pitchFamily="34" charset="0"/>
                <a:cs typeface="Cambria"/>
              </a:rPr>
              <a:t>an </a:t>
            </a:r>
            <a:r>
              <a:rPr sz="2400" spc="80" dirty="0">
                <a:latin typeface="Calibri" panose="020F0502020204030204" pitchFamily="34" charset="0"/>
                <a:cs typeface="Cambria"/>
              </a:rPr>
              <a:t>aggressive </a:t>
            </a:r>
            <a:r>
              <a:rPr sz="2400" spc="45" dirty="0">
                <a:latin typeface="Calibri" panose="020F0502020204030204" pitchFamily="34" charset="0"/>
                <a:cs typeface="Cambria"/>
              </a:rPr>
              <a:t>response</a:t>
            </a:r>
            <a:r>
              <a:rPr sz="2400" spc="320" dirty="0">
                <a:latin typeface="Calibri" panose="020F0502020204030204" pitchFamily="34" charset="0"/>
                <a:cs typeface="Cambria"/>
              </a:rPr>
              <a:t> </a:t>
            </a:r>
            <a:r>
              <a:rPr sz="2400" spc="130" dirty="0">
                <a:latin typeface="Calibri" panose="020F0502020204030204" pitchFamily="34" charset="0"/>
                <a:cs typeface="Cambria"/>
              </a:rPr>
              <a:t>that</a:t>
            </a:r>
            <a:endParaRPr sz="2400" dirty="0">
              <a:latin typeface="Calibri" panose="020F0502020204030204" pitchFamily="34" charset="0"/>
              <a:cs typeface="Cambria"/>
            </a:endParaRPr>
          </a:p>
          <a:p>
            <a:pPr marL="286385">
              <a:lnSpc>
                <a:spcPct val="100000"/>
              </a:lnSpc>
            </a:pPr>
            <a:r>
              <a:rPr sz="2400" spc="120" dirty="0">
                <a:latin typeface="Calibri" panose="020F0502020204030204" pitchFamily="34" charset="0"/>
                <a:cs typeface="Cambria"/>
              </a:rPr>
              <a:t>may </a:t>
            </a:r>
            <a:r>
              <a:rPr sz="2400" spc="100" dirty="0">
                <a:latin typeface="Calibri" panose="020F0502020204030204" pitchFamily="34" charset="0"/>
                <a:cs typeface="Cambria"/>
              </a:rPr>
              <a:t>have</a:t>
            </a:r>
            <a:r>
              <a:rPr sz="2400" spc="75" dirty="0">
                <a:latin typeface="Calibri" panose="020F0502020204030204" pitchFamily="34" charset="0"/>
                <a:cs typeface="Cambria"/>
              </a:rPr>
              <a:t> </a:t>
            </a:r>
            <a:r>
              <a:rPr sz="2400" spc="40" dirty="0">
                <a:latin typeface="Calibri" panose="020F0502020204030204" pitchFamily="34" charset="0"/>
                <a:cs typeface="Cambria"/>
              </a:rPr>
              <a:t>been:</a:t>
            </a:r>
            <a:endParaRPr sz="2400" dirty="0">
              <a:latin typeface="Calibri" panose="020F0502020204030204" pitchFamily="34" charset="0"/>
              <a:cs typeface="Cambria"/>
            </a:endParaRPr>
          </a:p>
          <a:p>
            <a:pPr marL="287020" marR="259079" indent="-274320">
              <a:lnSpc>
                <a:spcPct val="100000"/>
              </a:lnSpc>
              <a:spcBef>
                <a:spcPts val="585"/>
              </a:spcBef>
              <a:buClr>
                <a:srgbClr val="FD8537"/>
              </a:buClr>
              <a:buSzPct val="68750"/>
              <a:buFont typeface="Wingdings"/>
              <a:buChar char=""/>
              <a:tabLst>
                <a:tab pos="287020" algn="l"/>
              </a:tabLst>
            </a:pPr>
            <a:r>
              <a:rPr sz="2400" i="1" spc="-50" dirty="0">
                <a:latin typeface="Calibri" panose="020F0502020204030204" pitchFamily="34" charset="0"/>
                <a:cs typeface="Georgia"/>
              </a:rPr>
              <a:t>"How </a:t>
            </a:r>
            <a:r>
              <a:rPr sz="2400" i="1" spc="-5" dirty="0">
                <a:latin typeface="Calibri" panose="020F0502020204030204" pitchFamily="34" charset="0"/>
                <a:cs typeface="Georgia"/>
              </a:rPr>
              <a:t>dare </a:t>
            </a:r>
            <a:r>
              <a:rPr sz="2400" i="1" spc="-35" dirty="0">
                <a:latin typeface="Calibri" panose="020F0502020204030204" pitchFamily="34" charset="0"/>
                <a:cs typeface="Georgia"/>
              </a:rPr>
              <a:t>you, </a:t>
            </a:r>
            <a:r>
              <a:rPr sz="2400" i="1" spc="40" dirty="0">
                <a:latin typeface="Calibri" panose="020F0502020204030204" pitchFamily="34" charset="0"/>
                <a:cs typeface="Georgia"/>
              </a:rPr>
              <a:t>I </a:t>
            </a:r>
            <a:r>
              <a:rPr sz="2400" i="1" dirty="0">
                <a:latin typeface="Calibri" panose="020F0502020204030204" pitchFamily="34" charset="0"/>
                <a:cs typeface="Georgia"/>
              </a:rPr>
              <a:t>spent </a:t>
            </a:r>
            <a:r>
              <a:rPr sz="2400" i="1" spc="70" dirty="0">
                <a:latin typeface="Calibri" panose="020F0502020204030204" pitchFamily="34" charset="0"/>
                <a:cs typeface="Georgia"/>
              </a:rPr>
              <a:t>all </a:t>
            </a:r>
            <a:r>
              <a:rPr sz="2400" i="1" spc="-25" dirty="0">
                <a:latin typeface="Calibri" panose="020F0502020204030204" pitchFamily="34" charset="0"/>
                <a:cs typeface="Georgia"/>
              </a:rPr>
              <a:t>afternoon </a:t>
            </a:r>
            <a:r>
              <a:rPr sz="2400" i="1" spc="-15" dirty="0">
                <a:latin typeface="Calibri" panose="020F0502020204030204" pitchFamily="34" charset="0"/>
                <a:cs typeface="Georgia"/>
              </a:rPr>
              <a:t>preparing  </a:t>
            </a:r>
            <a:r>
              <a:rPr sz="2400" i="1" spc="30" dirty="0">
                <a:latin typeface="Calibri" panose="020F0502020204030204" pitchFamily="34" charset="0"/>
                <a:cs typeface="Georgia"/>
              </a:rPr>
              <a:t>that </a:t>
            </a:r>
            <a:r>
              <a:rPr sz="2400" i="1" spc="10" dirty="0">
                <a:latin typeface="Calibri" panose="020F0502020204030204" pitchFamily="34" charset="0"/>
                <a:cs typeface="Georgia"/>
              </a:rPr>
              <a:t>meal" </a:t>
            </a:r>
            <a:r>
              <a:rPr sz="2400" i="1" spc="-75" dirty="0">
                <a:latin typeface="Calibri" panose="020F0502020204030204" pitchFamily="34" charset="0"/>
                <a:cs typeface="Georgia"/>
              </a:rPr>
              <a:t>or </a:t>
            </a:r>
            <a:r>
              <a:rPr sz="2400" i="1" dirty="0">
                <a:latin typeface="Calibri" panose="020F0502020204030204" pitchFamily="34" charset="0"/>
                <a:cs typeface="Georgia"/>
              </a:rPr>
              <a:t>"Well </a:t>
            </a:r>
            <a:r>
              <a:rPr sz="2400" i="1" spc="50" dirty="0">
                <a:latin typeface="Calibri" panose="020F0502020204030204" pitchFamily="34" charset="0"/>
                <a:cs typeface="Georgia"/>
              </a:rPr>
              <a:t>that's </a:t>
            </a:r>
            <a:r>
              <a:rPr sz="2400" i="1" spc="15" dirty="0">
                <a:latin typeface="Calibri" panose="020F0502020204030204" pitchFamily="34" charset="0"/>
                <a:cs typeface="Georgia"/>
              </a:rPr>
              <a:t>the </a:t>
            </a:r>
            <a:r>
              <a:rPr sz="2400" i="1" spc="35" dirty="0">
                <a:latin typeface="Calibri" panose="020F0502020204030204" pitchFamily="34" charset="0"/>
                <a:cs typeface="Georgia"/>
              </a:rPr>
              <a:t>last </a:t>
            </a:r>
            <a:r>
              <a:rPr sz="2400" i="1" spc="5" dirty="0">
                <a:latin typeface="Calibri" panose="020F0502020204030204" pitchFamily="34" charset="0"/>
                <a:cs typeface="Georgia"/>
              </a:rPr>
              <a:t>time </a:t>
            </a:r>
            <a:r>
              <a:rPr sz="2400" i="1" spc="40" dirty="0">
                <a:latin typeface="Calibri" panose="020F0502020204030204" pitchFamily="34" charset="0"/>
                <a:cs typeface="Georgia"/>
              </a:rPr>
              <a:t>I </a:t>
            </a:r>
            <a:r>
              <a:rPr sz="2400" i="1" spc="-35" dirty="0">
                <a:latin typeface="Calibri" panose="020F0502020204030204" pitchFamily="34" charset="0"/>
                <a:cs typeface="Georgia"/>
              </a:rPr>
              <a:t>cook </a:t>
            </a:r>
            <a:r>
              <a:rPr sz="2400" i="1" spc="-45" dirty="0">
                <a:latin typeface="Calibri" panose="020F0502020204030204" pitchFamily="34" charset="0"/>
                <a:cs typeface="Georgia"/>
              </a:rPr>
              <a:t>for  you"</a:t>
            </a:r>
            <a:endParaRPr sz="2400" dirty="0">
              <a:latin typeface="Calibri" panose="020F0502020204030204" pitchFamily="34" charset="0"/>
              <a:cs typeface="Georgia"/>
            </a:endParaRPr>
          </a:p>
        </p:txBody>
      </p:sp>
    </p:spTree>
    <p:extLst>
      <p:ext uri="{BB962C8B-B14F-4D97-AF65-F5344CB8AC3E}">
        <p14:creationId xmlns:p14="http://schemas.microsoft.com/office/powerpoint/2010/main" val="22076536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1075166"/>
          </a:xfrm>
          <a:prstGeom prst="rect">
            <a:avLst/>
          </a:prstGeom>
        </p:spPr>
        <p:txBody>
          <a:bodyPr vert="horz" wrap="square" lIns="0" tIns="516128" rIns="0" bIns="0" rtlCol="0">
            <a:spAutoFit/>
          </a:bodyPr>
          <a:lstStyle/>
          <a:p>
            <a:pPr marL="12700">
              <a:lnSpc>
                <a:spcPct val="100000"/>
              </a:lnSpc>
            </a:pPr>
            <a:r>
              <a:rPr lang="cs-CZ" sz="3600" spc="280" dirty="0"/>
              <a:t>A</a:t>
            </a:r>
            <a:r>
              <a:rPr lang="cs-CZ" sz="2800" spc="280" dirty="0"/>
              <a:t>SSERTIVE </a:t>
            </a:r>
            <a:r>
              <a:rPr lang="cs-CZ" sz="2800" spc="310" dirty="0"/>
              <a:t>TECHNIQUES</a:t>
            </a:r>
            <a:r>
              <a:rPr lang="cs-CZ" sz="2800" spc="300" dirty="0"/>
              <a:t> </a:t>
            </a:r>
            <a:r>
              <a:rPr lang="cs-CZ" sz="3600" spc="300" dirty="0" smtClean="0"/>
              <a:t>V - NO</a:t>
            </a:r>
            <a:endParaRPr sz="2800" dirty="0">
              <a:cs typeface="Cambria"/>
            </a:endParaRPr>
          </a:p>
        </p:txBody>
      </p:sp>
      <p:sp>
        <p:nvSpPr>
          <p:cNvPr id="3" name="object 3"/>
          <p:cNvSpPr txBox="1"/>
          <p:nvPr/>
        </p:nvSpPr>
        <p:spPr>
          <a:xfrm>
            <a:off x="535940" y="1641602"/>
            <a:ext cx="6772275" cy="4078039"/>
          </a:xfrm>
          <a:prstGeom prst="rect">
            <a:avLst/>
          </a:prstGeom>
        </p:spPr>
        <p:txBody>
          <a:bodyPr vert="horz" wrap="square" lIns="0" tIns="0" rIns="0" bIns="0" rtlCol="0">
            <a:spAutoFit/>
          </a:bodyPr>
          <a:lstStyle/>
          <a:p>
            <a:pPr marL="12700">
              <a:lnSpc>
                <a:spcPct val="100000"/>
              </a:lnSpc>
              <a:buClr>
                <a:srgbClr val="FD8537"/>
              </a:buClr>
              <a:buSzPct val="68750"/>
              <a:tabLst>
                <a:tab pos="287020" algn="l"/>
              </a:tabLst>
            </a:pPr>
            <a:r>
              <a:rPr lang="en-US" sz="2400" spc="130" dirty="0" smtClean="0">
                <a:latin typeface="Calibri" panose="020F0502020204030204" pitchFamily="34" charset="0"/>
                <a:cs typeface="Cambria"/>
              </a:rPr>
              <a:t>Why is it difficult to say </a:t>
            </a:r>
            <a:r>
              <a:rPr lang="cs-CZ" sz="2400" spc="130" dirty="0" smtClean="0">
                <a:latin typeface="Calibri" panose="020F0502020204030204" pitchFamily="34" charset="0"/>
                <a:cs typeface="Cambria"/>
              </a:rPr>
              <a:t>N</a:t>
            </a:r>
            <a:r>
              <a:rPr lang="en-US" sz="2400" spc="130" dirty="0" smtClean="0">
                <a:latin typeface="Calibri" panose="020F0502020204030204" pitchFamily="34" charset="0"/>
                <a:cs typeface="Cambria"/>
              </a:rPr>
              <a:t>o?</a:t>
            </a:r>
            <a:endParaRPr lang="cs-CZ" sz="2400" spc="130" dirty="0" smtClean="0">
              <a:latin typeface="Calibri" panose="020F0502020204030204" pitchFamily="34" charset="0"/>
              <a:cs typeface="Cambria"/>
            </a:endParaRPr>
          </a:p>
          <a:p>
            <a:pPr marL="287020" indent="-274320">
              <a:lnSpc>
                <a:spcPct val="100000"/>
              </a:lnSpc>
              <a:buClr>
                <a:srgbClr val="FD8537"/>
              </a:buClr>
              <a:buSzPct val="68750"/>
              <a:buFont typeface="Wingdings"/>
              <a:buChar char=""/>
              <a:tabLst>
                <a:tab pos="287020" algn="l"/>
              </a:tabLst>
            </a:pPr>
            <a:endParaRPr lang="cs-CZ" sz="2400" spc="130" dirty="0" smtClean="0">
              <a:latin typeface="Calibri" panose="020F0502020204030204" pitchFamily="34" charset="0"/>
              <a:cs typeface="Cambria"/>
            </a:endParaRPr>
          </a:p>
          <a:p>
            <a:pPr marL="287020" indent="-274320">
              <a:lnSpc>
                <a:spcPct val="100000"/>
              </a:lnSpc>
              <a:buClr>
                <a:srgbClr val="FD8537"/>
              </a:buClr>
              <a:buSzPct val="68750"/>
              <a:buFont typeface="Wingdings"/>
              <a:buChar char=""/>
              <a:tabLst>
                <a:tab pos="287020" algn="l"/>
              </a:tabLst>
            </a:pPr>
            <a:r>
              <a:rPr sz="2400" spc="130" dirty="0" smtClean="0">
                <a:latin typeface="Calibri" panose="020F0502020204030204" pitchFamily="34" charset="0"/>
                <a:cs typeface="Cambria"/>
              </a:rPr>
              <a:t>If </a:t>
            </a:r>
            <a:r>
              <a:rPr sz="2400" spc="195" dirty="0">
                <a:latin typeface="Calibri" panose="020F0502020204030204" pitchFamily="34" charset="0"/>
                <a:cs typeface="Cambria"/>
              </a:rPr>
              <a:t>I </a:t>
            </a:r>
            <a:r>
              <a:rPr sz="2400" spc="105" dirty="0">
                <a:latin typeface="Calibri" panose="020F0502020204030204" pitchFamily="34" charset="0"/>
                <a:cs typeface="Cambria"/>
              </a:rPr>
              <a:t>say </a:t>
            </a:r>
            <a:r>
              <a:rPr sz="2400" spc="85" dirty="0">
                <a:latin typeface="Calibri" panose="020F0502020204030204" pitchFamily="34" charset="0"/>
                <a:cs typeface="Cambria"/>
              </a:rPr>
              <a:t>no,they </a:t>
            </a:r>
            <a:r>
              <a:rPr sz="2400" spc="120" dirty="0">
                <a:latin typeface="Calibri" panose="020F0502020204030204" pitchFamily="34" charset="0"/>
                <a:cs typeface="Cambria"/>
              </a:rPr>
              <a:t>may </a:t>
            </a:r>
            <a:r>
              <a:rPr sz="2400" spc="55" dirty="0">
                <a:latin typeface="Calibri" panose="020F0502020204030204" pitchFamily="34" charset="0"/>
                <a:cs typeface="Cambria"/>
              </a:rPr>
              <a:t>feel </a:t>
            </a:r>
            <a:r>
              <a:rPr sz="2400" spc="114" dirty="0">
                <a:latin typeface="Calibri" panose="020F0502020204030204" pitchFamily="34" charset="0"/>
                <a:cs typeface="Cambria"/>
              </a:rPr>
              <a:t>hurt </a:t>
            </a:r>
            <a:r>
              <a:rPr sz="2400" spc="-5" dirty="0">
                <a:latin typeface="Calibri" panose="020F0502020204030204" pitchFamily="34" charset="0"/>
                <a:cs typeface="Cambria"/>
              </a:rPr>
              <a:t>or</a:t>
            </a:r>
            <a:r>
              <a:rPr sz="2400" spc="235" dirty="0">
                <a:latin typeface="Calibri" panose="020F0502020204030204" pitchFamily="34" charset="0"/>
                <a:cs typeface="Cambria"/>
              </a:rPr>
              <a:t> </a:t>
            </a:r>
            <a:r>
              <a:rPr sz="2400" spc="60" dirty="0">
                <a:latin typeface="Calibri" panose="020F0502020204030204" pitchFamily="34" charset="0"/>
                <a:cs typeface="Cambria"/>
              </a:rPr>
              <a:t>injected</a:t>
            </a:r>
            <a:endParaRPr sz="2400" dirty="0">
              <a:latin typeface="Calibri" panose="020F0502020204030204" pitchFamily="34" charset="0"/>
              <a:cs typeface="Cambria"/>
            </a:endParaRPr>
          </a:p>
          <a:p>
            <a:pPr marL="287020" marR="579755" indent="-274320">
              <a:lnSpc>
                <a:spcPct val="100000"/>
              </a:lnSpc>
              <a:spcBef>
                <a:spcPts val="600"/>
              </a:spcBef>
              <a:buClr>
                <a:srgbClr val="FD8537"/>
              </a:buClr>
              <a:buSzPct val="68750"/>
              <a:buFont typeface="Wingdings"/>
              <a:buChar char=""/>
              <a:tabLst>
                <a:tab pos="287020" algn="l"/>
              </a:tabLst>
            </a:pPr>
            <a:r>
              <a:rPr sz="2400" spc="130" dirty="0">
                <a:latin typeface="Calibri" panose="020F0502020204030204" pitchFamily="34" charset="0"/>
                <a:cs typeface="Cambria"/>
              </a:rPr>
              <a:t>If </a:t>
            </a:r>
            <a:r>
              <a:rPr sz="2400" spc="195" dirty="0">
                <a:latin typeface="Calibri" panose="020F0502020204030204" pitchFamily="34" charset="0"/>
                <a:cs typeface="Cambria"/>
              </a:rPr>
              <a:t>I </a:t>
            </a:r>
            <a:r>
              <a:rPr sz="2400" spc="105" dirty="0">
                <a:latin typeface="Calibri" panose="020F0502020204030204" pitchFamily="34" charset="0"/>
                <a:cs typeface="Cambria"/>
              </a:rPr>
              <a:t>say </a:t>
            </a:r>
            <a:r>
              <a:rPr sz="2400" spc="25" dirty="0">
                <a:latin typeface="Calibri" panose="020F0502020204030204" pitchFamily="34" charset="0"/>
                <a:cs typeface="Cambria"/>
              </a:rPr>
              <a:t>no </a:t>
            </a:r>
            <a:r>
              <a:rPr sz="2400" spc="100" dirty="0">
                <a:latin typeface="Calibri" panose="020F0502020204030204" pitchFamily="34" charset="0"/>
                <a:cs typeface="Cambria"/>
              </a:rPr>
              <a:t>this </a:t>
            </a:r>
            <a:r>
              <a:rPr sz="2400" spc="105" dirty="0">
                <a:latin typeface="Calibri" panose="020F0502020204030204" pitchFamily="34" charset="0"/>
                <a:cs typeface="Cambria"/>
              </a:rPr>
              <a:t>time, </a:t>
            </a:r>
            <a:r>
              <a:rPr sz="2400" spc="85" dirty="0">
                <a:latin typeface="Calibri" panose="020F0502020204030204" pitchFamily="34" charset="0"/>
                <a:cs typeface="Cambria"/>
              </a:rPr>
              <a:t>they </a:t>
            </a:r>
            <a:r>
              <a:rPr sz="2400" spc="120" dirty="0">
                <a:latin typeface="Calibri" panose="020F0502020204030204" pitchFamily="34" charset="0"/>
                <a:cs typeface="Cambria"/>
              </a:rPr>
              <a:t>may </a:t>
            </a:r>
            <a:r>
              <a:rPr sz="2400" spc="55" dirty="0">
                <a:latin typeface="Calibri" panose="020F0502020204030204" pitchFamily="34" charset="0"/>
                <a:cs typeface="Cambria"/>
              </a:rPr>
              <a:t>not </a:t>
            </a:r>
            <a:r>
              <a:rPr sz="2400" spc="95" dirty="0">
                <a:latin typeface="Calibri" panose="020F0502020204030204" pitchFamily="34" charset="0"/>
                <a:cs typeface="Cambria"/>
              </a:rPr>
              <a:t>like </a:t>
            </a:r>
            <a:r>
              <a:rPr sz="2400" spc="75" dirty="0">
                <a:latin typeface="Calibri" panose="020F0502020204030204" pitchFamily="34" charset="0"/>
                <a:cs typeface="Cambria"/>
              </a:rPr>
              <a:t>me  </a:t>
            </a:r>
            <a:r>
              <a:rPr sz="2400" spc="70" dirty="0">
                <a:latin typeface="Calibri" panose="020F0502020204030204" pitchFamily="34" charset="0"/>
                <a:cs typeface="Cambria"/>
              </a:rPr>
              <a:t>anymore</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130" dirty="0">
                <a:latin typeface="Calibri" panose="020F0502020204030204" pitchFamily="34" charset="0"/>
                <a:cs typeface="Cambria"/>
              </a:rPr>
              <a:t>If </a:t>
            </a:r>
            <a:r>
              <a:rPr sz="2400" spc="195" dirty="0">
                <a:latin typeface="Calibri" panose="020F0502020204030204" pitchFamily="34" charset="0"/>
                <a:cs typeface="Cambria"/>
              </a:rPr>
              <a:t>I </a:t>
            </a:r>
            <a:r>
              <a:rPr sz="2400" spc="105" dirty="0">
                <a:latin typeface="Calibri" panose="020F0502020204030204" pitchFamily="34" charset="0"/>
                <a:cs typeface="Cambria"/>
              </a:rPr>
              <a:t>say </a:t>
            </a:r>
            <a:r>
              <a:rPr sz="2400" spc="25" dirty="0">
                <a:latin typeface="Calibri" panose="020F0502020204030204" pitchFamily="34" charset="0"/>
                <a:cs typeface="Cambria"/>
              </a:rPr>
              <a:t>no </a:t>
            </a:r>
            <a:r>
              <a:rPr sz="2400" spc="100" dirty="0">
                <a:latin typeface="Calibri" panose="020F0502020204030204" pitchFamily="34" charset="0"/>
                <a:cs typeface="Cambria"/>
              </a:rPr>
              <a:t>this </a:t>
            </a:r>
            <a:r>
              <a:rPr sz="2400" spc="95" dirty="0">
                <a:latin typeface="Calibri" panose="020F0502020204030204" pitchFamily="34" charset="0"/>
                <a:cs typeface="Cambria"/>
              </a:rPr>
              <a:t>time,they </a:t>
            </a:r>
            <a:r>
              <a:rPr sz="2400" spc="120" dirty="0">
                <a:latin typeface="Calibri" panose="020F0502020204030204" pitchFamily="34" charset="0"/>
                <a:cs typeface="Cambria"/>
              </a:rPr>
              <a:t>may </a:t>
            </a:r>
            <a:r>
              <a:rPr sz="2400" spc="65" dirty="0">
                <a:latin typeface="Calibri" panose="020F0502020204030204" pitchFamily="34" charset="0"/>
                <a:cs typeface="Cambria"/>
              </a:rPr>
              <a:t>never </a:t>
            </a:r>
            <a:r>
              <a:rPr sz="2400" spc="130" dirty="0">
                <a:latin typeface="Calibri" panose="020F0502020204030204" pitchFamily="34" charset="0"/>
                <a:cs typeface="Cambria"/>
              </a:rPr>
              <a:t>ask</a:t>
            </a:r>
            <a:r>
              <a:rPr sz="2400" spc="360" dirty="0">
                <a:latin typeface="Calibri" panose="020F0502020204030204" pitchFamily="34" charset="0"/>
                <a:cs typeface="Cambria"/>
              </a:rPr>
              <a:t> </a:t>
            </a:r>
            <a:r>
              <a:rPr sz="2400" spc="120" dirty="0">
                <a:latin typeface="Calibri" panose="020F0502020204030204" pitchFamily="34" charset="0"/>
                <a:cs typeface="Cambria"/>
              </a:rPr>
              <a:t>again</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lang="cs-CZ" sz="2400" spc="20" dirty="0">
                <a:latin typeface="Calibri" panose="020F0502020204030204" pitchFamily="34" charset="0"/>
                <a:cs typeface="Georgia"/>
              </a:rPr>
              <a:t>It might not change </a:t>
            </a:r>
            <a:r>
              <a:rPr sz="2400" spc="90" dirty="0">
                <a:latin typeface="Calibri" panose="020F0502020204030204" pitchFamily="34" charset="0"/>
                <a:cs typeface="Georgia"/>
              </a:rPr>
              <a:t>any</a:t>
            </a:r>
            <a:r>
              <a:rPr lang="cs-CZ" sz="2400" spc="90" dirty="0">
                <a:latin typeface="Calibri" panose="020F0502020204030204" pitchFamily="34" charset="0"/>
                <a:cs typeface="Georgia"/>
              </a:rPr>
              <a:t>thing</a:t>
            </a:r>
            <a:r>
              <a:rPr sz="2400" spc="20" dirty="0">
                <a:latin typeface="Calibri" panose="020F0502020204030204" pitchFamily="34" charset="0"/>
                <a:cs typeface="Georgia"/>
              </a:rPr>
              <a:t> </a:t>
            </a:r>
            <a:r>
              <a:rPr sz="2400" spc="35" dirty="0">
                <a:latin typeface="Calibri" panose="020F0502020204030204" pitchFamily="34" charset="0"/>
                <a:cs typeface="Georgia"/>
              </a:rPr>
              <a:t>if </a:t>
            </a:r>
            <a:r>
              <a:rPr sz="2400" spc="40" dirty="0">
                <a:latin typeface="Calibri" panose="020F0502020204030204" pitchFamily="34" charset="0"/>
                <a:cs typeface="Georgia"/>
              </a:rPr>
              <a:t>I </a:t>
            </a:r>
            <a:r>
              <a:rPr sz="2400" spc="100" dirty="0">
                <a:latin typeface="Calibri" panose="020F0502020204030204" pitchFamily="34" charset="0"/>
                <a:cs typeface="Georgia"/>
              </a:rPr>
              <a:t>say</a:t>
            </a:r>
            <a:r>
              <a:rPr sz="2400" spc="200" dirty="0">
                <a:latin typeface="Calibri" panose="020F0502020204030204" pitchFamily="34" charset="0"/>
                <a:cs typeface="Georgia"/>
              </a:rPr>
              <a:t> </a:t>
            </a:r>
            <a:r>
              <a:rPr sz="2400" spc="-25" dirty="0">
                <a:latin typeface="Calibri" panose="020F0502020204030204" pitchFamily="34" charset="0"/>
                <a:cs typeface="Georgia"/>
              </a:rPr>
              <a:t>no</a:t>
            </a:r>
            <a:endParaRPr sz="2400" dirty="0">
              <a:latin typeface="Calibri" panose="020F0502020204030204" pitchFamily="34" charset="0"/>
              <a:cs typeface="Georgia"/>
            </a:endParaRPr>
          </a:p>
          <a:p>
            <a:pPr marL="287020" marR="261620" indent="-274320">
              <a:lnSpc>
                <a:spcPct val="100000"/>
              </a:lnSpc>
              <a:spcBef>
                <a:spcPts val="600"/>
              </a:spcBef>
              <a:buClr>
                <a:srgbClr val="FD8537"/>
              </a:buClr>
              <a:buSzPct val="68750"/>
              <a:buFont typeface="Wingdings"/>
              <a:buChar char=""/>
              <a:tabLst>
                <a:tab pos="287020" algn="l"/>
              </a:tabLst>
            </a:pPr>
            <a:r>
              <a:rPr sz="2400" spc="80" dirty="0">
                <a:latin typeface="Calibri" panose="020F0502020204030204" pitchFamily="34" charset="0"/>
                <a:cs typeface="Georgia"/>
              </a:rPr>
              <a:t>They </a:t>
            </a:r>
            <a:r>
              <a:rPr sz="2400" spc="30" dirty="0">
                <a:latin typeface="Calibri" panose="020F0502020204030204" pitchFamily="34" charset="0"/>
                <a:cs typeface="Georgia"/>
              </a:rPr>
              <a:t>would </a:t>
            </a:r>
            <a:r>
              <a:rPr sz="2400" spc="100" dirty="0">
                <a:latin typeface="Calibri" panose="020F0502020204030204" pitchFamily="34" charset="0"/>
                <a:cs typeface="Georgia"/>
              </a:rPr>
              <a:t>say </a:t>
            </a:r>
            <a:r>
              <a:rPr sz="2400" spc="20" dirty="0">
                <a:latin typeface="Calibri" panose="020F0502020204030204" pitchFamily="34" charset="0"/>
                <a:cs typeface="Georgia"/>
              </a:rPr>
              <a:t>‘yes’ </a:t>
            </a:r>
            <a:r>
              <a:rPr sz="2400" spc="5" dirty="0">
                <a:latin typeface="Calibri" panose="020F0502020204030204" pitchFamily="34" charset="0"/>
                <a:cs typeface="Georgia"/>
              </a:rPr>
              <a:t>to </a:t>
            </a:r>
            <a:r>
              <a:rPr sz="2400" spc="30" dirty="0">
                <a:latin typeface="Calibri" panose="020F0502020204030204" pitchFamily="34" charset="0"/>
                <a:cs typeface="Georgia"/>
              </a:rPr>
              <a:t>me </a:t>
            </a:r>
            <a:r>
              <a:rPr sz="2400" spc="15" dirty="0">
                <a:latin typeface="Calibri" panose="020F0502020204030204" pitchFamily="34" charset="0"/>
                <a:cs typeface="Georgia"/>
              </a:rPr>
              <a:t>(and </a:t>
            </a:r>
            <a:r>
              <a:rPr sz="2400" spc="-10" dirty="0">
                <a:latin typeface="Calibri" panose="020F0502020204030204" pitchFamily="34" charset="0"/>
                <a:cs typeface="Georgia"/>
              </a:rPr>
              <a:t>so </a:t>
            </a:r>
            <a:r>
              <a:rPr sz="2400" spc="40" dirty="0">
                <a:latin typeface="Calibri" panose="020F0502020204030204" pitchFamily="34" charset="0"/>
                <a:cs typeface="Georgia"/>
              </a:rPr>
              <a:t>I </a:t>
            </a:r>
            <a:r>
              <a:rPr sz="2400" spc="70" dirty="0">
                <a:latin typeface="Calibri" panose="020F0502020204030204" pitchFamily="34" charset="0"/>
                <a:cs typeface="Georgia"/>
              </a:rPr>
              <a:t>will </a:t>
            </a:r>
            <a:r>
              <a:rPr sz="2400" spc="40" dirty="0">
                <a:latin typeface="Calibri" panose="020F0502020204030204" pitchFamily="34" charset="0"/>
                <a:cs typeface="Georgia"/>
              </a:rPr>
              <a:t>feel  </a:t>
            </a:r>
            <a:r>
              <a:rPr sz="2400" spc="100" dirty="0">
                <a:latin typeface="Calibri" panose="020F0502020204030204" pitchFamily="34" charset="0"/>
                <a:cs typeface="Cambria"/>
              </a:rPr>
              <a:t>guilty </a:t>
            </a:r>
            <a:r>
              <a:rPr sz="2400" spc="80" dirty="0">
                <a:latin typeface="Calibri" panose="020F0502020204030204" pitchFamily="34" charset="0"/>
                <a:cs typeface="Cambria"/>
              </a:rPr>
              <a:t>if </a:t>
            </a:r>
            <a:r>
              <a:rPr sz="2400" spc="195" dirty="0">
                <a:latin typeface="Calibri" panose="020F0502020204030204" pitchFamily="34" charset="0"/>
                <a:cs typeface="Cambria"/>
              </a:rPr>
              <a:t>I </a:t>
            </a:r>
            <a:r>
              <a:rPr sz="2400" spc="70" dirty="0">
                <a:latin typeface="Calibri" panose="020F0502020204030204" pitchFamily="34" charset="0"/>
                <a:cs typeface="Cambria"/>
              </a:rPr>
              <a:t>refuse </a:t>
            </a:r>
            <a:r>
              <a:rPr sz="2400" spc="55" dirty="0">
                <a:latin typeface="Calibri" panose="020F0502020204030204" pitchFamily="34" charset="0"/>
                <a:cs typeface="Cambria"/>
              </a:rPr>
              <a:t>them)</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40" dirty="0">
                <a:latin typeface="Calibri" panose="020F0502020204030204" pitchFamily="34" charset="0"/>
                <a:cs typeface="Georgia"/>
              </a:rPr>
              <a:t>I can’t </a:t>
            </a:r>
            <a:r>
              <a:rPr sz="2400" spc="100" dirty="0">
                <a:latin typeface="Calibri" panose="020F0502020204030204" pitchFamily="34" charset="0"/>
                <a:cs typeface="Georgia"/>
              </a:rPr>
              <a:t>say </a:t>
            </a:r>
            <a:r>
              <a:rPr sz="2400" spc="-10" dirty="0">
                <a:latin typeface="Calibri" panose="020F0502020204030204" pitchFamily="34" charset="0"/>
                <a:cs typeface="Georgia"/>
              </a:rPr>
              <a:t>no, </a:t>
            </a:r>
            <a:r>
              <a:rPr sz="2400" spc="45" dirty="0">
                <a:latin typeface="Calibri" panose="020F0502020204030204" pitchFamily="34" charset="0"/>
                <a:cs typeface="Georgia"/>
              </a:rPr>
              <a:t>because </a:t>
            </a:r>
            <a:r>
              <a:rPr sz="2400" spc="40" dirty="0">
                <a:latin typeface="Calibri" panose="020F0502020204030204" pitchFamily="34" charset="0"/>
                <a:cs typeface="Georgia"/>
              </a:rPr>
              <a:t>I feel </a:t>
            </a:r>
            <a:r>
              <a:rPr sz="2400" spc="50" dirty="0">
                <a:latin typeface="Calibri" panose="020F0502020204030204" pitchFamily="34" charset="0"/>
                <a:cs typeface="Georgia"/>
              </a:rPr>
              <a:t>sorry </a:t>
            </a:r>
            <a:r>
              <a:rPr sz="2400" dirty="0">
                <a:latin typeface="Calibri" panose="020F0502020204030204" pitchFamily="34" charset="0"/>
                <a:cs typeface="Georgia"/>
              </a:rPr>
              <a:t>for</a:t>
            </a:r>
            <a:r>
              <a:rPr sz="2400" spc="290" dirty="0">
                <a:latin typeface="Calibri" panose="020F0502020204030204" pitchFamily="34" charset="0"/>
                <a:cs typeface="Georgia"/>
              </a:rPr>
              <a:t> </a:t>
            </a:r>
            <a:r>
              <a:rPr sz="2400" spc="60" dirty="0">
                <a:latin typeface="Calibri" panose="020F0502020204030204" pitchFamily="34" charset="0"/>
                <a:cs typeface="Georgia"/>
              </a:rPr>
              <a:t>them</a:t>
            </a:r>
            <a:endParaRPr sz="2400" dirty="0">
              <a:latin typeface="Calibri" panose="020F0502020204030204" pitchFamily="34" charset="0"/>
              <a:cs typeface="Georgia"/>
            </a:endParaRPr>
          </a:p>
        </p:txBody>
      </p:sp>
    </p:spTree>
    <p:extLst>
      <p:ext uri="{BB962C8B-B14F-4D97-AF65-F5344CB8AC3E}">
        <p14:creationId xmlns:p14="http://schemas.microsoft.com/office/powerpoint/2010/main" val="543595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7584" y="548680"/>
            <a:ext cx="7772400" cy="503237"/>
          </a:xfrm>
          <a:prstGeom prst="rect">
            <a:avLst/>
          </a:prstGeom>
        </p:spPr>
        <p:txBody>
          <a:bodyPr vert="horz" wrap="square" lIns="0" tIns="517652" rIns="0" bIns="0" rtlCol="0">
            <a:spAutoFit/>
          </a:bodyPr>
          <a:lstStyle/>
          <a:p>
            <a:pPr marL="12700">
              <a:lnSpc>
                <a:spcPct val="100000"/>
              </a:lnSpc>
            </a:pPr>
            <a:r>
              <a:rPr sz="3000" spc="290" dirty="0"/>
              <a:t>H</a:t>
            </a:r>
            <a:r>
              <a:rPr spc="290" dirty="0"/>
              <a:t>OW </a:t>
            </a:r>
            <a:r>
              <a:rPr spc="235" dirty="0"/>
              <a:t>TO </a:t>
            </a:r>
            <a:r>
              <a:rPr spc="290" dirty="0"/>
              <a:t>SAY </a:t>
            </a:r>
            <a:r>
              <a:rPr sz="3000" spc="120" dirty="0">
                <a:latin typeface="Calibri" panose="020F0502020204030204" pitchFamily="34" charset="0"/>
                <a:cs typeface="Georgia"/>
              </a:rPr>
              <a:t>„</a:t>
            </a:r>
            <a:r>
              <a:rPr spc="120" dirty="0"/>
              <a:t>NO</a:t>
            </a:r>
            <a:r>
              <a:rPr sz="3000" spc="120" dirty="0">
                <a:latin typeface="Calibri" panose="020F0502020204030204" pitchFamily="34" charset="0"/>
                <a:cs typeface="Georgia"/>
              </a:rPr>
              <a:t>“</a:t>
            </a:r>
            <a:r>
              <a:rPr sz="3000" spc="155" dirty="0">
                <a:latin typeface="Calibri" panose="020F0502020204030204" pitchFamily="34" charset="0"/>
                <a:cs typeface="Georgia"/>
              </a:rPr>
              <a:t> </a:t>
            </a:r>
            <a:r>
              <a:rPr spc="275" dirty="0"/>
              <a:t>ASSERTIVELY</a:t>
            </a:r>
            <a:endParaRPr sz="3000" dirty="0">
              <a:latin typeface="Calibri" panose="020F0502020204030204" pitchFamily="34" charset="0"/>
              <a:cs typeface="Georgia"/>
            </a:endParaRPr>
          </a:p>
        </p:txBody>
      </p:sp>
      <p:sp>
        <p:nvSpPr>
          <p:cNvPr id="3" name="object 3"/>
          <p:cNvSpPr txBox="1"/>
          <p:nvPr/>
        </p:nvSpPr>
        <p:spPr>
          <a:xfrm>
            <a:off x="535940" y="1568450"/>
            <a:ext cx="7303770" cy="4134465"/>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7020" algn="l"/>
                <a:tab pos="1189990" algn="l"/>
              </a:tabLst>
            </a:pPr>
            <a:r>
              <a:rPr sz="2400" spc="160" dirty="0">
                <a:latin typeface="Calibri" panose="020F0502020204030204" pitchFamily="34" charset="0"/>
                <a:cs typeface="Cambria"/>
              </a:rPr>
              <a:t>Start	</a:t>
            </a:r>
            <a:r>
              <a:rPr sz="2400" spc="50" dirty="0">
                <a:latin typeface="Calibri" panose="020F0502020204030204" pitchFamily="34" charset="0"/>
                <a:cs typeface="Cambria"/>
              </a:rPr>
              <a:t>your </a:t>
            </a:r>
            <a:r>
              <a:rPr sz="2400" spc="65" dirty="0">
                <a:latin typeface="Calibri" panose="020F0502020204030204" pitchFamily="34" charset="0"/>
                <a:cs typeface="Cambria"/>
              </a:rPr>
              <a:t>reply </a:t>
            </a:r>
            <a:r>
              <a:rPr sz="2400" spc="90" dirty="0">
                <a:latin typeface="Calibri" panose="020F0502020204030204" pitchFamily="34" charset="0"/>
                <a:cs typeface="Cambria"/>
              </a:rPr>
              <a:t>with </a:t>
            </a:r>
            <a:r>
              <a:rPr sz="2400" spc="160" dirty="0">
                <a:latin typeface="Calibri" panose="020F0502020204030204" pitchFamily="34" charset="0"/>
                <a:cs typeface="Cambria"/>
              </a:rPr>
              <a:t>a </a:t>
            </a:r>
            <a:r>
              <a:rPr sz="2400" spc="75" dirty="0">
                <a:latin typeface="Calibri" panose="020F0502020204030204" pitchFamily="34" charset="0"/>
                <a:cs typeface="Cambria"/>
              </a:rPr>
              <a:t>clear </a:t>
            </a:r>
            <a:r>
              <a:rPr sz="2400" spc="55" dirty="0">
                <a:latin typeface="Calibri" panose="020F0502020204030204" pitchFamily="34" charset="0"/>
                <a:cs typeface="Cambria"/>
              </a:rPr>
              <a:t>,</a:t>
            </a:r>
            <a:r>
              <a:rPr sz="2400" spc="55" dirty="0">
                <a:latin typeface="Calibri" panose="020F0502020204030204" pitchFamily="34" charset="0"/>
                <a:cs typeface="Georgia"/>
              </a:rPr>
              <a:t>firm,audible</a:t>
            </a:r>
            <a:r>
              <a:rPr sz="2400" spc="150" dirty="0">
                <a:latin typeface="Calibri" panose="020F0502020204030204" pitchFamily="34" charset="0"/>
                <a:cs typeface="Georgia"/>
              </a:rPr>
              <a:t> </a:t>
            </a:r>
            <a:r>
              <a:rPr sz="2400" spc="5" dirty="0">
                <a:latin typeface="Calibri" panose="020F0502020204030204" pitchFamily="34" charset="0"/>
                <a:cs typeface="Georgia"/>
              </a:rPr>
              <a:t>‘no’</a:t>
            </a:r>
            <a:r>
              <a:rPr sz="2400" spc="5" dirty="0">
                <a:latin typeface="Calibri" panose="020F0502020204030204" pitchFamily="34" charset="0"/>
                <a:cs typeface="Cambria"/>
              </a:rPr>
              <a:t>.</a:t>
            </a:r>
            <a:endParaRPr sz="2400" dirty="0">
              <a:latin typeface="Calibri" panose="020F0502020204030204" pitchFamily="34" charset="0"/>
              <a:cs typeface="Cambria"/>
            </a:endParaRPr>
          </a:p>
          <a:p>
            <a:pPr>
              <a:lnSpc>
                <a:spcPct val="100000"/>
              </a:lnSpc>
              <a:spcBef>
                <a:spcPts val="40"/>
              </a:spcBef>
              <a:buClr>
                <a:srgbClr val="FD8537"/>
              </a:buClr>
              <a:buFont typeface="Wingdings"/>
              <a:buChar char=""/>
            </a:pPr>
            <a:endParaRPr sz="3000" dirty="0">
              <a:latin typeface="Calibri" panose="020F0502020204030204" pitchFamily="34" charset="0"/>
              <a:cs typeface="Times New Roman"/>
            </a:endParaRPr>
          </a:p>
          <a:p>
            <a:pPr marL="287020" marR="5080" indent="-274320">
              <a:lnSpc>
                <a:spcPts val="2300"/>
              </a:lnSpc>
              <a:buClr>
                <a:srgbClr val="FD8537"/>
              </a:buClr>
              <a:buSzPct val="68750"/>
              <a:buFont typeface="Wingdings"/>
              <a:buChar char=""/>
              <a:tabLst>
                <a:tab pos="287020" algn="l"/>
              </a:tabLst>
            </a:pPr>
            <a:r>
              <a:rPr sz="2400" spc="100" dirty="0">
                <a:latin typeface="Calibri" panose="020F0502020204030204" pitchFamily="34" charset="0"/>
                <a:cs typeface="Cambria"/>
              </a:rPr>
              <a:t>Do </a:t>
            </a:r>
            <a:r>
              <a:rPr sz="2400" spc="55" dirty="0">
                <a:latin typeface="Calibri" panose="020F0502020204030204" pitchFamily="34" charset="0"/>
                <a:cs typeface="Cambria"/>
              </a:rPr>
              <a:t>not </a:t>
            </a:r>
            <a:r>
              <a:rPr sz="2400" spc="90" dirty="0">
                <a:latin typeface="Calibri" panose="020F0502020204030204" pitchFamily="34" charset="0"/>
                <a:cs typeface="Cambria"/>
              </a:rPr>
              <a:t>justify </a:t>
            </a:r>
            <a:r>
              <a:rPr sz="2400" spc="-5" dirty="0">
                <a:latin typeface="Calibri" panose="020F0502020204030204" pitchFamily="34" charset="0"/>
                <a:cs typeface="Cambria"/>
              </a:rPr>
              <a:t>or </a:t>
            </a:r>
            <a:r>
              <a:rPr sz="2400" spc="114" dirty="0">
                <a:latin typeface="Calibri" panose="020F0502020204030204" pitchFamily="34" charset="0"/>
                <a:cs typeface="Cambria"/>
              </a:rPr>
              <a:t>make </a:t>
            </a:r>
            <a:r>
              <a:rPr sz="2400" spc="80" dirty="0">
                <a:latin typeface="Calibri" panose="020F0502020204030204" pitchFamily="34" charset="0"/>
                <a:cs typeface="Cambria"/>
              </a:rPr>
              <a:t>excuses. </a:t>
            </a:r>
            <a:r>
              <a:rPr sz="2400" spc="145" dirty="0">
                <a:latin typeface="Calibri" panose="020F0502020204030204" pitchFamily="34" charset="0"/>
                <a:cs typeface="Cambria"/>
              </a:rPr>
              <a:t>Giving </a:t>
            </a:r>
            <a:r>
              <a:rPr sz="2400" spc="160" dirty="0">
                <a:latin typeface="Calibri" panose="020F0502020204030204" pitchFamily="34" charset="0"/>
                <a:cs typeface="Cambria"/>
              </a:rPr>
              <a:t>a </a:t>
            </a:r>
            <a:r>
              <a:rPr sz="2400" spc="65" dirty="0">
                <a:latin typeface="Calibri" panose="020F0502020204030204" pitchFamily="34" charset="0"/>
                <a:cs typeface="Cambria"/>
              </a:rPr>
              <a:t>reason </a:t>
            </a:r>
            <a:r>
              <a:rPr sz="2400" spc="80" dirty="0">
                <a:latin typeface="Calibri" panose="020F0502020204030204" pitchFamily="34" charset="0"/>
                <a:cs typeface="Cambria"/>
              </a:rPr>
              <a:t>is  </a:t>
            </a:r>
            <a:r>
              <a:rPr sz="2400" spc="70" dirty="0">
                <a:latin typeface="Calibri" panose="020F0502020204030204" pitchFamily="34" charset="0"/>
                <a:cs typeface="Cambria"/>
              </a:rPr>
              <a:t>different </a:t>
            </a:r>
            <a:r>
              <a:rPr sz="2400" spc="50" dirty="0">
                <a:latin typeface="Calibri" panose="020F0502020204030204" pitchFamily="34" charset="0"/>
                <a:cs typeface="Cambria"/>
              </a:rPr>
              <a:t>from</a:t>
            </a:r>
            <a:r>
              <a:rPr sz="2400" spc="125" dirty="0">
                <a:latin typeface="Calibri" panose="020F0502020204030204" pitchFamily="34" charset="0"/>
                <a:cs typeface="Cambria"/>
              </a:rPr>
              <a:t> </a:t>
            </a:r>
            <a:r>
              <a:rPr sz="2400" spc="55" dirty="0">
                <a:latin typeface="Calibri" panose="020F0502020204030204" pitchFamily="34" charset="0"/>
                <a:cs typeface="Cambria"/>
              </a:rPr>
              <a:t>over-appologizing.</a:t>
            </a:r>
            <a:endParaRPr sz="2400" dirty="0">
              <a:latin typeface="Calibri" panose="020F0502020204030204" pitchFamily="34" charset="0"/>
              <a:cs typeface="Cambria"/>
            </a:endParaRPr>
          </a:p>
          <a:p>
            <a:pPr>
              <a:lnSpc>
                <a:spcPct val="100000"/>
              </a:lnSpc>
              <a:spcBef>
                <a:spcPts val="15"/>
              </a:spcBef>
              <a:buClr>
                <a:srgbClr val="FD8537"/>
              </a:buClr>
              <a:buFont typeface="Wingdings"/>
              <a:buChar char=""/>
            </a:pPr>
            <a:endParaRPr sz="2550" dirty="0">
              <a:latin typeface="Calibri" panose="020F0502020204030204" pitchFamily="34" charset="0"/>
              <a:cs typeface="Times New Roman"/>
            </a:endParaRPr>
          </a:p>
          <a:p>
            <a:pPr marL="287020" indent="-274320">
              <a:lnSpc>
                <a:spcPct val="100000"/>
              </a:lnSpc>
              <a:buClr>
                <a:srgbClr val="FD8537"/>
              </a:buClr>
              <a:buSzPct val="68750"/>
              <a:buFont typeface="Wingdings"/>
              <a:buChar char=""/>
              <a:tabLst>
                <a:tab pos="287020" algn="l"/>
              </a:tabLst>
            </a:pPr>
            <a:r>
              <a:rPr sz="2400" spc="114" dirty="0">
                <a:latin typeface="Calibri" panose="020F0502020204030204" pitchFamily="34" charset="0"/>
                <a:cs typeface="Cambria"/>
              </a:rPr>
              <a:t>Feel </a:t>
            </a:r>
            <a:r>
              <a:rPr sz="2400" spc="130" dirty="0">
                <a:latin typeface="Calibri" panose="020F0502020204030204" pitchFamily="34" charset="0"/>
                <a:cs typeface="Cambria"/>
              </a:rPr>
              <a:t>that </a:t>
            </a:r>
            <a:r>
              <a:rPr sz="2400" spc="45" dirty="0">
                <a:latin typeface="Calibri" panose="020F0502020204030204" pitchFamily="34" charset="0"/>
                <a:cs typeface="Cambria"/>
              </a:rPr>
              <a:t>you </a:t>
            </a:r>
            <a:r>
              <a:rPr sz="2400" spc="95" dirty="0">
                <a:latin typeface="Calibri" panose="020F0502020204030204" pitchFamily="34" charset="0"/>
                <a:cs typeface="Cambria"/>
              </a:rPr>
              <a:t>have </a:t>
            </a:r>
            <a:r>
              <a:rPr sz="2400" spc="160" dirty="0">
                <a:latin typeface="Calibri" panose="020F0502020204030204" pitchFamily="34" charset="0"/>
                <a:cs typeface="Cambria"/>
              </a:rPr>
              <a:t>a </a:t>
            </a:r>
            <a:r>
              <a:rPr sz="2400" spc="100" dirty="0">
                <a:latin typeface="Calibri" panose="020F0502020204030204" pitchFamily="34" charset="0"/>
                <a:cs typeface="Cambria"/>
              </a:rPr>
              <a:t>right </a:t>
            </a:r>
            <a:r>
              <a:rPr sz="2400" spc="20" dirty="0">
                <a:latin typeface="Calibri" panose="020F0502020204030204" pitchFamily="34" charset="0"/>
                <a:cs typeface="Cambria"/>
              </a:rPr>
              <a:t>to </a:t>
            </a:r>
            <a:r>
              <a:rPr sz="2400" spc="105" dirty="0">
                <a:latin typeface="Calibri" panose="020F0502020204030204" pitchFamily="34" charset="0"/>
                <a:cs typeface="Cambria"/>
              </a:rPr>
              <a:t>say</a:t>
            </a:r>
            <a:r>
              <a:rPr sz="2400" spc="385" dirty="0">
                <a:latin typeface="Calibri" panose="020F0502020204030204" pitchFamily="34" charset="0"/>
                <a:cs typeface="Cambria"/>
              </a:rPr>
              <a:t> </a:t>
            </a:r>
            <a:r>
              <a:rPr sz="2400" spc="70" dirty="0">
                <a:latin typeface="Calibri" panose="020F0502020204030204" pitchFamily="34" charset="0"/>
                <a:cs typeface="Cambria"/>
              </a:rPr>
              <a:t>no.</a:t>
            </a:r>
            <a:endParaRPr sz="2400" dirty="0">
              <a:latin typeface="Calibri" panose="020F0502020204030204" pitchFamily="34" charset="0"/>
              <a:cs typeface="Cambria"/>
            </a:endParaRPr>
          </a:p>
          <a:p>
            <a:pPr>
              <a:lnSpc>
                <a:spcPct val="100000"/>
              </a:lnSpc>
              <a:spcBef>
                <a:spcPts val="50"/>
              </a:spcBef>
              <a:buClr>
                <a:srgbClr val="FD8537"/>
              </a:buClr>
              <a:buFont typeface="Wingdings"/>
              <a:buChar char=""/>
            </a:pPr>
            <a:endParaRPr sz="3000" dirty="0">
              <a:latin typeface="Calibri" panose="020F0502020204030204" pitchFamily="34" charset="0"/>
              <a:cs typeface="Times New Roman"/>
            </a:endParaRPr>
          </a:p>
          <a:p>
            <a:pPr marL="287020" marR="111125" indent="-274320">
              <a:lnSpc>
                <a:spcPct val="80000"/>
              </a:lnSpc>
              <a:spcBef>
                <a:spcPts val="5"/>
              </a:spcBef>
              <a:buClr>
                <a:srgbClr val="FD8537"/>
              </a:buClr>
              <a:buSzPct val="68750"/>
              <a:buFont typeface="Wingdings"/>
              <a:buChar char=""/>
              <a:tabLst>
                <a:tab pos="287020" algn="l"/>
              </a:tabLst>
            </a:pPr>
            <a:r>
              <a:rPr sz="2400" spc="35" dirty="0">
                <a:latin typeface="Calibri" panose="020F0502020204030204" pitchFamily="34" charset="0"/>
                <a:cs typeface="Georgia"/>
              </a:rPr>
              <a:t>Once </a:t>
            </a:r>
            <a:r>
              <a:rPr sz="2400" spc="30" dirty="0">
                <a:latin typeface="Calibri" panose="020F0502020204030204" pitchFamily="34" charset="0"/>
                <a:cs typeface="Georgia"/>
              </a:rPr>
              <a:t>you </a:t>
            </a:r>
            <a:r>
              <a:rPr sz="2400" spc="80" dirty="0">
                <a:latin typeface="Calibri" panose="020F0502020204030204" pitchFamily="34" charset="0"/>
                <a:cs typeface="Georgia"/>
              </a:rPr>
              <a:t>have </a:t>
            </a:r>
            <a:r>
              <a:rPr sz="2400" spc="60" dirty="0">
                <a:latin typeface="Calibri" panose="020F0502020204030204" pitchFamily="34" charset="0"/>
                <a:cs typeface="Georgia"/>
              </a:rPr>
              <a:t>said </a:t>
            </a:r>
            <a:r>
              <a:rPr sz="2400" spc="-40" dirty="0">
                <a:latin typeface="Calibri" panose="020F0502020204030204" pitchFamily="34" charset="0"/>
                <a:cs typeface="Georgia"/>
              </a:rPr>
              <a:t>‘no’ </a:t>
            </a:r>
            <a:r>
              <a:rPr sz="2400" spc="20" dirty="0">
                <a:latin typeface="Calibri" panose="020F0502020204030204" pitchFamily="34" charset="0"/>
                <a:cs typeface="Georgia"/>
              </a:rPr>
              <a:t>, </a:t>
            </a:r>
            <a:r>
              <a:rPr sz="2400" spc="-50" dirty="0">
                <a:latin typeface="Calibri" panose="020F0502020204030204" pitchFamily="34" charset="0"/>
                <a:cs typeface="Georgia"/>
              </a:rPr>
              <a:t>do </a:t>
            </a:r>
            <a:r>
              <a:rPr sz="2400" spc="15" dirty="0">
                <a:latin typeface="Calibri" panose="020F0502020204030204" pitchFamily="34" charset="0"/>
                <a:cs typeface="Georgia"/>
              </a:rPr>
              <a:t>not </a:t>
            </a:r>
            <a:r>
              <a:rPr sz="2400" spc="100" dirty="0">
                <a:latin typeface="Calibri" panose="020F0502020204030204" pitchFamily="34" charset="0"/>
                <a:cs typeface="Georgia"/>
              </a:rPr>
              <a:t>stay </a:t>
            </a:r>
            <a:r>
              <a:rPr sz="2400" spc="40" dirty="0">
                <a:latin typeface="Calibri" panose="020F0502020204030204" pitchFamily="34" charset="0"/>
                <a:cs typeface="Georgia"/>
              </a:rPr>
              <a:t>around  </a:t>
            </a:r>
            <a:r>
              <a:rPr sz="2400" spc="100" dirty="0">
                <a:latin typeface="Calibri" panose="020F0502020204030204" pitchFamily="34" charset="0"/>
                <a:cs typeface="Cambria"/>
              </a:rPr>
              <a:t>waiting </a:t>
            </a:r>
            <a:r>
              <a:rPr sz="2400" spc="20" dirty="0">
                <a:latin typeface="Calibri" panose="020F0502020204030204" pitchFamily="34" charset="0"/>
                <a:cs typeface="Cambria"/>
              </a:rPr>
              <a:t>to be </a:t>
            </a:r>
            <a:r>
              <a:rPr sz="2400" spc="65" dirty="0">
                <a:latin typeface="Calibri" panose="020F0502020204030204" pitchFamily="34" charset="0"/>
                <a:cs typeface="Cambria"/>
              </a:rPr>
              <a:t>persuaded </a:t>
            </a:r>
            <a:r>
              <a:rPr sz="2400" spc="20" dirty="0">
                <a:latin typeface="Calibri" panose="020F0502020204030204" pitchFamily="34" charset="0"/>
                <a:cs typeface="Cambria"/>
              </a:rPr>
              <a:t>to </a:t>
            </a:r>
            <a:r>
              <a:rPr sz="2400" spc="90" dirty="0">
                <a:latin typeface="Calibri" panose="020F0502020204030204" pitchFamily="34" charset="0"/>
                <a:cs typeface="Cambria"/>
              </a:rPr>
              <a:t>change </a:t>
            </a:r>
            <a:r>
              <a:rPr sz="2400" spc="50" dirty="0">
                <a:latin typeface="Calibri" panose="020F0502020204030204" pitchFamily="34" charset="0"/>
                <a:cs typeface="Cambria"/>
              </a:rPr>
              <a:t>your </a:t>
            </a:r>
            <a:r>
              <a:rPr sz="2400" spc="110" dirty="0">
                <a:latin typeface="Calibri" panose="020F0502020204030204" pitchFamily="34" charset="0"/>
                <a:cs typeface="Cambria"/>
              </a:rPr>
              <a:t>mind.  </a:t>
            </a:r>
            <a:r>
              <a:rPr sz="2400" spc="165" dirty="0">
                <a:latin typeface="Calibri" panose="020F0502020204030204" pitchFamily="34" charset="0"/>
                <a:cs typeface="Cambria"/>
              </a:rPr>
              <a:t>Make </a:t>
            </a:r>
            <a:r>
              <a:rPr sz="2400" spc="160" dirty="0">
                <a:latin typeface="Calibri" panose="020F0502020204030204" pitchFamily="34" charset="0"/>
                <a:cs typeface="Cambria"/>
              </a:rPr>
              <a:t>a </a:t>
            </a:r>
            <a:r>
              <a:rPr sz="2400" spc="75" dirty="0">
                <a:latin typeface="Calibri" panose="020F0502020204030204" pitchFamily="34" charset="0"/>
                <a:cs typeface="Cambria"/>
              </a:rPr>
              <a:t>definite </a:t>
            </a:r>
            <a:r>
              <a:rPr sz="2400" spc="50" dirty="0">
                <a:latin typeface="Calibri" panose="020F0502020204030204" pitchFamily="34" charset="0"/>
                <a:cs typeface="Cambria"/>
              </a:rPr>
              <a:t>closure </a:t>
            </a:r>
            <a:r>
              <a:rPr sz="2400" spc="45" dirty="0">
                <a:latin typeface="Calibri" panose="020F0502020204030204" pitchFamily="34" charset="0"/>
                <a:cs typeface="Cambria"/>
              </a:rPr>
              <a:t>by </a:t>
            </a:r>
            <a:r>
              <a:rPr sz="2400" spc="105" dirty="0">
                <a:latin typeface="Calibri" panose="020F0502020204030204" pitchFamily="34" charset="0"/>
                <a:cs typeface="Cambria"/>
              </a:rPr>
              <a:t>changing </a:t>
            </a:r>
            <a:r>
              <a:rPr sz="2400" spc="90" dirty="0">
                <a:latin typeface="Calibri" panose="020F0502020204030204" pitchFamily="34" charset="0"/>
                <a:cs typeface="Cambria"/>
              </a:rPr>
              <a:t>the  subject,walking </a:t>
            </a:r>
            <a:r>
              <a:rPr sz="2400" spc="110" dirty="0">
                <a:latin typeface="Calibri" panose="020F0502020204030204" pitchFamily="34" charset="0"/>
                <a:cs typeface="Cambria"/>
              </a:rPr>
              <a:t>away, </a:t>
            </a:r>
            <a:r>
              <a:rPr sz="2400" spc="80" dirty="0">
                <a:latin typeface="Calibri" panose="020F0502020204030204" pitchFamily="34" charset="0"/>
                <a:cs typeface="Cambria"/>
              </a:rPr>
              <a:t>continuing </a:t>
            </a:r>
            <a:r>
              <a:rPr sz="2400" spc="90" dirty="0">
                <a:latin typeface="Calibri" panose="020F0502020204030204" pitchFamily="34" charset="0"/>
                <a:cs typeface="Cambria"/>
              </a:rPr>
              <a:t>with </a:t>
            </a:r>
            <a:r>
              <a:rPr sz="2400" spc="105" dirty="0">
                <a:latin typeface="Calibri" panose="020F0502020204030204" pitchFamily="34" charset="0"/>
                <a:cs typeface="Cambria"/>
              </a:rPr>
              <a:t>what </a:t>
            </a:r>
            <a:r>
              <a:rPr sz="2400" spc="45" dirty="0">
                <a:latin typeface="Calibri" panose="020F0502020204030204" pitchFamily="34" charset="0"/>
                <a:cs typeface="Cambria"/>
              </a:rPr>
              <a:t>you  </a:t>
            </a:r>
            <a:r>
              <a:rPr lang="cs-CZ" sz="2400" spc="85" dirty="0">
                <a:latin typeface="Calibri" panose="020F0502020204030204" pitchFamily="34" charset="0"/>
                <a:cs typeface="Cambria"/>
              </a:rPr>
              <a:t>we</a:t>
            </a:r>
            <a:r>
              <a:rPr sz="2400" spc="85" dirty="0">
                <a:latin typeface="Calibri" panose="020F0502020204030204" pitchFamily="34" charset="0"/>
                <a:cs typeface="Cambria"/>
              </a:rPr>
              <a:t>re </a:t>
            </a:r>
            <a:r>
              <a:rPr sz="2400" spc="65" dirty="0" err="1">
                <a:latin typeface="Calibri" panose="020F0502020204030204" pitchFamily="34" charset="0"/>
                <a:cs typeface="Cambria"/>
              </a:rPr>
              <a:t>doin</a:t>
            </a:r>
            <a:r>
              <a:rPr lang="cs-CZ" sz="2400" spc="65" dirty="0">
                <a:latin typeface="Calibri" panose="020F0502020204030204" pitchFamily="34" charset="0"/>
                <a:cs typeface="Cambria"/>
              </a:rPr>
              <a:t>g, w</a:t>
            </a:r>
            <a:r>
              <a:rPr sz="2400" spc="65" dirty="0" err="1">
                <a:latin typeface="Calibri" panose="020F0502020204030204" pitchFamily="34" charset="0"/>
                <a:cs typeface="Cambria"/>
              </a:rPr>
              <a:t>hatever</a:t>
            </a:r>
            <a:r>
              <a:rPr sz="2400" spc="65" dirty="0">
                <a:latin typeface="Calibri" panose="020F0502020204030204" pitchFamily="34" charset="0"/>
                <a:cs typeface="Cambria"/>
              </a:rPr>
              <a:t> </a:t>
            </a:r>
            <a:r>
              <a:rPr sz="2400" spc="80" dirty="0">
                <a:latin typeface="Calibri" panose="020F0502020204030204" pitchFamily="34" charset="0"/>
                <a:cs typeface="Cambria"/>
              </a:rPr>
              <a:t>is</a:t>
            </a:r>
            <a:r>
              <a:rPr sz="2400" spc="155" dirty="0">
                <a:latin typeface="Calibri" panose="020F0502020204030204" pitchFamily="34" charset="0"/>
                <a:cs typeface="Cambria"/>
              </a:rPr>
              <a:t> </a:t>
            </a:r>
            <a:r>
              <a:rPr sz="2400" spc="75" dirty="0">
                <a:latin typeface="Calibri" panose="020F0502020204030204" pitchFamily="34" charset="0"/>
                <a:cs typeface="Cambria"/>
              </a:rPr>
              <a:t>appropriate.</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594674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908720"/>
            <a:ext cx="8072119" cy="522707"/>
          </a:xfrm>
          <a:prstGeom prst="rect">
            <a:avLst/>
          </a:prstGeom>
        </p:spPr>
        <p:txBody>
          <a:bodyPr vert="horz" wrap="square" lIns="0" tIns="60452" rIns="0" bIns="0" rtlCol="0">
            <a:spAutoFit/>
          </a:bodyPr>
          <a:lstStyle/>
          <a:p>
            <a:pPr marL="12700">
              <a:lnSpc>
                <a:spcPct val="100000"/>
              </a:lnSpc>
            </a:pPr>
            <a:r>
              <a:rPr sz="3000" spc="290" dirty="0"/>
              <a:t>H</a:t>
            </a:r>
            <a:r>
              <a:rPr spc="290" dirty="0"/>
              <a:t>OW </a:t>
            </a:r>
            <a:r>
              <a:rPr spc="235" dirty="0"/>
              <a:t>TO </a:t>
            </a:r>
            <a:r>
              <a:rPr spc="290" dirty="0"/>
              <a:t>SAY </a:t>
            </a:r>
            <a:r>
              <a:rPr sz="3000" spc="120" dirty="0">
                <a:latin typeface="Calibri" panose="020F0502020204030204" pitchFamily="34" charset="0"/>
                <a:cs typeface="Georgia"/>
              </a:rPr>
              <a:t>„</a:t>
            </a:r>
            <a:r>
              <a:rPr spc="120" dirty="0"/>
              <a:t>NO</a:t>
            </a:r>
            <a:r>
              <a:rPr sz="3000" spc="120" dirty="0">
                <a:latin typeface="Calibri" panose="020F0502020204030204" pitchFamily="34" charset="0"/>
                <a:cs typeface="Georgia"/>
              </a:rPr>
              <a:t>“</a:t>
            </a:r>
            <a:r>
              <a:rPr sz="3000" spc="145" dirty="0">
                <a:latin typeface="Calibri" panose="020F0502020204030204" pitchFamily="34" charset="0"/>
                <a:cs typeface="Georgia"/>
              </a:rPr>
              <a:t> </a:t>
            </a:r>
            <a:r>
              <a:rPr spc="275" dirty="0"/>
              <a:t>ASSERTIVELY</a:t>
            </a:r>
            <a:r>
              <a:rPr lang="cs-CZ" spc="275" dirty="0"/>
              <a:t> II</a:t>
            </a:r>
            <a:endParaRPr sz="3000" dirty="0">
              <a:latin typeface="Calibri" panose="020F0502020204030204" pitchFamily="34" charset="0"/>
              <a:cs typeface="Georgia"/>
            </a:endParaRPr>
          </a:p>
        </p:txBody>
      </p:sp>
      <p:sp>
        <p:nvSpPr>
          <p:cNvPr id="3" name="object 3"/>
          <p:cNvSpPr txBox="1"/>
          <p:nvPr/>
        </p:nvSpPr>
        <p:spPr>
          <a:xfrm>
            <a:off x="535940" y="985139"/>
            <a:ext cx="7037070" cy="5039328"/>
          </a:xfrm>
          <a:prstGeom prst="rect">
            <a:avLst/>
          </a:prstGeom>
        </p:spPr>
        <p:txBody>
          <a:bodyPr vert="horz" wrap="square" lIns="0" tIns="0" rIns="0" bIns="0" rtlCol="0">
            <a:spAutoFit/>
          </a:bodyPr>
          <a:lstStyle/>
          <a:p>
            <a:pPr marL="12700">
              <a:lnSpc>
                <a:spcPct val="100000"/>
              </a:lnSpc>
            </a:pPr>
            <a:endParaRPr sz="2400" dirty="0">
              <a:latin typeface="Calibri" panose="020F0502020204030204" pitchFamily="34" charset="0"/>
              <a:cs typeface="Cambria"/>
            </a:endParaRPr>
          </a:p>
          <a:p>
            <a:pPr marL="287020" indent="-274320">
              <a:lnSpc>
                <a:spcPts val="2595"/>
              </a:lnSpc>
              <a:spcBef>
                <a:spcPts val="1710"/>
              </a:spcBef>
              <a:buClr>
                <a:srgbClr val="FD8537"/>
              </a:buClr>
              <a:buSzPct val="68750"/>
              <a:buFont typeface="Wingdings"/>
              <a:buChar char=""/>
              <a:tabLst>
                <a:tab pos="287020" algn="l"/>
              </a:tabLst>
            </a:pPr>
            <a:r>
              <a:rPr sz="2400" spc="35" dirty="0">
                <a:latin typeface="Calibri" panose="020F0502020204030204" pitchFamily="34" charset="0"/>
                <a:cs typeface="Georgia"/>
              </a:rPr>
              <a:t>Remember </a:t>
            </a:r>
            <a:r>
              <a:rPr sz="2400" spc="30" dirty="0">
                <a:latin typeface="Calibri" panose="020F0502020204030204" pitchFamily="34" charset="0"/>
                <a:cs typeface="Georgia"/>
              </a:rPr>
              <a:t>you </a:t>
            </a:r>
            <a:r>
              <a:rPr sz="2400" spc="80" dirty="0">
                <a:latin typeface="Calibri" panose="020F0502020204030204" pitchFamily="34" charset="0"/>
                <a:cs typeface="Georgia"/>
              </a:rPr>
              <a:t>are </a:t>
            </a:r>
            <a:r>
              <a:rPr sz="2400" spc="75" dirty="0">
                <a:latin typeface="Calibri" panose="020F0502020204030204" pitchFamily="34" charset="0"/>
                <a:cs typeface="Georgia"/>
              </a:rPr>
              <a:t>saying </a:t>
            </a:r>
            <a:r>
              <a:rPr sz="2400" spc="-40" dirty="0">
                <a:latin typeface="Calibri" panose="020F0502020204030204" pitchFamily="34" charset="0"/>
                <a:cs typeface="Georgia"/>
              </a:rPr>
              <a:t>‘no’ </a:t>
            </a:r>
            <a:r>
              <a:rPr sz="2400" spc="5" dirty="0">
                <a:latin typeface="Calibri" panose="020F0502020204030204" pitchFamily="34" charset="0"/>
                <a:cs typeface="Georgia"/>
              </a:rPr>
              <a:t>to </a:t>
            </a:r>
            <a:r>
              <a:rPr sz="2400" spc="100" dirty="0">
                <a:latin typeface="Calibri" panose="020F0502020204030204" pitchFamily="34" charset="0"/>
                <a:cs typeface="Georgia"/>
              </a:rPr>
              <a:t>that</a:t>
            </a:r>
            <a:r>
              <a:rPr sz="2400" spc="340" dirty="0">
                <a:latin typeface="Calibri" panose="020F0502020204030204" pitchFamily="34" charset="0"/>
                <a:cs typeface="Georgia"/>
              </a:rPr>
              <a:t> </a:t>
            </a:r>
            <a:r>
              <a:rPr sz="2400" spc="70" dirty="0">
                <a:latin typeface="Calibri" panose="020F0502020204030204" pitchFamily="34" charset="0"/>
                <a:cs typeface="Georgia"/>
              </a:rPr>
              <a:t>particular</a:t>
            </a:r>
            <a:endParaRPr sz="2400" dirty="0">
              <a:latin typeface="Calibri" panose="020F0502020204030204" pitchFamily="34" charset="0"/>
              <a:cs typeface="Georgia"/>
            </a:endParaRPr>
          </a:p>
          <a:p>
            <a:pPr marL="286385">
              <a:lnSpc>
                <a:spcPts val="2595"/>
              </a:lnSpc>
            </a:pPr>
            <a:r>
              <a:rPr sz="2400" spc="75" dirty="0">
                <a:latin typeface="Calibri" panose="020F0502020204030204" pitchFamily="34" charset="0"/>
                <a:cs typeface="Cambria"/>
              </a:rPr>
              <a:t>request,</a:t>
            </a:r>
            <a:r>
              <a:rPr lang="cs-CZ" sz="2400" spc="75" dirty="0">
                <a:latin typeface="Calibri" panose="020F0502020204030204" pitchFamily="34" charset="0"/>
                <a:cs typeface="Cambria"/>
              </a:rPr>
              <a:t> </a:t>
            </a:r>
            <a:r>
              <a:rPr sz="2400" spc="75" dirty="0">
                <a:latin typeface="Calibri" panose="020F0502020204030204" pitchFamily="34" charset="0"/>
                <a:cs typeface="Cambria"/>
              </a:rPr>
              <a:t>not </a:t>
            </a:r>
            <a:r>
              <a:rPr sz="2400" spc="70" dirty="0">
                <a:latin typeface="Calibri" panose="020F0502020204030204" pitchFamily="34" charset="0"/>
                <a:cs typeface="Cambria"/>
              </a:rPr>
              <a:t>rejecting </a:t>
            </a:r>
            <a:r>
              <a:rPr sz="2400" spc="95" dirty="0">
                <a:latin typeface="Calibri" panose="020F0502020204030204" pitchFamily="34" charset="0"/>
                <a:cs typeface="Cambria"/>
              </a:rPr>
              <a:t>the</a:t>
            </a:r>
            <a:r>
              <a:rPr sz="2400" spc="185" dirty="0">
                <a:latin typeface="Calibri" panose="020F0502020204030204" pitchFamily="34" charset="0"/>
                <a:cs typeface="Cambria"/>
              </a:rPr>
              <a:t> </a:t>
            </a:r>
            <a:r>
              <a:rPr sz="2400" spc="60" dirty="0">
                <a:latin typeface="Calibri" panose="020F0502020204030204" pitchFamily="34" charset="0"/>
                <a:cs typeface="Cambria"/>
              </a:rPr>
              <a:t>person.</a:t>
            </a:r>
            <a:endParaRPr sz="2400" dirty="0">
              <a:latin typeface="Calibri" panose="020F0502020204030204" pitchFamily="34" charset="0"/>
              <a:cs typeface="Cambria"/>
            </a:endParaRPr>
          </a:p>
          <a:p>
            <a:pPr>
              <a:lnSpc>
                <a:spcPct val="100000"/>
              </a:lnSpc>
              <a:spcBef>
                <a:spcPts val="50"/>
              </a:spcBef>
            </a:pPr>
            <a:endParaRPr sz="3000" dirty="0">
              <a:latin typeface="Calibri" panose="020F0502020204030204" pitchFamily="34" charset="0"/>
              <a:cs typeface="Times New Roman"/>
            </a:endParaRPr>
          </a:p>
          <a:p>
            <a:pPr marL="287020" marR="10160" indent="-274320">
              <a:lnSpc>
                <a:spcPct val="80000"/>
              </a:lnSpc>
              <a:spcBef>
                <a:spcPts val="5"/>
              </a:spcBef>
              <a:buClr>
                <a:srgbClr val="FD8537"/>
              </a:buClr>
              <a:buSzPct val="68750"/>
              <a:buFont typeface="Wingdings"/>
              <a:buChar char=""/>
              <a:tabLst>
                <a:tab pos="287020" algn="l"/>
                <a:tab pos="4890135" algn="l"/>
              </a:tabLst>
            </a:pPr>
            <a:r>
              <a:rPr sz="2400" spc="130" dirty="0">
                <a:latin typeface="Calibri" panose="020F0502020204030204" pitchFamily="34" charset="0"/>
                <a:cs typeface="Cambria"/>
              </a:rPr>
              <a:t>If </a:t>
            </a:r>
            <a:r>
              <a:rPr sz="2400" spc="90" dirty="0">
                <a:latin typeface="Calibri" panose="020F0502020204030204" pitchFamily="34" charset="0"/>
                <a:cs typeface="Cambria"/>
              </a:rPr>
              <a:t>the </a:t>
            </a:r>
            <a:r>
              <a:rPr sz="2400" spc="70" dirty="0">
                <a:latin typeface="Calibri" panose="020F0502020204030204" pitchFamily="34" charset="0"/>
                <a:cs typeface="Cambria"/>
              </a:rPr>
              <a:t>request </a:t>
            </a:r>
            <a:r>
              <a:rPr sz="2400" spc="105" dirty="0">
                <a:latin typeface="Calibri" panose="020F0502020204030204" pitchFamily="34" charset="0"/>
                <a:cs typeface="Cambria"/>
              </a:rPr>
              <a:t>takes </a:t>
            </a:r>
            <a:r>
              <a:rPr sz="2400" spc="45" dirty="0">
                <a:latin typeface="Calibri" panose="020F0502020204030204" pitchFamily="34" charset="0"/>
                <a:cs typeface="Cambria"/>
              </a:rPr>
              <a:t>you </a:t>
            </a:r>
            <a:r>
              <a:rPr sz="2400" spc="95" dirty="0">
                <a:latin typeface="Calibri" panose="020F0502020204030204" pitchFamily="34" charset="0"/>
                <a:cs typeface="Cambria"/>
              </a:rPr>
              <a:t>unaware </a:t>
            </a:r>
            <a:r>
              <a:rPr sz="2400" spc="-5" dirty="0">
                <a:latin typeface="Calibri" panose="020F0502020204030204" pitchFamily="34" charset="0"/>
                <a:cs typeface="Cambria"/>
              </a:rPr>
              <a:t>or </a:t>
            </a:r>
            <a:r>
              <a:rPr sz="2400" spc="45" dirty="0">
                <a:latin typeface="Calibri" panose="020F0502020204030204" pitchFamily="34" charset="0"/>
                <a:cs typeface="Cambria"/>
              </a:rPr>
              <a:t>you </a:t>
            </a:r>
            <a:r>
              <a:rPr sz="2400" spc="95" dirty="0">
                <a:latin typeface="Calibri" panose="020F0502020204030204" pitchFamily="34" charset="0"/>
                <a:cs typeface="Cambria"/>
              </a:rPr>
              <a:t>have  </a:t>
            </a:r>
            <a:r>
              <a:rPr sz="2400" spc="55" dirty="0">
                <a:latin typeface="Calibri" panose="020F0502020204030204" pitchFamily="34" charset="0"/>
                <a:cs typeface="Cambria"/>
              </a:rPr>
              <a:t>not </a:t>
            </a:r>
            <a:r>
              <a:rPr sz="2400" spc="80" dirty="0">
                <a:latin typeface="Calibri" panose="020F0502020204030204" pitchFamily="34" charset="0"/>
                <a:cs typeface="Cambria"/>
              </a:rPr>
              <a:t>sufficent </a:t>
            </a:r>
            <a:r>
              <a:rPr sz="2400" spc="90" dirty="0">
                <a:latin typeface="Calibri" panose="020F0502020204030204" pitchFamily="34" charset="0"/>
                <a:cs typeface="Cambria"/>
              </a:rPr>
              <a:t>time </a:t>
            </a:r>
            <a:r>
              <a:rPr sz="2400" spc="20" dirty="0">
                <a:latin typeface="Calibri" panose="020F0502020204030204" pitchFamily="34" charset="0"/>
                <a:cs typeface="Cambria"/>
              </a:rPr>
              <a:t>to </a:t>
            </a:r>
            <a:r>
              <a:rPr sz="2400" spc="125" dirty="0">
                <a:latin typeface="Calibri" panose="020F0502020204030204" pitchFamily="34" charset="0"/>
                <a:cs typeface="Cambria"/>
              </a:rPr>
              <a:t>think </a:t>
            </a:r>
            <a:r>
              <a:rPr sz="2400" spc="75" dirty="0">
                <a:latin typeface="Calibri" panose="020F0502020204030204" pitchFamily="34" charset="0"/>
                <a:cs typeface="Cambria"/>
              </a:rPr>
              <a:t>when </a:t>
            </a:r>
            <a:r>
              <a:rPr sz="2400" spc="85" dirty="0">
                <a:latin typeface="Calibri" panose="020F0502020204030204" pitchFamily="34" charset="0"/>
                <a:cs typeface="Cambria"/>
              </a:rPr>
              <a:t>asked,you </a:t>
            </a:r>
            <a:r>
              <a:rPr sz="2400" spc="95" dirty="0">
                <a:latin typeface="Calibri" panose="020F0502020204030204" pitchFamily="34" charset="0"/>
                <a:cs typeface="Cambria"/>
              </a:rPr>
              <a:t>can  </a:t>
            </a:r>
            <a:r>
              <a:rPr sz="2400" spc="95" dirty="0">
                <a:latin typeface="Calibri" panose="020F0502020204030204" pitchFamily="34" charset="0"/>
                <a:cs typeface="Georgia"/>
              </a:rPr>
              <a:t>always </a:t>
            </a:r>
            <a:r>
              <a:rPr sz="2400" spc="80" dirty="0">
                <a:latin typeface="Calibri" panose="020F0502020204030204" pitchFamily="34" charset="0"/>
                <a:cs typeface="Georgia"/>
              </a:rPr>
              <a:t>say, </a:t>
            </a:r>
            <a:r>
              <a:rPr sz="2400" spc="-10" dirty="0">
                <a:latin typeface="Calibri" panose="020F0502020204030204" pitchFamily="34" charset="0"/>
                <a:cs typeface="Georgia"/>
              </a:rPr>
              <a:t>‘I </a:t>
            </a:r>
            <a:r>
              <a:rPr sz="2400" spc="70" dirty="0">
                <a:latin typeface="Calibri" panose="020F0502020204030204" pitchFamily="34" charset="0"/>
                <a:cs typeface="Georgia"/>
              </a:rPr>
              <a:t>will let</a:t>
            </a:r>
            <a:r>
              <a:rPr sz="2400" spc="185" dirty="0">
                <a:latin typeface="Calibri" panose="020F0502020204030204" pitchFamily="34" charset="0"/>
                <a:cs typeface="Georgia"/>
              </a:rPr>
              <a:t> </a:t>
            </a:r>
            <a:r>
              <a:rPr sz="2400" spc="30" dirty="0">
                <a:latin typeface="Calibri" panose="020F0502020204030204" pitchFamily="34" charset="0"/>
                <a:cs typeface="Georgia"/>
              </a:rPr>
              <a:t>you</a:t>
            </a:r>
            <a:r>
              <a:rPr sz="2400" spc="80" dirty="0">
                <a:latin typeface="Calibri" panose="020F0502020204030204" pitchFamily="34" charset="0"/>
                <a:cs typeface="Georgia"/>
              </a:rPr>
              <a:t> </a:t>
            </a:r>
            <a:r>
              <a:rPr sz="2400" spc="25" dirty="0">
                <a:latin typeface="Calibri" panose="020F0502020204030204" pitchFamily="34" charset="0"/>
                <a:cs typeface="Georgia"/>
              </a:rPr>
              <a:t>know’</a:t>
            </a:r>
            <a:r>
              <a:rPr lang="cs-CZ" sz="2400" spc="25" dirty="0">
                <a:latin typeface="Calibri" panose="020F0502020204030204" pitchFamily="34" charset="0"/>
                <a:cs typeface="Georgia"/>
              </a:rPr>
              <a:t> </a:t>
            </a:r>
            <a:r>
              <a:rPr sz="2400" spc="50" dirty="0">
                <a:latin typeface="Calibri" panose="020F0502020204030204" pitchFamily="34" charset="0"/>
                <a:cs typeface="Georgia"/>
              </a:rPr>
              <a:t>in </a:t>
            </a:r>
            <a:r>
              <a:rPr sz="2400" spc="20" dirty="0">
                <a:latin typeface="Calibri" panose="020F0502020204030204" pitchFamily="34" charset="0"/>
                <a:cs typeface="Georgia"/>
              </a:rPr>
              <a:t>order</a:t>
            </a:r>
            <a:r>
              <a:rPr sz="2400" spc="25" dirty="0">
                <a:latin typeface="Calibri" panose="020F0502020204030204" pitchFamily="34" charset="0"/>
                <a:cs typeface="Georgia"/>
              </a:rPr>
              <a:t> </a:t>
            </a:r>
            <a:r>
              <a:rPr sz="2400" spc="5" dirty="0">
                <a:latin typeface="Calibri" panose="020F0502020204030204" pitchFamily="34" charset="0"/>
                <a:cs typeface="Georgia"/>
              </a:rPr>
              <a:t>to</a:t>
            </a:r>
            <a:r>
              <a:rPr sz="2400" spc="60" dirty="0">
                <a:latin typeface="Calibri" panose="020F0502020204030204" pitchFamily="34" charset="0"/>
                <a:cs typeface="Georgia"/>
              </a:rPr>
              <a:t> </a:t>
            </a:r>
            <a:r>
              <a:rPr lang="cs-CZ" sz="2400" spc="60" dirty="0">
                <a:latin typeface="Calibri" panose="020F0502020204030204" pitchFamily="34" charset="0"/>
                <a:cs typeface="Georgia"/>
              </a:rPr>
              <a:t>make </a:t>
            </a:r>
            <a:r>
              <a:rPr sz="2400" spc="90" dirty="0">
                <a:latin typeface="Calibri" panose="020F0502020204030204" pitchFamily="34" charset="0"/>
                <a:cs typeface="Cambria"/>
              </a:rPr>
              <a:t>time </a:t>
            </a:r>
            <a:r>
              <a:rPr sz="2400" spc="20" dirty="0">
                <a:latin typeface="Calibri" panose="020F0502020204030204" pitchFamily="34" charset="0"/>
                <a:cs typeface="Cambria"/>
              </a:rPr>
              <a:t>to </a:t>
            </a:r>
            <a:r>
              <a:rPr sz="2400" spc="120" dirty="0">
                <a:latin typeface="Calibri" panose="020F0502020204030204" pitchFamily="34" charset="0"/>
                <a:cs typeface="Cambria"/>
              </a:rPr>
              <a:t>think </a:t>
            </a:r>
            <a:r>
              <a:rPr sz="2400" spc="65" dirty="0">
                <a:latin typeface="Calibri" panose="020F0502020204030204" pitchFamily="34" charset="0"/>
                <a:cs typeface="Cambria"/>
              </a:rPr>
              <a:t>about </a:t>
            </a:r>
            <a:r>
              <a:rPr sz="2400" spc="105" dirty="0">
                <a:latin typeface="Calibri" panose="020F0502020204030204" pitchFamily="34" charset="0"/>
                <a:cs typeface="Cambria"/>
              </a:rPr>
              <a:t>what </a:t>
            </a:r>
            <a:r>
              <a:rPr sz="2400" spc="45" dirty="0">
                <a:latin typeface="Calibri" panose="020F0502020204030204" pitchFamily="34" charset="0"/>
                <a:cs typeface="Cambria"/>
              </a:rPr>
              <a:t>you </a:t>
            </a:r>
            <a:r>
              <a:rPr sz="2400" spc="100" dirty="0">
                <a:latin typeface="Calibri" panose="020F0502020204030204" pitchFamily="34" charset="0"/>
                <a:cs typeface="Cambria"/>
              </a:rPr>
              <a:t>want </a:t>
            </a:r>
            <a:r>
              <a:rPr sz="2400" spc="15" dirty="0">
                <a:latin typeface="Calibri" panose="020F0502020204030204" pitchFamily="34" charset="0"/>
                <a:cs typeface="Cambria"/>
              </a:rPr>
              <a:t>to  </a:t>
            </a:r>
            <a:r>
              <a:rPr sz="2400" spc="120" dirty="0">
                <a:latin typeface="Calibri" panose="020F0502020204030204" pitchFamily="34" charset="0"/>
                <a:cs typeface="Cambria"/>
              </a:rPr>
              <a:t>say.</a:t>
            </a:r>
            <a:endParaRPr sz="2400" dirty="0">
              <a:latin typeface="Calibri" panose="020F0502020204030204" pitchFamily="34" charset="0"/>
              <a:cs typeface="Cambria"/>
            </a:endParaRPr>
          </a:p>
          <a:p>
            <a:pPr>
              <a:lnSpc>
                <a:spcPct val="100000"/>
              </a:lnSpc>
              <a:spcBef>
                <a:spcPts val="55"/>
              </a:spcBef>
              <a:buClr>
                <a:srgbClr val="FD8537"/>
              </a:buClr>
              <a:buFont typeface="Wingdings"/>
              <a:buChar char=""/>
            </a:pPr>
            <a:endParaRPr sz="2500" dirty="0">
              <a:latin typeface="Calibri" panose="020F0502020204030204" pitchFamily="34" charset="0"/>
              <a:cs typeface="Times New Roman"/>
            </a:endParaRPr>
          </a:p>
          <a:p>
            <a:pPr marL="287020" indent="-274320">
              <a:lnSpc>
                <a:spcPts val="2590"/>
              </a:lnSpc>
              <a:buClr>
                <a:srgbClr val="FD8537"/>
              </a:buClr>
              <a:buSzPct val="68750"/>
              <a:buFont typeface="Wingdings"/>
              <a:buChar char=""/>
              <a:tabLst>
                <a:tab pos="287020" algn="l"/>
              </a:tabLst>
            </a:pPr>
            <a:r>
              <a:rPr sz="2400" spc="130" dirty="0">
                <a:latin typeface="Calibri" panose="020F0502020204030204" pitchFamily="34" charset="0"/>
                <a:cs typeface="Cambria"/>
              </a:rPr>
              <a:t>Take </a:t>
            </a:r>
            <a:r>
              <a:rPr sz="2400" spc="65" dirty="0">
                <a:latin typeface="Calibri" panose="020F0502020204030204" pitchFamily="34" charset="0"/>
                <a:cs typeface="Cambria"/>
              </a:rPr>
              <a:t>responsibility </a:t>
            </a:r>
            <a:r>
              <a:rPr sz="2400" spc="20" dirty="0">
                <a:latin typeface="Calibri" panose="020F0502020204030204" pitchFamily="34" charset="0"/>
                <a:cs typeface="Cambria"/>
              </a:rPr>
              <a:t>for </a:t>
            </a:r>
            <a:r>
              <a:rPr sz="2400" spc="105" dirty="0">
                <a:latin typeface="Calibri" panose="020F0502020204030204" pitchFamily="34" charset="0"/>
                <a:cs typeface="Cambria"/>
              </a:rPr>
              <a:t>saying </a:t>
            </a:r>
            <a:r>
              <a:rPr sz="2400" spc="5" dirty="0">
                <a:latin typeface="Calibri" panose="020F0502020204030204" pitchFamily="34" charset="0"/>
                <a:cs typeface="Cambria"/>
              </a:rPr>
              <a:t>no</a:t>
            </a:r>
            <a:r>
              <a:rPr lang="cs-CZ" sz="2400" spc="5" dirty="0">
                <a:latin typeface="Calibri" panose="020F0502020204030204" pitchFamily="34" charset="0"/>
                <a:cs typeface="Cambria"/>
              </a:rPr>
              <a:t>. D</a:t>
            </a:r>
            <a:r>
              <a:rPr sz="2400" spc="5" dirty="0">
                <a:latin typeface="Calibri" panose="020F0502020204030204" pitchFamily="34" charset="0"/>
                <a:cs typeface="Cambria"/>
              </a:rPr>
              <a:t>o </a:t>
            </a:r>
            <a:r>
              <a:rPr sz="2400" spc="55" dirty="0">
                <a:latin typeface="Calibri" panose="020F0502020204030204" pitchFamily="34" charset="0"/>
                <a:cs typeface="Cambria"/>
              </a:rPr>
              <a:t>not</a:t>
            </a:r>
            <a:r>
              <a:rPr sz="2400" spc="415" dirty="0">
                <a:latin typeface="Calibri" panose="020F0502020204030204" pitchFamily="34" charset="0"/>
                <a:cs typeface="Cambria"/>
              </a:rPr>
              <a:t> </a:t>
            </a:r>
            <a:r>
              <a:rPr sz="2400" spc="85" dirty="0">
                <a:latin typeface="Calibri" panose="020F0502020204030204" pitchFamily="34" charset="0"/>
                <a:cs typeface="Cambria"/>
              </a:rPr>
              <a:t>blame</a:t>
            </a:r>
            <a:endParaRPr sz="2400" dirty="0">
              <a:latin typeface="Calibri" panose="020F0502020204030204" pitchFamily="34" charset="0"/>
              <a:cs typeface="Cambria"/>
            </a:endParaRPr>
          </a:p>
          <a:p>
            <a:pPr marL="286385">
              <a:lnSpc>
                <a:spcPts val="2590"/>
              </a:lnSpc>
            </a:pPr>
            <a:r>
              <a:rPr sz="2400" spc="90" dirty="0">
                <a:latin typeface="Calibri" panose="020F0502020204030204" pitchFamily="34" charset="0"/>
                <a:cs typeface="Cambria"/>
              </a:rPr>
              <a:t>the </a:t>
            </a:r>
            <a:r>
              <a:rPr sz="2400" spc="55" dirty="0">
                <a:latin typeface="Calibri" panose="020F0502020204030204" pitchFamily="34" charset="0"/>
                <a:cs typeface="Cambria"/>
              </a:rPr>
              <a:t>other </a:t>
            </a:r>
            <a:r>
              <a:rPr sz="2400" spc="40" dirty="0">
                <a:latin typeface="Calibri" panose="020F0502020204030204" pitchFamily="34" charset="0"/>
                <a:cs typeface="Cambria"/>
              </a:rPr>
              <a:t>person </a:t>
            </a:r>
            <a:r>
              <a:rPr sz="2400" spc="20" dirty="0">
                <a:latin typeface="Calibri" panose="020F0502020204030204" pitchFamily="34" charset="0"/>
                <a:cs typeface="Cambria"/>
              </a:rPr>
              <a:t>for </a:t>
            </a:r>
            <a:r>
              <a:rPr sz="2400" spc="120" dirty="0">
                <a:latin typeface="Calibri" panose="020F0502020204030204" pitchFamily="34" charset="0"/>
                <a:cs typeface="Cambria"/>
              </a:rPr>
              <a:t>asking</a:t>
            </a:r>
            <a:r>
              <a:rPr sz="2400" spc="395" dirty="0">
                <a:latin typeface="Calibri" panose="020F0502020204030204" pitchFamily="34" charset="0"/>
                <a:cs typeface="Cambria"/>
              </a:rPr>
              <a:t> </a:t>
            </a:r>
            <a:r>
              <a:rPr sz="2400" spc="75" dirty="0">
                <a:latin typeface="Calibri" panose="020F0502020204030204" pitchFamily="34" charset="0"/>
                <a:cs typeface="Cambria"/>
              </a:rPr>
              <a:t>you.</a:t>
            </a:r>
            <a:endParaRPr sz="2400" dirty="0">
              <a:latin typeface="Calibri" panose="020F0502020204030204" pitchFamily="34" charset="0"/>
              <a:cs typeface="Cambria"/>
            </a:endParaRPr>
          </a:p>
          <a:p>
            <a:pPr>
              <a:lnSpc>
                <a:spcPct val="100000"/>
              </a:lnSpc>
              <a:spcBef>
                <a:spcPts val="50"/>
              </a:spcBef>
            </a:pPr>
            <a:endParaRPr sz="2500" dirty="0">
              <a:latin typeface="Calibri" panose="020F0502020204030204" pitchFamily="34" charset="0"/>
              <a:cs typeface="Times New Roman"/>
            </a:endParaRPr>
          </a:p>
          <a:p>
            <a:pPr marL="287020" indent="-274320">
              <a:lnSpc>
                <a:spcPts val="2595"/>
              </a:lnSpc>
              <a:buClr>
                <a:srgbClr val="FD8537"/>
              </a:buClr>
              <a:buSzPct val="68750"/>
              <a:buFont typeface="Wingdings"/>
              <a:buChar char=""/>
              <a:tabLst>
                <a:tab pos="287020" algn="l"/>
              </a:tabLst>
            </a:pPr>
            <a:r>
              <a:rPr sz="2400" spc="155" dirty="0">
                <a:latin typeface="Calibri" panose="020F0502020204030204" pitchFamily="34" charset="0"/>
                <a:cs typeface="Cambria"/>
              </a:rPr>
              <a:t>Ask </a:t>
            </a:r>
            <a:r>
              <a:rPr sz="2400" spc="20" dirty="0">
                <a:latin typeface="Calibri" panose="020F0502020204030204" pitchFamily="34" charset="0"/>
                <a:cs typeface="Cambria"/>
              </a:rPr>
              <a:t>for </a:t>
            </a:r>
            <a:r>
              <a:rPr sz="2400" spc="35" dirty="0">
                <a:latin typeface="Calibri" panose="020F0502020204030204" pitchFamily="34" charset="0"/>
                <a:cs typeface="Cambria"/>
              </a:rPr>
              <a:t>more </a:t>
            </a:r>
            <a:r>
              <a:rPr sz="2400" spc="75" dirty="0">
                <a:latin typeface="Calibri" panose="020F0502020204030204" pitchFamily="34" charset="0"/>
                <a:cs typeface="Cambria"/>
              </a:rPr>
              <a:t>information </a:t>
            </a:r>
            <a:r>
              <a:rPr sz="2400" spc="80" dirty="0">
                <a:latin typeface="Calibri" panose="020F0502020204030204" pitchFamily="34" charset="0"/>
                <a:cs typeface="Cambria"/>
              </a:rPr>
              <a:t>if </a:t>
            </a:r>
            <a:r>
              <a:rPr sz="2400" spc="45" dirty="0">
                <a:latin typeface="Calibri" panose="020F0502020204030204" pitchFamily="34" charset="0"/>
                <a:cs typeface="Cambria"/>
              </a:rPr>
              <a:t>you </a:t>
            </a:r>
            <a:r>
              <a:rPr sz="2400" spc="55" dirty="0">
                <a:latin typeface="Calibri" panose="020F0502020204030204" pitchFamily="34" charset="0"/>
                <a:cs typeface="Cambria"/>
              </a:rPr>
              <a:t>need </a:t>
            </a:r>
            <a:r>
              <a:rPr sz="2400" spc="105" dirty="0">
                <a:latin typeface="Calibri" panose="020F0502020204030204" pitchFamily="34" charset="0"/>
                <a:cs typeface="Cambria"/>
              </a:rPr>
              <a:t>it in</a:t>
            </a:r>
            <a:r>
              <a:rPr sz="2400" spc="575" dirty="0">
                <a:latin typeface="Calibri" panose="020F0502020204030204" pitchFamily="34" charset="0"/>
                <a:cs typeface="Cambria"/>
              </a:rPr>
              <a:t> </a:t>
            </a:r>
            <a:r>
              <a:rPr sz="2400" spc="25" dirty="0">
                <a:latin typeface="Calibri" panose="020F0502020204030204" pitchFamily="34" charset="0"/>
                <a:cs typeface="Cambria"/>
              </a:rPr>
              <a:t>order</a:t>
            </a:r>
            <a:endParaRPr sz="2400" dirty="0">
              <a:latin typeface="Calibri" panose="020F0502020204030204" pitchFamily="34" charset="0"/>
              <a:cs typeface="Cambria"/>
            </a:endParaRPr>
          </a:p>
          <a:p>
            <a:pPr marL="286385">
              <a:lnSpc>
                <a:spcPts val="2595"/>
              </a:lnSpc>
              <a:tabLst>
                <a:tab pos="6278880" algn="l"/>
              </a:tabLst>
            </a:pPr>
            <a:r>
              <a:rPr sz="2400" spc="5" dirty="0">
                <a:latin typeface="Calibri" panose="020F0502020204030204" pitchFamily="34" charset="0"/>
                <a:cs typeface="Georgia"/>
              </a:rPr>
              <a:t>to </a:t>
            </a:r>
            <a:r>
              <a:rPr sz="2400" spc="15" dirty="0">
                <a:latin typeface="Calibri" panose="020F0502020204030204" pitchFamily="34" charset="0"/>
                <a:cs typeface="Georgia"/>
              </a:rPr>
              <a:t>decide </a:t>
            </a:r>
            <a:r>
              <a:rPr sz="2400" spc="70" dirty="0">
                <a:latin typeface="Calibri" panose="020F0502020204030204" pitchFamily="34" charset="0"/>
                <a:cs typeface="Georgia"/>
              </a:rPr>
              <a:t>whether </a:t>
            </a:r>
            <a:r>
              <a:rPr sz="2400" spc="30" dirty="0">
                <a:latin typeface="Calibri" panose="020F0502020204030204" pitchFamily="34" charset="0"/>
                <a:cs typeface="Georgia"/>
              </a:rPr>
              <a:t>you </a:t>
            </a:r>
            <a:r>
              <a:rPr sz="2400" spc="95" dirty="0">
                <a:latin typeface="Calibri" panose="020F0502020204030204" pitchFamily="34" charset="0"/>
                <a:cs typeface="Georgia"/>
              </a:rPr>
              <a:t>want </a:t>
            </a:r>
            <a:r>
              <a:rPr sz="2400" spc="5" dirty="0">
                <a:latin typeface="Calibri" panose="020F0502020204030204" pitchFamily="34" charset="0"/>
                <a:cs typeface="Georgia"/>
              </a:rPr>
              <a:t>to </a:t>
            </a:r>
            <a:r>
              <a:rPr sz="2400" spc="100" dirty="0">
                <a:latin typeface="Calibri" panose="020F0502020204030204" pitchFamily="34" charset="0"/>
                <a:cs typeface="Georgia"/>
              </a:rPr>
              <a:t>say</a:t>
            </a:r>
            <a:r>
              <a:rPr sz="2400" spc="355" dirty="0">
                <a:latin typeface="Calibri" panose="020F0502020204030204" pitchFamily="34" charset="0"/>
                <a:cs typeface="Georgia"/>
              </a:rPr>
              <a:t> </a:t>
            </a:r>
            <a:r>
              <a:rPr sz="2400" spc="20" dirty="0">
                <a:latin typeface="Calibri" panose="020F0502020204030204" pitchFamily="34" charset="0"/>
                <a:cs typeface="Georgia"/>
              </a:rPr>
              <a:t>‘yes’</a:t>
            </a:r>
            <a:r>
              <a:rPr sz="2400" spc="75" dirty="0">
                <a:latin typeface="Calibri" panose="020F0502020204030204" pitchFamily="34" charset="0"/>
                <a:cs typeface="Georgia"/>
              </a:rPr>
              <a:t> </a:t>
            </a:r>
            <a:r>
              <a:rPr sz="2400" spc="-5" dirty="0">
                <a:latin typeface="Calibri" panose="020F0502020204030204" pitchFamily="34" charset="0"/>
                <a:cs typeface="Georgia"/>
              </a:rPr>
              <a:t>or</a:t>
            </a:r>
            <a:r>
              <a:rPr lang="cs-CZ" sz="2400" spc="-5" dirty="0">
                <a:latin typeface="Calibri" panose="020F0502020204030204" pitchFamily="34" charset="0"/>
                <a:cs typeface="Georgia"/>
              </a:rPr>
              <a:t> </a:t>
            </a:r>
            <a:r>
              <a:rPr sz="2400" spc="5" dirty="0">
                <a:latin typeface="Calibri" panose="020F0502020204030204" pitchFamily="34" charset="0"/>
                <a:cs typeface="Georgia"/>
              </a:rPr>
              <a:t>‘no’</a:t>
            </a:r>
            <a:r>
              <a:rPr sz="2400" spc="5" dirty="0">
                <a:latin typeface="Calibri" panose="020F0502020204030204" pitchFamily="34" charset="0"/>
                <a:cs typeface="Cambria"/>
              </a:rPr>
              <a:t>.</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3038447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Final</a:t>
            </a:r>
            <a:r>
              <a:rPr lang="cs-CZ" dirty="0" smtClean="0"/>
              <a:t> </a:t>
            </a:r>
            <a:r>
              <a:rPr lang="cs-CZ" dirty="0" err="1" smtClean="0"/>
              <a:t>exercise</a:t>
            </a:r>
            <a:endParaRPr lang="cs-CZ" dirty="0"/>
          </a:p>
        </p:txBody>
      </p:sp>
      <p:sp>
        <p:nvSpPr>
          <p:cNvPr id="3" name="Zástupný symbol pro obsah 2"/>
          <p:cNvSpPr>
            <a:spLocks noGrp="1"/>
          </p:cNvSpPr>
          <p:nvPr>
            <p:ph idx="1"/>
          </p:nvPr>
        </p:nvSpPr>
        <p:spPr/>
        <p:txBody>
          <a:bodyPr/>
          <a:lstStyle/>
          <a:p>
            <a:pPr lvl="0"/>
            <a:r>
              <a:rPr lang="en-US" sz="1800" dirty="0"/>
              <a:t>You bring your car to a garage for service. You ask the mechanic to call and let you know how much it will cost before doing the work. He doesn't call and when you call him he tells you he has already done the work and your bill is $</a:t>
            </a:r>
            <a:r>
              <a:rPr lang="en-US" sz="1800" dirty="0" smtClean="0"/>
              <a:t>250</a:t>
            </a:r>
            <a:r>
              <a:rPr lang="cs-CZ" sz="1800" dirty="0" smtClean="0"/>
              <a:t>0</a:t>
            </a:r>
            <a:r>
              <a:rPr lang="en-US" sz="1800" dirty="0" smtClean="0"/>
              <a:t>.</a:t>
            </a:r>
            <a:r>
              <a:rPr lang="cs-CZ" sz="1800" dirty="0" smtClean="0"/>
              <a:t> </a:t>
            </a:r>
            <a:r>
              <a:rPr lang="cs-CZ" sz="1800" dirty="0" err="1" smtClean="0"/>
              <a:t>It</a:t>
            </a:r>
            <a:r>
              <a:rPr lang="cs-CZ" sz="1800" dirty="0" smtClean="0"/>
              <a:t> </a:t>
            </a:r>
            <a:r>
              <a:rPr lang="cs-CZ" sz="1800" dirty="0" err="1" smtClean="0"/>
              <a:t>is</a:t>
            </a:r>
            <a:r>
              <a:rPr lang="cs-CZ" sz="1800" dirty="0" smtClean="0"/>
              <a:t> </a:t>
            </a:r>
            <a:r>
              <a:rPr lang="cs-CZ" sz="1800" dirty="0" err="1" smtClean="0"/>
              <a:t>too</a:t>
            </a:r>
            <a:r>
              <a:rPr lang="cs-CZ" sz="1800" dirty="0" smtClean="0"/>
              <a:t> much.</a:t>
            </a:r>
          </a:p>
          <a:p>
            <a:r>
              <a:rPr lang="en-US" sz="1800" dirty="0"/>
              <a:t>At a daily briefing with the team, Your manager comes up with an idea, which you yourself had mentioned to her only 3 days ago. The problem was that she indicated that it was her idea. You are annoyed about this, and want to tackle her after the briefing. </a:t>
            </a:r>
            <a:endParaRPr lang="cs-CZ" sz="1800" dirty="0"/>
          </a:p>
          <a:p>
            <a:r>
              <a:rPr lang="en-US" sz="1800" dirty="0"/>
              <a:t>You want to go to the department meeting. Your manager says to you: “As everyone can’t go the meeting, would you mind staying and answering the phone.” You do mind.</a:t>
            </a:r>
            <a:endParaRPr lang="cs-CZ" sz="1800" dirty="0"/>
          </a:p>
          <a:p>
            <a:pPr lvl="0"/>
            <a:r>
              <a:rPr lang="cs-CZ" sz="1800" dirty="0" err="1" smtClean="0"/>
              <a:t>Your</a:t>
            </a:r>
            <a:r>
              <a:rPr lang="cs-CZ" sz="1800" dirty="0" smtClean="0"/>
              <a:t> </a:t>
            </a:r>
            <a:r>
              <a:rPr lang="cs-CZ" sz="1800" dirty="0" err="1" smtClean="0"/>
              <a:t>own</a:t>
            </a:r>
            <a:r>
              <a:rPr lang="cs-CZ" sz="1800" dirty="0" smtClean="0"/>
              <a:t> </a:t>
            </a:r>
            <a:r>
              <a:rPr lang="cs-CZ" sz="1800" dirty="0" err="1" smtClean="0"/>
              <a:t>scenario</a:t>
            </a:r>
            <a:r>
              <a:rPr lang="cs-CZ" sz="1800" dirty="0" smtClean="0"/>
              <a:t>.</a:t>
            </a:r>
            <a:endParaRPr lang="cs-CZ" sz="1800" dirty="0"/>
          </a:p>
          <a:p>
            <a:endParaRPr lang="cs-CZ" sz="1800" dirty="0"/>
          </a:p>
        </p:txBody>
      </p:sp>
      <p:sp>
        <p:nvSpPr>
          <p:cNvPr id="4" name="Zástupný symbol pro zápatí 3"/>
          <p:cNvSpPr>
            <a:spLocks noGrp="1"/>
          </p:cNvSpPr>
          <p:nvPr>
            <p:ph type="ftr" sz="quarter" idx="10"/>
          </p:nvPr>
        </p:nvSpPr>
        <p:spPr/>
        <p:txBody>
          <a:bodyPr/>
          <a:lstStyle/>
          <a:p>
            <a:r>
              <a:rPr lang="en-US" smtClean="0"/>
              <a:t>MPV_COMA Communication and Managerial Skills Training</a:t>
            </a:r>
            <a:endParaRPr lang="en-US"/>
          </a:p>
        </p:txBody>
      </p:sp>
    </p:spTree>
    <p:extLst>
      <p:ext uri="{BB962C8B-B14F-4D97-AF65-F5344CB8AC3E}">
        <p14:creationId xmlns:p14="http://schemas.microsoft.com/office/powerpoint/2010/main" val="1056394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99592" y="620688"/>
            <a:ext cx="7772400" cy="503237"/>
          </a:xfrm>
          <a:prstGeom prst="rect">
            <a:avLst/>
          </a:prstGeom>
        </p:spPr>
        <p:txBody>
          <a:bodyPr vert="horz" wrap="square" lIns="0" tIns="517652" rIns="0" bIns="0" rtlCol="0">
            <a:spAutoFit/>
          </a:bodyPr>
          <a:lstStyle/>
          <a:p>
            <a:pPr marL="12700">
              <a:lnSpc>
                <a:spcPct val="100000"/>
              </a:lnSpc>
            </a:pPr>
            <a:r>
              <a:rPr sz="3000" spc="280" dirty="0"/>
              <a:t>W</a:t>
            </a:r>
            <a:r>
              <a:rPr spc="280" dirty="0"/>
              <a:t>HY </a:t>
            </a:r>
            <a:r>
              <a:rPr spc="254" dirty="0"/>
              <a:t>IS </a:t>
            </a:r>
            <a:r>
              <a:rPr spc="180" dirty="0"/>
              <a:t>IT </a:t>
            </a:r>
            <a:r>
              <a:rPr spc="280" dirty="0"/>
              <a:t>DIFFICULT </a:t>
            </a:r>
            <a:r>
              <a:rPr spc="235" dirty="0"/>
              <a:t>TO </a:t>
            </a:r>
            <a:r>
              <a:rPr spc="290" dirty="0"/>
              <a:t>SAY</a:t>
            </a:r>
            <a:r>
              <a:rPr spc="570" dirty="0"/>
              <a:t> </a:t>
            </a:r>
            <a:r>
              <a:rPr sz="3000" spc="110" dirty="0">
                <a:latin typeface="Calibri" panose="020F0502020204030204" pitchFamily="34" charset="0"/>
                <a:cs typeface="Georgia"/>
              </a:rPr>
              <a:t>„YES“</a:t>
            </a:r>
            <a:endParaRPr sz="3000" dirty="0">
              <a:latin typeface="Calibri" panose="020F0502020204030204" pitchFamily="34" charset="0"/>
              <a:cs typeface="Georgia"/>
            </a:endParaRPr>
          </a:p>
        </p:txBody>
      </p:sp>
      <p:sp>
        <p:nvSpPr>
          <p:cNvPr id="3" name="object 3"/>
          <p:cNvSpPr txBox="1"/>
          <p:nvPr/>
        </p:nvSpPr>
        <p:spPr>
          <a:xfrm>
            <a:off x="535940" y="1641602"/>
            <a:ext cx="5968365" cy="1692275"/>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7020" algn="l"/>
              </a:tabLst>
            </a:pPr>
            <a:r>
              <a:rPr sz="2400" spc="40" dirty="0">
                <a:latin typeface="Calibri" panose="020F0502020204030204" pitchFamily="34" charset="0"/>
                <a:cs typeface="Georgia"/>
              </a:rPr>
              <a:t>I </a:t>
            </a:r>
            <a:r>
              <a:rPr sz="2400" dirty="0">
                <a:latin typeface="Calibri" panose="020F0502020204030204" pitchFamily="34" charset="0"/>
                <a:cs typeface="Georgia"/>
              </a:rPr>
              <a:t>don’t </a:t>
            </a:r>
            <a:r>
              <a:rPr sz="2400" spc="50" dirty="0">
                <a:latin typeface="Calibri" panose="020F0502020204030204" pitchFamily="34" charset="0"/>
                <a:cs typeface="Georgia"/>
              </a:rPr>
              <a:t>deserve</a:t>
            </a:r>
            <a:r>
              <a:rPr sz="2400" spc="125" dirty="0">
                <a:latin typeface="Calibri" panose="020F0502020204030204" pitchFamily="34" charset="0"/>
                <a:cs typeface="Georgia"/>
              </a:rPr>
              <a:t> </a:t>
            </a:r>
            <a:r>
              <a:rPr sz="2400" spc="125" dirty="0">
                <a:latin typeface="Calibri" panose="020F0502020204030204" pitchFamily="34" charset="0"/>
                <a:cs typeface="Cambria"/>
              </a:rPr>
              <a:t>it.</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105" dirty="0">
                <a:latin typeface="Calibri" panose="020F0502020204030204" pitchFamily="34" charset="0"/>
                <a:cs typeface="Cambria"/>
              </a:rPr>
              <a:t>They </a:t>
            </a:r>
            <a:r>
              <a:rPr sz="2400" spc="114" dirty="0">
                <a:latin typeface="Calibri" panose="020F0502020204030204" pitchFamily="34" charset="0"/>
                <a:cs typeface="Cambria"/>
              </a:rPr>
              <a:t>might </a:t>
            </a:r>
            <a:r>
              <a:rPr sz="2400" spc="50" dirty="0">
                <a:latin typeface="Calibri" panose="020F0502020204030204" pitchFamily="34" charset="0"/>
                <a:cs typeface="Cambria"/>
              </a:rPr>
              <a:t>not </a:t>
            </a:r>
            <a:r>
              <a:rPr sz="2400" spc="90" dirty="0">
                <a:latin typeface="Calibri" panose="020F0502020204030204" pitchFamily="34" charset="0"/>
                <a:cs typeface="Cambria"/>
              </a:rPr>
              <a:t>really </a:t>
            </a:r>
            <a:r>
              <a:rPr sz="2400" spc="105" dirty="0">
                <a:latin typeface="Calibri" panose="020F0502020204030204" pitchFamily="34" charset="0"/>
                <a:cs typeface="Cambria"/>
              </a:rPr>
              <a:t>mean</a:t>
            </a:r>
            <a:r>
              <a:rPr sz="2400" spc="265" dirty="0">
                <a:latin typeface="Calibri" panose="020F0502020204030204" pitchFamily="34" charset="0"/>
                <a:cs typeface="Cambria"/>
              </a:rPr>
              <a:t> </a:t>
            </a:r>
            <a:r>
              <a:rPr sz="2400" spc="125" dirty="0">
                <a:latin typeface="Calibri" panose="020F0502020204030204" pitchFamily="34" charset="0"/>
                <a:cs typeface="Cambria"/>
              </a:rPr>
              <a:t>it.</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195" dirty="0">
                <a:latin typeface="Calibri" panose="020F0502020204030204" pitchFamily="34" charset="0"/>
                <a:cs typeface="Cambria"/>
              </a:rPr>
              <a:t>I </a:t>
            </a:r>
            <a:r>
              <a:rPr sz="2400" spc="145" dirty="0">
                <a:latin typeface="Calibri" panose="020F0502020204030204" pitchFamily="34" charset="0"/>
                <a:cs typeface="Cambria"/>
              </a:rPr>
              <a:t>am </a:t>
            </a:r>
            <a:r>
              <a:rPr sz="2400" spc="55" dirty="0">
                <a:latin typeface="Calibri" panose="020F0502020204030204" pitchFamily="34" charset="0"/>
                <a:cs typeface="Cambria"/>
              </a:rPr>
              <a:t>not </a:t>
            </a:r>
            <a:r>
              <a:rPr sz="2400" spc="90" dirty="0">
                <a:latin typeface="Calibri" panose="020F0502020204030204" pitchFamily="34" charset="0"/>
                <a:cs typeface="Cambria"/>
              </a:rPr>
              <a:t>really </a:t>
            </a:r>
            <a:r>
              <a:rPr sz="2400" spc="80" dirty="0">
                <a:latin typeface="Calibri" panose="020F0502020204030204" pitchFamily="34" charset="0"/>
                <a:cs typeface="Cambria"/>
              </a:rPr>
              <a:t>sure </a:t>
            </a:r>
            <a:r>
              <a:rPr sz="2400" spc="130" dirty="0">
                <a:latin typeface="Calibri" panose="020F0502020204030204" pitchFamily="34" charset="0"/>
                <a:cs typeface="Cambria"/>
              </a:rPr>
              <a:t>that </a:t>
            </a:r>
            <a:r>
              <a:rPr sz="2400" spc="80" dirty="0">
                <a:latin typeface="Calibri" panose="020F0502020204030204" pitchFamily="34" charset="0"/>
                <a:cs typeface="Cambria"/>
              </a:rPr>
              <a:t>is </a:t>
            </a:r>
            <a:r>
              <a:rPr sz="2400" spc="105" dirty="0">
                <a:latin typeface="Calibri" panose="020F0502020204030204" pitchFamily="34" charset="0"/>
                <a:cs typeface="Cambria"/>
              </a:rPr>
              <a:t>what </a:t>
            </a:r>
            <a:r>
              <a:rPr sz="2400" spc="195" dirty="0">
                <a:latin typeface="Calibri" panose="020F0502020204030204" pitchFamily="34" charset="0"/>
                <a:cs typeface="Cambria"/>
              </a:rPr>
              <a:t>I</a:t>
            </a:r>
            <a:r>
              <a:rPr sz="2400" spc="285" dirty="0">
                <a:latin typeface="Calibri" panose="020F0502020204030204" pitchFamily="34" charset="0"/>
                <a:cs typeface="Cambria"/>
              </a:rPr>
              <a:t> </a:t>
            </a:r>
            <a:r>
              <a:rPr sz="2400" spc="114" dirty="0">
                <a:latin typeface="Calibri" panose="020F0502020204030204" pitchFamily="34" charset="0"/>
                <a:cs typeface="Cambria"/>
              </a:rPr>
              <a:t>want.</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40" dirty="0">
                <a:latin typeface="Calibri" panose="020F0502020204030204" pitchFamily="34" charset="0"/>
                <a:cs typeface="Georgia"/>
              </a:rPr>
              <a:t>I </a:t>
            </a:r>
            <a:r>
              <a:rPr sz="2400" dirty="0">
                <a:latin typeface="Calibri" panose="020F0502020204030204" pitchFamily="34" charset="0"/>
                <a:cs typeface="Georgia"/>
              </a:rPr>
              <a:t>don’t </a:t>
            </a:r>
            <a:r>
              <a:rPr sz="2400" spc="75" dirty="0">
                <a:latin typeface="Calibri" panose="020F0502020204030204" pitchFamily="34" charset="0"/>
                <a:cs typeface="Georgia"/>
              </a:rPr>
              <a:t>have </a:t>
            </a:r>
            <a:r>
              <a:rPr sz="2400" spc="35" dirty="0">
                <a:latin typeface="Calibri" panose="020F0502020204030204" pitchFamily="34" charset="0"/>
                <a:cs typeface="Georgia"/>
              </a:rPr>
              <a:t>enough</a:t>
            </a:r>
            <a:r>
              <a:rPr sz="2400" spc="180" dirty="0">
                <a:latin typeface="Calibri" panose="020F0502020204030204" pitchFamily="34" charset="0"/>
                <a:cs typeface="Georgia"/>
              </a:rPr>
              <a:t> </a:t>
            </a:r>
            <a:r>
              <a:rPr sz="2400" spc="80" dirty="0">
                <a:latin typeface="Calibri" panose="020F0502020204030204" pitchFamily="34" charset="0"/>
                <a:cs typeface="Cambria"/>
              </a:rPr>
              <a:t>information.</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3294527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7584" y="476672"/>
            <a:ext cx="7772400" cy="503237"/>
          </a:xfrm>
          <a:prstGeom prst="rect">
            <a:avLst/>
          </a:prstGeom>
        </p:spPr>
        <p:txBody>
          <a:bodyPr vert="horz" wrap="square" lIns="0" tIns="517652" rIns="0" bIns="0" rtlCol="0">
            <a:spAutoFit/>
          </a:bodyPr>
          <a:lstStyle/>
          <a:p>
            <a:pPr marL="12700">
              <a:lnSpc>
                <a:spcPct val="100000"/>
              </a:lnSpc>
            </a:pPr>
            <a:r>
              <a:rPr sz="3000" spc="290" dirty="0"/>
              <a:t>A</a:t>
            </a:r>
            <a:r>
              <a:rPr spc="290" dirty="0"/>
              <a:t>SSERTIVENESS</a:t>
            </a:r>
            <a:endParaRPr sz="3000" dirty="0"/>
          </a:p>
        </p:txBody>
      </p:sp>
      <p:sp>
        <p:nvSpPr>
          <p:cNvPr id="3" name="object 3"/>
          <p:cNvSpPr txBox="1"/>
          <p:nvPr/>
        </p:nvSpPr>
        <p:spPr>
          <a:xfrm>
            <a:off x="813290" y="1484784"/>
            <a:ext cx="7666355" cy="5032147"/>
          </a:xfrm>
          <a:prstGeom prst="rect">
            <a:avLst/>
          </a:prstGeom>
        </p:spPr>
        <p:txBody>
          <a:bodyPr vert="horz" wrap="square" lIns="0" tIns="0" rIns="0" bIns="0" rtlCol="0">
            <a:spAutoFit/>
          </a:bodyPr>
          <a:lstStyle/>
          <a:p>
            <a:pPr marL="287020" marR="541655" indent="-274320">
              <a:lnSpc>
                <a:spcPct val="100000"/>
              </a:lnSpc>
              <a:buClr>
                <a:srgbClr val="FD8537"/>
              </a:buClr>
              <a:buSzPct val="68750"/>
              <a:buFont typeface="Wingdings"/>
              <a:buChar char=""/>
              <a:tabLst>
                <a:tab pos="287020" algn="l"/>
              </a:tabLst>
            </a:pPr>
            <a:r>
              <a:rPr sz="2400" spc="80" dirty="0">
                <a:latin typeface="Calibri" panose="020F0502020204030204" pitchFamily="34" charset="0"/>
                <a:cs typeface="Cambria"/>
              </a:rPr>
              <a:t>is </a:t>
            </a:r>
            <a:r>
              <a:rPr sz="2400" spc="90" dirty="0">
                <a:latin typeface="Calibri" panose="020F0502020204030204" pitchFamily="34" charset="0"/>
                <a:cs typeface="Cambria"/>
              </a:rPr>
              <a:t>the </a:t>
            </a:r>
            <a:r>
              <a:rPr sz="2400" spc="95" dirty="0">
                <a:latin typeface="Calibri" panose="020F0502020204030204" pitchFamily="34" charset="0"/>
                <a:cs typeface="Cambria"/>
              </a:rPr>
              <a:t>quality </a:t>
            </a:r>
            <a:r>
              <a:rPr sz="2400" spc="-5" dirty="0">
                <a:latin typeface="Calibri" panose="020F0502020204030204" pitchFamily="34" charset="0"/>
                <a:cs typeface="Cambria"/>
              </a:rPr>
              <a:t>of </a:t>
            </a:r>
            <a:r>
              <a:rPr sz="2400" spc="65" dirty="0">
                <a:latin typeface="Calibri" panose="020F0502020204030204" pitchFamily="34" charset="0"/>
                <a:cs typeface="Cambria"/>
              </a:rPr>
              <a:t>being </a:t>
            </a:r>
            <a:r>
              <a:rPr sz="2400" spc="70" dirty="0" smtClean="0">
                <a:latin typeface="Calibri" panose="020F0502020204030204" pitchFamily="34" charset="0"/>
                <a:cs typeface="Cambria"/>
              </a:rPr>
              <a:t>self-assured</a:t>
            </a:r>
            <a:r>
              <a:rPr lang="cs-CZ" sz="2400" spc="70" dirty="0" smtClean="0">
                <a:latin typeface="Calibri" panose="020F0502020204030204" pitchFamily="34" charset="0"/>
                <a:cs typeface="Cambria"/>
              </a:rPr>
              <a:t>, </a:t>
            </a:r>
            <a:r>
              <a:rPr lang="cs-CZ" sz="2400" spc="70" dirty="0" err="1" smtClean="0">
                <a:latin typeface="Calibri" panose="020F0502020204030204" pitchFamily="34" charset="0"/>
                <a:cs typeface="Cambria"/>
              </a:rPr>
              <a:t>cooperative</a:t>
            </a:r>
            <a:r>
              <a:rPr sz="2400" spc="70" dirty="0" smtClean="0">
                <a:latin typeface="Calibri" panose="020F0502020204030204" pitchFamily="34" charset="0"/>
                <a:cs typeface="Cambria"/>
              </a:rPr>
              <a:t> </a:t>
            </a:r>
            <a:r>
              <a:rPr sz="2400" spc="105" dirty="0">
                <a:latin typeface="Calibri" panose="020F0502020204030204" pitchFamily="34" charset="0"/>
                <a:cs typeface="Cambria"/>
              </a:rPr>
              <a:t>and </a:t>
            </a:r>
            <a:r>
              <a:rPr sz="2400" spc="60" dirty="0">
                <a:latin typeface="Calibri" panose="020F0502020204030204" pitchFamily="34" charset="0"/>
                <a:cs typeface="Cambria"/>
              </a:rPr>
              <a:t>confident  </a:t>
            </a:r>
            <a:r>
              <a:rPr sz="2400" spc="75" dirty="0">
                <a:latin typeface="Calibri" panose="020F0502020204030204" pitchFamily="34" charset="0"/>
                <a:cs typeface="Cambria"/>
              </a:rPr>
              <a:t>without </a:t>
            </a:r>
            <a:r>
              <a:rPr sz="2400" spc="65" dirty="0">
                <a:latin typeface="Calibri" panose="020F0502020204030204" pitchFamily="34" charset="0"/>
                <a:cs typeface="Cambria"/>
              </a:rPr>
              <a:t>being</a:t>
            </a:r>
            <a:r>
              <a:rPr sz="2400" spc="160" dirty="0">
                <a:latin typeface="Calibri" panose="020F0502020204030204" pitchFamily="34" charset="0"/>
                <a:cs typeface="Cambria"/>
              </a:rPr>
              <a:t> </a:t>
            </a:r>
            <a:r>
              <a:rPr sz="2400" spc="85" dirty="0" smtClean="0">
                <a:latin typeface="Calibri" panose="020F0502020204030204" pitchFamily="34" charset="0"/>
                <a:cs typeface="Cambria"/>
              </a:rPr>
              <a:t>aggressive</a:t>
            </a:r>
            <a:r>
              <a:rPr lang="cs-CZ" sz="2400" spc="85" dirty="0" smtClean="0">
                <a:latin typeface="Calibri" panose="020F0502020204030204" pitchFamily="34" charset="0"/>
                <a:cs typeface="Cambria"/>
              </a:rPr>
              <a:t> </a:t>
            </a:r>
            <a:r>
              <a:rPr lang="cs-CZ" sz="2400" spc="85" dirty="0" err="1" smtClean="0">
                <a:latin typeface="Calibri" panose="020F0502020204030204" pitchFamily="34" charset="0"/>
                <a:cs typeface="Cambria"/>
              </a:rPr>
              <a:t>or</a:t>
            </a:r>
            <a:r>
              <a:rPr lang="cs-CZ" sz="2400" spc="85" dirty="0" smtClean="0">
                <a:latin typeface="Calibri" panose="020F0502020204030204" pitchFamily="34" charset="0"/>
                <a:cs typeface="Cambria"/>
              </a:rPr>
              <a:t> </a:t>
            </a:r>
            <a:r>
              <a:rPr lang="cs-CZ" sz="2400" spc="85" dirty="0" err="1" smtClean="0">
                <a:latin typeface="Calibri" panose="020F0502020204030204" pitchFamily="34" charset="0"/>
                <a:cs typeface="Cambria"/>
              </a:rPr>
              <a:t>passive</a:t>
            </a:r>
            <a:r>
              <a:rPr sz="2400" spc="85" dirty="0" smtClean="0">
                <a:latin typeface="Calibri" panose="020F0502020204030204" pitchFamily="34" charset="0"/>
                <a:cs typeface="Cambria"/>
              </a:rPr>
              <a:t>.</a:t>
            </a:r>
            <a:endParaRPr sz="2400" dirty="0">
              <a:latin typeface="Calibri" panose="020F0502020204030204" pitchFamily="34" charset="0"/>
              <a:cs typeface="Cambria"/>
            </a:endParaRPr>
          </a:p>
          <a:p>
            <a:pPr marL="287020" indent="-274320">
              <a:lnSpc>
                <a:spcPct val="100000"/>
              </a:lnSpc>
              <a:buClr>
                <a:srgbClr val="FD8537"/>
              </a:buClr>
              <a:buSzPct val="68750"/>
              <a:buFont typeface="Wingdings"/>
              <a:buChar char=""/>
              <a:tabLst>
                <a:tab pos="287020" algn="l"/>
              </a:tabLst>
            </a:pPr>
            <a:r>
              <a:rPr lang="en-US" sz="2400" u="heavy" spc="110" dirty="0">
                <a:latin typeface="Calibri" panose="020F0502020204030204" pitchFamily="34" charset="0"/>
                <a:cs typeface="Cambria"/>
              </a:rPr>
              <a:t>Mostly</a:t>
            </a:r>
            <a:r>
              <a:rPr lang="en-US" sz="2400" spc="110" dirty="0">
                <a:latin typeface="Calibri" panose="020F0502020204030204" pitchFamily="34" charset="0"/>
                <a:cs typeface="Cambria"/>
              </a:rPr>
              <a:t>, </a:t>
            </a:r>
            <a:r>
              <a:rPr lang="en-US" sz="2400" spc="95" dirty="0">
                <a:latin typeface="Calibri" panose="020F0502020204030204" pitchFamily="34" charset="0"/>
                <a:cs typeface="Cambria"/>
              </a:rPr>
              <a:t>understand </a:t>
            </a:r>
            <a:r>
              <a:rPr lang="en-US" sz="2400" spc="75" dirty="0">
                <a:latin typeface="Calibri" panose="020F0502020204030204" pitchFamily="34" charset="0"/>
                <a:cs typeface="Cambria"/>
              </a:rPr>
              <a:t>others, </a:t>
            </a:r>
            <a:r>
              <a:rPr lang="en-US" sz="2400" spc="45" dirty="0">
                <a:latin typeface="Calibri" panose="020F0502020204030204" pitchFamily="34" charset="0"/>
                <a:cs typeface="Cambria"/>
              </a:rPr>
              <a:t>cooperate, </a:t>
            </a:r>
            <a:r>
              <a:rPr lang="en-US" sz="2400" spc="80" dirty="0">
                <a:latin typeface="Calibri" panose="020F0502020204030204" pitchFamily="34" charset="0"/>
                <a:cs typeface="Cambria"/>
              </a:rPr>
              <a:t>find</a:t>
            </a:r>
            <a:r>
              <a:rPr lang="en-US" sz="2400" spc="290" dirty="0">
                <a:latin typeface="Calibri" panose="020F0502020204030204" pitchFamily="34" charset="0"/>
                <a:cs typeface="Cambria"/>
              </a:rPr>
              <a:t> </a:t>
            </a:r>
            <a:r>
              <a:rPr lang="en-US" sz="2400" spc="90" dirty="0">
                <a:latin typeface="Calibri" panose="020F0502020204030204" pitchFamily="34" charset="0"/>
                <a:cs typeface="Cambria"/>
              </a:rPr>
              <a:t>the</a:t>
            </a:r>
            <a:endParaRPr lang="en-US" sz="2400" dirty="0">
              <a:latin typeface="Calibri" panose="020F0502020204030204" pitchFamily="34" charset="0"/>
              <a:cs typeface="Cambria"/>
            </a:endParaRPr>
          </a:p>
          <a:p>
            <a:pPr marL="286385">
              <a:lnSpc>
                <a:spcPct val="100000"/>
              </a:lnSpc>
            </a:pPr>
            <a:r>
              <a:rPr lang="cs-CZ" sz="2400" spc="65" dirty="0">
                <a:latin typeface="Calibri" panose="020F0502020204030204" pitchFamily="34" charset="0"/>
                <a:cs typeface="Cambria"/>
              </a:rPr>
              <a:t>c</a:t>
            </a:r>
            <a:r>
              <a:rPr lang="en-US" sz="2400" spc="65" dirty="0" err="1" smtClean="0">
                <a:latin typeface="Calibri" panose="020F0502020204030204" pitchFamily="34" charset="0"/>
                <a:cs typeface="Cambria"/>
              </a:rPr>
              <a:t>onsensus</a:t>
            </a:r>
            <a:r>
              <a:rPr lang="cs-CZ" sz="2400" spc="65" dirty="0" smtClean="0">
                <a:latin typeface="Calibri" panose="020F0502020204030204" pitchFamily="34" charset="0"/>
                <a:cs typeface="Cambria"/>
              </a:rPr>
              <a:t>, </a:t>
            </a:r>
            <a:r>
              <a:rPr lang="cs-CZ" sz="2400" spc="65" dirty="0" err="1" smtClean="0">
                <a:latin typeface="Calibri" panose="020F0502020204030204" pitchFamily="34" charset="0"/>
                <a:cs typeface="Cambria"/>
              </a:rPr>
              <a:t>also</a:t>
            </a:r>
            <a:r>
              <a:rPr lang="cs-CZ" sz="2400" spc="65" dirty="0" smtClean="0">
                <a:latin typeface="Calibri" panose="020F0502020204030204" pitchFamily="34" charset="0"/>
                <a:cs typeface="Cambria"/>
              </a:rPr>
              <a:t> </a:t>
            </a:r>
            <a:r>
              <a:rPr lang="en-US" sz="2400" spc="20" dirty="0" smtClean="0">
                <a:latin typeface="Calibri" panose="020F0502020204030204" pitchFamily="34" charset="0"/>
                <a:cs typeface="Cambria"/>
              </a:rPr>
              <a:t>to </a:t>
            </a:r>
            <a:r>
              <a:rPr lang="en-US" sz="2400" spc="20" dirty="0">
                <a:latin typeface="Calibri" panose="020F0502020204030204" pitchFamily="34" charset="0"/>
                <a:cs typeface="Cambria"/>
              </a:rPr>
              <a:t>be </a:t>
            </a:r>
            <a:r>
              <a:rPr lang="en-US" sz="2400" spc="75" dirty="0">
                <a:latin typeface="Calibri" panose="020F0502020204030204" pitchFamily="34" charset="0"/>
                <a:cs typeface="Cambria"/>
              </a:rPr>
              <a:t>able </a:t>
            </a:r>
            <a:r>
              <a:rPr lang="en-US" sz="2400" spc="20" dirty="0">
                <a:latin typeface="Calibri" panose="020F0502020204030204" pitchFamily="34" charset="0"/>
                <a:cs typeface="Cambria"/>
              </a:rPr>
              <a:t>to </a:t>
            </a:r>
            <a:r>
              <a:rPr lang="en-US" sz="2400" spc="105" dirty="0">
                <a:latin typeface="Calibri" panose="020F0502020204030204" pitchFamily="34" charset="0"/>
                <a:cs typeface="Cambria"/>
              </a:rPr>
              <a:t>say </a:t>
            </a:r>
            <a:r>
              <a:rPr lang="en-US" sz="2400" spc="265" dirty="0">
                <a:latin typeface="Calibri" panose="020F0502020204030204" pitchFamily="34" charset="0"/>
                <a:cs typeface="Cambria"/>
              </a:rPr>
              <a:t>NO and </a:t>
            </a:r>
            <a:r>
              <a:rPr lang="en-US" sz="2400" spc="75" dirty="0" smtClean="0">
                <a:latin typeface="Calibri" panose="020F0502020204030204" pitchFamily="34" charset="0"/>
                <a:cs typeface="Cambria"/>
              </a:rPr>
              <a:t>resist</a:t>
            </a:r>
            <a:r>
              <a:rPr lang="cs-CZ" sz="2400" spc="75" dirty="0" smtClean="0">
                <a:latin typeface="Calibri" panose="020F0502020204030204" pitchFamily="34" charset="0"/>
                <a:cs typeface="Cambria"/>
              </a:rPr>
              <a:t> </a:t>
            </a:r>
            <a:r>
              <a:rPr lang="en-US" sz="2400" spc="65" dirty="0" smtClean="0">
                <a:latin typeface="Calibri" panose="020F0502020204030204" pitchFamily="34" charset="0"/>
                <a:cs typeface="Cambria"/>
              </a:rPr>
              <a:t>pressure</a:t>
            </a:r>
            <a:endParaRPr lang="en-US" sz="3500" dirty="0">
              <a:latin typeface="Calibri" panose="020F0502020204030204" pitchFamily="34" charset="0"/>
              <a:cs typeface="Times New Roman"/>
            </a:endParaRPr>
          </a:p>
          <a:p>
            <a:pPr marL="287020" marR="142875" indent="-274320">
              <a:lnSpc>
                <a:spcPct val="100200"/>
              </a:lnSpc>
              <a:spcBef>
                <a:spcPts val="595"/>
              </a:spcBef>
              <a:buClr>
                <a:srgbClr val="FD8537"/>
              </a:buClr>
              <a:buSzPct val="68750"/>
              <a:buFont typeface="Wingdings"/>
              <a:buChar char=""/>
              <a:tabLst>
                <a:tab pos="287020" algn="l"/>
              </a:tabLst>
            </a:pPr>
            <a:r>
              <a:rPr sz="2400" b="1" spc="135" dirty="0" smtClean="0">
                <a:latin typeface="Calibri" panose="020F0502020204030204" pitchFamily="34" charset="0"/>
                <a:cs typeface="Cambria"/>
              </a:rPr>
              <a:t>passive </a:t>
            </a:r>
            <a:r>
              <a:rPr sz="2400" b="1" spc="140" dirty="0">
                <a:latin typeface="Calibri" panose="020F0502020204030204" pitchFamily="34" charset="0"/>
                <a:cs typeface="Cambria"/>
              </a:rPr>
              <a:t>behaviour</a:t>
            </a:r>
            <a:r>
              <a:rPr sz="2400" spc="140" dirty="0">
                <a:latin typeface="Calibri" panose="020F0502020204030204" pitchFamily="34" charset="0"/>
                <a:cs typeface="Cambria"/>
              </a:rPr>
              <a:t>: </a:t>
            </a:r>
            <a:r>
              <a:rPr sz="2400" spc="70" dirty="0">
                <a:latin typeface="Calibri" panose="020F0502020204030204" pitchFamily="34" charset="0"/>
                <a:cs typeface="Cambria"/>
              </a:rPr>
              <a:t>sometimes </a:t>
            </a:r>
            <a:r>
              <a:rPr sz="2400" spc="95" dirty="0">
                <a:latin typeface="Calibri" panose="020F0502020204030204" pitchFamily="34" charset="0"/>
                <a:cs typeface="Cambria"/>
              </a:rPr>
              <a:t>the </a:t>
            </a:r>
            <a:r>
              <a:rPr sz="2400" spc="85" dirty="0">
                <a:latin typeface="Calibri" panose="020F0502020204030204" pitchFamily="34" charset="0"/>
                <a:cs typeface="Cambria"/>
              </a:rPr>
              <a:t>way </a:t>
            </a:r>
            <a:r>
              <a:rPr sz="2400" spc="20" dirty="0">
                <a:latin typeface="Calibri" panose="020F0502020204030204" pitchFamily="34" charset="0"/>
                <a:cs typeface="Cambria"/>
              </a:rPr>
              <a:t>we </a:t>
            </a:r>
            <a:r>
              <a:rPr sz="2400" spc="75" dirty="0">
                <a:latin typeface="Calibri" panose="020F0502020204030204" pitchFamily="34" charset="0"/>
                <a:cs typeface="Cambria"/>
              </a:rPr>
              <a:t>react  </a:t>
            </a:r>
            <a:r>
              <a:rPr sz="2400" spc="105" dirty="0">
                <a:latin typeface="Calibri" panose="020F0502020204030204" pitchFamily="34" charset="0"/>
                <a:cs typeface="Cambria"/>
              </a:rPr>
              <a:t>and </a:t>
            </a:r>
            <a:r>
              <a:rPr sz="2400" spc="40" dirty="0">
                <a:latin typeface="Calibri" panose="020F0502020204030204" pitchFamily="34" charset="0"/>
                <a:cs typeface="Cambria"/>
              </a:rPr>
              <a:t>respond </a:t>
            </a:r>
            <a:r>
              <a:rPr sz="2400" spc="20" dirty="0">
                <a:latin typeface="Calibri" panose="020F0502020204030204" pitchFamily="34" charset="0"/>
                <a:cs typeface="Cambria"/>
              </a:rPr>
              <a:t>to </a:t>
            </a:r>
            <a:r>
              <a:rPr sz="2400" spc="60" dirty="0">
                <a:latin typeface="Calibri" panose="020F0502020204030204" pitchFamily="34" charset="0"/>
                <a:cs typeface="Cambria"/>
              </a:rPr>
              <a:t>others </a:t>
            </a:r>
            <a:r>
              <a:rPr sz="2400" spc="95" dirty="0">
                <a:latin typeface="Calibri" panose="020F0502020204030204" pitchFamily="34" charset="0"/>
                <a:cs typeface="Cambria"/>
              </a:rPr>
              <a:t>can </a:t>
            </a:r>
            <a:r>
              <a:rPr sz="2400" spc="120" dirty="0">
                <a:latin typeface="Calibri" panose="020F0502020204030204" pitchFamily="34" charset="0"/>
                <a:cs typeface="Cambria"/>
              </a:rPr>
              <a:t>make </a:t>
            </a:r>
            <a:r>
              <a:rPr sz="2400" spc="110" dirty="0">
                <a:latin typeface="Calibri" panose="020F0502020204030204" pitchFamily="34" charset="0"/>
                <a:cs typeface="Cambria"/>
              </a:rPr>
              <a:t>us </a:t>
            </a:r>
            <a:r>
              <a:rPr sz="2400" spc="55" dirty="0">
                <a:latin typeface="Calibri" panose="020F0502020204030204" pitchFamily="34" charset="0"/>
                <a:cs typeface="Cambria"/>
              </a:rPr>
              <a:t>feel </a:t>
            </a:r>
            <a:r>
              <a:rPr sz="2400" spc="95" dirty="0">
                <a:latin typeface="Calibri" panose="020F0502020204030204" pitchFamily="34" charset="0"/>
                <a:cs typeface="Cambria"/>
              </a:rPr>
              <a:t>inadequate,  </a:t>
            </a:r>
            <a:r>
              <a:rPr sz="2400" spc="100" dirty="0">
                <a:latin typeface="Calibri" panose="020F0502020204030204" pitchFamily="34" charset="0"/>
                <a:cs typeface="Cambria"/>
              </a:rPr>
              <a:t>guilty </a:t>
            </a:r>
            <a:r>
              <a:rPr sz="2400" spc="-5" dirty="0">
                <a:latin typeface="Calibri" panose="020F0502020204030204" pitchFamily="34" charset="0"/>
                <a:cs typeface="Cambria"/>
              </a:rPr>
              <a:t>or</a:t>
            </a:r>
            <a:r>
              <a:rPr sz="2400" spc="110" dirty="0">
                <a:latin typeface="Calibri" panose="020F0502020204030204" pitchFamily="34" charset="0"/>
                <a:cs typeface="Cambria"/>
              </a:rPr>
              <a:t> </a:t>
            </a:r>
            <a:r>
              <a:rPr sz="2400" spc="90" dirty="0">
                <a:latin typeface="Calibri" panose="020F0502020204030204" pitchFamily="34" charset="0"/>
                <a:cs typeface="Cambria"/>
              </a:rPr>
              <a:t>regretful.</a:t>
            </a:r>
            <a:endParaRPr sz="2400" dirty="0">
              <a:latin typeface="Calibri" panose="020F0502020204030204" pitchFamily="34" charset="0"/>
              <a:cs typeface="Cambria"/>
            </a:endParaRPr>
          </a:p>
          <a:p>
            <a:pPr marL="287020" marR="5080" indent="-274320">
              <a:lnSpc>
                <a:spcPct val="100400"/>
              </a:lnSpc>
              <a:spcBef>
                <a:spcPts val="580"/>
              </a:spcBef>
              <a:buClr>
                <a:srgbClr val="FD8537"/>
              </a:buClr>
              <a:buSzPct val="68750"/>
              <a:buFont typeface="Wingdings"/>
              <a:buChar char=""/>
              <a:tabLst>
                <a:tab pos="287020" algn="l"/>
              </a:tabLst>
            </a:pPr>
            <a:r>
              <a:rPr sz="2400" b="1" spc="145" dirty="0">
                <a:latin typeface="Calibri" panose="020F0502020204030204" pitchFamily="34" charset="0"/>
                <a:cs typeface="Cambria"/>
              </a:rPr>
              <a:t>aggressive </a:t>
            </a:r>
            <a:r>
              <a:rPr sz="2400" b="1" spc="140" dirty="0">
                <a:latin typeface="Calibri" panose="020F0502020204030204" pitchFamily="34" charset="0"/>
                <a:cs typeface="Cambria"/>
              </a:rPr>
              <a:t>behaviour</a:t>
            </a:r>
            <a:r>
              <a:rPr sz="2400" spc="140" dirty="0">
                <a:latin typeface="Calibri" panose="020F0502020204030204" pitchFamily="34" charset="0"/>
                <a:cs typeface="Cambria"/>
              </a:rPr>
              <a:t>: </a:t>
            </a:r>
            <a:r>
              <a:rPr sz="2400" spc="20" dirty="0">
                <a:latin typeface="Calibri" panose="020F0502020204030204" pitchFamily="34" charset="0"/>
                <a:cs typeface="Cambria"/>
              </a:rPr>
              <a:t>we </a:t>
            </a:r>
            <a:r>
              <a:rPr sz="2400" spc="120" dirty="0">
                <a:latin typeface="Calibri" panose="020F0502020204030204" pitchFamily="34" charset="0"/>
                <a:cs typeface="Cambria"/>
              </a:rPr>
              <a:t>may </a:t>
            </a:r>
            <a:r>
              <a:rPr sz="2400" spc="60" dirty="0">
                <a:latin typeface="Calibri" panose="020F0502020204030204" pitchFamily="34" charset="0"/>
                <a:cs typeface="Cambria"/>
              </a:rPr>
              <a:t>also </a:t>
            </a:r>
            <a:r>
              <a:rPr sz="2400" spc="55" dirty="0">
                <a:latin typeface="Calibri" panose="020F0502020204030204" pitchFamily="34" charset="0"/>
                <a:cs typeface="Cambria"/>
              </a:rPr>
              <a:t>feel </a:t>
            </a:r>
            <a:r>
              <a:rPr sz="2400" spc="100" dirty="0">
                <a:latin typeface="Calibri" panose="020F0502020204030204" pitchFamily="34" charset="0"/>
                <a:cs typeface="Cambria"/>
              </a:rPr>
              <a:t>angry </a:t>
            </a:r>
            <a:r>
              <a:rPr sz="2400" spc="105" dirty="0">
                <a:latin typeface="Calibri" panose="020F0502020204030204" pitchFamily="34" charset="0"/>
                <a:cs typeface="Cambria"/>
              </a:rPr>
              <a:t>and  </a:t>
            </a:r>
            <a:r>
              <a:rPr sz="2400" spc="80" dirty="0">
                <a:latin typeface="Calibri" panose="020F0502020204030204" pitchFamily="34" charset="0"/>
                <a:cs typeface="Cambria"/>
              </a:rPr>
              <a:t>critical </a:t>
            </a:r>
            <a:r>
              <a:rPr sz="2400" spc="-5" dirty="0">
                <a:latin typeface="Calibri" panose="020F0502020204030204" pitchFamily="34" charset="0"/>
                <a:cs typeface="Cambria"/>
              </a:rPr>
              <a:t>of </a:t>
            </a:r>
            <a:r>
              <a:rPr sz="2400" spc="60" dirty="0">
                <a:latin typeface="Calibri" panose="020F0502020204030204" pitchFamily="34" charset="0"/>
                <a:cs typeface="Cambria"/>
              </a:rPr>
              <a:t>others </a:t>
            </a:r>
            <a:r>
              <a:rPr sz="2400" spc="90" dirty="0">
                <a:latin typeface="Calibri" panose="020F0502020204030204" pitchFamily="34" charset="0"/>
                <a:cs typeface="Cambria"/>
              </a:rPr>
              <a:t>during</a:t>
            </a:r>
            <a:r>
              <a:rPr sz="2400" spc="330" dirty="0">
                <a:latin typeface="Calibri" panose="020F0502020204030204" pitchFamily="34" charset="0"/>
                <a:cs typeface="Cambria"/>
              </a:rPr>
              <a:t> </a:t>
            </a:r>
            <a:r>
              <a:rPr sz="2400" spc="70" dirty="0">
                <a:latin typeface="Calibri" panose="020F0502020204030204" pitchFamily="34" charset="0"/>
                <a:cs typeface="Cambria"/>
              </a:rPr>
              <a:t>conversations.</a:t>
            </a:r>
            <a:endParaRPr sz="2400" dirty="0">
              <a:latin typeface="Calibri" panose="020F0502020204030204" pitchFamily="34" charset="0"/>
              <a:cs typeface="Cambria"/>
            </a:endParaRPr>
          </a:p>
          <a:p>
            <a:pPr marL="287020" marR="101600" indent="-274320">
              <a:lnSpc>
                <a:spcPct val="100200"/>
              </a:lnSpc>
              <a:spcBef>
                <a:spcPts val="580"/>
              </a:spcBef>
              <a:buClr>
                <a:srgbClr val="FD8537"/>
              </a:buClr>
              <a:buSzPct val="68750"/>
              <a:buFont typeface="Wingdings"/>
              <a:buChar char=""/>
              <a:tabLst>
                <a:tab pos="287020" algn="l"/>
              </a:tabLst>
            </a:pPr>
            <a:r>
              <a:rPr sz="2400" b="1" spc="130" dirty="0">
                <a:latin typeface="Calibri" panose="020F0502020204030204" pitchFamily="34" charset="0"/>
                <a:cs typeface="Cambria"/>
              </a:rPr>
              <a:t>assertive </a:t>
            </a:r>
            <a:r>
              <a:rPr sz="2400" b="1" spc="140" dirty="0">
                <a:latin typeface="Calibri" panose="020F0502020204030204" pitchFamily="34" charset="0"/>
                <a:cs typeface="Cambria"/>
              </a:rPr>
              <a:t>behaviour</a:t>
            </a:r>
            <a:r>
              <a:rPr sz="2400" spc="140" dirty="0">
                <a:latin typeface="Calibri" panose="020F0502020204030204" pitchFamily="34" charset="0"/>
                <a:cs typeface="Cambria"/>
              </a:rPr>
              <a:t>: </a:t>
            </a:r>
            <a:r>
              <a:rPr sz="2400" spc="80" dirty="0">
                <a:latin typeface="Calibri" panose="020F0502020204030204" pitchFamily="34" charset="0"/>
                <a:cs typeface="Cambria"/>
              </a:rPr>
              <a:t>is </a:t>
            </a:r>
            <a:r>
              <a:rPr sz="2400" spc="75" dirty="0">
                <a:latin typeface="Calibri" panose="020F0502020204030204" pitchFamily="34" charset="0"/>
                <a:cs typeface="Cambria"/>
              </a:rPr>
              <a:t>expressing </a:t>
            </a:r>
            <a:r>
              <a:rPr sz="2400" spc="50" dirty="0">
                <a:latin typeface="Calibri" panose="020F0502020204030204" pitchFamily="34" charset="0"/>
                <a:cs typeface="Cambria"/>
              </a:rPr>
              <a:t>your </a:t>
            </a:r>
            <a:r>
              <a:rPr sz="2400" spc="100" dirty="0">
                <a:latin typeface="Calibri" panose="020F0502020204030204" pitchFamily="34" charset="0"/>
                <a:cs typeface="Cambria"/>
              </a:rPr>
              <a:t>thoughts,  </a:t>
            </a:r>
            <a:r>
              <a:rPr sz="2400" spc="65" dirty="0">
                <a:latin typeface="Calibri" panose="020F0502020204030204" pitchFamily="34" charset="0"/>
                <a:cs typeface="Cambria"/>
              </a:rPr>
              <a:t>emotions, </a:t>
            </a:r>
            <a:r>
              <a:rPr sz="2400" spc="55" dirty="0">
                <a:latin typeface="Calibri" panose="020F0502020204030204" pitchFamily="34" charset="0"/>
                <a:cs typeface="Cambria"/>
              </a:rPr>
              <a:t>beliefs </a:t>
            </a:r>
            <a:r>
              <a:rPr sz="2400" spc="105" dirty="0">
                <a:latin typeface="Calibri" panose="020F0502020204030204" pitchFamily="34" charset="0"/>
                <a:cs typeface="Cambria"/>
              </a:rPr>
              <a:t>and </a:t>
            </a:r>
            <a:r>
              <a:rPr sz="2400" spc="50" dirty="0">
                <a:latin typeface="Calibri" panose="020F0502020204030204" pitchFamily="34" charset="0"/>
                <a:cs typeface="Cambria"/>
              </a:rPr>
              <a:t>opinions </a:t>
            </a:r>
            <a:r>
              <a:rPr sz="2400" spc="105" dirty="0">
                <a:latin typeface="Calibri" panose="020F0502020204030204" pitchFamily="34" charset="0"/>
                <a:cs typeface="Cambria"/>
              </a:rPr>
              <a:t>in </a:t>
            </a:r>
            <a:r>
              <a:rPr sz="2400" spc="140" dirty="0">
                <a:latin typeface="Calibri" panose="020F0502020204030204" pitchFamily="34" charset="0"/>
                <a:cs typeface="Cambria"/>
              </a:rPr>
              <a:t>an </a:t>
            </a:r>
            <a:r>
              <a:rPr sz="2400" spc="70" dirty="0">
                <a:latin typeface="Calibri" panose="020F0502020204030204" pitchFamily="34" charset="0"/>
                <a:cs typeface="Cambria"/>
              </a:rPr>
              <a:t>honest </a:t>
            </a:r>
            <a:r>
              <a:rPr sz="2400" spc="105" dirty="0">
                <a:latin typeface="Calibri" panose="020F0502020204030204" pitchFamily="34" charset="0"/>
                <a:cs typeface="Cambria"/>
              </a:rPr>
              <a:t>and  </a:t>
            </a:r>
            <a:r>
              <a:rPr sz="2400" spc="65" dirty="0">
                <a:latin typeface="Calibri" panose="020F0502020204030204" pitchFamily="34" charset="0"/>
                <a:cs typeface="Cambria"/>
              </a:rPr>
              <a:t>appropriate</a:t>
            </a:r>
            <a:r>
              <a:rPr sz="2400" spc="40" dirty="0">
                <a:latin typeface="Calibri" panose="020F0502020204030204" pitchFamily="34" charset="0"/>
                <a:cs typeface="Cambria"/>
              </a:rPr>
              <a:t> </a:t>
            </a:r>
            <a:r>
              <a:rPr sz="2400" spc="105" dirty="0">
                <a:latin typeface="Calibri" panose="020F0502020204030204" pitchFamily="34" charset="0"/>
                <a:cs typeface="Cambria"/>
              </a:rPr>
              <a:t>way.</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35083761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982833"/>
          </a:xfrm>
          <a:prstGeom prst="rect">
            <a:avLst/>
          </a:prstGeom>
        </p:spPr>
        <p:txBody>
          <a:bodyPr vert="horz" wrap="square" lIns="0" tIns="516128" rIns="0" bIns="0" rtlCol="0">
            <a:spAutoFit/>
          </a:bodyPr>
          <a:lstStyle/>
          <a:p>
            <a:pPr marL="12700">
              <a:lnSpc>
                <a:spcPct val="100000"/>
              </a:lnSpc>
            </a:pPr>
            <a:r>
              <a:rPr sz="3000" b="1" spc="275" dirty="0">
                <a:cs typeface="Cambria"/>
              </a:rPr>
              <a:t>H</a:t>
            </a:r>
            <a:r>
              <a:rPr b="1" spc="275" dirty="0">
                <a:cs typeface="Cambria"/>
              </a:rPr>
              <a:t>OW </a:t>
            </a:r>
            <a:r>
              <a:rPr b="1" spc="254" dirty="0">
                <a:cs typeface="Cambria"/>
              </a:rPr>
              <a:t>TO </a:t>
            </a:r>
            <a:r>
              <a:rPr b="1" spc="300" dirty="0">
                <a:cs typeface="Cambria"/>
              </a:rPr>
              <a:t>SAY </a:t>
            </a:r>
            <a:r>
              <a:rPr sz="3000" b="1" spc="165" dirty="0">
                <a:latin typeface="Calibri" panose="020F0502020204030204" pitchFamily="34" charset="0"/>
                <a:cs typeface="Georgia"/>
              </a:rPr>
              <a:t>„</a:t>
            </a:r>
            <a:r>
              <a:rPr b="1" spc="165" dirty="0">
                <a:cs typeface="Cambria"/>
              </a:rPr>
              <a:t>YES</a:t>
            </a:r>
            <a:r>
              <a:rPr sz="3000" b="1" spc="165" dirty="0">
                <a:latin typeface="Calibri" panose="020F0502020204030204" pitchFamily="34" charset="0"/>
                <a:cs typeface="Georgia"/>
              </a:rPr>
              <a:t>“</a:t>
            </a:r>
            <a:r>
              <a:rPr sz="3000" b="1" spc="210" dirty="0">
                <a:latin typeface="Calibri" panose="020F0502020204030204" pitchFamily="34" charset="0"/>
                <a:cs typeface="Georgia"/>
              </a:rPr>
              <a:t> </a:t>
            </a:r>
            <a:r>
              <a:rPr b="1" spc="330" dirty="0">
                <a:cs typeface="Cambria"/>
              </a:rPr>
              <a:t>ASSERTIVELY</a:t>
            </a:r>
            <a:endParaRPr sz="3000" dirty="0">
              <a:cs typeface="Cambria"/>
            </a:endParaRPr>
          </a:p>
        </p:txBody>
      </p:sp>
      <p:sp>
        <p:nvSpPr>
          <p:cNvPr id="3" name="object 3"/>
          <p:cNvSpPr txBox="1"/>
          <p:nvPr/>
        </p:nvSpPr>
        <p:spPr>
          <a:xfrm>
            <a:off x="535940" y="1641602"/>
            <a:ext cx="7131050" cy="2058035"/>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7020" algn="l"/>
              </a:tabLst>
            </a:pPr>
            <a:r>
              <a:rPr sz="2400" spc="130" dirty="0">
                <a:latin typeface="Calibri" panose="020F0502020204030204" pitchFamily="34" charset="0"/>
                <a:cs typeface="Georgia"/>
              </a:rPr>
              <a:t>Say </a:t>
            </a:r>
            <a:r>
              <a:rPr sz="2400" spc="20" dirty="0">
                <a:latin typeface="Calibri" panose="020F0502020204030204" pitchFamily="34" charset="0"/>
                <a:cs typeface="Georgia"/>
              </a:rPr>
              <a:t>‘yes’ </a:t>
            </a:r>
            <a:r>
              <a:rPr sz="2400" spc="65" dirty="0">
                <a:latin typeface="Calibri" panose="020F0502020204030204" pitchFamily="34" charset="0"/>
                <a:cs typeface="Georgia"/>
              </a:rPr>
              <a:t>clearly </a:t>
            </a:r>
            <a:r>
              <a:rPr sz="2400" spc="55" dirty="0">
                <a:latin typeface="Calibri" panose="020F0502020204030204" pitchFamily="34" charset="0"/>
                <a:cs typeface="Georgia"/>
              </a:rPr>
              <a:t>and </a:t>
            </a:r>
            <a:r>
              <a:rPr sz="2400" spc="85" dirty="0">
                <a:latin typeface="Calibri" panose="020F0502020204030204" pitchFamily="34" charset="0"/>
                <a:cs typeface="Cambria"/>
              </a:rPr>
              <a:t>definitely.</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90" dirty="0">
                <a:latin typeface="Calibri" panose="020F0502020204030204" pitchFamily="34" charset="0"/>
                <a:cs typeface="Cambria"/>
              </a:rPr>
              <a:t>Identify </a:t>
            </a:r>
            <a:r>
              <a:rPr sz="2400" spc="75" dirty="0">
                <a:latin typeface="Calibri" panose="020F0502020204030204" pitchFamily="34" charset="0"/>
                <a:cs typeface="Cambria"/>
              </a:rPr>
              <a:t>why </a:t>
            </a:r>
            <a:r>
              <a:rPr sz="2400" spc="45" dirty="0">
                <a:latin typeface="Calibri" panose="020F0502020204030204" pitchFamily="34" charset="0"/>
                <a:cs typeface="Cambria"/>
              </a:rPr>
              <a:t>you would </a:t>
            </a:r>
            <a:r>
              <a:rPr sz="2400" spc="80" dirty="0">
                <a:latin typeface="Calibri" panose="020F0502020204030204" pitchFamily="34" charset="0"/>
                <a:cs typeface="Cambria"/>
              </a:rPr>
              <a:t>find </a:t>
            </a:r>
            <a:r>
              <a:rPr sz="2400" spc="105" dirty="0">
                <a:latin typeface="Calibri" panose="020F0502020204030204" pitchFamily="34" charset="0"/>
                <a:cs typeface="Cambria"/>
              </a:rPr>
              <a:t>it</a:t>
            </a:r>
            <a:r>
              <a:rPr sz="2400" spc="355" dirty="0">
                <a:latin typeface="Calibri" panose="020F0502020204030204" pitchFamily="34" charset="0"/>
                <a:cs typeface="Cambria"/>
              </a:rPr>
              <a:t> </a:t>
            </a:r>
            <a:r>
              <a:rPr sz="2400" spc="90" dirty="0">
                <a:latin typeface="Calibri" panose="020F0502020204030204" pitchFamily="34" charset="0"/>
                <a:cs typeface="Cambria"/>
              </a:rPr>
              <a:t>difficult.</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spc="140" dirty="0">
                <a:latin typeface="Calibri" panose="020F0502020204030204" pitchFamily="34" charset="0"/>
                <a:cs typeface="Cambria"/>
              </a:rPr>
              <a:t>Examine </a:t>
            </a:r>
            <a:r>
              <a:rPr sz="2400" spc="90" dirty="0">
                <a:latin typeface="Calibri" panose="020F0502020204030204" pitchFamily="34" charset="0"/>
                <a:cs typeface="Cambria"/>
              </a:rPr>
              <a:t>thoughts realistically </a:t>
            </a:r>
            <a:r>
              <a:rPr sz="2400" spc="105" dirty="0">
                <a:latin typeface="Calibri" panose="020F0502020204030204" pitchFamily="34" charset="0"/>
                <a:cs typeface="Cambria"/>
              </a:rPr>
              <a:t>and </a:t>
            </a:r>
            <a:r>
              <a:rPr sz="2400" spc="130" dirty="0">
                <a:latin typeface="Calibri" panose="020F0502020204030204" pitchFamily="34" charset="0"/>
                <a:cs typeface="Cambria"/>
              </a:rPr>
              <a:t>ask</a:t>
            </a:r>
            <a:r>
              <a:rPr sz="2400" spc="235" dirty="0">
                <a:latin typeface="Calibri" panose="020F0502020204030204" pitchFamily="34" charset="0"/>
                <a:cs typeface="Cambria"/>
              </a:rPr>
              <a:t> </a:t>
            </a:r>
            <a:r>
              <a:rPr sz="2400" spc="70" dirty="0">
                <a:latin typeface="Calibri" panose="020F0502020204030204" pitchFamily="34" charset="0"/>
                <a:cs typeface="Cambria"/>
              </a:rPr>
              <a:t>yourself.</a:t>
            </a:r>
            <a:endParaRPr sz="2400" dirty="0">
              <a:latin typeface="Calibri" panose="020F0502020204030204" pitchFamily="34" charset="0"/>
              <a:cs typeface="Cambria"/>
            </a:endParaRPr>
          </a:p>
          <a:p>
            <a:pPr marL="287020" marR="800100" indent="-274320">
              <a:lnSpc>
                <a:spcPct val="100000"/>
              </a:lnSpc>
              <a:spcBef>
                <a:spcPts val="600"/>
              </a:spcBef>
              <a:buClr>
                <a:srgbClr val="FD8537"/>
              </a:buClr>
              <a:buSzPct val="68750"/>
              <a:buFont typeface="Wingdings"/>
              <a:buChar char=""/>
              <a:tabLst>
                <a:tab pos="287020" algn="l"/>
              </a:tabLst>
            </a:pPr>
            <a:r>
              <a:rPr lang="cs-CZ" sz="2400" spc="80" dirty="0">
                <a:latin typeface="Calibri" panose="020F0502020204030204" pitchFamily="34" charset="0"/>
                <a:cs typeface="Cambria"/>
              </a:rPr>
              <a:t>C</a:t>
            </a:r>
            <a:r>
              <a:rPr sz="2400" spc="80" dirty="0" err="1">
                <a:latin typeface="Calibri" panose="020F0502020204030204" pitchFamily="34" charset="0"/>
                <a:cs typeface="Cambria"/>
              </a:rPr>
              <a:t>larified</a:t>
            </a:r>
            <a:r>
              <a:rPr sz="2400" spc="80" dirty="0">
                <a:latin typeface="Calibri" panose="020F0502020204030204" pitchFamily="34" charset="0"/>
                <a:cs typeface="Cambria"/>
              </a:rPr>
              <a:t> </a:t>
            </a:r>
            <a:r>
              <a:rPr sz="2400" spc="114" dirty="0" err="1">
                <a:latin typeface="Calibri" panose="020F0502020204030204" pitchFamily="34" charset="0"/>
                <a:cs typeface="Cambria"/>
              </a:rPr>
              <a:t>th</a:t>
            </a:r>
            <a:r>
              <a:rPr lang="cs-CZ" sz="2400" spc="114" dirty="0">
                <a:latin typeface="Calibri" panose="020F0502020204030204" pitchFamily="34" charset="0"/>
                <a:cs typeface="Cambria"/>
              </a:rPr>
              <a:t>o</a:t>
            </a:r>
            <a:r>
              <a:rPr sz="2400" spc="114" dirty="0" err="1">
                <a:latin typeface="Calibri" panose="020F0502020204030204" pitchFamily="34" charset="0"/>
                <a:cs typeface="Cambria"/>
              </a:rPr>
              <a:t>ughts</a:t>
            </a:r>
            <a:r>
              <a:rPr sz="2400" spc="114" dirty="0">
                <a:latin typeface="Calibri" panose="020F0502020204030204" pitchFamily="34" charset="0"/>
                <a:cs typeface="Cambria"/>
              </a:rPr>
              <a:t> </a:t>
            </a:r>
            <a:r>
              <a:rPr lang="cs-CZ" sz="2400" spc="114" dirty="0">
                <a:latin typeface="Calibri" panose="020F0502020204030204" pitchFamily="34" charset="0"/>
                <a:cs typeface="Cambria"/>
              </a:rPr>
              <a:t>first, </a:t>
            </a:r>
            <a:r>
              <a:rPr sz="2400" spc="95" dirty="0">
                <a:latin typeface="Calibri" panose="020F0502020204030204" pitchFamily="34" charset="0"/>
                <a:cs typeface="Cambria"/>
              </a:rPr>
              <a:t>then </a:t>
            </a:r>
            <a:r>
              <a:rPr sz="2400" spc="55" dirty="0">
                <a:latin typeface="Calibri" panose="020F0502020204030204" pitchFamily="34" charset="0"/>
                <a:cs typeface="Georgia"/>
              </a:rPr>
              <a:t>reaffirm </a:t>
            </a:r>
            <a:r>
              <a:rPr sz="2400" spc="45" dirty="0">
                <a:latin typeface="Calibri" panose="020F0502020204030204" pitchFamily="34" charset="0"/>
                <a:cs typeface="Georgia"/>
              </a:rPr>
              <a:t>your desire </a:t>
            </a:r>
            <a:r>
              <a:rPr sz="2400" spc="5" dirty="0">
                <a:latin typeface="Calibri" panose="020F0502020204030204" pitchFamily="34" charset="0"/>
                <a:cs typeface="Georgia"/>
              </a:rPr>
              <a:t>to </a:t>
            </a:r>
            <a:r>
              <a:rPr sz="2400" spc="100" dirty="0">
                <a:latin typeface="Calibri" panose="020F0502020204030204" pitchFamily="34" charset="0"/>
                <a:cs typeface="Georgia"/>
              </a:rPr>
              <a:t>say</a:t>
            </a:r>
            <a:r>
              <a:rPr sz="2400" spc="145" dirty="0">
                <a:latin typeface="Calibri" panose="020F0502020204030204" pitchFamily="34" charset="0"/>
                <a:cs typeface="Georgia"/>
              </a:rPr>
              <a:t> </a:t>
            </a:r>
            <a:r>
              <a:rPr sz="2400" spc="50" dirty="0">
                <a:latin typeface="Calibri" panose="020F0502020204030204" pitchFamily="34" charset="0"/>
                <a:cs typeface="Georgia"/>
              </a:rPr>
              <a:t>‘yes’</a:t>
            </a:r>
            <a:r>
              <a:rPr sz="2400" spc="50" dirty="0">
                <a:latin typeface="Calibri" panose="020F0502020204030204" pitchFamily="34" charset="0"/>
                <a:cs typeface="Cambria"/>
              </a:rPr>
              <a:t>.</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199910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bject 2"/>
          <p:cNvSpPr/>
          <p:nvPr/>
        </p:nvSpPr>
        <p:spPr>
          <a:xfrm>
            <a:off x="942975"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solidFill>
        </p:spPr>
        <p:txBody>
          <a:bodyPr wrap="square" lIns="0" tIns="0" rIns="0" bIns="0" rtlCol="0"/>
          <a:lstStyle/>
          <a:p>
            <a:endParaRPr/>
          </a:p>
        </p:txBody>
      </p:sp>
      <p:sp>
        <p:nvSpPr>
          <p:cNvPr id="3" name="object 3"/>
          <p:cNvSpPr/>
          <p:nvPr/>
        </p:nvSpPr>
        <p:spPr>
          <a:xfrm>
            <a:off x="882688" y="0"/>
            <a:ext cx="3175" cy="6858000"/>
          </a:xfrm>
          <a:custGeom>
            <a:avLst/>
            <a:gdLst/>
            <a:ahLst/>
            <a:cxnLst/>
            <a:rect l="l" t="t" r="r" b="b"/>
            <a:pathLst>
              <a:path w="3175" h="6858000">
                <a:moveTo>
                  <a:pt x="0" y="6858000"/>
                </a:moveTo>
                <a:lnTo>
                  <a:pt x="3136" y="6858000"/>
                </a:lnTo>
                <a:lnTo>
                  <a:pt x="3136" y="0"/>
                </a:lnTo>
                <a:lnTo>
                  <a:pt x="0" y="0"/>
                </a:lnTo>
                <a:lnTo>
                  <a:pt x="0" y="6858000"/>
                </a:lnTo>
                <a:close/>
              </a:path>
            </a:pathLst>
          </a:custGeom>
          <a:solidFill>
            <a:srgbClr val="FDC3AD"/>
          </a:solidFill>
        </p:spPr>
        <p:txBody>
          <a:bodyPr wrap="square" lIns="0" tIns="0" rIns="0" bIns="0" rtlCol="0"/>
          <a:lstStyle/>
          <a:p>
            <a:endParaRPr/>
          </a:p>
        </p:txBody>
      </p:sp>
      <p:sp>
        <p:nvSpPr>
          <p:cNvPr id="4" name="object 4"/>
          <p:cNvSpPr/>
          <p:nvPr/>
        </p:nvSpPr>
        <p:spPr>
          <a:xfrm>
            <a:off x="381000" y="0"/>
            <a:ext cx="445134" cy="6858000"/>
          </a:xfrm>
          <a:custGeom>
            <a:avLst/>
            <a:gdLst/>
            <a:ahLst/>
            <a:cxnLst/>
            <a:rect l="l" t="t" r="r" b="b"/>
            <a:pathLst>
              <a:path w="445134" h="6858000">
                <a:moveTo>
                  <a:pt x="0" y="6858000"/>
                </a:moveTo>
                <a:lnTo>
                  <a:pt x="444538" y="6858000"/>
                </a:lnTo>
                <a:lnTo>
                  <a:pt x="444538" y="0"/>
                </a:lnTo>
                <a:lnTo>
                  <a:pt x="0" y="0"/>
                </a:lnTo>
                <a:lnTo>
                  <a:pt x="0" y="6858000"/>
                </a:lnTo>
                <a:close/>
              </a:path>
            </a:pathLst>
          </a:custGeom>
          <a:solidFill>
            <a:srgbClr val="FDC3AD"/>
          </a:solidFill>
        </p:spPr>
        <p:txBody>
          <a:bodyPr wrap="square" lIns="0" tIns="0" rIns="0" bIns="0" rtlCol="0"/>
          <a:lstStyle/>
          <a:p>
            <a:endParaRPr/>
          </a:p>
        </p:txBody>
      </p:sp>
      <p:sp>
        <p:nvSpPr>
          <p:cNvPr id="5" name="object 5"/>
          <p:cNvSpPr/>
          <p:nvPr/>
        </p:nvSpPr>
        <p:spPr>
          <a:xfrm>
            <a:off x="276339" y="0"/>
            <a:ext cx="104775" cy="6858000"/>
          </a:xfrm>
          <a:custGeom>
            <a:avLst/>
            <a:gdLst/>
            <a:ahLst/>
            <a:cxnLst/>
            <a:rect l="l" t="t" r="r" b="b"/>
            <a:pathLst>
              <a:path w="104775" h="6858000">
                <a:moveTo>
                  <a:pt x="0" y="6858000"/>
                </a:moveTo>
                <a:lnTo>
                  <a:pt x="104664" y="6858000"/>
                </a:lnTo>
                <a:lnTo>
                  <a:pt x="104664" y="0"/>
                </a:lnTo>
                <a:lnTo>
                  <a:pt x="0" y="0"/>
                </a:lnTo>
                <a:lnTo>
                  <a:pt x="0" y="6858000"/>
                </a:lnTo>
                <a:close/>
              </a:path>
            </a:pathLst>
          </a:custGeom>
          <a:solidFill>
            <a:srgbClr val="FFD9CE"/>
          </a:solidFill>
        </p:spPr>
        <p:txBody>
          <a:bodyPr wrap="square" lIns="0" tIns="0" rIns="0" bIns="0" rtlCol="0"/>
          <a:lstStyle/>
          <a:p>
            <a:endParaRPr/>
          </a:p>
        </p:txBody>
      </p:sp>
      <p:sp>
        <p:nvSpPr>
          <p:cNvPr id="6" name="object 6"/>
          <p:cNvSpPr/>
          <p:nvPr/>
        </p:nvSpPr>
        <p:spPr>
          <a:xfrm>
            <a:off x="990600" y="0"/>
            <a:ext cx="151130" cy="6858000"/>
          </a:xfrm>
          <a:custGeom>
            <a:avLst/>
            <a:gdLst/>
            <a:ahLst/>
            <a:cxnLst/>
            <a:rect l="l" t="t" r="r" b="b"/>
            <a:pathLst>
              <a:path w="151130" h="6858000">
                <a:moveTo>
                  <a:pt x="0" y="6858000"/>
                </a:moveTo>
                <a:lnTo>
                  <a:pt x="150723" y="6858000"/>
                </a:lnTo>
                <a:lnTo>
                  <a:pt x="150723" y="0"/>
                </a:lnTo>
                <a:lnTo>
                  <a:pt x="0" y="0"/>
                </a:lnTo>
                <a:lnTo>
                  <a:pt x="0" y="6858000"/>
                </a:lnTo>
                <a:close/>
              </a:path>
            </a:pathLst>
          </a:custGeom>
          <a:solidFill>
            <a:srgbClr val="FFD9CE"/>
          </a:solidFill>
        </p:spPr>
        <p:txBody>
          <a:bodyPr wrap="square" lIns="0" tIns="0" rIns="0" bIns="0" rtlCol="0"/>
          <a:lstStyle/>
          <a:p>
            <a:endParaRPr/>
          </a:p>
        </p:txBody>
      </p:sp>
      <p:sp>
        <p:nvSpPr>
          <p:cNvPr id="7" name="object 7"/>
          <p:cNvSpPr/>
          <p:nvPr/>
        </p:nvSpPr>
        <p:spPr>
          <a:xfrm>
            <a:off x="1295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solidFill>
        </p:spPr>
        <p:txBody>
          <a:bodyPr wrap="square" lIns="0" tIns="0" rIns="0" bIns="0" rtlCol="0"/>
          <a:lstStyle/>
          <a:p>
            <a:endParaRPr/>
          </a:p>
        </p:txBody>
      </p:sp>
      <p:sp>
        <p:nvSpPr>
          <p:cNvPr id="8" name="object 8"/>
          <p:cNvSpPr/>
          <p:nvPr/>
        </p:nvSpPr>
        <p:spPr>
          <a:xfrm>
            <a:off x="1141323" y="0"/>
            <a:ext cx="78105" cy="6858000"/>
          </a:xfrm>
          <a:custGeom>
            <a:avLst/>
            <a:gdLst/>
            <a:ahLst/>
            <a:cxnLst/>
            <a:rect l="l" t="t" r="r" b="b"/>
            <a:pathLst>
              <a:path w="78105" h="6858000">
                <a:moveTo>
                  <a:pt x="0" y="6858000"/>
                </a:moveTo>
                <a:lnTo>
                  <a:pt x="77876" y="6858000"/>
                </a:lnTo>
                <a:lnTo>
                  <a:pt x="77876" y="0"/>
                </a:lnTo>
                <a:lnTo>
                  <a:pt x="0" y="0"/>
                </a:lnTo>
                <a:lnTo>
                  <a:pt x="0" y="6858000"/>
                </a:lnTo>
                <a:close/>
              </a:path>
            </a:pathLst>
          </a:custGeom>
          <a:solidFill>
            <a:srgbClr val="FFECE8"/>
          </a:solidFill>
        </p:spPr>
        <p:txBody>
          <a:bodyPr wrap="square" lIns="0" tIns="0" rIns="0" bIns="0" rtlCol="0"/>
          <a:lstStyle/>
          <a:p>
            <a:endParaRPr/>
          </a:p>
        </p:txBody>
      </p:sp>
      <p:sp>
        <p:nvSpPr>
          <p:cNvPr id="9" name="object 9"/>
          <p:cNvSpPr/>
          <p:nvPr/>
        </p:nvSpPr>
        <p:spPr>
          <a:xfrm>
            <a:off x="106343" y="0"/>
            <a:ext cx="0" cy="6858000"/>
          </a:xfrm>
          <a:custGeom>
            <a:avLst/>
            <a:gdLst/>
            <a:ahLst/>
            <a:cxnLst/>
            <a:rect l="l" t="t" r="r" b="b"/>
            <a:pathLst>
              <a:path h="6858000">
                <a:moveTo>
                  <a:pt x="0" y="0"/>
                </a:moveTo>
                <a:lnTo>
                  <a:pt x="1" y="6857999"/>
                </a:lnTo>
              </a:path>
            </a:pathLst>
          </a:custGeom>
          <a:ln w="57150">
            <a:solidFill>
              <a:srgbClr val="FDC3AD"/>
            </a:solidFill>
          </a:ln>
        </p:spPr>
        <p:txBody>
          <a:bodyPr wrap="square" lIns="0" tIns="0" rIns="0" bIns="0" rtlCol="0"/>
          <a:lstStyle/>
          <a:p>
            <a:endParaRPr/>
          </a:p>
        </p:txBody>
      </p:sp>
      <p:sp>
        <p:nvSpPr>
          <p:cNvPr id="10" name="object 10"/>
          <p:cNvSpPr/>
          <p:nvPr/>
        </p:nvSpPr>
        <p:spPr>
          <a:xfrm>
            <a:off x="885825"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FECE8"/>
          </a:solidFill>
        </p:spPr>
        <p:txBody>
          <a:bodyPr wrap="square" lIns="0" tIns="0" rIns="0" bIns="0" rtlCol="0"/>
          <a:lstStyle/>
          <a:p>
            <a:endParaRPr/>
          </a:p>
        </p:txBody>
      </p:sp>
      <p:sp>
        <p:nvSpPr>
          <p:cNvPr id="11" name="object 11"/>
          <p:cNvSpPr/>
          <p:nvPr/>
        </p:nvSpPr>
        <p:spPr>
          <a:xfrm>
            <a:off x="825538"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DC3AD"/>
          </a:solidFill>
        </p:spPr>
        <p:txBody>
          <a:bodyPr wrap="square" lIns="0" tIns="0" rIns="0" bIns="0" rtlCol="0"/>
          <a:lstStyle/>
          <a:p>
            <a:endParaRPr/>
          </a:p>
        </p:txBody>
      </p:sp>
      <p:sp>
        <p:nvSpPr>
          <p:cNvPr id="12" name="object 12"/>
          <p:cNvSpPr/>
          <p:nvPr/>
        </p:nvSpPr>
        <p:spPr>
          <a:xfrm>
            <a:off x="1726692" y="0"/>
            <a:ext cx="0" cy="6858000"/>
          </a:xfrm>
          <a:custGeom>
            <a:avLst/>
            <a:gdLst/>
            <a:ahLst/>
            <a:cxnLst/>
            <a:rect l="l" t="t" r="r" b="b"/>
            <a:pathLst>
              <a:path h="6858000">
                <a:moveTo>
                  <a:pt x="0" y="0"/>
                </a:moveTo>
                <a:lnTo>
                  <a:pt x="0" y="6857999"/>
                </a:lnTo>
              </a:path>
            </a:pathLst>
          </a:custGeom>
          <a:ln w="28575">
            <a:solidFill>
              <a:srgbClr val="FDC3AD"/>
            </a:solidFill>
          </a:ln>
        </p:spPr>
        <p:txBody>
          <a:bodyPr wrap="square" lIns="0" tIns="0" rIns="0" bIns="0" rtlCol="0"/>
          <a:lstStyle/>
          <a:p>
            <a:endParaRPr/>
          </a:p>
        </p:txBody>
      </p:sp>
      <p:sp>
        <p:nvSpPr>
          <p:cNvPr id="13" name="object 13"/>
          <p:cNvSpPr/>
          <p:nvPr/>
        </p:nvSpPr>
        <p:spPr>
          <a:xfrm>
            <a:off x="1066800" y="0"/>
            <a:ext cx="0" cy="6858000"/>
          </a:xfrm>
          <a:custGeom>
            <a:avLst/>
            <a:gdLst/>
            <a:ahLst/>
            <a:cxnLst/>
            <a:rect l="l" t="t" r="r" b="b"/>
            <a:pathLst>
              <a:path h="6858000">
                <a:moveTo>
                  <a:pt x="0" y="0"/>
                </a:moveTo>
                <a:lnTo>
                  <a:pt x="0" y="6857999"/>
                </a:lnTo>
              </a:path>
            </a:pathLst>
          </a:custGeom>
          <a:ln w="9525">
            <a:solidFill>
              <a:srgbClr val="FDC3AD"/>
            </a:solidFill>
          </a:ln>
        </p:spPr>
        <p:txBody>
          <a:bodyPr wrap="square" lIns="0" tIns="0" rIns="0" bIns="0" rtlCol="0"/>
          <a:lstStyle/>
          <a:p>
            <a:endParaRPr/>
          </a:p>
        </p:txBody>
      </p:sp>
      <p:sp>
        <p:nvSpPr>
          <p:cNvPr id="14" name="object 14"/>
          <p:cNvSpPr/>
          <p:nvPr/>
        </p:nvSpPr>
        <p:spPr>
          <a:xfrm>
            <a:off x="9125331" y="0"/>
            <a:ext cx="0" cy="6858000"/>
          </a:xfrm>
          <a:custGeom>
            <a:avLst/>
            <a:gdLst/>
            <a:ahLst/>
            <a:cxnLst/>
            <a:rect l="l" t="t" r="r" b="b"/>
            <a:pathLst>
              <a:path h="6858000">
                <a:moveTo>
                  <a:pt x="0" y="0"/>
                </a:moveTo>
                <a:lnTo>
                  <a:pt x="0" y="6857996"/>
                </a:lnTo>
              </a:path>
            </a:pathLst>
          </a:custGeom>
          <a:ln w="34290">
            <a:solidFill>
              <a:srgbClr val="FDC3AD"/>
            </a:solidFill>
          </a:ln>
        </p:spPr>
        <p:txBody>
          <a:bodyPr wrap="square" lIns="0" tIns="0" rIns="0" bIns="0" rtlCol="0"/>
          <a:lstStyle/>
          <a:p>
            <a:endParaRPr/>
          </a:p>
        </p:txBody>
      </p:sp>
      <p:sp>
        <p:nvSpPr>
          <p:cNvPr id="15" name="object 15"/>
          <p:cNvSpPr/>
          <p:nvPr/>
        </p:nvSpPr>
        <p:spPr>
          <a:xfrm>
            <a:off x="9091041" y="0"/>
            <a:ext cx="0" cy="6858000"/>
          </a:xfrm>
          <a:custGeom>
            <a:avLst/>
            <a:gdLst/>
            <a:ahLst/>
            <a:cxnLst/>
            <a:rect l="l" t="t" r="r" b="b"/>
            <a:pathLst>
              <a:path h="6858000">
                <a:moveTo>
                  <a:pt x="0" y="0"/>
                </a:moveTo>
                <a:lnTo>
                  <a:pt x="0" y="6857996"/>
                </a:lnTo>
              </a:path>
            </a:pathLst>
          </a:custGeom>
          <a:ln w="11429">
            <a:solidFill>
              <a:srgbClr val="FDC3AD"/>
            </a:solidFill>
          </a:ln>
        </p:spPr>
        <p:txBody>
          <a:bodyPr wrap="square" lIns="0" tIns="0" rIns="0" bIns="0" rtlCol="0"/>
          <a:lstStyle/>
          <a:p>
            <a:endParaRPr/>
          </a:p>
        </p:txBody>
      </p:sp>
      <p:sp>
        <p:nvSpPr>
          <p:cNvPr id="16" name="object 16"/>
          <p:cNvSpPr/>
          <p:nvPr/>
        </p:nvSpPr>
        <p:spPr>
          <a:xfrm>
            <a:off x="12192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DC3AD"/>
          </a:solidFill>
        </p:spPr>
        <p:txBody>
          <a:bodyPr wrap="square" lIns="0" tIns="0" rIns="0" bIns="0" rtlCol="0"/>
          <a:lstStyle/>
          <a:p>
            <a:endParaRPr/>
          </a:p>
        </p:txBody>
      </p:sp>
      <p:sp>
        <p:nvSpPr>
          <p:cNvPr id="17" name="object 17"/>
          <p:cNvSpPr/>
          <p:nvPr/>
        </p:nvSpPr>
        <p:spPr>
          <a:xfrm>
            <a:off x="609600" y="3429000"/>
            <a:ext cx="1295400" cy="1295400"/>
          </a:xfrm>
          <a:custGeom>
            <a:avLst/>
            <a:gdLst/>
            <a:ahLst/>
            <a:cxnLst/>
            <a:rect l="l" t="t" r="r" b="b"/>
            <a:pathLst>
              <a:path w="1295400" h="1295400">
                <a:moveTo>
                  <a:pt x="647700" y="0"/>
                </a:moveTo>
                <a:lnTo>
                  <a:pt x="599360" y="1776"/>
                </a:lnTo>
                <a:lnTo>
                  <a:pt x="551986" y="7021"/>
                </a:lnTo>
                <a:lnTo>
                  <a:pt x="505702" y="15611"/>
                </a:lnTo>
                <a:lnTo>
                  <a:pt x="460633" y="27419"/>
                </a:lnTo>
                <a:lnTo>
                  <a:pt x="416905" y="42321"/>
                </a:lnTo>
                <a:lnTo>
                  <a:pt x="374643" y="60191"/>
                </a:lnTo>
                <a:lnTo>
                  <a:pt x="333972" y="80905"/>
                </a:lnTo>
                <a:lnTo>
                  <a:pt x="295017" y="104337"/>
                </a:lnTo>
                <a:lnTo>
                  <a:pt x="257904" y="130362"/>
                </a:lnTo>
                <a:lnTo>
                  <a:pt x="222758" y="158854"/>
                </a:lnTo>
                <a:lnTo>
                  <a:pt x="189704" y="189690"/>
                </a:lnTo>
                <a:lnTo>
                  <a:pt x="158867" y="222743"/>
                </a:lnTo>
                <a:lnTo>
                  <a:pt x="130373" y="257888"/>
                </a:lnTo>
                <a:lnTo>
                  <a:pt x="104346" y="295001"/>
                </a:lnTo>
                <a:lnTo>
                  <a:pt x="80913" y="333955"/>
                </a:lnTo>
                <a:lnTo>
                  <a:pt x="60197" y="374626"/>
                </a:lnTo>
                <a:lnTo>
                  <a:pt x="42325" y="416889"/>
                </a:lnTo>
                <a:lnTo>
                  <a:pt x="27422" y="460619"/>
                </a:lnTo>
                <a:lnTo>
                  <a:pt x="15612" y="505690"/>
                </a:lnTo>
                <a:lnTo>
                  <a:pt x="7022" y="551977"/>
                </a:lnTo>
                <a:lnTo>
                  <a:pt x="1776" y="599355"/>
                </a:lnTo>
                <a:lnTo>
                  <a:pt x="0" y="647700"/>
                </a:lnTo>
                <a:lnTo>
                  <a:pt x="1776" y="696044"/>
                </a:lnTo>
                <a:lnTo>
                  <a:pt x="7022" y="743422"/>
                </a:lnTo>
                <a:lnTo>
                  <a:pt x="15612" y="789709"/>
                </a:lnTo>
                <a:lnTo>
                  <a:pt x="27422" y="834780"/>
                </a:lnTo>
                <a:lnTo>
                  <a:pt x="42325" y="878510"/>
                </a:lnTo>
                <a:lnTo>
                  <a:pt x="60197" y="920773"/>
                </a:lnTo>
                <a:lnTo>
                  <a:pt x="80913" y="961444"/>
                </a:lnTo>
                <a:lnTo>
                  <a:pt x="104346" y="1000398"/>
                </a:lnTo>
                <a:lnTo>
                  <a:pt x="130373" y="1037511"/>
                </a:lnTo>
                <a:lnTo>
                  <a:pt x="158867" y="1072656"/>
                </a:lnTo>
                <a:lnTo>
                  <a:pt x="189704" y="1105709"/>
                </a:lnTo>
                <a:lnTo>
                  <a:pt x="222758" y="1136545"/>
                </a:lnTo>
                <a:lnTo>
                  <a:pt x="257904" y="1165037"/>
                </a:lnTo>
                <a:lnTo>
                  <a:pt x="295017" y="1191062"/>
                </a:lnTo>
                <a:lnTo>
                  <a:pt x="333972" y="1214494"/>
                </a:lnTo>
                <a:lnTo>
                  <a:pt x="374643" y="1235208"/>
                </a:lnTo>
                <a:lnTo>
                  <a:pt x="416905" y="1253078"/>
                </a:lnTo>
                <a:lnTo>
                  <a:pt x="460633" y="1267980"/>
                </a:lnTo>
                <a:lnTo>
                  <a:pt x="505702" y="1279788"/>
                </a:lnTo>
                <a:lnTo>
                  <a:pt x="551986" y="1288378"/>
                </a:lnTo>
                <a:lnTo>
                  <a:pt x="599360" y="1293623"/>
                </a:lnTo>
                <a:lnTo>
                  <a:pt x="647700" y="1295400"/>
                </a:lnTo>
                <a:lnTo>
                  <a:pt x="696044" y="1293623"/>
                </a:lnTo>
                <a:lnTo>
                  <a:pt x="743422" y="1288378"/>
                </a:lnTo>
                <a:lnTo>
                  <a:pt x="789709" y="1279788"/>
                </a:lnTo>
                <a:lnTo>
                  <a:pt x="834780" y="1267980"/>
                </a:lnTo>
                <a:lnTo>
                  <a:pt x="878510" y="1253078"/>
                </a:lnTo>
                <a:lnTo>
                  <a:pt x="920773" y="1235208"/>
                </a:lnTo>
                <a:lnTo>
                  <a:pt x="961444" y="1214494"/>
                </a:lnTo>
                <a:lnTo>
                  <a:pt x="1000398" y="1191062"/>
                </a:lnTo>
                <a:lnTo>
                  <a:pt x="1037511" y="1165037"/>
                </a:lnTo>
                <a:lnTo>
                  <a:pt x="1072656" y="1136545"/>
                </a:lnTo>
                <a:lnTo>
                  <a:pt x="1105709" y="1105709"/>
                </a:lnTo>
                <a:lnTo>
                  <a:pt x="1136545" y="1072656"/>
                </a:lnTo>
                <a:lnTo>
                  <a:pt x="1165037" y="1037511"/>
                </a:lnTo>
                <a:lnTo>
                  <a:pt x="1191062" y="1000398"/>
                </a:lnTo>
                <a:lnTo>
                  <a:pt x="1214494" y="961444"/>
                </a:lnTo>
                <a:lnTo>
                  <a:pt x="1235208" y="920773"/>
                </a:lnTo>
                <a:lnTo>
                  <a:pt x="1253078" y="878510"/>
                </a:lnTo>
                <a:lnTo>
                  <a:pt x="1267980" y="834780"/>
                </a:lnTo>
                <a:lnTo>
                  <a:pt x="1279788" y="789709"/>
                </a:lnTo>
                <a:lnTo>
                  <a:pt x="1288378" y="743422"/>
                </a:lnTo>
                <a:lnTo>
                  <a:pt x="1293623" y="696044"/>
                </a:lnTo>
                <a:lnTo>
                  <a:pt x="1295400" y="647700"/>
                </a:lnTo>
                <a:lnTo>
                  <a:pt x="1293623" y="599355"/>
                </a:lnTo>
                <a:lnTo>
                  <a:pt x="1288378" y="551977"/>
                </a:lnTo>
                <a:lnTo>
                  <a:pt x="1279788" y="505690"/>
                </a:lnTo>
                <a:lnTo>
                  <a:pt x="1267980" y="460619"/>
                </a:lnTo>
                <a:lnTo>
                  <a:pt x="1253078" y="416889"/>
                </a:lnTo>
                <a:lnTo>
                  <a:pt x="1235208" y="374626"/>
                </a:lnTo>
                <a:lnTo>
                  <a:pt x="1214494" y="333955"/>
                </a:lnTo>
                <a:lnTo>
                  <a:pt x="1191062" y="295001"/>
                </a:lnTo>
                <a:lnTo>
                  <a:pt x="1165037" y="257888"/>
                </a:lnTo>
                <a:lnTo>
                  <a:pt x="1136545" y="222743"/>
                </a:lnTo>
                <a:lnTo>
                  <a:pt x="1105709" y="189690"/>
                </a:lnTo>
                <a:lnTo>
                  <a:pt x="1072656" y="158854"/>
                </a:lnTo>
                <a:lnTo>
                  <a:pt x="1037511" y="130362"/>
                </a:lnTo>
                <a:lnTo>
                  <a:pt x="1000398" y="104337"/>
                </a:lnTo>
                <a:lnTo>
                  <a:pt x="961444" y="80905"/>
                </a:lnTo>
                <a:lnTo>
                  <a:pt x="920773" y="60191"/>
                </a:lnTo>
                <a:lnTo>
                  <a:pt x="878510" y="42321"/>
                </a:lnTo>
                <a:lnTo>
                  <a:pt x="834780" y="27419"/>
                </a:lnTo>
                <a:lnTo>
                  <a:pt x="789709" y="15611"/>
                </a:lnTo>
                <a:lnTo>
                  <a:pt x="743422" y="7021"/>
                </a:lnTo>
                <a:lnTo>
                  <a:pt x="696044" y="1776"/>
                </a:lnTo>
                <a:lnTo>
                  <a:pt x="647700" y="0"/>
                </a:lnTo>
                <a:close/>
              </a:path>
            </a:pathLst>
          </a:custGeom>
          <a:solidFill>
            <a:srgbClr val="FD8537"/>
          </a:solidFill>
        </p:spPr>
        <p:txBody>
          <a:bodyPr wrap="square" lIns="0" tIns="0" rIns="0" bIns="0" rtlCol="0"/>
          <a:lstStyle/>
          <a:p>
            <a:endParaRPr/>
          </a:p>
        </p:txBody>
      </p:sp>
      <p:sp>
        <p:nvSpPr>
          <p:cNvPr id="18" name="object 18"/>
          <p:cNvSpPr/>
          <p:nvPr/>
        </p:nvSpPr>
        <p:spPr>
          <a:xfrm>
            <a:off x="1309624" y="4866766"/>
            <a:ext cx="641985" cy="641350"/>
          </a:xfrm>
          <a:custGeom>
            <a:avLst/>
            <a:gdLst/>
            <a:ahLst/>
            <a:cxnLst/>
            <a:rect l="l" t="t" r="r" b="b"/>
            <a:pathLst>
              <a:path w="641985" h="641350">
                <a:moveTo>
                  <a:pt x="320675" y="0"/>
                </a:moveTo>
                <a:lnTo>
                  <a:pt x="273302" y="3475"/>
                </a:lnTo>
                <a:lnTo>
                  <a:pt x="228083" y="13572"/>
                </a:lnTo>
                <a:lnTo>
                  <a:pt x="185515" y="29794"/>
                </a:lnTo>
                <a:lnTo>
                  <a:pt x="146093" y="51647"/>
                </a:lnTo>
                <a:lnTo>
                  <a:pt x="110315" y="78635"/>
                </a:lnTo>
                <a:lnTo>
                  <a:pt x="78678" y="110263"/>
                </a:lnTo>
                <a:lnTo>
                  <a:pt x="51679" y="146037"/>
                </a:lnTo>
                <a:lnTo>
                  <a:pt x="29815" y="185460"/>
                </a:lnTo>
                <a:lnTo>
                  <a:pt x="13582" y="228037"/>
                </a:lnTo>
                <a:lnTo>
                  <a:pt x="3478" y="273274"/>
                </a:lnTo>
                <a:lnTo>
                  <a:pt x="0" y="320674"/>
                </a:lnTo>
                <a:lnTo>
                  <a:pt x="3478" y="368075"/>
                </a:lnTo>
                <a:lnTo>
                  <a:pt x="13582" y="413312"/>
                </a:lnTo>
                <a:lnTo>
                  <a:pt x="29815" y="455889"/>
                </a:lnTo>
                <a:lnTo>
                  <a:pt x="51679" y="495312"/>
                </a:lnTo>
                <a:lnTo>
                  <a:pt x="78678" y="531086"/>
                </a:lnTo>
                <a:lnTo>
                  <a:pt x="110315" y="562714"/>
                </a:lnTo>
                <a:lnTo>
                  <a:pt x="146093" y="589702"/>
                </a:lnTo>
                <a:lnTo>
                  <a:pt x="185515" y="611555"/>
                </a:lnTo>
                <a:lnTo>
                  <a:pt x="228083" y="627777"/>
                </a:lnTo>
                <a:lnTo>
                  <a:pt x="273302" y="637874"/>
                </a:lnTo>
                <a:lnTo>
                  <a:pt x="320675" y="641349"/>
                </a:lnTo>
                <a:lnTo>
                  <a:pt x="368078" y="637874"/>
                </a:lnTo>
                <a:lnTo>
                  <a:pt x="413323" y="627777"/>
                </a:lnTo>
                <a:lnTo>
                  <a:pt x="455913" y="611555"/>
                </a:lnTo>
                <a:lnTo>
                  <a:pt x="495351" y="589702"/>
                </a:lnTo>
                <a:lnTo>
                  <a:pt x="531141" y="562714"/>
                </a:lnTo>
                <a:lnTo>
                  <a:pt x="562786" y="531086"/>
                </a:lnTo>
                <a:lnTo>
                  <a:pt x="589791" y="495312"/>
                </a:lnTo>
                <a:lnTo>
                  <a:pt x="611659" y="455889"/>
                </a:lnTo>
                <a:lnTo>
                  <a:pt x="627893" y="413312"/>
                </a:lnTo>
                <a:lnTo>
                  <a:pt x="637998" y="368075"/>
                </a:lnTo>
                <a:lnTo>
                  <a:pt x="641476" y="320674"/>
                </a:lnTo>
                <a:lnTo>
                  <a:pt x="637998" y="273274"/>
                </a:lnTo>
                <a:lnTo>
                  <a:pt x="627893" y="228037"/>
                </a:lnTo>
                <a:lnTo>
                  <a:pt x="611659" y="185460"/>
                </a:lnTo>
                <a:lnTo>
                  <a:pt x="589791" y="146037"/>
                </a:lnTo>
                <a:lnTo>
                  <a:pt x="562786" y="110263"/>
                </a:lnTo>
                <a:lnTo>
                  <a:pt x="531141" y="78635"/>
                </a:lnTo>
                <a:lnTo>
                  <a:pt x="495351" y="51647"/>
                </a:lnTo>
                <a:lnTo>
                  <a:pt x="455913" y="29794"/>
                </a:lnTo>
                <a:lnTo>
                  <a:pt x="413323" y="13572"/>
                </a:lnTo>
                <a:lnTo>
                  <a:pt x="368078" y="3475"/>
                </a:lnTo>
                <a:lnTo>
                  <a:pt x="320675" y="0"/>
                </a:lnTo>
                <a:close/>
              </a:path>
            </a:pathLst>
          </a:custGeom>
          <a:solidFill>
            <a:srgbClr val="FD8537"/>
          </a:solidFill>
        </p:spPr>
        <p:txBody>
          <a:bodyPr wrap="square" lIns="0" tIns="0" rIns="0" bIns="0" rtlCol="0"/>
          <a:lstStyle/>
          <a:p>
            <a:endParaRPr/>
          </a:p>
        </p:txBody>
      </p:sp>
      <p:sp>
        <p:nvSpPr>
          <p:cNvPr id="19" name="object 19"/>
          <p:cNvSpPr/>
          <p:nvPr/>
        </p:nvSpPr>
        <p:spPr>
          <a:xfrm>
            <a:off x="1091082" y="5500623"/>
            <a:ext cx="137160" cy="137795"/>
          </a:xfrm>
          <a:custGeom>
            <a:avLst/>
            <a:gdLst/>
            <a:ahLst/>
            <a:cxnLst/>
            <a:rect l="l" t="t" r="r" b="b"/>
            <a:pathLst>
              <a:path w="137159" h="137795">
                <a:moveTo>
                  <a:pt x="68579" y="0"/>
                </a:moveTo>
                <a:lnTo>
                  <a:pt x="41882" y="5393"/>
                </a:lnTo>
                <a:lnTo>
                  <a:pt x="20083" y="20097"/>
                </a:lnTo>
                <a:lnTo>
                  <a:pt x="5388" y="41898"/>
                </a:lnTo>
                <a:lnTo>
                  <a:pt x="0" y="68579"/>
                </a:lnTo>
                <a:lnTo>
                  <a:pt x="5388" y="95279"/>
                </a:lnTo>
                <a:lnTo>
                  <a:pt x="20083" y="117082"/>
                </a:lnTo>
                <a:lnTo>
                  <a:pt x="41882" y="131782"/>
                </a:lnTo>
                <a:lnTo>
                  <a:pt x="68579" y="137172"/>
                </a:lnTo>
                <a:lnTo>
                  <a:pt x="95272" y="131782"/>
                </a:lnTo>
                <a:lnTo>
                  <a:pt x="117071" y="117082"/>
                </a:lnTo>
                <a:lnTo>
                  <a:pt x="131770" y="95279"/>
                </a:lnTo>
                <a:lnTo>
                  <a:pt x="137159" y="68579"/>
                </a:lnTo>
                <a:lnTo>
                  <a:pt x="131770" y="41898"/>
                </a:lnTo>
                <a:lnTo>
                  <a:pt x="117071" y="20097"/>
                </a:lnTo>
                <a:lnTo>
                  <a:pt x="95272" y="5393"/>
                </a:lnTo>
                <a:lnTo>
                  <a:pt x="68579" y="0"/>
                </a:lnTo>
                <a:close/>
              </a:path>
            </a:pathLst>
          </a:custGeom>
          <a:solidFill>
            <a:srgbClr val="FD8537"/>
          </a:solidFill>
        </p:spPr>
        <p:txBody>
          <a:bodyPr wrap="square" lIns="0" tIns="0" rIns="0" bIns="0" rtlCol="0"/>
          <a:lstStyle/>
          <a:p>
            <a:endParaRPr/>
          </a:p>
        </p:txBody>
      </p:sp>
      <p:sp>
        <p:nvSpPr>
          <p:cNvPr id="20" name="object 20"/>
          <p:cNvSpPr/>
          <p:nvPr/>
        </p:nvSpPr>
        <p:spPr>
          <a:xfrm>
            <a:off x="1664207" y="5788152"/>
            <a:ext cx="274320" cy="274320"/>
          </a:xfrm>
          <a:custGeom>
            <a:avLst/>
            <a:gdLst/>
            <a:ahLst/>
            <a:cxnLst/>
            <a:rect l="l" t="t" r="r" b="b"/>
            <a:pathLst>
              <a:path w="274319" h="274320">
                <a:moveTo>
                  <a:pt x="137160" y="0"/>
                </a:moveTo>
                <a:lnTo>
                  <a:pt x="93829" y="6992"/>
                </a:lnTo>
                <a:lnTo>
                  <a:pt x="56180" y="26462"/>
                </a:lnTo>
                <a:lnTo>
                  <a:pt x="26481" y="56153"/>
                </a:lnTo>
                <a:lnTo>
                  <a:pt x="6998" y="93805"/>
                </a:lnTo>
                <a:lnTo>
                  <a:pt x="0" y="137160"/>
                </a:lnTo>
                <a:lnTo>
                  <a:pt x="6998" y="180514"/>
                </a:lnTo>
                <a:lnTo>
                  <a:pt x="26481" y="218166"/>
                </a:lnTo>
                <a:lnTo>
                  <a:pt x="56180" y="247857"/>
                </a:lnTo>
                <a:lnTo>
                  <a:pt x="93829" y="267327"/>
                </a:lnTo>
                <a:lnTo>
                  <a:pt x="137160" y="274320"/>
                </a:lnTo>
                <a:lnTo>
                  <a:pt x="180490" y="267327"/>
                </a:lnTo>
                <a:lnTo>
                  <a:pt x="218139" y="247857"/>
                </a:lnTo>
                <a:lnTo>
                  <a:pt x="247838" y="218166"/>
                </a:lnTo>
                <a:lnTo>
                  <a:pt x="267321" y="180514"/>
                </a:lnTo>
                <a:lnTo>
                  <a:pt x="274319" y="137160"/>
                </a:lnTo>
                <a:lnTo>
                  <a:pt x="267321" y="93805"/>
                </a:lnTo>
                <a:lnTo>
                  <a:pt x="247838" y="56153"/>
                </a:lnTo>
                <a:lnTo>
                  <a:pt x="218139" y="26462"/>
                </a:lnTo>
                <a:lnTo>
                  <a:pt x="180490" y="6992"/>
                </a:lnTo>
                <a:lnTo>
                  <a:pt x="137160" y="0"/>
                </a:lnTo>
                <a:close/>
              </a:path>
            </a:pathLst>
          </a:custGeom>
          <a:solidFill>
            <a:srgbClr val="FD8537"/>
          </a:solidFill>
        </p:spPr>
        <p:txBody>
          <a:bodyPr wrap="square" lIns="0" tIns="0" rIns="0" bIns="0" rtlCol="0"/>
          <a:lstStyle/>
          <a:p>
            <a:endParaRPr/>
          </a:p>
        </p:txBody>
      </p:sp>
      <p:sp>
        <p:nvSpPr>
          <p:cNvPr id="21" name="object 21"/>
          <p:cNvSpPr/>
          <p:nvPr/>
        </p:nvSpPr>
        <p:spPr>
          <a:xfrm>
            <a:off x="1905000" y="4495800"/>
            <a:ext cx="365760" cy="365760"/>
          </a:xfrm>
          <a:custGeom>
            <a:avLst/>
            <a:gdLst/>
            <a:ahLst/>
            <a:cxnLst/>
            <a:rect l="l" t="t" r="r" b="b"/>
            <a:pathLst>
              <a:path w="365760" h="365760">
                <a:moveTo>
                  <a:pt x="182880" y="0"/>
                </a:moveTo>
                <a:lnTo>
                  <a:pt x="134276" y="6535"/>
                </a:lnTo>
                <a:lnTo>
                  <a:pt x="90593" y="24976"/>
                </a:lnTo>
                <a:lnTo>
                  <a:pt x="53578" y="53578"/>
                </a:lnTo>
                <a:lnTo>
                  <a:pt x="24976" y="90593"/>
                </a:lnTo>
                <a:lnTo>
                  <a:pt x="6535" y="134276"/>
                </a:lnTo>
                <a:lnTo>
                  <a:pt x="0" y="182880"/>
                </a:lnTo>
                <a:lnTo>
                  <a:pt x="6535" y="231483"/>
                </a:lnTo>
                <a:lnTo>
                  <a:pt x="24976" y="275166"/>
                </a:lnTo>
                <a:lnTo>
                  <a:pt x="53578" y="312181"/>
                </a:lnTo>
                <a:lnTo>
                  <a:pt x="90593" y="340783"/>
                </a:lnTo>
                <a:lnTo>
                  <a:pt x="134276" y="359224"/>
                </a:lnTo>
                <a:lnTo>
                  <a:pt x="182880" y="365760"/>
                </a:lnTo>
                <a:lnTo>
                  <a:pt x="231483" y="359224"/>
                </a:lnTo>
                <a:lnTo>
                  <a:pt x="275166" y="340783"/>
                </a:lnTo>
                <a:lnTo>
                  <a:pt x="312181" y="312181"/>
                </a:lnTo>
                <a:lnTo>
                  <a:pt x="340783" y="275166"/>
                </a:lnTo>
                <a:lnTo>
                  <a:pt x="359224" y="231483"/>
                </a:lnTo>
                <a:lnTo>
                  <a:pt x="365760" y="182880"/>
                </a:lnTo>
                <a:lnTo>
                  <a:pt x="359224" y="134276"/>
                </a:lnTo>
                <a:lnTo>
                  <a:pt x="340783" y="90593"/>
                </a:lnTo>
                <a:lnTo>
                  <a:pt x="312181" y="53578"/>
                </a:lnTo>
                <a:lnTo>
                  <a:pt x="275166" y="24976"/>
                </a:lnTo>
                <a:lnTo>
                  <a:pt x="231483" y="6535"/>
                </a:lnTo>
                <a:lnTo>
                  <a:pt x="182880" y="0"/>
                </a:lnTo>
                <a:close/>
              </a:path>
            </a:pathLst>
          </a:custGeom>
          <a:solidFill>
            <a:srgbClr val="FD8537"/>
          </a:solidFill>
        </p:spPr>
        <p:txBody>
          <a:bodyPr wrap="square" lIns="0" tIns="0" rIns="0" bIns="0" rtlCol="0"/>
          <a:lstStyle/>
          <a:p>
            <a:endParaRPr/>
          </a:p>
        </p:txBody>
      </p:sp>
      <p:sp>
        <p:nvSpPr>
          <p:cNvPr id="22" name="object 22"/>
          <p:cNvSpPr txBox="1"/>
          <p:nvPr/>
        </p:nvSpPr>
        <p:spPr>
          <a:xfrm>
            <a:off x="2081785" y="980065"/>
            <a:ext cx="6665263" cy="984885"/>
          </a:xfrm>
          <a:prstGeom prst="rect">
            <a:avLst/>
          </a:prstGeom>
        </p:spPr>
        <p:txBody>
          <a:bodyPr vert="horz" wrap="square" lIns="0" tIns="0" rIns="0" bIns="0" rtlCol="0">
            <a:spAutoFit/>
          </a:bodyPr>
          <a:lstStyle/>
          <a:p>
            <a:pPr marL="12700" marR="5080">
              <a:spcBef>
                <a:spcPts val="600"/>
              </a:spcBef>
              <a:buClr>
                <a:srgbClr val="FD8537"/>
              </a:buClr>
              <a:buSzPct val="68750"/>
              <a:tabLst>
                <a:tab pos="287020" algn="l"/>
              </a:tabLst>
            </a:pPr>
            <a:r>
              <a:rPr lang="cs-CZ" sz="3200" spc="90" dirty="0">
                <a:latin typeface="Calibri" panose="020F0502020204030204" pitchFamily="34" charset="0"/>
                <a:cs typeface="Cambria"/>
              </a:rPr>
              <a:t>What are the benefits of behaving assertively?</a:t>
            </a:r>
            <a:endParaRPr sz="3200" spc="90" dirty="0">
              <a:latin typeface="Calibri" panose="020F0502020204030204" pitchFamily="34" charset="0"/>
              <a:cs typeface="Cambria"/>
            </a:endParaRPr>
          </a:p>
        </p:txBody>
      </p:sp>
    </p:spTree>
    <p:extLst>
      <p:ext uri="{BB962C8B-B14F-4D97-AF65-F5344CB8AC3E}">
        <p14:creationId xmlns:p14="http://schemas.microsoft.com/office/powerpoint/2010/main" val="1674367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574038"/>
            <a:ext cx="7205345" cy="4839786"/>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spc="130" dirty="0">
                <a:latin typeface="Calibri" panose="020F0502020204030204" pitchFamily="34" charset="0"/>
                <a:cs typeface="Cambria"/>
              </a:rPr>
              <a:t>Be </a:t>
            </a:r>
            <a:r>
              <a:rPr sz="2200" spc="80" dirty="0">
                <a:latin typeface="Calibri" panose="020F0502020204030204" pitchFamily="34" charset="0"/>
                <a:cs typeface="Cambria"/>
              </a:rPr>
              <a:t>assertive, </a:t>
            </a:r>
            <a:r>
              <a:rPr sz="2200" spc="85" dirty="0">
                <a:latin typeface="Calibri" panose="020F0502020204030204" pitchFamily="34" charset="0"/>
                <a:cs typeface="Cambria"/>
              </a:rPr>
              <a:t>change </a:t>
            </a:r>
            <a:r>
              <a:rPr sz="2200" spc="40" dirty="0">
                <a:latin typeface="Calibri" panose="020F0502020204030204" pitchFamily="34" charset="0"/>
                <a:cs typeface="Cambria"/>
              </a:rPr>
              <a:t>your</a:t>
            </a:r>
            <a:r>
              <a:rPr sz="2200" spc="200" dirty="0">
                <a:latin typeface="Calibri" panose="020F0502020204030204" pitchFamily="34" charset="0"/>
                <a:cs typeface="Cambria"/>
              </a:rPr>
              <a:t> </a:t>
            </a:r>
            <a:r>
              <a:rPr sz="2200" spc="105" dirty="0">
                <a:latin typeface="Calibri" panose="020F0502020204030204" pitchFamily="34" charset="0"/>
                <a:cs typeface="Cambria"/>
              </a:rPr>
              <a:t>thinking</a:t>
            </a:r>
            <a:endParaRPr sz="2200" dirty="0">
              <a:latin typeface="Calibri" panose="020F0502020204030204" pitchFamily="34" charset="0"/>
              <a:cs typeface="Cambria"/>
            </a:endParaRPr>
          </a:p>
          <a:p>
            <a:pPr>
              <a:lnSpc>
                <a:spcPct val="100000"/>
              </a:lnSpc>
              <a:spcBef>
                <a:spcPts val="25"/>
              </a:spcBef>
              <a:buClr>
                <a:srgbClr val="FD8537"/>
              </a:buClr>
              <a:buFont typeface="Wingdings"/>
              <a:buChar char=""/>
            </a:pPr>
            <a:endParaRPr sz="2400" dirty="0">
              <a:latin typeface="Calibri" panose="020F0502020204030204" pitchFamily="34" charset="0"/>
              <a:cs typeface="Times New Roman"/>
            </a:endParaRPr>
          </a:p>
          <a:p>
            <a:pPr marL="287020" indent="-274320">
              <a:lnSpc>
                <a:spcPct val="100000"/>
              </a:lnSpc>
              <a:buClr>
                <a:srgbClr val="FD8537"/>
              </a:buClr>
              <a:buSzPct val="68181"/>
              <a:buFont typeface="Wingdings"/>
              <a:buChar char=""/>
              <a:tabLst>
                <a:tab pos="287020" algn="l"/>
              </a:tabLst>
            </a:pPr>
            <a:r>
              <a:rPr sz="2200" u="heavy" spc="55" dirty="0">
                <a:solidFill>
                  <a:srgbClr val="D2601C"/>
                </a:solidFill>
                <a:latin typeface="Calibri" panose="020F0502020204030204" pitchFamily="34" charset="0"/>
                <a:cs typeface="Cambria"/>
                <a:hlinkClick r:id="rId2"/>
              </a:rPr>
              <a:t>http://www.youtube.com/watch?v=XI5XBKZZBIc</a:t>
            </a:r>
            <a:endParaRPr sz="2200" dirty="0">
              <a:latin typeface="Calibri" panose="020F0502020204030204" pitchFamily="34" charset="0"/>
              <a:cs typeface="Cambria"/>
            </a:endParaRPr>
          </a:p>
          <a:p>
            <a:pPr>
              <a:lnSpc>
                <a:spcPct val="100000"/>
              </a:lnSpc>
              <a:spcBef>
                <a:spcPts val="20"/>
              </a:spcBef>
              <a:buClr>
                <a:srgbClr val="FD8537"/>
              </a:buClr>
              <a:buFont typeface="Wingdings"/>
              <a:buChar char=""/>
            </a:pPr>
            <a:endParaRPr sz="2400" dirty="0">
              <a:latin typeface="Calibri" panose="020F0502020204030204" pitchFamily="34" charset="0"/>
              <a:cs typeface="Times New Roman"/>
            </a:endParaRPr>
          </a:p>
          <a:p>
            <a:pPr marL="287020" indent="-274320">
              <a:lnSpc>
                <a:spcPct val="100000"/>
              </a:lnSpc>
              <a:spcBef>
                <a:spcPts val="5"/>
              </a:spcBef>
              <a:buClr>
                <a:srgbClr val="FD8537"/>
              </a:buClr>
              <a:buSzPct val="68181"/>
              <a:buFont typeface="Wingdings"/>
              <a:buChar char=""/>
              <a:tabLst>
                <a:tab pos="287020" algn="l"/>
              </a:tabLst>
            </a:pPr>
            <a:r>
              <a:rPr sz="2200" spc="85" dirty="0">
                <a:latin typeface="Calibri" panose="020F0502020204030204" pitchFamily="34" charset="0"/>
                <a:cs typeface="Cambria"/>
              </a:rPr>
              <a:t>Tips </a:t>
            </a:r>
            <a:r>
              <a:rPr sz="2200" spc="20" dirty="0">
                <a:latin typeface="Calibri" panose="020F0502020204030204" pitchFamily="34" charset="0"/>
                <a:cs typeface="Cambria"/>
              </a:rPr>
              <a:t>for </a:t>
            </a:r>
            <a:r>
              <a:rPr sz="2200" spc="65" dirty="0">
                <a:latin typeface="Calibri" panose="020F0502020204030204" pitchFamily="34" charset="0"/>
                <a:cs typeface="Cambria"/>
              </a:rPr>
              <a:t>being</a:t>
            </a:r>
            <a:r>
              <a:rPr sz="2200" spc="225" dirty="0">
                <a:latin typeface="Calibri" panose="020F0502020204030204" pitchFamily="34" charset="0"/>
                <a:cs typeface="Cambria"/>
              </a:rPr>
              <a:t> </a:t>
            </a:r>
            <a:r>
              <a:rPr sz="2200" spc="70" dirty="0">
                <a:latin typeface="Calibri" panose="020F0502020204030204" pitchFamily="34" charset="0"/>
                <a:cs typeface="Cambria"/>
              </a:rPr>
              <a:t>assertive</a:t>
            </a:r>
            <a:endParaRPr sz="2200" dirty="0">
              <a:latin typeface="Calibri" panose="020F0502020204030204" pitchFamily="34" charset="0"/>
              <a:cs typeface="Cambria"/>
            </a:endParaRPr>
          </a:p>
          <a:p>
            <a:pPr marL="287020" indent="-274320">
              <a:lnSpc>
                <a:spcPct val="100000"/>
              </a:lnSpc>
              <a:spcBef>
                <a:spcPts val="70"/>
              </a:spcBef>
              <a:buClr>
                <a:srgbClr val="FD8537"/>
              </a:buClr>
              <a:buSzPct val="68181"/>
              <a:buFont typeface="Wingdings"/>
              <a:buChar char=""/>
              <a:tabLst>
                <a:tab pos="287020" algn="l"/>
              </a:tabLst>
            </a:pPr>
            <a:r>
              <a:rPr sz="2200" u="heavy" spc="45" dirty="0">
                <a:solidFill>
                  <a:srgbClr val="D2601C"/>
                </a:solidFill>
                <a:latin typeface="Calibri" panose="020F0502020204030204" pitchFamily="34" charset="0"/>
                <a:cs typeface="Cambria"/>
                <a:hlinkClick r:id="rId3"/>
              </a:rPr>
              <a:t>http://www.youtube.com/watch?v=ubSL1tFmgDc</a:t>
            </a:r>
            <a:endParaRPr sz="2200" dirty="0">
              <a:latin typeface="Calibri" panose="020F0502020204030204" pitchFamily="34" charset="0"/>
              <a:cs typeface="Cambria"/>
            </a:endParaRPr>
          </a:p>
          <a:p>
            <a:pPr>
              <a:lnSpc>
                <a:spcPct val="100000"/>
              </a:lnSpc>
              <a:spcBef>
                <a:spcPts val="20"/>
              </a:spcBef>
              <a:buClr>
                <a:srgbClr val="FD8537"/>
              </a:buClr>
              <a:buFont typeface="Wingdings"/>
              <a:buChar char=""/>
            </a:pPr>
            <a:endParaRPr sz="2400" dirty="0">
              <a:latin typeface="Calibri" panose="020F0502020204030204" pitchFamily="34" charset="0"/>
              <a:cs typeface="Times New Roman"/>
            </a:endParaRPr>
          </a:p>
          <a:p>
            <a:pPr marL="287020" indent="-274320">
              <a:lnSpc>
                <a:spcPct val="100000"/>
              </a:lnSpc>
              <a:spcBef>
                <a:spcPts val="5"/>
              </a:spcBef>
              <a:buClr>
                <a:srgbClr val="FD8537"/>
              </a:buClr>
              <a:buSzPct val="68181"/>
              <a:buFont typeface="Wingdings"/>
              <a:buChar char=""/>
              <a:tabLst>
                <a:tab pos="287020" algn="l"/>
              </a:tabLst>
            </a:pPr>
            <a:r>
              <a:rPr sz="2200" spc="105" dirty="0">
                <a:latin typeface="Calibri" panose="020F0502020204030204" pitchFamily="34" charset="0"/>
                <a:cs typeface="Cambria"/>
              </a:rPr>
              <a:t>Training </a:t>
            </a:r>
            <a:r>
              <a:rPr sz="2200" spc="30" dirty="0">
                <a:latin typeface="Calibri" panose="020F0502020204030204" pitchFamily="34" charset="0"/>
                <a:cs typeface="Cambria"/>
              </a:rPr>
              <a:t>videos</a:t>
            </a:r>
            <a:r>
              <a:rPr sz="2200" spc="100" dirty="0">
                <a:latin typeface="Calibri" panose="020F0502020204030204" pitchFamily="34" charset="0"/>
                <a:cs typeface="Cambria"/>
              </a:rPr>
              <a:t> </a:t>
            </a:r>
            <a:r>
              <a:rPr sz="2200" spc="5" dirty="0">
                <a:latin typeface="Calibri" panose="020F0502020204030204" pitchFamily="34" charset="0"/>
                <a:cs typeface="Cambria"/>
              </a:rPr>
              <a:t>good!:</a:t>
            </a:r>
            <a:endParaRPr sz="2200" dirty="0">
              <a:latin typeface="Calibri" panose="020F0502020204030204" pitchFamily="34" charset="0"/>
              <a:cs typeface="Cambria"/>
            </a:endParaRPr>
          </a:p>
          <a:p>
            <a:pPr marL="287020" marR="5080" indent="-274320">
              <a:lnSpc>
                <a:spcPts val="2120"/>
              </a:lnSpc>
              <a:spcBef>
                <a:spcPts val="575"/>
              </a:spcBef>
              <a:buClr>
                <a:srgbClr val="FD8537"/>
              </a:buClr>
              <a:buSzPct val="68181"/>
              <a:buFont typeface="Wingdings"/>
              <a:buChar char=""/>
              <a:tabLst>
                <a:tab pos="287020" algn="l"/>
              </a:tabLst>
            </a:pPr>
            <a:r>
              <a:rPr sz="2200" u="heavy" spc="55" dirty="0">
                <a:solidFill>
                  <a:srgbClr val="D2601C"/>
                </a:solidFill>
                <a:latin typeface="Calibri" panose="020F0502020204030204" pitchFamily="34" charset="0"/>
                <a:cs typeface="Cambria"/>
                <a:hlinkClick r:id="rId4"/>
              </a:rPr>
              <a:t>http://www.youtube.com/watch?v=kW6_U4e5DVI&amp;lis  </a:t>
            </a:r>
            <a:r>
              <a:rPr sz="2200" u="heavy" spc="150" dirty="0">
                <a:solidFill>
                  <a:srgbClr val="D2601C"/>
                </a:solidFill>
                <a:latin typeface="Calibri" panose="020F0502020204030204" pitchFamily="34" charset="0"/>
                <a:cs typeface="Cambria"/>
                <a:hlinkClick r:id="rId4"/>
              </a:rPr>
              <a:t>t=PL1ACDDEFDD444060B</a:t>
            </a:r>
            <a:endParaRPr sz="2200" dirty="0">
              <a:latin typeface="Calibri" panose="020F0502020204030204" pitchFamily="34" charset="0"/>
              <a:cs typeface="Cambria"/>
            </a:endParaRPr>
          </a:p>
          <a:p>
            <a:pPr>
              <a:lnSpc>
                <a:spcPct val="100000"/>
              </a:lnSpc>
              <a:spcBef>
                <a:spcPts val="40"/>
              </a:spcBef>
              <a:buClr>
                <a:srgbClr val="FD8537"/>
              </a:buClr>
              <a:buFont typeface="Wingdings"/>
              <a:buChar char=""/>
            </a:pPr>
            <a:endParaRPr sz="2400" dirty="0">
              <a:latin typeface="Calibri" panose="020F0502020204030204" pitchFamily="34" charset="0"/>
              <a:cs typeface="Times New Roman"/>
            </a:endParaRPr>
          </a:p>
          <a:p>
            <a:pPr marL="287020" indent="-274320">
              <a:lnSpc>
                <a:spcPct val="100000"/>
              </a:lnSpc>
              <a:buClr>
                <a:srgbClr val="FD8537"/>
              </a:buClr>
              <a:buSzPct val="68181"/>
              <a:buFont typeface="Wingdings"/>
              <a:buChar char=""/>
              <a:tabLst>
                <a:tab pos="287020" algn="l"/>
              </a:tabLst>
            </a:pPr>
            <a:r>
              <a:rPr sz="2200" u="heavy" spc="55" dirty="0">
                <a:solidFill>
                  <a:srgbClr val="D2601C"/>
                </a:solidFill>
                <a:latin typeface="Calibri" panose="020F0502020204030204" pitchFamily="34" charset="0"/>
                <a:cs typeface="Cambria"/>
                <a:hlinkClick r:id="rId5"/>
              </a:rPr>
              <a:t>http://www.youtube.com/watch?v=HVF2bg_BMqk</a:t>
            </a:r>
            <a:endParaRPr sz="2200" dirty="0">
              <a:latin typeface="Calibri" panose="020F0502020204030204" pitchFamily="34" charset="0"/>
              <a:cs typeface="Cambria"/>
            </a:endParaRPr>
          </a:p>
          <a:p>
            <a:pPr marL="287020" indent="-274320">
              <a:lnSpc>
                <a:spcPct val="100000"/>
              </a:lnSpc>
              <a:spcBef>
                <a:spcPts val="70"/>
              </a:spcBef>
              <a:buClr>
                <a:srgbClr val="FD8537"/>
              </a:buClr>
              <a:buSzPct val="68181"/>
              <a:buFont typeface="Wingdings"/>
              <a:buChar char=""/>
              <a:tabLst>
                <a:tab pos="287020" algn="l"/>
              </a:tabLst>
            </a:pPr>
            <a:r>
              <a:rPr sz="2200" spc="65" dirty="0">
                <a:latin typeface="Calibri" panose="020F0502020204030204" pitchFamily="34" charset="0"/>
                <a:cs typeface="Cambria"/>
              </a:rPr>
              <a:t>Good </a:t>
            </a:r>
            <a:r>
              <a:rPr sz="2200" spc="15" dirty="0">
                <a:latin typeface="Calibri" panose="020F0502020204030204" pitchFamily="34" charset="0"/>
                <a:cs typeface="Cambria"/>
              </a:rPr>
              <a:t>web</a:t>
            </a:r>
            <a:r>
              <a:rPr sz="2200" spc="130" dirty="0">
                <a:latin typeface="Calibri" panose="020F0502020204030204" pitchFamily="34" charset="0"/>
                <a:cs typeface="Cambria"/>
              </a:rPr>
              <a:t> </a:t>
            </a:r>
            <a:r>
              <a:rPr sz="2200" spc="60" dirty="0">
                <a:latin typeface="Calibri" panose="020F0502020204030204" pitchFamily="34" charset="0"/>
                <a:cs typeface="Cambria"/>
              </a:rPr>
              <a:t>page:</a:t>
            </a:r>
            <a:endParaRPr sz="2200" dirty="0">
              <a:latin typeface="Calibri" panose="020F0502020204030204" pitchFamily="34" charset="0"/>
              <a:cs typeface="Cambria"/>
            </a:endParaRPr>
          </a:p>
          <a:p>
            <a:pPr marL="287020" indent="-274320">
              <a:lnSpc>
                <a:spcPct val="100000"/>
              </a:lnSpc>
              <a:spcBef>
                <a:spcPts val="75"/>
              </a:spcBef>
              <a:buClr>
                <a:srgbClr val="FD8537"/>
              </a:buClr>
              <a:buSzPct val="68181"/>
              <a:buFont typeface="Wingdings"/>
              <a:buChar char=""/>
              <a:tabLst>
                <a:tab pos="287020" algn="l"/>
              </a:tabLst>
            </a:pPr>
            <a:r>
              <a:rPr sz="2200" u="heavy" spc="15" dirty="0">
                <a:solidFill>
                  <a:srgbClr val="D2601C"/>
                </a:solidFill>
                <a:latin typeface="Calibri" panose="020F0502020204030204" pitchFamily="34" charset="0"/>
                <a:cs typeface="Cambria"/>
                <a:hlinkClick r:id="rId6"/>
              </a:rPr>
              <a:t>http://www.psychologytoday.com/basics/assertiveness</a:t>
            </a:r>
            <a:endParaRPr sz="2200" dirty="0">
              <a:latin typeface="Calibri" panose="020F0502020204030204" pitchFamily="34" charset="0"/>
              <a:cs typeface="Cambria"/>
            </a:endParaRPr>
          </a:p>
        </p:txBody>
      </p:sp>
    </p:spTree>
    <p:extLst>
      <p:ext uri="{BB962C8B-B14F-4D97-AF65-F5344CB8AC3E}">
        <p14:creationId xmlns:p14="http://schemas.microsoft.com/office/powerpoint/2010/main" val="1316564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521168"/>
          </a:xfrm>
          <a:prstGeom prst="rect">
            <a:avLst/>
          </a:prstGeom>
        </p:spPr>
        <p:txBody>
          <a:bodyPr vert="horz" wrap="square" lIns="0" tIns="58928" rIns="0" bIns="0" rtlCol="0">
            <a:spAutoFit/>
          </a:bodyPr>
          <a:lstStyle/>
          <a:p>
            <a:pPr marL="12700">
              <a:lnSpc>
                <a:spcPct val="100000"/>
              </a:lnSpc>
            </a:pPr>
            <a:r>
              <a:rPr sz="3000" b="1" spc="345" dirty="0">
                <a:cs typeface="Cambria"/>
              </a:rPr>
              <a:t>T</a:t>
            </a:r>
            <a:r>
              <a:rPr b="1" spc="345" dirty="0">
                <a:cs typeface="Cambria"/>
              </a:rPr>
              <a:t>HE INTERPERSONAL</a:t>
            </a:r>
            <a:r>
              <a:rPr b="1" spc="254" dirty="0">
                <a:cs typeface="Cambria"/>
              </a:rPr>
              <a:t> </a:t>
            </a:r>
            <a:r>
              <a:rPr b="1" spc="370" dirty="0">
                <a:cs typeface="Cambria"/>
              </a:rPr>
              <a:t>CIRCUMPLEX</a:t>
            </a:r>
            <a:endParaRPr sz="3000" dirty="0">
              <a:cs typeface="Cambria"/>
            </a:endParaRPr>
          </a:p>
        </p:txBody>
      </p:sp>
      <p:sp>
        <p:nvSpPr>
          <p:cNvPr id="3" name="object 3"/>
          <p:cNvSpPr txBox="1"/>
          <p:nvPr/>
        </p:nvSpPr>
        <p:spPr>
          <a:xfrm>
            <a:off x="535940" y="983615"/>
            <a:ext cx="7196455" cy="5262979"/>
          </a:xfrm>
          <a:prstGeom prst="rect">
            <a:avLst/>
          </a:prstGeom>
        </p:spPr>
        <p:txBody>
          <a:bodyPr vert="horz" wrap="square" lIns="0" tIns="0" rIns="0" bIns="0" rtlCol="0">
            <a:spAutoFit/>
          </a:bodyPr>
          <a:lstStyle/>
          <a:p>
            <a:pPr marL="12700">
              <a:lnSpc>
                <a:spcPct val="100000"/>
              </a:lnSpc>
            </a:pPr>
            <a:r>
              <a:rPr sz="2400" b="1" spc="320" dirty="0">
                <a:solidFill>
                  <a:srgbClr val="565F6C"/>
                </a:solidFill>
                <a:latin typeface="Calibri" panose="020F0502020204030204" pitchFamily="34" charset="0"/>
                <a:cs typeface="Cambria"/>
              </a:rPr>
              <a:t>THEORY </a:t>
            </a:r>
            <a:r>
              <a:rPr sz="2400" b="1" spc="310" dirty="0">
                <a:solidFill>
                  <a:srgbClr val="565F6C"/>
                </a:solidFill>
                <a:latin typeface="Calibri" panose="020F0502020204030204" pitchFamily="34" charset="0"/>
                <a:cs typeface="Cambria"/>
              </a:rPr>
              <a:t>AND</a:t>
            </a:r>
            <a:r>
              <a:rPr sz="2400" b="1" spc="300" dirty="0">
                <a:solidFill>
                  <a:srgbClr val="565F6C"/>
                </a:solidFill>
                <a:latin typeface="Calibri" panose="020F0502020204030204" pitchFamily="34" charset="0"/>
                <a:cs typeface="Cambria"/>
              </a:rPr>
              <a:t> </a:t>
            </a:r>
            <a:r>
              <a:rPr sz="2400" b="1" spc="360" dirty="0">
                <a:solidFill>
                  <a:srgbClr val="565F6C"/>
                </a:solidFill>
                <a:latin typeface="Calibri" panose="020F0502020204030204" pitchFamily="34" charset="0"/>
                <a:cs typeface="Cambria"/>
              </a:rPr>
              <a:t>MODEL</a:t>
            </a:r>
            <a:endParaRPr sz="2400" dirty="0">
              <a:latin typeface="Calibri" panose="020F0502020204030204" pitchFamily="34" charset="0"/>
              <a:cs typeface="Cambria"/>
            </a:endParaRPr>
          </a:p>
          <a:p>
            <a:pPr>
              <a:lnSpc>
                <a:spcPct val="100000"/>
              </a:lnSpc>
            </a:pPr>
            <a:endParaRPr sz="2000" dirty="0">
              <a:latin typeface="Calibri" panose="020F0502020204030204" pitchFamily="34" charset="0"/>
              <a:cs typeface="Times New Roman"/>
            </a:endParaRPr>
          </a:p>
          <a:p>
            <a:pPr marL="287020" marR="636905" indent="-274320">
              <a:lnSpc>
                <a:spcPct val="100000"/>
              </a:lnSpc>
              <a:buClr>
                <a:srgbClr val="FD8537"/>
              </a:buClr>
              <a:buSzPct val="68750"/>
              <a:buFont typeface="Wingdings"/>
              <a:buChar char=""/>
              <a:tabLst>
                <a:tab pos="287020" algn="l"/>
              </a:tabLst>
            </a:pPr>
            <a:r>
              <a:rPr sz="2400" spc="40" dirty="0">
                <a:latin typeface="Calibri" panose="020F0502020204030204" pitchFamily="34" charset="0"/>
                <a:cs typeface="Cambria"/>
              </a:rPr>
              <a:t>model </a:t>
            </a:r>
            <a:r>
              <a:rPr sz="2400" spc="20" dirty="0">
                <a:latin typeface="Calibri" panose="020F0502020204030204" pitchFamily="34" charset="0"/>
                <a:cs typeface="Cambria"/>
              </a:rPr>
              <a:t>for </a:t>
            </a:r>
            <a:r>
              <a:rPr sz="2400" spc="80" dirty="0">
                <a:latin typeface="Calibri" panose="020F0502020204030204" pitchFamily="34" charset="0"/>
                <a:cs typeface="Cambria"/>
              </a:rPr>
              <a:t>conceptualizing, </a:t>
            </a:r>
            <a:r>
              <a:rPr sz="2400" spc="90" dirty="0">
                <a:latin typeface="Calibri" panose="020F0502020204030204" pitchFamily="34" charset="0"/>
                <a:cs typeface="Cambria"/>
              </a:rPr>
              <a:t>organizing, </a:t>
            </a:r>
            <a:r>
              <a:rPr sz="2400" spc="105" dirty="0">
                <a:latin typeface="Calibri" panose="020F0502020204030204" pitchFamily="34" charset="0"/>
                <a:cs typeface="Cambria"/>
              </a:rPr>
              <a:t>and  </a:t>
            </a:r>
            <a:r>
              <a:rPr sz="2400" spc="90" dirty="0">
                <a:latin typeface="Calibri" panose="020F0502020204030204" pitchFamily="34" charset="0"/>
                <a:cs typeface="Cambria"/>
              </a:rPr>
              <a:t>assessing </a:t>
            </a:r>
            <a:r>
              <a:rPr sz="2400" spc="75" dirty="0">
                <a:latin typeface="Calibri" panose="020F0502020204030204" pitchFamily="34" charset="0"/>
                <a:cs typeface="Cambria"/>
              </a:rPr>
              <a:t>interpersonal </a:t>
            </a:r>
            <a:r>
              <a:rPr sz="2400" spc="70" dirty="0">
                <a:latin typeface="Calibri" panose="020F0502020204030204" pitchFamily="34" charset="0"/>
                <a:cs typeface="Cambria"/>
              </a:rPr>
              <a:t>behavior, </a:t>
            </a:r>
            <a:r>
              <a:rPr sz="2400" spc="110" dirty="0">
                <a:latin typeface="Calibri" panose="020F0502020204030204" pitchFamily="34" charset="0"/>
                <a:cs typeface="Cambria"/>
              </a:rPr>
              <a:t>traits, </a:t>
            </a:r>
            <a:r>
              <a:rPr sz="2400" spc="105" dirty="0">
                <a:latin typeface="Calibri" panose="020F0502020204030204" pitchFamily="34" charset="0"/>
                <a:cs typeface="Cambria"/>
              </a:rPr>
              <a:t>and  </a:t>
            </a:r>
            <a:r>
              <a:rPr sz="2400" spc="60" dirty="0">
                <a:latin typeface="Calibri" panose="020F0502020204030204" pitchFamily="34" charset="0"/>
                <a:cs typeface="Cambria"/>
              </a:rPr>
              <a:t>motives </a:t>
            </a:r>
            <a:r>
              <a:rPr sz="2400" spc="85" dirty="0">
                <a:latin typeface="Calibri" panose="020F0502020204030204" pitchFamily="34" charset="0"/>
                <a:cs typeface="Cambria"/>
              </a:rPr>
              <a:t>(Wiggins,</a:t>
            </a:r>
            <a:r>
              <a:rPr sz="2400" spc="114" dirty="0">
                <a:latin typeface="Calibri" panose="020F0502020204030204" pitchFamily="34" charset="0"/>
                <a:cs typeface="Cambria"/>
              </a:rPr>
              <a:t> </a:t>
            </a:r>
            <a:r>
              <a:rPr sz="2400" spc="10" dirty="0">
                <a:latin typeface="Calibri" panose="020F0502020204030204" pitchFamily="34" charset="0"/>
                <a:cs typeface="Cambria"/>
              </a:rPr>
              <a:t>2003),</a:t>
            </a:r>
            <a:endParaRPr sz="2400" dirty="0">
              <a:latin typeface="Calibri" panose="020F0502020204030204" pitchFamily="34" charset="0"/>
              <a:cs typeface="Cambria"/>
            </a:endParaRPr>
          </a:p>
          <a:p>
            <a:pPr marL="287020" marR="171450" indent="-274320">
              <a:lnSpc>
                <a:spcPct val="100000"/>
              </a:lnSpc>
              <a:spcBef>
                <a:spcPts val="600"/>
              </a:spcBef>
              <a:buClr>
                <a:srgbClr val="FD8537"/>
              </a:buClr>
              <a:buSzPct val="68750"/>
              <a:buFont typeface="Wingdings"/>
              <a:buChar char=""/>
              <a:tabLst>
                <a:tab pos="287020" algn="l"/>
              </a:tabLst>
            </a:pPr>
            <a:r>
              <a:rPr sz="2400" spc="80" dirty="0">
                <a:latin typeface="Calibri" panose="020F0502020204030204" pitchFamily="34" charset="0"/>
                <a:cs typeface="Cambria"/>
              </a:rPr>
              <a:t>was </a:t>
            </a:r>
            <a:r>
              <a:rPr sz="2400" spc="105" dirty="0">
                <a:latin typeface="Calibri" panose="020F0502020204030204" pitchFamily="34" charset="0"/>
                <a:cs typeface="Cambria"/>
              </a:rPr>
              <a:t>initially </a:t>
            </a:r>
            <a:r>
              <a:rPr sz="2400" spc="70" dirty="0">
                <a:latin typeface="Calibri" panose="020F0502020204030204" pitchFamily="34" charset="0"/>
                <a:cs typeface="Cambria"/>
              </a:rPr>
              <a:t>inspired </a:t>
            </a:r>
            <a:r>
              <a:rPr sz="2400" spc="45" dirty="0">
                <a:latin typeface="Calibri" panose="020F0502020204030204" pitchFamily="34" charset="0"/>
                <a:cs typeface="Cambria"/>
              </a:rPr>
              <a:t>by </a:t>
            </a:r>
            <a:r>
              <a:rPr sz="2400" spc="145" dirty="0">
                <a:latin typeface="Calibri" panose="020F0502020204030204" pitchFamily="34" charset="0"/>
                <a:cs typeface="Cambria"/>
              </a:rPr>
              <a:t>Harry </a:t>
            </a:r>
            <a:r>
              <a:rPr sz="2400" spc="155" dirty="0">
                <a:latin typeface="Calibri" panose="020F0502020204030204" pitchFamily="34" charset="0"/>
                <a:cs typeface="Cambria"/>
              </a:rPr>
              <a:t>Stack </a:t>
            </a:r>
            <a:r>
              <a:rPr sz="2400" spc="135" dirty="0">
                <a:latin typeface="Calibri" panose="020F0502020204030204" pitchFamily="34" charset="0"/>
                <a:cs typeface="Cambria"/>
              </a:rPr>
              <a:t>Sullivan  </a:t>
            </a:r>
            <a:r>
              <a:rPr sz="2400" spc="-40" dirty="0">
                <a:latin typeface="Calibri" panose="020F0502020204030204" pitchFamily="34" charset="0"/>
                <a:cs typeface="Cambria"/>
              </a:rPr>
              <a:t>(1953) </a:t>
            </a:r>
            <a:r>
              <a:rPr sz="2400" spc="105" dirty="0">
                <a:latin typeface="Calibri" panose="020F0502020204030204" pitchFamily="34" charset="0"/>
                <a:cs typeface="Cambria"/>
              </a:rPr>
              <a:t>and </a:t>
            </a:r>
            <a:r>
              <a:rPr sz="2400" spc="95" dirty="0">
                <a:latin typeface="Calibri" panose="020F0502020204030204" pitchFamily="34" charset="0"/>
                <a:cs typeface="Cambria"/>
              </a:rPr>
              <a:t>later </a:t>
            </a:r>
            <a:r>
              <a:rPr sz="2400" spc="70" dirty="0">
                <a:latin typeface="Calibri" panose="020F0502020204030204" pitchFamily="34" charset="0"/>
                <a:cs typeface="Cambria"/>
              </a:rPr>
              <a:t>realized </a:t>
            </a:r>
            <a:r>
              <a:rPr sz="2400" spc="120" dirty="0">
                <a:latin typeface="Calibri" panose="020F0502020204030204" pitchFamily="34" charset="0"/>
                <a:cs typeface="Cambria"/>
              </a:rPr>
              <a:t>as </a:t>
            </a:r>
            <a:r>
              <a:rPr sz="2400" spc="160" dirty="0">
                <a:latin typeface="Calibri" panose="020F0502020204030204" pitchFamily="34" charset="0"/>
                <a:cs typeface="Cambria"/>
              </a:rPr>
              <a:t>a </a:t>
            </a:r>
            <a:r>
              <a:rPr sz="2400" spc="45" dirty="0">
                <a:latin typeface="Calibri" panose="020F0502020204030204" pitchFamily="34" charset="0"/>
                <a:cs typeface="Cambria"/>
              </a:rPr>
              <a:t>model by </a:t>
            </a:r>
            <a:r>
              <a:rPr sz="2400" spc="95" dirty="0">
                <a:latin typeface="Calibri" panose="020F0502020204030204" pitchFamily="34" charset="0"/>
                <a:cs typeface="Cambria"/>
              </a:rPr>
              <a:t>Timothy  </a:t>
            </a:r>
            <a:r>
              <a:rPr sz="2400" spc="125" dirty="0">
                <a:latin typeface="Calibri" panose="020F0502020204030204" pitchFamily="34" charset="0"/>
                <a:cs typeface="Cambria"/>
              </a:rPr>
              <a:t>Leary</a:t>
            </a:r>
            <a:r>
              <a:rPr sz="2400" spc="90" dirty="0">
                <a:latin typeface="Calibri" panose="020F0502020204030204" pitchFamily="34" charset="0"/>
                <a:cs typeface="Cambria"/>
              </a:rPr>
              <a:t> </a:t>
            </a:r>
            <a:r>
              <a:rPr sz="2400" spc="-15" dirty="0">
                <a:latin typeface="Calibri" panose="020F0502020204030204" pitchFamily="34" charset="0"/>
                <a:cs typeface="Cambria"/>
              </a:rPr>
              <a:t>(1957).</a:t>
            </a:r>
            <a:endParaRPr sz="2400" dirty="0">
              <a:latin typeface="Calibri" panose="020F0502020204030204" pitchFamily="34" charset="0"/>
              <a:cs typeface="Cambria"/>
            </a:endParaRPr>
          </a:p>
          <a:p>
            <a:pPr marL="287020" marR="5080" indent="-274320">
              <a:lnSpc>
                <a:spcPct val="100000"/>
              </a:lnSpc>
              <a:spcBef>
                <a:spcPts val="600"/>
              </a:spcBef>
              <a:buClr>
                <a:srgbClr val="FD8537"/>
              </a:buClr>
              <a:buSzPct val="68750"/>
              <a:buFont typeface="Wingdings"/>
              <a:buChar char=""/>
              <a:tabLst>
                <a:tab pos="287020" algn="l"/>
              </a:tabLst>
            </a:pPr>
            <a:r>
              <a:rPr sz="2400" spc="90" dirty="0">
                <a:latin typeface="Calibri" panose="020F0502020204030204" pitchFamily="34" charset="0"/>
                <a:cs typeface="Cambria"/>
              </a:rPr>
              <a:t>These </a:t>
            </a:r>
            <a:r>
              <a:rPr sz="2400" spc="55" dirty="0">
                <a:latin typeface="Calibri" panose="020F0502020204030204" pitchFamily="34" charset="0"/>
                <a:cs typeface="Cambria"/>
              </a:rPr>
              <a:t>theories </a:t>
            </a:r>
            <a:r>
              <a:rPr sz="2400" spc="90" dirty="0">
                <a:latin typeface="Calibri" panose="020F0502020204030204" pitchFamily="34" charset="0"/>
                <a:cs typeface="Cambria"/>
              </a:rPr>
              <a:t>suggest </a:t>
            </a:r>
            <a:r>
              <a:rPr sz="2400" spc="130" dirty="0">
                <a:latin typeface="Calibri" panose="020F0502020204030204" pitchFamily="34" charset="0"/>
                <a:cs typeface="Cambria"/>
              </a:rPr>
              <a:t>that </a:t>
            </a:r>
            <a:r>
              <a:rPr sz="2400" spc="20" dirty="0">
                <a:latin typeface="Calibri" panose="020F0502020204030204" pitchFamily="34" charset="0"/>
                <a:cs typeface="Cambria"/>
              </a:rPr>
              <a:t>we </a:t>
            </a:r>
            <a:r>
              <a:rPr sz="2400" spc="95" dirty="0">
                <a:latin typeface="Calibri" panose="020F0502020204030204" pitchFamily="34" charset="0"/>
                <a:cs typeface="Cambria"/>
              </a:rPr>
              <a:t>can understand  </a:t>
            </a:r>
            <a:r>
              <a:rPr sz="2400" spc="15" dirty="0">
                <a:latin typeface="Calibri" panose="020F0502020204030204" pitchFamily="34" charset="0"/>
                <a:cs typeface="Cambria"/>
              </a:rPr>
              <a:t>people's </a:t>
            </a:r>
            <a:r>
              <a:rPr sz="2400" spc="75" dirty="0">
                <a:latin typeface="Calibri" panose="020F0502020204030204" pitchFamily="34" charset="0"/>
                <a:cs typeface="Cambria"/>
              </a:rPr>
              <a:t>personality </a:t>
            </a:r>
            <a:r>
              <a:rPr sz="2400" spc="105" dirty="0">
                <a:latin typeface="Calibri" panose="020F0502020204030204" pitchFamily="34" charset="0"/>
                <a:cs typeface="Cambria"/>
              </a:rPr>
              <a:t>in </a:t>
            </a:r>
            <a:r>
              <a:rPr sz="2400" spc="60" dirty="0">
                <a:latin typeface="Calibri" panose="020F0502020204030204" pitchFamily="34" charset="0"/>
                <a:cs typeface="Cambria"/>
              </a:rPr>
              <a:t>social </a:t>
            </a:r>
            <a:r>
              <a:rPr sz="2400" spc="90" dirty="0">
                <a:latin typeface="Calibri" panose="020F0502020204030204" pitchFamily="34" charset="0"/>
                <a:cs typeface="Cambria"/>
              </a:rPr>
              <a:t>situations </a:t>
            </a:r>
            <a:r>
              <a:rPr sz="2400" spc="45" dirty="0">
                <a:latin typeface="Calibri" panose="020F0502020204030204" pitchFamily="34" charset="0"/>
                <a:cs typeface="Cambria"/>
              </a:rPr>
              <a:t>by </a:t>
            </a:r>
            <a:r>
              <a:rPr sz="2400" spc="105" dirty="0">
                <a:latin typeface="Calibri" panose="020F0502020204030204" pitchFamily="34" charset="0"/>
                <a:cs typeface="Cambria"/>
              </a:rPr>
              <a:t>using  </a:t>
            </a:r>
            <a:r>
              <a:rPr sz="2400" spc="55" dirty="0">
                <a:latin typeface="Calibri" panose="020F0502020204030204" pitchFamily="34" charset="0"/>
                <a:cs typeface="Cambria"/>
              </a:rPr>
              <a:t>only </a:t>
            </a:r>
            <a:r>
              <a:rPr sz="2400" spc="15" dirty="0">
                <a:latin typeface="Calibri" panose="020F0502020204030204" pitchFamily="34" charset="0"/>
                <a:cs typeface="Cambria"/>
              </a:rPr>
              <a:t>two </a:t>
            </a:r>
            <a:r>
              <a:rPr sz="2400" spc="65" dirty="0">
                <a:latin typeface="Calibri" panose="020F0502020204030204" pitchFamily="34" charset="0"/>
                <a:cs typeface="Cambria"/>
              </a:rPr>
              <a:t>basic </a:t>
            </a:r>
            <a:r>
              <a:rPr sz="2400" spc="70" dirty="0">
                <a:latin typeface="Calibri" panose="020F0502020204030204" pitchFamily="34" charset="0"/>
                <a:cs typeface="Cambria"/>
              </a:rPr>
              <a:t>personality </a:t>
            </a:r>
            <a:r>
              <a:rPr sz="2400" spc="105" dirty="0">
                <a:latin typeface="Calibri" panose="020F0502020204030204" pitchFamily="34" charset="0"/>
                <a:cs typeface="Cambria"/>
              </a:rPr>
              <a:t>trait </a:t>
            </a:r>
            <a:r>
              <a:rPr sz="2400" spc="75" dirty="0">
                <a:latin typeface="Calibri" panose="020F0502020204030204" pitchFamily="34" charset="0"/>
                <a:cs typeface="Cambria"/>
              </a:rPr>
              <a:t>dimensions. </a:t>
            </a:r>
            <a:r>
              <a:rPr sz="2400" spc="114" dirty="0">
                <a:latin typeface="Calibri" panose="020F0502020204030204" pitchFamily="34" charset="0"/>
                <a:cs typeface="Cambria"/>
              </a:rPr>
              <a:t>The  </a:t>
            </a:r>
            <a:r>
              <a:rPr sz="2400" spc="15" dirty="0">
                <a:latin typeface="Calibri" panose="020F0502020204030204" pitchFamily="34" charset="0"/>
                <a:cs typeface="Cambria"/>
              </a:rPr>
              <a:t>two </a:t>
            </a:r>
            <a:r>
              <a:rPr sz="2400" spc="100" dirty="0">
                <a:latin typeface="Calibri" panose="020F0502020204030204" pitchFamily="34" charset="0"/>
                <a:cs typeface="Cambria"/>
              </a:rPr>
              <a:t>traits </a:t>
            </a:r>
            <a:r>
              <a:rPr sz="2400" spc="95" dirty="0">
                <a:latin typeface="Calibri" panose="020F0502020204030204" pitchFamily="34" charset="0"/>
                <a:cs typeface="Cambria"/>
              </a:rPr>
              <a:t>can have </a:t>
            </a:r>
            <a:r>
              <a:rPr sz="2400" spc="120" dirty="0">
                <a:latin typeface="Calibri" panose="020F0502020204030204" pitchFamily="34" charset="0"/>
                <a:cs typeface="Cambria"/>
              </a:rPr>
              <a:t>many </a:t>
            </a:r>
            <a:r>
              <a:rPr sz="2400" spc="105" dirty="0">
                <a:latin typeface="Calibri" panose="020F0502020204030204" pitchFamily="34" charset="0"/>
                <a:cs typeface="Cambria"/>
              </a:rPr>
              <a:t>names </a:t>
            </a:r>
            <a:r>
              <a:rPr sz="2400" spc="65" dirty="0">
                <a:latin typeface="Calibri" panose="020F0502020204030204" pitchFamily="34" charset="0"/>
                <a:cs typeface="Cambria"/>
              </a:rPr>
              <a:t>depending </a:t>
            </a:r>
            <a:r>
              <a:rPr sz="2400" spc="25" dirty="0">
                <a:latin typeface="Calibri" panose="020F0502020204030204" pitchFamily="34" charset="0"/>
                <a:cs typeface="Cambria"/>
              </a:rPr>
              <a:t>on  </a:t>
            </a:r>
            <a:r>
              <a:rPr sz="2400" spc="90" dirty="0">
                <a:latin typeface="Calibri" panose="020F0502020204030204" pitchFamily="34" charset="0"/>
                <a:cs typeface="Cambria"/>
              </a:rPr>
              <a:t>the </a:t>
            </a:r>
            <a:r>
              <a:rPr sz="2400" spc="50" dirty="0">
                <a:latin typeface="Calibri" panose="020F0502020204030204" pitchFamily="34" charset="0"/>
                <a:cs typeface="Cambria"/>
              </a:rPr>
              <a:t>specific </a:t>
            </a:r>
            <a:r>
              <a:rPr sz="2400" spc="55" dirty="0">
                <a:latin typeface="Calibri" panose="020F0502020204030204" pitchFamily="34" charset="0"/>
                <a:cs typeface="Cambria"/>
              </a:rPr>
              <a:t>theory </a:t>
            </a:r>
            <a:r>
              <a:rPr sz="2400" spc="90" dirty="0">
                <a:latin typeface="Calibri" panose="020F0502020204030204" pitchFamily="34" charset="0"/>
                <a:cs typeface="Cambria"/>
              </a:rPr>
              <a:t>but </a:t>
            </a:r>
            <a:r>
              <a:rPr sz="2400" spc="65" dirty="0">
                <a:latin typeface="Calibri" panose="020F0502020204030204" pitchFamily="34" charset="0"/>
                <a:cs typeface="Cambria"/>
              </a:rPr>
              <a:t>here </a:t>
            </a:r>
            <a:r>
              <a:rPr sz="2400" spc="15" dirty="0">
                <a:latin typeface="Calibri" panose="020F0502020204030204" pitchFamily="34" charset="0"/>
                <a:cs typeface="Cambria"/>
              </a:rPr>
              <a:t>we </a:t>
            </a:r>
            <a:r>
              <a:rPr sz="2400" spc="75" dirty="0">
                <a:latin typeface="Calibri" panose="020F0502020204030204" pitchFamily="34" charset="0"/>
                <a:cs typeface="Cambria"/>
              </a:rPr>
              <a:t>will </a:t>
            </a:r>
            <a:r>
              <a:rPr sz="2400" spc="60" dirty="0">
                <a:latin typeface="Calibri" panose="020F0502020204030204" pitchFamily="34" charset="0"/>
                <a:cs typeface="Cambria"/>
              </a:rPr>
              <a:t>conceptualize  </a:t>
            </a:r>
            <a:r>
              <a:rPr sz="2400" spc="105" dirty="0">
                <a:latin typeface="Calibri" panose="020F0502020204030204" pitchFamily="34" charset="0"/>
                <a:cs typeface="Cambria"/>
              </a:rPr>
              <a:t>them </a:t>
            </a:r>
            <a:r>
              <a:rPr sz="2400" spc="120" dirty="0">
                <a:latin typeface="Calibri" panose="020F0502020204030204" pitchFamily="34" charset="0"/>
                <a:cs typeface="Cambria"/>
              </a:rPr>
              <a:t>as </a:t>
            </a:r>
            <a:r>
              <a:rPr sz="2400" b="1" spc="180" dirty="0">
                <a:latin typeface="Calibri" panose="020F0502020204030204" pitchFamily="34" charset="0"/>
                <a:cs typeface="Cambria"/>
              </a:rPr>
              <a:t>agency </a:t>
            </a:r>
            <a:r>
              <a:rPr sz="2400" spc="110" dirty="0">
                <a:latin typeface="Calibri" panose="020F0502020204030204" pitchFamily="34" charset="0"/>
                <a:cs typeface="Cambria"/>
              </a:rPr>
              <a:t>and</a:t>
            </a:r>
            <a:r>
              <a:rPr sz="2400" spc="50" dirty="0">
                <a:latin typeface="Calibri" panose="020F0502020204030204" pitchFamily="34" charset="0"/>
                <a:cs typeface="Cambria"/>
              </a:rPr>
              <a:t> </a:t>
            </a:r>
            <a:r>
              <a:rPr sz="2400" b="1" spc="160" dirty="0">
                <a:latin typeface="Calibri" panose="020F0502020204030204" pitchFamily="34" charset="0"/>
                <a:cs typeface="Cambria"/>
              </a:rPr>
              <a:t>communion.</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6027149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982833"/>
          </a:xfrm>
          <a:prstGeom prst="rect">
            <a:avLst/>
          </a:prstGeom>
        </p:spPr>
        <p:txBody>
          <a:bodyPr vert="horz" wrap="square" lIns="0" tIns="516128" rIns="0" bIns="0" rtlCol="0">
            <a:spAutoFit/>
          </a:bodyPr>
          <a:lstStyle/>
          <a:p>
            <a:pPr marL="12700">
              <a:lnSpc>
                <a:spcPct val="100000"/>
              </a:lnSpc>
            </a:pPr>
            <a:r>
              <a:rPr sz="3000" b="1" spc="350" dirty="0">
                <a:cs typeface="Cambria"/>
              </a:rPr>
              <a:t>I</a:t>
            </a:r>
            <a:r>
              <a:rPr b="1" spc="350" dirty="0">
                <a:cs typeface="Cambria"/>
              </a:rPr>
              <a:t>NTERPERSONAL </a:t>
            </a:r>
            <a:r>
              <a:rPr sz="3000" b="1" spc="380" dirty="0">
                <a:cs typeface="Cambria"/>
              </a:rPr>
              <a:t>C</a:t>
            </a:r>
            <a:r>
              <a:rPr b="1" spc="380" dirty="0">
                <a:cs typeface="Cambria"/>
              </a:rPr>
              <a:t>IRCUMPLEX</a:t>
            </a:r>
            <a:r>
              <a:rPr b="1" spc="280" dirty="0">
                <a:cs typeface="Cambria"/>
              </a:rPr>
              <a:t> </a:t>
            </a:r>
            <a:r>
              <a:rPr sz="3000" b="1" spc="375" dirty="0">
                <a:cs typeface="Cambria"/>
              </a:rPr>
              <a:t>M</a:t>
            </a:r>
            <a:r>
              <a:rPr b="1" spc="375" dirty="0">
                <a:cs typeface="Cambria"/>
              </a:rPr>
              <a:t>ODEL</a:t>
            </a:r>
            <a:endParaRPr sz="3000" dirty="0">
              <a:cs typeface="Cambria"/>
            </a:endParaRPr>
          </a:p>
        </p:txBody>
      </p:sp>
      <p:sp>
        <p:nvSpPr>
          <p:cNvPr id="3" name="object 3"/>
          <p:cNvSpPr txBox="1"/>
          <p:nvPr/>
        </p:nvSpPr>
        <p:spPr>
          <a:xfrm>
            <a:off x="535940" y="6019901"/>
            <a:ext cx="5148580" cy="252729"/>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6385" algn="l"/>
                <a:tab pos="287020" algn="l"/>
              </a:tabLst>
            </a:pPr>
            <a:r>
              <a:rPr sz="1600" spc="45" dirty="0">
                <a:latin typeface="Calibri" panose="020F0502020204030204" pitchFamily="34" charset="0"/>
                <a:cs typeface="Cambria"/>
              </a:rPr>
              <a:t>Source:</a:t>
            </a:r>
            <a:r>
              <a:rPr sz="1600" spc="50" dirty="0">
                <a:latin typeface="Calibri" panose="020F0502020204030204" pitchFamily="34" charset="0"/>
                <a:cs typeface="Cambria"/>
              </a:rPr>
              <a:t> </a:t>
            </a:r>
            <a:r>
              <a:rPr sz="1600" spc="15" dirty="0">
                <a:latin typeface="Calibri" panose="020F0502020204030204" pitchFamily="34" charset="0"/>
                <a:cs typeface="Cambria"/>
                <a:hlinkClick r:id="rId2"/>
              </a:rPr>
              <a:t>http://webspace.ship.edu/tosato/interpc.htm</a:t>
            </a:r>
            <a:endParaRPr sz="1600" dirty="0">
              <a:latin typeface="Calibri" panose="020F0502020204030204" pitchFamily="34" charset="0"/>
              <a:cs typeface="Cambria"/>
            </a:endParaRPr>
          </a:p>
        </p:txBody>
      </p:sp>
      <p:sp>
        <p:nvSpPr>
          <p:cNvPr id="4" name="object 4"/>
          <p:cNvSpPr/>
          <p:nvPr/>
        </p:nvSpPr>
        <p:spPr>
          <a:xfrm>
            <a:off x="1352550" y="1807273"/>
            <a:ext cx="5307711" cy="412203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463396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7584" y="692696"/>
            <a:ext cx="7772400" cy="503237"/>
          </a:xfrm>
          <a:prstGeom prst="rect">
            <a:avLst/>
          </a:prstGeom>
        </p:spPr>
        <p:txBody>
          <a:bodyPr vert="horz" wrap="square" lIns="0" tIns="517652" rIns="0" bIns="0" rtlCol="0">
            <a:spAutoFit/>
          </a:bodyPr>
          <a:lstStyle/>
          <a:p>
            <a:pPr marL="12700">
              <a:lnSpc>
                <a:spcPct val="100000"/>
              </a:lnSpc>
            </a:pPr>
            <a:r>
              <a:rPr sz="3000" spc="305" dirty="0"/>
              <a:t>E</a:t>
            </a:r>
            <a:r>
              <a:rPr spc="305" dirty="0"/>
              <a:t>LECTRONIC</a:t>
            </a:r>
            <a:r>
              <a:rPr spc="280" dirty="0"/>
              <a:t> </a:t>
            </a:r>
            <a:r>
              <a:rPr spc="325" dirty="0"/>
              <a:t>SOURCES</a:t>
            </a:r>
            <a:endParaRPr sz="3000" dirty="0"/>
          </a:p>
        </p:txBody>
      </p:sp>
      <p:sp>
        <p:nvSpPr>
          <p:cNvPr id="3" name="object 3"/>
          <p:cNvSpPr txBox="1"/>
          <p:nvPr/>
        </p:nvSpPr>
        <p:spPr>
          <a:xfrm>
            <a:off x="535940" y="1641602"/>
            <a:ext cx="7264400" cy="2916183"/>
          </a:xfrm>
          <a:prstGeom prst="rect">
            <a:avLst/>
          </a:prstGeom>
        </p:spPr>
        <p:txBody>
          <a:bodyPr vert="horz" wrap="square" lIns="0" tIns="0" rIns="0" bIns="0" rtlCol="0">
            <a:spAutoFit/>
          </a:bodyPr>
          <a:lstStyle/>
          <a:p>
            <a:pPr marL="287020" marR="283210" indent="-274320">
              <a:lnSpc>
                <a:spcPct val="100000"/>
              </a:lnSpc>
              <a:buClr>
                <a:srgbClr val="FD8537"/>
              </a:buClr>
              <a:buSzPct val="68750"/>
              <a:buFont typeface="Wingdings"/>
              <a:buChar char=""/>
              <a:tabLst>
                <a:tab pos="287020" algn="l"/>
              </a:tabLst>
            </a:pPr>
            <a:r>
              <a:rPr sz="2400" u="heavy" spc="105" dirty="0">
                <a:solidFill>
                  <a:srgbClr val="D2601C"/>
                </a:solidFill>
                <a:latin typeface="Calibri" panose="020F0502020204030204" pitchFamily="34" charset="0"/>
                <a:cs typeface="Cambria"/>
                <a:hlinkClick r:id="rId2"/>
              </a:rPr>
              <a:t>http</a:t>
            </a:r>
            <a:r>
              <a:rPr sz="2400" u="heavy" spc="-325" dirty="0">
                <a:solidFill>
                  <a:srgbClr val="D2601C"/>
                </a:solidFill>
                <a:latin typeface="Calibri" panose="020F0502020204030204" pitchFamily="34" charset="0"/>
                <a:cs typeface="Cambria"/>
                <a:hlinkClick r:id="rId2"/>
              </a:rPr>
              <a:t>://</a:t>
            </a:r>
            <a:r>
              <a:rPr sz="2400" u="heavy" spc="5" dirty="0">
                <a:solidFill>
                  <a:srgbClr val="D2601C"/>
                </a:solidFill>
                <a:latin typeface="Calibri" panose="020F0502020204030204" pitchFamily="34" charset="0"/>
                <a:cs typeface="Cambria"/>
                <a:hlinkClick r:id="rId2"/>
              </a:rPr>
              <a:t>ww</a:t>
            </a:r>
            <a:r>
              <a:rPr sz="2400" u="heavy" spc="-5" dirty="0">
                <a:solidFill>
                  <a:srgbClr val="D2601C"/>
                </a:solidFill>
                <a:latin typeface="Calibri" panose="020F0502020204030204" pitchFamily="34" charset="0"/>
                <a:cs typeface="Cambria"/>
                <a:hlinkClick r:id="rId2"/>
              </a:rPr>
              <a:t>w</a:t>
            </a:r>
            <a:r>
              <a:rPr sz="2400" u="heavy" spc="135" dirty="0">
                <a:solidFill>
                  <a:srgbClr val="D2601C"/>
                </a:solidFill>
                <a:latin typeface="Calibri" panose="020F0502020204030204" pitchFamily="34" charset="0"/>
                <a:cs typeface="Cambria"/>
                <a:hlinkClick r:id="rId2"/>
              </a:rPr>
              <a:t>.sk</a:t>
            </a:r>
            <a:r>
              <a:rPr sz="2400" u="heavy" spc="85" dirty="0">
                <a:solidFill>
                  <a:srgbClr val="D2601C"/>
                </a:solidFill>
                <a:latin typeface="Calibri" panose="020F0502020204030204" pitchFamily="34" charset="0"/>
                <a:cs typeface="Cambria"/>
                <a:hlinkClick r:id="rId2"/>
              </a:rPr>
              <a:t>i</a:t>
            </a:r>
            <a:r>
              <a:rPr sz="2400" u="heavy" spc="100" dirty="0">
                <a:solidFill>
                  <a:srgbClr val="D2601C"/>
                </a:solidFill>
                <a:latin typeface="Calibri" panose="020F0502020204030204" pitchFamily="34" charset="0"/>
                <a:cs typeface="Cambria"/>
                <a:hlinkClick r:id="rId2"/>
              </a:rPr>
              <a:t>l</a:t>
            </a:r>
            <a:r>
              <a:rPr sz="2400" u="heavy" spc="85" dirty="0">
                <a:solidFill>
                  <a:srgbClr val="D2601C"/>
                </a:solidFill>
                <a:latin typeface="Calibri" panose="020F0502020204030204" pitchFamily="34" charset="0"/>
                <a:cs typeface="Cambria"/>
                <a:hlinkClick r:id="rId2"/>
              </a:rPr>
              <a:t>l</a:t>
            </a:r>
            <a:r>
              <a:rPr sz="2400" u="heavy" spc="55" dirty="0">
                <a:solidFill>
                  <a:srgbClr val="D2601C"/>
                </a:solidFill>
                <a:latin typeface="Calibri" panose="020F0502020204030204" pitchFamily="34" charset="0"/>
                <a:cs typeface="Cambria"/>
                <a:hlinkClick r:id="rId2"/>
              </a:rPr>
              <a:t>syounee</a:t>
            </a:r>
            <a:r>
              <a:rPr sz="2400" u="heavy" spc="40" dirty="0">
                <a:solidFill>
                  <a:srgbClr val="D2601C"/>
                </a:solidFill>
                <a:latin typeface="Calibri" panose="020F0502020204030204" pitchFamily="34" charset="0"/>
                <a:cs typeface="Cambria"/>
                <a:hlinkClick r:id="rId2"/>
              </a:rPr>
              <a:t>d</a:t>
            </a:r>
            <a:r>
              <a:rPr sz="2400" u="heavy" spc="-85" dirty="0">
                <a:solidFill>
                  <a:srgbClr val="D2601C"/>
                </a:solidFill>
                <a:latin typeface="Calibri" panose="020F0502020204030204" pitchFamily="34" charset="0"/>
                <a:cs typeface="Cambria"/>
                <a:hlinkClick r:id="rId2"/>
              </a:rPr>
              <a:t>.com/ps</a:t>
            </a:r>
            <a:r>
              <a:rPr sz="2400" u="heavy" spc="-100" dirty="0">
                <a:solidFill>
                  <a:srgbClr val="D2601C"/>
                </a:solidFill>
                <a:latin typeface="Calibri" panose="020F0502020204030204" pitchFamily="34" charset="0"/>
                <a:cs typeface="Cambria"/>
                <a:hlinkClick r:id="rId2"/>
              </a:rPr>
              <a:t>/</a:t>
            </a:r>
            <a:r>
              <a:rPr sz="2400" u="heavy" spc="75" dirty="0">
                <a:solidFill>
                  <a:srgbClr val="D2601C"/>
                </a:solidFill>
                <a:latin typeface="Calibri" panose="020F0502020204030204" pitchFamily="34" charset="0"/>
                <a:cs typeface="Cambria"/>
                <a:hlinkClick r:id="rId2"/>
              </a:rPr>
              <a:t>assertivenes</a:t>
            </a:r>
            <a:r>
              <a:rPr sz="2400" u="heavy" spc="90" dirty="0">
                <a:solidFill>
                  <a:srgbClr val="D2601C"/>
                </a:solidFill>
                <a:latin typeface="Calibri" panose="020F0502020204030204" pitchFamily="34" charset="0"/>
                <a:cs typeface="Cambria"/>
                <a:hlinkClick r:id="rId2"/>
              </a:rPr>
              <a:t>s</a:t>
            </a:r>
            <a:r>
              <a:rPr sz="2400" u="heavy" dirty="0">
                <a:solidFill>
                  <a:srgbClr val="D2601C"/>
                </a:solidFill>
                <a:latin typeface="Calibri" panose="020F0502020204030204" pitchFamily="34" charset="0"/>
                <a:cs typeface="Cambria"/>
                <a:hlinkClick r:id="rId2"/>
              </a:rPr>
              <a:t>- </a:t>
            </a:r>
            <a:r>
              <a:rPr sz="2400" dirty="0">
                <a:solidFill>
                  <a:srgbClr val="D2601C"/>
                </a:solidFill>
                <a:latin typeface="Calibri" panose="020F0502020204030204" pitchFamily="34" charset="0"/>
                <a:cs typeface="Cambria"/>
              </a:rPr>
              <a:t> </a:t>
            </a:r>
            <a:r>
              <a:rPr sz="2400" u="heavy" spc="80" dirty="0">
                <a:solidFill>
                  <a:srgbClr val="D2601C"/>
                </a:solidFill>
                <a:latin typeface="Calibri" panose="020F0502020204030204" pitchFamily="34" charset="0"/>
                <a:cs typeface="Cambria"/>
                <a:hlinkClick r:id="rId2"/>
              </a:rPr>
              <a:t>techniques.html#ixzz2vpzAfket</a:t>
            </a:r>
            <a:endParaRPr sz="2400" dirty="0">
              <a:latin typeface="Calibri" panose="020F0502020204030204" pitchFamily="34" charset="0"/>
              <a:cs typeface="Cambria"/>
            </a:endParaRPr>
          </a:p>
          <a:p>
            <a:pPr marL="287020" indent="-274320">
              <a:lnSpc>
                <a:spcPct val="100000"/>
              </a:lnSpc>
              <a:spcBef>
                <a:spcPts val="600"/>
              </a:spcBef>
              <a:buClr>
                <a:srgbClr val="FD8537"/>
              </a:buClr>
              <a:buSzPct val="68750"/>
              <a:buFont typeface="Wingdings"/>
              <a:buChar char=""/>
              <a:tabLst>
                <a:tab pos="287020" algn="l"/>
              </a:tabLst>
            </a:pPr>
            <a:r>
              <a:rPr sz="2400" u="heavy" spc="20" dirty="0">
                <a:solidFill>
                  <a:srgbClr val="D2601C"/>
                </a:solidFill>
                <a:latin typeface="Calibri" panose="020F0502020204030204" pitchFamily="34" charset="0"/>
                <a:cs typeface="Cambria"/>
                <a:hlinkClick r:id="rId3"/>
              </a:rPr>
              <a:t>http://webspace.ship.edu/tosato/interpc.htm</a:t>
            </a:r>
            <a:endParaRPr sz="2400" dirty="0">
              <a:latin typeface="Calibri" panose="020F0502020204030204" pitchFamily="34" charset="0"/>
              <a:cs typeface="Cambria"/>
            </a:endParaRPr>
          </a:p>
          <a:p>
            <a:pPr marL="287020" marR="5080" indent="-274320">
              <a:lnSpc>
                <a:spcPct val="100000"/>
              </a:lnSpc>
              <a:spcBef>
                <a:spcPts val="600"/>
              </a:spcBef>
              <a:buClr>
                <a:srgbClr val="FD8537"/>
              </a:buClr>
              <a:buSzPct val="68750"/>
              <a:buFont typeface="Wingdings"/>
              <a:buChar char=""/>
              <a:tabLst>
                <a:tab pos="287020" algn="l"/>
              </a:tabLst>
            </a:pPr>
            <a:r>
              <a:rPr sz="2400" spc="105" dirty="0">
                <a:latin typeface="Calibri" panose="020F0502020204030204" pitchFamily="34" charset="0"/>
                <a:cs typeface="Cambria"/>
              </a:rPr>
              <a:t>Business </a:t>
            </a:r>
            <a:r>
              <a:rPr sz="2400" spc="100" dirty="0">
                <a:latin typeface="Calibri" panose="020F0502020204030204" pitchFamily="34" charset="0"/>
                <a:cs typeface="Cambria"/>
              </a:rPr>
              <a:t>Communication  </a:t>
            </a:r>
            <a:r>
              <a:rPr sz="2400" u="heavy" spc="5" dirty="0">
                <a:solidFill>
                  <a:srgbClr val="D2601C"/>
                </a:solidFill>
                <a:latin typeface="Calibri" panose="020F0502020204030204" pitchFamily="34" charset="0"/>
                <a:cs typeface="Cambria"/>
                <a:hlinkClick r:id="rId4"/>
              </a:rPr>
              <a:t>http://stu.westga.edu/~ahinson1/abed6107/busine  </a:t>
            </a:r>
            <a:r>
              <a:rPr sz="2400" u="heavy" spc="114" dirty="0">
                <a:solidFill>
                  <a:srgbClr val="D2601C"/>
                </a:solidFill>
                <a:latin typeface="Calibri" panose="020F0502020204030204" pitchFamily="34" charset="0"/>
                <a:cs typeface="Cambria"/>
                <a:hlinkClick r:id="rId4"/>
              </a:rPr>
              <a:t>ss_comm_index.htm</a:t>
            </a:r>
            <a:endParaRPr sz="2400" dirty="0">
              <a:latin typeface="Calibri" panose="020F0502020204030204" pitchFamily="34" charset="0"/>
              <a:cs typeface="Cambria"/>
            </a:endParaRPr>
          </a:p>
          <a:p>
            <a:pPr>
              <a:lnSpc>
                <a:spcPct val="100000"/>
              </a:lnSpc>
              <a:buClr>
                <a:srgbClr val="FD8537"/>
              </a:buClr>
              <a:buFont typeface="Wingdings"/>
              <a:buChar char=""/>
            </a:pPr>
            <a:endParaRPr sz="3550" dirty="0">
              <a:latin typeface="Calibri" panose="020F0502020204030204" pitchFamily="34" charset="0"/>
              <a:cs typeface="Times New Roman"/>
            </a:endParaRPr>
          </a:p>
        </p:txBody>
      </p:sp>
    </p:spTree>
    <p:extLst>
      <p:ext uri="{BB962C8B-B14F-4D97-AF65-F5344CB8AC3E}">
        <p14:creationId xmlns:p14="http://schemas.microsoft.com/office/powerpoint/2010/main" val="75600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US" dirty="0"/>
              <a:t>Thank you for your attention</a:t>
            </a:r>
          </a:p>
        </p:txBody>
      </p:sp>
      <p:pic>
        <p:nvPicPr>
          <p:cNvPr id="2050" name="Picture 2" descr="http://www.mobileapples.com/Assets/Content/Screensavers/Bye%20By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976342"/>
            <a:ext cx="2577572" cy="343676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0"/>
          </p:nvPr>
        </p:nvSpPr>
        <p:spPr/>
        <p:txBody>
          <a:bodyPr/>
          <a:lstStyle/>
          <a:p>
            <a:r>
              <a:rPr lang="en-US" altLang="en-US"/>
              <a:t>MPV_COMA Communication and Managerial Skills Training</a:t>
            </a:r>
            <a:endParaRPr lang="cs-CZ" altLang="en-US"/>
          </a:p>
        </p:txBody>
      </p:sp>
    </p:spTree>
    <p:extLst>
      <p:ext uri="{BB962C8B-B14F-4D97-AF65-F5344CB8AC3E}">
        <p14:creationId xmlns:p14="http://schemas.microsoft.com/office/powerpoint/2010/main" val="1545969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p:nvPr/>
        </p:nvSpPr>
        <p:spPr>
          <a:xfrm>
            <a:off x="9125331" y="0"/>
            <a:ext cx="0" cy="6858000"/>
          </a:xfrm>
          <a:custGeom>
            <a:avLst/>
            <a:gdLst/>
            <a:ahLst/>
            <a:cxnLst/>
            <a:rect l="l" t="t" r="r" b="b"/>
            <a:pathLst>
              <a:path h="6858000">
                <a:moveTo>
                  <a:pt x="0" y="0"/>
                </a:moveTo>
                <a:lnTo>
                  <a:pt x="0" y="6857996"/>
                </a:lnTo>
              </a:path>
            </a:pathLst>
          </a:custGeom>
          <a:ln w="34290">
            <a:solidFill>
              <a:srgbClr val="FDC3AD"/>
            </a:solidFill>
          </a:ln>
        </p:spPr>
        <p:txBody>
          <a:bodyPr wrap="square" lIns="0" tIns="0" rIns="0" bIns="0" rtlCol="0"/>
          <a:lstStyle/>
          <a:p>
            <a:endParaRPr/>
          </a:p>
        </p:txBody>
      </p:sp>
      <p:sp>
        <p:nvSpPr>
          <p:cNvPr id="15" name="object 15"/>
          <p:cNvSpPr/>
          <p:nvPr/>
        </p:nvSpPr>
        <p:spPr>
          <a:xfrm>
            <a:off x="9091041" y="0"/>
            <a:ext cx="0" cy="6858000"/>
          </a:xfrm>
          <a:custGeom>
            <a:avLst/>
            <a:gdLst/>
            <a:ahLst/>
            <a:cxnLst/>
            <a:rect l="l" t="t" r="r" b="b"/>
            <a:pathLst>
              <a:path h="6858000">
                <a:moveTo>
                  <a:pt x="0" y="0"/>
                </a:moveTo>
                <a:lnTo>
                  <a:pt x="0" y="6857996"/>
                </a:lnTo>
              </a:path>
            </a:pathLst>
          </a:custGeom>
          <a:ln w="11429">
            <a:solidFill>
              <a:srgbClr val="FDC3AD"/>
            </a:solidFill>
          </a:ln>
        </p:spPr>
        <p:txBody>
          <a:bodyPr wrap="square" lIns="0" tIns="0" rIns="0" bIns="0" rtlCol="0"/>
          <a:lstStyle/>
          <a:p>
            <a:endParaRPr/>
          </a:p>
        </p:txBody>
      </p:sp>
      <p:sp>
        <p:nvSpPr>
          <p:cNvPr id="22" name="object 22"/>
          <p:cNvSpPr txBox="1">
            <a:spLocks noGrp="1"/>
          </p:cNvSpPr>
          <p:nvPr>
            <p:ph type="title"/>
          </p:nvPr>
        </p:nvSpPr>
        <p:spPr>
          <a:xfrm>
            <a:off x="275690" y="882870"/>
            <a:ext cx="7772400" cy="430887"/>
          </a:xfrm>
          <a:prstGeom prst="rect">
            <a:avLst/>
          </a:prstGeom>
        </p:spPr>
        <p:txBody>
          <a:bodyPr vert="horz" wrap="square" lIns="0" tIns="0" rIns="0" bIns="0" rtlCol="0">
            <a:spAutoFit/>
          </a:bodyPr>
          <a:lstStyle/>
          <a:p>
            <a:pPr marL="1063625">
              <a:lnSpc>
                <a:spcPct val="100000"/>
              </a:lnSpc>
            </a:pPr>
            <a:r>
              <a:rPr sz="2800" spc="140" dirty="0">
                <a:solidFill>
                  <a:srgbClr val="000000"/>
                </a:solidFill>
              </a:rPr>
              <a:t>Assertiveness </a:t>
            </a:r>
            <a:r>
              <a:rPr sz="2800" spc="180" dirty="0">
                <a:solidFill>
                  <a:srgbClr val="000000"/>
                </a:solidFill>
              </a:rPr>
              <a:t>and</a:t>
            </a:r>
            <a:r>
              <a:rPr sz="2800" spc="265" dirty="0">
                <a:solidFill>
                  <a:srgbClr val="000000"/>
                </a:solidFill>
              </a:rPr>
              <a:t> </a:t>
            </a:r>
            <a:r>
              <a:rPr sz="2800" spc="204" dirty="0">
                <a:solidFill>
                  <a:srgbClr val="000000"/>
                </a:solidFill>
              </a:rPr>
              <a:t>Rights</a:t>
            </a:r>
            <a:endParaRPr sz="2800" dirty="0"/>
          </a:p>
        </p:txBody>
      </p:sp>
      <p:sp>
        <p:nvSpPr>
          <p:cNvPr id="23" name="object 23"/>
          <p:cNvSpPr txBox="1"/>
          <p:nvPr/>
        </p:nvSpPr>
        <p:spPr>
          <a:xfrm>
            <a:off x="618540" y="1342580"/>
            <a:ext cx="8140700" cy="559435"/>
          </a:xfrm>
          <a:prstGeom prst="rect">
            <a:avLst/>
          </a:prstGeom>
        </p:spPr>
        <p:txBody>
          <a:bodyPr vert="horz" wrap="square" lIns="0" tIns="0" rIns="0" bIns="0" rtlCol="0">
            <a:spAutoFit/>
          </a:bodyPr>
          <a:lstStyle/>
          <a:p>
            <a:pPr marL="455930" marR="5080" indent="-443865">
              <a:lnSpc>
                <a:spcPct val="100000"/>
              </a:lnSpc>
            </a:pPr>
            <a:r>
              <a:rPr sz="1800" spc="-5" dirty="0">
                <a:latin typeface="Calibri" panose="020F0502020204030204" pitchFamily="34" charset="0"/>
                <a:cs typeface="Arial"/>
              </a:rPr>
              <a:t>Assertiveness can be described as a </a:t>
            </a:r>
            <a:r>
              <a:rPr sz="1800" spc="-15" dirty="0">
                <a:latin typeface="Calibri" panose="020F0502020204030204" pitchFamily="34" charset="0"/>
                <a:cs typeface="Arial"/>
              </a:rPr>
              <a:t>way </a:t>
            </a:r>
            <a:r>
              <a:rPr sz="1800" dirty="0">
                <a:latin typeface="Calibri" panose="020F0502020204030204" pitchFamily="34" charset="0"/>
                <a:cs typeface="Arial"/>
              </a:rPr>
              <a:t>to </a:t>
            </a:r>
            <a:r>
              <a:rPr sz="1800" spc="-5" dirty="0">
                <a:latin typeface="Calibri" panose="020F0502020204030204" pitchFamily="34" charset="0"/>
                <a:cs typeface="Arial"/>
              </a:rPr>
              <a:t>balance </a:t>
            </a:r>
            <a:r>
              <a:rPr sz="1800" dirty="0">
                <a:latin typeface="Calibri" panose="020F0502020204030204" pitchFamily="34" charset="0"/>
                <a:cs typeface="Arial"/>
              </a:rPr>
              <a:t>the </a:t>
            </a:r>
            <a:r>
              <a:rPr sz="1800" i="1" u="heavy" spc="-5" dirty="0">
                <a:latin typeface="Calibri" panose="020F0502020204030204" pitchFamily="34" charset="0"/>
                <a:cs typeface="Arial"/>
              </a:rPr>
              <a:t>rights </a:t>
            </a:r>
            <a:r>
              <a:rPr sz="1800" dirty="0">
                <a:latin typeface="Calibri" panose="020F0502020204030204" pitchFamily="34" charset="0"/>
                <a:cs typeface="Arial"/>
              </a:rPr>
              <a:t>of the </a:t>
            </a:r>
            <a:r>
              <a:rPr sz="1800" spc="-15" dirty="0">
                <a:latin typeface="Calibri" panose="020F0502020204030204" pitchFamily="34" charset="0"/>
                <a:cs typeface="Arial"/>
              </a:rPr>
              <a:t>two </a:t>
            </a:r>
            <a:r>
              <a:rPr sz="1800" spc="-5" dirty="0">
                <a:latin typeface="Calibri" panose="020F0502020204030204" pitchFamily="34" charset="0"/>
                <a:cs typeface="Arial"/>
              </a:rPr>
              <a:t>parties  involved.</a:t>
            </a:r>
            <a:endParaRPr sz="1800" dirty="0">
              <a:latin typeface="Calibri" panose="020F0502020204030204" pitchFamily="34" charset="0"/>
              <a:cs typeface="Arial"/>
            </a:endParaRPr>
          </a:p>
        </p:txBody>
      </p:sp>
      <p:sp>
        <p:nvSpPr>
          <p:cNvPr id="24" name="object 24"/>
          <p:cNvSpPr txBox="1"/>
          <p:nvPr/>
        </p:nvSpPr>
        <p:spPr>
          <a:xfrm>
            <a:off x="1028683" y="2032380"/>
            <a:ext cx="572770" cy="282575"/>
          </a:xfrm>
          <a:prstGeom prst="rect">
            <a:avLst/>
          </a:prstGeom>
        </p:spPr>
        <p:txBody>
          <a:bodyPr vert="horz" wrap="square" lIns="0" tIns="0" rIns="0" bIns="0" rtlCol="0">
            <a:spAutoFit/>
          </a:bodyPr>
          <a:lstStyle/>
          <a:p>
            <a:pPr marL="12700">
              <a:lnSpc>
                <a:spcPct val="100000"/>
              </a:lnSpc>
            </a:pPr>
            <a:r>
              <a:rPr sz="1800" spc="85" dirty="0">
                <a:latin typeface="Calibri" panose="020F0502020204030204" pitchFamily="34" charset="0"/>
                <a:cs typeface="Cambria"/>
              </a:rPr>
              <a:t>Mo</a:t>
            </a:r>
            <a:r>
              <a:rPr sz="1800" spc="55" dirty="0">
                <a:latin typeface="Calibri" panose="020F0502020204030204" pitchFamily="34" charset="0"/>
                <a:cs typeface="Cambria"/>
              </a:rPr>
              <a:t>r</a:t>
            </a:r>
            <a:r>
              <a:rPr sz="1800" spc="20" dirty="0">
                <a:latin typeface="Calibri" panose="020F0502020204030204" pitchFamily="34" charset="0"/>
                <a:cs typeface="Cambria"/>
              </a:rPr>
              <a:t>e</a:t>
            </a:r>
            <a:endParaRPr sz="1800" dirty="0">
              <a:latin typeface="Calibri" panose="020F0502020204030204" pitchFamily="34" charset="0"/>
              <a:cs typeface="Cambria"/>
            </a:endParaRPr>
          </a:p>
        </p:txBody>
      </p:sp>
      <p:sp>
        <p:nvSpPr>
          <p:cNvPr id="25" name="object 25"/>
          <p:cNvSpPr txBox="1"/>
          <p:nvPr/>
        </p:nvSpPr>
        <p:spPr>
          <a:xfrm>
            <a:off x="884208" y="3543934"/>
            <a:ext cx="1239520" cy="282575"/>
          </a:xfrm>
          <a:prstGeom prst="rect">
            <a:avLst/>
          </a:prstGeom>
        </p:spPr>
        <p:txBody>
          <a:bodyPr vert="horz" wrap="square" lIns="0" tIns="0" rIns="0" bIns="0" rtlCol="0">
            <a:spAutoFit/>
          </a:bodyPr>
          <a:lstStyle/>
          <a:p>
            <a:pPr marL="12700">
              <a:lnSpc>
                <a:spcPct val="100000"/>
              </a:lnSpc>
            </a:pPr>
            <a:r>
              <a:rPr sz="1800" spc="90" dirty="0">
                <a:latin typeface="Calibri" panose="020F0502020204030204" pitchFamily="34" charset="0"/>
                <a:cs typeface="Cambria"/>
              </a:rPr>
              <a:t>Im</a:t>
            </a:r>
            <a:r>
              <a:rPr sz="1800" spc="80" dirty="0">
                <a:latin typeface="Calibri" panose="020F0502020204030204" pitchFamily="34" charset="0"/>
                <a:cs typeface="Cambria"/>
              </a:rPr>
              <a:t>p</a:t>
            </a:r>
            <a:r>
              <a:rPr sz="1800" spc="45" dirty="0">
                <a:latin typeface="Calibri" panose="020F0502020204030204" pitchFamily="34" charset="0"/>
                <a:cs typeface="Cambria"/>
              </a:rPr>
              <a:t>ortance</a:t>
            </a:r>
            <a:endParaRPr sz="1800" dirty="0">
              <a:latin typeface="Calibri" panose="020F0502020204030204" pitchFamily="34" charset="0"/>
              <a:cs typeface="Cambria"/>
            </a:endParaRPr>
          </a:p>
        </p:txBody>
      </p:sp>
      <p:sp>
        <p:nvSpPr>
          <p:cNvPr id="27" name="object 27"/>
          <p:cNvSpPr txBox="1"/>
          <p:nvPr/>
        </p:nvSpPr>
        <p:spPr>
          <a:xfrm>
            <a:off x="7099807" y="1959228"/>
            <a:ext cx="648970" cy="282575"/>
          </a:xfrm>
          <a:prstGeom prst="rect">
            <a:avLst/>
          </a:prstGeom>
        </p:spPr>
        <p:txBody>
          <a:bodyPr vert="horz" wrap="square" lIns="0" tIns="0" rIns="0" bIns="0" rtlCol="0">
            <a:spAutoFit/>
          </a:bodyPr>
          <a:lstStyle/>
          <a:p>
            <a:pPr marL="12700">
              <a:lnSpc>
                <a:spcPct val="100000"/>
              </a:lnSpc>
            </a:pPr>
            <a:r>
              <a:rPr sz="1800" spc="90" dirty="0">
                <a:latin typeface="Calibri" panose="020F0502020204030204" pitchFamily="34" charset="0"/>
                <a:cs typeface="Cambria"/>
              </a:rPr>
              <a:t>Yo</a:t>
            </a:r>
            <a:r>
              <a:rPr sz="1800" spc="100" dirty="0">
                <a:latin typeface="Calibri" panose="020F0502020204030204" pitchFamily="34" charset="0"/>
                <a:cs typeface="Cambria"/>
              </a:rPr>
              <a:t>u</a:t>
            </a:r>
            <a:r>
              <a:rPr sz="1800" spc="55" dirty="0">
                <a:latin typeface="Calibri" panose="020F0502020204030204" pitchFamily="34" charset="0"/>
                <a:cs typeface="Cambria"/>
              </a:rPr>
              <a:t>rs</a:t>
            </a:r>
            <a:endParaRPr sz="1800" dirty="0">
              <a:latin typeface="Calibri" panose="020F0502020204030204" pitchFamily="34" charset="0"/>
              <a:cs typeface="Cambria"/>
            </a:endParaRPr>
          </a:p>
        </p:txBody>
      </p:sp>
      <p:sp>
        <p:nvSpPr>
          <p:cNvPr id="28" name="object 28"/>
          <p:cNvSpPr txBox="1"/>
          <p:nvPr/>
        </p:nvSpPr>
        <p:spPr>
          <a:xfrm>
            <a:off x="7099807" y="3472560"/>
            <a:ext cx="719455" cy="282575"/>
          </a:xfrm>
          <a:prstGeom prst="rect">
            <a:avLst/>
          </a:prstGeom>
        </p:spPr>
        <p:txBody>
          <a:bodyPr vert="horz" wrap="square" lIns="0" tIns="0" rIns="0" bIns="0" rtlCol="0">
            <a:spAutoFit/>
          </a:bodyPr>
          <a:lstStyle/>
          <a:p>
            <a:pPr marL="12700">
              <a:lnSpc>
                <a:spcPct val="100000"/>
              </a:lnSpc>
            </a:pPr>
            <a:r>
              <a:rPr sz="1800" spc="90" dirty="0">
                <a:latin typeface="Calibri" panose="020F0502020204030204" pitchFamily="34" charset="0"/>
                <a:cs typeface="Cambria"/>
              </a:rPr>
              <a:t>Rights</a:t>
            </a:r>
            <a:endParaRPr sz="1800" dirty="0">
              <a:latin typeface="Calibri" panose="020F0502020204030204" pitchFamily="34" charset="0"/>
              <a:cs typeface="Cambria"/>
            </a:endParaRPr>
          </a:p>
        </p:txBody>
      </p:sp>
      <p:sp>
        <p:nvSpPr>
          <p:cNvPr id="29" name="object 29"/>
          <p:cNvSpPr txBox="1"/>
          <p:nvPr/>
        </p:nvSpPr>
        <p:spPr>
          <a:xfrm>
            <a:off x="7172959" y="5103241"/>
            <a:ext cx="711835" cy="282575"/>
          </a:xfrm>
          <a:prstGeom prst="rect">
            <a:avLst/>
          </a:prstGeom>
        </p:spPr>
        <p:txBody>
          <a:bodyPr vert="horz" wrap="square" lIns="0" tIns="0" rIns="0" bIns="0" rtlCol="0">
            <a:spAutoFit/>
          </a:bodyPr>
          <a:lstStyle/>
          <a:p>
            <a:pPr marL="12700">
              <a:lnSpc>
                <a:spcPct val="100000"/>
              </a:lnSpc>
            </a:pPr>
            <a:r>
              <a:rPr sz="1800" spc="75" dirty="0">
                <a:latin typeface="Calibri" panose="020F0502020204030204" pitchFamily="34" charset="0"/>
                <a:cs typeface="Cambria"/>
              </a:rPr>
              <a:t>Their</a:t>
            </a:r>
            <a:r>
              <a:rPr sz="1800" spc="55" dirty="0">
                <a:latin typeface="Calibri" panose="020F0502020204030204" pitchFamily="34" charset="0"/>
                <a:cs typeface="Cambria"/>
              </a:rPr>
              <a:t>s</a:t>
            </a:r>
            <a:endParaRPr sz="1800" dirty="0">
              <a:latin typeface="Calibri" panose="020F0502020204030204" pitchFamily="34" charset="0"/>
              <a:cs typeface="Cambria"/>
            </a:endParaRPr>
          </a:p>
        </p:txBody>
      </p:sp>
      <p:sp>
        <p:nvSpPr>
          <p:cNvPr id="30" name="object 30"/>
          <p:cNvSpPr/>
          <p:nvPr/>
        </p:nvSpPr>
        <p:spPr>
          <a:xfrm>
            <a:off x="2843276" y="1773173"/>
            <a:ext cx="360680" cy="2847975"/>
          </a:xfrm>
          <a:custGeom>
            <a:avLst/>
            <a:gdLst/>
            <a:ahLst/>
            <a:cxnLst/>
            <a:rect l="l" t="t" r="r" b="b"/>
            <a:pathLst>
              <a:path w="360680" h="2847975">
                <a:moveTo>
                  <a:pt x="0" y="2847975"/>
                </a:moveTo>
                <a:lnTo>
                  <a:pt x="360362" y="2847975"/>
                </a:lnTo>
                <a:lnTo>
                  <a:pt x="360362" y="0"/>
                </a:lnTo>
                <a:lnTo>
                  <a:pt x="0" y="0"/>
                </a:lnTo>
                <a:lnTo>
                  <a:pt x="0" y="2847975"/>
                </a:lnTo>
                <a:close/>
              </a:path>
            </a:pathLst>
          </a:custGeom>
          <a:ln w="9525">
            <a:solidFill>
              <a:srgbClr val="000000"/>
            </a:solidFill>
          </a:ln>
        </p:spPr>
        <p:txBody>
          <a:bodyPr wrap="square" lIns="0" tIns="0" rIns="0" bIns="0" rtlCol="0"/>
          <a:lstStyle/>
          <a:p>
            <a:endParaRPr/>
          </a:p>
        </p:txBody>
      </p:sp>
      <p:sp>
        <p:nvSpPr>
          <p:cNvPr id="31" name="object 31"/>
          <p:cNvSpPr txBox="1"/>
          <p:nvPr/>
        </p:nvSpPr>
        <p:spPr>
          <a:xfrm>
            <a:off x="2915792" y="1814829"/>
            <a:ext cx="215900" cy="1929130"/>
          </a:xfrm>
          <a:prstGeom prst="rect">
            <a:avLst/>
          </a:prstGeom>
        </p:spPr>
        <p:txBody>
          <a:bodyPr vert="horz" wrap="square" lIns="0" tIns="0" rIns="0" bIns="0" rtlCol="0">
            <a:spAutoFit/>
          </a:bodyPr>
          <a:lstStyle/>
          <a:p>
            <a:pPr marL="12700" marR="5080" indent="1270" algn="just">
              <a:lnSpc>
                <a:spcPct val="100000"/>
              </a:lnSpc>
            </a:pPr>
            <a:r>
              <a:rPr sz="1800" b="1" spc="105" dirty="0">
                <a:latin typeface="Calibri" panose="020F0502020204030204" pitchFamily="34" charset="0"/>
                <a:cs typeface="Cambria"/>
              </a:rPr>
              <a:t>A  </a:t>
            </a:r>
            <a:r>
              <a:rPr sz="1800" b="1" spc="185" dirty="0">
                <a:latin typeface="Calibri" panose="020F0502020204030204" pitchFamily="34" charset="0"/>
                <a:cs typeface="Cambria"/>
              </a:rPr>
              <a:t>G  G  </a:t>
            </a:r>
            <a:r>
              <a:rPr sz="1800" b="1" spc="150" dirty="0">
                <a:latin typeface="Calibri" panose="020F0502020204030204" pitchFamily="34" charset="0"/>
                <a:cs typeface="Cambria"/>
              </a:rPr>
              <a:t>R  </a:t>
            </a:r>
            <a:r>
              <a:rPr sz="1800" b="1" spc="190" dirty="0">
                <a:latin typeface="Calibri" panose="020F0502020204030204" pitchFamily="34" charset="0"/>
                <a:cs typeface="Cambria"/>
              </a:rPr>
              <a:t>E  </a:t>
            </a:r>
            <a:r>
              <a:rPr sz="1800" b="1" spc="275" dirty="0">
                <a:latin typeface="Calibri" panose="020F0502020204030204" pitchFamily="34" charset="0"/>
                <a:cs typeface="Cambria"/>
              </a:rPr>
              <a:t>S  S</a:t>
            </a:r>
            <a:endParaRPr sz="1800" dirty="0">
              <a:latin typeface="Calibri" panose="020F0502020204030204" pitchFamily="34" charset="0"/>
              <a:cs typeface="Cambria"/>
            </a:endParaRPr>
          </a:p>
        </p:txBody>
      </p:sp>
      <p:sp>
        <p:nvSpPr>
          <p:cNvPr id="32" name="object 32"/>
          <p:cNvSpPr txBox="1"/>
          <p:nvPr/>
        </p:nvSpPr>
        <p:spPr>
          <a:xfrm>
            <a:off x="2915792" y="3735578"/>
            <a:ext cx="215900" cy="830997"/>
          </a:xfrm>
          <a:prstGeom prst="rect">
            <a:avLst/>
          </a:prstGeom>
        </p:spPr>
        <p:txBody>
          <a:bodyPr vert="horz" wrap="square" lIns="0" tIns="0" rIns="0" bIns="0" rtlCol="0">
            <a:spAutoFit/>
          </a:bodyPr>
          <a:lstStyle/>
          <a:p>
            <a:pPr marL="12700" marR="5080" indent="36195" algn="just">
              <a:lnSpc>
                <a:spcPct val="100000"/>
              </a:lnSpc>
            </a:pPr>
            <a:r>
              <a:rPr sz="1800" b="1" spc="165" dirty="0">
                <a:latin typeface="Calibri" panose="020F0502020204030204" pitchFamily="34" charset="0"/>
                <a:cs typeface="Cambria"/>
              </a:rPr>
              <a:t>I  </a:t>
            </a:r>
            <a:r>
              <a:rPr lang="cs-CZ" sz="1800" b="1" spc="165" dirty="0">
                <a:latin typeface="Calibri" panose="020F0502020204030204" pitchFamily="34" charset="0"/>
                <a:cs typeface="Cambria"/>
              </a:rPr>
              <a:t>VE</a:t>
            </a:r>
            <a:endParaRPr sz="1800" dirty="0">
              <a:latin typeface="Calibri" panose="020F0502020204030204" pitchFamily="34" charset="0"/>
              <a:cs typeface="Cambria"/>
            </a:endParaRPr>
          </a:p>
        </p:txBody>
      </p:sp>
      <p:sp>
        <p:nvSpPr>
          <p:cNvPr id="33" name="object 33"/>
          <p:cNvSpPr/>
          <p:nvPr/>
        </p:nvSpPr>
        <p:spPr>
          <a:xfrm>
            <a:off x="4356100" y="2593975"/>
            <a:ext cx="360680" cy="2573655"/>
          </a:xfrm>
          <a:custGeom>
            <a:avLst/>
            <a:gdLst/>
            <a:ahLst/>
            <a:cxnLst/>
            <a:rect l="l" t="t" r="r" b="b"/>
            <a:pathLst>
              <a:path w="360679" h="2573654">
                <a:moveTo>
                  <a:pt x="0" y="2573401"/>
                </a:moveTo>
                <a:lnTo>
                  <a:pt x="360362" y="2573401"/>
                </a:lnTo>
                <a:lnTo>
                  <a:pt x="360362" y="0"/>
                </a:lnTo>
                <a:lnTo>
                  <a:pt x="0" y="0"/>
                </a:lnTo>
                <a:lnTo>
                  <a:pt x="0" y="2573401"/>
                </a:lnTo>
                <a:close/>
              </a:path>
            </a:pathLst>
          </a:custGeom>
          <a:ln w="9525">
            <a:solidFill>
              <a:srgbClr val="000000"/>
            </a:solidFill>
          </a:ln>
        </p:spPr>
        <p:txBody>
          <a:bodyPr wrap="square" lIns="0" tIns="0" rIns="0" bIns="0" rtlCol="0"/>
          <a:lstStyle/>
          <a:p>
            <a:endParaRPr/>
          </a:p>
        </p:txBody>
      </p:sp>
      <p:sp>
        <p:nvSpPr>
          <p:cNvPr id="34" name="object 34"/>
          <p:cNvSpPr txBox="1"/>
          <p:nvPr/>
        </p:nvSpPr>
        <p:spPr>
          <a:xfrm>
            <a:off x="4430648" y="2635884"/>
            <a:ext cx="199390" cy="1105535"/>
          </a:xfrm>
          <a:prstGeom prst="rect">
            <a:avLst/>
          </a:prstGeom>
        </p:spPr>
        <p:txBody>
          <a:bodyPr vert="horz" wrap="square" lIns="0" tIns="0" rIns="0" bIns="0" rtlCol="0">
            <a:spAutoFit/>
          </a:bodyPr>
          <a:lstStyle/>
          <a:p>
            <a:pPr marL="12700" marR="5080" algn="just">
              <a:lnSpc>
                <a:spcPct val="100000"/>
              </a:lnSpc>
            </a:pPr>
            <a:r>
              <a:rPr sz="1800" b="1" spc="105" dirty="0">
                <a:latin typeface="Calibri" panose="020F0502020204030204" pitchFamily="34" charset="0"/>
                <a:cs typeface="Cambria"/>
              </a:rPr>
              <a:t>A  </a:t>
            </a:r>
            <a:r>
              <a:rPr sz="1800" b="1" spc="275" dirty="0">
                <a:latin typeface="Calibri" panose="020F0502020204030204" pitchFamily="34" charset="0"/>
                <a:cs typeface="Cambria"/>
              </a:rPr>
              <a:t>S  S  </a:t>
            </a:r>
            <a:r>
              <a:rPr sz="1800" b="1" spc="325" dirty="0">
                <a:latin typeface="Calibri" panose="020F0502020204030204" pitchFamily="34" charset="0"/>
                <a:cs typeface="Cambria"/>
              </a:rPr>
              <a:t>E</a:t>
            </a:r>
            <a:endParaRPr sz="1800" dirty="0">
              <a:latin typeface="Calibri" panose="020F0502020204030204" pitchFamily="34" charset="0"/>
              <a:cs typeface="Cambria"/>
            </a:endParaRPr>
          </a:p>
        </p:txBody>
      </p:sp>
      <p:sp>
        <p:nvSpPr>
          <p:cNvPr id="35" name="object 35"/>
          <p:cNvSpPr txBox="1"/>
          <p:nvPr/>
        </p:nvSpPr>
        <p:spPr>
          <a:xfrm>
            <a:off x="4429125" y="3733165"/>
            <a:ext cx="215900" cy="1384995"/>
          </a:xfrm>
          <a:prstGeom prst="rect">
            <a:avLst/>
          </a:prstGeom>
        </p:spPr>
        <p:txBody>
          <a:bodyPr vert="horz" wrap="square" lIns="0" tIns="0" rIns="0" bIns="0" rtlCol="0">
            <a:spAutoFit/>
          </a:bodyPr>
          <a:lstStyle/>
          <a:p>
            <a:pPr marL="12700" marR="5080" algn="just">
              <a:lnSpc>
                <a:spcPct val="100000"/>
              </a:lnSpc>
            </a:pPr>
            <a:r>
              <a:rPr sz="1800" b="1" spc="150" dirty="0">
                <a:latin typeface="Calibri" panose="020F0502020204030204" pitchFamily="34" charset="0"/>
                <a:cs typeface="Cambria"/>
              </a:rPr>
              <a:t>R  T  </a:t>
            </a:r>
            <a:r>
              <a:rPr sz="1800" b="1" spc="165" dirty="0">
                <a:latin typeface="Calibri" panose="020F0502020204030204" pitchFamily="34" charset="0"/>
                <a:cs typeface="Cambria"/>
              </a:rPr>
              <a:t>I  </a:t>
            </a:r>
            <a:r>
              <a:rPr sz="1800" b="1" spc="135" dirty="0">
                <a:latin typeface="Calibri" panose="020F0502020204030204" pitchFamily="34" charset="0"/>
                <a:cs typeface="Cambria"/>
              </a:rPr>
              <a:t> </a:t>
            </a:r>
            <a:r>
              <a:rPr lang="cs-CZ" b="1" spc="275" dirty="0">
                <a:latin typeface="Calibri" panose="020F0502020204030204" pitchFamily="34" charset="0"/>
                <a:cs typeface="Cambria"/>
              </a:rPr>
              <a:t>VE</a:t>
            </a:r>
            <a:endParaRPr sz="1800" dirty="0">
              <a:latin typeface="Calibri" panose="020F0502020204030204" pitchFamily="34" charset="0"/>
              <a:cs typeface="Cambria"/>
            </a:endParaRPr>
          </a:p>
        </p:txBody>
      </p:sp>
      <p:sp>
        <p:nvSpPr>
          <p:cNvPr id="36" name="object 36"/>
          <p:cNvSpPr/>
          <p:nvPr/>
        </p:nvSpPr>
        <p:spPr>
          <a:xfrm>
            <a:off x="5724525" y="2852801"/>
            <a:ext cx="360680" cy="3672204"/>
          </a:xfrm>
          <a:custGeom>
            <a:avLst/>
            <a:gdLst/>
            <a:ahLst/>
            <a:cxnLst/>
            <a:rect l="l" t="t" r="r" b="b"/>
            <a:pathLst>
              <a:path w="360679" h="3672204">
                <a:moveTo>
                  <a:pt x="0" y="3671824"/>
                </a:moveTo>
                <a:lnTo>
                  <a:pt x="360362" y="3671824"/>
                </a:lnTo>
                <a:lnTo>
                  <a:pt x="360362" y="0"/>
                </a:lnTo>
                <a:lnTo>
                  <a:pt x="0" y="0"/>
                </a:lnTo>
                <a:lnTo>
                  <a:pt x="0" y="3671824"/>
                </a:lnTo>
                <a:close/>
              </a:path>
            </a:pathLst>
          </a:custGeom>
          <a:ln w="9525">
            <a:solidFill>
              <a:srgbClr val="000000"/>
            </a:solidFill>
          </a:ln>
        </p:spPr>
        <p:txBody>
          <a:bodyPr wrap="square" lIns="0" tIns="0" rIns="0" bIns="0" rtlCol="0"/>
          <a:lstStyle/>
          <a:p>
            <a:endParaRPr/>
          </a:p>
        </p:txBody>
      </p:sp>
      <p:sp>
        <p:nvSpPr>
          <p:cNvPr id="37" name="object 37"/>
          <p:cNvSpPr txBox="1"/>
          <p:nvPr/>
        </p:nvSpPr>
        <p:spPr>
          <a:xfrm>
            <a:off x="5797677" y="2894710"/>
            <a:ext cx="215900" cy="831215"/>
          </a:xfrm>
          <a:prstGeom prst="rect">
            <a:avLst/>
          </a:prstGeom>
        </p:spPr>
        <p:txBody>
          <a:bodyPr vert="horz" wrap="square" lIns="0" tIns="0" rIns="0" bIns="0" rtlCol="0">
            <a:spAutoFit/>
          </a:bodyPr>
          <a:lstStyle/>
          <a:p>
            <a:pPr marL="12700" marR="5080" algn="just">
              <a:lnSpc>
                <a:spcPct val="100000"/>
              </a:lnSpc>
            </a:pPr>
            <a:r>
              <a:rPr sz="1800" b="1" spc="150" dirty="0">
                <a:latin typeface="Calibri" panose="020F0502020204030204" pitchFamily="34" charset="0"/>
                <a:cs typeface="Cambria"/>
              </a:rPr>
              <a:t>N  </a:t>
            </a:r>
            <a:r>
              <a:rPr sz="1800" b="1" spc="135" dirty="0">
                <a:latin typeface="Calibri" panose="020F0502020204030204" pitchFamily="34" charset="0"/>
                <a:cs typeface="Cambria"/>
              </a:rPr>
              <a:t>O  </a:t>
            </a:r>
            <a:r>
              <a:rPr sz="1800" b="1" spc="275" dirty="0">
                <a:latin typeface="Calibri" panose="020F0502020204030204" pitchFamily="34" charset="0"/>
                <a:cs typeface="Cambria"/>
              </a:rPr>
              <a:t>N</a:t>
            </a:r>
            <a:endParaRPr sz="1800" dirty="0">
              <a:latin typeface="Calibri" panose="020F0502020204030204" pitchFamily="34" charset="0"/>
              <a:cs typeface="Cambria"/>
            </a:endParaRPr>
          </a:p>
        </p:txBody>
      </p:sp>
      <p:sp>
        <p:nvSpPr>
          <p:cNvPr id="38" name="object 38"/>
          <p:cNvSpPr txBox="1"/>
          <p:nvPr/>
        </p:nvSpPr>
        <p:spPr>
          <a:xfrm>
            <a:off x="5797677" y="3717670"/>
            <a:ext cx="212090" cy="2752090"/>
          </a:xfrm>
          <a:prstGeom prst="rect">
            <a:avLst/>
          </a:prstGeom>
        </p:spPr>
        <p:txBody>
          <a:bodyPr vert="horz" wrap="square" lIns="0" tIns="0" rIns="0" bIns="0" rtlCol="0">
            <a:spAutoFit/>
          </a:bodyPr>
          <a:lstStyle/>
          <a:p>
            <a:pPr marL="12700" marR="5080" indent="81915" algn="just">
              <a:lnSpc>
                <a:spcPct val="100000"/>
              </a:lnSpc>
            </a:pPr>
            <a:r>
              <a:rPr sz="1800" b="1" spc="-10" dirty="0">
                <a:latin typeface="Calibri" panose="020F0502020204030204" pitchFamily="34" charset="0"/>
                <a:cs typeface="Cambria"/>
              </a:rPr>
              <a:t>-  </a:t>
            </a:r>
            <a:r>
              <a:rPr sz="1800" b="1" spc="105" dirty="0">
                <a:latin typeface="Calibri" panose="020F0502020204030204" pitchFamily="34" charset="0"/>
                <a:cs typeface="Cambria"/>
              </a:rPr>
              <a:t>A  </a:t>
            </a:r>
            <a:r>
              <a:rPr sz="1800" b="1" spc="275" dirty="0">
                <a:latin typeface="Calibri" panose="020F0502020204030204" pitchFamily="34" charset="0"/>
                <a:cs typeface="Cambria"/>
              </a:rPr>
              <a:t>S  S  </a:t>
            </a:r>
            <a:r>
              <a:rPr sz="1800" b="1" spc="190" dirty="0">
                <a:latin typeface="Calibri" panose="020F0502020204030204" pitchFamily="34" charset="0"/>
                <a:cs typeface="Cambria"/>
              </a:rPr>
              <a:t>E  </a:t>
            </a:r>
            <a:r>
              <a:rPr sz="1800" b="1" spc="150" dirty="0">
                <a:latin typeface="Calibri" panose="020F0502020204030204" pitchFamily="34" charset="0"/>
                <a:cs typeface="Cambria"/>
              </a:rPr>
              <a:t>R  T  </a:t>
            </a:r>
            <a:r>
              <a:rPr sz="1800" b="1" spc="165" dirty="0">
                <a:latin typeface="Calibri" panose="020F0502020204030204" pitchFamily="34" charset="0"/>
                <a:cs typeface="Cambria"/>
              </a:rPr>
              <a:t>I  </a:t>
            </a:r>
            <a:r>
              <a:rPr sz="1800" b="1" spc="125" dirty="0">
                <a:latin typeface="Calibri" panose="020F0502020204030204" pitchFamily="34" charset="0"/>
                <a:cs typeface="Cambria"/>
              </a:rPr>
              <a:t>V  </a:t>
            </a:r>
            <a:r>
              <a:rPr sz="1800" b="1" spc="325" dirty="0">
                <a:latin typeface="Calibri" panose="020F0502020204030204" pitchFamily="34" charset="0"/>
                <a:cs typeface="Cambria"/>
              </a:rPr>
              <a:t>E</a:t>
            </a:r>
            <a:endParaRPr sz="1800" dirty="0">
              <a:latin typeface="Calibri" panose="020F0502020204030204" pitchFamily="34" charset="0"/>
              <a:cs typeface="Cambria"/>
            </a:endParaRPr>
          </a:p>
        </p:txBody>
      </p:sp>
      <p:sp>
        <p:nvSpPr>
          <p:cNvPr id="39" name="object 39"/>
          <p:cNvSpPr/>
          <p:nvPr/>
        </p:nvSpPr>
        <p:spPr>
          <a:xfrm>
            <a:off x="1324771" y="2492248"/>
            <a:ext cx="257175" cy="505459"/>
          </a:xfrm>
          <a:custGeom>
            <a:avLst/>
            <a:gdLst/>
            <a:ahLst/>
            <a:cxnLst/>
            <a:rect l="l" t="t" r="r" b="b"/>
            <a:pathLst>
              <a:path w="257175" h="505460">
                <a:moveTo>
                  <a:pt x="128365" y="113432"/>
                </a:moveTo>
                <a:lnTo>
                  <a:pt x="99796" y="162407"/>
                </a:lnTo>
                <a:lnTo>
                  <a:pt x="99783" y="504951"/>
                </a:lnTo>
                <a:lnTo>
                  <a:pt x="156933" y="504951"/>
                </a:lnTo>
                <a:lnTo>
                  <a:pt x="156933" y="162407"/>
                </a:lnTo>
                <a:lnTo>
                  <a:pt x="128365" y="113432"/>
                </a:lnTo>
                <a:close/>
              </a:path>
              <a:path w="257175" h="505460">
                <a:moveTo>
                  <a:pt x="128358" y="0"/>
                </a:moveTo>
                <a:lnTo>
                  <a:pt x="3670" y="213740"/>
                </a:lnTo>
                <a:lnTo>
                  <a:pt x="0" y="224460"/>
                </a:lnTo>
                <a:lnTo>
                  <a:pt x="711" y="235394"/>
                </a:lnTo>
                <a:lnTo>
                  <a:pt x="5470" y="245280"/>
                </a:lnTo>
                <a:lnTo>
                  <a:pt x="13944" y="252856"/>
                </a:lnTo>
                <a:lnTo>
                  <a:pt x="24687" y="256482"/>
                </a:lnTo>
                <a:lnTo>
                  <a:pt x="35618" y="255762"/>
                </a:lnTo>
                <a:lnTo>
                  <a:pt x="45486" y="251017"/>
                </a:lnTo>
                <a:lnTo>
                  <a:pt x="53035" y="242569"/>
                </a:lnTo>
                <a:lnTo>
                  <a:pt x="99783" y="162429"/>
                </a:lnTo>
                <a:lnTo>
                  <a:pt x="99783" y="56641"/>
                </a:lnTo>
                <a:lnTo>
                  <a:pt x="161405" y="56641"/>
                </a:lnTo>
                <a:lnTo>
                  <a:pt x="128358" y="0"/>
                </a:lnTo>
                <a:close/>
              </a:path>
              <a:path w="257175" h="505460">
                <a:moveTo>
                  <a:pt x="161405" y="56641"/>
                </a:moveTo>
                <a:lnTo>
                  <a:pt x="156933" y="56641"/>
                </a:lnTo>
                <a:lnTo>
                  <a:pt x="156946" y="162429"/>
                </a:lnTo>
                <a:lnTo>
                  <a:pt x="203695" y="242569"/>
                </a:lnTo>
                <a:lnTo>
                  <a:pt x="211237" y="251017"/>
                </a:lnTo>
                <a:lnTo>
                  <a:pt x="221100" y="255762"/>
                </a:lnTo>
                <a:lnTo>
                  <a:pt x="232030" y="256482"/>
                </a:lnTo>
                <a:lnTo>
                  <a:pt x="242773" y="252856"/>
                </a:lnTo>
                <a:lnTo>
                  <a:pt x="251247" y="245280"/>
                </a:lnTo>
                <a:lnTo>
                  <a:pt x="256008" y="235394"/>
                </a:lnTo>
                <a:lnTo>
                  <a:pt x="256723" y="224460"/>
                </a:lnTo>
                <a:lnTo>
                  <a:pt x="253060" y="213740"/>
                </a:lnTo>
                <a:lnTo>
                  <a:pt x="161405" y="56641"/>
                </a:lnTo>
                <a:close/>
              </a:path>
              <a:path w="257175" h="505460">
                <a:moveTo>
                  <a:pt x="156933" y="56641"/>
                </a:moveTo>
                <a:lnTo>
                  <a:pt x="99783" y="56641"/>
                </a:lnTo>
                <a:lnTo>
                  <a:pt x="99783" y="162429"/>
                </a:lnTo>
                <a:lnTo>
                  <a:pt x="128365" y="113432"/>
                </a:lnTo>
                <a:lnTo>
                  <a:pt x="103682" y="71119"/>
                </a:lnTo>
                <a:lnTo>
                  <a:pt x="156933" y="71119"/>
                </a:lnTo>
                <a:lnTo>
                  <a:pt x="156933" y="56641"/>
                </a:lnTo>
                <a:close/>
              </a:path>
              <a:path w="257175" h="505460">
                <a:moveTo>
                  <a:pt x="156933" y="71119"/>
                </a:moveTo>
                <a:lnTo>
                  <a:pt x="153047" y="71119"/>
                </a:lnTo>
                <a:lnTo>
                  <a:pt x="128365" y="113432"/>
                </a:lnTo>
                <a:lnTo>
                  <a:pt x="156933" y="162407"/>
                </a:lnTo>
                <a:lnTo>
                  <a:pt x="156933" y="71119"/>
                </a:lnTo>
                <a:close/>
              </a:path>
              <a:path w="257175" h="505460">
                <a:moveTo>
                  <a:pt x="153047" y="71119"/>
                </a:moveTo>
                <a:lnTo>
                  <a:pt x="103682" y="71119"/>
                </a:lnTo>
                <a:lnTo>
                  <a:pt x="128365" y="113432"/>
                </a:lnTo>
                <a:lnTo>
                  <a:pt x="153047" y="71119"/>
                </a:lnTo>
                <a:close/>
              </a:path>
            </a:pathLst>
          </a:custGeom>
          <a:solidFill>
            <a:srgbClr val="000000"/>
          </a:solidFill>
        </p:spPr>
        <p:txBody>
          <a:bodyPr wrap="square" lIns="0" tIns="0" rIns="0" bIns="0" rtlCol="0"/>
          <a:lstStyle/>
          <a:p>
            <a:endParaRPr/>
          </a:p>
        </p:txBody>
      </p:sp>
      <p:sp>
        <p:nvSpPr>
          <p:cNvPr id="40" name="object 40"/>
          <p:cNvSpPr/>
          <p:nvPr/>
        </p:nvSpPr>
        <p:spPr>
          <a:xfrm>
            <a:off x="7396410" y="2492248"/>
            <a:ext cx="257175" cy="505459"/>
          </a:xfrm>
          <a:custGeom>
            <a:avLst/>
            <a:gdLst/>
            <a:ahLst/>
            <a:cxnLst/>
            <a:rect l="l" t="t" r="r" b="b"/>
            <a:pathLst>
              <a:path w="257175" h="505460">
                <a:moveTo>
                  <a:pt x="128339" y="113383"/>
                </a:moveTo>
                <a:lnTo>
                  <a:pt x="99764" y="162400"/>
                </a:lnTo>
                <a:lnTo>
                  <a:pt x="99764" y="504951"/>
                </a:lnTo>
                <a:lnTo>
                  <a:pt x="156914" y="504951"/>
                </a:lnTo>
                <a:lnTo>
                  <a:pt x="156914" y="162400"/>
                </a:lnTo>
                <a:lnTo>
                  <a:pt x="128339" y="113383"/>
                </a:lnTo>
                <a:close/>
              </a:path>
              <a:path w="257175" h="505460">
                <a:moveTo>
                  <a:pt x="128339" y="0"/>
                </a:moveTo>
                <a:lnTo>
                  <a:pt x="3625" y="213740"/>
                </a:lnTo>
                <a:lnTo>
                  <a:pt x="0" y="224460"/>
                </a:lnTo>
                <a:lnTo>
                  <a:pt x="720" y="235394"/>
                </a:lnTo>
                <a:lnTo>
                  <a:pt x="5464" y="245280"/>
                </a:lnTo>
                <a:lnTo>
                  <a:pt x="13912" y="252856"/>
                </a:lnTo>
                <a:lnTo>
                  <a:pt x="24632" y="256482"/>
                </a:lnTo>
                <a:lnTo>
                  <a:pt x="35565" y="255762"/>
                </a:lnTo>
                <a:lnTo>
                  <a:pt x="45452" y="251017"/>
                </a:lnTo>
                <a:lnTo>
                  <a:pt x="53028" y="242569"/>
                </a:lnTo>
                <a:lnTo>
                  <a:pt x="99764" y="162400"/>
                </a:lnTo>
                <a:lnTo>
                  <a:pt x="99764" y="56641"/>
                </a:lnTo>
                <a:lnTo>
                  <a:pt x="161389" y="56641"/>
                </a:lnTo>
                <a:lnTo>
                  <a:pt x="128339" y="0"/>
                </a:lnTo>
                <a:close/>
              </a:path>
              <a:path w="257175" h="505460">
                <a:moveTo>
                  <a:pt x="161389" y="56641"/>
                </a:moveTo>
                <a:lnTo>
                  <a:pt x="156914" y="56641"/>
                </a:lnTo>
                <a:lnTo>
                  <a:pt x="156914" y="162400"/>
                </a:lnTo>
                <a:lnTo>
                  <a:pt x="203650" y="242569"/>
                </a:lnTo>
                <a:lnTo>
                  <a:pt x="211226" y="251017"/>
                </a:lnTo>
                <a:lnTo>
                  <a:pt x="221112" y="255762"/>
                </a:lnTo>
                <a:lnTo>
                  <a:pt x="232046" y="256482"/>
                </a:lnTo>
                <a:lnTo>
                  <a:pt x="242766" y="252856"/>
                </a:lnTo>
                <a:lnTo>
                  <a:pt x="251213" y="245280"/>
                </a:lnTo>
                <a:lnTo>
                  <a:pt x="255958" y="235394"/>
                </a:lnTo>
                <a:lnTo>
                  <a:pt x="256678" y="224460"/>
                </a:lnTo>
                <a:lnTo>
                  <a:pt x="253053" y="213740"/>
                </a:lnTo>
                <a:lnTo>
                  <a:pt x="161389" y="56641"/>
                </a:lnTo>
                <a:close/>
              </a:path>
              <a:path w="257175" h="505460">
                <a:moveTo>
                  <a:pt x="156914" y="56641"/>
                </a:moveTo>
                <a:lnTo>
                  <a:pt x="99764" y="56641"/>
                </a:lnTo>
                <a:lnTo>
                  <a:pt x="99764" y="162400"/>
                </a:lnTo>
                <a:lnTo>
                  <a:pt x="128339" y="113383"/>
                </a:lnTo>
                <a:lnTo>
                  <a:pt x="103701" y="71119"/>
                </a:lnTo>
                <a:lnTo>
                  <a:pt x="156914" y="71119"/>
                </a:lnTo>
                <a:lnTo>
                  <a:pt x="156914" y="56641"/>
                </a:lnTo>
                <a:close/>
              </a:path>
              <a:path w="257175" h="505460">
                <a:moveTo>
                  <a:pt x="156914" y="71119"/>
                </a:moveTo>
                <a:lnTo>
                  <a:pt x="152977" y="71119"/>
                </a:lnTo>
                <a:lnTo>
                  <a:pt x="128339" y="113383"/>
                </a:lnTo>
                <a:lnTo>
                  <a:pt x="156914" y="162400"/>
                </a:lnTo>
                <a:lnTo>
                  <a:pt x="156914" y="71119"/>
                </a:lnTo>
                <a:close/>
              </a:path>
              <a:path w="257175" h="505460">
                <a:moveTo>
                  <a:pt x="152977" y="71119"/>
                </a:moveTo>
                <a:lnTo>
                  <a:pt x="103701" y="71119"/>
                </a:lnTo>
                <a:lnTo>
                  <a:pt x="128339" y="113383"/>
                </a:lnTo>
                <a:lnTo>
                  <a:pt x="152977" y="71119"/>
                </a:lnTo>
                <a:close/>
              </a:path>
            </a:pathLst>
          </a:custGeom>
          <a:solidFill>
            <a:srgbClr val="000000"/>
          </a:solidFill>
        </p:spPr>
        <p:txBody>
          <a:bodyPr wrap="square" lIns="0" tIns="0" rIns="0" bIns="0" rtlCol="0"/>
          <a:lstStyle/>
          <a:p>
            <a:endParaRPr/>
          </a:p>
        </p:txBody>
      </p:sp>
      <p:sp>
        <p:nvSpPr>
          <p:cNvPr id="42" name="object 42"/>
          <p:cNvSpPr/>
          <p:nvPr/>
        </p:nvSpPr>
        <p:spPr>
          <a:xfrm>
            <a:off x="7396410" y="4365625"/>
            <a:ext cx="257175" cy="505459"/>
          </a:xfrm>
          <a:custGeom>
            <a:avLst/>
            <a:gdLst/>
            <a:ahLst/>
            <a:cxnLst/>
            <a:rect l="l" t="t" r="r" b="b"/>
            <a:pathLst>
              <a:path w="257175" h="505460">
                <a:moveTo>
                  <a:pt x="24632" y="248469"/>
                </a:moveTo>
                <a:lnTo>
                  <a:pt x="13912" y="252094"/>
                </a:lnTo>
                <a:lnTo>
                  <a:pt x="5464" y="259671"/>
                </a:lnTo>
                <a:lnTo>
                  <a:pt x="720" y="269557"/>
                </a:lnTo>
                <a:lnTo>
                  <a:pt x="0" y="280491"/>
                </a:lnTo>
                <a:lnTo>
                  <a:pt x="3625" y="291211"/>
                </a:lnTo>
                <a:lnTo>
                  <a:pt x="128339" y="504951"/>
                </a:lnTo>
                <a:lnTo>
                  <a:pt x="161463" y="448182"/>
                </a:lnTo>
                <a:lnTo>
                  <a:pt x="99764" y="448182"/>
                </a:lnTo>
                <a:lnTo>
                  <a:pt x="99764" y="342551"/>
                </a:lnTo>
                <a:lnTo>
                  <a:pt x="53028" y="262381"/>
                </a:lnTo>
                <a:lnTo>
                  <a:pt x="45452" y="253934"/>
                </a:lnTo>
                <a:lnTo>
                  <a:pt x="35565" y="249189"/>
                </a:lnTo>
                <a:lnTo>
                  <a:pt x="24632" y="248469"/>
                </a:lnTo>
                <a:close/>
              </a:path>
              <a:path w="257175" h="505460">
                <a:moveTo>
                  <a:pt x="99764" y="342551"/>
                </a:moveTo>
                <a:lnTo>
                  <a:pt x="99764" y="448182"/>
                </a:lnTo>
                <a:lnTo>
                  <a:pt x="156914" y="448182"/>
                </a:lnTo>
                <a:lnTo>
                  <a:pt x="156914" y="433831"/>
                </a:lnTo>
                <a:lnTo>
                  <a:pt x="103701" y="433831"/>
                </a:lnTo>
                <a:lnTo>
                  <a:pt x="128339" y="391568"/>
                </a:lnTo>
                <a:lnTo>
                  <a:pt x="99764" y="342551"/>
                </a:lnTo>
                <a:close/>
              </a:path>
              <a:path w="257175" h="505460">
                <a:moveTo>
                  <a:pt x="232046" y="248469"/>
                </a:moveTo>
                <a:lnTo>
                  <a:pt x="221112" y="249189"/>
                </a:lnTo>
                <a:lnTo>
                  <a:pt x="211226" y="253934"/>
                </a:lnTo>
                <a:lnTo>
                  <a:pt x="203650" y="262381"/>
                </a:lnTo>
                <a:lnTo>
                  <a:pt x="156914" y="342551"/>
                </a:lnTo>
                <a:lnTo>
                  <a:pt x="156914" y="448182"/>
                </a:lnTo>
                <a:lnTo>
                  <a:pt x="161463" y="448182"/>
                </a:lnTo>
                <a:lnTo>
                  <a:pt x="253053" y="291211"/>
                </a:lnTo>
                <a:lnTo>
                  <a:pt x="256678" y="280491"/>
                </a:lnTo>
                <a:lnTo>
                  <a:pt x="255958" y="269557"/>
                </a:lnTo>
                <a:lnTo>
                  <a:pt x="251213" y="259671"/>
                </a:lnTo>
                <a:lnTo>
                  <a:pt x="242766" y="252094"/>
                </a:lnTo>
                <a:lnTo>
                  <a:pt x="232046" y="248469"/>
                </a:lnTo>
                <a:close/>
              </a:path>
              <a:path w="257175" h="505460">
                <a:moveTo>
                  <a:pt x="128339" y="391568"/>
                </a:moveTo>
                <a:lnTo>
                  <a:pt x="103701" y="433831"/>
                </a:lnTo>
                <a:lnTo>
                  <a:pt x="152977" y="433831"/>
                </a:lnTo>
                <a:lnTo>
                  <a:pt x="128339" y="391568"/>
                </a:lnTo>
                <a:close/>
              </a:path>
              <a:path w="257175" h="505460">
                <a:moveTo>
                  <a:pt x="156914" y="342551"/>
                </a:moveTo>
                <a:lnTo>
                  <a:pt x="128339" y="391568"/>
                </a:lnTo>
                <a:lnTo>
                  <a:pt x="152977" y="433831"/>
                </a:lnTo>
                <a:lnTo>
                  <a:pt x="156914" y="433831"/>
                </a:lnTo>
                <a:lnTo>
                  <a:pt x="156914" y="342551"/>
                </a:lnTo>
                <a:close/>
              </a:path>
              <a:path w="257175" h="505460">
                <a:moveTo>
                  <a:pt x="156914" y="0"/>
                </a:moveTo>
                <a:lnTo>
                  <a:pt x="99764" y="0"/>
                </a:lnTo>
                <a:lnTo>
                  <a:pt x="99764" y="342551"/>
                </a:lnTo>
                <a:lnTo>
                  <a:pt x="128339" y="391568"/>
                </a:lnTo>
                <a:lnTo>
                  <a:pt x="156914" y="342551"/>
                </a:lnTo>
                <a:lnTo>
                  <a:pt x="156914" y="0"/>
                </a:lnTo>
                <a:close/>
              </a:path>
            </a:pathLst>
          </a:custGeom>
          <a:solidFill>
            <a:srgbClr val="000000"/>
          </a:solidFill>
        </p:spPr>
        <p:txBody>
          <a:bodyPr wrap="square" lIns="0" tIns="0" rIns="0" bIns="0" rtlCol="0"/>
          <a:lstStyle/>
          <a:p>
            <a:endParaRPr/>
          </a:p>
        </p:txBody>
      </p:sp>
      <p:sp>
        <p:nvSpPr>
          <p:cNvPr id="43" name="object 43"/>
          <p:cNvSpPr/>
          <p:nvPr/>
        </p:nvSpPr>
        <p:spPr>
          <a:xfrm>
            <a:off x="2195576" y="3716401"/>
            <a:ext cx="4824730" cy="0"/>
          </a:xfrm>
          <a:custGeom>
            <a:avLst/>
            <a:gdLst/>
            <a:ahLst/>
            <a:cxnLst/>
            <a:rect l="l" t="t" r="r" b="b"/>
            <a:pathLst>
              <a:path w="4824730">
                <a:moveTo>
                  <a:pt x="0" y="0"/>
                </a:moveTo>
                <a:lnTo>
                  <a:pt x="4824349" y="0"/>
                </a:lnTo>
              </a:path>
            </a:pathLst>
          </a:custGeom>
          <a:ln w="9525">
            <a:solidFill>
              <a:srgbClr val="000000"/>
            </a:solidFill>
          </a:ln>
        </p:spPr>
        <p:txBody>
          <a:bodyPr wrap="square" lIns="0" tIns="0" rIns="0" bIns="0" rtlCol="0"/>
          <a:lstStyle/>
          <a:p>
            <a:endParaRPr/>
          </a:p>
        </p:txBody>
      </p:sp>
      <p:sp>
        <p:nvSpPr>
          <p:cNvPr id="44" name="object 24"/>
          <p:cNvSpPr txBox="1"/>
          <p:nvPr/>
        </p:nvSpPr>
        <p:spPr>
          <a:xfrm>
            <a:off x="1058843" y="5055488"/>
            <a:ext cx="572770" cy="282575"/>
          </a:xfrm>
          <a:prstGeom prst="rect">
            <a:avLst/>
          </a:prstGeom>
        </p:spPr>
        <p:txBody>
          <a:bodyPr vert="horz" wrap="square" lIns="0" tIns="0" rIns="0" bIns="0" rtlCol="0">
            <a:spAutoFit/>
          </a:bodyPr>
          <a:lstStyle/>
          <a:p>
            <a:pPr marL="12700">
              <a:lnSpc>
                <a:spcPct val="100000"/>
              </a:lnSpc>
            </a:pPr>
            <a:r>
              <a:rPr lang="cs-CZ" sz="1800" spc="85" dirty="0">
                <a:latin typeface="Calibri" panose="020F0502020204030204" pitchFamily="34" charset="0"/>
                <a:cs typeface="Cambria"/>
              </a:rPr>
              <a:t>Less</a:t>
            </a:r>
            <a:endParaRPr sz="1800" dirty="0">
              <a:latin typeface="Calibri" panose="020F0502020204030204" pitchFamily="34" charset="0"/>
              <a:cs typeface="Cambria"/>
            </a:endParaRPr>
          </a:p>
        </p:txBody>
      </p:sp>
    </p:spTree>
    <p:extLst>
      <p:ext uri="{BB962C8B-B14F-4D97-AF65-F5344CB8AC3E}">
        <p14:creationId xmlns:p14="http://schemas.microsoft.com/office/powerpoint/2010/main" val="1623323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5621223"/>
            <a:ext cx="6978650" cy="496570"/>
          </a:xfrm>
          <a:prstGeom prst="rect">
            <a:avLst/>
          </a:prstGeom>
        </p:spPr>
        <p:txBody>
          <a:bodyPr vert="horz" wrap="square" lIns="0" tIns="0" rIns="0" bIns="0" rtlCol="0">
            <a:spAutoFit/>
          </a:bodyPr>
          <a:lstStyle/>
          <a:p>
            <a:pPr marL="287020" indent="-274320">
              <a:lnSpc>
                <a:spcPct val="100000"/>
              </a:lnSpc>
              <a:buClr>
                <a:srgbClr val="FD8537"/>
              </a:buClr>
              <a:buSzPct val="68750"/>
              <a:buFont typeface="Wingdings"/>
              <a:buChar char=""/>
              <a:tabLst>
                <a:tab pos="286385" algn="l"/>
                <a:tab pos="287020" algn="l"/>
              </a:tabLst>
            </a:pPr>
            <a:r>
              <a:rPr sz="1600" spc="30" dirty="0">
                <a:latin typeface="Calibri" panose="020F0502020204030204" pitchFamily="34" charset="0"/>
                <a:cs typeface="Cambria"/>
              </a:rPr>
              <a:t>Zdroj:</a:t>
            </a:r>
            <a:endParaRPr sz="1600" dirty="0">
              <a:latin typeface="Calibri" panose="020F0502020204030204" pitchFamily="34" charset="0"/>
              <a:cs typeface="Cambria"/>
            </a:endParaRPr>
          </a:p>
          <a:p>
            <a:pPr marL="286385">
              <a:lnSpc>
                <a:spcPct val="100000"/>
              </a:lnSpc>
            </a:pPr>
            <a:r>
              <a:rPr sz="1600" spc="50" dirty="0">
                <a:latin typeface="Calibri" panose="020F0502020204030204" pitchFamily="34" charset="0"/>
                <a:cs typeface="Cambria"/>
                <a:hlinkClick r:id="rId2"/>
              </a:rPr>
              <a:t>http://www.alchemyformanagers.co.uk/topics/U7FcjfSSxK3jHuCS.html</a:t>
            </a:r>
            <a:endParaRPr sz="1600" dirty="0">
              <a:latin typeface="Calibri" panose="020F0502020204030204" pitchFamily="34" charset="0"/>
              <a:cs typeface="Cambria"/>
            </a:endParaRPr>
          </a:p>
        </p:txBody>
      </p:sp>
      <p:sp>
        <p:nvSpPr>
          <p:cNvPr id="3" name="object 3"/>
          <p:cNvSpPr/>
          <p:nvPr/>
        </p:nvSpPr>
        <p:spPr>
          <a:xfrm>
            <a:off x="1043608" y="1052735"/>
            <a:ext cx="6696699" cy="456701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17194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91286"/>
            <a:ext cx="8072119" cy="492443"/>
          </a:xfrm>
          <a:prstGeom prst="rect">
            <a:avLst/>
          </a:prstGeom>
        </p:spPr>
        <p:txBody>
          <a:bodyPr vert="horz" wrap="square" lIns="0" tIns="0" rIns="0" bIns="0" rtlCol="0">
            <a:spAutoFit/>
          </a:bodyPr>
          <a:lstStyle/>
          <a:p>
            <a:pPr marL="12700">
              <a:lnSpc>
                <a:spcPct val="100000"/>
              </a:lnSpc>
            </a:pPr>
            <a:r>
              <a:rPr sz="3200" spc="330" dirty="0"/>
              <a:t>F</a:t>
            </a:r>
            <a:r>
              <a:rPr sz="2550" spc="330" dirty="0"/>
              <a:t>OR</a:t>
            </a:r>
            <a:r>
              <a:rPr sz="2550" spc="265" dirty="0"/>
              <a:t> </a:t>
            </a:r>
            <a:r>
              <a:rPr sz="3200" spc="370" dirty="0"/>
              <a:t>E</a:t>
            </a:r>
            <a:r>
              <a:rPr sz="2550" spc="370" dirty="0"/>
              <a:t>XAMPLE</a:t>
            </a:r>
            <a:r>
              <a:rPr sz="3200" spc="370" dirty="0">
                <a:latin typeface="Calibri" panose="020F0502020204030204" pitchFamily="34" charset="0"/>
                <a:cs typeface="Georgia"/>
              </a:rPr>
              <a:t>…</a:t>
            </a:r>
            <a:endParaRPr sz="3200" dirty="0">
              <a:latin typeface="Calibri" panose="020F0502020204030204" pitchFamily="34" charset="0"/>
              <a:cs typeface="Georgia"/>
            </a:endParaRPr>
          </a:p>
        </p:txBody>
      </p:sp>
      <p:sp>
        <p:nvSpPr>
          <p:cNvPr id="3" name="object 3"/>
          <p:cNvSpPr txBox="1"/>
          <p:nvPr/>
        </p:nvSpPr>
        <p:spPr>
          <a:xfrm>
            <a:off x="535940" y="1574038"/>
            <a:ext cx="7264400" cy="3935949"/>
          </a:xfrm>
          <a:prstGeom prst="rect">
            <a:avLst/>
          </a:prstGeom>
        </p:spPr>
        <p:txBody>
          <a:bodyPr vert="horz" wrap="square" lIns="0" tIns="0" rIns="0" bIns="0" rtlCol="0">
            <a:spAutoFit/>
          </a:bodyPr>
          <a:lstStyle/>
          <a:p>
            <a:pPr marL="287020" indent="-274320">
              <a:lnSpc>
                <a:spcPct val="100000"/>
              </a:lnSpc>
              <a:buClr>
                <a:srgbClr val="FD8537"/>
              </a:buClr>
              <a:buSzPct val="68181"/>
              <a:buFont typeface="Wingdings"/>
              <a:buChar char=""/>
              <a:tabLst>
                <a:tab pos="287020" algn="l"/>
              </a:tabLst>
            </a:pPr>
            <a:r>
              <a:rPr sz="2200" b="1" spc="140" dirty="0">
                <a:latin typeface="Calibri" panose="020F0502020204030204" pitchFamily="34" charset="0"/>
                <a:cs typeface="Cambria"/>
              </a:rPr>
              <a:t>Aggressive</a:t>
            </a:r>
            <a:endParaRPr sz="2200" dirty="0">
              <a:latin typeface="Calibri" panose="020F0502020204030204" pitchFamily="34" charset="0"/>
              <a:cs typeface="Cambria"/>
            </a:endParaRPr>
          </a:p>
          <a:p>
            <a:pPr marL="652780" marR="99060" lvl="1" indent="-274320">
              <a:lnSpc>
                <a:spcPts val="1820"/>
              </a:lnSpc>
              <a:spcBef>
                <a:spcPts val="455"/>
              </a:spcBef>
              <a:buClr>
                <a:srgbClr val="FD8537"/>
              </a:buClr>
              <a:buSzPct val="78947"/>
              <a:buFont typeface="Wingdings"/>
              <a:buChar char=""/>
              <a:tabLst>
                <a:tab pos="652780" algn="l"/>
                <a:tab pos="653415" algn="l"/>
                <a:tab pos="4796790" algn="l"/>
              </a:tabLst>
            </a:pPr>
            <a:r>
              <a:rPr sz="1900" spc="35" dirty="0">
                <a:latin typeface="Calibri" panose="020F0502020204030204" pitchFamily="34" charset="0"/>
                <a:cs typeface="Cambria"/>
              </a:rPr>
              <a:t>you </a:t>
            </a:r>
            <a:r>
              <a:rPr sz="1900" spc="55" dirty="0">
                <a:latin typeface="Calibri" panose="020F0502020204030204" pitchFamily="34" charset="0"/>
                <a:cs typeface="Cambria"/>
              </a:rPr>
              <a:t>exert </a:t>
            </a:r>
            <a:r>
              <a:rPr sz="1900" spc="35" dirty="0">
                <a:latin typeface="Calibri" panose="020F0502020204030204" pitchFamily="34" charset="0"/>
                <a:cs typeface="Cambria"/>
              </a:rPr>
              <a:t>your </a:t>
            </a:r>
            <a:r>
              <a:rPr sz="1900" spc="80" dirty="0">
                <a:latin typeface="Calibri" panose="020F0502020204030204" pitchFamily="34" charset="0"/>
                <a:cs typeface="Cambria"/>
              </a:rPr>
              <a:t>right </a:t>
            </a:r>
            <a:r>
              <a:rPr sz="1900" spc="10" dirty="0">
                <a:latin typeface="Calibri" panose="020F0502020204030204" pitchFamily="34" charset="0"/>
                <a:cs typeface="Cambria"/>
              </a:rPr>
              <a:t>to </a:t>
            </a:r>
            <a:r>
              <a:rPr sz="1900" spc="80" dirty="0">
                <a:latin typeface="Calibri" panose="020F0502020204030204" pitchFamily="34" charset="0"/>
                <a:cs typeface="Cambria"/>
              </a:rPr>
              <a:t>have </a:t>
            </a:r>
            <a:r>
              <a:rPr sz="1900" spc="60" dirty="0">
                <a:latin typeface="Calibri" panose="020F0502020204030204" pitchFamily="34" charset="0"/>
                <a:cs typeface="Cambria"/>
              </a:rPr>
              <a:t>ideas </a:t>
            </a:r>
            <a:r>
              <a:rPr sz="1900" spc="80" dirty="0">
                <a:latin typeface="Calibri" panose="020F0502020204030204" pitchFamily="34" charset="0"/>
                <a:cs typeface="Cambria"/>
              </a:rPr>
              <a:t>and </a:t>
            </a:r>
            <a:r>
              <a:rPr sz="1900" spc="40" dirty="0">
                <a:latin typeface="Calibri" panose="020F0502020204030204" pitchFamily="34" charset="0"/>
                <a:cs typeface="Cambria"/>
              </a:rPr>
              <a:t>opinions </a:t>
            </a:r>
            <a:r>
              <a:rPr sz="1900" spc="105" dirty="0">
                <a:latin typeface="Calibri" panose="020F0502020204030204" pitchFamily="34" charset="0"/>
                <a:cs typeface="Cambria"/>
              </a:rPr>
              <a:t>at </a:t>
            </a:r>
            <a:r>
              <a:rPr sz="1900" spc="70" dirty="0">
                <a:latin typeface="Calibri" panose="020F0502020204030204" pitchFamily="34" charset="0"/>
                <a:cs typeface="Cambria"/>
              </a:rPr>
              <a:t>the  </a:t>
            </a:r>
            <a:r>
              <a:rPr sz="1900" spc="35" dirty="0">
                <a:latin typeface="Calibri" panose="020F0502020204030204" pitchFamily="34" charset="0"/>
                <a:cs typeface="Georgia"/>
              </a:rPr>
              <a:t>expense </a:t>
            </a:r>
            <a:r>
              <a:rPr sz="1900" spc="-35" dirty="0">
                <a:latin typeface="Calibri" panose="020F0502020204030204" pitchFamily="34" charset="0"/>
                <a:cs typeface="Georgia"/>
              </a:rPr>
              <a:t>of </a:t>
            </a:r>
            <a:r>
              <a:rPr sz="1900" spc="50" dirty="0">
                <a:latin typeface="Calibri" panose="020F0502020204030204" pitchFamily="34" charset="0"/>
                <a:cs typeface="Georgia"/>
              </a:rPr>
              <a:t>the </a:t>
            </a:r>
            <a:r>
              <a:rPr sz="1900" spc="30" dirty="0">
                <a:latin typeface="Calibri" panose="020F0502020204030204" pitchFamily="34" charset="0"/>
                <a:cs typeface="Georgia"/>
              </a:rPr>
              <a:t>other</a:t>
            </a:r>
            <a:r>
              <a:rPr sz="1900" spc="245" dirty="0">
                <a:latin typeface="Calibri" panose="020F0502020204030204" pitchFamily="34" charset="0"/>
                <a:cs typeface="Georgia"/>
              </a:rPr>
              <a:t> </a:t>
            </a:r>
            <a:r>
              <a:rPr sz="1900" spc="15" dirty="0">
                <a:latin typeface="Calibri" panose="020F0502020204030204" pitchFamily="34" charset="0"/>
                <a:cs typeface="Georgia"/>
              </a:rPr>
              <a:t>person’s</a:t>
            </a:r>
            <a:r>
              <a:rPr sz="1900" spc="60" dirty="0">
                <a:latin typeface="Calibri" panose="020F0502020204030204" pitchFamily="34" charset="0"/>
                <a:cs typeface="Georgia"/>
              </a:rPr>
              <a:t> </a:t>
            </a:r>
            <a:r>
              <a:rPr sz="1900" spc="50" dirty="0" smtClean="0">
                <a:latin typeface="Calibri" panose="020F0502020204030204" pitchFamily="34" charset="0"/>
                <a:cs typeface="Georgia"/>
              </a:rPr>
              <a:t>rights.</a:t>
            </a:r>
            <a:r>
              <a:rPr lang="cs-CZ" sz="1900" spc="50" dirty="0">
                <a:latin typeface="Calibri" panose="020F0502020204030204" pitchFamily="34" charset="0"/>
                <a:cs typeface="Georgia"/>
              </a:rPr>
              <a:t> </a:t>
            </a:r>
            <a:r>
              <a:rPr lang="cs-CZ" sz="1900" spc="50" dirty="0" smtClean="0">
                <a:latin typeface="Calibri" panose="020F0502020204030204" pitchFamily="34" charset="0"/>
                <a:cs typeface="Georgia"/>
              </a:rPr>
              <a:t>Y</a:t>
            </a:r>
            <a:r>
              <a:rPr sz="1900" spc="20" dirty="0" err="1">
                <a:latin typeface="Calibri" panose="020F0502020204030204" pitchFamily="34" charset="0"/>
                <a:cs typeface="Georgia"/>
              </a:rPr>
              <a:t>ou</a:t>
            </a:r>
            <a:r>
              <a:rPr sz="1900" spc="95" dirty="0">
                <a:latin typeface="Calibri" panose="020F0502020204030204" pitchFamily="34" charset="0"/>
                <a:cs typeface="Georgia"/>
              </a:rPr>
              <a:t> </a:t>
            </a:r>
            <a:r>
              <a:rPr lang="cs-CZ" sz="1900" spc="95" dirty="0">
                <a:latin typeface="Calibri" panose="020F0502020204030204" pitchFamily="34" charset="0"/>
                <a:cs typeface="Georgia"/>
              </a:rPr>
              <a:t>might even </a:t>
            </a:r>
            <a:r>
              <a:rPr sz="1900" spc="45" dirty="0">
                <a:latin typeface="Calibri" panose="020F0502020204030204" pitchFamily="34" charset="0"/>
                <a:cs typeface="Georgia"/>
              </a:rPr>
              <a:t>behave</a:t>
            </a:r>
            <a:r>
              <a:rPr sz="1900" spc="65" dirty="0">
                <a:latin typeface="Calibri" panose="020F0502020204030204" pitchFamily="34" charset="0"/>
                <a:cs typeface="Georgia"/>
              </a:rPr>
              <a:t> </a:t>
            </a:r>
            <a:r>
              <a:rPr sz="1900" spc="75" dirty="0">
                <a:latin typeface="Calibri" panose="020F0502020204030204" pitchFamily="34" charset="0"/>
                <a:cs typeface="Georgia"/>
              </a:rPr>
              <a:t>as</a:t>
            </a:r>
            <a:r>
              <a:rPr sz="1900" spc="35" dirty="0">
                <a:latin typeface="Calibri" panose="020F0502020204030204" pitchFamily="34" charset="0"/>
                <a:cs typeface="Georgia"/>
              </a:rPr>
              <a:t> </a:t>
            </a:r>
            <a:r>
              <a:rPr sz="1900" spc="25" dirty="0">
                <a:latin typeface="Calibri" panose="020F0502020204030204" pitchFamily="34" charset="0"/>
                <a:cs typeface="Georgia"/>
              </a:rPr>
              <a:t>if </a:t>
            </a:r>
            <a:r>
              <a:rPr sz="1900" spc="50" dirty="0">
                <a:latin typeface="Calibri" panose="020F0502020204030204" pitchFamily="34" charset="0"/>
                <a:cs typeface="Georgia"/>
              </a:rPr>
              <a:t>the </a:t>
            </a:r>
            <a:r>
              <a:rPr sz="1900" spc="30" dirty="0">
                <a:latin typeface="Calibri" panose="020F0502020204030204" pitchFamily="34" charset="0"/>
                <a:cs typeface="Georgia"/>
              </a:rPr>
              <a:t>other </a:t>
            </a:r>
            <a:r>
              <a:rPr sz="1900" spc="15" dirty="0">
                <a:latin typeface="Calibri" panose="020F0502020204030204" pitchFamily="34" charset="0"/>
                <a:cs typeface="Georgia"/>
              </a:rPr>
              <a:t>person’s </a:t>
            </a:r>
            <a:r>
              <a:rPr sz="1900" spc="55" dirty="0">
                <a:latin typeface="Calibri" panose="020F0502020204030204" pitchFamily="34" charset="0"/>
                <a:cs typeface="Georgia"/>
              </a:rPr>
              <a:t>rights </a:t>
            </a:r>
            <a:r>
              <a:rPr sz="1900" dirty="0">
                <a:latin typeface="Calibri" panose="020F0502020204030204" pitchFamily="34" charset="0"/>
                <a:cs typeface="Georgia"/>
              </a:rPr>
              <a:t>don’t</a:t>
            </a:r>
            <a:r>
              <a:rPr sz="1900" spc="165" dirty="0">
                <a:latin typeface="Calibri" panose="020F0502020204030204" pitchFamily="34" charset="0"/>
                <a:cs typeface="Georgia"/>
              </a:rPr>
              <a:t> </a:t>
            </a:r>
            <a:r>
              <a:rPr sz="1900" spc="85" dirty="0">
                <a:latin typeface="Calibri" panose="020F0502020204030204" pitchFamily="34" charset="0"/>
                <a:cs typeface="Cambria"/>
              </a:rPr>
              <a:t>matter.</a:t>
            </a:r>
            <a:endParaRPr sz="1900" dirty="0">
              <a:latin typeface="Calibri" panose="020F0502020204030204" pitchFamily="34" charset="0"/>
              <a:cs typeface="Cambria"/>
            </a:endParaRPr>
          </a:p>
          <a:p>
            <a:pPr lvl="1">
              <a:lnSpc>
                <a:spcPct val="100000"/>
              </a:lnSpc>
              <a:spcBef>
                <a:spcPts val="55"/>
              </a:spcBef>
              <a:buClr>
                <a:srgbClr val="FD8537"/>
              </a:buClr>
              <a:buFont typeface="Wingdings"/>
              <a:buChar char=""/>
            </a:pPr>
            <a:endParaRPr sz="2000" dirty="0">
              <a:latin typeface="Calibri" panose="020F0502020204030204" pitchFamily="34" charset="0"/>
              <a:cs typeface="Times New Roman"/>
            </a:endParaRPr>
          </a:p>
          <a:p>
            <a:pPr marL="287020" indent="-274320">
              <a:lnSpc>
                <a:spcPct val="100000"/>
              </a:lnSpc>
              <a:buClr>
                <a:srgbClr val="FD8537"/>
              </a:buClr>
              <a:buSzPct val="68181"/>
              <a:buFont typeface="Wingdings"/>
              <a:buChar char=""/>
              <a:tabLst>
                <a:tab pos="287020" algn="l"/>
              </a:tabLst>
            </a:pPr>
            <a:r>
              <a:rPr sz="2200" b="1" spc="125" dirty="0">
                <a:latin typeface="Calibri" panose="020F0502020204030204" pitchFamily="34" charset="0"/>
                <a:cs typeface="Cambria"/>
              </a:rPr>
              <a:t>Assertive</a:t>
            </a:r>
            <a:endParaRPr sz="2200" dirty="0">
              <a:latin typeface="Calibri" panose="020F0502020204030204" pitchFamily="34" charset="0"/>
              <a:cs typeface="Cambria"/>
            </a:endParaRPr>
          </a:p>
          <a:p>
            <a:pPr marL="652780" marR="5080" lvl="1" indent="-274320" algn="just">
              <a:lnSpc>
                <a:spcPts val="1820"/>
              </a:lnSpc>
              <a:spcBef>
                <a:spcPts val="455"/>
              </a:spcBef>
              <a:buClr>
                <a:srgbClr val="FD8537"/>
              </a:buClr>
              <a:buSzPct val="78947"/>
              <a:buFont typeface="Wingdings"/>
              <a:buChar char=""/>
              <a:tabLst>
                <a:tab pos="653415" algn="l"/>
              </a:tabLst>
            </a:pPr>
            <a:r>
              <a:rPr sz="1900" spc="35" dirty="0">
                <a:latin typeface="Calibri" panose="020F0502020204030204" pitchFamily="34" charset="0"/>
                <a:cs typeface="Cambria"/>
              </a:rPr>
              <a:t>you </a:t>
            </a:r>
            <a:r>
              <a:rPr sz="1900" spc="55" dirty="0">
                <a:latin typeface="Calibri" panose="020F0502020204030204" pitchFamily="34" charset="0"/>
                <a:cs typeface="Cambria"/>
              </a:rPr>
              <a:t>exert </a:t>
            </a:r>
            <a:r>
              <a:rPr sz="1900" spc="35" dirty="0">
                <a:latin typeface="Calibri" panose="020F0502020204030204" pitchFamily="34" charset="0"/>
                <a:cs typeface="Cambria"/>
              </a:rPr>
              <a:t>your </a:t>
            </a:r>
            <a:r>
              <a:rPr sz="1900" spc="75" dirty="0">
                <a:latin typeface="Calibri" panose="020F0502020204030204" pitchFamily="34" charset="0"/>
                <a:cs typeface="Cambria"/>
              </a:rPr>
              <a:t>rights </a:t>
            </a:r>
            <a:r>
              <a:rPr sz="1900" spc="60" dirty="0">
                <a:latin typeface="Calibri" panose="020F0502020204030204" pitchFamily="34" charset="0"/>
                <a:cs typeface="Cambria"/>
              </a:rPr>
              <a:t>freely, </a:t>
            </a:r>
            <a:r>
              <a:rPr sz="1900" spc="70" dirty="0">
                <a:latin typeface="Calibri" panose="020F0502020204030204" pitchFamily="34" charset="0"/>
                <a:cs typeface="Cambria"/>
              </a:rPr>
              <a:t>but </a:t>
            </a:r>
            <a:r>
              <a:rPr sz="1900" spc="105" dirty="0">
                <a:latin typeface="Calibri" panose="020F0502020204030204" pitchFamily="34" charset="0"/>
                <a:cs typeface="Cambria"/>
              </a:rPr>
              <a:t>at </a:t>
            </a:r>
            <a:r>
              <a:rPr sz="1900" spc="70" dirty="0">
                <a:latin typeface="Calibri" panose="020F0502020204030204" pitchFamily="34" charset="0"/>
                <a:cs typeface="Cambria"/>
              </a:rPr>
              <a:t>the </a:t>
            </a:r>
            <a:r>
              <a:rPr sz="1900" spc="75" dirty="0">
                <a:latin typeface="Calibri" panose="020F0502020204030204" pitchFamily="34" charset="0"/>
                <a:cs typeface="Cambria"/>
              </a:rPr>
              <a:t>same </a:t>
            </a:r>
            <a:r>
              <a:rPr sz="1900" spc="70" dirty="0">
                <a:latin typeface="Calibri" panose="020F0502020204030204" pitchFamily="34" charset="0"/>
                <a:cs typeface="Cambria"/>
              </a:rPr>
              <a:t>time </a:t>
            </a:r>
            <a:r>
              <a:rPr sz="1900" spc="35" dirty="0">
                <a:latin typeface="Calibri" panose="020F0502020204030204" pitchFamily="34" charset="0"/>
                <a:cs typeface="Cambria"/>
              </a:rPr>
              <a:t>recognise  </a:t>
            </a:r>
            <a:r>
              <a:rPr sz="1900" spc="50" dirty="0">
                <a:latin typeface="Calibri" panose="020F0502020204030204" pitchFamily="34" charset="0"/>
                <a:cs typeface="Georgia"/>
              </a:rPr>
              <a:t>the </a:t>
            </a:r>
            <a:r>
              <a:rPr sz="1900" spc="30" dirty="0">
                <a:latin typeface="Calibri" panose="020F0502020204030204" pitchFamily="34" charset="0"/>
                <a:cs typeface="Georgia"/>
              </a:rPr>
              <a:t>other </a:t>
            </a:r>
            <a:r>
              <a:rPr sz="1900" spc="15" dirty="0">
                <a:latin typeface="Calibri" panose="020F0502020204030204" pitchFamily="34" charset="0"/>
                <a:cs typeface="Georgia"/>
              </a:rPr>
              <a:t>person’s </a:t>
            </a:r>
            <a:r>
              <a:rPr sz="1900" spc="55" dirty="0">
                <a:latin typeface="Calibri" panose="020F0502020204030204" pitchFamily="34" charset="0"/>
                <a:cs typeface="Georgia"/>
              </a:rPr>
              <a:t>rights </a:t>
            </a:r>
            <a:r>
              <a:rPr sz="1900" dirty="0">
                <a:latin typeface="Calibri" panose="020F0502020204030204" pitchFamily="34" charset="0"/>
                <a:cs typeface="Georgia"/>
              </a:rPr>
              <a:t>to </a:t>
            </a:r>
            <a:r>
              <a:rPr sz="1900" spc="5" dirty="0">
                <a:latin typeface="Calibri" panose="020F0502020204030204" pitchFamily="34" charset="0"/>
                <a:cs typeface="Georgia"/>
              </a:rPr>
              <a:t>be </a:t>
            </a:r>
            <a:r>
              <a:rPr sz="1900" spc="40" dirty="0">
                <a:latin typeface="Calibri" panose="020F0502020204030204" pitchFamily="34" charset="0"/>
                <a:cs typeface="Georgia"/>
              </a:rPr>
              <a:t>heard, </a:t>
            </a:r>
            <a:r>
              <a:rPr sz="1900" dirty="0">
                <a:latin typeface="Calibri" panose="020F0502020204030204" pitchFamily="34" charset="0"/>
                <a:cs typeface="Georgia"/>
              </a:rPr>
              <a:t>to </a:t>
            </a:r>
            <a:r>
              <a:rPr lang="cs-CZ" sz="1900" spc="60" dirty="0">
                <a:latin typeface="Calibri" panose="020F0502020204030204" pitchFamily="34" charset="0"/>
                <a:cs typeface="Georgia"/>
              </a:rPr>
              <a:t>take</a:t>
            </a:r>
            <a:r>
              <a:rPr sz="1900" spc="60" dirty="0">
                <a:latin typeface="Calibri" panose="020F0502020204030204" pitchFamily="34" charset="0"/>
                <a:cs typeface="Georgia"/>
              </a:rPr>
              <a:t> </a:t>
            </a:r>
            <a:r>
              <a:rPr sz="1900" spc="25" dirty="0">
                <a:latin typeface="Calibri" panose="020F0502020204030204" pitchFamily="34" charset="0"/>
                <a:cs typeface="Georgia"/>
              </a:rPr>
              <a:t>pride </a:t>
            </a:r>
            <a:r>
              <a:rPr sz="1900" spc="35" dirty="0">
                <a:latin typeface="Calibri" panose="020F0502020204030204" pitchFamily="34" charset="0"/>
                <a:cs typeface="Georgia"/>
              </a:rPr>
              <a:t>in </a:t>
            </a:r>
            <a:r>
              <a:rPr sz="1900" spc="75" dirty="0">
                <a:latin typeface="Calibri" panose="020F0502020204030204" pitchFamily="34" charset="0"/>
                <a:cs typeface="Georgia"/>
              </a:rPr>
              <a:t>what  </a:t>
            </a:r>
            <a:r>
              <a:rPr sz="1900" spc="65" dirty="0">
                <a:latin typeface="Calibri" panose="020F0502020204030204" pitchFamily="34" charset="0"/>
                <a:cs typeface="Cambria"/>
              </a:rPr>
              <a:t>they </a:t>
            </a:r>
            <a:r>
              <a:rPr sz="1900" spc="30" dirty="0">
                <a:latin typeface="Calibri" panose="020F0502020204030204" pitchFamily="34" charset="0"/>
                <a:cs typeface="Cambria"/>
              </a:rPr>
              <a:t>do,</a:t>
            </a:r>
            <a:r>
              <a:rPr sz="1900" spc="85" dirty="0">
                <a:latin typeface="Calibri" panose="020F0502020204030204" pitchFamily="34" charset="0"/>
                <a:cs typeface="Cambria"/>
              </a:rPr>
              <a:t> </a:t>
            </a:r>
            <a:r>
              <a:rPr sz="1900" spc="60" dirty="0">
                <a:latin typeface="Calibri" panose="020F0502020204030204" pitchFamily="34" charset="0"/>
                <a:cs typeface="Cambria"/>
              </a:rPr>
              <a:t>etc.</a:t>
            </a:r>
            <a:endParaRPr sz="1900" dirty="0">
              <a:latin typeface="Calibri" panose="020F0502020204030204" pitchFamily="34" charset="0"/>
              <a:cs typeface="Cambria"/>
            </a:endParaRPr>
          </a:p>
          <a:p>
            <a:pPr lvl="1">
              <a:lnSpc>
                <a:spcPct val="100000"/>
              </a:lnSpc>
              <a:spcBef>
                <a:spcPts val="55"/>
              </a:spcBef>
              <a:buClr>
                <a:srgbClr val="FD8537"/>
              </a:buClr>
              <a:buFont typeface="Wingdings"/>
              <a:buChar char=""/>
            </a:pPr>
            <a:endParaRPr sz="2000" dirty="0">
              <a:latin typeface="Calibri" panose="020F0502020204030204" pitchFamily="34" charset="0"/>
              <a:cs typeface="Times New Roman"/>
            </a:endParaRPr>
          </a:p>
          <a:p>
            <a:pPr marL="287020" indent="-274320">
              <a:lnSpc>
                <a:spcPct val="100000"/>
              </a:lnSpc>
              <a:buClr>
                <a:srgbClr val="FD8537"/>
              </a:buClr>
              <a:buSzPct val="68181"/>
              <a:buFont typeface="Wingdings"/>
              <a:buChar char=""/>
              <a:tabLst>
                <a:tab pos="287020" algn="l"/>
              </a:tabLst>
            </a:pPr>
            <a:r>
              <a:rPr sz="2200" b="1" spc="130" dirty="0">
                <a:latin typeface="Calibri" panose="020F0502020204030204" pitchFamily="34" charset="0"/>
                <a:cs typeface="Cambria"/>
              </a:rPr>
              <a:t>Non-Assertive</a:t>
            </a:r>
            <a:endParaRPr sz="2200" dirty="0">
              <a:latin typeface="Calibri" panose="020F0502020204030204" pitchFamily="34" charset="0"/>
              <a:cs typeface="Cambria"/>
            </a:endParaRPr>
          </a:p>
          <a:p>
            <a:pPr marL="652780" marR="235585" lvl="1" indent="-274320">
              <a:lnSpc>
                <a:spcPct val="80000"/>
              </a:lnSpc>
              <a:spcBef>
                <a:spcPts val="470"/>
              </a:spcBef>
              <a:buClr>
                <a:srgbClr val="FD8537"/>
              </a:buClr>
              <a:buSzPct val="78947"/>
              <a:buFont typeface="Wingdings"/>
              <a:buChar char=""/>
              <a:tabLst>
                <a:tab pos="652780" algn="l"/>
                <a:tab pos="653415" algn="l"/>
              </a:tabLst>
            </a:pPr>
            <a:r>
              <a:rPr sz="1900" spc="35" dirty="0">
                <a:latin typeface="Calibri" panose="020F0502020204030204" pitchFamily="34" charset="0"/>
                <a:cs typeface="Cambria"/>
              </a:rPr>
              <a:t>you </a:t>
            </a:r>
            <a:r>
              <a:rPr lang="cs-CZ" sz="1900" spc="75" dirty="0">
                <a:latin typeface="Calibri" panose="020F0502020204030204" pitchFamily="34" charset="0"/>
                <a:cs typeface="Georgia"/>
              </a:rPr>
              <a:t>put foremost </a:t>
            </a:r>
            <a:r>
              <a:rPr sz="1900" spc="30" dirty="0">
                <a:latin typeface="Calibri" panose="020F0502020204030204" pitchFamily="34" charset="0"/>
                <a:cs typeface="Georgia"/>
              </a:rPr>
              <a:t>other </a:t>
            </a:r>
            <a:r>
              <a:rPr sz="1900" spc="15" dirty="0">
                <a:latin typeface="Calibri" panose="020F0502020204030204" pitchFamily="34" charset="0"/>
                <a:cs typeface="Georgia"/>
              </a:rPr>
              <a:t>person’s </a:t>
            </a:r>
            <a:r>
              <a:rPr sz="1900" spc="50" dirty="0">
                <a:latin typeface="Calibri" panose="020F0502020204030204" pitchFamily="34" charset="0"/>
                <a:cs typeface="Georgia"/>
              </a:rPr>
              <a:t>rights, </a:t>
            </a:r>
            <a:r>
              <a:rPr sz="1900" dirty="0">
                <a:latin typeface="Calibri" panose="020F0502020204030204" pitchFamily="34" charset="0"/>
                <a:cs typeface="Georgia"/>
              </a:rPr>
              <a:t>to  </a:t>
            </a:r>
            <a:r>
              <a:rPr sz="1900" spc="70" dirty="0">
                <a:latin typeface="Calibri" panose="020F0502020204030204" pitchFamily="34" charset="0"/>
                <a:cs typeface="Cambria"/>
              </a:rPr>
              <a:t>the extent </a:t>
            </a:r>
            <a:r>
              <a:rPr sz="1900" spc="100" dirty="0">
                <a:latin typeface="Calibri" panose="020F0502020204030204" pitchFamily="34" charset="0"/>
                <a:cs typeface="Cambria"/>
              </a:rPr>
              <a:t>that </a:t>
            </a:r>
            <a:r>
              <a:rPr sz="1900" spc="30" dirty="0">
                <a:latin typeface="Calibri" panose="020F0502020204030204" pitchFamily="34" charset="0"/>
                <a:cs typeface="Cambria"/>
              </a:rPr>
              <a:t>you </a:t>
            </a:r>
            <a:r>
              <a:rPr sz="1900" spc="15" dirty="0">
                <a:latin typeface="Calibri" panose="020F0502020204030204" pitchFamily="34" charset="0"/>
                <a:cs typeface="Cambria"/>
              </a:rPr>
              <a:t>forego </a:t>
            </a:r>
            <a:r>
              <a:rPr sz="1900" spc="25" dirty="0">
                <a:latin typeface="Calibri" panose="020F0502020204030204" pitchFamily="34" charset="0"/>
                <a:cs typeface="Cambria"/>
              </a:rPr>
              <a:t>some</a:t>
            </a:r>
            <a:r>
              <a:rPr lang="cs-CZ" sz="1900" spc="25" dirty="0">
                <a:latin typeface="Calibri" panose="020F0502020204030204" pitchFamily="34" charset="0"/>
                <a:cs typeface="Cambria"/>
              </a:rPr>
              <a:t>,</a:t>
            </a:r>
            <a:r>
              <a:rPr sz="1900" spc="25" dirty="0">
                <a:latin typeface="Calibri" panose="020F0502020204030204" pitchFamily="34" charset="0"/>
                <a:cs typeface="Cambria"/>
              </a:rPr>
              <a:t> </a:t>
            </a:r>
            <a:r>
              <a:rPr sz="1900" spc="-5" dirty="0">
                <a:latin typeface="Calibri" panose="020F0502020204030204" pitchFamily="34" charset="0"/>
                <a:cs typeface="Cambria"/>
              </a:rPr>
              <a:t>or </a:t>
            </a:r>
            <a:r>
              <a:rPr sz="1900" spc="90" dirty="0">
                <a:latin typeface="Calibri" panose="020F0502020204030204" pitchFamily="34" charset="0"/>
                <a:cs typeface="Cambria"/>
              </a:rPr>
              <a:t>all </a:t>
            </a:r>
            <a:r>
              <a:rPr sz="1900" spc="-5" dirty="0">
                <a:latin typeface="Calibri" panose="020F0502020204030204" pitchFamily="34" charset="0"/>
                <a:cs typeface="Cambria"/>
              </a:rPr>
              <a:t>of </a:t>
            </a:r>
            <a:r>
              <a:rPr sz="1900" spc="40" dirty="0">
                <a:latin typeface="Calibri" panose="020F0502020204030204" pitchFamily="34" charset="0"/>
                <a:cs typeface="Cambria"/>
              </a:rPr>
              <a:t>your </a:t>
            </a:r>
            <a:r>
              <a:rPr sz="1900" spc="75" dirty="0">
                <a:latin typeface="Calibri" panose="020F0502020204030204" pitchFamily="34" charset="0"/>
                <a:cs typeface="Cambria"/>
              </a:rPr>
              <a:t>rights </a:t>
            </a:r>
            <a:r>
              <a:rPr sz="1900" spc="10" dirty="0">
                <a:latin typeface="Calibri" panose="020F0502020204030204" pitchFamily="34" charset="0"/>
                <a:cs typeface="Cambria"/>
              </a:rPr>
              <a:t>to  </a:t>
            </a:r>
            <a:r>
              <a:rPr sz="1900" spc="50" dirty="0">
                <a:latin typeface="Calibri" panose="020F0502020204030204" pitchFamily="34" charset="0"/>
                <a:cs typeface="Cambria"/>
              </a:rPr>
              <a:t>express </a:t>
            </a:r>
            <a:r>
              <a:rPr sz="1900" spc="60" dirty="0">
                <a:latin typeface="Calibri" panose="020F0502020204030204" pitchFamily="34" charset="0"/>
                <a:cs typeface="Cambria"/>
              </a:rPr>
              <a:t>ideas </a:t>
            </a:r>
            <a:r>
              <a:rPr sz="1900" spc="-5" dirty="0">
                <a:latin typeface="Calibri" panose="020F0502020204030204" pitchFamily="34" charset="0"/>
                <a:cs typeface="Cambria"/>
              </a:rPr>
              <a:t>or </a:t>
            </a:r>
            <a:r>
              <a:rPr sz="1900" spc="60" dirty="0">
                <a:latin typeface="Calibri" panose="020F0502020204030204" pitchFamily="34" charset="0"/>
                <a:cs typeface="Cambria"/>
              </a:rPr>
              <a:t>influence</a:t>
            </a:r>
            <a:r>
              <a:rPr sz="1900" spc="270" dirty="0">
                <a:latin typeface="Calibri" panose="020F0502020204030204" pitchFamily="34" charset="0"/>
                <a:cs typeface="Cambria"/>
              </a:rPr>
              <a:t> </a:t>
            </a:r>
            <a:r>
              <a:rPr sz="1900" spc="70" dirty="0">
                <a:latin typeface="Calibri" panose="020F0502020204030204" pitchFamily="34" charset="0"/>
                <a:cs typeface="Cambria"/>
              </a:rPr>
              <a:t>events.</a:t>
            </a:r>
            <a:endParaRPr sz="1900" dirty="0">
              <a:latin typeface="Calibri" panose="020F0502020204030204" pitchFamily="34" charset="0"/>
              <a:cs typeface="Cambria"/>
            </a:endParaRPr>
          </a:p>
        </p:txBody>
      </p:sp>
      <p:sp>
        <p:nvSpPr>
          <p:cNvPr id="5" name="object 2"/>
          <p:cNvSpPr txBox="1">
            <a:spLocks/>
          </p:cNvSpPr>
          <p:nvPr/>
        </p:nvSpPr>
        <p:spPr bwMode="auto">
          <a:xfrm>
            <a:off x="827584" y="476672"/>
            <a:ext cx="7772400" cy="98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17652" rIns="0" bIns="0" numCol="1" rtlCol="0" anchor="t" anchorCtr="0" compatLnSpc="1">
            <a:prstTxWarp prst="textNoShape">
              <a:avLst/>
            </a:prstTxWarp>
            <a:spAutoFit/>
          </a:bodyPr>
          <a:lstStyle>
            <a:lvl1pPr algn="l" rtl="0" eaLnBrk="1" fontAlgn="base" hangingPunct="1">
              <a:spcBef>
                <a:spcPct val="0"/>
              </a:spcBef>
              <a:spcAft>
                <a:spcPct val="0"/>
              </a:spcAft>
              <a:defRPr sz="2400">
                <a:solidFill>
                  <a:srgbClr val="7D1E1E"/>
                </a:solidFill>
                <a:latin typeface="+mj-lt"/>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a:lstStyle>
          <a:p>
            <a:pPr marL="12700"/>
            <a:r>
              <a:rPr lang="cs-CZ" sz="3000" kern="0" spc="290" dirty="0"/>
              <a:t>Examples</a:t>
            </a:r>
            <a:endParaRPr lang="cs-CZ" sz="3000" kern="0" dirty="0"/>
          </a:p>
        </p:txBody>
      </p:sp>
    </p:spTree>
    <p:extLst>
      <p:ext uri="{BB962C8B-B14F-4D97-AF65-F5344CB8AC3E}">
        <p14:creationId xmlns:p14="http://schemas.microsoft.com/office/powerpoint/2010/main" val="1057497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581150"/>
            <a:ext cx="7138670" cy="3624069"/>
          </a:xfrm>
          <a:prstGeom prst="rect">
            <a:avLst/>
          </a:prstGeom>
        </p:spPr>
        <p:txBody>
          <a:bodyPr vert="horz" wrap="square" lIns="0" tIns="0" rIns="0" bIns="0" rtlCol="0">
            <a:spAutoFit/>
          </a:bodyPr>
          <a:lstStyle/>
          <a:p>
            <a:pPr marL="287020" indent="-274320">
              <a:lnSpc>
                <a:spcPct val="100000"/>
              </a:lnSpc>
              <a:buClr>
                <a:srgbClr val="FD8537"/>
              </a:buClr>
              <a:buSzPct val="70000"/>
              <a:buFont typeface="Wingdings"/>
              <a:buChar char=""/>
              <a:tabLst>
                <a:tab pos="287020" algn="l"/>
              </a:tabLst>
            </a:pPr>
            <a:r>
              <a:rPr sz="2000" b="1" spc="130" dirty="0">
                <a:latin typeface="Calibri" panose="020F0502020204030204" pitchFamily="34" charset="0"/>
                <a:cs typeface="Cambria"/>
              </a:rPr>
              <a:t>Aggressive</a:t>
            </a:r>
            <a:endParaRPr sz="2000" dirty="0">
              <a:latin typeface="Calibri" panose="020F0502020204030204" pitchFamily="34" charset="0"/>
              <a:cs typeface="Cambria"/>
            </a:endParaRPr>
          </a:p>
          <a:p>
            <a:pPr marL="721360" lvl="1" indent="-342900">
              <a:lnSpc>
                <a:spcPts val="1939"/>
              </a:lnSpc>
              <a:spcBef>
                <a:spcPts val="180"/>
              </a:spcBef>
              <a:buClr>
                <a:srgbClr val="DF752E"/>
              </a:buClr>
              <a:buSzPct val="69444"/>
              <a:buFont typeface="Arial"/>
              <a:buChar char="•"/>
              <a:tabLst>
                <a:tab pos="721360" algn="l"/>
                <a:tab pos="721995" algn="l"/>
              </a:tabLst>
            </a:pPr>
            <a:r>
              <a:rPr sz="2000" spc="50" dirty="0">
                <a:latin typeface="Calibri" panose="020F0502020204030204" pitchFamily="34" charset="0"/>
                <a:cs typeface="Georgia"/>
              </a:rPr>
              <a:t>“I don’t know how you’ve got the nerve to give me this sort of</a:t>
            </a:r>
            <a:r>
              <a:rPr lang="cs-CZ" sz="2000" spc="50" dirty="0">
                <a:latin typeface="Calibri" panose="020F0502020204030204" pitchFamily="34" charset="0"/>
                <a:cs typeface="Georgia"/>
              </a:rPr>
              <a:t> </a:t>
            </a:r>
            <a:r>
              <a:rPr sz="2000" spc="50" dirty="0">
                <a:latin typeface="Calibri" panose="020F0502020204030204" pitchFamily="34" charset="0"/>
                <a:cs typeface="Georgia"/>
              </a:rPr>
              <a:t>stuff for signing.  It’s full of mistakes.”</a:t>
            </a:r>
          </a:p>
          <a:p>
            <a:pPr marL="287020" indent="-274320">
              <a:lnSpc>
                <a:spcPct val="100000"/>
              </a:lnSpc>
              <a:spcBef>
                <a:spcPts val="120"/>
              </a:spcBef>
              <a:buClr>
                <a:srgbClr val="FD8537"/>
              </a:buClr>
              <a:buSzPct val="70000"/>
              <a:buFont typeface="Wingdings"/>
              <a:buChar char=""/>
              <a:tabLst>
                <a:tab pos="287020" algn="l"/>
              </a:tabLst>
            </a:pPr>
            <a:r>
              <a:rPr sz="2000" b="1" spc="114" dirty="0">
                <a:latin typeface="Calibri" panose="020F0502020204030204" pitchFamily="34" charset="0"/>
                <a:cs typeface="Cambria"/>
              </a:rPr>
              <a:t>Assertive</a:t>
            </a:r>
            <a:endParaRPr sz="2000" dirty="0">
              <a:latin typeface="Calibri" panose="020F0502020204030204" pitchFamily="34" charset="0"/>
              <a:cs typeface="Cambria"/>
            </a:endParaRPr>
          </a:p>
          <a:p>
            <a:pPr marL="652780" marR="206375" indent="-274320">
              <a:lnSpc>
                <a:spcPct val="80000"/>
              </a:lnSpc>
              <a:spcBef>
                <a:spcPts val="480"/>
              </a:spcBef>
              <a:tabLst>
                <a:tab pos="652780" algn="l"/>
              </a:tabLst>
            </a:pPr>
            <a:r>
              <a:rPr sz="1600" spc="-720" dirty="0">
                <a:solidFill>
                  <a:srgbClr val="FD8537"/>
                </a:solidFill>
                <a:latin typeface="Calibri" panose="020F0502020204030204" pitchFamily="34" charset="0"/>
                <a:cs typeface="Wingdings"/>
              </a:rPr>
              <a:t></a:t>
            </a:r>
            <a:r>
              <a:rPr sz="1600" spc="-720" dirty="0">
                <a:solidFill>
                  <a:srgbClr val="FD8537"/>
                </a:solidFill>
                <a:latin typeface="Calibri" panose="020F0502020204030204" pitchFamily="34" charset="0"/>
                <a:cs typeface="Times New Roman"/>
              </a:rPr>
              <a:t>	</a:t>
            </a:r>
            <a:r>
              <a:rPr sz="2000" spc="40" dirty="0">
                <a:latin typeface="Calibri" panose="020F0502020204030204" pitchFamily="34" charset="0"/>
                <a:cs typeface="Georgia"/>
              </a:rPr>
              <a:t>“Jane, </a:t>
            </a:r>
            <a:r>
              <a:rPr sz="2000" spc="-5" dirty="0">
                <a:latin typeface="Calibri" panose="020F0502020204030204" pitchFamily="34" charset="0"/>
                <a:cs typeface="Georgia"/>
              </a:rPr>
              <a:t>I’d </a:t>
            </a:r>
            <a:r>
              <a:rPr sz="2000" spc="60" dirty="0">
                <a:latin typeface="Calibri" panose="020F0502020204030204" pitchFamily="34" charset="0"/>
                <a:cs typeface="Georgia"/>
              </a:rPr>
              <a:t>like </a:t>
            </a:r>
            <a:r>
              <a:rPr sz="2000" spc="30" dirty="0">
                <a:latin typeface="Calibri" panose="020F0502020204030204" pitchFamily="34" charset="0"/>
                <a:cs typeface="Georgia"/>
              </a:rPr>
              <a:t>you </a:t>
            </a:r>
            <a:r>
              <a:rPr sz="2000" spc="5" dirty="0">
                <a:latin typeface="Calibri" panose="020F0502020204030204" pitchFamily="34" charset="0"/>
                <a:cs typeface="Georgia"/>
              </a:rPr>
              <a:t>to </a:t>
            </a:r>
            <a:r>
              <a:rPr sz="2000" spc="20" dirty="0">
                <a:latin typeface="Calibri" panose="020F0502020204030204" pitchFamily="34" charset="0"/>
                <a:cs typeface="Georgia"/>
              </a:rPr>
              <a:t>re</a:t>
            </a:r>
            <a:r>
              <a:rPr sz="2000" spc="20" dirty="0">
                <a:latin typeface="Calibri" panose="020F0502020204030204" pitchFamily="34" charset="0"/>
                <a:cs typeface="Cambria"/>
              </a:rPr>
              <a:t>-do </a:t>
            </a:r>
            <a:r>
              <a:rPr sz="2000" spc="85" dirty="0">
                <a:latin typeface="Calibri" panose="020F0502020204030204" pitchFamily="34" charset="0"/>
                <a:cs typeface="Cambria"/>
              </a:rPr>
              <a:t>this </a:t>
            </a:r>
            <a:r>
              <a:rPr sz="2000" spc="55" dirty="0">
                <a:latin typeface="Calibri" panose="020F0502020204030204" pitchFamily="34" charset="0"/>
                <a:cs typeface="Cambria"/>
              </a:rPr>
              <a:t>document </a:t>
            </a:r>
            <a:r>
              <a:rPr sz="2000" spc="100" dirty="0">
                <a:latin typeface="Calibri" panose="020F0502020204030204" pitchFamily="34" charset="0"/>
                <a:cs typeface="Cambria"/>
              </a:rPr>
              <a:t>as</a:t>
            </a:r>
            <a:r>
              <a:rPr sz="2000" spc="325" dirty="0">
                <a:latin typeface="Calibri" panose="020F0502020204030204" pitchFamily="34" charset="0"/>
                <a:cs typeface="Cambria"/>
              </a:rPr>
              <a:t> </a:t>
            </a:r>
            <a:r>
              <a:rPr sz="2000" spc="60" dirty="0">
                <a:latin typeface="Calibri" panose="020F0502020204030204" pitchFamily="34" charset="0"/>
                <a:cs typeface="Cambria"/>
              </a:rPr>
              <a:t>there</a:t>
            </a:r>
            <a:r>
              <a:rPr sz="2000" spc="100" dirty="0">
                <a:latin typeface="Calibri" panose="020F0502020204030204" pitchFamily="34" charset="0"/>
                <a:cs typeface="Cambria"/>
              </a:rPr>
              <a:t> </a:t>
            </a:r>
            <a:r>
              <a:rPr sz="2000" spc="70" dirty="0">
                <a:latin typeface="Calibri" panose="020F0502020204030204" pitchFamily="34" charset="0"/>
                <a:cs typeface="Cambria"/>
              </a:rPr>
              <a:t>are </a:t>
            </a:r>
            <a:r>
              <a:rPr sz="2000" spc="30" dirty="0">
                <a:latin typeface="Calibri" panose="020F0502020204030204" pitchFamily="34" charset="0"/>
                <a:cs typeface="Cambria"/>
              </a:rPr>
              <a:t> </a:t>
            </a:r>
            <a:r>
              <a:rPr sz="2000" spc="65" dirty="0">
                <a:latin typeface="Calibri" panose="020F0502020204030204" pitchFamily="34" charset="0"/>
                <a:cs typeface="Georgia"/>
              </a:rPr>
              <a:t>several mistakes </a:t>
            </a:r>
            <a:r>
              <a:rPr sz="2000" spc="40" dirty="0">
                <a:latin typeface="Calibri" panose="020F0502020204030204" pitchFamily="34" charset="0"/>
                <a:cs typeface="Georgia"/>
              </a:rPr>
              <a:t>in</a:t>
            </a:r>
            <a:r>
              <a:rPr sz="2000" spc="-50" dirty="0">
                <a:latin typeface="Calibri" panose="020F0502020204030204" pitchFamily="34" charset="0"/>
                <a:cs typeface="Georgia"/>
              </a:rPr>
              <a:t> </a:t>
            </a:r>
            <a:r>
              <a:rPr sz="2000" spc="25" dirty="0">
                <a:latin typeface="Calibri" panose="020F0502020204030204" pitchFamily="34" charset="0"/>
                <a:cs typeface="Georgia"/>
              </a:rPr>
              <a:t>it.”</a:t>
            </a:r>
            <a:endParaRPr sz="2000" dirty="0">
              <a:latin typeface="Calibri" panose="020F0502020204030204" pitchFamily="34" charset="0"/>
              <a:cs typeface="Georgia"/>
            </a:endParaRPr>
          </a:p>
          <a:p>
            <a:pPr marL="287020" indent="-274320">
              <a:lnSpc>
                <a:spcPct val="100000"/>
              </a:lnSpc>
              <a:spcBef>
                <a:spcPts val="120"/>
              </a:spcBef>
              <a:buClr>
                <a:srgbClr val="FD8537"/>
              </a:buClr>
              <a:buSzPct val="70000"/>
              <a:buFont typeface="Wingdings"/>
              <a:buChar char=""/>
              <a:tabLst>
                <a:tab pos="287020" algn="l"/>
              </a:tabLst>
            </a:pPr>
            <a:r>
              <a:rPr sz="2000" b="1" spc="125" dirty="0">
                <a:latin typeface="Calibri" panose="020F0502020204030204" pitchFamily="34" charset="0"/>
                <a:cs typeface="Cambria"/>
              </a:rPr>
              <a:t>Non-Assertive</a:t>
            </a:r>
            <a:endParaRPr sz="2000" dirty="0">
              <a:latin typeface="Calibri" panose="020F0502020204030204" pitchFamily="34" charset="0"/>
              <a:cs typeface="Cambria"/>
            </a:endParaRPr>
          </a:p>
          <a:p>
            <a:pPr marL="652780" marR="146685" indent="-274320">
              <a:lnSpc>
                <a:spcPct val="80000"/>
              </a:lnSpc>
              <a:spcBef>
                <a:spcPts val="480"/>
              </a:spcBef>
              <a:tabLst>
                <a:tab pos="722630" algn="l"/>
              </a:tabLst>
            </a:pPr>
            <a:r>
              <a:rPr sz="1600" spc="-720" dirty="0">
                <a:solidFill>
                  <a:srgbClr val="FD8537"/>
                </a:solidFill>
                <a:latin typeface="Calibri" panose="020F0502020204030204" pitchFamily="34" charset="0"/>
                <a:cs typeface="Wingdings"/>
              </a:rPr>
              <a:t></a:t>
            </a:r>
            <a:r>
              <a:rPr sz="1600" spc="-720" dirty="0">
                <a:solidFill>
                  <a:srgbClr val="FD8537"/>
                </a:solidFill>
                <a:latin typeface="Calibri" panose="020F0502020204030204" pitchFamily="34" charset="0"/>
                <a:cs typeface="Times New Roman"/>
              </a:rPr>
              <a:t>	</a:t>
            </a:r>
            <a:r>
              <a:rPr sz="2000" spc="-5" dirty="0">
                <a:latin typeface="Calibri" panose="020F0502020204030204" pitchFamily="34" charset="0"/>
                <a:cs typeface="Georgia"/>
              </a:rPr>
              <a:t>“I </a:t>
            </a:r>
            <a:r>
              <a:rPr sz="2000" spc="40" dirty="0">
                <a:latin typeface="Calibri" panose="020F0502020204030204" pitchFamily="34" charset="0"/>
                <a:cs typeface="Georgia"/>
              </a:rPr>
              <a:t>know </a:t>
            </a:r>
            <a:r>
              <a:rPr sz="2000" spc="35" dirty="0">
                <a:latin typeface="Calibri" panose="020F0502020204030204" pitchFamily="34" charset="0"/>
                <a:cs typeface="Georgia"/>
              </a:rPr>
              <a:t>it’s </a:t>
            </a:r>
            <a:r>
              <a:rPr sz="2000" spc="60" dirty="0">
                <a:latin typeface="Calibri" panose="020F0502020204030204" pitchFamily="34" charset="0"/>
                <a:cs typeface="Georgia"/>
              </a:rPr>
              <a:t>probably </a:t>
            </a:r>
            <a:r>
              <a:rPr sz="2000" spc="55" dirty="0">
                <a:latin typeface="Calibri" panose="020F0502020204030204" pitchFamily="34" charset="0"/>
                <a:cs typeface="Georgia"/>
              </a:rPr>
              <a:t>my </a:t>
            </a:r>
            <a:r>
              <a:rPr sz="2000" spc="65" dirty="0">
                <a:latin typeface="Calibri" panose="020F0502020204030204" pitchFamily="34" charset="0"/>
                <a:cs typeface="Georgia"/>
              </a:rPr>
              <a:t>fault </a:t>
            </a:r>
            <a:r>
              <a:rPr sz="2000" spc="120" dirty="0">
                <a:latin typeface="Calibri" panose="020F0502020204030204" pitchFamily="34" charset="0"/>
                <a:cs typeface="Georgia"/>
              </a:rPr>
              <a:t>in</a:t>
            </a:r>
            <a:r>
              <a:rPr lang="cs-CZ" sz="2000" spc="120" dirty="0">
                <a:latin typeface="Calibri" panose="020F0502020204030204" pitchFamily="34" charset="0"/>
                <a:cs typeface="Georgia"/>
              </a:rPr>
              <a:t> </a:t>
            </a:r>
            <a:r>
              <a:rPr sz="2000" spc="15" dirty="0">
                <a:latin typeface="Calibri" panose="020F0502020204030204" pitchFamily="34" charset="0"/>
                <a:cs typeface="Georgia"/>
              </a:rPr>
              <a:t>not</a:t>
            </a:r>
            <a:r>
              <a:rPr sz="2000" spc="60" dirty="0">
                <a:latin typeface="Calibri" panose="020F0502020204030204" pitchFamily="34" charset="0"/>
                <a:cs typeface="Georgia"/>
              </a:rPr>
              <a:t> writing </a:t>
            </a:r>
            <a:r>
              <a:rPr sz="2000" spc="20" dirty="0">
                <a:latin typeface="Calibri" panose="020F0502020204030204" pitchFamily="34" charset="0"/>
                <a:cs typeface="Georgia"/>
              </a:rPr>
              <a:t> </a:t>
            </a:r>
            <a:r>
              <a:rPr sz="2000" spc="70" dirty="0">
                <a:latin typeface="Calibri" panose="020F0502020204030204" pitchFamily="34" charset="0"/>
                <a:cs typeface="Georgia"/>
              </a:rPr>
              <a:t>very </a:t>
            </a:r>
            <a:r>
              <a:rPr sz="2000" spc="50" dirty="0">
                <a:latin typeface="Calibri" panose="020F0502020204030204" pitchFamily="34" charset="0"/>
                <a:cs typeface="Georgia"/>
              </a:rPr>
              <a:t>clearly, but is there, </a:t>
            </a:r>
            <a:r>
              <a:rPr lang="cs-CZ" sz="2000" spc="100" dirty="0">
                <a:latin typeface="Calibri" panose="020F0502020204030204" pitchFamily="34" charset="0"/>
                <a:cs typeface="Georgia"/>
              </a:rPr>
              <a:t> </a:t>
            </a:r>
            <a:r>
              <a:rPr sz="2000" spc="100" dirty="0">
                <a:latin typeface="Calibri" panose="020F0502020204030204" pitchFamily="34" charset="0"/>
                <a:cs typeface="Georgia"/>
              </a:rPr>
              <a:t>any </a:t>
            </a:r>
            <a:r>
              <a:rPr sz="2000" spc="30" dirty="0">
                <a:latin typeface="Calibri" panose="020F0502020204030204" pitchFamily="34" charset="0"/>
                <a:cs typeface="Georgia"/>
              </a:rPr>
              <a:t>chance </a:t>
            </a:r>
            <a:r>
              <a:rPr sz="2000" spc="95" dirty="0">
                <a:latin typeface="Calibri" panose="020F0502020204030204" pitchFamily="34" charset="0"/>
                <a:cs typeface="Georgia"/>
              </a:rPr>
              <a:t>at </a:t>
            </a:r>
            <a:r>
              <a:rPr sz="2000" spc="70" dirty="0">
                <a:latin typeface="Calibri" panose="020F0502020204030204" pitchFamily="34" charset="0"/>
                <a:cs typeface="Georgia"/>
              </a:rPr>
              <a:t>all </a:t>
            </a:r>
            <a:r>
              <a:rPr sz="2000" spc="30" dirty="0">
                <a:latin typeface="Calibri" panose="020F0502020204030204" pitchFamily="34" charset="0"/>
                <a:cs typeface="Georgia"/>
              </a:rPr>
              <a:t>you  </a:t>
            </a:r>
            <a:r>
              <a:rPr sz="2000" spc="5" dirty="0">
                <a:latin typeface="Calibri" panose="020F0502020204030204" pitchFamily="34" charset="0"/>
                <a:cs typeface="Georgia"/>
              </a:rPr>
              <a:t>could </a:t>
            </a:r>
            <a:r>
              <a:rPr sz="2000" spc="25" dirty="0">
                <a:latin typeface="Calibri" panose="020F0502020204030204" pitchFamily="34" charset="0"/>
                <a:cs typeface="Georgia"/>
              </a:rPr>
              <a:t>find </a:t>
            </a:r>
            <a:r>
              <a:rPr sz="2000" spc="105" dirty="0">
                <a:latin typeface="Calibri" panose="020F0502020204030204" pitchFamily="34" charset="0"/>
                <a:cs typeface="Georgia"/>
              </a:rPr>
              <a:t>a </a:t>
            </a:r>
            <a:r>
              <a:rPr sz="2000" spc="50" dirty="0">
                <a:latin typeface="Calibri" panose="020F0502020204030204" pitchFamily="34" charset="0"/>
                <a:cs typeface="Georgia"/>
              </a:rPr>
              <a:t>spare minute </a:t>
            </a:r>
            <a:r>
              <a:rPr sz="2000" spc="5" dirty="0">
                <a:latin typeface="Calibri" panose="020F0502020204030204" pitchFamily="34" charset="0"/>
                <a:cs typeface="Georgia"/>
              </a:rPr>
              <a:t>to </a:t>
            </a:r>
            <a:r>
              <a:rPr sz="2000" spc="85" dirty="0">
                <a:latin typeface="Calibri" panose="020F0502020204030204" pitchFamily="34" charset="0"/>
                <a:cs typeface="Georgia"/>
              </a:rPr>
              <a:t>just </a:t>
            </a:r>
            <a:r>
              <a:rPr sz="2000" spc="45" dirty="0">
                <a:latin typeface="Calibri" panose="020F0502020204030204" pitchFamily="34" charset="0"/>
                <a:cs typeface="Georgia"/>
              </a:rPr>
              <a:t>change </a:t>
            </a:r>
            <a:r>
              <a:rPr sz="2000" dirty="0">
                <a:latin typeface="Calibri" panose="020F0502020204030204" pitchFamily="34" charset="0"/>
                <a:cs typeface="Georgia"/>
              </a:rPr>
              <a:t>one </a:t>
            </a:r>
            <a:r>
              <a:rPr sz="2000" spc="-5" dirty="0">
                <a:latin typeface="Calibri" panose="020F0502020204030204" pitchFamily="34" charset="0"/>
                <a:cs typeface="Georgia"/>
              </a:rPr>
              <a:t>or  </a:t>
            </a:r>
            <a:r>
              <a:rPr sz="2000" spc="10" dirty="0">
                <a:latin typeface="Calibri" panose="020F0502020204030204" pitchFamily="34" charset="0"/>
                <a:cs typeface="Cambria"/>
              </a:rPr>
              <a:t>two </a:t>
            </a:r>
            <a:r>
              <a:rPr sz="2000" spc="95" dirty="0">
                <a:latin typeface="Calibri" panose="020F0502020204030204" pitchFamily="34" charset="0"/>
                <a:cs typeface="Cambria"/>
              </a:rPr>
              <a:t>small </a:t>
            </a:r>
            <a:r>
              <a:rPr sz="2000" spc="90" dirty="0">
                <a:latin typeface="Calibri" panose="020F0502020204030204" pitchFamily="34" charset="0"/>
                <a:cs typeface="Cambria"/>
              </a:rPr>
              <a:t>things </a:t>
            </a:r>
            <a:r>
              <a:rPr sz="2000" spc="20" dirty="0">
                <a:latin typeface="Calibri" panose="020F0502020204030204" pitchFamily="34" charset="0"/>
                <a:cs typeface="Cambria"/>
              </a:rPr>
              <a:t>on </a:t>
            </a:r>
            <a:r>
              <a:rPr sz="2000" spc="85" dirty="0">
                <a:latin typeface="Calibri" panose="020F0502020204030204" pitchFamily="34" charset="0"/>
                <a:cs typeface="Cambria"/>
              </a:rPr>
              <a:t>this </a:t>
            </a:r>
            <a:r>
              <a:rPr sz="2000" spc="65" dirty="0">
                <a:latin typeface="Calibri" panose="020F0502020204030204" pitchFamily="34" charset="0"/>
                <a:cs typeface="Cambria"/>
              </a:rPr>
              <a:t>letter </a:t>
            </a:r>
            <a:r>
              <a:rPr sz="2000" spc="20" dirty="0">
                <a:latin typeface="Calibri" panose="020F0502020204030204" pitchFamily="34" charset="0"/>
                <a:cs typeface="Cambria"/>
              </a:rPr>
              <a:t>for </a:t>
            </a:r>
            <a:r>
              <a:rPr sz="2000" spc="10" dirty="0">
                <a:latin typeface="Calibri" panose="020F0502020204030204" pitchFamily="34" charset="0"/>
                <a:cs typeface="Cambria"/>
              </a:rPr>
              <a:t>me</a:t>
            </a:r>
            <a:r>
              <a:rPr sz="2000" spc="10" dirty="0">
                <a:latin typeface="Calibri" panose="020F0502020204030204" pitchFamily="34" charset="0"/>
                <a:cs typeface="Georgia"/>
              </a:rPr>
              <a:t>?”</a:t>
            </a:r>
            <a:endParaRPr lang="cs-CZ" sz="2000" spc="10" dirty="0">
              <a:latin typeface="Calibri" panose="020F0502020204030204" pitchFamily="34" charset="0"/>
              <a:cs typeface="Georgia"/>
            </a:endParaRPr>
          </a:p>
          <a:p>
            <a:pPr marL="652780" marR="146685" indent="-274320">
              <a:lnSpc>
                <a:spcPct val="80000"/>
              </a:lnSpc>
              <a:spcBef>
                <a:spcPts val="480"/>
              </a:spcBef>
              <a:tabLst>
                <a:tab pos="722630" algn="l"/>
              </a:tabLst>
            </a:pPr>
            <a:r>
              <a:rPr lang="cs-CZ" sz="2000" spc="10" dirty="0">
                <a:latin typeface="Calibri" panose="020F0502020204030204" pitchFamily="34" charset="0"/>
                <a:cs typeface="Georgia"/>
              </a:rPr>
              <a:t>	</a:t>
            </a:r>
            <a:r>
              <a:rPr sz="2000" spc="155" dirty="0">
                <a:latin typeface="Calibri" panose="020F0502020204030204" pitchFamily="34" charset="0"/>
                <a:cs typeface="Cambria"/>
              </a:rPr>
              <a:t>Or </a:t>
            </a:r>
            <a:r>
              <a:rPr sz="2000" spc="40" dirty="0">
                <a:latin typeface="Calibri" panose="020F0502020204030204" pitchFamily="34" charset="0"/>
                <a:cs typeface="Cambria"/>
              </a:rPr>
              <a:t>you </a:t>
            </a:r>
            <a:r>
              <a:rPr sz="2000" spc="70" dirty="0">
                <a:latin typeface="Calibri" panose="020F0502020204030204" pitchFamily="34" charset="0"/>
                <a:cs typeface="Cambria"/>
              </a:rPr>
              <a:t>find </a:t>
            </a:r>
            <a:r>
              <a:rPr sz="2000" spc="114" dirty="0">
                <a:latin typeface="Calibri" panose="020F0502020204030204" pitchFamily="34" charset="0"/>
                <a:cs typeface="Cambria"/>
              </a:rPr>
              <a:t>an  </a:t>
            </a:r>
            <a:r>
              <a:rPr sz="2000" spc="60" dirty="0">
                <a:latin typeface="Calibri" panose="020F0502020204030204" pitchFamily="34" charset="0"/>
                <a:cs typeface="Cambria"/>
              </a:rPr>
              <a:t>excuse </a:t>
            </a:r>
            <a:r>
              <a:rPr sz="2000" spc="50" dirty="0">
                <a:latin typeface="Calibri" panose="020F0502020204030204" pitchFamily="34" charset="0"/>
                <a:cs typeface="Cambria"/>
              </a:rPr>
              <a:t>not </a:t>
            </a:r>
            <a:r>
              <a:rPr sz="2000" spc="20" dirty="0">
                <a:latin typeface="Calibri" panose="020F0502020204030204" pitchFamily="34" charset="0"/>
                <a:cs typeface="Cambria"/>
              </a:rPr>
              <a:t>to </a:t>
            </a:r>
            <a:r>
              <a:rPr lang="cs-CZ" sz="2000" spc="20" dirty="0">
                <a:latin typeface="Calibri" panose="020F0502020204030204" pitchFamily="34" charset="0"/>
                <a:cs typeface="Cambria"/>
              </a:rPr>
              <a:t>pursue changes in</a:t>
            </a:r>
            <a:r>
              <a:rPr sz="2000" spc="95" dirty="0">
                <a:latin typeface="Calibri" panose="020F0502020204030204" pitchFamily="34" charset="0"/>
                <a:cs typeface="Cambria"/>
              </a:rPr>
              <a:t> </a:t>
            </a:r>
            <a:r>
              <a:rPr sz="2000" spc="80" dirty="0">
                <a:latin typeface="Calibri" panose="020F0502020204030204" pitchFamily="34" charset="0"/>
                <a:cs typeface="Cambria"/>
              </a:rPr>
              <a:t>the </a:t>
            </a:r>
            <a:r>
              <a:rPr sz="2000" spc="55" dirty="0">
                <a:latin typeface="Calibri" panose="020F0502020204030204" pitchFamily="34" charset="0"/>
                <a:cs typeface="Cambria"/>
              </a:rPr>
              <a:t>document </a:t>
            </a:r>
            <a:r>
              <a:rPr sz="2000" spc="114" dirty="0">
                <a:latin typeface="Calibri" panose="020F0502020204030204" pitchFamily="34" charset="0"/>
                <a:cs typeface="Cambria"/>
              </a:rPr>
              <a:t>at</a:t>
            </a:r>
            <a:r>
              <a:rPr sz="2000" spc="295" dirty="0">
                <a:latin typeface="Calibri" panose="020F0502020204030204" pitchFamily="34" charset="0"/>
                <a:cs typeface="Cambria"/>
              </a:rPr>
              <a:t> </a:t>
            </a:r>
            <a:r>
              <a:rPr sz="2000" spc="110" dirty="0">
                <a:latin typeface="Calibri" panose="020F0502020204030204" pitchFamily="34" charset="0"/>
                <a:cs typeface="Cambria"/>
              </a:rPr>
              <a:t>all.</a:t>
            </a:r>
            <a:endParaRPr sz="2000" dirty="0">
              <a:latin typeface="Calibri" panose="020F0502020204030204" pitchFamily="34" charset="0"/>
              <a:cs typeface="Cambria"/>
            </a:endParaRPr>
          </a:p>
        </p:txBody>
      </p:sp>
      <p:sp>
        <p:nvSpPr>
          <p:cNvPr id="4" name="object 2"/>
          <p:cNvSpPr txBox="1">
            <a:spLocks/>
          </p:cNvSpPr>
          <p:nvPr/>
        </p:nvSpPr>
        <p:spPr bwMode="auto">
          <a:xfrm>
            <a:off x="827584" y="476672"/>
            <a:ext cx="7772400" cy="98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17652" rIns="0" bIns="0" numCol="1" rtlCol="0" anchor="t" anchorCtr="0" compatLnSpc="1">
            <a:prstTxWarp prst="textNoShape">
              <a:avLst/>
            </a:prstTxWarp>
            <a:spAutoFit/>
          </a:bodyPr>
          <a:lstStyle>
            <a:lvl1pPr algn="l" rtl="0" eaLnBrk="1" fontAlgn="base" hangingPunct="1">
              <a:spcBef>
                <a:spcPct val="0"/>
              </a:spcBef>
              <a:spcAft>
                <a:spcPct val="0"/>
              </a:spcAft>
              <a:defRPr sz="2400">
                <a:solidFill>
                  <a:srgbClr val="7D1E1E"/>
                </a:solidFill>
                <a:latin typeface="+mj-lt"/>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a:lstStyle>
          <a:p>
            <a:pPr marL="12700"/>
            <a:r>
              <a:rPr lang="cs-CZ" sz="3000" kern="0" spc="290" dirty="0"/>
              <a:t>Examples</a:t>
            </a:r>
            <a:endParaRPr lang="cs-CZ" sz="3000" kern="0" dirty="0"/>
          </a:p>
        </p:txBody>
      </p:sp>
    </p:spTree>
    <p:extLst>
      <p:ext uri="{BB962C8B-B14F-4D97-AF65-F5344CB8AC3E}">
        <p14:creationId xmlns:p14="http://schemas.microsoft.com/office/powerpoint/2010/main" val="2409414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Exercise 1: </a:t>
            </a:r>
            <a:r>
              <a:rPr lang="cs-CZ" dirty="0" err="1" smtClean="0"/>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p:txBody>
          <a:bodyPr>
            <a:normAutofit fontScale="92500" lnSpcReduction="10000"/>
          </a:bodyPr>
          <a:lstStyle/>
          <a:p>
            <a:r>
              <a:rPr lang="en-US" dirty="0" smtClean="0"/>
              <a:t>Threats and intimidation</a:t>
            </a:r>
          </a:p>
          <a:p>
            <a:pPr lvl="2"/>
            <a:r>
              <a:rPr lang="en-US" dirty="0" smtClean="0"/>
              <a:t>Aggressive</a:t>
            </a:r>
          </a:p>
          <a:p>
            <a:r>
              <a:rPr lang="en-US" dirty="0" smtClean="0"/>
              <a:t>Never sharing your ideas</a:t>
            </a:r>
          </a:p>
          <a:p>
            <a:pPr lvl="2"/>
            <a:r>
              <a:rPr lang="en-US" dirty="0" smtClean="0"/>
              <a:t>Passive</a:t>
            </a:r>
          </a:p>
          <a:p>
            <a:r>
              <a:rPr lang="en-US" dirty="0" smtClean="0"/>
              <a:t>Accepting compliments comfortably</a:t>
            </a:r>
          </a:p>
          <a:p>
            <a:pPr lvl="2"/>
            <a:r>
              <a:rPr lang="en-US" dirty="0" smtClean="0"/>
              <a:t>Assertive</a:t>
            </a:r>
          </a:p>
          <a:p>
            <a:r>
              <a:rPr lang="en-US" dirty="0" smtClean="0"/>
              <a:t>Manipulating</a:t>
            </a:r>
          </a:p>
          <a:p>
            <a:pPr lvl="2"/>
            <a:r>
              <a:rPr lang="en-US" dirty="0" smtClean="0"/>
              <a:t> Aggressive</a:t>
            </a:r>
          </a:p>
          <a:p>
            <a:r>
              <a:rPr lang="en-US" dirty="0" smtClean="0"/>
              <a:t>Not saying no (when you should)</a:t>
            </a:r>
          </a:p>
          <a:p>
            <a:pPr lvl="2"/>
            <a:r>
              <a:rPr lang="en-US" dirty="0"/>
              <a:t>Passive</a:t>
            </a:r>
          </a:p>
          <a:p>
            <a:r>
              <a:rPr lang="en-US" dirty="0" smtClean="0"/>
              <a:t>Not saying yes (when you want to)</a:t>
            </a:r>
          </a:p>
          <a:p>
            <a:pPr lvl="2"/>
            <a:r>
              <a:rPr lang="en-US" dirty="0"/>
              <a:t>Passive</a:t>
            </a:r>
          </a:p>
        </p:txBody>
      </p:sp>
    </p:spTree>
    <p:extLst>
      <p:ext uri="{BB962C8B-B14F-4D97-AF65-F5344CB8AC3E}">
        <p14:creationId xmlns:p14="http://schemas.microsoft.com/office/powerpoint/2010/main" val="162997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Exercise 1: </a:t>
            </a:r>
            <a:r>
              <a:rPr lang="cs-CZ" dirty="0" err="1"/>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a:xfrm>
            <a:off x="1043492" y="2323652"/>
            <a:ext cx="6777317" cy="3697636"/>
          </a:xfrm>
        </p:spPr>
        <p:txBody>
          <a:bodyPr>
            <a:normAutofit fontScale="40000" lnSpcReduction="20000"/>
          </a:bodyPr>
          <a:lstStyle/>
          <a:p>
            <a:r>
              <a:rPr lang="en-US" sz="4800" dirty="0" smtClean="0"/>
              <a:t>Sarcasm</a:t>
            </a:r>
          </a:p>
          <a:p>
            <a:pPr lvl="2">
              <a:lnSpc>
                <a:spcPct val="90000"/>
              </a:lnSpc>
            </a:pPr>
            <a:r>
              <a:rPr lang="en-US" sz="4300" dirty="0"/>
              <a:t>Aggressive</a:t>
            </a:r>
          </a:p>
          <a:p>
            <a:r>
              <a:rPr lang="en-US" sz="4800" dirty="0" smtClean="0"/>
              <a:t>Using </a:t>
            </a:r>
            <a:r>
              <a:rPr lang="en-US" sz="4800" dirty="0"/>
              <a:t>“I need, I want, I feel” statements to express your needs, wants, feelings, or </a:t>
            </a:r>
            <a:r>
              <a:rPr lang="en-US" sz="4800" dirty="0" smtClean="0"/>
              <a:t>concerns</a:t>
            </a:r>
          </a:p>
          <a:p>
            <a:pPr lvl="2"/>
            <a:r>
              <a:rPr lang="en-US" sz="4300" dirty="0"/>
              <a:t>Assertive</a:t>
            </a:r>
          </a:p>
          <a:p>
            <a:r>
              <a:rPr lang="en-US" sz="4800" dirty="0" smtClean="0"/>
              <a:t>Over apologizing</a:t>
            </a:r>
          </a:p>
          <a:p>
            <a:pPr lvl="2"/>
            <a:r>
              <a:rPr lang="en-US" sz="4300" dirty="0"/>
              <a:t>Passive</a:t>
            </a:r>
          </a:p>
          <a:p>
            <a:r>
              <a:rPr lang="en-US" sz="4800" dirty="0" smtClean="0"/>
              <a:t>Respecting </a:t>
            </a:r>
            <a:r>
              <a:rPr lang="en-US" sz="4800" dirty="0"/>
              <a:t>the opinions and needs of </a:t>
            </a:r>
            <a:r>
              <a:rPr lang="en-US" sz="4800" dirty="0" smtClean="0"/>
              <a:t>others</a:t>
            </a:r>
          </a:p>
          <a:p>
            <a:pPr lvl="2"/>
            <a:r>
              <a:rPr lang="en-US" sz="4300" dirty="0"/>
              <a:t>Assertive</a:t>
            </a:r>
          </a:p>
          <a:p>
            <a:r>
              <a:rPr lang="en-US" sz="4800" dirty="0" smtClean="0"/>
              <a:t>Withdrawal</a:t>
            </a:r>
          </a:p>
          <a:p>
            <a:pPr lvl="2"/>
            <a:r>
              <a:rPr lang="en-US" sz="4300" dirty="0"/>
              <a:t>Passive</a:t>
            </a:r>
          </a:p>
          <a:p>
            <a:r>
              <a:rPr lang="en-US" sz="4800" dirty="0" smtClean="0"/>
              <a:t>Blaming</a:t>
            </a:r>
          </a:p>
          <a:p>
            <a:pPr lvl="2"/>
            <a:r>
              <a:rPr lang="en-US" sz="4300" dirty="0" smtClean="0"/>
              <a:t>Aggressive</a:t>
            </a:r>
            <a:endParaRPr lang="en-US" sz="4300" dirty="0"/>
          </a:p>
          <a:p>
            <a:endParaRPr lang="cs-CZ" dirty="0"/>
          </a:p>
        </p:txBody>
      </p:sp>
    </p:spTree>
    <p:extLst>
      <p:ext uri="{BB962C8B-B14F-4D97-AF65-F5344CB8AC3E}">
        <p14:creationId xmlns:p14="http://schemas.microsoft.com/office/powerpoint/2010/main" val="165979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SF_EN">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Verdan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ESF_EN</Template>
  <TotalTime>123</TotalTime>
  <Words>2060</Words>
  <Application>Microsoft Office PowerPoint</Application>
  <PresentationFormat>Předvádění na obrazovce (4:3)</PresentationFormat>
  <Paragraphs>266</Paragraphs>
  <Slides>36</Slides>
  <Notes>0</Notes>
  <HiddenSlides>3</HiddenSlides>
  <MMClips>0</MMClips>
  <ScaleCrop>false</ScaleCrop>
  <HeadingPairs>
    <vt:vector size="4" baseType="variant">
      <vt:variant>
        <vt:lpstr>Motiv</vt:lpstr>
      </vt:variant>
      <vt:variant>
        <vt:i4>2</vt:i4>
      </vt:variant>
      <vt:variant>
        <vt:lpstr>Nadpisy snímků</vt:lpstr>
      </vt:variant>
      <vt:variant>
        <vt:i4>36</vt:i4>
      </vt:variant>
    </vt:vector>
  </HeadingPairs>
  <TitlesOfParts>
    <vt:vector size="38" baseType="lpstr">
      <vt:lpstr>ESF_EN</vt:lpstr>
      <vt:lpstr>BÉŽOVÁ TITL</vt:lpstr>
      <vt:lpstr>Assertiveness </vt:lpstr>
      <vt:lpstr>ASSERTIVENESS</vt:lpstr>
      <vt:lpstr>ASSERTIVENESS</vt:lpstr>
      <vt:lpstr>Assertiveness and Rights</vt:lpstr>
      <vt:lpstr>Prezentace aplikace PowerPoint</vt:lpstr>
      <vt:lpstr>FOR EXAMPLE…</vt:lpstr>
      <vt:lpstr>Prezentace aplikace PowerPoint</vt:lpstr>
      <vt:lpstr>Exercise 1: Aggressive, Passive or Assertive?</vt:lpstr>
      <vt:lpstr>Exercise 1: Aggressive, Passive or Assertive?</vt:lpstr>
      <vt:lpstr>Exercise 1: Aggressive, Passive or Assertive?</vt:lpstr>
      <vt:lpstr>WHAT DRIVES BEHAVIOUR</vt:lpstr>
      <vt:lpstr>ASSERTIVE PEOPLE</vt:lpstr>
      <vt:lpstr>Assertive rights </vt:lpstr>
      <vt:lpstr>Exercise:</vt:lpstr>
      <vt:lpstr>Exercise</vt:lpstr>
      <vt:lpstr>Exercise</vt:lpstr>
      <vt:lpstr>ASSERTIVE TECHNIQUES I</vt:lpstr>
      <vt:lpstr>FOGGING</vt:lpstr>
      <vt:lpstr>ASSERTIVE TECHNIQUES II</vt:lpstr>
      <vt:lpstr>THE STUCK RECORD TECHNIQUE</vt:lpstr>
      <vt:lpstr>ASSERTIVE TECHNIQUES III</vt:lpstr>
      <vt:lpstr>POSITIVE ENQUIRY</vt:lpstr>
      <vt:lpstr>ASSERTIVE TECHNIQUES IV</vt:lpstr>
      <vt:lpstr>NEGATIVE ENQUIRY</vt:lpstr>
      <vt:lpstr>ASSERTIVE TECHNIQUES V - NO</vt:lpstr>
      <vt:lpstr>HOW TO SAY „NO“ ASSERTIVELY</vt:lpstr>
      <vt:lpstr>HOW TO SAY „NO“ ASSERTIVELY II</vt:lpstr>
      <vt:lpstr>Final exercise</vt:lpstr>
      <vt:lpstr>WHY IS IT DIFFICULT TO SAY „YES“</vt:lpstr>
      <vt:lpstr>HOW TO SAY „YES“ ASSERTIVELY</vt:lpstr>
      <vt:lpstr>Prezentace aplikace PowerPoint</vt:lpstr>
      <vt:lpstr>Prezentace aplikace PowerPoint</vt:lpstr>
      <vt:lpstr>THE INTERPERSONAL CIRCUMPLEX</vt:lpstr>
      <vt:lpstr>INTERPERSONAL CIRCUMPLEX MODEL</vt:lpstr>
      <vt:lpstr>ELECTRONIC SOURCES</vt:lpstr>
      <vt:lpstr>Thank you for your attention</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Choice Theory lecture in BPV_APEC Public Economics</dc:title>
  <dc:creator>Fišar Miloš</dc:creator>
  <cp:lastModifiedBy>Your User Name</cp:lastModifiedBy>
  <cp:revision>73</cp:revision>
  <cp:lastPrinted>2013-10-22T13:36:38Z</cp:lastPrinted>
  <dcterms:created xsi:type="dcterms:W3CDTF">2013-10-14T12:12:15Z</dcterms:created>
  <dcterms:modified xsi:type="dcterms:W3CDTF">2017-03-13T14:43:05Z</dcterms:modified>
</cp:coreProperties>
</file>