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67" r:id="rId1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686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 algn="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30B86D-5390-4D37-9DBF-EAF674F7D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905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Projekty ve veřejné správě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1041" y="2462851"/>
            <a:ext cx="7518400" cy="2663825"/>
          </a:xfrm>
        </p:spPr>
        <p:txBody>
          <a:bodyPr/>
          <a:lstStyle/>
          <a:p>
            <a:pPr algn="ctr"/>
            <a:r>
              <a:rPr lang="cs-CZ" altLang="cs-CZ" dirty="0"/>
              <a:t>Evropské fondy, jejich fungování a kontrolní mechanismy v </a:t>
            </a:r>
            <a:r>
              <a:rPr lang="cs-CZ" altLang="cs-CZ" dirty="0" smtClean="0"/>
              <a:t>ČR</a:t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600" i="1" dirty="0"/>
              <a:t>Mgr. Bc. David </a:t>
            </a:r>
            <a:r>
              <a:rPr lang="cs-CZ" altLang="cs-CZ" sz="1600" i="1" dirty="0" err="1"/>
              <a:t>Póč</a:t>
            </a:r>
            <a:r>
              <a:rPr lang="cs-CZ" altLang="cs-CZ" sz="1600" i="1" dirty="0"/>
              <a:t/>
            </a:r>
            <a:br>
              <a:rPr lang="cs-CZ" altLang="cs-CZ" sz="1600" i="1" dirty="0"/>
            </a:br>
            <a:r>
              <a:rPr lang="cs-CZ" altLang="cs-CZ" sz="1600" i="1" dirty="0"/>
              <a:t>Katedra veřejné ekonomie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1044" y="826436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Monitorovací výbor (MV)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ŘO zřizují MV pro každý program nejpozději do 3 měsíců po vydání rozhodnutí Evropské komise o schválení daného programu.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Hlavní funkce MV: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do 6 měsíců od schválení programu posuzuje a schvaluje kritéria (navržená ŘO) pro výběr projektů spolufinancovaných v rámci příslušného programu posuzuje a schvaluje kritéria (navržená ŘO) pro výběr projektů spolufinancovaných v rámci příslušného programu a schvaluje veškeré revize těchto kritérií podle potřeb programování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pravidelně posuzuje pokrok dosažený při implementaci programu, zejména s ohledem na dosažení stanovených cílů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posuzuje a schvaluje výroční a závěrečnou zprávu o provádění před jejím odesláním Evropské komisi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je informován o výroční kontrolní zprávě a o veškerých souvisejících připomínkách vznesených Evropskou komisí po přezkoumání této zprávy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 smtClean="0"/>
              <a:t>navrhuje ŘO úpravy nebo přezkoumání programu, které by mohly přispět k dosažení jeho cílů nebo zlepšit jeho řízení </a:t>
            </a:r>
          </a:p>
        </p:txBody>
      </p:sp>
    </p:spTree>
    <p:extLst>
      <p:ext uri="{BB962C8B-B14F-4D97-AF65-F5344CB8AC3E}">
        <p14:creationId xmlns:p14="http://schemas.microsoft.com/office/powerpoint/2010/main" val="170559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Obecné zásady vedení účetnictví na úrovni příjemců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471" y="1677112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700" dirty="0" smtClean="0"/>
              <a:t>Příjemci jsou povinni vést účetnictví nebo daňovou evidenci v souladu s předpisy ČR. Příjemci, kteří vedou účetnictví podle zákona č. 563/1991 Sb., o účetnictví,  jsou povinni vést analytickou evidenci s vazbou ke konkrétnímu projektu.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700" dirty="0" smtClean="0"/>
              <a:t>Příjemci, kteří nevedou účetnictví podle zákona č. 563/1991 Sb., o účetnictví, jsou povinni vést, v případě příjmu prostředků z rozpočtu EU, daňovou evidenci podle zákona č. 586/1992 Sb., o daních z příjmů, rozšířenou o níže uvedené požadavky, které budou uvedeny v Rozhodnutí o poskytnutí dotace/Rozhodnutí o financování akce/Smlouvě o poskytnutí dotace, a to, že: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500" dirty="0" smtClean="0"/>
              <a:t>příslušný doklad musí splňovat předepsané náležitosti účetního dokladu ve smyslu § 11 zákona č. 563/1991 Sb., o účetnictví (s výjimkou bodu f) pro subjekty, které nevedou účetnictví, ale daňovou evidenci);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500" dirty="0" smtClean="0"/>
              <a:t>předmětné doklady musí být správné, úplné, průkazné, srozumitelné a průběžně chronologicky vedené způsobem zaručujícím jejich trvalost;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500" dirty="0" smtClean="0"/>
              <a:t>při kontrole příjemce poskytne na vyžádání kontrolnímu orgánu daňovou evidenci v plném rozsahu;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500" dirty="0" smtClean="0"/>
              <a:t>uskutečněné příjmy a výdaje jsou analyticky vedeny ve vztahu k příslušnému projektu, ke kterému se vážou, tzn. že na dokladech musí být jednoznačně uvedeno, ke kterému projektu se vztahují. </a:t>
            </a:r>
            <a:br>
              <a:rPr lang="cs-CZ" sz="1500" dirty="0" smtClean="0"/>
            </a:br>
            <a:r>
              <a:rPr lang="cs-CZ" sz="1500" dirty="0" smtClean="0"/>
              <a:t>Popř. v úvěrové smlouvě při poskytování návratné pomoci z prostředků z rozpočtu EU či jiném písemném právním aktu, na jehož základě jsou poskytovány prostředky na projekty spolufinancované z rozpočtu EU.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1700" dirty="0" smtClean="0"/>
              <a:t>Příjemci musí být schopni průkazně všechny operace dokladovat dle relevantních nařízení ES při následných kontrolách a auditech.</a:t>
            </a:r>
          </a:p>
        </p:txBody>
      </p:sp>
    </p:spTree>
    <p:extLst>
      <p:ext uri="{BB962C8B-B14F-4D97-AF65-F5344CB8AC3E}">
        <p14:creationId xmlns:p14="http://schemas.microsoft.com/office/powerpoint/2010/main" val="2705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Princip financování a kontroly finanční podpory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292" y="2078764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/>
              <a:t>Valná většina finanční podpory je v ČR vyplácena platebními jednotkami ve formě zpětného proplácení nákladů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/>
              <a:t>Metoda zálohového financování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/>
              <a:t>Všechny náklady musí být prokazatelně doloženy příslušnými doklady (více viz. Zákon o účetnictví) a musí spadat do uznatelných nákladů definovaných v konkrétním operačním programu či Iniciativě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/>
              <a:t>Nutnost efektivní kontroly ze strany samotného příjemce a průběžné audity ze strany řídících a platebních orgánů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/>
              <a:t>Význam principu spolufinancování v 2014-2020</a:t>
            </a:r>
          </a:p>
        </p:txBody>
      </p:sp>
    </p:spTree>
    <p:extLst>
      <p:ext uri="{BB962C8B-B14F-4D97-AF65-F5344CB8AC3E}">
        <p14:creationId xmlns:p14="http://schemas.microsoft.com/office/powerpoint/2010/main" val="192300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Požadavky na příjemce finanční podpory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Hlavním referenčním materiálem je tzv. Příručky/Pravidla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Definuje rozpočtování a finanční řízení, vedení účetnictví, práci s veřejnou podporou, vztahy s projektovými partnery či konkrétní publicitu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Hlavním prvkem je správné dodržování koncepce hospodaření s veřejnými financemi (např. plné respektování Zákona o veřejných zakázkách)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Prvky kontroly jsou implicitně zařazeny i pro příjemce (nutnost sestavování např. Zpráv o realizaci) i ze strany řídícího orgánu (audity, kontrola finančních dokladů a prokazatelnosti výdajů)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874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26681" y="809344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Rozpočet a finanční řízení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Hlavní pravidlo – žádná změna nesmí narušit charakter a hlavní záměr projektu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Řídící orgán musí být o změně – řízení změn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I přes původně stanovený rozpočet se proplácí náklady skutečné, efektivně vynaložené v rámci projektu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Zákaz příjemce provádět jakékoli transakce s prostředky projektu pokud to přímo nesouvisí s projektem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704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Účetní doklady u jednotlivých příjemců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Specifické vedení účetních dokladů – nutnost členění podle základních skupin dané účetní jednotky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Nutnost archivace většiny dokladů i 10 let po obdržení závěrečné platby projektu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Přesné specifikace týkající se osobních nákladů, cestovních výdajů, nákupu zařízení a vybavení či nákupu služeb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Problematičnost tzv. neuznatelných výdajů – úroky z půjček, vedení běžného účtu, některé daně (např. daň silniční či daň z nemovitostí), výdaje na práce či školení povinné ze zákona </a:t>
            </a:r>
          </a:p>
        </p:txBody>
      </p:sp>
    </p:spTree>
    <p:extLst>
      <p:ext uri="{BB962C8B-B14F-4D97-AF65-F5344CB8AC3E}">
        <p14:creationId xmlns:p14="http://schemas.microsoft.com/office/powerpoint/2010/main" val="12494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1043" y="800799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Problematika veřejné podpory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Obecně je samozřejmě tato forma podpory v EU zakázána, ale pro tyto programy je zde výjimka Evropské komise – relevantní rozhodnutí např. pro OP RLZ je Rozhodnutí ÚOHS čj.: VP/S 81/04 ze dne 24.4.2004, relevantní právní předpisy EU jsou to Nařízení č.2204/2002 a Nařízení č.68/2001 reflektované v legislativě ČR v podobě Zákona č.59/2000 Sb., o veřejné podpoře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Míra podpory se konkrétně řídí specifickými pravidla podle jednotlivých typů aktivit (školení, investiční akce atd.)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Jasně dané výjimky z veřejné podpory – např. konzultační a poradenské služby mohou být příjemci maximálně do 50% uznatelných nákladů s tím, že podporovaná služba nemá charakter trvalých či pravidelných činností </a:t>
            </a:r>
          </a:p>
        </p:txBody>
      </p:sp>
    </p:spTree>
    <p:extLst>
      <p:ext uri="{BB962C8B-B14F-4D97-AF65-F5344CB8AC3E}">
        <p14:creationId xmlns:p14="http://schemas.microsoft.com/office/powerpoint/2010/main" val="3895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/>
          </p:nvPr>
        </p:nvSpPr>
        <p:spPr>
          <a:xfrm>
            <a:off x="468313" y="1004888"/>
            <a:ext cx="7775575" cy="530383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 smtClean="0"/>
              <a:t>		</a:t>
            </a:r>
            <a:r>
              <a:rPr lang="cs-CZ" sz="3600" b="1" dirty="0" smtClean="0"/>
              <a:t>Děkuji za pozornost!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36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>
              <a:defRPr/>
            </a:pPr>
            <a:endParaRPr lang="cs-CZ" sz="3600" dirty="0" smtClean="0"/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93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Evropská regionální politika a její historický průmět (1)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cs-CZ" sz="2400" dirty="0" smtClean="0"/>
              <a:t>Klíčovou koncepcí je „solidarita“           „soudržnost“</a:t>
            </a:r>
          </a:p>
          <a:p>
            <a:pPr marL="609600" indent="-609600" eaLnBrk="1" hangingPunct="1">
              <a:defRPr/>
            </a:pPr>
            <a:r>
              <a:rPr lang="cs-CZ" sz="2400" dirty="0" smtClean="0"/>
              <a:t>Realizace efektivní regionální politiky v EU je aktuálně podpořena alokací více než třetiny rozpočtu EU</a:t>
            </a:r>
          </a:p>
          <a:p>
            <a:pPr marL="609600" indent="-609600" eaLnBrk="1" hangingPunct="1">
              <a:defRPr/>
            </a:pPr>
            <a:r>
              <a:rPr lang="cs-CZ" sz="2800" dirty="0" smtClean="0"/>
              <a:t>Důležitá historická data: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1957  </a:t>
            </a:r>
            <a:r>
              <a:rPr lang="cs-CZ" sz="1400" dirty="0" smtClean="0"/>
              <a:t>Římská smlouva – v její preambuli je formulace, že je třeba „posílit jednotu svých ekonomik a zajistit harmonický rozvoj snižováním rozdílů mezi různými regiony a zmírňováním zaostalosti méně rozvinutých oblastí“ 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1958</a:t>
            </a:r>
            <a:r>
              <a:rPr lang="cs-CZ" sz="1400" dirty="0" smtClean="0"/>
              <a:t> Založení prvních dvou sektorových fondů - Evropského sociálního fondu (ESF) a Evropského zemědělského orientačního a záručního fondu (EZOZF)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1975</a:t>
            </a:r>
            <a:r>
              <a:rPr lang="cs-CZ" sz="1400" dirty="0" smtClean="0"/>
              <a:t> Vytvoření Evropského fondu pro regionální rozvoj (EFRR)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1986</a:t>
            </a:r>
            <a:r>
              <a:rPr lang="cs-CZ" sz="1400" dirty="0" smtClean="0"/>
              <a:t> Jednotným evropským aktem se vytvářejí podmínky pro skutečnou politiku soudržnosti 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1989–1993</a:t>
            </a:r>
            <a:r>
              <a:rPr lang="cs-CZ" sz="1400" dirty="0" smtClean="0"/>
              <a:t> Na vrcholné schůzce v Bruselu v únoru 1988 dochází k celkové přestavbě fungování fondů solidarity, nyní nazývaných „strukturálními fondy“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cs-CZ" sz="1400" b="1" dirty="0" smtClean="0"/>
              <a:t>1992</a:t>
            </a:r>
            <a:r>
              <a:rPr lang="cs-CZ" sz="1400" dirty="0" smtClean="0"/>
              <a:t> Ve smlouvě o Evropské unii, která vstoupila v platnost v roce 1993, je soudržnost deﬁnována jako jeden z hlavních cílů Unie vedle hospodářské a měnové unie a jednotného trhu 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1400" dirty="0" smtClean="0"/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endParaRPr lang="cs-CZ" sz="1400" dirty="0" smtClean="0"/>
          </a:p>
          <a:p>
            <a:pPr marL="990600" lvl="1" indent="-533400" eaLnBrk="1" hangingPunct="1">
              <a:buFontTx/>
              <a:buNone/>
              <a:defRPr/>
            </a:pPr>
            <a:endParaRPr lang="cs-CZ" sz="1400" dirty="0" smtClean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477513" y="1989138"/>
            <a:ext cx="792162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/>
          </a:p>
        </p:txBody>
      </p:sp>
    </p:spTree>
    <p:extLst>
      <p:ext uri="{BB962C8B-B14F-4D97-AF65-F5344CB8AC3E}">
        <p14:creationId xmlns:p14="http://schemas.microsoft.com/office/powerpoint/2010/main" val="33438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Evropská regionální politika a její historický průmět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860" y="1769885"/>
            <a:ext cx="8082321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2"/>
                </a:solidFill>
              </a:rPr>
              <a:t>7)</a:t>
            </a:r>
            <a:r>
              <a:rPr lang="cs-CZ" sz="1600" dirty="0" smtClean="0">
                <a:solidFill>
                  <a:schemeClr val="tx2"/>
                </a:solidFill>
              </a:rPr>
              <a:t>   </a:t>
            </a:r>
            <a:r>
              <a:rPr lang="cs-CZ" sz="1600" b="1" dirty="0" smtClean="0"/>
              <a:t>1994–1999</a:t>
            </a:r>
            <a:r>
              <a:rPr lang="cs-CZ" sz="1600" dirty="0" smtClean="0"/>
              <a:t> Na vrcholné schůzce v Edinburghu (prosinec 1992) je rozhodnuto, že na politiku soudržnosti bude přiděleno téměř 200 miliard ECU (v cenách roku 1997), tedy třetina rozpočtu Společenství. Strukturální fondy jsou navíc doplněny o Finanční nástroj pro orientaci rybolovu (FNOR). Na podporu hospodářského a sociálního rozvoje a ochranu životního prostředí v kandidátských zemích střední a východní Evropy je určen Nástroj </a:t>
            </a:r>
            <a:r>
              <a:rPr lang="cs-CZ" sz="1600" dirty="0" err="1" smtClean="0"/>
              <a:t>předsvtupních</a:t>
            </a:r>
            <a:r>
              <a:rPr lang="cs-CZ" sz="1600" dirty="0" smtClean="0"/>
              <a:t> strukturálních politik (ISPA) a Speciální </a:t>
            </a:r>
            <a:r>
              <a:rPr lang="cs-CZ" sz="1600" dirty="0" err="1" smtClean="0"/>
              <a:t>předsvstupní</a:t>
            </a:r>
            <a:r>
              <a:rPr lang="cs-CZ" sz="1600" dirty="0" smtClean="0"/>
              <a:t> program pro rozvoj zemědělství a venkova (SAPARD); ty doplňují program PHARE, který existuje již od roku 1989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2"/>
                </a:solidFill>
              </a:rPr>
              <a:t>8) </a:t>
            </a:r>
            <a:r>
              <a:rPr lang="cs-CZ" sz="1600" b="1" dirty="0" smtClean="0"/>
              <a:t>2000–2001 </a:t>
            </a:r>
            <a:r>
              <a:rPr lang="cs-CZ" sz="1600" dirty="0" smtClean="0"/>
              <a:t>Vrcholná schůzka v Lisabonu (březen 2000) schvaluje strategii zaměřenou na zaměstnanost, která má z Unie udělat „do roku 2010 nejkonkurenceschopnější a nejdynamičtější ekonomiku založenou na znalostech.“ Následně je tzv. Lisabonská strategie doplněna o koncepci trvale udržitelného rozvoje na summitu v G</a:t>
            </a:r>
            <a:r>
              <a:rPr lang="en-US" sz="1600" dirty="0" smtClean="0">
                <a:cs typeface="Arial" charset="0"/>
              </a:rPr>
              <a:t>ö</a:t>
            </a:r>
            <a:r>
              <a:rPr lang="cs-CZ" sz="1600" dirty="0" err="1" smtClean="0">
                <a:cs typeface="Arial" charset="0"/>
              </a:rPr>
              <a:t>teborgu</a:t>
            </a:r>
            <a:r>
              <a:rPr lang="cs-CZ" sz="1600" dirty="0" smtClean="0">
                <a:cs typeface="Arial" charset="0"/>
              </a:rPr>
              <a:t> (červen 2001)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2"/>
                </a:solidFill>
                <a:cs typeface="Arial" charset="0"/>
              </a:rPr>
              <a:t>9)</a:t>
            </a:r>
            <a:r>
              <a:rPr lang="cs-CZ" sz="1600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cs-CZ" sz="1600" b="1" dirty="0" smtClean="0"/>
              <a:t>2002</a:t>
            </a:r>
            <a:r>
              <a:rPr lang="cs-CZ" sz="1600" dirty="0" smtClean="0"/>
              <a:t> Vrcholná schůzka v Kodani (prosinec 2002) končí vyslovením souhlasu s podmínkami pro přijetí deseti nových členských států Unie.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chemeClr val="tx2"/>
                </a:solidFill>
              </a:rPr>
              <a:t>10)</a:t>
            </a:r>
            <a:r>
              <a:rPr lang="cs-CZ" sz="1600" dirty="0" smtClean="0">
                <a:solidFill>
                  <a:schemeClr val="tx2"/>
                </a:solidFill>
              </a:rPr>
              <a:t> </a:t>
            </a:r>
            <a:r>
              <a:rPr lang="cs-CZ" sz="1600" b="1" dirty="0" smtClean="0"/>
              <a:t>2004</a:t>
            </a:r>
            <a:r>
              <a:rPr lang="cs-CZ" sz="1600" dirty="0" smtClean="0"/>
              <a:t> Dne 18. února předkládá Evropská komise svůj návrh reformy politiky soudržnosti na období 2007–2013, nazvaný „Nové partnerství pro soudržnost, konvergenci, konkurenceschopnost, spolupráci“, a 1. května Česká republika, Estonsko, Kypr, Litva, Lotyšsko, Maďarsko, Malta, Polsko, Slovenská republika a Slovinsko vstupují do Evropské unie.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683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35" y="1193905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Proč je v EU regionální politika jednou z klíčových priorit?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2317" y="2172487"/>
            <a:ext cx="8229600" cy="23050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Rozdíly – značné sociální a ekonomické rozdíly mezi regiony v EU</a:t>
            </a:r>
          </a:p>
          <a:p>
            <a:pPr eaLnBrk="1" hangingPunct="1">
              <a:defRPr/>
            </a:pPr>
            <a:r>
              <a:rPr lang="cs-CZ" dirty="0" smtClean="0"/>
              <a:t>Solidarita – snaha snížit disproporce mezi regiony a členskými státy  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9394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/>
              <a:t>Programové období 2014-2020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600" dirty="0" smtClean="0"/>
              <a:t>Dohoda o partnerství</a:t>
            </a:r>
          </a:p>
          <a:p>
            <a:pPr>
              <a:defRPr/>
            </a:pPr>
            <a:r>
              <a:rPr lang="cs-CZ" sz="2600" dirty="0" smtClean="0"/>
              <a:t>Snížení počtu operačních programů v komparaci s 2007-2013 </a:t>
            </a:r>
          </a:p>
          <a:p>
            <a:pPr>
              <a:defRPr/>
            </a:pPr>
            <a:r>
              <a:rPr lang="cs-CZ" sz="2600" dirty="0" smtClean="0"/>
              <a:t>Celkem 20 programů z nichž je 8 velkých/sektorových </a:t>
            </a:r>
          </a:p>
          <a:p>
            <a:pPr>
              <a:defRPr/>
            </a:pPr>
            <a:r>
              <a:rPr lang="cs-CZ" sz="2600" dirty="0" smtClean="0"/>
              <a:t>Nahrazení </a:t>
            </a:r>
            <a:r>
              <a:rPr lang="cs-CZ" sz="2600" dirty="0" err="1" smtClean="0"/>
              <a:t>ROPů</a:t>
            </a:r>
            <a:r>
              <a:rPr lang="cs-CZ" sz="2600" dirty="0" smtClean="0"/>
              <a:t> novým Integrálním regionálním operačním programem IROP </a:t>
            </a:r>
          </a:p>
          <a:p>
            <a:pPr>
              <a:defRPr/>
            </a:pPr>
            <a:r>
              <a:rPr lang="cs-CZ" sz="2600" dirty="0" smtClean="0"/>
              <a:t>Větší provázanost mezi OP – administrativa, spolufinancování ad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37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9768" y="886257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Řídící orgán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Hlavní zásadou při využívání prostředků z rozpočtu EU je přísné oddělení linie řídící, platební a kontrolní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Řídicím orgánem se rozumí orgán zodpovědný za účelné, efektivní a hospodárné řízení a provádění programu v souladu se zásadami řádného finančního řízení. </a:t>
            </a: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Např. Operační program Zaměstnanost – Ministerstvo práce a sociálních věcí, OP Doprava – Ministerstvo dopravy, OP Výzkum, vývoj a vzdělávání – Ministerstvo školství, mládeže a tělovýchovy </a:t>
            </a:r>
          </a:p>
        </p:txBody>
      </p:sp>
    </p:spTree>
    <p:extLst>
      <p:ext uri="{BB962C8B-B14F-4D97-AF65-F5344CB8AC3E}">
        <p14:creationId xmlns:p14="http://schemas.microsoft.com/office/powerpoint/2010/main" val="9931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836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Hlavní funkce Řídícího orgánu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767" y="1258427"/>
            <a:ext cx="82296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Obecně každý ŘO odpovídá za zavedení a udržování řídícího a kontrolního systému v souladu s požadavky Evropské komise, příslušných předpisů ES a národní legislativy: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700" dirty="0" smtClean="0"/>
              <a:t>zjišťuje zda projekty určené ke spolufinancování z prostředků rozpočtu EU jsou vybírány na základě kritérií relevantních pro daný program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700" dirty="0" smtClean="0"/>
              <a:t>zajišťuje existenci systému pro záznam a uchování účetních záznamů v elektronické podobě pro každou operaci v rámci programu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700" dirty="0" smtClean="0"/>
              <a:t>zajišťuje soulad uskutečňovaných operací s národními pravidly a pravidly ES týkajícími se způsobilosti výdajů, zadávání veřejných zakázek, veřejné podpory, ochrany životního prostředí, rovných příležitostí a zákazu diskriminace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700" dirty="0" smtClean="0"/>
              <a:t>zajišťuje, že příjemci a jiné subjekty zapojené do realizace operací vedou účetnictví či daňovou evidenci dle podmínek uvedených v příslušné metodice  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700" dirty="0" smtClean="0"/>
              <a:t>poskytuje Evropské komisy informace, které ji umožní posouzení velkých projektů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ŘO má právo své rozhodovací pravomoci delegovat na Zprostředkující subjekty (ZS). Nelze však delegovat celkovou odpovědnost za řízení programů.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Konečnou zodpovědnost za implementaci jednotlivých programů nesou ministři, do jejichž působnosti spadá daný program. V případě </a:t>
            </a:r>
            <a:r>
              <a:rPr lang="cs-CZ" sz="1800" b="1" dirty="0" err="1" smtClean="0"/>
              <a:t>ROPů</a:t>
            </a:r>
            <a:r>
              <a:rPr lang="cs-CZ" sz="1800" b="1" dirty="0" smtClean="0"/>
              <a:t> je zodpovědnost transponována na jednotlivé předsedy Regionálních rad. </a:t>
            </a:r>
          </a:p>
        </p:txBody>
      </p:sp>
    </p:spTree>
    <p:extLst>
      <p:ext uri="{BB962C8B-B14F-4D97-AF65-F5344CB8AC3E}">
        <p14:creationId xmlns:p14="http://schemas.microsoft.com/office/powerpoint/2010/main" val="20313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3952" y="928986"/>
            <a:ext cx="8531861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Platební a certifikační orgán (PCO)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746" y="1601788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Platebním a certifikačním orgánem se rozumí orgán zodpovědný za celkové finanční řízení prostředků poskytnutých České republice z rozpočtu EU (resp. ESI fondů) a certifikaci </a:t>
            </a:r>
            <a:r>
              <a:rPr lang="cs-CZ" altLang="cs-CZ" sz="2000" dirty="0" smtClean="0"/>
              <a:t>výdajů dle příslušných nařízení k ESIF či dalším fondům.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Hlavní funkce PCO: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spravuje prostředky z rozpočtu EU na účtech zřízených u ČNB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vypracovává a předkládá žádosti o průběžné a závěrečné platby Evropské komisi pro všechny programy na základě výkazů výdajů předložených ŘO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přijímá platby z Evropské komise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pro účely certifikace ověřuje řádné fungování řídícího a kontrolního systému na všech úrovních implementace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vytváří a  aktualizuje metodické dokumenty pro zavádění certifikace výdajů rozpočtu EU a pro finanční toky a kontrolu prostředků z rozpočtu EU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vrací neoprávněně vyplacené výdaje, včetně úroků z nich, </a:t>
            </a:r>
            <a:r>
              <a:rPr lang="cs-CZ" altLang="cs-CZ" sz="1800" dirty="0" err="1" smtClean="0"/>
              <a:t>EVropské</a:t>
            </a:r>
            <a:r>
              <a:rPr lang="cs-CZ" altLang="cs-CZ" sz="1800" dirty="0" smtClean="0"/>
              <a:t> komisi, nebylo-li v souladu s pravidly ES rozhodnuto o jejich realokaci v rámci programu, ve kterém k neoprávněnému čerpání prostředků došlo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3272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2497" y="689704"/>
            <a:ext cx="8086635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Auditní orgán (AO)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745" y="1396599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500" b="1" dirty="0"/>
              <a:t>Orgán zodpovědný za zajištění provádění auditů za účelem ověření účinného fungování řídícího a kontrolního systému programu a za vykonávání činností v souladu s obecným </a:t>
            </a:r>
            <a:r>
              <a:rPr lang="cs-CZ" sz="1500" b="1" dirty="0" smtClean="0"/>
              <a:t>nařízením k fondům. Funkci AO vykonává aktuálně speciálně zřízený Odbor 52 MF ČR – Auditní orgán.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Hlavní funkce AO: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audit připravenosti řídících a kontrolních systémů programů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předkládá Evropské komisi nejpozději do 12 měsíců od schválení příslušného programu zprávu posuzující nastavení řídících a kontrolních systémů programu včetně stanoviska k jejich souladu s příslušnými ustanoveními právních předpisů ES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předkládá Evropské komisi do 9 měsíců po schválení příslušného programu strategii auditu zahrnující subjekty, které budou audity provádět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provádění auditu ve veřejné správě za účelem ověření účinného fungování řídících a kontrolních systémů operačních programů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zajišťuje provádění auditu ve veřejné správě na vhodném vzorku operací pro ověření výdajů vykázaných Evropské komisi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 smtClean="0"/>
              <a:t>vydává každoročně pro Evropskou komisi stanovisko k tomu, zda fungování řídícího a kontrolního systému poskytuje přiměřenou záruku, že výkazy výdajů předložené Evropské komisi jsou správné a že související transakce jsou zákonné a řádné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AO nese odpovědnost za zajištění výše uvedených činností s tím, že při zachování vlastní odpovědnosti může vybrané činnosti delegovat na další auditní subjekty.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dirty="0" smtClean="0"/>
              <a:t>Je přípustná pouze jedna úroveň pověření k výkonu výše uvedených činností (tj. auditní subjekt nemůže činnostmi pověřit další subjekt), a to na smluvním základě</a:t>
            </a:r>
            <a:r>
              <a:rPr lang="cs-CZ" sz="1800" dirty="0" smtClean="0"/>
              <a:t>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159236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640</TotalTime>
  <Words>1421</Words>
  <Application>Microsoft Office PowerPoint</Application>
  <PresentationFormat>Předvádění na obrazovce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Prezentace_MU_CZ</vt:lpstr>
      <vt:lpstr>Evropské fondy, jejich fungování a kontrolní mechanismy v ČR  Mgr. Bc. David Póč Katedra veřejné ekonomie </vt:lpstr>
      <vt:lpstr>Evropská regionální politika a její historický průmět (1)</vt:lpstr>
      <vt:lpstr>Evropská regionální politika a její historický průmět (2)</vt:lpstr>
      <vt:lpstr>Proč je v EU regionální politika jednou z klíčových priorit?</vt:lpstr>
      <vt:lpstr>Programové období 2014-2020</vt:lpstr>
      <vt:lpstr>Řídící orgán</vt:lpstr>
      <vt:lpstr>Hlavní funkce Řídícího orgánu</vt:lpstr>
      <vt:lpstr>Platební a certifikační orgán (PCO)</vt:lpstr>
      <vt:lpstr>Auditní orgán (AO)</vt:lpstr>
      <vt:lpstr>Monitorovací výbor (MV)</vt:lpstr>
      <vt:lpstr>Obecné zásady vedení účetnictví na úrovni příjemců </vt:lpstr>
      <vt:lpstr>Princip financování a kontroly finanční podpory </vt:lpstr>
      <vt:lpstr>Požadavky na příjemce finanční podpory </vt:lpstr>
      <vt:lpstr>Rozpočet a finanční řízení</vt:lpstr>
      <vt:lpstr>Účetní doklady u jednotlivých příjemců</vt:lpstr>
      <vt:lpstr>Problematika veřejné podpory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</dc:creator>
  <cp:lastModifiedBy>Poc David</cp:lastModifiedBy>
  <cp:revision>47</cp:revision>
  <cp:lastPrinted>2016-04-11T11:51:27Z</cp:lastPrinted>
  <dcterms:created xsi:type="dcterms:W3CDTF">2015-11-23T07:04:47Z</dcterms:created>
  <dcterms:modified xsi:type="dcterms:W3CDTF">2017-05-16T10:45:58Z</dcterms:modified>
</cp:coreProperties>
</file>