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61" r:id="rId5"/>
    <p:sldId id="262" r:id="rId6"/>
    <p:sldId id="263" r:id="rId7"/>
    <p:sldId id="285" r:id="rId8"/>
    <p:sldId id="264" r:id="rId9"/>
    <p:sldId id="265" r:id="rId10"/>
    <p:sldId id="266" r:id="rId11"/>
    <p:sldId id="286" r:id="rId12"/>
    <p:sldId id="287" r:id="rId13"/>
    <p:sldId id="289" r:id="rId14"/>
    <p:sldId id="267" r:id="rId15"/>
    <p:sldId id="268" r:id="rId16"/>
    <p:sldId id="290" r:id="rId17"/>
    <p:sldId id="291" r:id="rId18"/>
    <p:sldId id="269" r:id="rId19"/>
    <p:sldId id="271" r:id="rId20"/>
    <p:sldId id="272" r:id="rId21"/>
    <p:sldId id="273" r:id="rId22"/>
    <p:sldId id="292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 type="screen4x3"/>
  <p:notesSz cx="6784975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77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819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249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498" y="4705350"/>
            <a:ext cx="542798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249" y="9408981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b="1" dirty="0" smtClean="0"/>
              <a:t>26.3.2018  Martina </a:t>
            </a:r>
            <a:r>
              <a:rPr lang="cs-CZ" altLang="cs-CZ" b="1" dirty="0" err="1" smtClean="0"/>
              <a:t>Sponerová</a:t>
            </a:r>
            <a:endParaRPr lang="cs-CZ" altLang="cs-CZ" b="1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ŘÍZENÍ RIZIK A ÚVĚROVÉ OBCHODY </a:t>
            </a:r>
            <a:r>
              <a:rPr lang="cs-CZ" altLang="cs-CZ" dirty="0" smtClean="0"/>
              <a:t>BANKY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1600" dirty="0" smtClean="0"/>
              <a:t>ing. Martina </a:t>
            </a:r>
            <a:r>
              <a:rPr lang="cs-CZ" altLang="cs-CZ" sz="1600" dirty="0" err="1" smtClean="0"/>
              <a:t>Sponerová</a:t>
            </a:r>
            <a:r>
              <a:rPr lang="cs-CZ" altLang="cs-CZ" sz="1600" dirty="0" smtClean="0"/>
              <a:t>, ESF, Katedra financí</a:t>
            </a:r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riziko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000" b="1" dirty="0"/>
              <a:t>transakční riziko</a:t>
            </a:r>
            <a:r>
              <a:rPr lang="cs-CZ" sz="2000" dirty="0"/>
              <a:t>, které je rizikem ztráty z prováděných operací v důsledku chyb zaměstnanců, chyb vyplývajících ze složitosti produktů a neschopnosti současných systémů je provádět, chyb v zaúčtování a ve vypořádání obchodů apod.;</a:t>
            </a:r>
          </a:p>
          <a:p>
            <a:pPr lvl="0" algn="just"/>
            <a:r>
              <a:rPr lang="cs-CZ" sz="2000" b="1" dirty="0"/>
              <a:t>riziko operačního řízení</a:t>
            </a:r>
            <a:r>
              <a:rPr lang="cs-CZ" sz="2000" dirty="0"/>
              <a:t>, které je rizikem ztráty z chyb v řízení aktivit ve front, </a:t>
            </a:r>
            <a:r>
              <a:rPr lang="cs-CZ" sz="2000" dirty="0" err="1"/>
              <a:t>middle</a:t>
            </a:r>
            <a:r>
              <a:rPr lang="cs-CZ" sz="2000" dirty="0"/>
              <a:t> a </a:t>
            </a:r>
            <a:r>
              <a:rPr lang="cs-CZ" sz="2000" dirty="0" err="1"/>
              <a:t>back</a:t>
            </a:r>
            <a:r>
              <a:rPr lang="cs-CZ" sz="2000" dirty="0"/>
              <a:t> </a:t>
            </a:r>
            <a:r>
              <a:rPr lang="cs-CZ" sz="2000" dirty="0" err="1"/>
              <a:t>office</a:t>
            </a:r>
            <a:r>
              <a:rPr lang="cs-CZ" sz="2000" dirty="0"/>
              <a:t>; jedná se o neidentifikovatelné obchody nad limit, neautorizované obchodování jednotlivými obchodníky, podvodné operace, praní peněz, neautorizovaný přístup k systému;</a:t>
            </a:r>
          </a:p>
          <a:p>
            <a:pPr algn="just"/>
            <a:r>
              <a:rPr lang="cs-CZ" sz="2000" b="1" dirty="0"/>
              <a:t>riziko systému</a:t>
            </a:r>
            <a:r>
              <a:rPr lang="cs-CZ" sz="2000" dirty="0"/>
              <a:t> je rizikem ztráty z chyb v systémech podpory; jedná se o chyby v počítačových programech, o nesprávné a opožděné podávání </a:t>
            </a:r>
            <a:r>
              <a:rPr lang="cs-CZ" sz="2000" dirty="0" smtClean="0"/>
              <a:t>informací </a:t>
            </a:r>
            <a:r>
              <a:rPr lang="cs-CZ" sz="2000" dirty="0"/>
              <a:t>vedení </a:t>
            </a:r>
            <a:r>
              <a:rPr lang="cs-CZ" sz="2000" dirty="0" smtClean="0"/>
              <a:t>apod.</a:t>
            </a:r>
          </a:p>
          <a:p>
            <a:pPr algn="just"/>
            <a:r>
              <a:rPr lang="cs-CZ" sz="2000" dirty="0" smtClean="0"/>
              <a:t>Toto riziko je jen velmi obtížně kvantifikovatelné.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82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ÚVĚROVÉ OBCHODY BANKY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Základní dělení</a:t>
            </a:r>
          </a:p>
          <a:p>
            <a:pPr lvl="1"/>
            <a:r>
              <a:rPr lang="cs-CZ" dirty="0" smtClean="0"/>
              <a:t>Podle příjemce úvěru: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Úvěry pro FOO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Podnikatelské úvěry</a:t>
            </a:r>
          </a:p>
          <a:p>
            <a:pPr lvl="1"/>
            <a:r>
              <a:rPr lang="cs-CZ" dirty="0" smtClean="0"/>
              <a:t>Podle délky splácení: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Krátkodobé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Dlouhodobé</a:t>
            </a:r>
          </a:p>
          <a:p>
            <a:pPr lvl="1"/>
            <a:r>
              <a:rPr lang="cs-CZ" dirty="0" smtClean="0"/>
              <a:t>Podle účelu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Účelové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Neúčelové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8250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ÚVĚROVÉ OBCHODY BANKY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Základní dělení</a:t>
            </a:r>
          </a:p>
          <a:p>
            <a:pPr lvl="1"/>
            <a:r>
              <a:rPr lang="cs-CZ" dirty="0" smtClean="0"/>
              <a:t>Peněžní úvěry</a:t>
            </a:r>
          </a:p>
          <a:p>
            <a:pPr lvl="1"/>
            <a:r>
              <a:rPr lang="cs-CZ" dirty="0" smtClean="0"/>
              <a:t>Závazkové úvěry a záruky</a:t>
            </a:r>
          </a:p>
          <a:p>
            <a:pPr lvl="1"/>
            <a:r>
              <a:rPr lang="cs-CZ" dirty="0"/>
              <a:t>Alternativní formy financování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6764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Nabídka úvěrových produktů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3"/>
            <a:ext cx="8082321" cy="4219314"/>
          </a:xfrm>
        </p:spPr>
        <p:txBody>
          <a:bodyPr/>
          <a:lstStyle/>
          <a:p>
            <a:r>
              <a:rPr lang="cs-CZ" altLang="cs-CZ" dirty="0" smtClean="0"/>
              <a:t>Financování provozních potřeb</a:t>
            </a:r>
          </a:p>
          <a:p>
            <a:pPr lvl="1"/>
            <a:r>
              <a:rPr lang="cs-CZ" altLang="cs-CZ" sz="2000" dirty="0" smtClean="0"/>
              <a:t>Kontokorentní úvěr</a:t>
            </a:r>
          </a:p>
          <a:p>
            <a:pPr lvl="1"/>
            <a:r>
              <a:rPr lang="cs-CZ" altLang="cs-CZ" sz="2000" dirty="0" smtClean="0"/>
              <a:t>Revolvingový úvěr</a:t>
            </a:r>
          </a:p>
          <a:p>
            <a:pPr lvl="1"/>
            <a:r>
              <a:rPr lang="cs-CZ" altLang="cs-CZ" sz="2000" dirty="0" smtClean="0"/>
              <a:t>Eskontní úvěr</a:t>
            </a:r>
          </a:p>
          <a:p>
            <a:pPr lvl="1"/>
            <a:r>
              <a:rPr lang="cs-CZ" altLang="cs-CZ" sz="2000" dirty="0" smtClean="0"/>
              <a:t>Spotřebitelský úvěr</a:t>
            </a:r>
          </a:p>
          <a:p>
            <a:r>
              <a:rPr lang="cs-CZ" altLang="cs-CZ" dirty="0" smtClean="0"/>
              <a:t>Financování investičních potřeb</a:t>
            </a:r>
          </a:p>
          <a:p>
            <a:pPr lvl="1"/>
            <a:r>
              <a:rPr lang="cs-CZ" altLang="cs-CZ" sz="2000" dirty="0" smtClean="0"/>
              <a:t>Investiční úvěr</a:t>
            </a:r>
          </a:p>
          <a:p>
            <a:pPr lvl="1"/>
            <a:r>
              <a:rPr lang="cs-CZ" altLang="cs-CZ" sz="2000" dirty="0" smtClean="0"/>
              <a:t>Hypotéční úvěr</a:t>
            </a:r>
          </a:p>
          <a:p>
            <a:r>
              <a:rPr lang="cs-CZ" altLang="cs-CZ" dirty="0" smtClean="0"/>
              <a:t>Ostatní finančně úvěrové produkty</a:t>
            </a:r>
          </a:p>
          <a:p>
            <a:pPr lvl="1"/>
            <a:r>
              <a:rPr lang="cs-CZ" altLang="cs-CZ" sz="2000" dirty="0" smtClean="0"/>
              <a:t>Bankovní záruka</a:t>
            </a:r>
          </a:p>
          <a:p>
            <a:pPr lvl="1"/>
            <a:r>
              <a:rPr lang="cs-CZ" altLang="cs-CZ" sz="2000" dirty="0" smtClean="0"/>
              <a:t>Dokumentární akreditiv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5256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Poskytnutí úvěrového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Aby banka snížila úvěrové riziko, provádí před poskytnutím jakéhokoliv úvěrového produktu komplexní hodnocení klienta a limitování úvěru.  </a:t>
            </a:r>
          </a:p>
          <a:p>
            <a:pPr algn="just"/>
            <a:r>
              <a:rPr lang="cs-CZ" dirty="0"/>
              <a:t>Během celého trvání úvěrového obchodu pravidelně vyhodnocuje bonitu klienta a provádí tzv. monitoring dlužníka. </a:t>
            </a:r>
            <a:endParaRPr lang="cs-CZ" dirty="0" smtClean="0"/>
          </a:p>
          <a:p>
            <a:pPr algn="just"/>
            <a:r>
              <a:rPr lang="cs-CZ" dirty="0"/>
              <a:t>Hodnocení klienta zahrnuje:</a:t>
            </a:r>
          </a:p>
          <a:p>
            <a:pPr lvl="1" algn="just"/>
            <a:r>
              <a:rPr lang="cs-CZ" dirty="0"/>
              <a:t>analýzu právních poměrů žadatele o úvěr,</a:t>
            </a:r>
          </a:p>
          <a:p>
            <a:pPr lvl="1" algn="just"/>
            <a:r>
              <a:rPr lang="cs-CZ" dirty="0"/>
              <a:t>analýzu osobní důvěryhodnosti žadatele,</a:t>
            </a:r>
          </a:p>
          <a:p>
            <a:pPr lvl="1" algn="just"/>
            <a:r>
              <a:rPr lang="cs-CZ" dirty="0"/>
              <a:t>analýzu jeho hospodářské a finanční situace.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41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Poskytnutí úvěrového obchodu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právních poměrů žadatele o úvěr</a:t>
            </a:r>
          </a:p>
          <a:p>
            <a:pPr lvl="1"/>
            <a:r>
              <a:rPr lang="cs-CZ" dirty="0" smtClean="0"/>
              <a:t>fyzická x právnická osoba.</a:t>
            </a:r>
          </a:p>
          <a:p>
            <a:r>
              <a:rPr lang="cs-CZ" dirty="0" smtClean="0"/>
              <a:t>Analýza důvěryhodnosti žadatele o úvěr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nterní x externí informace.</a:t>
            </a:r>
          </a:p>
          <a:p>
            <a:r>
              <a:rPr lang="cs-CZ" dirty="0" smtClean="0"/>
              <a:t>Analýza hospodářské a finanční situace.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yzická x </a:t>
            </a:r>
            <a:r>
              <a:rPr lang="cs-CZ" dirty="0"/>
              <a:t>p</a:t>
            </a:r>
            <a:r>
              <a:rPr lang="cs-CZ" dirty="0" smtClean="0"/>
              <a:t>rávnická osoba.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49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bonity klienta FOO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100" dirty="0" smtClean="0"/>
              <a:t>Vyhodnocení právních poměrů klienta a jeho důvěryhodnost</a:t>
            </a:r>
          </a:p>
          <a:p>
            <a:pPr algn="just"/>
            <a:r>
              <a:rPr lang="cs-CZ" sz="2100" dirty="0" smtClean="0"/>
              <a:t>Analýza příjmů a výdajů (nájemné, pojištění, penzijní připojištění, leasing, kreditní karty, splátky dříve poskytnutých úvěrů apod.)</a:t>
            </a:r>
          </a:p>
          <a:p>
            <a:pPr algn="just"/>
            <a:r>
              <a:rPr lang="cs-CZ" sz="2100" dirty="0" smtClean="0"/>
              <a:t>Úvěrová historie a platební morálka</a:t>
            </a:r>
          </a:p>
          <a:p>
            <a:pPr lvl="1" algn="just"/>
            <a:r>
              <a:rPr lang="cs-CZ" sz="2100" dirty="0" smtClean="0"/>
              <a:t>Bankovní registr klientských informací (CBCB)</a:t>
            </a:r>
          </a:p>
          <a:p>
            <a:pPr lvl="1" algn="just"/>
            <a:r>
              <a:rPr lang="cs-CZ" sz="2100" dirty="0" smtClean="0"/>
              <a:t>Nebankovní registr klientských informací (CNBC)</a:t>
            </a:r>
          </a:p>
          <a:p>
            <a:pPr lvl="1" algn="just"/>
            <a:r>
              <a:rPr lang="cs-CZ" sz="2100" dirty="0" smtClean="0"/>
              <a:t>SOLUS – </a:t>
            </a:r>
            <a:r>
              <a:rPr lang="cs-CZ" sz="2100" dirty="0"/>
              <a:t>Sdružení na Ochranu Leasingu a Úvěrů </a:t>
            </a:r>
            <a:r>
              <a:rPr lang="cs-CZ" sz="2100" dirty="0" smtClean="0"/>
              <a:t>Spotřebitelům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100" dirty="0" smtClean="0"/>
              <a:t>Zájmové </a:t>
            </a:r>
            <a:r>
              <a:rPr lang="cs-CZ" sz="2100" dirty="0"/>
              <a:t>sdružení právnických osob, provozující registry klientských informací, někdy nepřesně nazývané jako registry dlužníků.</a:t>
            </a:r>
            <a:endParaRPr lang="cs-CZ" sz="2100" dirty="0" smtClean="0"/>
          </a:p>
          <a:p>
            <a:pPr lvl="1" algn="just"/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79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bonity klienta – právnické osoby, FOP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Vyhodnocení právních poměrů klienta a jeho důvěryhodnost</a:t>
            </a:r>
          </a:p>
          <a:p>
            <a:r>
              <a:rPr lang="cs-CZ" dirty="0" smtClean="0"/>
              <a:t>Analýza hospodářské situace klienta</a:t>
            </a:r>
          </a:p>
          <a:p>
            <a:pPr lvl="1"/>
            <a:r>
              <a:rPr lang="cs-CZ" sz="2200" dirty="0" smtClean="0"/>
              <a:t>Obchodní </a:t>
            </a:r>
          </a:p>
          <a:p>
            <a:pPr marL="457200" lvl="1" indent="0">
              <a:buNone/>
            </a:pPr>
            <a:r>
              <a:rPr lang="cs-CZ" sz="2000" dirty="0" smtClean="0"/>
              <a:t>(analýza odvětví a oboru podnikatelské činnosti, postavení výrobce a obchodníka na trhu) </a:t>
            </a:r>
          </a:p>
          <a:p>
            <a:pPr lvl="1"/>
            <a:r>
              <a:rPr lang="cs-CZ" sz="2200" dirty="0" smtClean="0"/>
              <a:t>Finanční </a:t>
            </a:r>
          </a:p>
          <a:p>
            <a:pPr marL="457200" lvl="1" indent="0">
              <a:buNone/>
            </a:pPr>
            <a:r>
              <a:rPr lang="cs-CZ" sz="2000" dirty="0" smtClean="0"/>
              <a:t>(analýza finančních výkazů, cash </a:t>
            </a:r>
            <a:r>
              <a:rPr lang="cs-CZ" sz="2000" dirty="0" err="1" smtClean="0"/>
              <a:t>flow</a:t>
            </a:r>
            <a:r>
              <a:rPr lang="cs-CZ" sz="2000" dirty="0" smtClean="0"/>
              <a:t>, analýza finančních ukazatelů atd.)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960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hospodářské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Analýza </a:t>
            </a:r>
            <a:r>
              <a:rPr lang="cs-CZ" sz="2000" dirty="0"/>
              <a:t>odvětví a oboru podnikatelské činnosti, postavení výrobce a obchodníka na </a:t>
            </a:r>
            <a:r>
              <a:rPr lang="cs-CZ" sz="2000" dirty="0" smtClean="0"/>
              <a:t>trhu.</a:t>
            </a:r>
          </a:p>
          <a:p>
            <a:pPr algn="just"/>
            <a:r>
              <a:rPr lang="cs-CZ" sz="2000" dirty="0" smtClean="0"/>
              <a:t>Riziko země – politické, ekonomické, regulatorní, měnové.</a:t>
            </a:r>
          </a:p>
          <a:p>
            <a:pPr algn="just"/>
            <a:r>
              <a:rPr lang="cs-CZ" sz="2000" dirty="0" smtClean="0"/>
              <a:t>Riziko odvětví – globální trendy, specifika vybraných odvětví.</a:t>
            </a:r>
          </a:p>
          <a:p>
            <a:pPr algn="just"/>
            <a:r>
              <a:rPr lang="cs-CZ" sz="2000" dirty="0" smtClean="0"/>
              <a:t>Operační odvětví – specifické riziko podniku – dodavatelé, odběratelé, konkurenti.</a:t>
            </a:r>
          </a:p>
          <a:p>
            <a:pPr algn="just"/>
            <a:r>
              <a:rPr lang="cs-CZ" sz="2000" dirty="0" smtClean="0"/>
              <a:t>Trhy a produkty – produktové portfolio, zastoupení na trhu, konkurenční výhody.</a:t>
            </a:r>
          </a:p>
          <a:p>
            <a:pPr algn="just"/>
            <a:r>
              <a:rPr lang="cs-CZ" sz="2000" dirty="0" smtClean="0"/>
              <a:t>Technologie – nutné investice.</a:t>
            </a:r>
          </a:p>
          <a:p>
            <a:pPr algn="just"/>
            <a:r>
              <a:rPr lang="cs-CZ" sz="2000" dirty="0" smtClean="0"/>
              <a:t>Management a personální politika – zkušenosti, reference, organizace, přístup k riziku.</a:t>
            </a:r>
          </a:p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761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finanční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předkládané dokumenty:</a:t>
            </a:r>
          </a:p>
          <a:p>
            <a:pPr lvl="1"/>
            <a:r>
              <a:rPr lang="cs-CZ" dirty="0" smtClean="0"/>
              <a:t>Výpis z obchodního rejstříku,</a:t>
            </a:r>
          </a:p>
          <a:p>
            <a:pPr lvl="1"/>
            <a:r>
              <a:rPr lang="cs-CZ" dirty="0" smtClean="0"/>
              <a:t>Potvrzení z FÚ o bezdlužnosti,</a:t>
            </a:r>
          </a:p>
          <a:p>
            <a:pPr lvl="1"/>
            <a:r>
              <a:rPr lang="cs-CZ" dirty="0" smtClean="0"/>
              <a:t>Finanční uzávěrka nebo výroční zpráva + aktuální finanční výkazy,</a:t>
            </a:r>
          </a:p>
          <a:p>
            <a:pPr lvl="1"/>
            <a:r>
              <a:rPr lang="cs-CZ" dirty="0" smtClean="0"/>
              <a:t>Rozbor závazků a pohledávek,</a:t>
            </a:r>
          </a:p>
          <a:p>
            <a:pPr lvl="1"/>
            <a:r>
              <a:rPr lang="cs-CZ" smtClean="0"/>
              <a:t>Podnikatelský plán.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50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Bankovní rizika a základní principy jejich řízení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Systém řízení rizik - hlavní složka finančního řízení bank.</a:t>
            </a:r>
          </a:p>
          <a:p>
            <a:r>
              <a:rPr lang="cs-CZ" altLang="cs-CZ" dirty="0" smtClean="0"/>
              <a:t>Pro řízení bankovních rizik je nezbytné splnit dvě podmínky:</a:t>
            </a:r>
          </a:p>
          <a:p>
            <a:pPr lvl="1"/>
            <a:r>
              <a:rPr lang="cs-CZ" altLang="cs-CZ" dirty="0" smtClean="0"/>
              <a:t>Identifikovat rizika.</a:t>
            </a:r>
          </a:p>
          <a:p>
            <a:pPr lvl="1"/>
            <a:r>
              <a:rPr lang="cs-CZ" altLang="cs-CZ" dirty="0" smtClean="0"/>
              <a:t>Změřit rizika.</a:t>
            </a:r>
          </a:p>
          <a:p>
            <a:pPr algn="just"/>
            <a:r>
              <a:rPr lang="cs-CZ" dirty="0"/>
              <a:t>Správná identifikace, měření a řízení rizik patří k základním podmínkám efektivní činnosti banky</a:t>
            </a:r>
            <a:r>
              <a:rPr lang="cs-CZ" dirty="0" smtClean="0"/>
              <a:t>.</a:t>
            </a:r>
          </a:p>
          <a:p>
            <a:pPr algn="just"/>
            <a:r>
              <a:rPr lang="cs-CZ" altLang="cs-CZ" dirty="0" smtClean="0"/>
              <a:t>Maximalizace zisku = nutnost přebírat určitá rizika</a:t>
            </a:r>
          </a:p>
          <a:p>
            <a:pPr marL="457200" lvl="1" indent="0"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finanční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finančních výkazů – rozvahy, výkazu zisku a ztrát, cash </a:t>
            </a:r>
            <a:r>
              <a:rPr lang="cs-CZ" dirty="0" err="1" smtClean="0"/>
              <a:t>flow</a:t>
            </a:r>
            <a:endParaRPr lang="cs-CZ" dirty="0" smtClean="0"/>
          </a:p>
          <a:p>
            <a:r>
              <a:rPr lang="cs-CZ" dirty="0" smtClean="0"/>
              <a:t>Analýza finančních ukazatelů</a:t>
            </a:r>
          </a:p>
          <a:p>
            <a:pPr lvl="1"/>
            <a:r>
              <a:rPr lang="cs-CZ" dirty="0" smtClean="0"/>
              <a:t>Ziskovost</a:t>
            </a:r>
          </a:p>
          <a:p>
            <a:pPr lvl="1"/>
            <a:r>
              <a:rPr lang="cs-CZ" dirty="0" smtClean="0"/>
              <a:t>Rentabilita</a:t>
            </a:r>
          </a:p>
          <a:p>
            <a:pPr lvl="1"/>
            <a:r>
              <a:rPr lang="cs-CZ" dirty="0" smtClean="0"/>
              <a:t>Aktivita</a:t>
            </a:r>
          </a:p>
          <a:p>
            <a:pPr lvl="1"/>
            <a:r>
              <a:rPr lang="cs-CZ" dirty="0" smtClean="0"/>
              <a:t>Likvidita</a:t>
            </a:r>
          </a:p>
          <a:p>
            <a:pPr lvl="1"/>
            <a:r>
              <a:rPr lang="cs-CZ" dirty="0" smtClean="0"/>
              <a:t>Zadluženost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61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Majetková struktura</a:t>
            </a:r>
          </a:p>
          <a:p>
            <a:r>
              <a:rPr lang="cs-CZ" dirty="0" smtClean="0"/>
              <a:t>Finanční struktura</a:t>
            </a:r>
          </a:p>
          <a:p>
            <a:r>
              <a:rPr lang="cs-CZ" dirty="0" smtClean="0"/>
              <a:t>Zlaté pravidlo financování</a:t>
            </a:r>
          </a:p>
          <a:p>
            <a:r>
              <a:rPr lang="cs-CZ" dirty="0" err="1" smtClean="0"/>
              <a:t>Překapitalizace</a:t>
            </a:r>
            <a:endParaRPr lang="cs-CZ" dirty="0" smtClean="0"/>
          </a:p>
          <a:p>
            <a:pPr lvl="1"/>
            <a:r>
              <a:rPr lang="cs-CZ" sz="2000" dirty="0" smtClean="0"/>
              <a:t>DD (vlastním i cizím) kapitálem je krytý i oběžný majetek</a:t>
            </a:r>
          </a:p>
          <a:p>
            <a:r>
              <a:rPr lang="cs-CZ" dirty="0" smtClean="0"/>
              <a:t>Podkapitalizace</a:t>
            </a:r>
          </a:p>
          <a:p>
            <a:pPr lvl="1"/>
            <a:r>
              <a:rPr lang="cs-CZ" sz="2000" dirty="0" smtClean="0"/>
              <a:t>KTD cizím kapitálem je krytý i DD majetek</a:t>
            </a:r>
          </a:p>
          <a:p>
            <a:r>
              <a:rPr lang="cs-CZ" dirty="0" smtClean="0"/>
              <a:t>Sledování významných rozdílů v položkách proti minulým účetním obdobím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12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finanční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vyhodnocení finanční situace</a:t>
            </a:r>
          </a:p>
          <a:p>
            <a:pPr lvl="1"/>
            <a:r>
              <a:rPr lang="cs-CZ" sz="2000" dirty="0"/>
              <a:t>Záporné položky ve výkazech</a:t>
            </a:r>
          </a:p>
          <a:p>
            <a:pPr lvl="1"/>
            <a:r>
              <a:rPr lang="cs-CZ" sz="2000" dirty="0"/>
              <a:t>Čím jsou kryta oběžná aktiva a stálá aktiva</a:t>
            </a:r>
          </a:p>
          <a:p>
            <a:pPr lvl="1"/>
            <a:r>
              <a:rPr lang="cs-CZ" sz="2000" dirty="0"/>
              <a:t>Pohledávky z obchodního by měly být vyšší než závazky z obchodního styku</a:t>
            </a:r>
          </a:p>
          <a:p>
            <a:pPr lvl="1"/>
            <a:r>
              <a:rPr lang="cs-CZ" sz="2000" dirty="0"/>
              <a:t>Výše bankovních úvěrů</a:t>
            </a:r>
          </a:p>
          <a:p>
            <a:pPr lvl="1"/>
            <a:r>
              <a:rPr lang="cs-CZ" sz="2000" dirty="0"/>
              <a:t>Celková výše cizích zdrojů vzhledem k vlastnímu kapitálu</a:t>
            </a:r>
          </a:p>
          <a:p>
            <a:pPr lvl="1"/>
            <a:r>
              <a:rPr lang="cs-CZ" sz="2000" dirty="0"/>
              <a:t>Výše hospodářského výsledku za účetní období a čím je tvořen</a:t>
            </a:r>
          </a:p>
          <a:p>
            <a:pPr lvl="1"/>
            <a:r>
              <a:rPr lang="cs-CZ" sz="2000" dirty="0"/>
              <a:t>Finanční potřeba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8389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zisku a ztrát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Uspořádání tzv. stupňovitým způsobem, kdy se poměřují výnosy a náklady za činnost:</a:t>
            </a:r>
          </a:p>
          <a:p>
            <a:pPr lvl="1"/>
            <a:r>
              <a:rPr lang="cs-CZ" dirty="0" smtClean="0"/>
              <a:t>Provozní</a:t>
            </a:r>
          </a:p>
          <a:p>
            <a:pPr lvl="1"/>
            <a:r>
              <a:rPr lang="cs-CZ" dirty="0" smtClean="0"/>
              <a:t>Finanční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973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Cash </a:t>
            </a:r>
            <a:r>
              <a:rPr lang="cs-CZ" dirty="0" err="1" smtClean="0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mezi ziskem a cash </a:t>
            </a:r>
            <a:r>
              <a:rPr lang="cs-CZ" dirty="0" err="1" smtClean="0"/>
              <a:t>flow</a:t>
            </a:r>
            <a:endParaRPr lang="cs-CZ" dirty="0" smtClean="0"/>
          </a:p>
          <a:p>
            <a:pPr lvl="1"/>
            <a:r>
              <a:rPr lang="cs-CZ" dirty="0" smtClean="0"/>
              <a:t>Zisk se počítá jako rozdíl mezi náklady a výnosy</a:t>
            </a:r>
          </a:p>
          <a:p>
            <a:pPr lvl="1"/>
            <a:r>
              <a:rPr lang="cs-CZ" dirty="0" smtClean="0"/>
              <a:t>Cash </a:t>
            </a:r>
            <a:r>
              <a:rPr lang="cs-CZ" dirty="0" err="1" smtClean="0"/>
              <a:t>flow</a:t>
            </a:r>
            <a:r>
              <a:rPr lang="cs-CZ" dirty="0" smtClean="0"/>
              <a:t> se počítá jako rozdíl mezi příjmy a výdaji</a:t>
            </a:r>
          </a:p>
          <a:p>
            <a:r>
              <a:rPr lang="cs-CZ" dirty="0" smtClean="0"/>
              <a:t>Struktura</a:t>
            </a:r>
          </a:p>
          <a:p>
            <a:pPr lvl="1"/>
            <a:r>
              <a:rPr lang="cs-CZ" dirty="0" smtClean="0"/>
              <a:t>CF z provozní činnosti</a:t>
            </a:r>
          </a:p>
          <a:p>
            <a:pPr lvl="1"/>
            <a:r>
              <a:rPr lang="cs-CZ" dirty="0" smtClean="0"/>
              <a:t>CF z investiční činnosti</a:t>
            </a:r>
          </a:p>
          <a:p>
            <a:pPr lvl="1"/>
            <a:r>
              <a:rPr lang="cs-CZ" dirty="0" smtClean="0"/>
              <a:t>CF z finanční činnosti</a:t>
            </a:r>
          </a:p>
          <a:p>
            <a:r>
              <a:rPr lang="cs-CZ" dirty="0" smtClean="0"/>
              <a:t>Přímá a nepřímá metoda výpočtu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267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ziskovosti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Čistý zisk – EAT </a:t>
            </a:r>
          </a:p>
          <a:p>
            <a:pPr marL="0" indent="0">
              <a:buNone/>
            </a:pPr>
            <a:r>
              <a:rPr lang="cs-CZ" sz="2000" dirty="0" smtClean="0"/>
              <a:t>    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After</a:t>
            </a:r>
            <a:r>
              <a:rPr lang="cs-CZ" sz="2000" dirty="0" smtClean="0"/>
              <a:t> </a:t>
            </a:r>
            <a:r>
              <a:rPr lang="cs-CZ" sz="2000" dirty="0" err="1" smtClean="0"/>
              <a:t>Taxes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Zisk před zdaněním – EBT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sz="2000" dirty="0" smtClean="0"/>
              <a:t>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Taxes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Zisk před úroky a zdaněním – EBIT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Interests</a:t>
            </a:r>
            <a:r>
              <a:rPr lang="cs-CZ" sz="2000" dirty="0" smtClean="0"/>
              <a:t> and </a:t>
            </a:r>
            <a:r>
              <a:rPr lang="cs-CZ" sz="2000" dirty="0" err="1" smtClean="0"/>
              <a:t>Taxes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Zisk před úroky, zdaněním a odpisy – EBITDA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sz="2000" dirty="0" smtClean="0"/>
              <a:t>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Interests</a:t>
            </a:r>
            <a:r>
              <a:rPr lang="cs-CZ" sz="2000" dirty="0" smtClean="0"/>
              <a:t>, </a:t>
            </a:r>
            <a:r>
              <a:rPr lang="cs-CZ" sz="2000" dirty="0" err="1" smtClean="0"/>
              <a:t>Taxes</a:t>
            </a:r>
            <a:r>
              <a:rPr lang="cs-CZ" sz="2000" dirty="0" smtClean="0"/>
              <a:t>, </a:t>
            </a:r>
            <a:r>
              <a:rPr lang="cs-CZ" sz="2000" dirty="0" err="1" smtClean="0"/>
              <a:t>Depreciation</a:t>
            </a:r>
            <a:r>
              <a:rPr lang="cs-CZ" sz="2000" dirty="0" smtClean="0"/>
              <a:t> and </a:t>
            </a:r>
            <a:r>
              <a:rPr lang="cs-CZ" sz="2000" dirty="0" err="1" smtClean="0"/>
              <a:t>Amortization</a:t>
            </a:r>
            <a:r>
              <a:rPr lang="cs-CZ" sz="2000" dirty="0" smtClean="0"/>
              <a:t>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65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rentability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Rentabilita tržeb</a:t>
            </a:r>
          </a:p>
          <a:p>
            <a:pPr marL="0" indent="0">
              <a:buNone/>
            </a:pPr>
            <a:r>
              <a:rPr lang="cs-CZ" dirty="0" smtClean="0"/>
              <a:t>	= Výsledek hospodaření/ Tržby</a:t>
            </a:r>
          </a:p>
          <a:p>
            <a:pPr lvl="1"/>
            <a:r>
              <a:rPr lang="cs-CZ" sz="1800" dirty="0" smtClean="0"/>
              <a:t>Nejčastěji se používá EAT nebo EBIT</a:t>
            </a:r>
          </a:p>
          <a:p>
            <a:pPr lvl="1"/>
            <a:r>
              <a:rPr lang="cs-CZ" sz="1800" dirty="0" smtClean="0"/>
              <a:t>Kolik dokáže podnik vyprodukovat „efektu“ na 1 Kč tržeb</a:t>
            </a:r>
          </a:p>
          <a:p>
            <a:r>
              <a:rPr lang="cs-CZ" dirty="0" smtClean="0"/>
              <a:t>Rentabilita celkového kapitálu – ROA </a:t>
            </a:r>
            <a:r>
              <a:rPr lang="cs-CZ" sz="2000" dirty="0" smtClean="0"/>
              <a:t>(Return On </a:t>
            </a:r>
            <a:r>
              <a:rPr lang="cs-CZ" sz="2000" dirty="0" err="1" smtClean="0"/>
              <a:t>Assets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dirty="0" smtClean="0"/>
              <a:t>= EBIT/AKTIVA</a:t>
            </a:r>
          </a:p>
          <a:p>
            <a:pPr lvl="1"/>
            <a:r>
              <a:rPr lang="cs-CZ" sz="2000" dirty="0" smtClean="0"/>
              <a:t>Celková efektivita podniku tzv. produkční síla</a:t>
            </a:r>
          </a:p>
          <a:p>
            <a:r>
              <a:rPr lang="cs-CZ" dirty="0" smtClean="0"/>
              <a:t>Rentabilita vlastního kapitálu – ROE </a:t>
            </a:r>
            <a:r>
              <a:rPr lang="cs-CZ" sz="2000" dirty="0" smtClean="0"/>
              <a:t>(Return On </a:t>
            </a:r>
            <a:r>
              <a:rPr lang="cs-CZ" sz="2000" dirty="0" err="1" smtClean="0"/>
              <a:t>Equity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dirty="0" smtClean="0"/>
              <a:t>= EAT/VLASTNÍ KAPITÁL</a:t>
            </a:r>
          </a:p>
          <a:p>
            <a:pPr lvl="1"/>
            <a:r>
              <a:rPr lang="cs-CZ" sz="2000" dirty="0" smtClean="0"/>
              <a:t>Výnosnost kapitálu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5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Rychlost obratu zásob = Tržby/Zásoby</a:t>
            </a:r>
          </a:p>
          <a:p>
            <a:pPr lvl="1"/>
            <a:r>
              <a:rPr lang="cs-CZ" sz="2000" dirty="0" smtClean="0"/>
              <a:t>Počet obrátek</a:t>
            </a:r>
          </a:p>
          <a:p>
            <a:r>
              <a:rPr lang="cs-CZ" dirty="0" smtClean="0"/>
              <a:t>Doba obratu zásob = Zásoby/Tržby * 360</a:t>
            </a:r>
          </a:p>
          <a:p>
            <a:pPr lvl="1"/>
            <a:r>
              <a:rPr lang="cs-CZ" sz="2000" dirty="0" smtClean="0"/>
              <a:t>Jak dlouho trvá jeden obrat</a:t>
            </a:r>
          </a:p>
          <a:p>
            <a:r>
              <a:rPr lang="cs-CZ" dirty="0" smtClean="0"/>
              <a:t>Rychlost obratu pohledávek = Tržby/Pohledávky</a:t>
            </a:r>
          </a:p>
          <a:p>
            <a:pPr lvl="1"/>
            <a:r>
              <a:rPr lang="cs-CZ" sz="2000" dirty="0" smtClean="0"/>
              <a:t>Jak rychle jsou pohledávky přeměňovány v peněžní prostředky</a:t>
            </a:r>
          </a:p>
          <a:p>
            <a:r>
              <a:rPr lang="cs-CZ" dirty="0" smtClean="0"/>
              <a:t>Doba obratu pohledávek = Pohledávky/Tržby * 360</a:t>
            </a:r>
          </a:p>
          <a:p>
            <a:pPr lvl="1"/>
            <a:r>
              <a:rPr lang="cs-CZ" sz="2000" dirty="0" smtClean="0"/>
              <a:t>Za jak dlouhé období jsou pohledávky průměrně spláceny</a:t>
            </a:r>
          </a:p>
          <a:p>
            <a:r>
              <a:rPr lang="cs-CZ" dirty="0" smtClean="0"/>
              <a:t>Doba obratu závazků = KTD závazky/Tržby * 360</a:t>
            </a:r>
          </a:p>
          <a:p>
            <a:pPr lvl="1"/>
            <a:r>
              <a:rPr lang="cs-CZ" sz="2000" dirty="0" smtClean="0"/>
              <a:t>Vyjadřuje dobu vzniku závazků do doby jejich úhrady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548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likvidity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Běžná likvidita = Oběžná aktiva/KTD závazky</a:t>
            </a:r>
          </a:p>
          <a:p>
            <a:pPr lvl="1"/>
            <a:r>
              <a:rPr lang="cs-CZ" sz="2000" dirty="0" smtClean="0"/>
              <a:t>Kolikrát je schopen klient uspokojit své věřitele, kdyby proměnil veškerá OA v hotovost</a:t>
            </a:r>
          </a:p>
          <a:p>
            <a:pPr lvl="1"/>
            <a:r>
              <a:rPr lang="cs-CZ" sz="2000" dirty="0" smtClean="0"/>
              <a:t>Doporučené hodnoty 1,5 – 2,5</a:t>
            </a:r>
          </a:p>
          <a:p>
            <a:r>
              <a:rPr lang="cs-CZ" sz="2200" dirty="0" smtClean="0"/>
              <a:t>Pohotová likvidita = (Oběžná aktiva – Zásoby)/KTD závazky</a:t>
            </a:r>
          </a:p>
          <a:p>
            <a:pPr lvl="1"/>
            <a:r>
              <a:rPr lang="cs-CZ" sz="2000" dirty="0" smtClean="0"/>
              <a:t>Podstatně nižší hodnota pohotové likvidity ukazuje nadměrnou váhu zásob ve struktuře aktiv</a:t>
            </a:r>
          </a:p>
          <a:p>
            <a:pPr lvl="1"/>
            <a:r>
              <a:rPr lang="cs-CZ" sz="2000" dirty="0" smtClean="0"/>
              <a:t>Doporučené hodnoty 1 – 1,5</a:t>
            </a:r>
          </a:p>
          <a:p>
            <a:r>
              <a:rPr lang="cs-CZ" sz="2200" dirty="0" smtClean="0"/>
              <a:t>Peněžní likvidita = Peněžní prostředky/KTD závazky</a:t>
            </a:r>
          </a:p>
          <a:p>
            <a:pPr lvl="1"/>
            <a:r>
              <a:rPr lang="cs-CZ" sz="2000" dirty="0" smtClean="0"/>
              <a:t>Vyjadřuje okamžitou schopnost klienta uhradit určitou výši běžných závazků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56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zadluženosti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zadluženost = Cizí zdroje/Aktiva</a:t>
            </a:r>
          </a:p>
          <a:p>
            <a:pPr lvl="1"/>
            <a:r>
              <a:rPr lang="cs-CZ" sz="2000" dirty="0" smtClean="0"/>
              <a:t>Uvádí se v %, doporučené hodnoty 50 – 75% v závislosti na odvětví</a:t>
            </a:r>
          </a:p>
          <a:p>
            <a:pPr lvl="1"/>
            <a:r>
              <a:rPr lang="cs-CZ" sz="2000" dirty="0" smtClean="0"/>
              <a:t>Pro banku nepřijatelné pokud převyšuje 90%</a:t>
            </a:r>
          </a:p>
          <a:p>
            <a:r>
              <a:rPr lang="cs-CZ" dirty="0" smtClean="0"/>
              <a:t>Míra zadluženosti = Cizí zdroje/Vlastní kapitál</a:t>
            </a:r>
          </a:p>
          <a:p>
            <a:pPr lvl="1"/>
            <a:r>
              <a:rPr lang="cs-CZ" sz="2000" dirty="0" smtClean="0"/>
              <a:t>Také nazývána finanční pákou</a:t>
            </a:r>
          </a:p>
          <a:p>
            <a:r>
              <a:rPr lang="cs-CZ" dirty="0" smtClean="0"/>
              <a:t>Úrokové krytí = EBIT/Nákladové úroky</a:t>
            </a:r>
          </a:p>
          <a:p>
            <a:pPr lvl="1"/>
            <a:r>
              <a:rPr lang="cs-CZ" sz="2000" dirty="0" smtClean="0"/>
              <a:t>Schopnost podniku splácet úroky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049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druhy bankovních rizik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úvěrové </a:t>
            </a:r>
            <a:r>
              <a:rPr lang="cs-CZ" dirty="0"/>
              <a:t>riziko, </a:t>
            </a:r>
            <a:endParaRPr lang="cs-CZ" dirty="0" smtClean="0"/>
          </a:p>
          <a:p>
            <a:r>
              <a:rPr lang="cs-CZ" dirty="0" smtClean="0"/>
              <a:t>tržní </a:t>
            </a:r>
            <a:r>
              <a:rPr lang="cs-CZ" dirty="0"/>
              <a:t>riziko, </a:t>
            </a:r>
            <a:endParaRPr lang="cs-CZ" dirty="0" smtClean="0"/>
          </a:p>
          <a:p>
            <a:r>
              <a:rPr lang="cs-CZ" dirty="0" smtClean="0"/>
              <a:t>likviditní </a:t>
            </a:r>
            <a:r>
              <a:rPr lang="cs-CZ" dirty="0"/>
              <a:t>riziko, </a:t>
            </a:r>
            <a:endParaRPr lang="cs-CZ" dirty="0" smtClean="0"/>
          </a:p>
          <a:p>
            <a:r>
              <a:rPr lang="cs-CZ" dirty="0" smtClean="0"/>
              <a:t>kapitálové riziko,</a:t>
            </a:r>
          </a:p>
          <a:p>
            <a:r>
              <a:rPr lang="cs-CZ" dirty="0" smtClean="0"/>
              <a:t>operační </a:t>
            </a:r>
            <a:r>
              <a:rPr lang="cs-CZ" dirty="0"/>
              <a:t>riziko</a:t>
            </a:r>
            <a:r>
              <a:rPr lang="cs-CZ" dirty="0" smtClean="0"/>
              <a:t>.</a:t>
            </a:r>
            <a:endParaRPr lang="cs-CZ" sz="20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ukazatele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 návratnosti úvěru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 Výše úvěru/Cash </a:t>
            </a:r>
            <a:r>
              <a:rPr lang="cs-CZ" dirty="0" err="1" smtClean="0"/>
              <a:t>flow</a:t>
            </a:r>
            <a:r>
              <a:rPr lang="cs-CZ" dirty="0" smtClean="0"/>
              <a:t> z provozní činnosti</a:t>
            </a:r>
          </a:p>
          <a:p>
            <a:pPr lvl="1"/>
            <a:r>
              <a:rPr lang="cs-CZ" sz="2000" dirty="0" smtClean="0"/>
              <a:t>Za jaké období je klient schopen splatit úvěr</a:t>
            </a:r>
          </a:p>
          <a:p>
            <a:r>
              <a:rPr lang="cs-CZ" dirty="0" smtClean="0"/>
              <a:t>Čistý pracovní kapitál – NWC </a:t>
            </a:r>
            <a:r>
              <a:rPr lang="cs-CZ" sz="2000" dirty="0" smtClean="0"/>
              <a:t>(Net </a:t>
            </a:r>
            <a:r>
              <a:rPr lang="cs-CZ" sz="2000" dirty="0" err="1" smtClean="0"/>
              <a:t>Working</a:t>
            </a:r>
            <a:r>
              <a:rPr lang="cs-CZ" sz="2000" dirty="0" smtClean="0"/>
              <a:t> </a:t>
            </a:r>
            <a:r>
              <a:rPr lang="cs-CZ" sz="2000" dirty="0" err="1" smtClean="0"/>
              <a:t>Capital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dirty="0" smtClean="0"/>
              <a:t>= Oběžná aktiva – KTD cizí zdroje</a:t>
            </a:r>
          </a:p>
          <a:p>
            <a:pPr lvl="1"/>
            <a:r>
              <a:rPr lang="cs-CZ" sz="2000" dirty="0" smtClean="0"/>
              <a:t>Má-li být podnik likvidní, musí mít potřebnou výši relativně volného kapitálu tzn. přebytek KTD likvidních aktiv nad KTD cizími zdroji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54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úvěrových podmínek – zajištění úvěru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Úvěry na přechodný nedostatek finančních prostředků (kontokorentní úvěr, spotřebitelský úvěr, směnečný úvěr, revolvingový úvěr)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Pohledávky, směnka, skladištní listy, záruka, příp. nemovitost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dirty="0" smtClean="0"/>
              <a:t>Investiční úvěr, hypotéční úvěr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cs-CZ" dirty="0" smtClean="0"/>
              <a:t>Nemovitost, zástava věcí movitých, záruka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6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úvěrových podmínek – úroková sazba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Pohyblivá úroková sazba</a:t>
            </a:r>
          </a:p>
          <a:p>
            <a:pPr lvl="1"/>
            <a:r>
              <a:rPr lang="cs-CZ" dirty="0" smtClean="0"/>
              <a:t>Typická pro krátkodobé úvěry – kontokorentní úvěr, směnečný úvěr, revolvingový úvěr</a:t>
            </a:r>
          </a:p>
          <a:p>
            <a:r>
              <a:rPr lang="cs-CZ" dirty="0" smtClean="0"/>
              <a:t>Pevná úroková sazba</a:t>
            </a:r>
          </a:p>
          <a:p>
            <a:pPr lvl="1"/>
            <a:r>
              <a:rPr lang="cs-CZ" dirty="0" smtClean="0"/>
              <a:t>Typická pro dlouhodobé úvěry – investiční a hypotéční úvěr</a:t>
            </a:r>
          </a:p>
          <a:p>
            <a:r>
              <a:rPr lang="cs-CZ" dirty="0" smtClean="0"/>
              <a:t>KONSTRUKCE</a:t>
            </a:r>
          </a:p>
          <a:p>
            <a:pPr lvl="1"/>
            <a:r>
              <a:rPr lang="cs-CZ" dirty="0" smtClean="0"/>
              <a:t>PRIBOR (1M, 3M) + odchylka podle rizikovosti klienta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148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plnění úvěrových podmínek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bonity klienta - jedenkrát za půl roku, čtvrtletně, měsíčně</a:t>
            </a:r>
          </a:p>
          <a:p>
            <a:pPr lvl="1"/>
            <a:r>
              <a:rPr lang="cs-CZ" sz="2000" dirty="0" smtClean="0"/>
              <a:t>Předložení podkladů – finančních výkazů, přehled pohledávek a závazků</a:t>
            </a:r>
          </a:p>
          <a:p>
            <a:r>
              <a:rPr lang="cs-CZ" dirty="0" smtClean="0"/>
              <a:t>Členění pohledávek za klienty</a:t>
            </a:r>
          </a:p>
          <a:p>
            <a:pPr lvl="1"/>
            <a:r>
              <a:rPr lang="cs-CZ" sz="2000" dirty="0" smtClean="0"/>
              <a:t>Standardní – žádná z pohledávek není po splatnosti déle než 30 dní</a:t>
            </a:r>
          </a:p>
          <a:p>
            <a:pPr lvl="1"/>
            <a:r>
              <a:rPr lang="cs-CZ" sz="2000" dirty="0" smtClean="0"/>
              <a:t>Sledované – splátky po splatnosti do 90 dní</a:t>
            </a:r>
          </a:p>
          <a:p>
            <a:pPr lvl="1"/>
            <a:r>
              <a:rPr lang="cs-CZ" sz="2000" dirty="0" smtClean="0"/>
              <a:t>Nestandardní – splátky po splatnosti do 180 dní</a:t>
            </a:r>
          </a:p>
          <a:p>
            <a:pPr lvl="1"/>
            <a:r>
              <a:rPr lang="cs-CZ" sz="2000" dirty="0" smtClean="0"/>
              <a:t>Pochybné – splátky po splatnosti do 360 dní</a:t>
            </a:r>
          </a:p>
          <a:p>
            <a:pPr lvl="1"/>
            <a:r>
              <a:rPr lang="cs-CZ" sz="2000" dirty="0" smtClean="0"/>
              <a:t>Ztrátové – splátky po splatnosti nad 360 dní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Úvěrové riziko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Úvěrové riziko spočívá v tom, že klient banky nedodrží sjednané podmínky finanční transakce a bance tím vznikne finanční ztráta. </a:t>
            </a:r>
            <a:endParaRPr lang="cs-CZ" sz="2000" dirty="0" smtClean="0"/>
          </a:p>
          <a:p>
            <a:pPr algn="just"/>
            <a:r>
              <a:rPr lang="cs-CZ" sz="2000" dirty="0"/>
              <a:t>Příčiny úvěrového rizika můžeme rozdělit na dvě skupiny: 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interní </a:t>
            </a:r>
            <a:r>
              <a:rPr lang="cs-CZ" sz="2000" dirty="0"/>
              <a:t>příčiny, které jsou bezprostředně závislé na vlastních rozhodnutích banky, vyplývají ze špatných rozhodnutí banky o alokaci aktiv; 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externí </a:t>
            </a:r>
            <a:r>
              <a:rPr lang="cs-CZ" sz="2000" dirty="0"/>
              <a:t>příčiny, které jsou naopak v zásadě nezávislé na rozhodnutích banky a jsou dány celkovým vývojem ekonomiky, </a:t>
            </a:r>
            <a:r>
              <a:rPr lang="cs-CZ" sz="2000" dirty="0" smtClean="0"/>
              <a:t>politickou situací apod.</a:t>
            </a:r>
          </a:p>
          <a:p>
            <a:pPr algn="just"/>
            <a:r>
              <a:rPr lang="cs-CZ" sz="2000" dirty="0" smtClean="0"/>
              <a:t>Úvěrové riziko ovlivňuje ziskovost banky, likviditu a úrokové riziko.</a:t>
            </a:r>
          </a:p>
          <a:p>
            <a:pPr algn="just"/>
            <a:r>
              <a:rPr lang="cs-CZ" sz="2000" dirty="0" smtClean="0"/>
              <a:t>Řízení úvěrového rizika – prověřování bonity klientů, využívání zajišťovacích instrumentů</a:t>
            </a:r>
            <a:endParaRPr lang="cs-CZ" sz="20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0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Tržní riziko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Jedná se o riziko ztráty ze změn tržních cen </a:t>
            </a:r>
            <a:r>
              <a:rPr lang="cs-CZ" dirty="0" smtClean="0"/>
              <a:t>v</a:t>
            </a:r>
            <a:r>
              <a:rPr lang="cs-CZ" dirty="0"/>
              <a:t> důsledku nepříznivých změn tržních podmínek, tj. nepříznivého vývoje úrokových měr (úrokové riziko), cen akcií (akciové riziko), cen komodit (komoditní riziko) či měnového kurzu (měnové riziko).</a:t>
            </a:r>
          </a:p>
          <a:p>
            <a:r>
              <a:rPr lang="cs-CZ" dirty="0" smtClean="0"/>
              <a:t>Tržní riziko můžeme rozdělit na:</a:t>
            </a:r>
          </a:p>
          <a:p>
            <a:pPr lvl="1"/>
            <a:r>
              <a:rPr lang="cs-CZ" dirty="0" smtClean="0"/>
              <a:t>Úrokové riziko,</a:t>
            </a:r>
          </a:p>
          <a:p>
            <a:pPr lvl="1"/>
            <a:r>
              <a:rPr lang="cs-CZ" dirty="0" smtClean="0"/>
              <a:t>Akciové riziko,</a:t>
            </a:r>
          </a:p>
          <a:p>
            <a:pPr lvl="1"/>
            <a:r>
              <a:rPr lang="cs-CZ" dirty="0" smtClean="0"/>
              <a:t>Komoditní riziko,</a:t>
            </a:r>
          </a:p>
          <a:p>
            <a:pPr lvl="1"/>
            <a:r>
              <a:rPr lang="cs-CZ" dirty="0" smtClean="0"/>
              <a:t>Měnové riziko.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02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Tržní riziko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Úrokové riziko</a:t>
            </a:r>
          </a:p>
          <a:p>
            <a:pPr lvl="1"/>
            <a:r>
              <a:rPr lang="cs-CZ" sz="2000" dirty="0" smtClean="0"/>
              <a:t>Riziko změn </a:t>
            </a:r>
            <a:r>
              <a:rPr lang="cs-CZ" sz="2000" dirty="0"/>
              <a:t>tržních úrokových sazeb a jejich dopadu na zisk banky</a:t>
            </a:r>
            <a:r>
              <a:rPr lang="cs-CZ" sz="2000" dirty="0" smtClean="0"/>
              <a:t>.</a:t>
            </a:r>
          </a:p>
          <a:p>
            <a:pPr lvl="1"/>
            <a:r>
              <a:rPr lang="cs-CZ" sz="2000" dirty="0" smtClean="0"/>
              <a:t>Řízení </a:t>
            </a:r>
          </a:p>
          <a:p>
            <a:pPr marL="1257300" lvl="2" indent="-342900">
              <a:buFontTx/>
              <a:buChar char="-"/>
            </a:pPr>
            <a:r>
              <a:rPr lang="cs-CZ" sz="2000" dirty="0" smtClean="0"/>
              <a:t>přizpůsobení </a:t>
            </a:r>
            <a:r>
              <a:rPr lang="cs-CZ" sz="2000" dirty="0"/>
              <a:t>struktury aktiv a pasiv z hlediska jejich </a:t>
            </a:r>
            <a:r>
              <a:rPr lang="cs-CZ" sz="2000" dirty="0" smtClean="0"/>
              <a:t>citlivosti,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pomocí termínových operací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b="1" dirty="0" smtClean="0"/>
              <a:t>Akciové riziko</a:t>
            </a:r>
          </a:p>
          <a:p>
            <a:pPr lvl="1"/>
            <a:r>
              <a:rPr lang="cs-CZ" sz="2000" dirty="0"/>
              <a:t>R</a:t>
            </a:r>
            <a:r>
              <a:rPr lang="cs-CZ" sz="2000" dirty="0" smtClean="0"/>
              <a:t>iziko </a:t>
            </a:r>
            <a:r>
              <a:rPr lang="cs-CZ" sz="2000" dirty="0"/>
              <a:t>ztráty ze změn cen nástrojů citlivých na ceny akcií</a:t>
            </a:r>
            <a:r>
              <a:rPr lang="cs-CZ" sz="2000" dirty="0" smtClean="0"/>
              <a:t>.</a:t>
            </a:r>
          </a:p>
          <a:p>
            <a:pPr lvl="1"/>
            <a:r>
              <a:rPr lang="cs-CZ" sz="2000" dirty="0" smtClean="0"/>
              <a:t>Řízení – diverzifikace.</a:t>
            </a:r>
          </a:p>
          <a:p>
            <a:pPr lvl="1"/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99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Tržní riziko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Komoditní riziko</a:t>
            </a:r>
          </a:p>
          <a:p>
            <a:pPr lvl="1"/>
            <a:r>
              <a:rPr lang="cs-CZ" sz="2000" dirty="0"/>
              <a:t>R</a:t>
            </a:r>
            <a:r>
              <a:rPr lang="cs-CZ" sz="2000" dirty="0" smtClean="0"/>
              <a:t>iziko </a:t>
            </a:r>
            <a:r>
              <a:rPr lang="cs-CZ" sz="2000" dirty="0"/>
              <a:t>ztráty ze změn cen nástrojů citlivých na ceny komodit</a:t>
            </a:r>
            <a:r>
              <a:rPr lang="cs-CZ" sz="2000" dirty="0" smtClean="0"/>
              <a:t>.</a:t>
            </a:r>
          </a:p>
          <a:p>
            <a:pPr lvl="1"/>
            <a:r>
              <a:rPr lang="cs-CZ" sz="2000" dirty="0" smtClean="0"/>
              <a:t>Řízení – pomocí termínových operací.</a:t>
            </a:r>
          </a:p>
          <a:p>
            <a:pPr marL="57150" indent="0">
              <a:buNone/>
            </a:pPr>
            <a:r>
              <a:rPr lang="cs-CZ" sz="2000" b="1" dirty="0" smtClean="0"/>
              <a:t>Měnové riziko</a:t>
            </a:r>
          </a:p>
          <a:p>
            <a:pPr marL="800100" lvl="1"/>
            <a:r>
              <a:rPr lang="cs-CZ" sz="2000" dirty="0"/>
              <a:t>B</a:t>
            </a:r>
            <a:r>
              <a:rPr lang="cs-CZ" sz="2000" dirty="0" smtClean="0"/>
              <a:t>lízké </a:t>
            </a:r>
            <a:r>
              <a:rPr lang="cs-CZ" sz="2000" dirty="0"/>
              <a:t>úrokovému riziku. Vyplývá pro banku ze změn měnových kurzů</a:t>
            </a:r>
            <a:r>
              <a:rPr lang="cs-CZ" sz="2000" dirty="0" smtClean="0"/>
              <a:t>.</a:t>
            </a:r>
          </a:p>
          <a:p>
            <a:pPr lvl="1"/>
            <a:r>
              <a:rPr lang="cs-CZ" sz="2000" dirty="0"/>
              <a:t>Řízení 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přizpůsobení struktury aktiv a pasiv z hlediska jejich citlivosti,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pomocí termínových operací</a:t>
            </a:r>
            <a:r>
              <a:rPr lang="cs-CZ" sz="2000" dirty="0" smtClean="0"/>
              <a:t>.</a:t>
            </a:r>
          </a:p>
          <a:p>
            <a:pPr marL="800100" lvl="1"/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427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Likviditní riziko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300" dirty="0" smtClean="0"/>
              <a:t>Schopnost dostát </a:t>
            </a:r>
            <a:r>
              <a:rPr lang="cs-CZ" sz="2300" dirty="0"/>
              <a:t>v každém okamžiku svým splatným závazkům, zejména potom schopnost kdykoli vyplatit v požadované formě splatné vklady klientů</a:t>
            </a:r>
            <a:r>
              <a:rPr lang="cs-CZ" sz="2300" dirty="0" smtClean="0"/>
              <a:t>.</a:t>
            </a:r>
          </a:p>
          <a:p>
            <a:pPr algn="just"/>
            <a:r>
              <a:rPr lang="cs-CZ" sz="2300" dirty="0" smtClean="0"/>
              <a:t>Likvidita úzce souvisí se ziskem banky a s ostatními bankovními riziky.</a:t>
            </a:r>
          </a:p>
          <a:p>
            <a:pPr algn="just"/>
            <a:r>
              <a:rPr lang="cs-CZ" sz="2300" dirty="0" smtClean="0"/>
              <a:t>Řízení:</a:t>
            </a:r>
          </a:p>
          <a:p>
            <a:pPr lvl="1" algn="just"/>
            <a:r>
              <a:rPr lang="cs-CZ" sz="2300" dirty="0" smtClean="0"/>
              <a:t>Strana aktiv – vytvářet takové portfolio, které bance zajišťuje dostatek likvidních prostředků,</a:t>
            </a:r>
          </a:p>
          <a:p>
            <a:pPr lvl="1" algn="just"/>
            <a:r>
              <a:rPr lang="cs-CZ" sz="2300" dirty="0" smtClean="0"/>
              <a:t>Strana pasiv – mít k dispozici takové instrumenty, pomocí nichž může banka v případě potřeby získat likvidní prostředky.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50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Kapitálové riziko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R</a:t>
            </a:r>
            <a:r>
              <a:rPr lang="cs-CZ" sz="2000" dirty="0" smtClean="0"/>
              <a:t>iziko </a:t>
            </a:r>
            <a:r>
              <a:rPr lang="cs-CZ" sz="2000" dirty="0"/>
              <a:t>nedostatečné výše vlastního kapitálu vzhledem k pokrytí ztrát banky.</a:t>
            </a:r>
          </a:p>
          <a:p>
            <a:pPr algn="just"/>
            <a:r>
              <a:rPr lang="cs-CZ" sz="2000" dirty="0"/>
              <a:t>Pro banku je důležitá absolutní výše vlastního kapitálu. Stejně důležité je i stanovení kapitálové přiměřenosti ve vztahu k rizikům, která bankovní podnikání obsahuje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 smtClean="0"/>
              <a:t>Kapitálová přiměřenost</a:t>
            </a:r>
          </a:p>
          <a:p>
            <a:pPr lvl="1" algn="just"/>
            <a:r>
              <a:rPr lang="cs-CZ" sz="2000" dirty="0"/>
              <a:t>změření rizik daného subjektu a stanovení odpovídající minimální úrovně kapitálu. Kapitálová přiměřenost představuje ohodnocení bezproblémového chodu finanční instituce v budoucnosti, tj. je ukazovatelem finanční síly a důvěryhodnosti banky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BASLE I, BASLE II, BASLE III</a:t>
            </a:r>
            <a:endParaRPr lang="cs-CZ" sz="2000" dirty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832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n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econ_sablona_4×3_cz</Template>
  <TotalTime>657</TotalTime>
  <Words>1343</Words>
  <Application>Microsoft Office PowerPoint</Application>
  <PresentationFormat>Předvádění na obrazovce (4:3)</PresentationFormat>
  <Paragraphs>284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Tahoma</vt:lpstr>
      <vt:lpstr>Wingdings</vt:lpstr>
      <vt:lpstr>econ_sablona_4×3_cz</vt:lpstr>
      <vt:lpstr>ŘÍZENÍ RIZIK A ÚVĚROVÉ OBCHODY BANKY  ing. Martina Sponerová, ESF, Katedra financí</vt:lpstr>
      <vt:lpstr>Bankovní rizika a základní principy jejich řízení</vt:lpstr>
      <vt:lpstr>Nejdůležitější druhy bankovních rizik</vt:lpstr>
      <vt:lpstr>Úvěrové riziko</vt:lpstr>
      <vt:lpstr>Tržní riziko</vt:lpstr>
      <vt:lpstr>Tržní riziko</vt:lpstr>
      <vt:lpstr>Tržní riziko</vt:lpstr>
      <vt:lpstr>Likviditní riziko</vt:lpstr>
      <vt:lpstr>Kapitálové riziko</vt:lpstr>
      <vt:lpstr>Operační riziko</vt:lpstr>
      <vt:lpstr>ÚVĚROVÉ OBCHODY BANKY</vt:lpstr>
      <vt:lpstr>ÚVĚROVÉ OBCHODY BANKY</vt:lpstr>
      <vt:lpstr>Nabídka úvěrových produktů</vt:lpstr>
      <vt:lpstr>Poskytnutí úvěrového obchodu</vt:lpstr>
      <vt:lpstr>Poskytnutí úvěrového obchodu</vt:lpstr>
      <vt:lpstr>Vyhodnocení bonity klienta FOO</vt:lpstr>
      <vt:lpstr>Vyhodnocení bonity klienta – právnické osoby, FOP</vt:lpstr>
      <vt:lpstr>Analýza hospodářské situace</vt:lpstr>
      <vt:lpstr>Analýza finanční situace</vt:lpstr>
      <vt:lpstr>Analýza finanční situace</vt:lpstr>
      <vt:lpstr>Rozvaha</vt:lpstr>
      <vt:lpstr>Analýza finanční situace</vt:lpstr>
      <vt:lpstr>Výkaz zisku a ztrát</vt:lpstr>
      <vt:lpstr>Výkaz Cash Flow</vt:lpstr>
      <vt:lpstr>Analýza ziskovosti</vt:lpstr>
      <vt:lpstr>Analýza rentability</vt:lpstr>
      <vt:lpstr>Analýza aktivity</vt:lpstr>
      <vt:lpstr>Analýza likvidity</vt:lpstr>
      <vt:lpstr>Analýza zadluženosti</vt:lpstr>
      <vt:lpstr>Ostatní ukazatele</vt:lpstr>
      <vt:lpstr>Stanovení úvěrových podmínek – zajištění úvěru</vt:lpstr>
      <vt:lpstr>Stanovení úvěrových podmínek – úroková sazba</vt:lpstr>
      <vt:lpstr>Kontrola plnění úvěrových podmínek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Panek Dalibor</cp:lastModifiedBy>
  <cp:revision>23</cp:revision>
  <cp:lastPrinted>2017-10-17T07:33:31Z</cp:lastPrinted>
  <dcterms:created xsi:type="dcterms:W3CDTF">2016-10-20T10:21:54Z</dcterms:created>
  <dcterms:modified xsi:type="dcterms:W3CDTF">2018-03-29T08:24:45Z</dcterms:modified>
</cp:coreProperties>
</file>