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2" r:id="rId5"/>
    <p:sldId id="261" r:id="rId6"/>
    <p:sldId id="262" r:id="rId7"/>
    <p:sldId id="263" r:id="rId8"/>
    <p:sldId id="264" r:id="rId9"/>
    <p:sldId id="265" r:id="rId10"/>
    <p:sldId id="266" r:id="rId11"/>
    <p:sldId id="273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594112-2403-47DE-8804-2671181C0774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A76738F-9345-42D0-BAA5-C4329B8B9FDC}">
      <dgm:prSet/>
      <dgm:spPr/>
      <dgm:t>
        <a:bodyPr/>
        <a:lstStyle/>
        <a:p>
          <a:pPr rtl="0"/>
          <a:r>
            <a:rPr lang="cs-CZ" smtClean="0"/>
            <a:t>Problem definition </a:t>
          </a:r>
          <a:endParaRPr lang="cs-CZ"/>
        </a:p>
      </dgm:t>
    </dgm:pt>
    <dgm:pt modelId="{060B8BEB-C1D1-4735-B1CB-931E524435B9}" type="parTrans" cxnId="{14F6EF07-C0D6-4C71-84CE-F9E87A9EF6B9}">
      <dgm:prSet/>
      <dgm:spPr/>
      <dgm:t>
        <a:bodyPr/>
        <a:lstStyle/>
        <a:p>
          <a:endParaRPr lang="cs-CZ"/>
        </a:p>
      </dgm:t>
    </dgm:pt>
    <dgm:pt modelId="{00319CB1-5164-4C5B-88DD-F2E4AEBBEBE9}" type="sibTrans" cxnId="{14F6EF07-C0D6-4C71-84CE-F9E87A9EF6B9}">
      <dgm:prSet/>
      <dgm:spPr/>
      <dgm:t>
        <a:bodyPr/>
        <a:lstStyle/>
        <a:p>
          <a:endParaRPr lang="cs-CZ"/>
        </a:p>
      </dgm:t>
    </dgm:pt>
    <dgm:pt modelId="{C5E0FE76-F1DA-48F1-A152-2F2B7BDA8C0A}">
      <dgm:prSet/>
      <dgm:spPr/>
      <dgm:t>
        <a:bodyPr/>
        <a:lstStyle/>
        <a:p>
          <a:pPr rtl="0"/>
          <a:r>
            <a:rPr lang="cs-CZ" smtClean="0"/>
            <a:t>to define clearly the problem to be tackled</a:t>
          </a:r>
          <a:endParaRPr lang="cs-CZ"/>
        </a:p>
      </dgm:t>
    </dgm:pt>
    <dgm:pt modelId="{0EAAB999-493A-4DBB-838F-1F7C4AFC551B}" type="parTrans" cxnId="{C34EAB82-9B57-472D-B563-849D7DCFC369}">
      <dgm:prSet/>
      <dgm:spPr/>
      <dgm:t>
        <a:bodyPr/>
        <a:lstStyle/>
        <a:p>
          <a:endParaRPr lang="cs-CZ"/>
        </a:p>
      </dgm:t>
    </dgm:pt>
    <dgm:pt modelId="{345DF889-6B7B-495F-82D0-7350D1018578}" type="sibTrans" cxnId="{C34EAB82-9B57-472D-B563-849D7DCFC369}">
      <dgm:prSet/>
      <dgm:spPr/>
      <dgm:t>
        <a:bodyPr/>
        <a:lstStyle/>
        <a:p>
          <a:endParaRPr lang="cs-CZ"/>
        </a:p>
      </dgm:t>
    </dgm:pt>
    <dgm:pt modelId="{E34059DF-4689-4415-9986-40EAF05183CA}">
      <dgm:prSet/>
      <dgm:spPr/>
      <dgm:t>
        <a:bodyPr/>
        <a:lstStyle/>
        <a:p>
          <a:pPr rtl="0"/>
          <a:r>
            <a:rPr lang="cs-CZ" smtClean="0"/>
            <a:t>Exploratory research </a:t>
          </a:r>
          <a:endParaRPr lang="cs-CZ"/>
        </a:p>
      </dgm:t>
    </dgm:pt>
    <dgm:pt modelId="{24A8A385-60A9-49AE-9442-05A5FA376F9C}" type="parTrans" cxnId="{8F670C5B-A8E3-4344-8838-9E88C4202E45}">
      <dgm:prSet/>
      <dgm:spPr/>
      <dgm:t>
        <a:bodyPr/>
        <a:lstStyle/>
        <a:p>
          <a:endParaRPr lang="cs-CZ"/>
        </a:p>
      </dgm:t>
    </dgm:pt>
    <dgm:pt modelId="{EBA5CF7D-7AE9-41C9-86F7-B2633D1A2C83}" type="sibTrans" cxnId="{8F670C5B-A8E3-4344-8838-9E88C4202E45}">
      <dgm:prSet/>
      <dgm:spPr/>
      <dgm:t>
        <a:bodyPr/>
        <a:lstStyle/>
        <a:p>
          <a:endParaRPr lang="cs-CZ"/>
        </a:p>
      </dgm:t>
    </dgm:pt>
    <dgm:pt modelId="{11732FCD-6ADE-4E9B-9A90-8F599939F2B7}">
      <dgm:prSet/>
      <dgm:spPr/>
      <dgm:t>
        <a:bodyPr/>
        <a:lstStyle/>
        <a:p>
          <a:pPr rtl="0"/>
          <a:r>
            <a:rPr lang="cs-CZ" smtClean="0"/>
            <a:t>to identify information gaps and specify the need for further research </a:t>
          </a:r>
          <a:endParaRPr lang="cs-CZ"/>
        </a:p>
      </dgm:t>
    </dgm:pt>
    <dgm:pt modelId="{F723BD32-6EAE-42CC-A921-86EA81830FC9}" type="parTrans" cxnId="{B1BE5F98-F02F-4F4E-BAFF-8C341D49D509}">
      <dgm:prSet/>
      <dgm:spPr/>
      <dgm:t>
        <a:bodyPr/>
        <a:lstStyle/>
        <a:p>
          <a:endParaRPr lang="cs-CZ"/>
        </a:p>
      </dgm:t>
    </dgm:pt>
    <dgm:pt modelId="{72B39095-F7E4-4321-83ED-31C833BB4419}" type="sibTrans" cxnId="{B1BE5F98-F02F-4F4E-BAFF-8C341D49D509}">
      <dgm:prSet/>
      <dgm:spPr/>
      <dgm:t>
        <a:bodyPr/>
        <a:lstStyle/>
        <a:p>
          <a:endParaRPr lang="cs-CZ"/>
        </a:p>
      </dgm:t>
    </dgm:pt>
    <dgm:pt modelId="{79CA6BC4-AE10-4AB1-ACCA-5F3149F7B5F8}">
      <dgm:prSet/>
      <dgm:spPr/>
      <dgm:t>
        <a:bodyPr/>
        <a:lstStyle/>
        <a:p>
          <a:pPr rtl="0"/>
          <a:r>
            <a:rPr lang="cs-CZ" smtClean="0"/>
            <a:t>Quantitative research </a:t>
          </a:r>
          <a:endParaRPr lang="cs-CZ"/>
        </a:p>
      </dgm:t>
    </dgm:pt>
    <dgm:pt modelId="{5F130B40-3D92-48FB-A050-94BBCE369A9B}" type="parTrans" cxnId="{2EC2C979-19B6-4D7A-8052-C8BDE9EB08CE}">
      <dgm:prSet/>
      <dgm:spPr/>
      <dgm:t>
        <a:bodyPr/>
        <a:lstStyle/>
        <a:p>
          <a:endParaRPr lang="cs-CZ"/>
        </a:p>
      </dgm:t>
    </dgm:pt>
    <dgm:pt modelId="{21470291-8CAB-4317-90A5-BC753C36BC1C}" type="sibTrans" cxnId="{2EC2C979-19B6-4D7A-8052-C8BDE9EB08CE}">
      <dgm:prSet/>
      <dgm:spPr/>
      <dgm:t>
        <a:bodyPr/>
        <a:lstStyle/>
        <a:p>
          <a:endParaRPr lang="cs-CZ"/>
        </a:p>
      </dgm:t>
    </dgm:pt>
    <dgm:pt modelId="{7DC13417-79F7-4D84-8826-73A9E8BC09F2}">
      <dgm:prSet/>
      <dgm:spPr/>
      <dgm:t>
        <a:bodyPr/>
        <a:lstStyle/>
        <a:p>
          <a:pPr rtl="0"/>
          <a:r>
            <a:rPr lang="cs-CZ" smtClean="0"/>
            <a:t>utilising a sufficiently large and random sample to enable market segment size to be stimated and strenghtof opinions to be gauged. </a:t>
          </a:r>
          <a:endParaRPr lang="cs-CZ"/>
        </a:p>
      </dgm:t>
    </dgm:pt>
    <dgm:pt modelId="{4DCC0026-99B0-497D-8BAB-AEE1D88B191A}" type="parTrans" cxnId="{2DB9E1F3-109E-49C8-A78C-301008481294}">
      <dgm:prSet/>
      <dgm:spPr/>
      <dgm:t>
        <a:bodyPr/>
        <a:lstStyle/>
        <a:p>
          <a:endParaRPr lang="cs-CZ"/>
        </a:p>
      </dgm:t>
    </dgm:pt>
    <dgm:pt modelId="{606160C0-5230-431F-9007-15183CF6BD7E}" type="sibTrans" cxnId="{2DB9E1F3-109E-49C8-A78C-301008481294}">
      <dgm:prSet/>
      <dgm:spPr/>
      <dgm:t>
        <a:bodyPr/>
        <a:lstStyle/>
        <a:p>
          <a:endParaRPr lang="cs-CZ"/>
        </a:p>
      </dgm:t>
    </dgm:pt>
    <dgm:pt modelId="{5D9067CD-0379-4E56-903D-37A0265A7D04}">
      <dgm:prSet/>
      <dgm:spPr/>
      <dgm:t>
        <a:bodyPr/>
        <a:lstStyle/>
        <a:p>
          <a:pPr rtl="0"/>
          <a:r>
            <a:rPr lang="cs-CZ" smtClean="0"/>
            <a:t>Analysis and interpretation </a:t>
          </a:r>
          <a:endParaRPr lang="cs-CZ"/>
        </a:p>
      </dgm:t>
    </dgm:pt>
    <dgm:pt modelId="{1A63C54D-682E-4842-9170-DEFF5F7C4D90}" type="parTrans" cxnId="{92598C13-AB04-42A2-A111-554F82E63380}">
      <dgm:prSet/>
      <dgm:spPr/>
      <dgm:t>
        <a:bodyPr/>
        <a:lstStyle/>
        <a:p>
          <a:endParaRPr lang="cs-CZ"/>
        </a:p>
      </dgm:t>
    </dgm:pt>
    <dgm:pt modelId="{EF8D0EDB-9BFB-4001-B278-5D7FDCD41F00}" type="sibTrans" cxnId="{92598C13-AB04-42A2-A111-554F82E63380}">
      <dgm:prSet/>
      <dgm:spPr/>
      <dgm:t>
        <a:bodyPr/>
        <a:lstStyle/>
        <a:p>
          <a:endParaRPr lang="cs-CZ"/>
        </a:p>
      </dgm:t>
    </dgm:pt>
    <dgm:pt modelId="{9137F62C-9438-458F-9730-EF1B8BC0F593}">
      <dgm:prSet/>
      <dgm:spPr/>
      <dgm:t>
        <a:bodyPr/>
        <a:lstStyle/>
        <a:p>
          <a:pPr rtl="0"/>
          <a:r>
            <a:rPr lang="cs-CZ" smtClean="0"/>
            <a:t>following data colection, statistical techniques and models can be employed to turn the data generated into meaningful information to help with segmentation</a:t>
          </a:r>
          <a:endParaRPr lang="cs-CZ"/>
        </a:p>
      </dgm:t>
    </dgm:pt>
    <dgm:pt modelId="{3756F860-BE00-4345-9F8C-D297D6B803B2}" type="parTrans" cxnId="{954FD996-E7AA-45BA-A41D-E8CC70E3FECB}">
      <dgm:prSet/>
      <dgm:spPr/>
      <dgm:t>
        <a:bodyPr/>
        <a:lstStyle/>
        <a:p>
          <a:endParaRPr lang="cs-CZ"/>
        </a:p>
      </dgm:t>
    </dgm:pt>
    <dgm:pt modelId="{5C5BF25A-6B0B-47C5-97BD-8D5B868037DA}" type="sibTrans" cxnId="{954FD996-E7AA-45BA-A41D-E8CC70E3FECB}">
      <dgm:prSet/>
      <dgm:spPr/>
      <dgm:t>
        <a:bodyPr/>
        <a:lstStyle/>
        <a:p>
          <a:endParaRPr lang="cs-CZ"/>
        </a:p>
      </dgm:t>
    </dgm:pt>
    <dgm:pt modelId="{7367779D-D502-4C9B-9D9B-95ED821B8244}" type="pres">
      <dgm:prSet presAssocID="{B4594112-2403-47DE-8804-2671181C0774}" presName="linearFlow" presStyleCnt="0">
        <dgm:presLayoutVars>
          <dgm:dir/>
          <dgm:animLvl val="lvl"/>
          <dgm:resizeHandles val="exact"/>
        </dgm:presLayoutVars>
      </dgm:prSet>
      <dgm:spPr/>
    </dgm:pt>
    <dgm:pt modelId="{B6787242-77B5-4086-9650-7F5ED8B83FB9}" type="pres">
      <dgm:prSet presAssocID="{3A76738F-9345-42D0-BAA5-C4329B8B9FDC}" presName="composite" presStyleCnt="0"/>
      <dgm:spPr/>
    </dgm:pt>
    <dgm:pt modelId="{E31E4171-FCCB-4475-B8C9-946C265D8B43}" type="pres">
      <dgm:prSet presAssocID="{3A76738F-9345-42D0-BAA5-C4329B8B9FDC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1AC0AFFA-197E-420B-BF32-BD1889EC0216}" type="pres">
      <dgm:prSet presAssocID="{3A76738F-9345-42D0-BAA5-C4329B8B9FDC}" presName="descendantText" presStyleLbl="alignAcc1" presStyleIdx="0" presStyleCnt="4">
        <dgm:presLayoutVars>
          <dgm:bulletEnabled val="1"/>
        </dgm:presLayoutVars>
      </dgm:prSet>
      <dgm:spPr/>
    </dgm:pt>
    <dgm:pt modelId="{C9128182-8D62-4992-BA5B-E4132942C627}" type="pres">
      <dgm:prSet presAssocID="{00319CB1-5164-4C5B-88DD-F2E4AEBBEBE9}" presName="sp" presStyleCnt="0"/>
      <dgm:spPr/>
    </dgm:pt>
    <dgm:pt modelId="{9C371C8A-22E7-4334-AB9A-C2C2A45F0EEA}" type="pres">
      <dgm:prSet presAssocID="{E34059DF-4689-4415-9986-40EAF05183CA}" presName="composite" presStyleCnt="0"/>
      <dgm:spPr/>
    </dgm:pt>
    <dgm:pt modelId="{D0ABD53A-522C-46DF-834D-653498CE3CD0}" type="pres">
      <dgm:prSet presAssocID="{E34059DF-4689-4415-9986-40EAF05183CA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1F5F5AC9-91D7-4311-B850-AE352C2F94F1}" type="pres">
      <dgm:prSet presAssocID="{E34059DF-4689-4415-9986-40EAF05183CA}" presName="descendantText" presStyleLbl="alignAcc1" presStyleIdx="1" presStyleCnt="4">
        <dgm:presLayoutVars>
          <dgm:bulletEnabled val="1"/>
        </dgm:presLayoutVars>
      </dgm:prSet>
      <dgm:spPr/>
    </dgm:pt>
    <dgm:pt modelId="{0E5FA3A0-3DE2-4C38-A55C-FEC82009F370}" type="pres">
      <dgm:prSet presAssocID="{EBA5CF7D-7AE9-41C9-86F7-B2633D1A2C83}" presName="sp" presStyleCnt="0"/>
      <dgm:spPr/>
    </dgm:pt>
    <dgm:pt modelId="{C61260C8-3BFE-461F-B382-B7BD7BB591CA}" type="pres">
      <dgm:prSet presAssocID="{79CA6BC4-AE10-4AB1-ACCA-5F3149F7B5F8}" presName="composite" presStyleCnt="0"/>
      <dgm:spPr/>
    </dgm:pt>
    <dgm:pt modelId="{CC6F4CD6-2133-4B27-9639-926C753C4571}" type="pres">
      <dgm:prSet presAssocID="{79CA6BC4-AE10-4AB1-ACCA-5F3149F7B5F8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4EFB918D-516A-420D-80B7-5B7AF4EE2D1B}" type="pres">
      <dgm:prSet presAssocID="{79CA6BC4-AE10-4AB1-ACCA-5F3149F7B5F8}" presName="descendantText" presStyleLbl="alignAcc1" presStyleIdx="2" presStyleCnt="4">
        <dgm:presLayoutVars>
          <dgm:bulletEnabled val="1"/>
        </dgm:presLayoutVars>
      </dgm:prSet>
      <dgm:spPr/>
    </dgm:pt>
    <dgm:pt modelId="{74CBA4B3-D246-4570-92F5-122CD78054AB}" type="pres">
      <dgm:prSet presAssocID="{21470291-8CAB-4317-90A5-BC753C36BC1C}" presName="sp" presStyleCnt="0"/>
      <dgm:spPr/>
    </dgm:pt>
    <dgm:pt modelId="{EB35BE69-BB0B-49B7-A54A-41B6D6D33352}" type="pres">
      <dgm:prSet presAssocID="{5D9067CD-0379-4E56-903D-37A0265A7D04}" presName="composite" presStyleCnt="0"/>
      <dgm:spPr/>
    </dgm:pt>
    <dgm:pt modelId="{B1D483A2-F67E-4D89-93C4-E9E6C6D5EE68}" type="pres">
      <dgm:prSet presAssocID="{5D9067CD-0379-4E56-903D-37A0265A7D04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AD90464E-DB58-4AA8-BF08-8CDD09167831}" type="pres">
      <dgm:prSet presAssocID="{5D9067CD-0379-4E56-903D-37A0265A7D04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00B91A90-6664-4A4C-92D2-5BF3A58EF045}" type="presOf" srcId="{11732FCD-6ADE-4E9B-9A90-8F599939F2B7}" destId="{1F5F5AC9-91D7-4311-B850-AE352C2F94F1}" srcOrd="0" destOrd="0" presId="urn:microsoft.com/office/officeart/2005/8/layout/chevron2"/>
    <dgm:cxn modelId="{4D856C44-8C8C-4219-BAE0-943F8C3FBA0D}" type="presOf" srcId="{5D9067CD-0379-4E56-903D-37A0265A7D04}" destId="{B1D483A2-F67E-4D89-93C4-E9E6C6D5EE68}" srcOrd="0" destOrd="0" presId="urn:microsoft.com/office/officeart/2005/8/layout/chevron2"/>
    <dgm:cxn modelId="{37E7D1D8-8833-4E0D-A079-4C5B75B62BCD}" type="presOf" srcId="{7DC13417-79F7-4D84-8826-73A9E8BC09F2}" destId="{4EFB918D-516A-420D-80B7-5B7AF4EE2D1B}" srcOrd="0" destOrd="0" presId="urn:microsoft.com/office/officeart/2005/8/layout/chevron2"/>
    <dgm:cxn modelId="{2DB9E1F3-109E-49C8-A78C-301008481294}" srcId="{79CA6BC4-AE10-4AB1-ACCA-5F3149F7B5F8}" destId="{7DC13417-79F7-4D84-8826-73A9E8BC09F2}" srcOrd="0" destOrd="0" parTransId="{4DCC0026-99B0-497D-8BAB-AEE1D88B191A}" sibTransId="{606160C0-5230-431F-9007-15183CF6BD7E}"/>
    <dgm:cxn modelId="{8F670C5B-A8E3-4344-8838-9E88C4202E45}" srcId="{B4594112-2403-47DE-8804-2671181C0774}" destId="{E34059DF-4689-4415-9986-40EAF05183CA}" srcOrd="1" destOrd="0" parTransId="{24A8A385-60A9-49AE-9442-05A5FA376F9C}" sibTransId="{EBA5CF7D-7AE9-41C9-86F7-B2633D1A2C83}"/>
    <dgm:cxn modelId="{954FD996-E7AA-45BA-A41D-E8CC70E3FECB}" srcId="{5D9067CD-0379-4E56-903D-37A0265A7D04}" destId="{9137F62C-9438-458F-9730-EF1B8BC0F593}" srcOrd="0" destOrd="0" parTransId="{3756F860-BE00-4345-9F8C-D297D6B803B2}" sibTransId="{5C5BF25A-6B0B-47C5-97BD-8D5B868037DA}"/>
    <dgm:cxn modelId="{14F6EF07-C0D6-4C71-84CE-F9E87A9EF6B9}" srcId="{B4594112-2403-47DE-8804-2671181C0774}" destId="{3A76738F-9345-42D0-BAA5-C4329B8B9FDC}" srcOrd="0" destOrd="0" parTransId="{060B8BEB-C1D1-4735-B1CB-931E524435B9}" sibTransId="{00319CB1-5164-4C5B-88DD-F2E4AEBBEBE9}"/>
    <dgm:cxn modelId="{92598C13-AB04-42A2-A111-554F82E63380}" srcId="{B4594112-2403-47DE-8804-2671181C0774}" destId="{5D9067CD-0379-4E56-903D-37A0265A7D04}" srcOrd="3" destOrd="0" parTransId="{1A63C54D-682E-4842-9170-DEFF5F7C4D90}" sibTransId="{EF8D0EDB-9BFB-4001-B278-5D7FDCD41F00}"/>
    <dgm:cxn modelId="{C34EAB82-9B57-472D-B563-849D7DCFC369}" srcId="{3A76738F-9345-42D0-BAA5-C4329B8B9FDC}" destId="{C5E0FE76-F1DA-48F1-A152-2F2B7BDA8C0A}" srcOrd="0" destOrd="0" parTransId="{0EAAB999-493A-4DBB-838F-1F7C4AFC551B}" sibTransId="{345DF889-6B7B-495F-82D0-7350D1018578}"/>
    <dgm:cxn modelId="{B1BE5F98-F02F-4F4E-BAFF-8C341D49D509}" srcId="{E34059DF-4689-4415-9986-40EAF05183CA}" destId="{11732FCD-6ADE-4E9B-9A90-8F599939F2B7}" srcOrd="0" destOrd="0" parTransId="{F723BD32-6EAE-42CC-A921-86EA81830FC9}" sibTransId="{72B39095-F7E4-4321-83ED-31C833BB4419}"/>
    <dgm:cxn modelId="{76D92188-DFCA-4041-9D8F-0A3731654E15}" type="presOf" srcId="{E34059DF-4689-4415-9986-40EAF05183CA}" destId="{D0ABD53A-522C-46DF-834D-653498CE3CD0}" srcOrd="0" destOrd="0" presId="urn:microsoft.com/office/officeart/2005/8/layout/chevron2"/>
    <dgm:cxn modelId="{6A0E66BD-F4E9-4A1C-A88A-6DC27832C387}" type="presOf" srcId="{B4594112-2403-47DE-8804-2671181C0774}" destId="{7367779D-D502-4C9B-9D9B-95ED821B8244}" srcOrd="0" destOrd="0" presId="urn:microsoft.com/office/officeart/2005/8/layout/chevron2"/>
    <dgm:cxn modelId="{E3807680-F426-4CA9-A3D4-8B340EC0738C}" type="presOf" srcId="{79CA6BC4-AE10-4AB1-ACCA-5F3149F7B5F8}" destId="{CC6F4CD6-2133-4B27-9639-926C753C4571}" srcOrd="0" destOrd="0" presId="urn:microsoft.com/office/officeart/2005/8/layout/chevron2"/>
    <dgm:cxn modelId="{69183650-E0D0-4D14-ABD9-3C0F3811892E}" type="presOf" srcId="{9137F62C-9438-458F-9730-EF1B8BC0F593}" destId="{AD90464E-DB58-4AA8-BF08-8CDD09167831}" srcOrd="0" destOrd="0" presId="urn:microsoft.com/office/officeart/2005/8/layout/chevron2"/>
    <dgm:cxn modelId="{CE0F6B54-6BE8-4A0F-B92F-D7744BDC6231}" type="presOf" srcId="{3A76738F-9345-42D0-BAA5-C4329B8B9FDC}" destId="{E31E4171-FCCB-4475-B8C9-946C265D8B43}" srcOrd="0" destOrd="0" presId="urn:microsoft.com/office/officeart/2005/8/layout/chevron2"/>
    <dgm:cxn modelId="{4DC49278-FC0D-4A0A-8B17-3C9A23AC50D7}" type="presOf" srcId="{C5E0FE76-F1DA-48F1-A152-2F2B7BDA8C0A}" destId="{1AC0AFFA-197E-420B-BF32-BD1889EC0216}" srcOrd="0" destOrd="0" presId="urn:microsoft.com/office/officeart/2005/8/layout/chevron2"/>
    <dgm:cxn modelId="{2EC2C979-19B6-4D7A-8052-C8BDE9EB08CE}" srcId="{B4594112-2403-47DE-8804-2671181C0774}" destId="{79CA6BC4-AE10-4AB1-ACCA-5F3149F7B5F8}" srcOrd="2" destOrd="0" parTransId="{5F130B40-3D92-48FB-A050-94BBCE369A9B}" sibTransId="{21470291-8CAB-4317-90A5-BC753C36BC1C}"/>
    <dgm:cxn modelId="{2373D229-81F5-4DE3-9994-EC8C6592B82F}" type="presParOf" srcId="{7367779D-D502-4C9B-9D9B-95ED821B8244}" destId="{B6787242-77B5-4086-9650-7F5ED8B83FB9}" srcOrd="0" destOrd="0" presId="urn:microsoft.com/office/officeart/2005/8/layout/chevron2"/>
    <dgm:cxn modelId="{2B009A21-64E9-4CE6-9B10-5921175364BD}" type="presParOf" srcId="{B6787242-77B5-4086-9650-7F5ED8B83FB9}" destId="{E31E4171-FCCB-4475-B8C9-946C265D8B43}" srcOrd="0" destOrd="0" presId="urn:microsoft.com/office/officeart/2005/8/layout/chevron2"/>
    <dgm:cxn modelId="{8F897E5F-AF44-4099-AB81-B30BD998801F}" type="presParOf" srcId="{B6787242-77B5-4086-9650-7F5ED8B83FB9}" destId="{1AC0AFFA-197E-420B-BF32-BD1889EC0216}" srcOrd="1" destOrd="0" presId="urn:microsoft.com/office/officeart/2005/8/layout/chevron2"/>
    <dgm:cxn modelId="{0E529F21-E2ED-4659-8437-7EE95CC0CC01}" type="presParOf" srcId="{7367779D-D502-4C9B-9D9B-95ED821B8244}" destId="{C9128182-8D62-4992-BA5B-E4132942C627}" srcOrd="1" destOrd="0" presId="urn:microsoft.com/office/officeart/2005/8/layout/chevron2"/>
    <dgm:cxn modelId="{73136151-8984-4987-8BDD-CD496B868B80}" type="presParOf" srcId="{7367779D-D502-4C9B-9D9B-95ED821B8244}" destId="{9C371C8A-22E7-4334-AB9A-C2C2A45F0EEA}" srcOrd="2" destOrd="0" presId="urn:microsoft.com/office/officeart/2005/8/layout/chevron2"/>
    <dgm:cxn modelId="{D3C66BCD-E01F-48FE-9A44-CDDD81B4FC7D}" type="presParOf" srcId="{9C371C8A-22E7-4334-AB9A-C2C2A45F0EEA}" destId="{D0ABD53A-522C-46DF-834D-653498CE3CD0}" srcOrd="0" destOrd="0" presId="urn:microsoft.com/office/officeart/2005/8/layout/chevron2"/>
    <dgm:cxn modelId="{D75FCF74-3D60-42D8-8B91-C3600D9D45F3}" type="presParOf" srcId="{9C371C8A-22E7-4334-AB9A-C2C2A45F0EEA}" destId="{1F5F5AC9-91D7-4311-B850-AE352C2F94F1}" srcOrd="1" destOrd="0" presId="urn:microsoft.com/office/officeart/2005/8/layout/chevron2"/>
    <dgm:cxn modelId="{92E2B6AF-FA0F-4438-BC63-2F4664A1DDBB}" type="presParOf" srcId="{7367779D-D502-4C9B-9D9B-95ED821B8244}" destId="{0E5FA3A0-3DE2-4C38-A55C-FEC82009F370}" srcOrd="3" destOrd="0" presId="urn:microsoft.com/office/officeart/2005/8/layout/chevron2"/>
    <dgm:cxn modelId="{F1DA9F05-652E-4A0F-8052-27776BD045DB}" type="presParOf" srcId="{7367779D-D502-4C9B-9D9B-95ED821B8244}" destId="{C61260C8-3BFE-461F-B382-B7BD7BB591CA}" srcOrd="4" destOrd="0" presId="urn:microsoft.com/office/officeart/2005/8/layout/chevron2"/>
    <dgm:cxn modelId="{500AEA12-E9E7-4295-A85E-D3C47CADB523}" type="presParOf" srcId="{C61260C8-3BFE-461F-B382-B7BD7BB591CA}" destId="{CC6F4CD6-2133-4B27-9639-926C753C4571}" srcOrd="0" destOrd="0" presId="urn:microsoft.com/office/officeart/2005/8/layout/chevron2"/>
    <dgm:cxn modelId="{1D719CBB-6645-40D4-B0D6-5D70B3C96E9C}" type="presParOf" srcId="{C61260C8-3BFE-461F-B382-B7BD7BB591CA}" destId="{4EFB918D-516A-420D-80B7-5B7AF4EE2D1B}" srcOrd="1" destOrd="0" presId="urn:microsoft.com/office/officeart/2005/8/layout/chevron2"/>
    <dgm:cxn modelId="{8395C858-29C9-458B-BFA3-19624C3BEACF}" type="presParOf" srcId="{7367779D-D502-4C9B-9D9B-95ED821B8244}" destId="{74CBA4B3-D246-4570-92F5-122CD78054AB}" srcOrd="5" destOrd="0" presId="urn:microsoft.com/office/officeart/2005/8/layout/chevron2"/>
    <dgm:cxn modelId="{79800504-F7DC-4D58-A2B0-AB37B96205FE}" type="presParOf" srcId="{7367779D-D502-4C9B-9D9B-95ED821B8244}" destId="{EB35BE69-BB0B-49B7-A54A-41B6D6D33352}" srcOrd="6" destOrd="0" presId="urn:microsoft.com/office/officeart/2005/8/layout/chevron2"/>
    <dgm:cxn modelId="{89D87DA0-89D5-4F5E-B930-48BA68982E85}" type="presParOf" srcId="{EB35BE69-BB0B-49B7-A54A-41B6D6D33352}" destId="{B1D483A2-F67E-4D89-93C4-E9E6C6D5EE68}" srcOrd="0" destOrd="0" presId="urn:microsoft.com/office/officeart/2005/8/layout/chevron2"/>
    <dgm:cxn modelId="{44C41D70-AE78-4A9E-9FC1-24EF5F7DC006}" type="presParOf" srcId="{EB35BE69-BB0B-49B7-A54A-41B6D6D33352}" destId="{AD90464E-DB58-4AA8-BF08-8CDD0916783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E4171-FCCB-4475-B8C9-946C265D8B43}">
      <dsp:nvSpPr>
        <dsp:cNvPr id="0" name=""/>
        <dsp:cNvSpPr/>
      </dsp:nvSpPr>
      <dsp:spPr>
        <a:xfrm rot="5400000">
          <a:off x="-185966" y="189497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smtClean="0"/>
            <a:t>Problem definition </a:t>
          </a:r>
          <a:endParaRPr lang="cs-CZ" sz="1100" kern="1200"/>
        </a:p>
      </dsp:txBody>
      <dsp:txXfrm rot="-5400000">
        <a:off x="1" y="437452"/>
        <a:ext cx="867844" cy="371933"/>
      </dsp:txXfrm>
    </dsp:sp>
    <dsp:sp modelId="{1AC0AFFA-197E-420B-BF32-BD1889EC0216}">
      <dsp:nvSpPr>
        <dsp:cNvPr id="0" name=""/>
        <dsp:cNvSpPr/>
      </dsp:nvSpPr>
      <dsp:spPr>
        <a:xfrm rot="5400000">
          <a:off x="4145794" y="-3274419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to define clearly the problem to be tackled</a:t>
          </a:r>
          <a:endParaRPr lang="cs-CZ" sz="1700" kern="1200"/>
        </a:p>
      </dsp:txBody>
      <dsp:txXfrm rot="-5400000">
        <a:off x="867845" y="42869"/>
        <a:ext cx="7322416" cy="727177"/>
      </dsp:txXfrm>
    </dsp:sp>
    <dsp:sp modelId="{D0ABD53A-522C-46DF-834D-653498CE3CD0}">
      <dsp:nvSpPr>
        <dsp:cNvPr id="0" name=""/>
        <dsp:cNvSpPr/>
      </dsp:nvSpPr>
      <dsp:spPr>
        <a:xfrm rot="5400000">
          <a:off x="-185966" y="1282538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smtClean="0"/>
            <a:t>Exploratory research </a:t>
          </a:r>
          <a:endParaRPr lang="cs-CZ" sz="1100" kern="1200"/>
        </a:p>
      </dsp:txBody>
      <dsp:txXfrm rot="-5400000">
        <a:off x="1" y="1530493"/>
        <a:ext cx="867844" cy="371933"/>
      </dsp:txXfrm>
    </dsp:sp>
    <dsp:sp modelId="{1F5F5AC9-91D7-4311-B850-AE352C2F94F1}">
      <dsp:nvSpPr>
        <dsp:cNvPr id="0" name=""/>
        <dsp:cNvSpPr/>
      </dsp:nvSpPr>
      <dsp:spPr>
        <a:xfrm rot="5400000">
          <a:off x="4145794" y="-2181378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to identify information gaps and specify the need for further research </a:t>
          </a:r>
          <a:endParaRPr lang="cs-CZ" sz="1700" kern="1200"/>
        </a:p>
      </dsp:txBody>
      <dsp:txXfrm rot="-5400000">
        <a:off x="867845" y="1135910"/>
        <a:ext cx="7322416" cy="727177"/>
      </dsp:txXfrm>
    </dsp:sp>
    <dsp:sp modelId="{CC6F4CD6-2133-4B27-9639-926C753C4571}">
      <dsp:nvSpPr>
        <dsp:cNvPr id="0" name=""/>
        <dsp:cNvSpPr/>
      </dsp:nvSpPr>
      <dsp:spPr>
        <a:xfrm rot="5400000">
          <a:off x="-185966" y="2375579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smtClean="0"/>
            <a:t>Quantitative research </a:t>
          </a:r>
          <a:endParaRPr lang="cs-CZ" sz="1100" kern="1200"/>
        </a:p>
      </dsp:txBody>
      <dsp:txXfrm rot="-5400000">
        <a:off x="1" y="2623534"/>
        <a:ext cx="867844" cy="371933"/>
      </dsp:txXfrm>
    </dsp:sp>
    <dsp:sp modelId="{4EFB918D-516A-420D-80B7-5B7AF4EE2D1B}">
      <dsp:nvSpPr>
        <dsp:cNvPr id="0" name=""/>
        <dsp:cNvSpPr/>
      </dsp:nvSpPr>
      <dsp:spPr>
        <a:xfrm rot="5400000">
          <a:off x="4145794" y="-1088336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utilising a sufficiently large and random sample to enable market segment size to be stimated and strenghtof opinions to be gauged. </a:t>
          </a:r>
          <a:endParaRPr lang="cs-CZ" sz="1700" kern="1200"/>
        </a:p>
      </dsp:txBody>
      <dsp:txXfrm rot="-5400000">
        <a:off x="867845" y="2228952"/>
        <a:ext cx="7322416" cy="727177"/>
      </dsp:txXfrm>
    </dsp:sp>
    <dsp:sp modelId="{B1D483A2-F67E-4D89-93C4-E9E6C6D5EE68}">
      <dsp:nvSpPr>
        <dsp:cNvPr id="0" name=""/>
        <dsp:cNvSpPr/>
      </dsp:nvSpPr>
      <dsp:spPr>
        <a:xfrm rot="5400000">
          <a:off x="-185966" y="3468621"/>
          <a:ext cx="1239777" cy="86784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100" kern="1200" smtClean="0"/>
            <a:t>Analysis and interpretation </a:t>
          </a:r>
          <a:endParaRPr lang="cs-CZ" sz="1100" kern="1200"/>
        </a:p>
      </dsp:txBody>
      <dsp:txXfrm rot="-5400000">
        <a:off x="1" y="3716576"/>
        <a:ext cx="867844" cy="371933"/>
      </dsp:txXfrm>
    </dsp:sp>
    <dsp:sp modelId="{AD90464E-DB58-4AA8-BF08-8CDD09167831}">
      <dsp:nvSpPr>
        <dsp:cNvPr id="0" name=""/>
        <dsp:cNvSpPr/>
      </dsp:nvSpPr>
      <dsp:spPr>
        <a:xfrm rot="5400000">
          <a:off x="4145794" y="4704"/>
          <a:ext cx="805855" cy="736175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700" kern="1200" smtClean="0"/>
            <a:t>following data colection, statistical techniques and models can be employed to turn the data generated into meaningful information to help with segmentation</a:t>
          </a:r>
          <a:endParaRPr lang="cs-CZ" sz="1700" kern="1200"/>
        </a:p>
      </dsp:txBody>
      <dsp:txXfrm rot="-5400000">
        <a:off x="867845" y="3321993"/>
        <a:ext cx="7322416" cy="7271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45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776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5804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59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1409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5443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4861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981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309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824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903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278FF-CF69-4DC4-893B-4CA57C536662}" type="datetimeFigureOut">
              <a:rPr lang="cs-CZ" smtClean="0"/>
              <a:t>5.10.2017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4CAC7-E8BB-4D04-A9C3-814E9DADDBD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10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3. </a:t>
            </a:r>
            <a:r>
              <a:rPr lang="cs-CZ" dirty="0" err="1" smtClean="0"/>
              <a:t>Determinants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lphaLcParenR"/>
            </a:pP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product</a:t>
            </a:r>
            <a:r>
              <a:rPr lang="cs-CZ" dirty="0" smtClean="0"/>
              <a:t> –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quantity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good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service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customer</a:t>
            </a:r>
            <a:r>
              <a:rPr lang="cs-CZ" dirty="0" smtClean="0"/>
              <a:t> are </a:t>
            </a:r>
            <a:r>
              <a:rPr lang="cs-CZ" dirty="0" err="1" smtClean="0"/>
              <a:t>willing</a:t>
            </a:r>
            <a:r>
              <a:rPr lang="cs-CZ" dirty="0" smtClean="0"/>
              <a:t> and </a:t>
            </a:r>
            <a:r>
              <a:rPr lang="cs-CZ" dirty="0" err="1" smtClean="0"/>
              <a:t>able</a:t>
            </a:r>
            <a:r>
              <a:rPr lang="cs-CZ" dirty="0" smtClean="0"/>
              <a:t> to </a:t>
            </a:r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a </a:t>
            </a:r>
            <a:r>
              <a:rPr lang="cs-CZ" dirty="0" err="1" smtClean="0"/>
              <a:t>specified</a:t>
            </a:r>
            <a:r>
              <a:rPr lang="cs-CZ" dirty="0" smtClean="0"/>
              <a:t> period </a:t>
            </a:r>
            <a:r>
              <a:rPr lang="cs-CZ" dirty="0" err="1" smtClean="0"/>
              <a:t>under</a:t>
            </a:r>
            <a:r>
              <a:rPr lang="cs-CZ" dirty="0" smtClean="0"/>
              <a:t> a </a:t>
            </a:r>
            <a:r>
              <a:rPr lang="cs-CZ" dirty="0" err="1" smtClean="0"/>
              <a:t>given</a:t>
            </a:r>
            <a:r>
              <a:rPr lang="cs-CZ" dirty="0" smtClean="0"/>
              <a:t> set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conditions</a:t>
            </a:r>
            <a:r>
              <a:rPr lang="cs-CZ" dirty="0" smtClean="0"/>
              <a:t>.</a:t>
            </a:r>
          </a:p>
          <a:p>
            <a:pPr marL="514350" indent="-514350">
              <a:buAutoNum type="alphaLcParenR"/>
            </a:pPr>
            <a:r>
              <a:rPr lang="cs-CZ" dirty="0" err="1" smtClean="0"/>
              <a:t>Derived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inputs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 by a </a:t>
            </a:r>
            <a:r>
              <a:rPr lang="cs-CZ" dirty="0" err="1" smtClean="0"/>
              <a:t>firm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key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and </a:t>
            </a:r>
            <a:r>
              <a:rPr lang="cs-CZ" dirty="0" err="1" smtClean="0"/>
              <a:t>presents</a:t>
            </a:r>
            <a:r>
              <a:rPr lang="cs-CZ" dirty="0" smtClean="0"/>
              <a:t> 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competitive</a:t>
            </a:r>
            <a:r>
              <a:rPr lang="cs-CZ" dirty="0" smtClean="0"/>
              <a:t> </a:t>
            </a:r>
            <a:r>
              <a:rPr lang="cs-CZ" dirty="0" err="1" smtClean="0"/>
              <a:t>advantage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firm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easy</a:t>
            </a:r>
            <a:r>
              <a:rPr lang="cs-CZ" dirty="0" smtClean="0"/>
              <a:t> in </a:t>
            </a:r>
            <a:r>
              <a:rPr lang="cs-CZ" dirty="0" err="1" smtClean="0"/>
              <a:t>short</a:t>
            </a:r>
            <a:r>
              <a:rPr lang="cs-CZ" dirty="0" smtClean="0"/>
              <a:t>-term </a:t>
            </a:r>
            <a:r>
              <a:rPr lang="cs-CZ" dirty="0" err="1" smtClean="0"/>
              <a:t>range</a:t>
            </a:r>
            <a:endParaRPr lang="cs-CZ" dirty="0" smtClean="0"/>
          </a:p>
          <a:p>
            <a:r>
              <a:rPr lang="cs-CZ" dirty="0" smtClean="0"/>
              <a:t>But very </a:t>
            </a:r>
            <a:r>
              <a:rPr lang="cs-CZ" dirty="0" err="1" smtClean="0"/>
              <a:t>challenging</a:t>
            </a:r>
            <a:r>
              <a:rPr lang="cs-CZ" dirty="0" smtClean="0"/>
              <a:t> in long-term </a:t>
            </a:r>
            <a:r>
              <a:rPr lang="cs-CZ" dirty="0" err="1" smtClean="0"/>
              <a:t>range</a:t>
            </a:r>
            <a:r>
              <a:rPr lang="cs-CZ" dirty="0" smtClean="0"/>
              <a:t> (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factors</a:t>
            </a:r>
            <a:r>
              <a:rPr lang="cs-CZ" dirty="0" smtClean="0"/>
              <a:t>)</a:t>
            </a:r>
          </a:p>
          <a:p>
            <a:pPr marL="514350" indent="-514350">
              <a:buAutoNum type="alphaLcParenR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0065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r>
              <a:rPr lang="cs-CZ" dirty="0" smtClean="0"/>
              <a:t> – market </a:t>
            </a:r>
            <a:r>
              <a:rPr lang="cs-CZ" dirty="0" err="1" smtClean="0"/>
              <a:t>research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036246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66956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Case study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3568" y="2420888"/>
            <a:ext cx="21431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059832" y="1600200"/>
            <a:ext cx="5626968" cy="452596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Tesco use </a:t>
            </a:r>
            <a:r>
              <a:rPr lang="cs-CZ" dirty="0" err="1" smtClean="0"/>
              <a:t>loyalty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to </a:t>
            </a:r>
            <a:r>
              <a:rPr lang="cs-CZ" dirty="0" err="1" smtClean="0"/>
              <a:t>build</a:t>
            </a:r>
            <a:r>
              <a:rPr lang="cs-CZ" dirty="0" smtClean="0"/>
              <a:t> </a:t>
            </a:r>
            <a:r>
              <a:rPr lang="cs-CZ" dirty="0" err="1" smtClean="0"/>
              <a:t>profiles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its</a:t>
            </a:r>
            <a:r>
              <a:rPr lang="cs-CZ" dirty="0" smtClean="0"/>
              <a:t> </a:t>
            </a:r>
            <a:r>
              <a:rPr lang="cs-CZ" dirty="0" err="1" smtClean="0"/>
              <a:t>customers</a:t>
            </a:r>
            <a:r>
              <a:rPr lang="cs-CZ" dirty="0" smtClean="0"/>
              <a:t> so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„</a:t>
            </a:r>
            <a:r>
              <a:rPr lang="cs-CZ" dirty="0" err="1" smtClean="0"/>
              <a:t>generate</a:t>
            </a:r>
            <a:r>
              <a:rPr lang="cs-CZ" dirty="0" smtClean="0"/>
              <a:t> a map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thinks</a:t>
            </a:r>
            <a:r>
              <a:rPr lang="cs-CZ" dirty="0" smtClean="0"/>
              <a:t>, </a:t>
            </a:r>
            <a:r>
              <a:rPr lang="cs-CZ" dirty="0" err="1" smtClean="0"/>
              <a:t>worksand</a:t>
            </a:r>
            <a:r>
              <a:rPr lang="cs-CZ" dirty="0" smtClean="0"/>
              <a:t> more </a:t>
            </a:r>
            <a:r>
              <a:rPr lang="cs-CZ" dirty="0" err="1" smtClean="0"/>
              <a:t>importantly</a:t>
            </a:r>
            <a:r>
              <a:rPr lang="cs-CZ" dirty="0" smtClean="0"/>
              <a:t>, </a:t>
            </a:r>
            <a:r>
              <a:rPr lang="cs-CZ" dirty="0" err="1" smtClean="0"/>
              <a:t>shops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map </a:t>
            </a:r>
            <a:r>
              <a:rPr lang="cs-CZ" dirty="0" err="1" smtClean="0"/>
              <a:t>classifies</a:t>
            </a:r>
            <a:r>
              <a:rPr lang="cs-CZ" dirty="0" smtClean="0"/>
              <a:t> </a:t>
            </a:r>
            <a:r>
              <a:rPr lang="cs-CZ" dirty="0" err="1" smtClean="0"/>
              <a:t>consumers</a:t>
            </a:r>
            <a:r>
              <a:rPr lang="cs-CZ" dirty="0" smtClean="0"/>
              <a:t> </a:t>
            </a:r>
            <a:r>
              <a:rPr lang="cs-CZ" dirty="0" err="1" smtClean="0"/>
              <a:t>across</a:t>
            </a:r>
            <a:r>
              <a:rPr lang="cs-CZ" dirty="0" smtClean="0"/>
              <a:t> 10 </a:t>
            </a:r>
            <a:r>
              <a:rPr lang="cs-CZ" dirty="0" err="1" smtClean="0"/>
              <a:t>cathegories</a:t>
            </a:r>
            <a:r>
              <a:rPr lang="cs-CZ" dirty="0" smtClean="0"/>
              <a:t>: </a:t>
            </a:r>
            <a:r>
              <a:rPr lang="cs-CZ" dirty="0" err="1" smtClean="0"/>
              <a:t>wealth</a:t>
            </a:r>
            <a:r>
              <a:rPr lang="cs-CZ" dirty="0" smtClean="0"/>
              <a:t>, </a:t>
            </a:r>
            <a:r>
              <a:rPr lang="cs-CZ" dirty="0" err="1" smtClean="0"/>
              <a:t>promotions</a:t>
            </a:r>
            <a:r>
              <a:rPr lang="cs-CZ" dirty="0" smtClean="0"/>
              <a:t>, </a:t>
            </a:r>
            <a:r>
              <a:rPr lang="cs-CZ" dirty="0" err="1" smtClean="0"/>
              <a:t>travel</a:t>
            </a:r>
            <a:r>
              <a:rPr lang="cs-CZ" dirty="0" smtClean="0"/>
              <a:t>, </a:t>
            </a:r>
            <a:r>
              <a:rPr lang="cs-CZ" dirty="0" err="1" smtClean="0"/>
              <a:t>charities</a:t>
            </a:r>
            <a:r>
              <a:rPr lang="cs-CZ" dirty="0" smtClean="0"/>
              <a:t>, green, </a:t>
            </a:r>
            <a:r>
              <a:rPr lang="cs-CZ" dirty="0" err="1" smtClean="0"/>
              <a:t>time</a:t>
            </a:r>
            <a:r>
              <a:rPr lang="cs-CZ" dirty="0" smtClean="0"/>
              <a:t> </a:t>
            </a:r>
            <a:r>
              <a:rPr lang="cs-CZ" dirty="0" err="1" smtClean="0"/>
              <a:t>poor</a:t>
            </a:r>
            <a:r>
              <a:rPr lang="cs-CZ" dirty="0" smtClean="0"/>
              <a:t>, </a:t>
            </a:r>
            <a:r>
              <a:rPr lang="cs-CZ" dirty="0" err="1" smtClean="0"/>
              <a:t>credit</a:t>
            </a:r>
            <a:r>
              <a:rPr lang="cs-CZ" dirty="0" smtClean="0"/>
              <a:t>, </a:t>
            </a:r>
            <a:r>
              <a:rPr lang="cs-CZ" dirty="0" err="1" smtClean="0"/>
              <a:t>living</a:t>
            </a:r>
            <a:r>
              <a:rPr lang="cs-CZ" dirty="0" smtClean="0"/>
              <a:t> style, </a:t>
            </a:r>
            <a:r>
              <a:rPr lang="cs-CZ" dirty="0" err="1" smtClean="0"/>
              <a:t>creature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habit and </a:t>
            </a:r>
            <a:r>
              <a:rPr lang="cs-CZ" dirty="0" err="1" smtClean="0"/>
              <a:t>adventurous</a:t>
            </a:r>
            <a:r>
              <a:rPr lang="cs-CZ" dirty="0" smtClean="0"/>
              <a:t>“( </a:t>
            </a:r>
            <a:r>
              <a:rPr lang="cs-CZ" dirty="0" err="1"/>
              <a:t>H</a:t>
            </a:r>
            <a:r>
              <a:rPr lang="cs-CZ" dirty="0" err="1" smtClean="0"/>
              <a:t>ooley</a:t>
            </a:r>
            <a:r>
              <a:rPr lang="cs-CZ" dirty="0" smtClean="0"/>
              <a:t> et, al. 2012)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33121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Methods</a:t>
            </a:r>
            <a:r>
              <a:rPr lang="cs-CZ" dirty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dirty="0" smtClean="0"/>
              <a:t>Basic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edemand</a:t>
            </a:r>
            <a:r>
              <a:rPr lang="cs-CZ" dirty="0" smtClean="0"/>
              <a:t> </a:t>
            </a:r>
            <a:r>
              <a:rPr lang="cs-CZ" dirty="0" err="1" smtClean="0"/>
              <a:t>estimation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as (Horáková</a:t>
            </a:r>
            <a:r>
              <a:rPr lang="cs-CZ" dirty="0"/>
              <a:t>, Kubát, 2002):</a:t>
            </a:r>
          </a:p>
          <a:p>
            <a:r>
              <a:rPr lang="cs-CZ" b="1" dirty="0"/>
              <a:t>1) </a:t>
            </a:r>
            <a:r>
              <a:rPr lang="cs-CZ" b="1" dirty="0" err="1" smtClean="0"/>
              <a:t>subjective</a:t>
            </a:r>
            <a:r>
              <a:rPr lang="cs-CZ" b="1" dirty="0" smtClean="0"/>
              <a:t> and open-</a:t>
            </a:r>
            <a:r>
              <a:rPr lang="cs-CZ" b="1" dirty="0" err="1" smtClean="0"/>
              <a:t>minded</a:t>
            </a:r>
            <a:endParaRPr lang="cs-CZ" b="1" dirty="0" smtClean="0"/>
          </a:p>
          <a:p>
            <a:r>
              <a:rPr lang="cs-CZ" b="1" dirty="0" smtClean="0"/>
              <a:t>2</a:t>
            </a:r>
            <a:r>
              <a:rPr lang="cs-CZ" b="1" dirty="0"/>
              <a:t>) </a:t>
            </a:r>
            <a:r>
              <a:rPr lang="cs-CZ" b="1" dirty="0" err="1" smtClean="0"/>
              <a:t>Quantitative</a:t>
            </a:r>
            <a:r>
              <a:rPr lang="cs-CZ" b="1" dirty="0" smtClean="0"/>
              <a:t> and </a:t>
            </a:r>
            <a:r>
              <a:rPr lang="cs-CZ" b="1" dirty="0" err="1" smtClean="0"/>
              <a:t>qualitative</a:t>
            </a:r>
            <a:endParaRPr lang="cs-CZ" dirty="0"/>
          </a:p>
          <a:p>
            <a:r>
              <a:rPr lang="cs-CZ" b="1" dirty="0"/>
              <a:t>3) </a:t>
            </a:r>
            <a:r>
              <a:rPr lang="cs-CZ" b="1" dirty="0" err="1" smtClean="0"/>
              <a:t>Simple</a:t>
            </a:r>
            <a:r>
              <a:rPr lang="cs-CZ" b="1" dirty="0" smtClean="0"/>
              <a:t> and </a:t>
            </a:r>
            <a:r>
              <a:rPr lang="cs-CZ" b="1" dirty="0" err="1" smtClean="0"/>
              <a:t>analytical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b="1" dirty="0" err="1" smtClean="0"/>
              <a:t>Subjective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 – </a:t>
            </a:r>
            <a:r>
              <a:rPr lang="cs-CZ" dirty="0" err="1" smtClean="0"/>
              <a:t>conected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intuition</a:t>
            </a:r>
            <a:r>
              <a:rPr lang="cs-CZ" dirty="0" smtClean="0"/>
              <a:t>, </a:t>
            </a:r>
            <a:r>
              <a:rPr lang="cs-CZ" dirty="0" err="1" smtClean="0"/>
              <a:t>opinions</a:t>
            </a:r>
            <a:r>
              <a:rPr lang="cs-CZ" dirty="0" smtClean="0"/>
              <a:t> and </a:t>
            </a:r>
            <a:r>
              <a:rPr lang="cs-CZ" dirty="0" err="1" smtClean="0"/>
              <a:t>knowledge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interested</a:t>
            </a:r>
            <a:r>
              <a:rPr lang="cs-CZ" dirty="0" smtClean="0"/>
              <a:t> </a:t>
            </a:r>
            <a:r>
              <a:rPr lang="cs-CZ" dirty="0" err="1" smtClean="0"/>
              <a:t>persons</a:t>
            </a:r>
            <a:r>
              <a:rPr lang="cs-CZ" dirty="0" smtClean="0"/>
              <a:t> (expert </a:t>
            </a:r>
            <a:r>
              <a:rPr lang="cs-CZ" dirty="0" err="1" smtClean="0"/>
              <a:t>opinions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smtClean="0"/>
              <a:t>Open – </a:t>
            </a:r>
            <a:r>
              <a:rPr lang="cs-CZ" b="1" dirty="0" err="1" smtClean="0"/>
              <a:t>minded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dirty="0" smtClean="0"/>
              <a:t>  - </a:t>
            </a:r>
            <a:r>
              <a:rPr lang="cs-CZ" dirty="0" err="1" smtClean="0"/>
              <a:t>based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raw</a:t>
            </a:r>
            <a:r>
              <a:rPr lang="cs-CZ" dirty="0" smtClean="0"/>
              <a:t> data </a:t>
            </a:r>
            <a:r>
              <a:rPr lang="cs-CZ" dirty="0" err="1" smtClean="0"/>
              <a:t>collection</a:t>
            </a:r>
            <a:r>
              <a:rPr lang="cs-CZ" dirty="0" smtClean="0"/>
              <a:t> – </a:t>
            </a:r>
            <a:r>
              <a:rPr lang="cs-CZ" dirty="0" err="1" smtClean="0"/>
              <a:t>statistic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are </a:t>
            </a:r>
            <a:r>
              <a:rPr lang="cs-CZ" dirty="0" err="1" smtClean="0"/>
              <a:t>used</a:t>
            </a:r>
            <a:r>
              <a:rPr lang="cs-CZ" dirty="0" smtClean="0"/>
              <a:t> to </a:t>
            </a:r>
            <a:r>
              <a:rPr lang="cs-CZ" dirty="0" err="1" smtClean="0"/>
              <a:t>evaluate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gained</a:t>
            </a:r>
            <a:r>
              <a:rPr lang="cs-CZ" dirty="0" smtClean="0"/>
              <a:t> data </a:t>
            </a:r>
            <a:r>
              <a:rPr lang="cs-CZ" b="1" dirty="0" smtClean="0"/>
              <a:t>Kvalitativní </a:t>
            </a:r>
            <a:r>
              <a:rPr lang="cs-CZ" b="1" dirty="0"/>
              <a:t>metody</a:t>
            </a:r>
            <a:r>
              <a:rPr lang="cs-CZ" dirty="0"/>
              <a:t> jsou založena na slovním vyjádření prognózované budoucnosti. Jde o systematické nezaujaté shromáždění údajů a provedení úsudku.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 smtClean="0"/>
              <a:t>Quantitative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  </a:t>
            </a:r>
            <a:r>
              <a:rPr lang="cs-CZ" dirty="0" smtClean="0"/>
              <a:t>- </a:t>
            </a:r>
            <a:r>
              <a:rPr lang="cs-CZ" dirty="0" err="1" smtClean="0"/>
              <a:t>include</a:t>
            </a:r>
            <a:r>
              <a:rPr lang="cs-CZ" dirty="0" smtClean="0"/>
              <a:t> </a:t>
            </a:r>
            <a:r>
              <a:rPr lang="cs-CZ" dirty="0" err="1" smtClean="0"/>
              <a:t>surveys</a:t>
            </a:r>
            <a:r>
              <a:rPr lang="cs-CZ" dirty="0" smtClean="0"/>
              <a:t>, </a:t>
            </a:r>
            <a:r>
              <a:rPr lang="cs-CZ" dirty="0" err="1" smtClean="0"/>
              <a:t>observation</a:t>
            </a:r>
            <a:r>
              <a:rPr lang="cs-CZ" dirty="0" smtClean="0"/>
              <a:t> ar </a:t>
            </a:r>
            <a:r>
              <a:rPr lang="cs-CZ" dirty="0" err="1" smtClean="0"/>
              <a:t>experimentation</a:t>
            </a:r>
            <a:r>
              <a:rPr lang="cs-CZ" dirty="0" smtClean="0"/>
              <a:t>.</a:t>
            </a:r>
          </a:p>
          <a:p>
            <a:r>
              <a:rPr lang="cs-CZ" b="1" dirty="0" err="1" smtClean="0"/>
              <a:t>Qualitative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- </a:t>
            </a:r>
            <a:r>
              <a:rPr lang="cs-CZ" dirty="0" err="1" smtClean="0"/>
              <a:t>unstructured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semi-structured</a:t>
            </a:r>
            <a:r>
              <a:rPr lang="cs-CZ" dirty="0" smtClean="0"/>
              <a:t> </a:t>
            </a:r>
            <a:r>
              <a:rPr lang="cs-CZ" dirty="0" err="1" smtClean="0"/>
              <a:t>interviewing</a:t>
            </a:r>
            <a:r>
              <a:rPr lang="cs-CZ" dirty="0" smtClean="0"/>
              <a:t> </a:t>
            </a:r>
            <a:r>
              <a:rPr lang="cs-CZ" dirty="0" err="1" smtClean="0"/>
              <a:t>methods</a:t>
            </a:r>
            <a:r>
              <a:rPr lang="cs-CZ" dirty="0" smtClean="0"/>
              <a:t> </a:t>
            </a:r>
            <a:r>
              <a:rPr lang="cs-CZ" dirty="0" err="1" smtClean="0"/>
              <a:t>designed</a:t>
            </a:r>
            <a:r>
              <a:rPr lang="cs-CZ" dirty="0" smtClean="0"/>
              <a:t> to </a:t>
            </a:r>
            <a:r>
              <a:rPr lang="cs-CZ" dirty="0" err="1" smtClean="0"/>
              <a:t>encoured</a:t>
            </a:r>
            <a:r>
              <a:rPr lang="cs-CZ" dirty="0" smtClean="0"/>
              <a:t> </a:t>
            </a:r>
            <a:r>
              <a:rPr lang="cs-CZ" dirty="0" err="1" smtClean="0"/>
              <a:t>respondents</a:t>
            </a:r>
            <a:r>
              <a:rPr lang="cs-CZ" dirty="0" smtClean="0"/>
              <a:t> to </a:t>
            </a:r>
            <a:r>
              <a:rPr lang="cs-CZ" dirty="0" err="1" smtClean="0"/>
              <a:t>reply</a:t>
            </a:r>
            <a:r>
              <a:rPr lang="cs-CZ" dirty="0" smtClean="0"/>
              <a:t> </a:t>
            </a:r>
            <a:r>
              <a:rPr lang="cs-CZ" dirty="0" err="1" smtClean="0"/>
              <a:t>freely</a:t>
            </a:r>
            <a:r>
              <a:rPr lang="cs-CZ" dirty="0" smtClean="0"/>
              <a:t> and express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r>
              <a:rPr lang="cs-CZ" dirty="0" err="1" smtClean="0"/>
              <a:t>real</a:t>
            </a:r>
            <a:r>
              <a:rPr lang="cs-CZ" dirty="0" smtClean="0"/>
              <a:t> feeling, </a:t>
            </a:r>
            <a:r>
              <a:rPr lang="cs-CZ" dirty="0" err="1" smtClean="0"/>
              <a:t>opinion</a:t>
            </a:r>
            <a:r>
              <a:rPr lang="cs-CZ" dirty="0" smtClean="0"/>
              <a:t> and </a:t>
            </a:r>
            <a:r>
              <a:rPr lang="cs-CZ" dirty="0" err="1" smtClean="0"/>
              <a:t>motivatin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 smtClean="0"/>
              <a:t>Simple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 – </a:t>
            </a:r>
            <a:r>
              <a:rPr lang="cs-CZ" dirty="0" err="1" smtClean="0"/>
              <a:t>estimation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variable</a:t>
            </a:r>
            <a:r>
              <a:rPr lang="cs-CZ" dirty="0" smtClean="0"/>
              <a:t>.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 err="1" smtClean="0"/>
              <a:t>Analytical</a:t>
            </a:r>
            <a:r>
              <a:rPr lang="cs-CZ" b="1" dirty="0" smtClean="0"/>
              <a:t> </a:t>
            </a:r>
            <a:r>
              <a:rPr lang="cs-CZ" b="1" dirty="0" err="1" smtClean="0"/>
              <a:t>methods</a:t>
            </a:r>
            <a:r>
              <a:rPr lang="cs-CZ" b="1" dirty="0" smtClean="0"/>
              <a:t> – </a:t>
            </a:r>
            <a:r>
              <a:rPr lang="cs-CZ" b="1" dirty="0" err="1" smtClean="0"/>
              <a:t>demand</a:t>
            </a:r>
            <a:r>
              <a:rPr lang="cs-CZ" b="1" dirty="0" smtClean="0"/>
              <a:t> </a:t>
            </a:r>
            <a:r>
              <a:rPr lang="cs-CZ" b="1" dirty="0" err="1" smtClean="0"/>
              <a:t>estimation</a:t>
            </a:r>
            <a:r>
              <a:rPr lang="cs-CZ" b="1" dirty="0" smtClean="0"/>
              <a:t> </a:t>
            </a:r>
            <a:r>
              <a:rPr lang="cs-CZ" b="1" dirty="0" err="1" smtClean="0"/>
              <a:t>based</a:t>
            </a:r>
            <a:r>
              <a:rPr lang="cs-CZ" b="1" dirty="0" smtClean="0"/>
              <a:t> on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dirty="0" smtClean="0"/>
              <a:t> </a:t>
            </a:r>
            <a:r>
              <a:rPr lang="cs-CZ" dirty="0" err="1" smtClean="0"/>
              <a:t>correlation</a:t>
            </a:r>
            <a:r>
              <a:rPr lang="cs-CZ" dirty="0" smtClean="0"/>
              <a:t> and </a:t>
            </a:r>
            <a:r>
              <a:rPr lang="cs-CZ" dirty="0" err="1" smtClean="0"/>
              <a:t>realtions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more </a:t>
            </a:r>
            <a:r>
              <a:rPr lang="cs-CZ" dirty="0" err="1" smtClean="0"/>
              <a:t>variables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9703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B0506860-0523-4798-AF18-85D1E39C0466}" type="slidenum">
              <a:rPr lang="cs-CZ" altLang="cs-CZ" sz="1400"/>
              <a:pPr eaLnBrk="1" hangingPunct="1"/>
              <a:t>13</a:t>
            </a:fld>
            <a:endParaRPr lang="cs-CZ" altLang="cs-CZ" sz="1400"/>
          </a:p>
        </p:txBody>
      </p:sp>
      <p:sp>
        <p:nvSpPr>
          <p:cNvPr id="10752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600" dirty="0" err="1" smtClean="0"/>
              <a:t>Demand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influencing</a:t>
            </a:r>
            <a:r>
              <a:rPr lang="cs-CZ" altLang="cs-CZ" sz="3600" dirty="0" smtClean="0"/>
              <a:t> non-</a:t>
            </a:r>
            <a:r>
              <a:rPr lang="cs-CZ" altLang="cs-CZ" sz="3600" dirty="0" err="1" smtClean="0"/>
              <a:t>pricing</a:t>
            </a:r>
            <a:r>
              <a:rPr lang="cs-CZ" altLang="cs-CZ" sz="3600" dirty="0" smtClean="0"/>
              <a:t> </a:t>
            </a:r>
            <a:r>
              <a:rPr lang="cs-CZ" altLang="cs-CZ" sz="3600" dirty="0" err="1" smtClean="0"/>
              <a:t>factors</a:t>
            </a:r>
            <a:r>
              <a:rPr lang="cs-CZ" altLang="cs-CZ" sz="3600" dirty="0" smtClean="0"/>
              <a:t> </a:t>
            </a:r>
            <a:r>
              <a:rPr lang="cs-CZ" altLang="cs-CZ" sz="1800" dirty="0" smtClean="0"/>
              <a:t>(</a:t>
            </a:r>
            <a:r>
              <a:rPr lang="cs-CZ" altLang="cs-CZ" sz="1800" dirty="0" err="1" smtClean="0"/>
              <a:t>Keřkovský</a:t>
            </a:r>
            <a:r>
              <a:rPr lang="cs-CZ" altLang="cs-CZ" sz="1800" dirty="0" smtClean="0"/>
              <a:t>, 2016):</a:t>
            </a:r>
          </a:p>
        </p:txBody>
      </p:sp>
      <p:sp>
        <p:nvSpPr>
          <p:cNvPr id="10752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cs-CZ" altLang="cs-CZ" sz="2800" dirty="0" smtClean="0"/>
          </a:p>
          <a:p>
            <a:pPr eaLnBrk="1" hangingPunct="1"/>
            <a:r>
              <a:rPr lang="cs-CZ" altLang="cs-CZ" sz="2800" dirty="0" smtClean="0"/>
              <a:t>Rent</a:t>
            </a:r>
            <a:r>
              <a:rPr lang="cs-CZ" altLang="cs-CZ" sz="2800" dirty="0" smtClean="0"/>
              <a:t>.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Preferences</a:t>
            </a:r>
            <a:r>
              <a:rPr lang="cs-CZ" altLang="cs-CZ" sz="2800" dirty="0" smtClean="0"/>
              <a:t> .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Consumers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expectations</a:t>
            </a:r>
            <a:r>
              <a:rPr lang="cs-CZ" altLang="cs-CZ" sz="2800" dirty="0" smtClean="0"/>
              <a:t> </a:t>
            </a:r>
          </a:p>
          <a:p>
            <a:pPr eaLnBrk="1" hangingPunct="1"/>
            <a:r>
              <a:rPr lang="cs-CZ" altLang="cs-CZ" sz="2800" dirty="0" err="1" smtClean="0"/>
              <a:t>Prices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supplements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complements</a:t>
            </a:r>
            <a:r>
              <a:rPr lang="cs-CZ" altLang="cs-CZ" sz="2800" dirty="0" smtClean="0"/>
              <a:t>.</a:t>
            </a:r>
            <a:endParaRPr lang="cs-CZ" altLang="cs-CZ" sz="2800" dirty="0" smtClean="0"/>
          </a:p>
          <a:p>
            <a:pPr eaLnBrk="1" hangingPunct="1"/>
            <a:r>
              <a:rPr lang="cs-CZ" altLang="cs-CZ" sz="2800" dirty="0" err="1" smtClean="0"/>
              <a:t>Nuber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of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conusmers</a:t>
            </a:r>
            <a:r>
              <a:rPr lang="cs-CZ" altLang="cs-CZ" sz="2800" dirty="0" smtClean="0"/>
              <a:t> </a:t>
            </a:r>
            <a:r>
              <a:rPr lang="cs-CZ" altLang="cs-CZ" sz="2800" dirty="0" err="1" smtClean="0"/>
              <a:t>etc</a:t>
            </a:r>
            <a:r>
              <a:rPr lang="cs-CZ" altLang="cs-CZ" sz="2800" dirty="0" smtClean="0"/>
              <a:t>.</a:t>
            </a:r>
            <a:endParaRPr lang="cs-CZ" altLang="cs-CZ" sz="2800" dirty="0" smtClean="0"/>
          </a:p>
          <a:p>
            <a:pPr eaLnBrk="1" hangingPunct="1">
              <a:buFont typeface="Wingdings" pitchFamily="2" charset="2"/>
              <a:buNone/>
            </a:pPr>
            <a:endParaRPr lang="cs-CZ" alt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41154416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CABAB40-E157-4F27-875B-70D011591BDE}" type="slidenum">
              <a:rPr lang="cs-CZ" altLang="cs-CZ" sz="1400"/>
              <a:pPr eaLnBrk="1" hangingPunct="1"/>
              <a:t>14</a:t>
            </a:fld>
            <a:endParaRPr lang="cs-CZ" altLang="cs-CZ" sz="1400"/>
          </a:p>
        </p:txBody>
      </p:sp>
      <p:sp>
        <p:nvSpPr>
          <p:cNvPr id="10854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z="3600" dirty="0" smtClean="0"/>
              <a:t>Necenové faktory ovlivňující primárně poptávku </a:t>
            </a:r>
            <a:br>
              <a:rPr lang="cs-CZ" altLang="cs-CZ" sz="3600" dirty="0" smtClean="0"/>
            </a:br>
            <a:r>
              <a:rPr lang="cs-CZ" altLang="cs-CZ" sz="1600" dirty="0" smtClean="0"/>
              <a:t>( </a:t>
            </a:r>
            <a:r>
              <a:rPr lang="cs-CZ" altLang="cs-CZ" sz="1600" dirty="0" err="1"/>
              <a:t>Keřkovský</a:t>
            </a:r>
            <a:r>
              <a:rPr lang="cs-CZ" altLang="cs-CZ" sz="1600" dirty="0"/>
              <a:t>, </a:t>
            </a:r>
            <a:r>
              <a:rPr lang="cs-CZ" altLang="cs-CZ" sz="1600" dirty="0" smtClean="0"/>
              <a:t>2016)</a:t>
            </a:r>
          </a:p>
        </p:txBody>
      </p:sp>
      <p:pic>
        <p:nvPicPr>
          <p:cNvPr id="108548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57338" y="2017713"/>
            <a:ext cx="7023100" cy="41148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1393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iPhone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forecasting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sz="1300" dirty="0"/>
              <a:t>zdroj: http://</a:t>
            </a:r>
            <a:r>
              <a:rPr lang="cs-CZ" sz="1300" dirty="0" smtClean="0"/>
              <a:t>www.asymco.com/2011/03/28/predicting-iphone-sales-for-dummies</a:t>
            </a:r>
            <a:r>
              <a:rPr lang="cs-CZ" sz="1100" dirty="0" smtClean="0"/>
              <a:t>/</a:t>
            </a:r>
            <a:endParaRPr lang="cs-CZ" sz="1100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4568" y="1600200"/>
            <a:ext cx="525486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41506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229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5394"/>
            <a:ext cx="5943600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6655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cs-CZ" dirty="0" err="1"/>
              <a:t>Kotler</a:t>
            </a:r>
            <a:r>
              <a:rPr lang="cs-CZ" dirty="0"/>
              <a:t>, </a:t>
            </a:r>
            <a:r>
              <a:rPr lang="cs-CZ" dirty="0" smtClean="0"/>
              <a:t>Keller( </a:t>
            </a:r>
            <a:r>
              <a:rPr lang="cs-CZ" dirty="0"/>
              <a:t>2007</a:t>
            </a:r>
            <a:r>
              <a:rPr lang="cs-CZ" dirty="0" smtClean="0"/>
              <a:t>)</a:t>
            </a:r>
            <a:r>
              <a:rPr lang="en-US" dirty="0"/>
              <a:t> Companies can prepare as many as 90 different types of demand estimates for six different product levels, five space levels, and three time periods. Each demand measure serves a specific </a:t>
            </a:r>
            <a:r>
              <a:rPr lang="en-US" dirty="0" smtClean="0"/>
              <a:t>purpose.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potential market is the set of consumers with a sufficient level of interest in a market </a:t>
            </a:r>
            <a:r>
              <a:rPr lang="en-US" dirty="0" smtClean="0"/>
              <a:t>offer.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available market is the set of consumers who have interest, income, and access to a particular offer.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707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390" y="1705010"/>
            <a:ext cx="5761219" cy="43163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6536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target market is part of the qualified available market the company decides to pursue. </a:t>
            </a:r>
            <a:endParaRPr lang="cs-CZ" dirty="0" smtClean="0"/>
          </a:p>
          <a:p>
            <a:r>
              <a:rPr lang="en-US" dirty="0" smtClean="0"/>
              <a:t>The </a:t>
            </a:r>
            <a:r>
              <a:rPr lang="en-US" dirty="0"/>
              <a:t>penetrated market is the set of consumers who are buying the company’s product.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4242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76672"/>
            <a:ext cx="8229600" cy="5606083"/>
          </a:xfrm>
        </p:spPr>
        <p:txBody>
          <a:bodyPr/>
          <a:lstStyle/>
          <a:p>
            <a:r>
              <a:rPr lang="en-US" dirty="0"/>
              <a:t>Market demand for a product is the total volume that would be bought by a defined customer group in a defined geographical area in a defined time period in a defined marketing environment under a defined marketing program. Market demand is not a fixed number, but rather a function of the stated conditions. For this reason, we call it the market demand function . </a:t>
            </a:r>
            <a:r>
              <a:rPr lang="cs-CZ" dirty="0"/>
              <a:t>  </a:t>
            </a:r>
            <a:r>
              <a:rPr lang="cs-CZ" dirty="0" smtClean="0"/>
              <a:t>(</a:t>
            </a:r>
            <a:r>
              <a:rPr lang="cs-CZ" dirty="0" err="1" smtClean="0"/>
              <a:t>Kotler</a:t>
            </a:r>
            <a:r>
              <a:rPr lang="cs-CZ" dirty="0"/>
              <a:t>, </a:t>
            </a:r>
            <a:r>
              <a:rPr lang="cs-CZ" dirty="0" smtClean="0"/>
              <a:t>Keller2007</a:t>
            </a:r>
            <a:r>
              <a:rPr lang="cs-CZ" dirty="0"/>
              <a:t>)</a:t>
            </a:r>
            <a:r>
              <a:rPr lang="en-US" dirty="0"/>
              <a:t>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715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390" y="1701962"/>
            <a:ext cx="5761219" cy="4322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149160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en-US" dirty="0" smtClean="0"/>
              <a:t>Q1 – </a:t>
            </a:r>
            <a:r>
              <a:rPr lang="en-US" b="1" dirty="0" smtClean="0"/>
              <a:t>market minimum</a:t>
            </a:r>
            <a:r>
              <a:rPr lang="en-US" dirty="0" smtClean="0"/>
              <a:t> would take place without any demand stimulating expenditures ( for example</a:t>
            </a:r>
            <a:r>
              <a:rPr lang="cs-CZ" dirty="0" smtClean="0"/>
              <a:t> </a:t>
            </a:r>
            <a:r>
              <a:rPr lang="en-US" dirty="0" smtClean="0"/>
              <a:t>on marketing)</a:t>
            </a:r>
          </a:p>
          <a:p>
            <a:r>
              <a:rPr lang="en-US" dirty="0" smtClean="0"/>
              <a:t>Q2 – </a:t>
            </a:r>
            <a:r>
              <a:rPr lang="en-US" b="1" dirty="0" smtClean="0"/>
              <a:t>market potential</a:t>
            </a:r>
            <a:r>
              <a:rPr lang="en-US" dirty="0" smtClean="0"/>
              <a:t>– marketing expenditures beyond a certain level would not stimulate much further demand.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The distance between Q1 and Q2 shows the overall marketing sensitivity of demand. </a:t>
            </a:r>
            <a:endParaRPr lang="en-US" b="1" dirty="0" smtClean="0"/>
          </a:p>
          <a:p>
            <a:r>
              <a:rPr lang="en-US" dirty="0" smtClean="0"/>
              <a:t>If the difference between Q1 and Q2  is large</a:t>
            </a:r>
            <a:r>
              <a:rPr lang="cs-CZ" dirty="0" smtClean="0"/>
              <a:t>,</a:t>
            </a:r>
            <a:r>
              <a:rPr lang="en-US" dirty="0" smtClean="0"/>
              <a:t> that means  </a:t>
            </a:r>
            <a:r>
              <a:rPr lang="en-US" b="1" dirty="0" smtClean="0"/>
              <a:t>expansible market </a:t>
            </a:r>
            <a:r>
              <a:rPr lang="en-US" dirty="0" smtClean="0"/>
              <a:t>–good for investing in marketing </a:t>
            </a:r>
          </a:p>
          <a:p>
            <a:r>
              <a:rPr lang="en-US" dirty="0"/>
              <a:t>If the difference between Q1 and Q2  is </a:t>
            </a:r>
            <a:r>
              <a:rPr lang="cs-CZ" dirty="0" err="1" smtClean="0"/>
              <a:t>small</a:t>
            </a:r>
            <a:r>
              <a:rPr lang="cs-CZ" dirty="0" smtClean="0"/>
              <a:t>,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 </a:t>
            </a:r>
            <a:r>
              <a:rPr lang="cs-CZ" b="1" dirty="0" smtClean="0"/>
              <a:t>non-</a:t>
            </a:r>
            <a:r>
              <a:rPr lang="cs-CZ" b="1" dirty="0" err="1" smtClean="0"/>
              <a:t>expansible</a:t>
            </a:r>
            <a:r>
              <a:rPr lang="cs-CZ" b="1" dirty="0" smtClean="0"/>
              <a:t> market </a:t>
            </a:r>
            <a:r>
              <a:rPr lang="cs-CZ" dirty="0"/>
              <a:t>– </a:t>
            </a:r>
            <a:r>
              <a:rPr lang="cs-CZ" dirty="0" smtClean="0"/>
              <a:t>not </a:t>
            </a:r>
            <a:r>
              <a:rPr lang="cs-CZ" dirty="0" err="1" smtClean="0"/>
              <a:t>affected</a:t>
            </a:r>
            <a:r>
              <a:rPr lang="cs-CZ" dirty="0" smtClean="0"/>
              <a:t> by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marketing </a:t>
            </a:r>
            <a:r>
              <a:rPr lang="cs-CZ" dirty="0" err="1" smtClean="0"/>
              <a:t>expenditure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3907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r>
              <a:rPr lang="cs-CZ" b="1" dirty="0" smtClean="0"/>
              <a:t>Market </a:t>
            </a:r>
            <a:r>
              <a:rPr lang="cs-CZ" b="1" dirty="0" err="1" smtClean="0"/>
              <a:t>forecast</a:t>
            </a:r>
            <a:r>
              <a:rPr lang="cs-CZ" b="1" dirty="0" smtClean="0"/>
              <a:t>- </a:t>
            </a:r>
            <a:r>
              <a:rPr lang="cs-CZ" dirty="0" err="1"/>
              <a:t>There</a:t>
            </a:r>
            <a:r>
              <a:rPr lang="cs-CZ" dirty="0"/>
              <a:t>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industry</a:t>
            </a:r>
            <a:r>
              <a:rPr lang="cs-CZ" dirty="0"/>
              <a:t> marketing </a:t>
            </a:r>
            <a:r>
              <a:rPr lang="cs-CZ" dirty="0" err="1"/>
              <a:t>expenditure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market </a:t>
            </a:r>
            <a:r>
              <a:rPr lang="cs-CZ" dirty="0" err="1"/>
              <a:t>demand</a:t>
            </a:r>
            <a:r>
              <a:rPr lang="cs-CZ" dirty="0"/>
              <a:t> </a:t>
            </a:r>
            <a:r>
              <a:rPr lang="cs-CZ" dirty="0" err="1"/>
              <a:t>corresponding</a:t>
            </a:r>
            <a:r>
              <a:rPr lang="cs-CZ" dirty="0"/>
              <a:t> to </a:t>
            </a:r>
            <a:r>
              <a:rPr lang="cs-CZ" dirty="0" err="1"/>
              <a:t>this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called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market </a:t>
            </a:r>
            <a:r>
              <a:rPr lang="cs-CZ" dirty="0" err="1"/>
              <a:t>forecast</a:t>
            </a:r>
            <a:r>
              <a:rPr lang="cs-CZ" dirty="0"/>
              <a:t> </a:t>
            </a:r>
            <a:r>
              <a:rPr lang="cs-CZ" dirty="0" smtClean="0"/>
              <a:t>.</a:t>
            </a:r>
            <a:endParaRPr lang="cs-CZ" dirty="0"/>
          </a:p>
          <a:p>
            <a:r>
              <a:rPr lang="cs-CZ" b="1" dirty="0" smtClean="0"/>
              <a:t>Market </a:t>
            </a:r>
            <a:r>
              <a:rPr lang="cs-CZ" b="1" dirty="0" err="1" smtClean="0"/>
              <a:t>potential</a:t>
            </a:r>
            <a:r>
              <a:rPr lang="cs-CZ" b="1" dirty="0" smtClean="0"/>
              <a:t> – </a:t>
            </a:r>
            <a:r>
              <a:rPr lang="cs-CZ" dirty="0" smtClean="0"/>
              <a:t>limit </a:t>
            </a:r>
            <a:r>
              <a:rPr lang="cs-CZ" dirty="0" err="1" smtClean="0"/>
              <a:t>approached</a:t>
            </a:r>
            <a:r>
              <a:rPr lang="cs-CZ" dirty="0" smtClean="0"/>
              <a:t> by market </a:t>
            </a:r>
            <a:r>
              <a:rPr lang="cs-CZ" dirty="0" err="1" smtClean="0"/>
              <a:t>demand</a:t>
            </a:r>
            <a:r>
              <a:rPr lang="cs-CZ" dirty="0" smtClean="0"/>
              <a:t> as </a:t>
            </a:r>
            <a:r>
              <a:rPr lang="cs-CZ" dirty="0" err="1" smtClean="0"/>
              <a:t>industry</a:t>
            </a:r>
            <a:r>
              <a:rPr lang="cs-CZ" dirty="0" smtClean="0"/>
              <a:t> marketing </a:t>
            </a:r>
            <a:r>
              <a:rPr lang="cs-CZ" dirty="0" err="1" smtClean="0"/>
              <a:t>expenditures</a:t>
            </a:r>
            <a:r>
              <a:rPr lang="cs-CZ" dirty="0" smtClean="0"/>
              <a:t> </a:t>
            </a:r>
            <a:r>
              <a:rPr lang="cs-CZ" dirty="0" err="1" smtClean="0"/>
              <a:t>approach</a:t>
            </a:r>
            <a:r>
              <a:rPr lang="cs-CZ" dirty="0" smtClean="0"/>
              <a:t> infinity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given</a:t>
            </a:r>
            <a:r>
              <a:rPr lang="cs-CZ" dirty="0" smtClean="0"/>
              <a:t> marketing </a:t>
            </a:r>
            <a:r>
              <a:rPr lang="cs-CZ" dirty="0" err="1" smtClean="0"/>
              <a:t>environment</a:t>
            </a:r>
            <a:r>
              <a:rPr lang="cs-CZ" b="1" dirty="0" smtClean="0"/>
              <a:t>.</a:t>
            </a:r>
            <a:endParaRPr lang="cs-CZ" dirty="0"/>
          </a:p>
          <a:p>
            <a:r>
              <a:rPr lang="cs-CZ" b="1" dirty="0" err="1" smtClean="0"/>
              <a:t>Company</a:t>
            </a:r>
            <a:r>
              <a:rPr lang="cs-CZ" b="1" dirty="0" smtClean="0"/>
              <a:t> </a:t>
            </a:r>
            <a:r>
              <a:rPr lang="cs-CZ" b="1" dirty="0" err="1" smtClean="0"/>
              <a:t>demand</a:t>
            </a:r>
            <a:r>
              <a:rPr lang="cs-CZ" b="1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company´s</a:t>
            </a:r>
            <a:r>
              <a:rPr lang="cs-CZ" dirty="0" smtClean="0"/>
              <a:t> </a:t>
            </a:r>
            <a:r>
              <a:rPr lang="cs-CZ" dirty="0" err="1" smtClean="0"/>
              <a:t>estimated</a:t>
            </a:r>
            <a:r>
              <a:rPr lang="cs-CZ" dirty="0" smtClean="0"/>
              <a:t> </a:t>
            </a:r>
            <a:r>
              <a:rPr lang="cs-CZ" dirty="0" err="1" smtClean="0"/>
              <a:t>share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market </a:t>
            </a:r>
            <a:r>
              <a:rPr lang="cs-CZ" dirty="0" err="1" smtClean="0"/>
              <a:t>demand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alternative</a:t>
            </a:r>
            <a:r>
              <a:rPr lang="cs-CZ" dirty="0" smtClean="0"/>
              <a:t> </a:t>
            </a:r>
            <a:r>
              <a:rPr lang="cs-CZ" dirty="0" err="1" smtClean="0"/>
              <a:t>levels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company</a:t>
            </a:r>
            <a:r>
              <a:rPr lang="cs-CZ" dirty="0" smtClean="0"/>
              <a:t> marketing </a:t>
            </a:r>
            <a:r>
              <a:rPr lang="cs-CZ" dirty="0" err="1" smtClean="0"/>
              <a:t>effor</a:t>
            </a:r>
            <a:r>
              <a:rPr lang="cs-CZ" dirty="0" smtClean="0"/>
              <a:t> in a </a:t>
            </a:r>
            <a:r>
              <a:rPr lang="cs-CZ" dirty="0" err="1" smtClean="0"/>
              <a:t>given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period.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48613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err="1" smtClean="0"/>
              <a:t>Methods</a:t>
            </a:r>
            <a:r>
              <a:rPr lang="cs-CZ" b="1" dirty="0" smtClean="0"/>
              <a:t> </a:t>
            </a:r>
            <a:r>
              <a:rPr lang="cs-CZ" b="1" dirty="0" err="1" smtClean="0"/>
              <a:t>of</a:t>
            </a:r>
            <a:r>
              <a:rPr lang="cs-CZ" b="1" dirty="0" smtClean="0"/>
              <a:t> </a:t>
            </a:r>
            <a:r>
              <a:rPr lang="cs-CZ" b="1" dirty="0" err="1" smtClean="0"/>
              <a:t>demand</a:t>
            </a:r>
            <a:r>
              <a:rPr lang="cs-CZ" b="1" dirty="0" smtClean="0"/>
              <a:t> </a:t>
            </a:r>
            <a:r>
              <a:rPr lang="cs-CZ" b="1" dirty="0" err="1" smtClean="0"/>
              <a:t>estimation</a:t>
            </a:r>
            <a:endParaRPr lang="cs-CZ" b="1" dirty="0" smtClean="0"/>
          </a:p>
          <a:p>
            <a:pPr marL="0" indent="0">
              <a:buNone/>
            </a:pPr>
            <a:endParaRPr lang="cs-CZ" b="1" dirty="0" smtClean="0"/>
          </a:p>
          <a:p>
            <a:r>
              <a:rPr lang="cs-CZ" b="1" dirty="0" err="1" smtClean="0"/>
              <a:t>Consumer</a:t>
            </a:r>
            <a:r>
              <a:rPr lang="cs-CZ" b="1" dirty="0" smtClean="0"/>
              <a:t> </a:t>
            </a:r>
            <a:r>
              <a:rPr lang="cs-CZ" b="1" dirty="0" err="1" smtClean="0"/>
              <a:t>interviews</a:t>
            </a:r>
            <a:r>
              <a:rPr lang="cs-CZ" b="1" dirty="0" smtClean="0"/>
              <a:t> </a:t>
            </a:r>
            <a:r>
              <a:rPr lang="cs-CZ" dirty="0" smtClean="0"/>
              <a:t>( </a:t>
            </a:r>
            <a:r>
              <a:rPr lang="cs-CZ" dirty="0" err="1" smtClean="0"/>
              <a:t>questionnaires</a:t>
            </a:r>
            <a:r>
              <a:rPr lang="cs-CZ" dirty="0" smtClean="0"/>
              <a:t>), </a:t>
            </a:r>
          </a:p>
          <a:p>
            <a:r>
              <a:rPr lang="cs-CZ" b="1" dirty="0" smtClean="0"/>
              <a:t>market </a:t>
            </a:r>
            <a:r>
              <a:rPr lang="cs-CZ" b="1" dirty="0" err="1" smtClean="0"/>
              <a:t>studies</a:t>
            </a:r>
            <a:r>
              <a:rPr lang="cs-CZ" b="1" dirty="0" smtClean="0"/>
              <a:t> and </a:t>
            </a:r>
            <a:r>
              <a:rPr lang="cs-CZ" b="1" dirty="0" err="1" smtClean="0"/>
              <a:t>experiments</a:t>
            </a:r>
            <a:r>
              <a:rPr lang="cs-CZ" dirty="0" smtClean="0"/>
              <a:t>, </a:t>
            </a:r>
          </a:p>
          <a:p>
            <a:r>
              <a:rPr lang="cs-CZ" b="1" dirty="0" smtClean="0"/>
              <a:t>expert </a:t>
            </a:r>
            <a:r>
              <a:rPr lang="cs-CZ" b="1" dirty="0" err="1" smtClean="0"/>
              <a:t>opinion</a:t>
            </a:r>
            <a:r>
              <a:rPr lang="cs-CZ" dirty="0" smtClean="0"/>
              <a:t>, </a:t>
            </a:r>
          </a:p>
          <a:p>
            <a:r>
              <a:rPr lang="cs-CZ" b="1" dirty="0" err="1"/>
              <a:t>h</a:t>
            </a:r>
            <a:r>
              <a:rPr lang="cs-CZ" b="1" dirty="0" err="1" smtClean="0"/>
              <a:t>istorical</a:t>
            </a:r>
            <a:r>
              <a:rPr lang="cs-CZ" b="1" dirty="0" smtClean="0"/>
              <a:t> market data</a:t>
            </a:r>
            <a:r>
              <a:rPr lang="cs-CZ" dirty="0" smtClean="0"/>
              <a:t>– </a:t>
            </a:r>
            <a:r>
              <a:rPr lang="cs-CZ" dirty="0" err="1" smtClean="0"/>
              <a:t>regression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r>
              <a:rPr lang="cs-CZ" dirty="0" smtClean="0"/>
              <a:t>, </a:t>
            </a:r>
            <a:r>
              <a:rPr lang="cs-CZ" dirty="0" err="1" smtClean="0"/>
              <a:t>statistic</a:t>
            </a:r>
            <a:r>
              <a:rPr lang="cs-CZ" dirty="0" smtClean="0"/>
              <a:t> </a:t>
            </a:r>
            <a:r>
              <a:rPr lang="cs-CZ" dirty="0" err="1" smtClean="0"/>
              <a:t>analysis</a:t>
            </a:r>
            <a:endParaRPr lang="cs-CZ" dirty="0" smtClean="0"/>
          </a:p>
          <a:p>
            <a:r>
              <a:rPr lang="cs-CZ" b="1" dirty="0" smtClean="0"/>
              <a:t>market </a:t>
            </a:r>
            <a:r>
              <a:rPr lang="cs-CZ" b="1" dirty="0" err="1" smtClean="0"/>
              <a:t>testing</a:t>
            </a:r>
            <a:r>
              <a:rPr lang="cs-CZ" b="1" dirty="0" smtClean="0"/>
              <a:t> </a:t>
            </a:r>
            <a:r>
              <a:rPr lang="cs-CZ" dirty="0" smtClean="0"/>
              <a:t>– direct sales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products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8578356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693</Words>
  <Application>Microsoft Office PowerPoint</Application>
  <PresentationFormat>Předvádění na obrazovce (4:3)</PresentationFormat>
  <Paragraphs>67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systému Office</vt:lpstr>
      <vt:lpstr>3. Determinants of demand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Methods of demand estimation – market research</vt:lpstr>
      <vt:lpstr>Case study</vt:lpstr>
      <vt:lpstr>Methods of estimation</vt:lpstr>
      <vt:lpstr>Demand influencing non-pricing factors (Keřkovský, 2016):</vt:lpstr>
      <vt:lpstr>Necenové faktory ovlivňující primárně poptávku  ( Keřkovský, 2016)</vt:lpstr>
      <vt:lpstr>iPhone demand forecasting  zdroj: http://www.asymco.com/2011/03/28/predicting-iphone-sales-for-dummies/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Poptávka po produktu</dc:title>
  <dc:creator>Odehnalova Pavla</dc:creator>
  <cp:lastModifiedBy>Odehnalova Pavla</cp:lastModifiedBy>
  <cp:revision>16</cp:revision>
  <dcterms:created xsi:type="dcterms:W3CDTF">2017-02-07T10:22:52Z</dcterms:created>
  <dcterms:modified xsi:type="dcterms:W3CDTF">2017-10-05T10:31:45Z</dcterms:modified>
</cp:coreProperties>
</file>