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303" r:id="rId3"/>
    <p:sldId id="267" r:id="rId4"/>
    <p:sldId id="315" r:id="rId5"/>
    <p:sldId id="316" r:id="rId6"/>
    <p:sldId id="317" r:id="rId7"/>
    <p:sldId id="318" r:id="rId8"/>
    <p:sldId id="319" r:id="rId9"/>
    <p:sldId id="320" r:id="rId10"/>
    <p:sldId id="321" r:id="rId11"/>
    <p:sldId id="322" r:id="rId12"/>
    <p:sldId id="323" r:id="rId13"/>
    <p:sldId id="324" r:id="rId14"/>
    <p:sldId id="325" r:id="rId15"/>
    <p:sldId id="326" r:id="rId16"/>
    <p:sldId id="327" r:id="rId17"/>
    <p:sldId id="330" r:id="rId18"/>
    <p:sldId id="331" r:id="rId19"/>
    <p:sldId id="332" r:id="rId20"/>
    <p:sldId id="333" r:id="rId21"/>
    <p:sldId id="334" r:id="rId22"/>
    <p:sldId id="335" r:id="rId23"/>
    <p:sldId id="336" r:id="rId24"/>
    <p:sldId id="328" r:id="rId25"/>
    <p:sldId id="337" r:id="rId26"/>
    <p:sldId id="338" r:id="rId27"/>
    <p:sldId id="342" r:id="rId28"/>
    <p:sldId id="341" r:id="rId29"/>
    <p:sldId id="343" r:id="rId30"/>
    <p:sldId id="339" r:id="rId31"/>
    <p:sldId id="344" r:id="rId32"/>
    <p:sldId id="345" r:id="rId33"/>
    <p:sldId id="346" r:id="rId34"/>
    <p:sldId id="347" r:id="rId35"/>
    <p:sldId id="348" r:id="rId36"/>
    <p:sldId id="349" r:id="rId37"/>
    <p:sldId id="350" r:id="rId3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3" d="100"/>
          <a:sy n="123" d="100"/>
        </p:scale>
        <p:origin x="-120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69"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C15CA238-810B-4A70-B28D-16CE8363227C}" type="datetimeFigureOut">
              <a:rPr lang="cs-CZ" smtClean="0"/>
              <a:t>30.4.2018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B73C00-4A93-4795-AC6F-CFAAA93C89BB}" type="slidenum">
              <a:rPr lang="cs-CZ" smtClean="0"/>
              <a:t>‹#›</a:t>
            </a:fld>
            <a:endParaRPr lang="cs-CZ"/>
          </a:p>
        </p:txBody>
      </p:sp>
    </p:spTree>
    <p:extLst>
      <p:ext uri="{BB962C8B-B14F-4D97-AF65-F5344CB8AC3E}">
        <p14:creationId xmlns:p14="http://schemas.microsoft.com/office/powerpoint/2010/main" val="134480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15CA238-810B-4A70-B28D-16CE8363227C}" type="datetimeFigureOut">
              <a:rPr lang="cs-CZ" smtClean="0"/>
              <a:t>30.4.2018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B73C00-4A93-4795-AC6F-CFAAA93C89BB}" type="slidenum">
              <a:rPr lang="cs-CZ" smtClean="0"/>
              <a:t>‹#›</a:t>
            </a:fld>
            <a:endParaRPr lang="cs-CZ"/>
          </a:p>
        </p:txBody>
      </p:sp>
    </p:spTree>
    <p:extLst>
      <p:ext uri="{BB962C8B-B14F-4D97-AF65-F5344CB8AC3E}">
        <p14:creationId xmlns:p14="http://schemas.microsoft.com/office/powerpoint/2010/main" val="3680216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15CA238-810B-4A70-B28D-16CE8363227C}" type="datetimeFigureOut">
              <a:rPr lang="cs-CZ" smtClean="0"/>
              <a:t>30.4.2018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B73C00-4A93-4795-AC6F-CFAAA93C89BB}" type="slidenum">
              <a:rPr lang="cs-CZ" smtClean="0"/>
              <a:t>‹#›</a:t>
            </a:fld>
            <a:endParaRPr lang="cs-CZ"/>
          </a:p>
        </p:txBody>
      </p:sp>
    </p:spTree>
    <p:extLst>
      <p:ext uri="{BB962C8B-B14F-4D97-AF65-F5344CB8AC3E}">
        <p14:creationId xmlns:p14="http://schemas.microsoft.com/office/powerpoint/2010/main" val="14016332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1150938" y="214313"/>
            <a:ext cx="7793037" cy="1462087"/>
          </a:xfrm>
        </p:spPr>
        <p:txBody>
          <a:bodyPr/>
          <a:lstStyle/>
          <a:p>
            <a:r>
              <a:rPr lang="cs-CZ"/>
              <a:t>Kliknutím lze upravit styl.</a:t>
            </a:r>
          </a:p>
        </p:txBody>
      </p:sp>
      <p:sp>
        <p:nvSpPr>
          <p:cNvPr id="3" name="Zástupný symbol pro text 2"/>
          <p:cNvSpPr>
            <a:spLocks noGrp="1"/>
          </p:cNvSpPr>
          <p:nvPr>
            <p:ph type="body" sz="half" idx="1"/>
          </p:nvPr>
        </p:nvSpPr>
        <p:spPr>
          <a:xfrm>
            <a:off x="1182688" y="2017713"/>
            <a:ext cx="3810000" cy="41148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145088" y="2017713"/>
            <a:ext cx="3810000" cy="41148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11"/>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12"/>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13"/>
          <p:cNvSpPr>
            <a:spLocks noGrp="1" noChangeArrowheads="1"/>
          </p:cNvSpPr>
          <p:nvPr>
            <p:ph type="sldNum" sz="quarter" idx="12"/>
          </p:nvPr>
        </p:nvSpPr>
        <p:spPr>
          <a:ln/>
        </p:spPr>
        <p:txBody>
          <a:bodyPr/>
          <a:lstStyle>
            <a:lvl1pPr>
              <a:defRPr/>
            </a:lvl1pPr>
          </a:lstStyle>
          <a:p>
            <a:pPr>
              <a:defRPr/>
            </a:pPr>
            <a:fld id="{202B92C5-9CF2-4C29-BFF1-E8ABA65F419E}" type="slidenum">
              <a:rPr lang="cs-CZ" altLang="cs-CZ"/>
              <a:pPr>
                <a:defRPr/>
              </a:pPr>
              <a:t>‹#›</a:t>
            </a:fld>
            <a:endParaRPr lang="cs-CZ" altLang="cs-CZ"/>
          </a:p>
        </p:txBody>
      </p:sp>
    </p:spTree>
    <p:extLst>
      <p:ext uri="{BB962C8B-B14F-4D97-AF65-F5344CB8AC3E}">
        <p14:creationId xmlns:p14="http://schemas.microsoft.com/office/powerpoint/2010/main" val="1386886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15CA238-810B-4A70-B28D-16CE8363227C}" type="datetimeFigureOut">
              <a:rPr lang="cs-CZ" smtClean="0"/>
              <a:t>30.4.2018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B73C00-4A93-4795-AC6F-CFAAA93C89BB}" type="slidenum">
              <a:rPr lang="cs-CZ" smtClean="0"/>
              <a:t>‹#›</a:t>
            </a:fld>
            <a:endParaRPr lang="cs-CZ"/>
          </a:p>
        </p:txBody>
      </p:sp>
    </p:spTree>
    <p:extLst>
      <p:ext uri="{BB962C8B-B14F-4D97-AF65-F5344CB8AC3E}">
        <p14:creationId xmlns:p14="http://schemas.microsoft.com/office/powerpoint/2010/main" val="91045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C15CA238-810B-4A70-B28D-16CE8363227C}" type="datetimeFigureOut">
              <a:rPr lang="cs-CZ" smtClean="0"/>
              <a:t>30.4.2018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B73C00-4A93-4795-AC6F-CFAAA93C89BB}" type="slidenum">
              <a:rPr lang="cs-CZ" smtClean="0"/>
              <a:t>‹#›</a:t>
            </a:fld>
            <a:endParaRPr lang="cs-CZ"/>
          </a:p>
        </p:txBody>
      </p:sp>
    </p:spTree>
    <p:extLst>
      <p:ext uri="{BB962C8B-B14F-4D97-AF65-F5344CB8AC3E}">
        <p14:creationId xmlns:p14="http://schemas.microsoft.com/office/powerpoint/2010/main" val="1421593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C15CA238-810B-4A70-B28D-16CE8363227C}" type="datetimeFigureOut">
              <a:rPr lang="cs-CZ" smtClean="0"/>
              <a:t>30.4.2018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FB73C00-4A93-4795-AC6F-CFAAA93C89BB}" type="slidenum">
              <a:rPr lang="cs-CZ" smtClean="0"/>
              <a:t>‹#›</a:t>
            </a:fld>
            <a:endParaRPr lang="cs-CZ"/>
          </a:p>
        </p:txBody>
      </p:sp>
    </p:spTree>
    <p:extLst>
      <p:ext uri="{BB962C8B-B14F-4D97-AF65-F5344CB8AC3E}">
        <p14:creationId xmlns:p14="http://schemas.microsoft.com/office/powerpoint/2010/main" val="3527164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C15CA238-810B-4A70-B28D-16CE8363227C}" type="datetimeFigureOut">
              <a:rPr lang="cs-CZ" smtClean="0"/>
              <a:t>30.4.2018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FB73C00-4A93-4795-AC6F-CFAAA93C89BB}" type="slidenum">
              <a:rPr lang="cs-CZ" smtClean="0"/>
              <a:t>‹#›</a:t>
            </a:fld>
            <a:endParaRPr lang="cs-CZ"/>
          </a:p>
        </p:txBody>
      </p:sp>
    </p:spTree>
    <p:extLst>
      <p:ext uri="{BB962C8B-B14F-4D97-AF65-F5344CB8AC3E}">
        <p14:creationId xmlns:p14="http://schemas.microsoft.com/office/powerpoint/2010/main" val="4261374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C15CA238-810B-4A70-B28D-16CE8363227C}" type="datetimeFigureOut">
              <a:rPr lang="cs-CZ" smtClean="0"/>
              <a:t>30.4.2018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FB73C00-4A93-4795-AC6F-CFAAA93C89BB}" type="slidenum">
              <a:rPr lang="cs-CZ" smtClean="0"/>
              <a:t>‹#›</a:t>
            </a:fld>
            <a:endParaRPr lang="cs-CZ"/>
          </a:p>
        </p:txBody>
      </p:sp>
    </p:spTree>
    <p:extLst>
      <p:ext uri="{BB962C8B-B14F-4D97-AF65-F5344CB8AC3E}">
        <p14:creationId xmlns:p14="http://schemas.microsoft.com/office/powerpoint/2010/main" val="969070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15CA238-810B-4A70-B28D-16CE8363227C}" type="datetimeFigureOut">
              <a:rPr lang="cs-CZ" smtClean="0"/>
              <a:t>30.4.2018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FB73C00-4A93-4795-AC6F-CFAAA93C89BB}" type="slidenum">
              <a:rPr lang="cs-CZ" smtClean="0"/>
              <a:t>‹#›</a:t>
            </a:fld>
            <a:endParaRPr lang="cs-CZ"/>
          </a:p>
        </p:txBody>
      </p:sp>
    </p:spTree>
    <p:extLst>
      <p:ext uri="{BB962C8B-B14F-4D97-AF65-F5344CB8AC3E}">
        <p14:creationId xmlns:p14="http://schemas.microsoft.com/office/powerpoint/2010/main" val="732969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C15CA238-810B-4A70-B28D-16CE8363227C}" type="datetimeFigureOut">
              <a:rPr lang="cs-CZ" smtClean="0"/>
              <a:t>30.4.2018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FB73C00-4A93-4795-AC6F-CFAAA93C89BB}" type="slidenum">
              <a:rPr lang="cs-CZ" smtClean="0"/>
              <a:t>‹#›</a:t>
            </a:fld>
            <a:endParaRPr lang="cs-CZ"/>
          </a:p>
        </p:txBody>
      </p:sp>
    </p:spTree>
    <p:extLst>
      <p:ext uri="{BB962C8B-B14F-4D97-AF65-F5344CB8AC3E}">
        <p14:creationId xmlns:p14="http://schemas.microsoft.com/office/powerpoint/2010/main" val="3989061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C15CA238-810B-4A70-B28D-16CE8363227C}" type="datetimeFigureOut">
              <a:rPr lang="cs-CZ" smtClean="0"/>
              <a:t>30.4.2018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FB73C00-4A93-4795-AC6F-CFAAA93C89BB}" type="slidenum">
              <a:rPr lang="cs-CZ" smtClean="0"/>
              <a:t>‹#›</a:t>
            </a:fld>
            <a:endParaRPr lang="cs-CZ"/>
          </a:p>
        </p:txBody>
      </p:sp>
    </p:spTree>
    <p:extLst>
      <p:ext uri="{BB962C8B-B14F-4D97-AF65-F5344CB8AC3E}">
        <p14:creationId xmlns:p14="http://schemas.microsoft.com/office/powerpoint/2010/main" val="685103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5CA238-810B-4A70-B28D-16CE8363227C}" type="datetimeFigureOut">
              <a:rPr lang="cs-CZ" smtClean="0"/>
              <a:t>30.4.2018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B73C00-4A93-4795-AC6F-CFAAA93C89BB}" type="slidenum">
              <a:rPr lang="cs-CZ" smtClean="0"/>
              <a:t>‹#›</a:t>
            </a:fld>
            <a:endParaRPr lang="cs-CZ"/>
          </a:p>
        </p:txBody>
      </p:sp>
    </p:spTree>
    <p:extLst>
      <p:ext uri="{BB962C8B-B14F-4D97-AF65-F5344CB8AC3E}">
        <p14:creationId xmlns:p14="http://schemas.microsoft.com/office/powerpoint/2010/main" val="2711283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investopedia.com/terms/c/capitalstructure.asp#ixzz5DfodykF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investopedia.com/terms/c/capitalstructure.asp#ixzz5Dfp7yxmP"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www.investopedia.com/terms/c/capitalstructure.asp#ixzz5DfqEvJlB"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google.cz/url?sa=i&amp;rct=j&amp;q=&amp;esrc=s&amp;source=images&amp;cd=&amp;cad=rja&amp;uact=8&amp;ved=2ahUKEwiZ0fSBmNXaAhWRzKQKHY2TDt8QjRx6BAgAEAU&amp;url=/url?sa%3Di%26rct%3Dj%26q%3D%26esrc%3Ds%26source%3Dimages%26cd%3D%26cad%3Drja%26uact%3D8%26ved%3D2ahUKEwi7oYn6l9XaAhWNyKQKHWOUDXcQjRx6BAgAEAU%26url%3Dhttps%3A%2F%2Fwww.accountingcoach.com%2Fbalance-sheet%2Fexplanation%26psig%3DAOvVaw1cdc7HvcIdIFOh6QwocCnW%26ust%3D1524737496081400&amp;psig=AOvVaw1cdc7HvcIdIFOh6QwocCnW&amp;ust=1524737496081400"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investopedia.com/university/fundamentalanalysis/fundanalysis7.asp#ixzz5Dg7qsFp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investopedia.com/university/fundamentalanalysis/fundanalysis7.asp#ixzz5Dg9GIB00"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investopedia.com/university/fundamentalanalysis/fundanalysis7.asp#ixzz5Dg9lP1H6"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investopedia.com/university/fundamentalanalysis/fundanalysis7.asp#ixzz5Dg9GIB0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investopedia.com/university/fundamentalanalysis/fundanalysis7.asp#ixzz5Dg9GIB00"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Investment</a:t>
            </a:r>
            <a:r>
              <a:rPr lang="cs-CZ" dirty="0" smtClean="0"/>
              <a:t> and </a:t>
            </a:r>
            <a:r>
              <a:rPr lang="cs-CZ" dirty="0" err="1" smtClean="0"/>
              <a:t>financing</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064512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Capital</a:t>
            </a:r>
            <a:r>
              <a:rPr lang="cs-CZ" dirty="0"/>
              <a:t> </a:t>
            </a:r>
            <a:r>
              <a:rPr lang="cs-CZ" dirty="0" err="1"/>
              <a:t>structure</a:t>
            </a:r>
            <a:endParaRPr lang="cs-CZ" dirty="0"/>
          </a:p>
        </p:txBody>
      </p:sp>
      <p:sp>
        <p:nvSpPr>
          <p:cNvPr id="3" name="Zástupný symbol pro obsah 2"/>
          <p:cNvSpPr>
            <a:spLocks noGrp="1"/>
          </p:cNvSpPr>
          <p:nvPr>
            <p:ph idx="1"/>
          </p:nvPr>
        </p:nvSpPr>
        <p:spPr/>
        <p:txBody>
          <a:bodyPr>
            <a:normAutofit fontScale="85000" lnSpcReduction="20000"/>
          </a:bodyPr>
          <a:lstStyle/>
          <a:p>
            <a:r>
              <a:rPr lang="en-US" sz="2800" dirty="0"/>
              <a:t>A firm's capital structure can be a mixture of long-term debt, short-term debt, common equity and preferred equity. A company's proportion of short- and long-term debt is considered when analyzing capital </a:t>
            </a:r>
            <a:r>
              <a:rPr lang="en-US" sz="2800" dirty="0" smtClean="0"/>
              <a:t>structure</a:t>
            </a:r>
            <a:r>
              <a:rPr lang="cs-CZ" sz="1200" dirty="0" smtClean="0"/>
              <a:t>.(</a:t>
            </a:r>
            <a:r>
              <a:rPr lang="en-US" sz="1200" dirty="0" smtClean="0">
                <a:hlinkClick r:id="rId2"/>
              </a:rPr>
              <a:t>https</a:t>
            </a:r>
            <a:r>
              <a:rPr lang="en-US" sz="1200" dirty="0">
                <a:hlinkClick r:id="rId2"/>
              </a:rPr>
              <a:t>://www.investopedia.com/terms/c/capitalstructure.asp#ixzz5DfodykFL</a:t>
            </a:r>
            <a:r>
              <a:rPr lang="en-US" sz="1200" dirty="0"/>
              <a:t> </a:t>
            </a:r>
            <a:r>
              <a:rPr lang="cs-CZ" sz="1200" dirty="0" smtClean="0"/>
              <a:t>)</a:t>
            </a:r>
          </a:p>
          <a:p>
            <a:r>
              <a:rPr lang="cs-CZ" sz="2600" dirty="0" smtClean="0"/>
              <a:t>To </a:t>
            </a:r>
            <a:r>
              <a:rPr lang="cs-CZ" sz="2600" dirty="0" err="1" smtClean="0"/>
              <a:t>compare</a:t>
            </a:r>
            <a:r>
              <a:rPr lang="cs-CZ" sz="2600" dirty="0" smtClean="0"/>
              <a:t> </a:t>
            </a:r>
            <a:r>
              <a:rPr lang="cs-CZ" sz="2600" dirty="0" err="1" smtClean="0"/>
              <a:t>capital</a:t>
            </a:r>
            <a:r>
              <a:rPr lang="cs-CZ" sz="2600" dirty="0" smtClean="0"/>
              <a:t> </a:t>
            </a:r>
            <a:r>
              <a:rPr lang="cs-CZ" sz="2600" dirty="0" err="1" smtClean="0"/>
              <a:t>structure</a:t>
            </a:r>
            <a:r>
              <a:rPr lang="cs-CZ" sz="2600" dirty="0" smtClean="0"/>
              <a:t> </a:t>
            </a:r>
            <a:r>
              <a:rPr lang="cs-CZ" sz="2600" dirty="0" err="1" smtClean="0"/>
              <a:t>we</a:t>
            </a:r>
            <a:r>
              <a:rPr lang="cs-CZ" sz="2600" dirty="0" smtClean="0"/>
              <a:t> use </a:t>
            </a:r>
            <a:r>
              <a:rPr lang="cs-CZ" sz="2600" dirty="0" err="1" smtClean="0"/>
              <a:t>Debt</a:t>
            </a:r>
            <a:r>
              <a:rPr lang="cs-CZ" sz="2600" dirty="0" smtClean="0"/>
              <a:t>- to- </a:t>
            </a:r>
            <a:r>
              <a:rPr lang="cs-CZ" sz="2600" dirty="0" err="1" smtClean="0"/>
              <a:t>Equity</a:t>
            </a:r>
            <a:r>
              <a:rPr lang="cs-CZ" sz="2600" dirty="0" smtClean="0"/>
              <a:t> ratio</a:t>
            </a:r>
          </a:p>
          <a:p>
            <a:r>
              <a:rPr lang="en-US" sz="2600" dirty="0"/>
              <a:t>Companies that use more debt than equity to finance assets have a high leverage ratio and an aggressive capital structure. A company that pays for assets with more equity than debt has a low leverage ratio and a conservative capital structure</a:t>
            </a:r>
            <a:br>
              <a:rPr lang="en-US" sz="2600" dirty="0"/>
            </a:br>
            <a:r>
              <a:rPr lang="en-US" sz="1200" dirty="0"/>
              <a:t/>
            </a:r>
            <a:br>
              <a:rPr lang="en-US" sz="1200" dirty="0"/>
            </a:br>
            <a:r>
              <a:rPr lang="en-US" sz="1200" dirty="0"/>
              <a:t/>
            </a:r>
            <a:br>
              <a:rPr lang="en-US" sz="1200" dirty="0"/>
            </a:br>
            <a:r>
              <a:rPr lang="en-US" sz="1200" dirty="0"/>
              <a:t/>
            </a:r>
            <a:br>
              <a:rPr lang="en-US" sz="1200" dirty="0"/>
            </a:br>
            <a:r>
              <a:rPr lang="en-US" dirty="0"/>
              <a:t/>
            </a:r>
            <a:br>
              <a:rPr lang="en-US" dirty="0"/>
            </a:br>
            <a:endParaRPr lang="cs-CZ" dirty="0"/>
          </a:p>
        </p:txBody>
      </p:sp>
    </p:spTree>
    <p:extLst>
      <p:ext uri="{BB962C8B-B14F-4D97-AF65-F5344CB8AC3E}">
        <p14:creationId xmlns:p14="http://schemas.microsoft.com/office/powerpoint/2010/main" val="3335478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Debt</a:t>
            </a:r>
            <a:r>
              <a:rPr lang="cs-CZ" b="1" dirty="0"/>
              <a:t> vs. </a:t>
            </a:r>
            <a:r>
              <a:rPr lang="cs-CZ" b="1" dirty="0" err="1"/>
              <a:t>Equity</a:t>
            </a:r>
            <a:endParaRPr lang="cs-CZ" dirty="0"/>
          </a:p>
        </p:txBody>
      </p:sp>
      <p:sp>
        <p:nvSpPr>
          <p:cNvPr id="3" name="Zástupný symbol pro obsah 2"/>
          <p:cNvSpPr>
            <a:spLocks noGrp="1"/>
          </p:cNvSpPr>
          <p:nvPr>
            <p:ph sz="half" idx="1"/>
          </p:nvPr>
        </p:nvSpPr>
        <p:spPr/>
        <p:txBody>
          <a:bodyPr>
            <a:normAutofit fontScale="77500" lnSpcReduction="20000"/>
          </a:bodyPr>
          <a:lstStyle/>
          <a:p>
            <a:r>
              <a:rPr lang="en-US" i="1" dirty="0"/>
              <a:t>Debt </a:t>
            </a:r>
            <a:r>
              <a:rPr lang="en-US" dirty="0"/>
              <a:t>is one of the two main ways companies can raise capital in the capital markets. Companies like to issue debt because of the tax advantages. Interest payments are tax-deductible. Debt also allows a company or business to retain ownership, unlike equity. Additionally, in times of low interest rates, debt is abundant and easy to access</a:t>
            </a:r>
            <a:r>
              <a:rPr lang="en-US" dirty="0" smtClean="0"/>
              <a:t>.</a:t>
            </a:r>
            <a:endParaRPr lang="cs-CZ" dirty="0" smtClean="0"/>
          </a:p>
          <a:p>
            <a:pPr marL="0" indent="0">
              <a:buNone/>
            </a:pPr>
            <a:r>
              <a:rPr lang="cs-CZ" sz="1500" dirty="0"/>
              <a:t>(</a:t>
            </a:r>
            <a:r>
              <a:rPr lang="en-US" sz="1500" dirty="0">
                <a:hlinkClick r:id="rId2"/>
              </a:rPr>
              <a:t>https://</a:t>
            </a:r>
            <a:r>
              <a:rPr lang="en-US" sz="1500" dirty="0" smtClean="0">
                <a:hlinkClick r:id="rId2"/>
              </a:rPr>
              <a:t>www.investopedia.com/terms/c/capitalstructure.asp#ixzz5Dfp7yxmP</a:t>
            </a:r>
            <a:r>
              <a:rPr lang="cs-CZ" sz="1500" dirty="0" smtClean="0"/>
              <a:t>)</a:t>
            </a:r>
            <a:endParaRPr lang="en-US" sz="1500" dirty="0"/>
          </a:p>
        </p:txBody>
      </p:sp>
      <p:sp>
        <p:nvSpPr>
          <p:cNvPr id="4" name="Zástupný symbol pro obsah 3"/>
          <p:cNvSpPr>
            <a:spLocks noGrp="1"/>
          </p:cNvSpPr>
          <p:nvPr>
            <p:ph sz="half" idx="2"/>
          </p:nvPr>
        </p:nvSpPr>
        <p:spPr/>
        <p:txBody>
          <a:bodyPr>
            <a:normAutofit fontScale="77500" lnSpcReduction="20000"/>
          </a:bodyPr>
          <a:lstStyle/>
          <a:p>
            <a:r>
              <a:rPr lang="en-US" i="1" dirty="0"/>
              <a:t>Equity</a:t>
            </a:r>
            <a:r>
              <a:rPr lang="en-US" dirty="0"/>
              <a:t> is more expensive than debt, especially when interest rates are low. However, unlike debt, equity does not need to be paid back if earnings decline. On the other hand, equity represents a claim on the future earnings of the company as a part owner.</a:t>
            </a:r>
            <a:r>
              <a:rPr lang="cs-CZ" dirty="0"/>
              <a:t> </a:t>
            </a:r>
            <a:r>
              <a:rPr lang="cs-CZ" sz="1500" dirty="0"/>
              <a:t>(</a:t>
            </a:r>
            <a:r>
              <a:rPr lang="en-US" sz="1500" dirty="0">
                <a:hlinkClick r:id="rId2"/>
              </a:rPr>
              <a:t>https://www.investopedia.com/terms/c/capitalstructure.asp#ixzz5Dfp7yxmP</a:t>
            </a:r>
            <a:r>
              <a:rPr lang="en-US" sz="1500" dirty="0"/>
              <a:t> </a:t>
            </a:r>
            <a:r>
              <a:rPr lang="cs-CZ" sz="1500" dirty="0"/>
              <a:t>)</a:t>
            </a:r>
            <a:r>
              <a:rPr lang="en-US" sz="1500" dirty="0"/>
              <a:t/>
            </a:r>
            <a:br>
              <a:rPr lang="en-US" sz="1500" dirty="0"/>
            </a:br>
            <a:endParaRPr lang="cs-CZ" sz="1500" dirty="0"/>
          </a:p>
          <a:p>
            <a:endParaRPr lang="cs-CZ" dirty="0"/>
          </a:p>
        </p:txBody>
      </p:sp>
    </p:spTree>
    <p:extLst>
      <p:ext uri="{BB962C8B-B14F-4D97-AF65-F5344CB8AC3E}">
        <p14:creationId xmlns:p14="http://schemas.microsoft.com/office/powerpoint/2010/main" val="1753820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err="1"/>
              <a:t>Debt</a:t>
            </a:r>
            <a:r>
              <a:rPr lang="cs-CZ" dirty="0"/>
              <a:t>- to- </a:t>
            </a:r>
            <a:r>
              <a:rPr lang="cs-CZ" dirty="0" err="1"/>
              <a:t>Equity</a:t>
            </a:r>
            <a:r>
              <a:rPr lang="cs-CZ" dirty="0"/>
              <a:t> ratio</a:t>
            </a:r>
          </a:p>
        </p:txBody>
      </p:sp>
      <p:sp>
        <p:nvSpPr>
          <p:cNvPr id="6" name="Zástupný symbol pro obsah 5"/>
          <p:cNvSpPr>
            <a:spLocks noGrp="1"/>
          </p:cNvSpPr>
          <p:nvPr>
            <p:ph idx="1"/>
          </p:nvPr>
        </p:nvSpPr>
        <p:spPr/>
        <p:txBody>
          <a:bodyPr>
            <a:normAutofit fontScale="85000" lnSpcReduction="20000"/>
          </a:bodyPr>
          <a:lstStyle/>
          <a:p>
            <a:r>
              <a:rPr lang="cs-CZ" dirty="0"/>
              <a:t>To </a:t>
            </a:r>
            <a:r>
              <a:rPr lang="cs-CZ" dirty="0" err="1"/>
              <a:t>compare</a:t>
            </a:r>
            <a:r>
              <a:rPr lang="cs-CZ" dirty="0"/>
              <a:t> </a:t>
            </a:r>
            <a:r>
              <a:rPr lang="cs-CZ" dirty="0" err="1"/>
              <a:t>capital</a:t>
            </a:r>
            <a:r>
              <a:rPr lang="cs-CZ" dirty="0"/>
              <a:t> </a:t>
            </a:r>
            <a:r>
              <a:rPr lang="cs-CZ" dirty="0" err="1" smtClean="0"/>
              <a:t>structure</a:t>
            </a:r>
            <a:r>
              <a:rPr lang="cs-CZ" dirty="0" smtClean="0"/>
              <a:t>, i</a:t>
            </a:r>
            <a:r>
              <a:rPr lang="en-US" dirty="0" smtClean="0"/>
              <a:t>t </a:t>
            </a:r>
            <a:r>
              <a:rPr lang="en-US" dirty="0"/>
              <a:t>is calculated by dividing debt by equity</a:t>
            </a:r>
            <a:r>
              <a:rPr lang="cs-CZ" dirty="0" smtClean="0"/>
              <a:t> </a:t>
            </a:r>
          </a:p>
          <a:p>
            <a:r>
              <a:rPr lang="en-US" dirty="0" smtClean="0"/>
              <a:t>Companies </a:t>
            </a:r>
            <a:r>
              <a:rPr lang="en-US" dirty="0"/>
              <a:t>that use more debt than equity to finance assets have a </a:t>
            </a:r>
            <a:r>
              <a:rPr lang="en-US" b="1" dirty="0"/>
              <a:t>high leverage ratio and an aggressive capital </a:t>
            </a:r>
            <a:r>
              <a:rPr lang="en-US" b="1" dirty="0" smtClean="0"/>
              <a:t>structure</a:t>
            </a:r>
            <a:r>
              <a:rPr lang="cs-CZ" dirty="0"/>
              <a:t> </a:t>
            </a:r>
            <a:r>
              <a:rPr lang="cs-CZ" dirty="0" smtClean="0"/>
              <a:t>( </a:t>
            </a:r>
            <a:r>
              <a:rPr lang="cs-CZ" dirty="0" err="1" smtClean="0"/>
              <a:t>higher</a:t>
            </a:r>
            <a:r>
              <a:rPr lang="cs-CZ" dirty="0" smtClean="0"/>
              <a:t> </a:t>
            </a:r>
            <a:r>
              <a:rPr lang="cs-CZ" dirty="0" err="1" smtClean="0"/>
              <a:t>growth</a:t>
            </a:r>
            <a:r>
              <a:rPr lang="cs-CZ" dirty="0" smtClean="0"/>
              <a:t> </a:t>
            </a:r>
            <a:r>
              <a:rPr lang="cs-CZ" dirty="0" err="1" smtClean="0"/>
              <a:t>rates</a:t>
            </a:r>
            <a:r>
              <a:rPr lang="cs-CZ" dirty="0" smtClean="0"/>
              <a:t>)</a:t>
            </a:r>
          </a:p>
          <a:p>
            <a:r>
              <a:rPr lang="en-US" dirty="0" smtClean="0"/>
              <a:t>A </a:t>
            </a:r>
            <a:r>
              <a:rPr lang="en-US" dirty="0"/>
              <a:t>company that pays for assets with more equity than debt has a </a:t>
            </a:r>
            <a:r>
              <a:rPr lang="en-US" b="1" dirty="0"/>
              <a:t>low leverage ratio and a conservative capital </a:t>
            </a:r>
            <a:r>
              <a:rPr lang="en-US" b="1" dirty="0" smtClean="0"/>
              <a:t>structure</a:t>
            </a:r>
            <a:r>
              <a:rPr lang="cs-CZ" b="1" dirty="0" smtClean="0"/>
              <a:t> </a:t>
            </a:r>
            <a:r>
              <a:rPr lang="cs-CZ" dirty="0" smtClean="0"/>
              <a:t>( </a:t>
            </a:r>
            <a:r>
              <a:rPr lang="cs-CZ" dirty="0" err="1" smtClean="0"/>
              <a:t>lower</a:t>
            </a:r>
            <a:r>
              <a:rPr lang="cs-CZ" dirty="0" smtClean="0"/>
              <a:t> </a:t>
            </a:r>
            <a:r>
              <a:rPr lang="cs-CZ" dirty="0" err="1"/>
              <a:t>growth</a:t>
            </a:r>
            <a:r>
              <a:rPr lang="cs-CZ" dirty="0"/>
              <a:t> </a:t>
            </a:r>
            <a:r>
              <a:rPr lang="cs-CZ" dirty="0" err="1" smtClean="0"/>
              <a:t>rates</a:t>
            </a:r>
            <a:r>
              <a:rPr lang="cs-CZ" dirty="0" smtClean="0"/>
              <a:t>)</a:t>
            </a:r>
            <a:endParaRPr lang="cs-CZ" b="1" dirty="0" smtClean="0"/>
          </a:p>
          <a:p>
            <a:pPr marL="0" indent="0">
              <a:buNone/>
            </a:pPr>
            <a:r>
              <a:rPr lang="en-US" dirty="0"/>
              <a:t/>
            </a:r>
            <a:br>
              <a:rPr lang="en-US" dirty="0"/>
            </a:br>
            <a:r>
              <a:rPr lang="cs-CZ" dirty="0" smtClean="0"/>
              <a:t>(</a:t>
            </a:r>
            <a:r>
              <a:rPr lang="en-US" dirty="0" smtClean="0">
                <a:hlinkClick r:id="rId2"/>
              </a:rPr>
              <a:t>https</a:t>
            </a:r>
            <a:r>
              <a:rPr lang="en-US" dirty="0">
                <a:hlinkClick r:id="rId2"/>
              </a:rPr>
              <a:t>://www.investopedia.com/terms/c/capitalstructure.asp#ixzz5DfqEvJlB</a:t>
            </a:r>
            <a:r>
              <a:rPr lang="en-US" dirty="0"/>
              <a:t> </a:t>
            </a:r>
            <a:r>
              <a:rPr lang="cs-CZ" dirty="0" smtClean="0"/>
              <a:t>)</a:t>
            </a:r>
            <a:r>
              <a:rPr lang="en-US" dirty="0"/>
              <a:t/>
            </a:r>
            <a:br>
              <a:rPr lang="en-US" dirty="0"/>
            </a:br>
            <a:endParaRPr lang="cs-CZ" dirty="0"/>
          </a:p>
        </p:txBody>
      </p:sp>
    </p:spTree>
    <p:extLst>
      <p:ext uri="{BB962C8B-B14F-4D97-AF65-F5344CB8AC3E}">
        <p14:creationId xmlns:p14="http://schemas.microsoft.com/office/powerpoint/2010/main" val="749273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Rules</a:t>
            </a:r>
            <a:r>
              <a:rPr lang="cs-CZ" dirty="0" smtClean="0"/>
              <a:t> </a:t>
            </a:r>
            <a:r>
              <a:rPr lang="cs-CZ" dirty="0" err="1" smtClean="0"/>
              <a:t>for</a:t>
            </a:r>
            <a:r>
              <a:rPr lang="cs-CZ" dirty="0" smtClean="0"/>
              <a:t> </a:t>
            </a:r>
            <a:r>
              <a:rPr lang="cs-CZ" dirty="0" err="1" smtClean="0"/>
              <a:t>capital</a:t>
            </a:r>
            <a:r>
              <a:rPr lang="cs-CZ" dirty="0" smtClean="0"/>
              <a:t> </a:t>
            </a:r>
            <a:r>
              <a:rPr lang="cs-CZ" dirty="0" err="1" smtClean="0"/>
              <a:t>structure</a:t>
            </a:r>
            <a:endParaRPr lang="cs-CZ" dirty="0"/>
          </a:p>
        </p:txBody>
      </p:sp>
      <p:sp>
        <p:nvSpPr>
          <p:cNvPr id="3" name="Zástupný symbol pro obsah 2"/>
          <p:cNvSpPr>
            <a:spLocks noGrp="1"/>
          </p:cNvSpPr>
          <p:nvPr>
            <p:ph idx="1"/>
          </p:nvPr>
        </p:nvSpPr>
        <p:spPr/>
        <p:txBody>
          <a:bodyPr>
            <a:normAutofit lnSpcReduction="10000"/>
          </a:bodyPr>
          <a:lstStyle/>
          <a:p>
            <a:r>
              <a:rPr lang="en-US" dirty="0" smtClean="0"/>
              <a:t>ratio </a:t>
            </a:r>
            <a:r>
              <a:rPr lang="en-US" dirty="0"/>
              <a:t>between the </a:t>
            </a:r>
            <a:r>
              <a:rPr lang="en-US" dirty="0" smtClean="0"/>
              <a:t>company’s</a:t>
            </a:r>
            <a:r>
              <a:rPr lang="cs-CZ" dirty="0" smtClean="0"/>
              <a:t> </a:t>
            </a:r>
            <a:r>
              <a:rPr lang="cs-CZ" dirty="0" err="1" smtClean="0"/>
              <a:t>equity</a:t>
            </a:r>
            <a:r>
              <a:rPr lang="cs-CZ" dirty="0" smtClean="0"/>
              <a:t> and </a:t>
            </a:r>
            <a:r>
              <a:rPr lang="cs-CZ" dirty="0" err="1" smtClean="0"/>
              <a:t>debt</a:t>
            </a:r>
            <a:r>
              <a:rPr lang="en-US" dirty="0" smtClean="0"/>
              <a:t> should </a:t>
            </a:r>
            <a:r>
              <a:rPr lang="en-US" dirty="0"/>
              <a:t>be 1 : 1</a:t>
            </a:r>
            <a:r>
              <a:rPr lang="cs-CZ" dirty="0" smtClean="0"/>
              <a:t> </a:t>
            </a:r>
          </a:p>
          <a:p>
            <a:r>
              <a:rPr lang="en-US" dirty="0"/>
              <a:t>the principle that the ratio of equity on total resources should be higher than the ratio of debt financing because external capital must be paid back. </a:t>
            </a:r>
            <a:r>
              <a:rPr lang="cs-CZ" dirty="0" smtClean="0"/>
              <a:t>(</a:t>
            </a:r>
            <a:r>
              <a:rPr lang="en-US" dirty="0" smtClean="0"/>
              <a:t>Low </a:t>
            </a:r>
            <a:r>
              <a:rPr lang="en-US" dirty="0"/>
              <a:t>ratio of equity to external </a:t>
            </a:r>
            <a:r>
              <a:rPr lang="en-US" dirty="0" smtClean="0"/>
              <a:t>resources </a:t>
            </a:r>
            <a:r>
              <a:rPr lang="en-US" dirty="0"/>
              <a:t>is considered a financial drawback of the company which can prove dangerous to its stability</a:t>
            </a:r>
            <a:r>
              <a:rPr lang="en-US" dirty="0" smtClean="0"/>
              <a:t>.</a:t>
            </a:r>
            <a:r>
              <a:rPr lang="cs-CZ" dirty="0" smtClean="0"/>
              <a:t>)</a:t>
            </a:r>
          </a:p>
          <a:p>
            <a:r>
              <a:rPr lang="cs-CZ" sz="1200" dirty="0" smtClean="0"/>
              <a:t>(https</a:t>
            </a:r>
            <a:r>
              <a:rPr lang="cs-CZ" sz="1200" dirty="0"/>
              <a:t>://</a:t>
            </a:r>
            <a:r>
              <a:rPr lang="cs-CZ" sz="1200" dirty="0" smtClean="0"/>
              <a:t>is.mendelu.cz/</a:t>
            </a:r>
            <a:r>
              <a:rPr lang="cs-CZ" sz="1200" dirty="0" err="1" smtClean="0"/>
              <a:t>eknihovna</a:t>
            </a:r>
            <a:r>
              <a:rPr lang="cs-CZ" sz="1200" dirty="0" smtClean="0"/>
              <a:t>/opory/</a:t>
            </a:r>
            <a:r>
              <a:rPr lang="cs-CZ" sz="1200" dirty="0" err="1" smtClean="0"/>
              <a:t>zobraz_cast.pl?cast</a:t>
            </a:r>
            <a:r>
              <a:rPr lang="cs-CZ" sz="1200" dirty="0" smtClean="0"/>
              <a:t>=59747)</a:t>
            </a:r>
            <a:endParaRPr lang="cs-CZ" sz="1200" dirty="0"/>
          </a:p>
        </p:txBody>
      </p:sp>
    </p:spTree>
    <p:extLst>
      <p:ext uri="{BB962C8B-B14F-4D97-AF65-F5344CB8AC3E}">
        <p14:creationId xmlns:p14="http://schemas.microsoft.com/office/powerpoint/2010/main" val="1524659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Accounting</a:t>
            </a:r>
            <a:r>
              <a:rPr lang="cs-CZ" dirty="0" smtClean="0"/>
              <a:t> </a:t>
            </a:r>
            <a:r>
              <a:rPr lang="cs-CZ" dirty="0" err="1" smtClean="0"/>
              <a:t>statements</a:t>
            </a:r>
            <a:r>
              <a:rPr lang="cs-CZ" dirty="0" smtClean="0"/>
              <a:t> and cash </a:t>
            </a:r>
            <a:r>
              <a:rPr lang="cs-CZ" dirty="0" err="1" smtClean="0"/>
              <a:t>flows</a:t>
            </a:r>
            <a:endParaRPr lang="cs-CZ" dirty="0"/>
          </a:p>
        </p:txBody>
      </p:sp>
      <p:sp>
        <p:nvSpPr>
          <p:cNvPr id="3" name="Zástupný symbol pro obsah 2"/>
          <p:cNvSpPr>
            <a:spLocks noGrp="1"/>
          </p:cNvSpPr>
          <p:nvPr>
            <p:ph idx="1"/>
          </p:nvPr>
        </p:nvSpPr>
        <p:spPr/>
        <p:txBody>
          <a:bodyPr/>
          <a:lstStyle/>
          <a:p>
            <a:r>
              <a:rPr lang="cs-CZ" dirty="0" err="1" smtClean="0"/>
              <a:t>Assets</a:t>
            </a:r>
            <a:r>
              <a:rPr lang="cs-CZ" dirty="0" smtClean="0"/>
              <a:t> and </a:t>
            </a:r>
            <a:r>
              <a:rPr lang="cs-CZ" dirty="0" err="1" smtClean="0"/>
              <a:t>liabilities</a:t>
            </a:r>
            <a:r>
              <a:rPr lang="cs-CZ" dirty="0" smtClean="0"/>
              <a:t> and </a:t>
            </a:r>
            <a:r>
              <a:rPr lang="cs-CZ" dirty="0" err="1" smtClean="0"/>
              <a:t>stockholder´s</a:t>
            </a:r>
            <a:r>
              <a:rPr lang="cs-CZ" dirty="0" smtClean="0"/>
              <a:t> </a:t>
            </a:r>
            <a:r>
              <a:rPr lang="cs-CZ" dirty="0" err="1" smtClean="0"/>
              <a:t>equity</a:t>
            </a:r>
            <a:endParaRPr lang="cs-CZ" dirty="0" smtClean="0"/>
          </a:p>
          <a:p>
            <a:r>
              <a:rPr lang="cs-CZ" dirty="0" err="1" smtClean="0"/>
              <a:t>States</a:t>
            </a:r>
            <a:r>
              <a:rPr lang="cs-CZ" dirty="0" smtClean="0"/>
              <a:t> </a:t>
            </a:r>
            <a:r>
              <a:rPr lang="cs-CZ" dirty="0" err="1" smtClean="0"/>
              <a:t>what</a:t>
            </a:r>
            <a:r>
              <a:rPr lang="cs-CZ" dirty="0" smtClean="0"/>
              <a:t> </a:t>
            </a:r>
            <a:r>
              <a:rPr lang="cs-CZ" dirty="0" err="1" smtClean="0"/>
              <a:t>the</a:t>
            </a:r>
            <a:r>
              <a:rPr lang="cs-CZ" dirty="0" smtClean="0"/>
              <a:t> </a:t>
            </a:r>
            <a:r>
              <a:rPr lang="cs-CZ" dirty="0" err="1" smtClean="0"/>
              <a:t>firm</a:t>
            </a:r>
            <a:r>
              <a:rPr lang="cs-CZ" dirty="0" smtClean="0"/>
              <a:t> </a:t>
            </a:r>
            <a:r>
              <a:rPr lang="cs-CZ" dirty="0" err="1" smtClean="0"/>
              <a:t>owns</a:t>
            </a:r>
            <a:r>
              <a:rPr lang="cs-CZ" dirty="0" smtClean="0"/>
              <a:t> and </a:t>
            </a:r>
            <a:r>
              <a:rPr lang="cs-CZ" dirty="0" err="1" smtClean="0"/>
              <a:t>how</a:t>
            </a:r>
            <a:r>
              <a:rPr lang="cs-CZ" dirty="0" smtClean="0"/>
              <a:t> </a:t>
            </a:r>
            <a:r>
              <a:rPr lang="cs-CZ" dirty="0" err="1" smtClean="0"/>
              <a:t>it</a:t>
            </a:r>
            <a:r>
              <a:rPr lang="cs-CZ" dirty="0" smtClean="0"/>
              <a:t> </a:t>
            </a:r>
            <a:r>
              <a:rPr lang="cs-CZ" dirty="0" err="1" smtClean="0"/>
              <a:t>is</a:t>
            </a:r>
            <a:r>
              <a:rPr lang="cs-CZ" dirty="0" smtClean="0"/>
              <a:t> </a:t>
            </a:r>
            <a:r>
              <a:rPr lang="cs-CZ" dirty="0" err="1" smtClean="0"/>
              <a:t>financed</a:t>
            </a:r>
            <a:r>
              <a:rPr lang="cs-CZ" dirty="0" smtClean="0"/>
              <a:t>.</a:t>
            </a:r>
          </a:p>
          <a:p>
            <a:r>
              <a:rPr lang="cs-CZ" dirty="0" err="1" smtClean="0"/>
              <a:t>Assets</a:t>
            </a:r>
            <a:r>
              <a:rPr lang="cs-CZ" dirty="0" smtClean="0"/>
              <a:t> =</a:t>
            </a:r>
            <a:r>
              <a:rPr lang="cs-CZ" dirty="0"/>
              <a:t> </a:t>
            </a:r>
            <a:r>
              <a:rPr lang="cs-CZ" dirty="0" err="1"/>
              <a:t>liabilities</a:t>
            </a:r>
            <a:r>
              <a:rPr lang="cs-CZ" dirty="0"/>
              <a:t> +</a:t>
            </a:r>
            <a:r>
              <a:rPr lang="cs-CZ" dirty="0" smtClean="0"/>
              <a:t> </a:t>
            </a:r>
            <a:r>
              <a:rPr lang="cs-CZ" dirty="0" err="1"/>
              <a:t>stockholder´s</a:t>
            </a:r>
            <a:r>
              <a:rPr lang="cs-CZ" dirty="0"/>
              <a:t> </a:t>
            </a:r>
            <a:r>
              <a:rPr lang="cs-CZ" dirty="0" err="1"/>
              <a:t>equity</a:t>
            </a:r>
            <a:endParaRPr lang="cs-CZ" dirty="0"/>
          </a:p>
        </p:txBody>
      </p:sp>
    </p:spTree>
    <p:extLst>
      <p:ext uri="{BB962C8B-B14F-4D97-AF65-F5344CB8AC3E}">
        <p14:creationId xmlns:p14="http://schemas.microsoft.com/office/powerpoint/2010/main" val="2808889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pic>
        <p:nvPicPr>
          <p:cNvPr id="3074" name="Picture 2" descr="Výsledek obrázku pro balance sheet">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2492896"/>
            <a:ext cx="8155428" cy="36466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9672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Analyzing</a:t>
            </a:r>
            <a:r>
              <a:rPr lang="cs-CZ" dirty="0" smtClean="0"/>
              <a:t> a balance </a:t>
            </a:r>
            <a:r>
              <a:rPr lang="cs-CZ" dirty="0" err="1" smtClean="0"/>
              <a:t>sheet</a:t>
            </a:r>
            <a:endParaRPr lang="cs-CZ" dirty="0"/>
          </a:p>
        </p:txBody>
      </p:sp>
      <p:sp>
        <p:nvSpPr>
          <p:cNvPr id="3" name="Zástupný symbol pro obsah 2"/>
          <p:cNvSpPr>
            <a:spLocks noGrp="1"/>
          </p:cNvSpPr>
          <p:nvPr>
            <p:ph idx="1"/>
          </p:nvPr>
        </p:nvSpPr>
        <p:spPr/>
        <p:txBody>
          <a:bodyPr>
            <a:normAutofit fontScale="85000" lnSpcReduction="10000"/>
          </a:bodyPr>
          <a:lstStyle/>
          <a:p>
            <a:r>
              <a:rPr lang="en-US" dirty="0"/>
              <a:t>There are two main types of assets: current assets and non-current assets. </a:t>
            </a:r>
            <a:endParaRPr lang="cs-CZ" dirty="0" smtClean="0"/>
          </a:p>
          <a:p>
            <a:r>
              <a:rPr lang="en-US" dirty="0" smtClean="0"/>
              <a:t>Current </a:t>
            </a:r>
            <a:r>
              <a:rPr lang="en-US" dirty="0"/>
              <a:t>assets </a:t>
            </a:r>
            <a:r>
              <a:rPr lang="cs-CZ" dirty="0" smtClean="0"/>
              <a:t>– are </a:t>
            </a:r>
            <a:r>
              <a:rPr lang="en-US" dirty="0" smtClean="0"/>
              <a:t>converted </a:t>
            </a:r>
            <a:r>
              <a:rPr lang="en-US" dirty="0"/>
              <a:t>into cash within one business cycle - usually treated as twelve months. </a:t>
            </a:r>
            <a:endParaRPr lang="cs-CZ" dirty="0" smtClean="0"/>
          </a:p>
          <a:p>
            <a:r>
              <a:rPr lang="en-US" dirty="0" smtClean="0"/>
              <a:t>Three </a:t>
            </a:r>
            <a:r>
              <a:rPr lang="en-US" dirty="0"/>
              <a:t>very important current asset items found on the balance sheet are: cash, inventories and accounts receivables</a:t>
            </a:r>
            <a:br>
              <a:rPr lang="en-US" dirty="0"/>
            </a:br>
            <a:r>
              <a:rPr lang="en-US" dirty="0"/>
              <a:t/>
            </a:r>
            <a:br>
              <a:rPr lang="en-US" dirty="0"/>
            </a:br>
            <a:r>
              <a:rPr lang="cs-CZ" sz="1700" dirty="0" smtClean="0"/>
              <a:t>(</a:t>
            </a:r>
            <a:r>
              <a:rPr lang="en-US" sz="1700" dirty="0" smtClean="0">
                <a:hlinkClick r:id="rId2"/>
              </a:rPr>
              <a:t>https</a:t>
            </a:r>
            <a:r>
              <a:rPr lang="en-US" sz="1700" dirty="0">
                <a:hlinkClick r:id="rId2"/>
              </a:rPr>
              <a:t>://www.investopedia.com/university/fundamentalanalysis/fundanalysis7.asp#ixzz5Dg7qsFpS</a:t>
            </a:r>
            <a:r>
              <a:rPr lang="en-US" sz="1700" dirty="0"/>
              <a:t> </a:t>
            </a:r>
            <a:r>
              <a:rPr lang="cs-CZ" sz="1700" dirty="0" smtClean="0"/>
              <a:t>)</a:t>
            </a:r>
            <a:r>
              <a:rPr lang="en-US" sz="1700" dirty="0"/>
              <a:t/>
            </a:r>
            <a:br>
              <a:rPr lang="en-US" sz="1700" dirty="0"/>
            </a:br>
            <a:r>
              <a:rPr lang="en-US" dirty="0"/>
              <a:t/>
            </a:r>
            <a:br>
              <a:rPr lang="en-US" dirty="0"/>
            </a:br>
            <a:endParaRPr lang="cs-CZ" dirty="0" smtClean="0"/>
          </a:p>
          <a:p>
            <a:endParaRPr lang="cs-CZ" dirty="0"/>
          </a:p>
        </p:txBody>
      </p:sp>
    </p:spTree>
    <p:extLst>
      <p:ext uri="{BB962C8B-B14F-4D97-AF65-F5344CB8AC3E}">
        <p14:creationId xmlns:p14="http://schemas.microsoft.com/office/powerpoint/2010/main" val="3106970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Current</a:t>
            </a:r>
            <a:r>
              <a:rPr lang="cs-CZ" dirty="0" smtClean="0"/>
              <a:t> </a:t>
            </a:r>
            <a:r>
              <a:rPr lang="cs-CZ" dirty="0" err="1" smtClean="0"/>
              <a:t>assets</a:t>
            </a:r>
            <a:r>
              <a:rPr lang="cs-CZ" dirty="0" smtClean="0"/>
              <a:t> - Cash</a:t>
            </a:r>
            <a:endParaRPr lang="cs-CZ" dirty="0"/>
          </a:p>
        </p:txBody>
      </p:sp>
      <p:sp>
        <p:nvSpPr>
          <p:cNvPr id="3" name="Zástupný symbol pro obsah 2"/>
          <p:cNvSpPr>
            <a:spLocks noGrp="1"/>
          </p:cNvSpPr>
          <p:nvPr>
            <p:ph idx="1"/>
          </p:nvPr>
        </p:nvSpPr>
        <p:spPr/>
        <p:txBody>
          <a:bodyPr>
            <a:normAutofit fontScale="85000" lnSpcReduction="20000"/>
          </a:bodyPr>
          <a:lstStyle/>
          <a:p>
            <a:r>
              <a:rPr lang="en-US" dirty="0"/>
              <a:t>Growing cash reserves often signal strong company performance. Indeed, it shows that cash is accumulating so quickly that management doesn't have time to figure out how to make use of it. A dwindling cash pile could be a sign of trouble. That said, if loads of cash are more or less a permanent feature of the company's balance sheet, investors need to ask why the money is not being put to use. Cash could be there because management has run out of investment opportunities or is too short-sighted to know what to do with the money</a:t>
            </a:r>
            <a:br>
              <a:rPr lang="en-US" dirty="0"/>
            </a:br>
            <a:r>
              <a:rPr lang="en-US" dirty="0"/>
              <a:t/>
            </a:r>
            <a:br>
              <a:rPr lang="en-US" dirty="0"/>
            </a:br>
            <a:r>
              <a:rPr lang="cs-CZ" sz="1500" dirty="0" smtClean="0"/>
              <a:t>(</a:t>
            </a:r>
            <a:r>
              <a:rPr lang="en-US" sz="1500" dirty="0" smtClean="0">
                <a:hlinkClick r:id="rId2"/>
              </a:rPr>
              <a:t>https</a:t>
            </a:r>
            <a:r>
              <a:rPr lang="en-US" sz="1500" dirty="0">
                <a:hlinkClick r:id="rId2"/>
              </a:rPr>
              <a:t>://www.investopedia.com/university/fundamentalanalysis/fundanalysis7.asp#ixzz5Dg9GIB00</a:t>
            </a:r>
            <a:r>
              <a:rPr lang="en-US" sz="1500" dirty="0"/>
              <a:t> </a:t>
            </a:r>
            <a:r>
              <a:rPr lang="cs-CZ" sz="1500" dirty="0" smtClean="0"/>
              <a:t>)</a:t>
            </a:r>
            <a:r>
              <a:rPr lang="en-US" sz="1500" dirty="0"/>
              <a:t/>
            </a:r>
            <a:br>
              <a:rPr lang="en-US" sz="1500" dirty="0"/>
            </a:br>
            <a:endParaRPr lang="cs-CZ" sz="1500" dirty="0"/>
          </a:p>
        </p:txBody>
      </p:sp>
    </p:spTree>
    <p:extLst>
      <p:ext uri="{BB962C8B-B14F-4D97-AF65-F5344CB8AC3E}">
        <p14:creationId xmlns:p14="http://schemas.microsoft.com/office/powerpoint/2010/main" val="4147485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Current</a:t>
            </a:r>
            <a:r>
              <a:rPr lang="cs-CZ" dirty="0"/>
              <a:t> </a:t>
            </a:r>
            <a:r>
              <a:rPr lang="cs-CZ" dirty="0" err="1"/>
              <a:t>assets</a:t>
            </a:r>
            <a:r>
              <a:rPr lang="cs-CZ" dirty="0"/>
              <a:t> - </a:t>
            </a:r>
            <a:r>
              <a:rPr lang="cs-CZ" dirty="0" err="1" smtClean="0"/>
              <a:t>Inventories</a:t>
            </a:r>
            <a:endParaRPr lang="cs-CZ" dirty="0"/>
          </a:p>
        </p:txBody>
      </p:sp>
      <p:sp>
        <p:nvSpPr>
          <p:cNvPr id="3" name="Zástupný symbol pro obsah 2"/>
          <p:cNvSpPr>
            <a:spLocks noGrp="1"/>
          </p:cNvSpPr>
          <p:nvPr>
            <p:ph idx="1"/>
          </p:nvPr>
        </p:nvSpPr>
        <p:spPr/>
        <p:txBody>
          <a:bodyPr>
            <a:normAutofit fontScale="70000" lnSpcReduction="20000"/>
          </a:bodyPr>
          <a:lstStyle/>
          <a:p>
            <a:r>
              <a:rPr lang="en-US" dirty="0"/>
              <a:t>Inventories are finished products that haven't yet sold. As an investor, you want to know if a company has too much money tied up in its inventory. Companies have limited funds available to invest in inventory. To generate the cash to pay bills and return a profit, they must sell the merchandise they have purchased from suppliers. </a:t>
            </a:r>
            <a:endParaRPr lang="cs-CZ" dirty="0" smtClean="0"/>
          </a:p>
          <a:p>
            <a:r>
              <a:rPr lang="en-US" b="1" dirty="0" smtClean="0"/>
              <a:t>Inventory </a:t>
            </a:r>
            <a:r>
              <a:rPr lang="en-US" b="1" dirty="0"/>
              <a:t>turnover </a:t>
            </a:r>
            <a:r>
              <a:rPr lang="en-US" dirty="0"/>
              <a:t>(cost of goods sold divided by average inventory) measures how quickly the company is moving merchandise through the warehouse to customers. If inventory grows faster than sales, it is almost always a sign of deteriorating fundamentals.</a:t>
            </a:r>
            <a:br>
              <a:rPr lang="en-US" dirty="0"/>
            </a:br>
            <a:r>
              <a:rPr lang="en-US" dirty="0"/>
              <a:t/>
            </a:r>
            <a:br>
              <a:rPr lang="en-US" dirty="0"/>
            </a:br>
            <a:r>
              <a:rPr lang="cs-CZ" dirty="0"/>
              <a:t>(</a:t>
            </a:r>
            <a:r>
              <a:rPr lang="en-US" dirty="0" smtClean="0">
                <a:hlinkClick r:id="rId2"/>
              </a:rPr>
              <a:t>https</a:t>
            </a:r>
            <a:r>
              <a:rPr lang="en-US" dirty="0">
                <a:hlinkClick r:id="rId2"/>
              </a:rPr>
              <a:t>://www.investopedia.com/university/fundamentalanalysis/fundanalysis7.asp#ixzz5Dg9lP1H6</a:t>
            </a:r>
            <a:r>
              <a:rPr lang="en-US" dirty="0"/>
              <a:t> </a:t>
            </a:r>
            <a:r>
              <a:rPr lang="cs-CZ" dirty="0" smtClean="0"/>
              <a:t>)</a:t>
            </a:r>
            <a:r>
              <a:rPr lang="en-US" dirty="0"/>
              <a:t/>
            </a:r>
            <a:br>
              <a:rPr lang="en-US" dirty="0"/>
            </a:br>
            <a:endParaRPr lang="cs-CZ" dirty="0"/>
          </a:p>
        </p:txBody>
      </p:sp>
    </p:spTree>
    <p:extLst>
      <p:ext uri="{BB962C8B-B14F-4D97-AF65-F5344CB8AC3E}">
        <p14:creationId xmlns:p14="http://schemas.microsoft.com/office/powerpoint/2010/main" val="24648977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Current</a:t>
            </a:r>
            <a:r>
              <a:rPr lang="cs-CZ" dirty="0"/>
              <a:t> </a:t>
            </a:r>
            <a:r>
              <a:rPr lang="cs-CZ" dirty="0" err="1"/>
              <a:t>assets</a:t>
            </a:r>
            <a:r>
              <a:rPr lang="cs-CZ" dirty="0"/>
              <a:t> - </a:t>
            </a:r>
            <a:r>
              <a:rPr lang="cs-CZ" dirty="0" smtClean="0"/>
              <a:t>A</a:t>
            </a:r>
            <a:r>
              <a:rPr lang="en-US" dirty="0" err="1" smtClean="0"/>
              <a:t>ccounts</a:t>
            </a:r>
            <a:r>
              <a:rPr lang="en-US" dirty="0" smtClean="0"/>
              <a:t> receivables</a:t>
            </a:r>
            <a:endParaRPr lang="cs-CZ" dirty="0"/>
          </a:p>
        </p:txBody>
      </p:sp>
      <p:sp>
        <p:nvSpPr>
          <p:cNvPr id="3" name="Zástupný symbol pro obsah 2"/>
          <p:cNvSpPr>
            <a:spLocks noGrp="1"/>
          </p:cNvSpPr>
          <p:nvPr>
            <p:ph idx="1"/>
          </p:nvPr>
        </p:nvSpPr>
        <p:spPr/>
        <p:txBody>
          <a:bodyPr>
            <a:normAutofit/>
          </a:bodyPr>
          <a:lstStyle/>
          <a:p>
            <a:r>
              <a:rPr lang="en-US" dirty="0"/>
              <a:t>Receivables are outstanding (uncollected bills). Analyzing the speed at which a company collects what it's owed can tell you a lot about its financial efficiency. If a company's collection period is growing longer, it could mean problems </a:t>
            </a:r>
            <a:r>
              <a:rPr lang="en-US" dirty="0" smtClean="0"/>
              <a:t>ahead</a:t>
            </a:r>
            <a:endParaRPr lang="cs-CZ" dirty="0" smtClean="0"/>
          </a:p>
          <a:p>
            <a:r>
              <a:rPr lang="cs-CZ" sz="1300" dirty="0"/>
              <a:t>(</a:t>
            </a:r>
            <a:r>
              <a:rPr lang="en-US" sz="1300" dirty="0">
                <a:hlinkClick r:id="rId2"/>
              </a:rPr>
              <a:t>https://</a:t>
            </a:r>
            <a:r>
              <a:rPr lang="en-US" sz="1300" dirty="0" smtClean="0">
                <a:hlinkClick r:id="rId2"/>
              </a:rPr>
              <a:t>www.investopedia.com/university/fundamentalanalysis/fundanalysis7.asp#ixzz5Dg9GIB00</a:t>
            </a:r>
            <a:r>
              <a:rPr lang="cs-CZ" sz="1300" dirty="0" smtClean="0"/>
              <a:t>)</a:t>
            </a:r>
            <a:r>
              <a:rPr lang="en-US" sz="1300" dirty="0"/>
              <a:t/>
            </a:r>
            <a:br>
              <a:rPr lang="en-US" sz="1300" dirty="0"/>
            </a:br>
            <a:r>
              <a:rPr lang="en-US" sz="1300" dirty="0"/>
              <a:t/>
            </a:r>
            <a:br>
              <a:rPr lang="en-US" sz="1300" dirty="0"/>
            </a:br>
            <a:endParaRPr lang="cs-CZ" sz="1300" dirty="0"/>
          </a:p>
        </p:txBody>
      </p:sp>
    </p:spTree>
    <p:extLst>
      <p:ext uri="{BB962C8B-B14F-4D97-AF65-F5344CB8AC3E}">
        <p14:creationId xmlns:p14="http://schemas.microsoft.com/office/powerpoint/2010/main" val="2697816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pPr eaLnBrk="1" fontAlgn="auto" hangingPunct="1">
              <a:spcAft>
                <a:spcPts val="0"/>
              </a:spcAft>
              <a:defRPr/>
            </a:pPr>
            <a:r>
              <a:rPr lang="cs-CZ" sz="3400" dirty="0" err="1" smtClean="0">
                <a:solidFill>
                  <a:schemeClr val="tx2">
                    <a:satMod val="130000"/>
                  </a:schemeClr>
                </a:solidFill>
              </a:rPr>
              <a:t>Investment</a:t>
            </a:r>
            <a:r>
              <a:rPr lang="cs-CZ" sz="3400" dirty="0" smtClean="0">
                <a:solidFill>
                  <a:schemeClr val="tx2">
                    <a:satMod val="130000"/>
                  </a:schemeClr>
                </a:solidFill>
              </a:rPr>
              <a:t> and </a:t>
            </a:r>
            <a:r>
              <a:rPr lang="cs-CZ" sz="3400" dirty="0" err="1" smtClean="0">
                <a:solidFill>
                  <a:schemeClr val="tx2">
                    <a:satMod val="130000"/>
                  </a:schemeClr>
                </a:solidFill>
              </a:rPr>
              <a:t>financing</a:t>
            </a:r>
            <a:endParaRPr lang="cs-CZ" sz="3400" dirty="0">
              <a:solidFill>
                <a:schemeClr val="tx2">
                  <a:satMod val="130000"/>
                </a:schemeClr>
              </a:solidFill>
            </a:endParaRPr>
          </a:p>
        </p:txBody>
      </p:sp>
      <p:sp>
        <p:nvSpPr>
          <p:cNvPr id="8195" name="Rectangle 3"/>
          <p:cNvSpPr>
            <a:spLocks noGrp="1" noChangeArrowheads="1"/>
          </p:cNvSpPr>
          <p:nvPr>
            <p:ph idx="1"/>
          </p:nvPr>
        </p:nvSpPr>
        <p:spPr/>
        <p:txBody>
          <a:bodyPr/>
          <a:lstStyle/>
          <a:p>
            <a:pPr eaLnBrk="1" hangingPunct="1"/>
            <a:r>
              <a:rPr lang="cs-CZ" altLang="cs-CZ" dirty="0" err="1" smtClean="0"/>
              <a:t>Definition</a:t>
            </a:r>
            <a:r>
              <a:rPr lang="cs-CZ" altLang="cs-CZ" dirty="0" smtClean="0"/>
              <a:t> </a:t>
            </a:r>
            <a:r>
              <a:rPr lang="cs-CZ" altLang="cs-CZ" dirty="0" err="1" smtClean="0"/>
              <a:t>of</a:t>
            </a:r>
            <a:r>
              <a:rPr lang="cs-CZ" altLang="cs-CZ" dirty="0" smtClean="0"/>
              <a:t> </a:t>
            </a:r>
            <a:r>
              <a:rPr lang="cs-CZ" altLang="cs-CZ" dirty="0" err="1" smtClean="0"/>
              <a:t>investing</a:t>
            </a:r>
            <a:r>
              <a:rPr lang="cs-CZ" altLang="cs-CZ" dirty="0" smtClean="0"/>
              <a:t> and </a:t>
            </a:r>
            <a:r>
              <a:rPr lang="cs-CZ" altLang="cs-CZ" dirty="0" err="1" smtClean="0"/>
              <a:t>financing</a:t>
            </a:r>
            <a:r>
              <a:rPr lang="cs-CZ" altLang="cs-CZ" dirty="0" smtClean="0"/>
              <a:t> </a:t>
            </a:r>
            <a:endParaRPr lang="cs-CZ" altLang="cs-CZ" dirty="0"/>
          </a:p>
          <a:p>
            <a:pPr eaLnBrk="1" hangingPunct="1"/>
            <a:r>
              <a:rPr lang="cs-CZ" altLang="cs-CZ" dirty="0" err="1" smtClean="0"/>
              <a:t>Liquidity</a:t>
            </a:r>
            <a:endParaRPr lang="cs-CZ" altLang="cs-CZ" dirty="0"/>
          </a:p>
          <a:p>
            <a:pPr eaLnBrk="1" hangingPunct="1"/>
            <a:r>
              <a:rPr lang="cs-CZ" altLang="cs-CZ" dirty="0" err="1" smtClean="0"/>
              <a:t>Financing</a:t>
            </a:r>
            <a:endParaRPr lang="cs-CZ" altLang="cs-CZ" dirty="0" smtClean="0"/>
          </a:p>
          <a:p>
            <a:pPr eaLnBrk="1" hangingPunct="1"/>
            <a:r>
              <a:rPr lang="cs-CZ" altLang="cs-CZ" dirty="0" err="1" smtClean="0"/>
              <a:t>Investing</a:t>
            </a:r>
            <a:endParaRPr lang="cs-CZ" altLang="cs-CZ" dirty="0"/>
          </a:p>
        </p:txBody>
      </p:sp>
    </p:spTree>
    <p:extLst>
      <p:ext uri="{BB962C8B-B14F-4D97-AF65-F5344CB8AC3E}">
        <p14:creationId xmlns:p14="http://schemas.microsoft.com/office/powerpoint/2010/main" val="34928013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Non - </a:t>
            </a:r>
            <a:r>
              <a:rPr lang="cs-CZ" dirty="0" err="1" smtClean="0"/>
              <a:t>Current</a:t>
            </a:r>
            <a:r>
              <a:rPr lang="cs-CZ" dirty="0" smtClean="0"/>
              <a:t> </a:t>
            </a:r>
            <a:r>
              <a:rPr lang="cs-CZ" dirty="0" err="1"/>
              <a:t>assets</a:t>
            </a:r>
            <a:r>
              <a:rPr lang="cs-CZ" dirty="0"/>
              <a:t> -</a:t>
            </a:r>
          </a:p>
        </p:txBody>
      </p:sp>
      <p:sp>
        <p:nvSpPr>
          <p:cNvPr id="3" name="Zástupný symbol pro obsah 2"/>
          <p:cNvSpPr>
            <a:spLocks noGrp="1"/>
          </p:cNvSpPr>
          <p:nvPr>
            <p:ph idx="1"/>
          </p:nvPr>
        </p:nvSpPr>
        <p:spPr/>
        <p:txBody>
          <a:bodyPr>
            <a:normAutofit/>
          </a:bodyPr>
          <a:lstStyle/>
          <a:p>
            <a:r>
              <a:rPr lang="en-US" dirty="0"/>
              <a:t>Non-current assets are defined as anything not classified as a current asset. This includes items that are fixed assets, such as property, plant and equipment (PP&amp;E). Unless the company is in financial distress and is liquidating assets, investors need not pay too much attention to fixed assets.</a:t>
            </a:r>
            <a:br>
              <a:rPr lang="en-US" dirty="0"/>
            </a:br>
            <a:r>
              <a:rPr lang="cs-CZ" sz="1200" dirty="0"/>
              <a:t>(</a:t>
            </a:r>
            <a:r>
              <a:rPr lang="en-US" sz="1200" dirty="0">
                <a:hlinkClick r:id="rId2"/>
              </a:rPr>
              <a:t>https://www.investopedia.com/university/fundamentalanalysis/fundanalysis7.asp#ixzz5Dg9GIB00</a:t>
            </a:r>
            <a:r>
              <a:rPr lang="cs-CZ" sz="1200" dirty="0"/>
              <a:t>)</a:t>
            </a:r>
          </a:p>
        </p:txBody>
      </p:sp>
    </p:spTree>
    <p:extLst>
      <p:ext uri="{BB962C8B-B14F-4D97-AF65-F5344CB8AC3E}">
        <p14:creationId xmlns:p14="http://schemas.microsoft.com/office/powerpoint/2010/main" val="3525817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Liabilities</a:t>
            </a:r>
            <a:endParaRPr lang="cs-CZ" dirty="0"/>
          </a:p>
        </p:txBody>
      </p:sp>
      <p:sp>
        <p:nvSpPr>
          <p:cNvPr id="3" name="Zástupný symbol pro obsah 2"/>
          <p:cNvSpPr>
            <a:spLocks noGrp="1"/>
          </p:cNvSpPr>
          <p:nvPr>
            <p:ph idx="1"/>
          </p:nvPr>
        </p:nvSpPr>
        <p:spPr/>
        <p:txBody>
          <a:bodyPr>
            <a:normAutofit lnSpcReduction="10000"/>
          </a:bodyPr>
          <a:lstStyle/>
          <a:p>
            <a:r>
              <a:rPr lang="en-US" dirty="0"/>
              <a:t>There are current liabilities and non-current liabilities. </a:t>
            </a:r>
            <a:endParaRPr lang="cs-CZ" dirty="0" smtClean="0"/>
          </a:p>
          <a:p>
            <a:r>
              <a:rPr lang="en-US" dirty="0" smtClean="0"/>
              <a:t>Current </a:t>
            </a:r>
            <a:r>
              <a:rPr lang="en-US" dirty="0"/>
              <a:t>liabilities are obligations the firm must pay within a year, such as payments owing to suppliers. </a:t>
            </a:r>
            <a:endParaRPr lang="cs-CZ" dirty="0" smtClean="0"/>
          </a:p>
          <a:p>
            <a:r>
              <a:rPr lang="en-US" dirty="0" smtClean="0"/>
              <a:t>Non-current </a:t>
            </a:r>
            <a:r>
              <a:rPr lang="en-US" dirty="0"/>
              <a:t>liabilities, meanwhile, represent what the company owes in a year or more time. Typically, non-current liabilities represent bank and bondholder debt. </a:t>
            </a:r>
          </a:p>
          <a:p>
            <a:endParaRPr lang="en-US" dirty="0"/>
          </a:p>
          <a:p>
            <a:endParaRPr lang="en-US" dirty="0"/>
          </a:p>
        </p:txBody>
      </p:sp>
    </p:spTree>
    <p:extLst>
      <p:ext uri="{BB962C8B-B14F-4D97-AF65-F5344CB8AC3E}">
        <p14:creationId xmlns:p14="http://schemas.microsoft.com/office/powerpoint/2010/main" val="21896508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en-US" dirty="0"/>
              <a:t>You usually want to see a manageable amount of debt. When debt levels are falling, that's a good sign. Generally speaking, if a company has more assets than liabilities, then it is in decent condition. By contrast, a company with a large amount of liabilities relative to assets ought to be examined with more diligence. Having too much debt relative to cash flows required to pay for interest and debt repayments is one way a company can go bankrupt. </a:t>
            </a:r>
          </a:p>
          <a:p>
            <a:endParaRPr lang="en-US" dirty="0"/>
          </a:p>
          <a:p>
            <a:r>
              <a:rPr lang="en-US" dirty="0"/>
              <a:t>Look at the quick ratio. Subtract inventory from current assets and then divide by current liabilities. If the ratio is 1 or higher, it says that the company has enough cash and liquid assets to cover its short-term debt obligations. </a:t>
            </a:r>
          </a:p>
          <a:p>
            <a:endParaRPr lang="en-US" dirty="0"/>
          </a:p>
          <a:p>
            <a:endParaRPr lang="en-US" dirty="0"/>
          </a:p>
          <a:p>
            <a:r>
              <a:rPr lang="en-US" dirty="0"/>
              <a:t>Quick Ratio =  Current Assets - Inventories /Current Liabilities </a:t>
            </a:r>
            <a:endParaRPr lang="cs-CZ" dirty="0"/>
          </a:p>
        </p:txBody>
      </p:sp>
    </p:spTree>
    <p:extLst>
      <p:ext uri="{BB962C8B-B14F-4D97-AF65-F5344CB8AC3E}">
        <p14:creationId xmlns:p14="http://schemas.microsoft.com/office/powerpoint/2010/main" val="1780194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Equity</a:t>
            </a:r>
            <a:endParaRPr lang="cs-CZ" dirty="0"/>
          </a:p>
        </p:txBody>
      </p:sp>
      <p:sp>
        <p:nvSpPr>
          <p:cNvPr id="3" name="Zástupný symbol pro obsah 2"/>
          <p:cNvSpPr>
            <a:spLocks noGrp="1"/>
          </p:cNvSpPr>
          <p:nvPr>
            <p:ph idx="1"/>
          </p:nvPr>
        </p:nvSpPr>
        <p:spPr/>
        <p:txBody>
          <a:bodyPr>
            <a:normAutofit fontScale="70000" lnSpcReduction="20000"/>
          </a:bodyPr>
          <a:lstStyle/>
          <a:p>
            <a:r>
              <a:rPr lang="en-US" dirty="0" smtClean="0"/>
              <a:t> </a:t>
            </a:r>
            <a:r>
              <a:rPr lang="en-US" dirty="0"/>
              <a:t>represents what shareholders own, so it is often called shareholder's equity. </a:t>
            </a:r>
          </a:p>
          <a:p>
            <a:endParaRPr lang="en-US" dirty="0"/>
          </a:p>
          <a:p>
            <a:r>
              <a:rPr lang="en-US" dirty="0"/>
              <a:t>Equity = Total Assets – Total Liabilities </a:t>
            </a:r>
          </a:p>
          <a:p>
            <a:endParaRPr lang="en-US" dirty="0"/>
          </a:p>
          <a:p>
            <a:r>
              <a:rPr lang="en-US" dirty="0"/>
              <a:t>The two important equity items are </a:t>
            </a:r>
            <a:r>
              <a:rPr lang="en-US" b="1" dirty="0"/>
              <a:t>paid-in capital </a:t>
            </a:r>
            <a:r>
              <a:rPr lang="en-US" dirty="0"/>
              <a:t>and </a:t>
            </a:r>
            <a:r>
              <a:rPr lang="en-US" b="1" dirty="0"/>
              <a:t>retained earnings</a:t>
            </a:r>
            <a:r>
              <a:rPr lang="en-US" dirty="0"/>
              <a:t>. </a:t>
            </a:r>
            <a:endParaRPr lang="cs-CZ" dirty="0" smtClean="0"/>
          </a:p>
          <a:p>
            <a:r>
              <a:rPr lang="en-US" b="1" dirty="0" smtClean="0"/>
              <a:t>Paid-in </a:t>
            </a:r>
            <a:r>
              <a:rPr lang="en-US" b="1" dirty="0"/>
              <a:t>capital </a:t>
            </a:r>
            <a:r>
              <a:rPr lang="en-US" dirty="0"/>
              <a:t>is the amount of money shareholders paid for their shares when the stock was first offered to the public. It basically represents how much money the firm received when it sold its shares. </a:t>
            </a:r>
            <a:endParaRPr lang="cs-CZ" dirty="0" smtClean="0"/>
          </a:p>
          <a:p>
            <a:r>
              <a:rPr lang="en-US" dirty="0" smtClean="0"/>
              <a:t>In </a:t>
            </a:r>
            <a:r>
              <a:rPr lang="en-US" dirty="0"/>
              <a:t>other words, </a:t>
            </a:r>
            <a:r>
              <a:rPr lang="en-US" b="1" dirty="0"/>
              <a:t>retained earnings </a:t>
            </a:r>
            <a:r>
              <a:rPr lang="en-US" dirty="0"/>
              <a:t>are a tally of the money the company has chosen to reinvest in the business rather than pay to shareholders. Investors should look closely at how a company puts retained capital to use and how a company generates a return on it. </a:t>
            </a:r>
          </a:p>
          <a:p>
            <a:endParaRPr lang="en-US" dirty="0"/>
          </a:p>
        </p:txBody>
      </p:sp>
    </p:spTree>
    <p:extLst>
      <p:ext uri="{BB962C8B-B14F-4D97-AF65-F5344CB8AC3E}">
        <p14:creationId xmlns:p14="http://schemas.microsoft.com/office/powerpoint/2010/main" val="41895389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Accounting</a:t>
            </a:r>
            <a:r>
              <a:rPr lang="cs-CZ" dirty="0"/>
              <a:t> </a:t>
            </a:r>
            <a:r>
              <a:rPr lang="cs-CZ" dirty="0" err="1"/>
              <a:t>liquidity</a:t>
            </a:r>
            <a:endParaRPr lang="cs-CZ" dirty="0"/>
          </a:p>
        </p:txBody>
      </p:sp>
      <p:sp>
        <p:nvSpPr>
          <p:cNvPr id="3" name="Zástupný symbol pro obsah 2"/>
          <p:cNvSpPr>
            <a:spLocks noGrp="1"/>
          </p:cNvSpPr>
          <p:nvPr>
            <p:ph idx="1"/>
          </p:nvPr>
        </p:nvSpPr>
        <p:spPr/>
        <p:txBody>
          <a:bodyPr>
            <a:normAutofit/>
          </a:bodyPr>
          <a:lstStyle/>
          <a:p>
            <a:r>
              <a:rPr lang="cs-CZ" dirty="0" err="1" smtClean="0"/>
              <a:t>Refers</a:t>
            </a:r>
            <a:r>
              <a:rPr lang="cs-CZ" dirty="0" smtClean="0"/>
              <a:t> to </a:t>
            </a:r>
            <a:r>
              <a:rPr lang="cs-CZ" dirty="0" err="1" smtClean="0"/>
              <a:t>the</a:t>
            </a:r>
            <a:r>
              <a:rPr lang="cs-CZ" dirty="0" smtClean="0"/>
              <a:t> </a:t>
            </a:r>
            <a:r>
              <a:rPr lang="cs-CZ" dirty="0" err="1" smtClean="0"/>
              <a:t>ease</a:t>
            </a:r>
            <a:r>
              <a:rPr lang="cs-CZ" dirty="0" smtClean="0"/>
              <a:t> and </a:t>
            </a:r>
            <a:r>
              <a:rPr lang="cs-CZ" dirty="0" err="1" smtClean="0"/>
              <a:t>quickness</a:t>
            </a:r>
            <a:r>
              <a:rPr lang="cs-CZ" dirty="0" smtClean="0"/>
              <a:t> </a:t>
            </a:r>
            <a:r>
              <a:rPr lang="cs-CZ" dirty="0" err="1" smtClean="0"/>
              <a:t>with</a:t>
            </a:r>
            <a:r>
              <a:rPr lang="cs-CZ" dirty="0" smtClean="0"/>
              <a:t> </a:t>
            </a:r>
            <a:r>
              <a:rPr lang="cs-CZ" dirty="0" err="1" smtClean="0"/>
              <a:t>which</a:t>
            </a:r>
            <a:r>
              <a:rPr lang="cs-CZ" dirty="0" smtClean="0"/>
              <a:t> </a:t>
            </a:r>
            <a:r>
              <a:rPr lang="cs-CZ" dirty="0" err="1" smtClean="0"/>
              <a:t>assets</a:t>
            </a:r>
            <a:r>
              <a:rPr lang="cs-CZ" dirty="0" smtClean="0"/>
              <a:t> </a:t>
            </a:r>
            <a:r>
              <a:rPr lang="cs-CZ" dirty="0" err="1" smtClean="0"/>
              <a:t>can</a:t>
            </a:r>
            <a:r>
              <a:rPr lang="cs-CZ" dirty="0" smtClean="0"/>
              <a:t> </a:t>
            </a:r>
            <a:r>
              <a:rPr lang="cs-CZ" dirty="0" err="1" smtClean="0"/>
              <a:t>be</a:t>
            </a:r>
            <a:r>
              <a:rPr lang="cs-CZ" dirty="0" smtClean="0"/>
              <a:t> </a:t>
            </a:r>
            <a:r>
              <a:rPr lang="cs-CZ" dirty="0" err="1" smtClean="0"/>
              <a:t>converted</a:t>
            </a:r>
            <a:r>
              <a:rPr lang="cs-CZ" dirty="0" smtClean="0"/>
              <a:t> to cash.</a:t>
            </a:r>
          </a:p>
          <a:p>
            <a:r>
              <a:rPr lang="cs-CZ" dirty="0" err="1" smtClean="0"/>
              <a:t>Current</a:t>
            </a:r>
            <a:r>
              <a:rPr lang="cs-CZ" dirty="0" smtClean="0"/>
              <a:t> </a:t>
            </a:r>
            <a:r>
              <a:rPr lang="cs-CZ" dirty="0" err="1" smtClean="0"/>
              <a:t>assets</a:t>
            </a:r>
            <a:r>
              <a:rPr lang="cs-CZ" dirty="0" smtClean="0"/>
              <a:t> are </a:t>
            </a:r>
            <a:r>
              <a:rPr lang="cs-CZ" dirty="0" err="1" smtClean="0"/>
              <a:t>the</a:t>
            </a:r>
            <a:r>
              <a:rPr lang="cs-CZ" dirty="0" smtClean="0"/>
              <a:t> most </a:t>
            </a:r>
            <a:r>
              <a:rPr lang="cs-CZ" dirty="0" err="1" smtClean="0"/>
              <a:t>liquid</a:t>
            </a:r>
            <a:r>
              <a:rPr lang="cs-CZ" dirty="0" smtClean="0"/>
              <a:t> and </a:t>
            </a:r>
            <a:r>
              <a:rPr lang="cs-CZ" dirty="0" err="1" smtClean="0"/>
              <a:t>include</a:t>
            </a:r>
            <a:r>
              <a:rPr lang="cs-CZ" dirty="0" smtClean="0"/>
              <a:t> cash and </a:t>
            </a:r>
            <a:r>
              <a:rPr lang="cs-CZ" dirty="0" err="1" smtClean="0"/>
              <a:t>those</a:t>
            </a:r>
            <a:r>
              <a:rPr lang="cs-CZ" dirty="0" smtClean="0"/>
              <a:t> </a:t>
            </a:r>
            <a:r>
              <a:rPr lang="cs-CZ" dirty="0" err="1" smtClean="0"/>
              <a:t>assets</a:t>
            </a:r>
            <a:r>
              <a:rPr lang="cs-CZ" dirty="0" smtClean="0"/>
              <a:t> </a:t>
            </a:r>
            <a:r>
              <a:rPr lang="cs-CZ" dirty="0" err="1" smtClean="0"/>
              <a:t>that</a:t>
            </a:r>
            <a:r>
              <a:rPr lang="cs-CZ" dirty="0" smtClean="0"/>
              <a:t> </a:t>
            </a:r>
            <a:r>
              <a:rPr lang="cs-CZ" dirty="0" err="1" smtClean="0"/>
              <a:t>will</a:t>
            </a:r>
            <a:r>
              <a:rPr lang="cs-CZ" dirty="0" smtClean="0"/>
              <a:t> </a:t>
            </a:r>
            <a:r>
              <a:rPr lang="cs-CZ" dirty="0" err="1" smtClean="0"/>
              <a:t>be</a:t>
            </a:r>
            <a:r>
              <a:rPr lang="cs-CZ" dirty="0" smtClean="0"/>
              <a:t> </a:t>
            </a:r>
            <a:r>
              <a:rPr lang="cs-CZ" dirty="0" err="1" smtClean="0"/>
              <a:t>turned</a:t>
            </a:r>
            <a:r>
              <a:rPr lang="cs-CZ" dirty="0" smtClean="0"/>
              <a:t> </a:t>
            </a:r>
            <a:r>
              <a:rPr lang="cs-CZ" dirty="0" err="1" smtClean="0"/>
              <a:t>into</a:t>
            </a:r>
            <a:r>
              <a:rPr lang="cs-CZ" dirty="0" smtClean="0"/>
              <a:t> cash </a:t>
            </a:r>
            <a:r>
              <a:rPr lang="cs-CZ" dirty="0" err="1" smtClean="0"/>
              <a:t>within</a:t>
            </a:r>
            <a:r>
              <a:rPr lang="cs-CZ" dirty="0" smtClean="0"/>
              <a:t> a </a:t>
            </a:r>
            <a:r>
              <a:rPr lang="cs-CZ" dirty="0" err="1" smtClean="0"/>
              <a:t>year</a:t>
            </a:r>
            <a:r>
              <a:rPr lang="cs-CZ" dirty="0" smtClean="0"/>
              <a:t> </a:t>
            </a:r>
            <a:r>
              <a:rPr lang="cs-CZ" dirty="0" err="1" smtClean="0"/>
              <a:t>from</a:t>
            </a:r>
            <a:r>
              <a:rPr lang="cs-CZ" dirty="0" smtClean="0"/>
              <a:t> </a:t>
            </a:r>
            <a:r>
              <a:rPr lang="cs-CZ" dirty="0" err="1" smtClean="0"/>
              <a:t>the</a:t>
            </a:r>
            <a:r>
              <a:rPr lang="cs-CZ" dirty="0" smtClean="0"/>
              <a:t> </a:t>
            </a:r>
            <a:r>
              <a:rPr lang="cs-CZ" dirty="0" err="1" smtClean="0"/>
              <a:t>date</a:t>
            </a:r>
            <a:r>
              <a:rPr lang="cs-CZ" dirty="0" smtClean="0"/>
              <a:t> </a:t>
            </a:r>
            <a:r>
              <a:rPr lang="cs-CZ" dirty="0" err="1" smtClean="0"/>
              <a:t>of</a:t>
            </a:r>
            <a:r>
              <a:rPr lang="cs-CZ" dirty="0" smtClean="0"/>
              <a:t> </a:t>
            </a:r>
            <a:r>
              <a:rPr lang="cs-CZ" dirty="0" err="1" smtClean="0"/>
              <a:t>the</a:t>
            </a:r>
            <a:r>
              <a:rPr lang="cs-CZ" dirty="0" smtClean="0"/>
              <a:t> balance </a:t>
            </a:r>
            <a:r>
              <a:rPr lang="cs-CZ" dirty="0" err="1" smtClean="0"/>
              <a:t>sheet</a:t>
            </a:r>
            <a:r>
              <a:rPr lang="cs-CZ" dirty="0" smtClean="0"/>
              <a:t>.</a:t>
            </a:r>
          </a:p>
          <a:p>
            <a:pPr marL="0" indent="0">
              <a:buNone/>
            </a:pPr>
            <a:r>
              <a:rPr lang="cs-CZ" dirty="0" smtClean="0"/>
              <a:t> </a:t>
            </a:r>
            <a:endParaRPr lang="cs-CZ" dirty="0"/>
          </a:p>
          <a:p>
            <a:pPr marL="0" indent="0">
              <a:buNone/>
            </a:pPr>
            <a:endParaRPr lang="cs-CZ" dirty="0"/>
          </a:p>
        </p:txBody>
      </p:sp>
    </p:spTree>
    <p:extLst>
      <p:ext uri="{BB962C8B-B14F-4D97-AF65-F5344CB8AC3E}">
        <p14:creationId xmlns:p14="http://schemas.microsoft.com/office/powerpoint/2010/main" val="31438889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Accounting</a:t>
            </a:r>
            <a:r>
              <a:rPr lang="cs-CZ" dirty="0"/>
              <a:t> </a:t>
            </a:r>
            <a:r>
              <a:rPr lang="cs-CZ" dirty="0" err="1"/>
              <a:t>liquidity</a:t>
            </a:r>
            <a:endParaRPr lang="cs-CZ" dirty="0"/>
          </a:p>
        </p:txBody>
      </p:sp>
      <p:sp>
        <p:nvSpPr>
          <p:cNvPr id="3" name="Zástupný symbol pro obsah 2"/>
          <p:cNvSpPr>
            <a:spLocks noGrp="1"/>
          </p:cNvSpPr>
          <p:nvPr>
            <p:ph idx="1"/>
          </p:nvPr>
        </p:nvSpPr>
        <p:spPr/>
        <p:txBody>
          <a:bodyPr>
            <a:normAutofit fontScale="62500" lnSpcReduction="20000"/>
          </a:bodyPr>
          <a:lstStyle/>
          <a:p>
            <a:r>
              <a:rPr lang="en-US" dirty="0"/>
              <a:t>For a corporation with a published balance sheet there are various ratios used to calculate a measure of liquidity. </a:t>
            </a:r>
            <a:endParaRPr lang="cs-CZ" dirty="0" smtClean="0"/>
          </a:p>
          <a:p>
            <a:r>
              <a:rPr lang="en-US" dirty="0" smtClean="0"/>
              <a:t>These </a:t>
            </a:r>
            <a:r>
              <a:rPr lang="en-US" dirty="0"/>
              <a:t>include the following:</a:t>
            </a:r>
          </a:p>
          <a:p>
            <a:r>
              <a:rPr lang="en-US" dirty="0"/>
              <a:t>The </a:t>
            </a:r>
            <a:r>
              <a:rPr lang="en-US" b="1" dirty="0"/>
              <a:t>current ratio </a:t>
            </a:r>
            <a:r>
              <a:rPr lang="en-US" dirty="0"/>
              <a:t>is the simplest measure and calculated by dividing the total current assets by the total current liabilities. A value of over 100% is normal in a non-banking corporation. However, some current assets are more difficult to sell at full value in a hurry.</a:t>
            </a:r>
          </a:p>
          <a:p>
            <a:r>
              <a:rPr lang="en-US" dirty="0"/>
              <a:t>The </a:t>
            </a:r>
            <a:r>
              <a:rPr lang="en-US" b="1" dirty="0"/>
              <a:t>quick ratio </a:t>
            </a:r>
            <a:r>
              <a:rPr lang="en-US" dirty="0"/>
              <a:t>is calculated by deducting inventories and prepayments from current assets and then dividing by current liabilities, giving a measure of the ability to meet current liabilities from assets that can be readily sold. A better way for a trading corporation to meet liabilities is from cash flows, rather than through asset sales, so;</a:t>
            </a:r>
          </a:p>
          <a:p>
            <a:r>
              <a:rPr lang="en-US" dirty="0"/>
              <a:t>The </a:t>
            </a:r>
            <a:r>
              <a:rPr lang="en-US" b="1" dirty="0"/>
              <a:t>operating cash flow ratio </a:t>
            </a:r>
            <a:r>
              <a:rPr lang="en-US" dirty="0"/>
              <a:t>can be calculated by dividing the operating cash flow by current liabilities. This indicates the ability to service current debt from current income, rather than through asset sales.</a:t>
            </a:r>
          </a:p>
          <a:p>
            <a:endParaRPr lang="cs-CZ" dirty="0"/>
          </a:p>
        </p:txBody>
      </p:sp>
    </p:spTree>
    <p:extLst>
      <p:ext uri="{BB962C8B-B14F-4D97-AF65-F5344CB8AC3E}">
        <p14:creationId xmlns:p14="http://schemas.microsoft.com/office/powerpoint/2010/main" val="38789939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income</a:t>
            </a:r>
            <a:r>
              <a:rPr lang="cs-CZ" dirty="0" smtClean="0"/>
              <a:t> </a:t>
            </a:r>
            <a:r>
              <a:rPr lang="cs-CZ" dirty="0" err="1" smtClean="0"/>
              <a:t>statement</a:t>
            </a:r>
            <a:endParaRPr lang="cs-CZ" dirty="0"/>
          </a:p>
        </p:txBody>
      </p:sp>
      <p:sp>
        <p:nvSpPr>
          <p:cNvPr id="3" name="Zástupný symbol pro obsah 2"/>
          <p:cNvSpPr>
            <a:spLocks noGrp="1"/>
          </p:cNvSpPr>
          <p:nvPr>
            <p:ph idx="1"/>
          </p:nvPr>
        </p:nvSpPr>
        <p:spPr/>
        <p:txBody>
          <a:bodyPr/>
          <a:lstStyle/>
          <a:p>
            <a:r>
              <a:rPr lang="cs-CZ" dirty="0" smtClean="0"/>
              <a:t>Profit and </a:t>
            </a:r>
            <a:r>
              <a:rPr lang="cs-CZ" dirty="0" err="1" smtClean="0"/>
              <a:t>lost</a:t>
            </a:r>
            <a:r>
              <a:rPr lang="cs-CZ" dirty="0" smtClean="0"/>
              <a:t> </a:t>
            </a:r>
            <a:r>
              <a:rPr lang="cs-CZ" dirty="0" err="1" smtClean="0"/>
              <a:t>account</a:t>
            </a:r>
            <a:endParaRPr lang="cs-CZ" dirty="0" smtClean="0"/>
          </a:p>
          <a:p>
            <a:r>
              <a:rPr lang="cs-CZ" dirty="0" err="1" smtClean="0"/>
              <a:t>Revenue</a:t>
            </a:r>
            <a:r>
              <a:rPr lang="cs-CZ" dirty="0" smtClean="0"/>
              <a:t> – </a:t>
            </a:r>
            <a:r>
              <a:rPr lang="cs-CZ" dirty="0" err="1" smtClean="0"/>
              <a:t>expenses</a:t>
            </a:r>
            <a:r>
              <a:rPr lang="cs-CZ" dirty="0" smtClean="0"/>
              <a:t> =</a:t>
            </a:r>
            <a:r>
              <a:rPr lang="cs-CZ" dirty="0" err="1" smtClean="0"/>
              <a:t>Income</a:t>
            </a:r>
            <a:endParaRPr lang="cs-CZ" dirty="0" smtClean="0"/>
          </a:p>
          <a:p>
            <a:r>
              <a:rPr lang="cs-CZ" dirty="0" err="1" smtClean="0"/>
              <a:t>Measure</a:t>
            </a:r>
            <a:r>
              <a:rPr lang="cs-CZ" dirty="0" smtClean="0"/>
              <a:t> </a:t>
            </a:r>
            <a:r>
              <a:rPr lang="cs-CZ" dirty="0" err="1" smtClean="0"/>
              <a:t>the</a:t>
            </a:r>
            <a:r>
              <a:rPr lang="cs-CZ" dirty="0" smtClean="0"/>
              <a:t> performance </a:t>
            </a:r>
            <a:r>
              <a:rPr lang="cs-CZ" dirty="0" err="1" smtClean="0"/>
              <a:t>over</a:t>
            </a:r>
            <a:r>
              <a:rPr lang="cs-CZ" dirty="0" smtClean="0"/>
              <a:t> </a:t>
            </a:r>
            <a:r>
              <a:rPr lang="cs-CZ" dirty="0" err="1" smtClean="0"/>
              <a:t>specific</a:t>
            </a:r>
            <a:r>
              <a:rPr lang="cs-CZ" dirty="0" smtClean="0"/>
              <a:t> period </a:t>
            </a:r>
            <a:r>
              <a:rPr lang="cs-CZ" dirty="0" err="1" smtClean="0"/>
              <a:t>of</a:t>
            </a:r>
            <a:r>
              <a:rPr lang="cs-CZ" dirty="0" smtClean="0"/>
              <a:t> </a:t>
            </a:r>
            <a:r>
              <a:rPr lang="cs-CZ" dirty="0" err="1" smtClean="0"/>
              <a:t>time</a:t>
            </a:r>
            <a:endParaRPr lang="cs-CZ" dirty="0"/>
          </a:p>
        </p:txBody>
      </p:sp>
    </p:spTree>
    <p:extLst>
      <p:ext uri="{BB962C8B-B14F-4D97-AF65-F5344CB8AC3E}">
        <p14:creationId xmlns:p14="http://schemas.microsoft.com/office/powerpoint/2010/main" val="6330475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49214" y="1600200"/>
            <a:ext cx="3445571" cy="4525963"/>
          </a:xfrm>
        </p:spPr>
      </p:pic>
    </p:spTree>
    <p:extLst>
      <p:ext uri="{BB962C8B-B14F-4D97-AF65-F5344CB8AC3E}">
        <p14:creationId xmlns:p14="http://schemas.microsoft.com/office/powerpoint/2010/main" val="28455160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Operating</a:t>
            </a:r>
            <a:r>
              <a:rPr lang="cs-CZ" dirty="0" smtClean="0"/>
              <a:t> </a:t>
            </a:r>
            <a:r>
              <a:rPr lang="cs-CZ" dirty="0" err="1" smtClean="0"/>
              <a:t>section</a:t>
            </a:r>
            <a:r>
              <a:rPr lang="cs-CZ" dirty="0"/>
              <a:t> </a:t>
            </a:r>
            <a:r>
              <a:rPr lang="cs-CZ" sz="1100" dirty="0"/>
              <a:t>( www. https://</a:t>
            </a:r>
            <a:r>
              <a:rPr lang="cs-CZ" sz="1100" dirty="0" smtClean="0"/>
              <a:t>en.wikipedia.org/wiki/</a:t>
            </a:r>
            <a:r>
              <a:rPr lang="cs-CZ" sz="1100" dirty="0" err="1" smtClean="0"/>
              <a:t>Income_statement</a:t>
            </a:r>
            <a:r>
              <a:rPr lang="cs-CZ" sz="1100" dirty="0" smtClean="0"/>
              <a:t>)</a:t>
            </a:r>
            <a:endParaRPr lang="cs-CZ" sz="1100" dirty="0"/>
          </a:p>
        </p:txBody>
      </p:sp>
      <p:sp>
        <p:nvSpPr>
          <p:cNvPr id="3" name="Zástupný symbol pro obsah 2"/>
          <p:cNvSpPr>
            <a:spLocks noGrp="1"/>
          </p:cNvSpPr>
          <p:nvPr>
            <p:ph idx="1"/>
          </p:nvPr>
        </p:nvSpPr>
        <p:spPr/>
        <p:txBody>
          <a:bodyPr>
            <a:normAutofit fontScale="77500" lnSpcReduction="20000"/>
          </a:bodyPr>
          <a:lstStyle/>
          <a:p>
            <a:r>
              <a:rPr lang="en-US" b="1" dirty="0" smtClean="0"/>
              <a:t>Revenue</a:t>
            </a:r>
            <a:r>
              <a:rPr lang="en-US" dirty="0" smtClean="0"/>
              <a:t> </a:t>
            </a:r>
            <a:r>
              <a:rPr lang="en-US" dirty="0"/>
              <a:t>- Cash inflows or other </a:t>
            </a:r>
            <a:r>
              <a:rPr lang="en-US" dirty="0" smtClean="0"/>
              <a:t>enhancements </a:t>
            </a:r>
            <a:r>
              <a:rPr lang="en-US" dirty="0"/>
              <a:t>of assets (including accounts receivable) of an entity during a period from delivering or producing goods, rendering services, or other activities that constitute the entity's ongoing major operations. It is usually presented as sales minus sales discounts, returns, and allowances. Every time a business sells a product or performs a service, it obtains revenue. This often is referred to as gross revenue or sales revenue</a:t>
            </a:r>
            <a:r>
              <a:rPr lang="en-US" dirty="0" smtClean="0"/>
              <a:t>.</a:t>
            </a:r>
            <a:endParaRPr lang="en-US" dirty="0"/>
          </a:p>
          <a:p>
            <a:r>
              <a:rPr lang="en-US" b="1" dirty="0"/>
              <a:t>Expenses</a:t>
            </a:r>
            <a:r>
              <a:rPr lang="en-US" dirty="0"/>
              <a:t> - Cash outflows or other using-up of assets or incurrence of liabilities (including accounts payable) during a period from delivering or producing goods, rendering services, or carrying out other activities that constitute the entity's ongoing major operations. </a:t>
            </a:r>
          </a:p>
          <a:p>
            <a:endParaRPr lang="cs-CZ" dirty="0"/>
          </a:p>
        </p:txBody>
      </p:sp>
    </p:spTree>
    <p:extLst>
      <p:ext uri="{BB962C8B-B14F-4D97-AF65-F5344CB8AC3E}">
        <p14:creationId xmlns:p14="http://schemas.microsoft.com/office/powerpoint/2010/main" val="22880501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Expenses</a:t>
            </a:r>
            <a:endParaRPr lang="cs-CZ" dirty="0"/>
          </a:p>
        </p:txBody>
      </p:sp>
      <p:sp>
        <p:nvSpPr>
          <p:cNvPr id="3" name="Zástupný symbol pro obsah 2"/>
          <p:cNvSpPr>
            <a:spLocks noGrp="1"/>
          </p:cNvSpPr>
          <p:nvPr>
            <p:ph idx="1"/>
          </p:nvPr>
        </p:nvSpPr>
        <p:spPr/>
        <p:txBody>
          <a:bodyPr>
            <a:normAutofit fontScale="62500" lnSpcReduction="20000"/>
          </a:bodyPr>
          <a:lstStyle/>
          <a:p>
            <a:pPr lvl="1"/>
            <a:r>
              <a:rPr lang="en-US" b="1" dirty="0"/>
              <a:t>Cost of Goods Sold (COGS) / Cost of Sales</a:t>
            </a:r>
            <a:r>
              <a:rPr lang="en-US" dirty="0"/>
              <a:t> - represents the direct costs attributable to goods produced and sold by a business (manufacturing or merchandizing). It includes </a:t>
            </a:r>
            <a:r>
              <a:rPr lang="en-US" i="1" dirty="0"/>
              <a:t>material costs</a:t>
            </a:r>
            <a:r>
              <a:rPr lang="en-US" dirty="0"/>
              <a:t>, </a:t>
            </a:r>
            <a:r>
              <a:rPr lang="en-US" i="1" dirty="0"/>
              <a:t>direct </a:t>
            </a:r>
            <a:r>
              <a:rPr lang="en-US" i="1" dirty="0" err="1"/>
              <a:t>labour</a:t>
            </a:r>
            <a:r>
              <a:rPr lang="en-US" dirty="0"/>
              <a:t>, and </a:t>
            </a:r>
            <a:r>
              <a:rPr lang="en-US" i="1" dirty="0"/>
              <a:t>overhead costs</a:t>
            </a:r>
            <a:r>
              <a:rPr lang="en-US" dirty="0"/>
              <a:t> (as in absorption costing), and excludes operating costs (period costs) such as selling, administrative, advertising or R&amp;D, etc.</a:t>
            </a:r>
          </a:p>
          <a:p>
            <a:pPr lvl="1"/>
            <a:r>
              <a:rPr lang="en-US" b="1" dirty="0"/>
              <a:t>Selling, General and Administrative expenses (SG&amp;A or SGA)</a:t>
            </a:r>
            <a:r>
              <a:rPr lang="en-US" dirty="0"/>
              <a:t> - consist of the combined payroll costs. SGA is usually understood as a major portion of non-production related costs, in contrast to production costs such as direct </a:t>
            </a:r>
            <a:r>
              <a:rPr lang="en-US" dirty="0" err="1"/>
              <a:t>labour</a:t>
            </a:r>
            <a:r>
              <a:rPr lang="en-US" dirty="0"/>
              <a:t>. </a:t>
            </a:r>
          </a:p>
          <a:p>
            <a:pPr lvl="2"/>
            <a:r>
              <a:rPr lang="en-US" b="1" dirty="0"/>
              <a:t>Selling expenses</a:t>
            </a:r>
            <a:r>
              <a:rPr lang="en-US" dirty="0"/>
              <a:t> - represent expenses needed to sell products (e.g., </a:t>
            </a:r>
            <a:r>
              <a:rPr lang="en-US" i="1" dirty="0"/>
              <a:t>salaries of sales people, commissions and travel expenses, advertising, freight, shipping, depreciation of sales store buildings and equipment</a:t>
            </a:r>
            <a:r>
              <a:rPr lang="en-US" dirty="0"/>
              <a:t>, etc.).</a:t>
            </a:r>
          </a:p>
          <a:p>
            <a:pPr lvl="2"/>
            <a:r>
              <a:rPr lang="en-US" b="1" dirty="0"/>
              <a:t>General and Administrative (G&amp;A) expenses</a:t>
            </a:r>
            <a:r>
              <a:rPr lang="en-US" dirty="0"/>
              <a:t> - represent expenses to manage the business (</a:t>
            </a:r>
            <a:r>
              <a:rPr lang="en-US" i="1" dirty="0"/>
              <a:t>salaries of officers / executives, legal and professional fees, utilities, insurance, depreciation of office building and equipment, office rents, office supplies</a:t>
            </a:r>
            <a:r>
              <a:rPr lang="en-US" dirty="0"/>
              <a:t>, etc.).</a:t>
            </a:r>
          </a:p>
          <a:p>
            <a:pPr lvl="1"/>
            <a:r>
              <a:rPr lang="en-US" b="1" dirty="0"/>
              <a:t>Depreciation / Amortization</a:t>
            </a:r>
            <a:r>
              <a:rPr lang="en-US" dirty="0"/>
              <a:t> - the charge with respect to fixed assets / intangible assets that have been </a:t>
            </a:r>
            <a:r>
              <a:rPr lang="en-US" dirty="0" err="1"/>
              <a:t>capitalised</a:t>
            </a:r>
            <a:r>
              <a:rPr lang="en-US" dirty="0"/>
              <a:t> on the balance sheet for a specific (accounting) period. It is a systematic and rational allocation of cost rather than the recognition of market value decrement.</a:t>
            </a:r>
          </a:p>
          <a:p>
            <a:pPr lvl="1"/>
            <a:r>
              <a:rPr lang="en-US" b="1" dirty="0"/>
              <a:t>Research &amp; Development (R&amp;D) expenses</a:t>
            </a:r>
            <a:r>
              <a:rPr lang="en-US" dirty="0"/>
              <a:t> - represent expenses included in research and development.</a:t>
            </a:r>
          </a:p>
          <a:p>
            <a:endParaRPr lang="cs-CZ" dirty="0"/>
          </a:p>
        </p:txBody>
      </p:sp>
    </p:spTree>
    <p:extLst>
      <p:ext uri="{BB962C8B-B14F-4D97-AF65-F5344CB8AC3E}">
        <p14:creationId xmlns:p14="http://schemas.microsoft.com/office/powerpoint/2010/main" val="2705564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err="1" smtClean="0"/>
              <a:t>Financing</a:t>
            </a:r>
            <a:r>
              <a:rPr lang="cs-CZ" dirty="0" smtClean="0"/>
              <a:t> </a:t>
            </a:r>
            <a:r>
              <a:rPr lang="cs-CZ" dirty="0"/>
              <a:t>vs. </a:t>
            </a:r>
            <a:r>
              <a:rPr lang="cs-CZ" dirty="0" err="1" smtClean="0"/>
              <a:t>investing</a:t>
            </a:r>
            <a:endParaRPr lang="cs-CZ" dirty="0"/>
          </a:p>
        </p:txBody>
      </p:sp>
      <p:sp>
        <p:nvSpPr>
          <p:cNvPr id="6" name="Zástupný symbol pro obsah 5"/>
          <p:cNvSpPr>
            <a:spLocks noGrp="1"/>
          </p:cNvSpPr>
          <p:nvPr>
            <p:ph idx="1"/>
          </p:nvPr>
        </p:nvSpPr>
        <p:spPr/>
        <p:txBody>
          <a:bodyPr>
            <a:normAutofit/>
          </a:bodyPr>
          <a:lstStyle/>
          <a:p>
            <a:pPr>
              <a:spcBef>
                <a:spcPct val="50000"/>
              </a:spcBef>
            </a:pPr>
            <a:endParaRPr lang="cs-CZ" altLang="cs-CZ" dirty="0" smtClean="0"/>
          </a:p>
          <a:p>
            <a:r>
              <a:rPr lang="en-GB" dirty="0"/>
              <a:t>Investing = bonding the capital in the assets</a:t>
            </a:r>
            <a:endParaRPr lang="cs-CZ" dirty="0"/>
          </a:p>
          <a:p>
            <a:r>
              <a:rPr lang="en-GB" dirty="0"/>
              <a:t>Financing = </a:t>
            </a:r>
            <a:r>
              <a:rPr lang="cs-CZ" dirty="0" err="1" smtClean="0"/>
              <a:t>raising</a:t>
            </a:r>
            <a:r>
              <a:rPr lang="cs-CZ" dirty="0" smtClean="0"/>
              <a:t> </a:t>
            </a:r>
            <a:r>
              <a:rPr lang="cs-CZ" dirty="0" err="1" smtClean="0"/>
              <a:t>money</a:t>
            </a:r>
            <a:r>
              <a:rPr lang="cs-CZ" dirty="0" smtClean="0"/>
              <a:t> </a:t>
            </a:r>
            <a:r>
              <a:rPr lang="cs-CZ" dirty="0" err="1" smtClean="0"/>
              <a:t>for</a:t>
            </a:r>
            <a:r>
              <a:rPr lang="cs-CZ" dirty="0" smtClean="0"/>
              <a:t> a  business, </a:t>
            </a:r>
            <a:r>
              <a:rPr lang="en-GB" dirty="0" smtClean="0"/>
              <a:t>obtaining </a:t>
            </a:r>
            <a:r>
              <a:rPr lang="en-GB" dirty="0"/>
              <a:t>capital</a:t>
            </a:r>
          </a:p>
          <a:p>
            <a:pPr>
              <a:spcBef>
                <a:spcPct val="50000"/>
              </a:spcBef>
            </a:pPr>
            <a:endParaRPr lang="cs-CZ" altLang="cs-CZ" dirty="0"/>
          </a:p>
          <a:p>
            <a:endParaRPr lang="cs-CZ" dirty="0"/>
          </a:p>
        </p:txBody>
      </p:sp>
    </p:spTree>
    <p:extLst>
      <p:ext uri="{BB962C8B-B14F-4D97-AF65-F5344CB8AC3E}">
        <p14:creationId xmlns:p14="http://schemas.microsoft.com/office/powerpoint/2010/main" val="7396515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Non-operating </a:t>
            </a:r>
            <a:r>
              <a:rPr lang="en-US" b="1" dirty="0" smtClean="0"/>
              <a:t>section</a:t>
            </a:r>
            <a:endParaRPr lang="cs-CZ" dirty="0"/>
          </a:p>
        </p:txBody>
      </p:sp>
      <p:sp>
        <p:nvSpPr>
          <p:cNvPr id="4" name="Zástupný symbol pro obsah 3"/>
          <p:cNvSpPr>
            <a:spLocks noGrp="1"/>
          </p:cNvSpPr>
          <p:nvPr>
            <p:ph idx="1"/>
          </p:nvPr>
        </p:nvSpPr>
        <p:spPr/>
        <p:txBody>
          <a:bodyPr>
            <a:normAutofit fontScale="70000" lnSpcReduction="20000"/>
          </a:bodyPr>
          <a:lstStyle/>
          <a:p>
            <a:r>
              <a:rPr lang="en-US" b="1" dirty="0" smtClean="0"/>
              <a:t>Other </a:t>
            </a:r>
            <a:r>
              <a:rPr lang="en-US" b="1" dirty="0"/>
              <a:t>revenues or gains</a:t>
            </a:r>
            <a:r>
              <a:rPr lang="en-US" dirty="0"/>
              <a:t> - revenues and gains from other than primary business activities (e.g., </a:t>
            </a:r>
            <a:r>
              <a:rPr lang="en-US" i="1" dirty="0"/>
              <a:t>rent</a:t>
            </a:r>
            <a:r>
              <a:rPr lang="en-US" dirty="0"/>
              <a:t>, </a:t>
            </a:r>
            <a:r>
              <a:rPr lang="en-US" i="1" dirty="0"/>
              <a:t>income from patents</a:t>
            </a:r>
            <a:r>
              <a:rPr lang="en-US" dirty="0"/>
              <a:t>, goodwill). It also includes unusual gains that are either unusual or infrequent, but not both (e.g., </a:t>
            </a:r>
            <a:r>
              <a:rPr lang="en-US" i="1" dirty="0"/>
              <a:t>gain from sale of securities</a:t>
            </a:r>
            <a:r>
              <a:rPr lang="en-US" dirty="0"/>
              <a:t> or </a:t>
            </a:r>
            <a:r>
              <a:rPr lang="en-US" i="1" dirty="0"/>
              <a:t>gain from disposal of fixed assets</a:t>
            </a:r>
            <a:r>
              <a:rPr lang="en-US" dirty="0"/>
              <a:t>)</a:t>
            </a:r>
          </a:p>
          <a:p>
            <a:r>
              <a:rPr lang="en-US" b="1" dirty="0"/>
              <a:t>Other expenses or losses</a:t>
            </a:r>
            <a:r>
              <a:rPr lang="en-US" dirty="0"/>
              <a:t> - expenses or losses not related to primary business operations, (e.g., </a:t>
            </a:r>
            <a:r>
              <a:rPr lang="en-US" i="1" dirty="0"/>
              <a:t>foreign exchange loss</a:t>
            </a:r>
            <a:r>
              <a:rPr lang="en-US" dirty="0"/>
              <a:t>).</a:t>
            </a:r>
          </a:p>
          <a:p>
            <a:r>
              <a:rPr lang="en-US" b="1" dirty="0"/>
              <a:t>Finance costs</a:t>
            </a:r>
            <a:r>
              <a:rPr lang="en-US" dirty="0"/>
              <a:t> - costs of borrowing from various creditors (e.g., </a:t>
            </a:r>
            <a:r>
              <a:rPr lang="en-US" i="1" dirty="0"/>
              <a:t>interest expenses</a:t>
            </a:r>
            <a:r>
              <a:rPr lang="en-US" dirty="0"/>
              <a:t>, </a:t>
            </a:r>
            <a:r>
              <a:rPr lang="en-US" i="1" dirty="0"/>
              <a:t>bank charges</a:t>
            </a:r>
            <a:r>
              <a:rPr lang="en-US" dirty="0"/>
              <a:t>).</a:t>
            </a:r>
          </a:p>
          <a:p>
            <a:r>
              <a:rPr lang="en-US" b="1" dirty="0"/>
              <a:t>Income tax expense</a:t>
            </a:r>
            <a:r>
              <a:rPr lang="en-US" dirty="0"/>
              <a:t> - sum of the amount of tax payable to tax authorities in the current reporting period (current tax liabilities/ tax payable) and the amount of deferred tax liabilities (or assets).</a:t>
            </a:r>
          </a:p>
          <a:p>
            <a:endParaRPr lang="cs-CZ" dirty="0"/>
          </a:p>
        </p:txBody>
      </p:sp>
    </p:spTree>
    <p:extLst>
      <p:ext uri="{BB962C8B-B14F-4D97-AF65-F5344CB8AC3E}">
        <p14:creationId xmlns:p14="http://schemas.microsoft.com/office/powerpoint/2010/main" val="37265905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Cash </a:t>
            </a:r>
            <a:r>
              <a:rPr lang="cs-CZ" dirty="0" err="1" smtClean="0"/>
              <a:t>flow</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err="1" smtClean="0"/>
              <a:t>Total</a:t>
            </a:r>
            <a:r>
              <a:rPr lang="cs-CZ" dirty="0" smtClean="0"/>
              <a:t> cash </a:t>
            </a:r>
            <a:r>
              <a:rPr lang="cs-CZ" dirty="0" err="1" smtClean="0"/>
              <a:t>flow</a:t>
            </a:r>
            <a:r>
              <a:rPr lang="cs-CZ" dirty="0" smtClean="0"/>
              <a:t> </a:t>
            </a:r>
            <a:r>
              <a:rPr lang="cs-CZ" dirty="0" err="1" smtClean="0"/>
              <a:t>of</a:t>
            </a:r>
            <a:r>
              <a:rPr lang="cs-CZ" dirty="0" smtClean="0"/>
              <a:t> </a:t>
            </a:r>
            <a:r>
              <a:rPr lang="cs-CZ" dirty="0" err="1" smtClean="0"/>
              <a:t>the</a:t>
            </a:r>
            <a:r>
              <a:rPr lang="cs-CZ" dirty="0" smtClean="0"/>
              <a:t> </a:t>
            </a:r>
            <a:r>
              <a:rPr lang="cs-CZ" dirty="0" err="1" smtClean="0"/>
              <a:t>firm</a:t>
            </a:r>
            <a:r>
              <a:rPr lang="cs-CZ" dirty="0" smtClean="0"/>
              <a:t> </a:t>
            </a:r>
            <a:r>
              <a:rPr lang="cs-CZ" dirty="0" err="1" smtClean="0"/>
              <a:t>includes</a:t>
            </a:r>
            <a:r>
              <a:rPr lang="cs-CZ" dirty="0" smtClean="0"/>
              <a:t> </a:t>
            </a:r>
            <a:r>
              <a:rPr lang="cs-CZ" dirty="0" err="1" smtClean="0"/>
              <a:t>adjustments</a:t>
            </a:r>
            <a:r>
              <a:rPr lang="cs-CZ" dirty="0" smtClean="0"/>
              <a:t> </a:t>
            </a:r>
            <a:r>
              <a:rPr lang="cs-CZ" dirty="0" err="1" smtClean="0"/>
              <a:t>for</a:t>
            </a:r>
            <a:r>
              <a:rPr lang="cs-CZ" dirty="0" smtClean="0"/>
              <a:t> </a:t>
            </a:r>
            <a:r>
              <a:rPr lang="cs-CZ" dirty="0" err="1" smtClean="0"/>
              <a:t>capital</a:t>
            </a:r>
            <a:r>
              <a:rPr lang="cs-CZ" dirty="0" smtClean="0"/>
              <a:t> </a:t>
            </a:r>
            <a:r>
              <a:rPr lang="cs-CZ" dirty="0" err="1" smtClean="0"/>
              <a:t>spending</a:t>
            </a:r>
            <a:r>
              <a:rPr lang="cs-CZ" dirty="0" smtClean="0"/>
              <a:t> and </a:t>
            </a:r>
            <a:r>
              <a:rPr lang="cs-CZ" dirty="0" err="1" smtClean="0"/>
              <a:t>additions</a:t>
            </a:r>
            <a:r>
              <a:rPr lang="cs-CZ" dirty="0" smtClean="0"/>
              <a:t> to </a:t>
            </a:r>
            <a:r>
              <a:rPr lang="cs-CZ" dirty="0" err="1" smtClean="0"/>
              <a:t>net</a:t>
            </a:r>
            <a:r>
              <a:rPr lang="cs-CZ" dirty="0" smtClean="0"/>
              <a:t> </a:t>
            </a:r>
            <a:r>
              <a:rPr lang="cs-CZ" dirty="0" err="1" smtClean="0"/>
              <a:t>working</a:t>
            </a:r>
            <a:r>
              <a:rPr lang="cs-CZ" dirty="0" smtClean="0"/>
              <a:t> </a:t>
            </a:r>
            <a:r>
              <a:rPr lang="cs-CZ" dirty="0" err="1" smtClean="0"/>
              <a:t>capital</a:t>
            </a:r>
            <a:r>
              <a:rPr lang="cs-CZ" dirty="0" smtClean="0"/>
              <a:t>.</a:t>
            </a:r>
          </a:p>
          <a:p>
            <a:r>
              <a:rPr lang="cs-CZ" i="1" dirty="0" smtClean="0"/>
              <a:t>Cash </a:t>
            </a:r>
            <a:r>
              <a:rPr lang="cs-CZ" i="1" dirty="0" err="1" smtClean="0"/>
              <a:t>flow</a:t>
            </a:r>
            <a:r>
              <a:rPr lang="cs-CZ" i="1" dirty="0" smtClean="0"/>
              <a:t> </a:t>
            </a:r>
            <a:r>
              <a:rPr lang="cs-CZ" i="1" dirty="0" err="1" smtClean="0"/>
              <a:t>from</a:t>
            </a:r>
            <a:r>
              <a:rPr lang="cs-CZ" i="1" dirty="0" smtClean="0"/>
              <a:t> </a:t>
            </a:r>
            <a:r>
              <a:rPr lang="cs-CZ" i="1" dirty="0" err="1" smtClean="0"/>
              <a:t>operating</a:t>
            </a:r>
            <a:r>
              <a:rPr lang="cs-CZ" i="1" dirty="0" smtClean="0"/>
              <a:t> </a:t>
            </a:r>
            <a:r>
              <a:rPr lang="cs-CZ" i="1" dirty="0" err="1" smtClean="0"/>
              <a:t>activities</a:t>
            </a:r>
            <a:r>
              <a:rPr lang="cs-CZ" i="1" dirty="0" smtClean="0"/>
              <a:t> </a:t>
            </a:r>
            <a:r>
              <a:rPr lang="cs-CZ" dirty="0" smtClean="0"/>
              <a:t>– </a:t>
            </a:r>
            <a:r>
              <a:rPr lang="cs-CZ" dirty="0" err="1" smtClean="0"/>
              <a:t>earnings</a:t>
            </a:r>
            <a:r>
              <a:rPr lang="cs-CZ" dirty="0" smtClean="0"/>
              <a:t> </a:t>
            </a:r>
            <a:r>
              <a:rPr lang="cs-CZ" dirty="0" err="1" smtClean="0"/>
              <a:t>before</a:t>
            </a:r>
            <a:r>
              <a:rPr lang="cs-CZ" dirty="0" smtClean="0"/>
              <a:t> </a:t>
            </a:r>
            <a:r>
              <a:rPr lang="cs-CZ" dirty="0" err="1" smtClean="0"/>
              <a:t>intererst</a:t>
            </a:r>
            <a:r>
              <a:rPr lang="cs-CZ" dirty="0" smtClean="0"/>
              <a:t> and </a:t>
            </a:r>
            <a:r>
              <a:rPr lang="cs-CZ" dirty="0" err="1" smtClean="0"/>
              <a:t>depreciation</a:t>
            </a:r>
            <a:r>
              <a:rPr lang="cs-CZ" dirty="0" smtClean="0"/>
              <a:t> minus </a:t>
            </a:r>
            <a:r>
              <a:rPr lang="cs-CZ" dirty="0" err="1" smtClean="0"/>
              <a:t>taxes</a:t>
            </a:r>
            <a:endParaRPr lang="cs-CZ" dirty="0" smtClean="0"/>
          </a:p>
          <a:p>
            <a:r>
              <a:rPr lang="cs-CZ" i="1" dirty="0" smtClean="0"/>
              <a:t>Cash </a:t>
            </a:r>
            <a:r>
              <a:rPr lang="cs-CZ" i="1" dirty="0" err="1" smtClean="0"/>
              <a:t>flow</a:t>
            </a:r>
            <a:r>
              <a:rPr lang="cs-CZ" i="1" dirty="0" smtClean="0"/>
              <a:t> </a:t>
            </a:r>
            <a:r>
              <a:rPr lang="cs-CZ" i="1" dirty="0" err="1" smtClean="0"/>
              <a:t>from</a:t>
            </a:r>
            <a:r>
              <a:rPr lang="cs-CZ" i="1" dirty="0" smtClean="0"/>
              <a:t> </a:t>
            </a:r>
            <a:r>
              <a:rPr lang="cs-CZ" i="1" dirty="0" err="1" smtClean="0"/>
              <a:t>investing</a:t>
            </a:r>
            <a:r>
              <a:rPr lang="cs-CZ" i="1" dirty="0" smtClean="0"/>
              <a:t> </a:t>
            </a:r>
            <a:r>
              <a:rPr lang="cs-CZ" i="1" dirty="0" err="1" smtClean="0"/>
              <a:t>activities</a:t>
            </a:r>
            <a:r>
              <a:rPr lang="cs-CZ" i="1" dirty="0" smtClean="0"/>
              <a:t> – </a:t>
            </a:r>
            <a:r>
              <a:rPr lang="cs-CZ" i="1" dirty="0" err="1" smtClean="0"/>
              <a:t>involves</a:t>
            </a:r>
            <a:r>
              <a:rPr lang="cs-CZ" i="1" dirty="0" smtClean="0"/>
              <a:t> </a:t>
            </a:r>
            <a:r>
              <a:rPr lang="cs-CZ" i="1" dirty="0" err="1" smtClean="0"/>
              <a:t>changes</a:t>
            </a:r>
            <a:r>
              <a:rPr lang="cs-CZ" i="1" dirty="0" smtClean="0"/>
              <a:t> in </a:t>
            </a:r>
            <a:r>
              <a:rPr lang="cs-CZ" i="1" dirty="0" err="1" smtClean="0"/>
              <a:t>capital</a:t>
            </a:r>
            <a:r>
              <a:rPr lang="cs-CZ" i="1" dirty="0" smtClean="0"/>
              <a:t> </a:t>
            </a:r>
            <a:r>
              <a:rPr lang="cs-CZ" i="1" dirty="0" err="1" smtClean="0"/>
              <a:t>assets</a:t>
            </a:r>
            <a:r>
              <a:rPr lang="cs-CZ" i="1" dirty="0" smtClean="0"/>
              <a:t>: </a:t>
            </a:r>
            <a:r>
              <a:rPr lang="cs-CZ" i="1" dirty="0" err="1" smtClean="0"/>
              <a:t>aquisition</a:t>
            </a:r>
            <a:r>
              <a:rPr lang="cs-CZ" i="1" dirty="0" smtClean="0"/>
              <a:t> </a:t>
            </a:r>
            <a:r>
              <a:rPr lang="cs-CZ" i="1" dirty="0" err="1" smtClean="0"/>
              <a:t>of</a:t>
            </a:r>
            <a:r>
              <a:rPr lang="cs-CZ" i="1" dirty="0" smtClean="0"/>
              <a:t> </a:t>
            </a:r>
            <a:r>
              <a:rPr lang="cs-CZ" i="1" dirty="0" err="1" smtClean="0"/>
              <a:t>fixed</a:t>
            </a:r>
            <a:r>
              <a:rPr lang="cs-CZ" i="1" dirty="0" smtClean="0"/>
              <a:t> </a:t>
            </a:r>
            <a:r>
              <a:rPr lang="cs-CZ" i="1" dirty="0" err="1" smtClean="0"/>
              <a:t>assets</a:t>
            </a:r>
            <a:r>
              <a:rPr lang="cs-CZ" i="1" dirty="0" smtClean="0"/>
              <a:t> and sales </a:t>
            </a:r>
            <a:r>
              <a:rPr lang="cs-CZ" i="1" dirty="0" err="1" smtClean="0"/>
              <a:t>of</a:t>
            </a:r>
            <a:r>
              <a:rPr lang="cs-CZ" i="1" dirty="0" smtClean="0"/>
              <a:t> </a:t>
            </a:r>
            <a:r>
              <a:rPr lang="cs-CZ" i="1" dirty="0" err="1" smtClean="0"/>
              <a:t>fixed</a:t>
            </a:r>
            <a:r>
              <a:rPr lang="cs-CZ" i="1" dirty="0" smtClean="0"/>
              <a:t> </a:t>
            </a:r>
            <a:r>
              <a:rPr lang="cs-CZ" i="1" dirty="0" err="1" smtClean="0"/>
              <a:t>assets</a:t>
            </a:r>
            <a:r>
              <a:rPr lang="cs-CZ" i="1" dirty="0" smtClean="0"/>
              <a:t>.</a:t>
            </a:r>
          </a:p>
          <a:p>
            <a:r>
              <a:rPr lang="cs-CZ" i="1" dirty="0" smtClean="0"/>
              <a:t>Cash </a:t>
            </a:r>
            <a:r>
              <a:rPr lang="cs-CZ" i="1" dirty="0" err="1" smtClean="0"/>
              <a:t>flow</a:t>
            </a:r>
            <a:r>
              <a:rPr lang="cs-CZ" i="1" dirty="0" smtClean="0"/>
              <a:t> </a:t>
            </a:r>
            <a:r>
              <a:rPr lang="cs-CZ" i="1" dirty="0" err="1" smtClean="0"/>
              <a:t>from</a:t>
            </a:r>
            <a:r>
              <a:rPr lang="cs-CZ" i="1" dirty="0" smtClean="0"/>
              <a:t> </a:t>
            </a:r>
            <a:r>
              <a:rPr lang="cs-CZ" i="1" dirty="0" err="1" smtClean="0"/>
              <a:t>financing</a:t>
            </a:r>
            <a:r>
              <a:rPr lang="cs-CZ" i="1" dirty="0" smtClean="0"/>
              <a:t> </a:t>
            </a:r>
            <a:r>
              <a:rPr lang="cs-CZ" i="1" dirty="0" err="1" smtClean="0"/>
              <a:t>activities</a:t>
            </a:r>
            <a:r>
              <a:rPr lang="cs-CZ" i="1" dirty="0" smtClean="0"/>
              <a:t> – </a:t>
            </a:r>
            <a:r>
              <a:rPr lang="cs-CZ" i="1" dirty="0" err="1" smtClean="0"/>
              <a:t>include</a:t>
            </a:r>
            <a:r>
              <a:rPr lang="cs-CZ" i="1" dirty="0" smtClean="0"/>
              <a:t> </a:t>
            </a:r>
            <a:r>
              <a:rPr lang="cs-CZ" i="1" dirty="0" err="1" smtClean="0"/>
              <a:t>changes</a:t>
            </a:r>
            <a:r>
              <a:rPr lang="cs-CZ" i="1" dirty="0" smtClean="0"/>
              <a:t> in </a:t>
            </a:r>
            <a:r>
              <a:rPr lang="cs-CZ" i="1" dirty="0" err="1" smtClean="0"/>
              <a:t>equity</a:t>
            </a:r>
            <a:r>
              <a:rPr lang="cs-CZ" i="1" dirty="0" smtClean="0"/>
              <a:t> and </a:t>
            </a:r>
            <a:r>
              <a:rPr lang="cs-CZ" i="1" dirty="0" err="1" smtClean="0"/>
              <a:t>debt</a:t>
            </a:r>
            <a:r>
              <a:rPr lang="cs-CZ" i="1" dirty="0" smtClean="0"/>
              <a:t>.</a:t>
            </a:r>
            <a:endParaRPr lang="cs-CZ" i="1" dirty="0"/>
          </a:p>
        </p:txBody>
      </p:sp>
    </p:spTree>
    <p:extLst>
      <p:ext uri="{BB962C8B-B14F-4D97-AF65-F5344CB8AC3E}">
        <p14:creationId xmlns:p14="http://schemas.microsoft.com/office/powerpoint/2010/main" val="34648917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Financial</a:t>
            </a:r>
            <a:r>
              <a:rPr lang="cs-CZ" dirty="0" smtClean="0"/>
              <a:t> </a:t>
            </a:r>
            <a:r>
              <a:rPr lang="cs-CZ" dirty="0" err="1"/>
              <a:t>S</a:t>
            </a:r>
            <a:r>
              <a:rPr lang="cs-CZ" dirty="0" err="1" smtClean="0"/>
              <a:t>tatement</a:t>
            </a:r>
            <a:r>
              <a:rPr lang="cs-CZ" dirty="0" smtClean="0"/>
              <a:t> </a:t>
            </a:r>
            <a:r>
              <a:rPr lang="cs-CZ" dirty="0" err="1" smtClean="0"/>
              <a:t>analysis</a:t>
            </a:r>
            <a:endParaRPr lang="cs-CZ" dirty="0"/>
          </a:p>
        </p:txBody>
      </p:sp>
      <p:sp>
        <p:nvSpPr>
          <p:cNvPr id="3" name="Zástupný symbol pro obsah 2"/>
          <p:cNvSpPr>
            <a:spLocks noGrp="1"/>
          </p:cNvSpPr>
          <p:nvPr>
            <p:ph idx="1"/>
          </p:nvPr>
        </p:nvSpPr>
        <p:spPr/>
        <p:txBody>
          <a:bodyPr/>
          <a:lstStyle/>
          <a:p>
            <a:r>
              <a:rPr lang="cs-CZ" dirty="0" smtClean="0"/>
              <a:t>1. </a:t>
            </a:r>
            <a:r>
              <a:rPr lang="cs-CZ" dirty="0" err="1" smtClean="0"/>
              <a:t>Short</a:t>
            </a:r>
            <a:r>
              <a:rPr lang="cs-CZ" dirty="0" smtClean="0"/>
              <a:t> - term </a:t>
            </a:r>
            <a:r>
              <a:rPr lang="cs-CZ" dirty="0" err="1" smtClean="0"/>
              <a:t>solvency</a:t>
            </a:r>
            <a:endParaRPr lang="cs-CZ" dirty="0" smtClean="0"/>
          </a:p>
          <a:p>
            <a:r>
              <a:rPr lang="cs-CZ" dirty="0" smtClean="0"/>
              <a:t>2. </a:t>
            </a:r>
            <a:r>
              <a:rPr lang="cs-CZ" dirty="0" err="1" smtClean="0"/>
              <a:t>Activity</a:t>
            </a:r>
            <a:endParaRPr lang="cs-CZ" dirty="0" smtClean="0"/>
          </a:p>
          <a:p>
            <a:r>
              <a:rPr lang="cs-CZ" dirty="0" smtClean="0"/>
              <a:t>3. </a:t>
            </a:r>
            <a:r>
              <a:rPr lang="cs-CZ" dirty="0" err="1" smtClean="0"/>
              <a:t>Financial</a:t>
            </a:r>
            <a:r>
              <a:rPr lang="cs-CZ" dirty="0" smtClean="0"/>
              <a:t> </a:t>
            </a:r>
            <a:r>
              <a:rPr lang="cs-CZ" dirty="0" err="1" smtClean="0"/>
              <a:t>leverage</a:t>
            </a:r>
            <a:endParaRPr lang="cs-CZ" dirty="0" smtClean="0"/>
          </a:p>
          <a:p>
            <a:r>
              <a:rPr lang="cs-CZ" dirty="0" smtClean="0"/>
              <a:t>4. Profitability</a:t>
            </a:r>
          </a:p>
          <a:p>
            <a:r>
              <a:rPr lang="cs-CZ" dirty="0" smtClean="0"/>
              <a:t>5. </a:t>
            </a:r>
            <a:r>
              <a:rPr lang="cs-CZ" dirty="0" err="1"/>
              <a:t>V</a:t>
            </a:r>
            <a:r>
              <a:rPr lang="cs-CZ" dirty="0" err="1" smtClean="0"/>
              <a:t>alue</a:t>
            </a:r>
            <a:endParaRPr lang="cs-CZ" dirty="0" smtClean="0"/>
          </a:p>
          <a:p>
            <a:endParaRPr lang="cs-CZ" dirty="0" smtClean="0"/>
          </a:p>
          <a:p>
            <a:endParaRPr lang="cs-CZ" dirty="0"/>
          </a:p>
        </p:txBody>
      </p:sp>
    </p:spTree>
    <p:extLst>
      <p:ext uri="{BB962C8B-B14F-4D97-AF65-F5344CB8AC3E}">
        <p14:creationId xmlns:p14="http://schemas.microsoft.com/office/powerpoint/2010/main" val="20701012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1. </a:t>
            </a:r>
            <a:r>
              <a:rPr lang="cs-CZ" dirty="0" err="1"/>
              <a:t>Short</a:t>
            </a:r>
            <a:r>
              <a:rPr lang="cs-CZ" dirty="0"/>
              <a:t> - term </a:t>
            </a:r>
            <a:r>
              <a:rPr lang="cs-CZ" dirty="0" err="1" smtClean="0"/>
              <a:t>solvency</a:t>
            </a:r>
            <a:endParaRPr lang="cs-CZ" dirty="0"/>
          </a:p>
        </p:txBody>
      </p:sp>
      <mc:AlternateContent xmlns:mc="http://schemas.openxmlformats.org/markup-compatibility/2006">
        <mc:Choice xmlns:a14="http://schemas.microsoft.com/office/drawing/2010/main" Requires="a14">
          <p:sp>
            <p:nvSpPr>
              <p:cNvPr id="3" name="Zástupný symbol pro obsah 2"/>
              <p:cNvSpPr>
                <a:spLocks noGrp="1"/>
              </p:cNvSpPr>
              <p:nvPr>
                <p:ph idx="1"/>
              </p:nvPr>
            </p:nvSpPr>
            <p:spPr/>
            <p:txBody>
              <a:bodyPr/>
              <a:lstStyle/>
              <a:p>
                <a:r>
                  <a:rPr lang="cs-CZ" dirty="0" smtClean="0"/>
                  <a:t>Measure</a:t>
                </a:r>
                <a:r>
                  <a:rPr lang="cs-CZ" dirty="0" smtClean="0"/>
                  <a:t> </a:t>
                </a:r>
                <a:r>
                  <a:rPr lang="cs-CZ" dirty="0" err="1" smtClean="0"/>
                  <a:t>the</a:t>
                </a:r>
                <a:r>
                  <a:rPr lang="cs-CZ" dirty="0" smtClean="0"/>
                  <a:t> </a:t>
                </a:r>
                <a:r>
                  <a:rPr lang="cs-CZ" dirty="0" err="1" smtClean="0"/>
                  <a:t>ability</a:t>
                </a:r>
                <a:r>
                  <a:rPr lang="cs-CZ" dirty="0" smtClean="0"/>
                  <a:t> </a:t>
                </a:r>
                <a:r>
                  <a:rPr lang="cs-CZ" dirty="0" err="1" smtClean="0"/>
                  <a:t>of</a:t>
                </a:r>
                <a:r>
                  <a:rPr lang="cs-CZ" dirty="0" smtClean="0"/>
                  <a:t> </a:t>
                </a:r>
                <a:r>
                  <a:rPr lang="cs-CZ" dirty="0" err="1" smtClean="0"/>
                  <a:t>the</a:t>
                </a:r>
                <a:r>
                  <a:rPr lang="cs-CZ" dirty="0" smtClean="0"/>
                  <a:t> </a:t>
                </a:r>
                <a:r>
                  <a:rPr lang="cs-CZ" dirty="0" err="1" smtClean="0"/>
                  <a:t>firm</a:t>
                </a:r>
                <a:r>
                  <a:rPr lang="cs-CZ" dirty="0" smtClean="0"/>
                  <a:t> to </a:t>
                </a:r>
                <a:r>
                  <a:rPr lang="cs-CZ" dirty="0" err="1" smtClean="0"/>
                  <a:t>meet</a:t>
                </a:r>
                <a:r>
                  <a:rPr lang="cs-CZ" dirty="0" smtClean="0"/>
                  <a:t> </a:t>
                </a:r>
                <a:r>
                  <a:rPr lang="cs-CZ" dirty="0" err="1" smtClean="0"/>
                  <a:t>recurring</a:t>
                </a:r>
                <a:r>
                  <a:rPr lang="cs-CZ" dirty="0" smtClean="0"/>
                  <a:t> </a:t>
                </a:r>
                <a:r>
                  <a:rPr lang="cs-CZ" dirty="0" err="1" smtClean="0"/>
                  <a:t>financial</a:t>
                </a:r>
                <a:r>
                  <a:rPr lang="cs-CZ" dirty="0" smtClean="0"/>
                  <a:t> </a:t>
                </a:r>
                <a:r>
                  <a:rPr lang="cs-CZ" dirty="0" err="1" smtClean="0"/>
                  <a:t>obligations</a:t>
                </a:r>
                <a:endParaRPr lang="cs-CZ" dirty="0" smtClean="0"/>
              </a:p>
              <a:p>
                <a:r>
                  <a:rPr lang="cs-CZ" i="1" dirty="0" smtClean="0">
                    <a:solidFill>
                      <a:srgbClr val="FF0000"/>
                    </a:solidFill>
                  </a:rPr>
                  <a:t>Current</a:t>
                </a:r>
                <a:r>
                  <a:rPr lang="cs-CZ" i="1" dirty="0" smtClean="0">
                    <a:solidFill>
                      <a:srgbClr val="FF0000"/>
                    </a:solidFill>
                  </a:rPr>
                  <a:t> </a:t>
                </a:r>
                <a:r>
                  <a:rPr lang="cs-CZ" i="1" dirty="0" smtClean="0">
                    <a:solidFill>
                      <a:srgbClr val="FF0000"/>
                    </a:solidFill>
                  </a:rPr>
                  <a:t>ratio=</a:t>
                </a:r>
                <a14:m>
                  <m:oMath xmlns:m="http://schemas.openxmlformats.org/officeDocument/2006/math">
                    <m:f>
                      <m:fPr>
                        <m:ctrlPr>
                          <a:rPr lang="cs-CZ" b="0" i="1" smtClean="0">
                            <a:solidFill>
                              <a:srgbClr val="FF0000"/>
                            </a:solidFill>
                            <a:latin typeface="Cambria Math"/>
                          </a:rPr>
                        </m:ctrlPr>
                      </m:fPr>
                      <m:num>
                        <m:r>
                          <a:rPr lang="cs-CZ" b="0" i="1" smtClean="0">
                            <a:solidFill>
                              <a:srgbClr val="FF0000"/>
                            </a:solidFill>
                            <a:latin typeface="Cambria Math"/>
                          </a:rPr>
                          <m:t>𝑇𝐶𝐴</m:t>
                        </m:r>
                      </m:num>
                      <m:den>
                        <m:r>
                          <a:rPr lang="cs-CZ" b="0" i="1" smtClean="0">
                            <a:solidFill>
                              <a:srgbClr val="FF0000"/>
                            </a:solidFill>
                            <a:latin typeface="Cambria Math"/>
                          </a:rPr>
                          <m:t>𝑇𝐶𝐿</m:t>
                        </m:r>
                      </m:den>
                    </m:f>
                  </m:oMath>
                </a14:m>
                <a:endParaRPr lang="cs-CZ" b="0" i="1" dirty="0" smtClean="0"/>
              </a:p>
              <a:p>
                <a:pPr lvl="1"/>
                <a:r>
                  <a:rPr lang="cs-CZ" dirty="0" smtClean="0"/>
                  <a:t>TCA- </a:t>
                </a:r>
                <a:r>
                  <a:rPr lang="cs-CZ" dirty="0" err="1" smtClean="0"/>
                  <a:t>total</a:t>
                </a:r>
                <a:r>
                  <a:rPr lang="cs-CZ" dirty="0" smtClean="0"/>
                  <a:t> </a:t>
                </a:r>
                <a:r>
                  <a:rPr lang="cs-CZ" dirty="0" err="1" smtClean="0"/>
                  <a:t>current</a:t>
                </a:r>
                <a:r>
                  <a:rPr lang="cs-CZ" dirty="0" smtClean="0"/>
                  <a:t> </a:t>
                </a:r>
                <a:r>
                  <a:rPr lang="cs-CZ" dirty="0" err="1" smtClean="0"/>
                  <a:t>assets</a:t>
                </a:r>
                <a:endParaRPr lang="cs-CZ" dirty="0" smtClean="0"/>
              </a:p>
              <a:p>
                <a:pPr lvl="1"/>
                <a:r>
                  <a:rPr lang="cs-CZ" dirty="0" smtClean="0"/>
                  <a:t>TCL- </a:t>
                </a:r>
                <a:r>
                  <a:rPr lang="cs-CZ" dirty="0" err="1" smtClean="0"/>
                  <a:t>total</a:t>
                </a:r>
                <a:r>
                  <a:rPr lang="cs-CZ" dirty="0" smtClean="0"/>
                  <a:t> </a:t>
                </a:r>
                <a:r>
                  <a:rPr lang="cs-CZ" dirty="0" err="1" smtClean="0"/>
                  <a:t>current</a:t>
                </a:r>
                <a:r>
                  <a:rPr lang="cs-CZ" dirty="0" smtClean="0"/>
                  <a:t> </a:t>
                </a:r>
                <a:r>
                  <a:rPr lang="cs-CZ" dirty="0" err="1" smtClean="0"/>
                  <a:t>liabilities</a:t>
                </a:r>
                <a:endParaRPr lang="cs-CZ" dirty="0" smtClean="0"/>
              </a:p>
              <a:p>
                <a:pPr lvl="1"/>
                <a:r>
                  <a:rPr lang="cs-CZ" dirty="0" smtClean="0"/>
                  <a:t>QA – </a:t>
                </a:r>
                <a:r>
                  <a:rPr lang="cs-CZ" dirty="0" err="1" smtClean="0"/>
                  <a:t>quick</a:t>
                </a:r>
                <a:r>
                  <a:rPr lang="cs-CZ" dirty="0" smtClean="0"/>
                  <a:t> </a:t>
                </a:r>
                <a:r>
                  <a:rPr lang="cs-CZ" dirty="0" err="1" smtClean="0"/>
                  <a:t>assets</a:t>
                </a:r>
                <a:endParaRPr lang="cs-CZ" dirty="0" smtClean="0"/>
              </a:p>
              <a:p>
                <a:r>
                  <a:rPr lang="cs-CZ" i="1" dirty="0" smtClean="0">
                    <a:solidFill>
                      <a:srgbClr val="FF0000"/>
                    </a:solidFill>
                  </a:rPr>
                  <a:t>Quick</a:t>
                </a:r>
                <a:r>
                  <a:rPr lang="cs-CZ" i="1" dirty="0" smtClean="0">
                    <a:solidFill>
                      <a:srgbClr val="FF0000"/>
                    </a:solidFill>
                  </a:rPr>
                  <a:t> </a:t>
                </a:r>
                <a:r>
                  <a:rPr lang="cs-CZ" i="1" dirty="0" smtClean="0">
                    <a:solidFill>
                      <a:srgbClr val="FF0000"/>
                    </a:solidFill>
                  </a:rPr>
                  <a:t>ratio= </a:t>
                </a:r>
                <a14:m>
                  <m:oMath xmlns:m="http://schemas.openxmlformats.org/officeDocument/2006/math">
                    <m:f>
                      <m:fPr>
                        <m:ctrlPr>
                          <a:rPr lang="cs-CZ" b="0" i="1" smtClean="0">
                            <a:solidFill>
                              <a:srgbClr val="FF0000"/>
                            </a:solidFill>
                            <a:latin typeface="Cambria Math"/>
                          </a:rPr>
                        </m:ctrlPr>
                      </m:fPr>
                      <m:num>
                        <m:r>
                          <a:rPr lang="cs-CZ" b="0" i="1" smtClean="0">
                            <a:solidFill>
                              <a:srgbClr val="FF0000"/>
                            </a:solidFill>
                            <a:latin typeface="Cambria Math"/>
                          </a:rPr>
                          <m:t>𝑄𝐴</m:t>
                        </m:r>
                      </m:num>
                      <m:den>
                        <m:r>
                          <a:rPr lang="cs-CZ" b="0" i="1" smtClean="0">
                            <a:solidFill>
                              <a:srgbClr val="FF0000"/>
                            </a:solidFill>
                            <a:latin typeface="Cambria Math"/>
                          </a:rPr>
                          <m:t>𝑇𝐶𝐿</m:t>
                        </m:r>
                      </m:den>
                    </m:f>
                  </m:oMath>
                </a14:m>
                <a:endParaRPr lang="cs-CZ" b="0" i="1" dirty="0" smtClean="0">
                  <a:solidFill>
                    <a:srgbClr val="FF0000"/>
                  </a:solidFill>
                </a:endParaRPr>
              </a:p>
              <a:p>
                <a:endParaRPr lang="cs-CZ" dirty="0"/>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a:stretch>
                  <a:fillRect l="-1630" t="-1752"/>
                </a:stretch>
              </a:blipFill>
            </p:spPr>
            <p:txBody>
              <a:bodyPr/>
              <a:lstStyle/>
              <a:p>
                <a:r>
                  <a:rPr lang="cs-CZ">
                    <a:noFill/>
                  </a:rPr>
                  <a:t> </a:t>
                </a:r>
              </a:p>
            </p:txBody>
          </p:sp>
        </mc:Fallback>
      </mc:AlternateContent>
    </p:spTree>
    <p:extLst>
      <p:ext uri="{BB962C8B-B14F-4D97-AF65-F5344CB8AC3E}">
        <p14:creationId xmlns:p14="http://schemas.microsoft.com/office/powerpoint/2010/main" val="4546504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a:t>
            </a:r>
            <a:r>
              <a:rPr lang="cs-CZ" dirty="0" err="1" smtClean="0"/>
              <a:t>Activity</a:t>
            </a:r>
            <a:endParaRPr lang="cs-CZ" dirty="0"/>
          </a:p>
        </p:txBody>
      </p:sp>
      <mc:AlternateContent xmlns:mc="http://schemas.openxmlformats.org/markup-compatibility/2006">
        <mc:Choice xmlns:a14="http://schemas.microsoft.com/office/drawing/2010/main" Requires="a14">
          <p:sp>
            <p:nvSpPr>
              <p:cNvPr id="3" name="Zástupný symbol pro obsah 2"/>
              <p:cNvSpPr>
                <a:spLocks noGrp="1"/>
              </p:cNvSpPr>
              <p:nvPr>
                <p:ph idx="1"/>
              </p:nvPr>
            </p:nvSpPr>
            <p:spPr/>
            <p:txBody>
              <a:bodyPr>
                <a:normAutofit lnSpcReduction="10000"/>
              </a:bodyPr>
              <a:lstStyle/>
              <a:p>
                <a:r>
                  <a:rPr lang="cs-CZ" dirty="0" smtClean="0"/>
                  <a:t>To </a:t>
                </a:r>
                <a:r>
                  <a:rPr lang="cs-CZ" dirty="0" err="1" smtClean="0"/>
                  <a:t>measure</a:t>
                </a:r>
                <a:r>
                  <a:rPr lang="cs-CZ" dirty="0" smtClean="0"/>
                  <a:t> </a:t>
                </a:r>
                <a:r>
                  <a:rPr lang="cs-CZ" dirty="0" err="1" smtClean="0"/>
                  <a:t>how</a:t>
                </a:r>
                <a:r>
                  <a:rPr lang="cs-CZ" dirty="0" smtClean="0"/>
                  <a:t> </a:t>
                </a:r>
                <a:r>
                  <a:rPr lang="cs-CZ" dirty="0" err="1" smtClean="0"/>
                  <a:t>effectively</a:t>
                </a:r>
                <a:r>
                  <a:rPr lang="cs-CZ" dirty="0" smtClean="0"/>
                  <a:t> </a:t>
                </a:r>
                <a:r>
                  <a:rPr lang="cs-CZ" dirty="0" err="1" smtClean="0"/>
                  <a:t>the</a:t>
                </a:r>
                <a:r>
                  <a:rPr lang="cs-CZ" dirty="0" smtClean="0"/>
                  <a:t> </a:t>
                </a:r>
                <a:r>
                  <a:rPr lang="cs-CZ" dirty="0" err="1" smtClean="0"/>
                  <a:t>firm´s</a:t>
                </a:r>
                <a:r>
                  <a:rPr lang="cs-CZ" dirty="0" smtClean="0"/>
                  <a:t> </a:t>
                </a:r>
                <a:r>
                  <a:rPr lang="cs-CZ" dirty="0" err="1" smtClean="0"/>
                  <a:t>assets</a:t>
                </a:r>
                <a:r>
                  <a:rPr lang="cs-CZ" dirty="0" smtClean="0"/>
                  <a:t> are </a:t>
                </a:r>
                <a:r>
                  <a:rPr lang="cs-CZ" dirty="0" err="1" smtClean="0"/>
                  <a:t>being</a:t>
                </a:r>
                <a:r>
                  <a:rPr lang="cs-CZ" dirty="0" smtClean="0"/>
                  <a:t> </a:t>
                </a:r>
                <a:r>
                  <a:rPr lang="cs-CZ" dirty="0" err="1" smtClean="0"/>
                  <a:t>managed</a:t>
                </a:r>
                <a:r>
                  <a:rPr lang="cs-CZ" dirty="0" smtClean="0"/>
                  <a:t>.</a:t>
                </a:r>
              </a:p>
              <a:p>
                <a:r>
                  <a:rPr lang="cs-CZ" dirty="0" smtClean="0">
                    <a:solidFill>
                      <a:srgbClr val="FF0000"/>
                    </a:solidFill>
                  </a:rPr>
                  <a:t>Total</a:t>
                </a:r>
                <a:r>
                  <a:rPr lang="cs-CZ" dirty="0" smtClean="0">
                    <a:solidFill>
                      <a:srgbClr val="FF0000"/>
                    </a:solidFill>
                  </a:rPr>
                  <a:t> </a:t>
                </a:r>
                <a:r>
                  <a:rPr lang="cs-CZ" dirty="0" err="1" smtClean="0">
                    <a:solidFill>
                      <a:srgbClr val="FF0000"/>
                    </a:solidFill>
                  </a:rPr>
                  <a:t>assets</a:t>
                </a:r>
                <a:r>
                  <a:rPr lang="cs-CZ" dirty="0" smtClean="0">
                    <a:solidFill>
                      <a:srgbClr val="FF0000"/>
                    </a:solidFill>
                  </a:rPr>
                  <a:t> </a:t>
                </a:r>
                <a:r>
                  <a:rPr lang="cs-CZ" dirty="0" err="1" smtClean="0">
                    <a:solidFill>
                      <a:srgbClr val="FF0000"/>
                    </a:solidFill>
                  </a:rPr>
                  <a:t>turnover</a:t>
                </a:r>
                <a:r>
                  <a:rPr lang="cs-CZ" dirty="0" smtClean="0">
                    <a:solidFill>
                      <a:srgbClr val="FF0000"/>
                    </a:solidFill>
                  </a:rPr>
                  <a:t> = </a:t>
                </a:r>
                <a14:m>
                  <m:oMath xmlns:m="http://schemas.openxmlformats.org/officeDocument/2006/math">
                    <m:r>
                      <a:rPr lang="cs-CZ" b="0" i="1" smtClean="0">
                        <a:solidFill>
                          <a:srgbClr val="FF0000"/>
                        </a:solidFill>
                        <a:latin typeface="Cambria Math"/>
                      </a:rPr>
                      <m:t>𝑇𝑂𝑅</m:t>
                    </m:r>
                    <m:r>
                      <a:rPr lang="cs-CZ" b="0" i="1" smtClean="0">
                        <a:solidFill>
                          <a:srgbClr val="FF0000"/>
                        </a:solidFill>
                        <a:latin typeface="Cambria Math"/>
                      </a:rPr>
                      <m:t>/</m:t>
                    </m:r>
                    <m:r>
                      <a:rPr lang="cs-CZ" b="0" i="1" smtClean="0">
                        <a:solidFill>
                          <a:srgbClr val="FF0000"/>
                        </a:solidFill>
                        <a:latin typeface="Cambria Math"/>
                      </a:rPr>
                      <m:t>𝑇𝐴</m:t>
                    </m:r>
                  </m:oMath>
                </a14:m>
                <a:endParaRPr lang="cs-CZ" dirty="0" smtClean="0">
                  <a:solidFill>
                    <a:srgbClr val="FF0000"/>
                  </a:solidFill>
                </a:endParaRPr>
              </a:p>
              <a:p>
                <a:r>
                  <a:rPr lang="cs-CZ" dirty="0" err="1" smtClean="0">
                    <a:solidFill>
                      <a:srgbClr val="FF0000"/>
                    </a:solidFill>
                  </a:rPr>
                  <a:t>Receivables</a:t>
                </a:r>
                <a:r>
                  <a:rPr lang="cs-CZ" dirty="0" smtClean="0">
                    <a:solidFill>
                      <a:srgbClr val="FF0000"/>
                    </a:solidFill>
                  </a:rPr>
                  <a:t> </a:t>
                </a:r>
                <a:r>
                  <a:rPr lang="cs-CZ" dirty="0" err="1" smtClean="0">
                    <a:solidFill>
                      <a:srgbClr val="FF0000"/>
                    </a:solidFill>
                  </a:rPr>
                  <a:t>turnover</a:t>
                </a:r>
                <a:r>
                  <a:rPr lang="cs-CZ" dirty="0" smtClean="0">
                    <a:solidFill>
                      <a:srgbClr val="FF0000"/>
                    </a:solidFill>
                  </a:rPr>
                  <a:t> = TOR/R</a:t>
                </a:r>
                <a:endParaRPr lang="cs-CZ" dirty="0" smtClean="0">
                  <a:solidFill>
                    <a:srgbClr val="FF0000"/>
                  </a:solidFill>
                </a:endParaRPr>
              </a:p>
              <a:p>
                <a:r>
                  <a:rPr lang="cs-CZ" dirty="0" err="1" smtClean="0">
                    <a:solidFill>
                      <a:srgbClr val="FF0000"/>
                    </a:solidFill>
                  </a:rPr>
                  <a:t>Inventory</a:t>
                </a:r>
                <a:r>
                  <a:rPr lang="cs-CZ" dirty="0" smtClean="0">
                    <a:solidFill>
                      <a:srgbClr val="FF0000"/>
                    </a:solidFill>
                  </a:rPr>
                  <a:t> </a:t>
                </a:r>
                <a:r>
                  <a:rPr lang="cs-CZ" dirty="0" err="1" smtClean="0">
                    <a:solidFill>
                      <a:srgbClr val="FF0000"/>
                    </a:solidFill>
                  </a:rPr>
                  <a:t>turnover</a:t>
                </a:r>
                <a:r>
                  <a:rPr lang="cs-CZ" dirty="0" smtClean="0">
                    <a:solidFill>
                      <a:srgbClr val="FF0000"/>
                    </a:solidFill>
                  </a:rPr>
                  <a:t>= </a:t>
                </a:r>
                <a:r>
                  <a:rPr lang="cs-CZ" dirty="0" err="1" smtClean="0">
                    <a:solidFill>
                      <a:srgbClr val="FF0000"/>
                    </a:solidFill>
                  </a:rPr>
                  <a:t>CoG</a:t>
                </a:r>
                <a:r>
                  <a:rPr lang="cs-CZ" dirty="0" smtClean="0">
                    <a:solidFill>
                      <a:srgbClr val="FF0000"/>
                    </a:solidFill>
                  </a:rPr>
                  <a:t>/I</a:t>
                </a:r>
              </a:p>
              <a:p>
                <a:pPr lvl="1"/>
                <a:r>
                  <a:rPr lang="cs-CZ" dirty="0" smtClean="0"/>
                  <a:t>TOR – </a:t>
                </a:r>
                <a:r>
                  <a:rPr lang="cs-CZ" dirty="0" err="1"/>
                  <a:t>T</a:t>
                </a:r>
                <a:r>
                  <a:rPr lang="cs-CZ" dirty="0" err="1" smtClean="0"/>
                  <a:t>otal</a:t>
                </a:r>
                <a:r>
                  <a:rPr lang="cs-CZ" dirty="0" smtClean="0"/>
                  <a:t> </a:t>
                </a:r>
                <a:r>
                  <a:rPr lang="cs-CZ" dirty="0" err="1"/>
                  <a:t>O</a:t>
                </a:r>
                <a:r>
                  <a:rPr lang="cs-CZ" dirty="0" err="1" smtClean="0"/>
                  <a:t>perating</a:t>
                </a:r>
                <a:r>
                  <a:rPr lang="cs-CZ" dirty="0" smtClean="0"/>
                  <a:t> </a:t>
                </a:r>
                <a:r>
                  <a:rPr lang="cs-CZ" dirty="0" err="1"/>
                  <a:t>R</a:t>
                </a:r>
                <a:r>
                  <a:rPr lang="cs-CZ" dirty="0" err="1" smtClean="0"/>
                  <a:t>evenue</a:t>
                </a:r>
                <a:endParaRPr lang="cs-CZ" dirty="0" smtClean="0"/>
              </a:p>
              <a:p>
                <a:pPr lvl="1"/>
                <a:r>
                  <a:rPr lang="cs-CZ" dirty="0" smtClean="0"/>
                  <a:t>R – </a:t>
                </a:r>
                <a:r>
                  <a:rPr lang="cs-CZ" dirty="0" err="1"/>
                  <a:t>R</a:t>
                </a:r>
                <a:r>
                  <a:rPr lang="cs-CZ" dirty="0" err="1" smtClean="0"/>
                  <a:t>eceivables</a:t>
                </a:r>
                <a:endParaRPr lang="cs-CZ" dirty="0" smtClean="0"/>
              </a:p>
              <a:p>
                <a:pPr lvl="1"/>
                <a:r>
                  <a:rPr lang="cs-CZ" dirty="0" err="1" smtClean="0"/>
                  <a:t>CoG</a:t>
                </a:r>
                <a:r>
                  <a:rPr lang="cs-CZ" dirty="0" smtClean="0"/>
                  <a:t> – </a:t>
                </a:r>
                <a:r>
                  <a:rPr lang="cs-CZ" dirty="0" err="1" smtClean="0"/>
                  <a:t>Cost</a:t>
                </a:r>
                <a:r>
                  <a:rPr lang="cs-CZ" dirty="0" smtClean="0"/>
                  <a:t> </a:t>
                </a:r>
                <a:r>
                  <a:rPr lang="cs-CZ" dirty="0" err="1" smtClean="0"/>
                  <a:t>of</a:t>
                </a:r>
                <a:r>
                  <a:rPr lang="cs-CZ" dirty="0" smtClean="0"/>
                  <a:t> </a:t>
                </a:r>
                <a:r>
                  <a:rPr lang="cs-CZ" dirty="0" err="1"/>
                  <a:t>G</a:t>
                </a:r>
                <a:r>
                  <a:rPr lang="cs-CZ" dirty="0" err="1" smtClean="0"/>
                  <a:t>oods</a:t>
                </a:r>
                <a:r>
                  <a:rPr lang="cs-CZ" dirty="0" smtClean="0"/>
                  <a:t> sold</a:t>
                </a:r>
              </a:p>
              <a:p>
                <a:pPr lvl="1"/>
                <a:r>
                  <a:rPr lang="cs-CZ" dirty="0" smtClean="0"/>
                  <a:t>I - </a:t>
                </a:r>
                <a:r>
                  <a:rPr lang="cs-CZ" dirty="0" err="1"/>
                  <a:t>I</a:t>
                </a:r>
                <a:r>
                  <a:rPr lang="cs-CZ" dirty="0" err="1" smtClean="0"/>
                  <a:t>nventory</a:t>
                </a:r>
                <a:endParaRPr lang="cs-CZ" dirty="0"/>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a:stretch>
                  <a:fillRect l="-1630" t="-2830" b="-2291"/>
                </a:stretch>
              </a:blipFill>
            </p:spPr>
            <p:txBody>
              <a:bodyPr/>
              <a:lstStyle/>
              <a:p>
                <a:r>
                  <a:rPr lang="cs-CZ">
                    <a:noFill/>
                  </a:rPr>
                  <a:t> </a:t>
                </a:r>
              </a:p>
            </p:txBody>
          </p:sp>
        </mc:Fallback>
      </mc:AlternateContent>
    </p:spTree>
    <p:extLst>
      <p:ext uri="{BB962C8B-B14F-4D97-AF65-F5344CB8AC3E}">
        <p14:creationId xmlns:p14="http://schemas.microsoft.com/office/powerpoint/2010/main" val="17686435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3. </a:t>
            </a:r>
            <a:r>
              <a:rPr lang="cs-CZ" dirty="0" err="1" smtClean="0"/>
              <a:t>Financial</a:t>
            </a:r>
            <a:r>
              <a:rPr lang="cs-CZ" dirty="0" smtClean="0"/>
              <a:t> </a:t>
            </a:r>
            <a:r>
              <a:rPr lang="cs-CZ" dirty="0" err="1" smtClean="0"/>
              <a:t>leverage</a:t>
            </a:r>
            <a:endParaRPr lang="cs-CZ" dirty="0"/>
          </a:p>
        </p:txBody>
      </p:sp>
      <mc:AlternateContent xmlns:mc="http://schemas.openxmlformats.org/markup-compatibility/2006">
        <mc:Choice xmlns:a14="http://schemas.microsoft.com/office/drawing/2010/main" Requires="a14">
          <p:sp>
            <p:nvSpPr>
              <p:cNvPr id="3" name="Zástupný symbol pro obsah 2"/>
              <p:cNvSpPr>
                <a:spLocks noGrp="1"/>
              </p:cNvSpPr>
              <p:nvPr>
                <p:ph idx="1"/>
              </p:nvPr>
            </p:nvSpPr>
            <p:spPr/>
            <p:txBody>
              <a:bodyPr>
                <a:normAutofit lnSpcReduction="10000"/>
              </a:bodyPr>
              <a:lstStyle/>
              <a:p>
                <a:r>
                  <a:rPr lang="cs-CZ" dirty="0" smtClean="0"/>
                  <a:t>Related</a:t>
                </a:r>
                <a:r>
                  <a:rPr lang="cs-CZ" dirty="0" smtClean="0"/>
                  <a:t> to </a:t>
                </a:r>
                <a:r>
                  <a:rPr lang="cs-CZ" dirty="0" err="1" smtClean="0"/>
                  <a:t>the</a:t>
                </a:r>
                <a:r>
                  <a:rPr lang="cs-CZ" dirty="0" smtClean="0"/>
                  <a:t> </a:t>
                </a:r>
                <a:r>
                  <a:rPr lang="cs-CZ" dirty="0" err="1" smtClean="0"/>
                  <a:t>extend</a:t>
                </a:r>
                <a:r>
                  <a:rPr lang="cs-CZ" dirty="0" smtClean="0"/>
                  <a:t> to </a:t>
                </a:r>
                <a:r>
                  <a:rPr lang="cs-CZ" dirty="0" err="1" smtClean="0"/>
                  <a:t>which</a:t>
                </a:r>
                <a:r>
                  <a:rPr lang="cs-CZ" dirty="0" smtClean="0"/>
                  <a:t> a </a:t>
                </a:r>
                <a:r>
                  <a:rPr lang="cs-CZ" dirty="0" err="1" smtClean="0"/>
                  <a:t>firm</a:t>
                </a:r>
                <a:r>
                  <a:rPr lang="cs-CZ" dirty="0" smtClean="0"/>
                  <a:t> </a:t>
                </a:r>
                <a:r>
                  <a:rPr lang="cs-CZ" dirty="0" err="1" smtClean="0"/>
                  <a:t>relies</a:t>
                </a:r>
                <a:r>
                  <a:rPr lang="cs-CZ" dirty="0" smtClean="0"/>
                  <a:t> on </a:t>
                </a:r>
                <a:r>
                  <a:rPr lang="cs-CZ" dirty="0" err="1" smtClean="0"/>
                  <a:t>debt</a:t>
                </a:r>
                <a:r>
                  <a:rPr lang="cs-CZ" dirty="0" smtClean="0"/>
                  <a:t> </a:t>
                </a:r>
                <a:r>
                  <a:rPr lang="cs-CZ" dirty="0" err="1" smtClean="0"/>
                  <a:t>financing</a:t>
                </a:r>
                <a:r>
                  <a:rPr lang="cs-CZ" dirty="0" smtClean="0"/>
                  <a:t> </a:t>
                </a:r>
                <a:r>
                  <a:rPr lang="cs-CZ" dirty="0" err="1" smtClean="0"/>
                  <a:t>rather</a:t>
                </a:r>
                <a:r>
                  <a:rPr lang="cs-CZ" dirty="0" smtClean="0"/>
                  <a:t> </a:t>
                </a:r>
                <a:r>
                  <a:rPr lang="cs-CZ" dirty="0" err="1" smtClean="0"/>
                  <a:t>than</a:t>
                </a:r>
                <a:r>
                  <a:rPr lang="cs-CZ" dirty="0" smtClean="0"/>
                  <a:t> </a:t>
                </a:r>
                <a:r>
                  <a:rPr lang="cs-CZ" dirty="0" err="1" smtClean="0"/>
                  <a:t>equity</a:t>
                </a:r>
                <a:endParaRPr lang="cs-CZ" dirty="0" smtClean="0"/>
              </a:p>
              <a:p>
                <a:r>
                  <a:rPr lang="cs-CZ" dirty="0" smtClean="0">
                    <a:solidFill>
                      <a:srgbClr val="FF0000"/>
                    </a:solidFill>
                  </a:rPr>
                  <a:t>Debt</a:t>
                </a:r>
                <a:r>
                  <a:rPr lang="cs-CZ" dirty="0" smtClean="0">
                    <a:solidFill>
                      <a:srgbClr val="FF0000"/>
                    </a:solidFill>
                  </a:rPr>
                  <a:t> </a:t>
                </a:r>
                <a:r>
                  <a:rPr lang="cs-CZ" dirty="0" smtClean="0">
                    <a:solidFill>
                      <a:srgbClr val="FF0000"/>
                    </a:solidFill>
                  </a:rPr>
                  <a:t>ratio= </a:t>
                </a:r>
                <a14:m>
                  <m:oMath xmlns:m="http://schemas.openxmlformats.org/officeDocument/2006/math">
                    <m:f>
                      <m:fPr>
                        <m:ctrlPr>
                          <a:rPr lang="cs-CZ" b="0" i="1" smtClean="0">
                            <a:solidFill>
                              <a:srgbClr val="FF0000"/>
                            </a:solidFill>
                            <a:latin typeface="Cambria Math"/>
                          </a:rPr>
                        </m:ctrlPr>
                      </m:fPr>
                      <m:num>
                        <m:r>
                          <a:rPr lang="cs-CZ" b="0" i="1" smtClean="0">
                            <a:solidFill>
                              <a:srgbClr val="FF0000"/>
                            </a:solidFill>
                            <a:latin typeface="Cambria Math"/>
                          </a:rPr>
                          <m:t>𝑇𝐷</m:t>
                        </m:r>
                      </m:num>
                      <m:den>
                        <m:r>
                          <a:rPr lang="cs-CZ" b="0" i="1" smtClean="0">
                            <a:solidFill>
                              <a:srgbClr val="FF0000"/>
                            </a:solidFill>
                            <a:latin typeface="Cambria Math"/>
                          </a:rPr>
                          <m:t>𝑇𝐴</m:t>
                        </m:r>
                      </m:den>
                    </m:f>
                  </m:oMath>
                </a14:m>
                <a:endParaRPr lang="cs-CZ" b="0" dirty="0" smtClean="0">
                  <a:solidFill>
                    <a:srgbClr val="FF0000"/>
                  </a:solidFill>
                </a:endParaRPr>
              </a:p>
              <a:p>
                <a:r>
                  <a:rPr lang="cs-CZ" dirty="0" err="1" smtClean="0">
                    <a:solidFill>
                      <a:srgbClr val="FF0000"/>
                    </a:solidFill>
                  </a:rPr>
                  <a:t>Interest</a:t>
                </a:r>
                <a:r>
                  <a:rPr lang="cs-CZ" dirty="0" smtClean="0">
                    <a:solidFill>
                      <a:srgbClr val="FF0000"/>
                    </a:solidFill>
                  </a:rPr>
                  <a:t> </a:t>
                </a:r>
                <a:r>
                  <a:rPr lang="cs-CZ" dirty="0" err="1" smtClean="0">
                    <a:solidFill>
                      <a:srgbClr val="FF0000"/>
                    </a:solidFill>
                  </a:rPr>
                  <a:t>Coverage</a:t>
                </a:r>
                <a:r>
                  <a:rPr lang="cs-CZ" dirty="0" smtClean="0">
                    <a:solidFill>
                      <a:srgbClr val="FF0000"/>
                    </a:solidFill>
                  </a:rPr>
                  <a:t> =E(i,t)/IE</a:t>
                </a:r>
              </a:p>
              <a:p>
                <a:pPr lvl="1"/>
                <a:r>
                  <a:rPr lang="cs-CZ" dirty="0" smtClean="0"/>
                  <a:t>TD – </a:t>
                </a:r>
                <a:r>
                  <a:rPr lang="cs-CZ" dirty="0" err="1" smtClean="0"/>
                  <a:t>Total</a:t>
                </a:r>
                <a:r>
                  <a:rPr lang="cs-CZ" dirty="0" smtClean="0"/>
                  <a:t> </a:t>
                </a:r>
                <a:r>
                  <a:rPr lang="cs-CZ" dirty="0" err="1" smtClean="0"/>
                  <a:t>dept</a:t>
                </a:r>
                <a:endParaRPr lang="cs-CZ" dirty="0" smtClean="0"/>
              </a:p>
              <a:p>
                <a:pPr lvl="1"/>
                <a:r>
                  <a:rPr lang="cs-CZ" dirty="0" smtClean="0"/>
                  <a:t>TA – </a:t>
                </a:r>
                <a:r>
                  <a:rPr lang="cs-CZ" dirty="0" err="1" smtClean="0"/>
                  <a:t>Total</a:t>
                </a:r>
                <a:r>
                  <a:rPr lang="cs-CZ" dirty="0" smtClean="0"/>
                  <a:t> </a:t>
                </a:r>
                <a:r>
                  <a:rPr lang="cs-CZ" dirty="0" err="1" smtClean="0"/>
                  <a:t>assets</a:t>
                </a:r>
                <a:endParaRPr lang="cs-CZ" dirty="0" smtClean="0"/>
              </a:p>
              <a:p>
                <a:pPr lvl="1"/>
                <a:r>
                  <a:rPr lang="cs-CZ" dirty="0" smtClean="0"/>
                  <a:t>E(</a:t>
                </a:r>
                <a:r>
                  <a:rPr lang="cs-CZ" dirty="0" err="1" smtClean="0"/>
                  <a:t>i,t</a:t>
                </a:r>
                <a:r>
                  <a:rPr lang="cs-CZ" dirty="0" smtClean="0"/>
                  <a:t>) - </a:t>
                </a:r>
                <a:r>
                  <a:rPr lang="cs-CZ" dirty="0" err="1" smtClean="0"/>
                  <a:t>Earning</a:t>
                </a:r>
                <a:r>
                  <a:rPr lang="cs-CZ" dirty="0" smtClean="0"/>
                  <a:t> </a:t>
                </a:r>
                <a:r>
                  <a:rPr lang="cs-CZ" dirty="0" err="1" smtClean="0"/>
                  <a:t>before</a:t>
                </a:r>
                <a:r>
                  <a:rPr lang="cs-CZ" dirty="0" smtClean="0"/>
                  <a:t> </a:t>
                </a:r>
                <a:r>
                  <a:rPr lang="cs-CZ" dirty="0" err="1" smtClean="0"/>
                  <a:t>interest</a:t>
                </a:r>
                <a:r>
                  <a:rPr lang="cs-CZ" dirty="0" smtClean="0"/>
                  <a:t> and </a:t>
                </a:r>
                <a:r>
                  <a:rPr lang="cs-CZ" dirty="0" err="1" smtClean="0"/>
                  <a:t>taxes</a:t>
                </a:r>
                <a:endParaRPr lang="cs-CZ" dirty="0" smtClean="0"/>
              </a:p>
              <a:p>
                <a:pPr lvl="1"/>
                <a:r>
                  <a:rPr lang="cs-CZ" dirty="0" err="1" smtClean="0"/>
                  <a:t>Interest</a:t>
                </a:r>
                <a:r>
                  <a:rPr lang="cs-CZ" dirty="0" smtClean="0"/>
                  <a:t> </a:t>
                </a:r>
                <a:r>
                  <a:rPr lang="cs-CZ" dirty="0" err="1" smtClean="0"/>
                  <a:t>expense</a:t>
                </a:r>
                <a:endParaRPr lang="cs-CZ" dirty="0"/>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a:stretch>
                  <a:fillRect l="-1630" t="-2830" r="-2148"/>
                </a:stretch>
              </a:blipFill>
            </p:spPr>
            <p:txBody>
              <a:bodyPr/>
              <a:lstStyle/>
              <a:p>
                <a:r>
                  <a:rPr lang="cs-CZ">
                    <a:noFill/>
                  </a:rPr>
                  <a:t> </a:t>
                </a:r>
              </a:p>
            </p:txBody>
          </p:sp>
        </mc:Fallback>
      </mc:AlternateContent>
    </p:spTree>
    <p:extLst>
      <p:ext uri="{BB962C8B-B14F-4D97-AF65-F5344CB8AC3E}">
        <p14:creationId xmlns:p14="http://schemas.microsoft.com/office/powerpoint/2010/main" val="31186416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4. Profitability</a:t>
            </a:r>
            <a:endParaRPr lang="cs-CZ" dirty="0"/>
          </a:p>
        </p:txBody>
      </p:sp>
      <mc:AlternateContent xmlns:mc="http://schemas.openxmlformats.org/markup-compatibility/2006">
        <mc:Choice xmlns:a14="http://schemas.microsoft.com/office/drawing/2010/main" Requires="a14">
          <p:sp>
            <p:nvSpPr>
              <p:cNvPr id="3" name="Zástupný symbol pro obsah 2"/>
              <p:cNvSpPr>
                <a:spLocks noGrp="1"/>
              </p:cNvSpPr>
              <p:nvPr>
                <p:ph idx="1"/>
              </p:nvPr>
            </p:nvSpPr>
            <p:spPr/>
            <p:txBody>
              <a:bodyPr>
                <a:normAutofit fontScale="92500" lnSpcReduction="20000"/>
              </a:bodyPr>
              <a:lstStyle/>
              <a:p>
                <a:r>
                  <a:rPr lang="cs-CZ" i="1" dirty="0" smtClean="0">
                    <a:solidFill>
                      <a:srgbClr val="FF0000"/>
                    </a:solidFill>
                  </a:rPr>
                  <a:t>Profit </a:t>
                </a:r>
                <a:r>
                  <a:rPr lang="cs-CZ" i="1" dirty="0" err="1" smtClean="0">
                    <a:solidFill>
                      <a:srgbClr val="FF0000"/>
                    </a:solidFill>
                  </a:rPr>
                  <a:t>margin</a:t>
                </a:r>
                <a:r>
                  <a:rPr lang="cs-CZ" i="1" dirty="0" smtClean="0">
                    <a:solidFill>
                      <a:srgbClr val="FF0000"/>
                    </a:solidFill>
                  </a:rPr>
                  <a:t> = </a:t>
                </a:r>
                <a14:m>
                  <m:oMath xmlns:m="http://schemas.openxmlformats.org/officeDocument/2006/math">
                    <m:r>
                      <a:rPr lang="cs-CZ" b="0" i="1" smtClean="0">
                        <a:solidFill>
                          <a:srgbClr val="FF0000"/>
                        </a:solidFill>
                        <a:latin typeface="Cambria Math"/>
                      </a:rPr>
                      <m:t>𝐼</m:t>
                    </m:r>
                    <m:r>
                      <a:rPr lang="cs-CZ" b="0" i="1" smtClean="0">
                        <a:solidFill>
                          <a:srgbClr val="FF0000"/>
                        </a:solidFill>
                        <a:latin typeface="Cambria Math"/>
                      </a:rPr>
                      <m:t>/</m:t>
                    </m:r>
                    <m:r>
                      <a:rPr lang="cs-CZ" b="0" i="1" smtClean="0">
                        <a:solidFill>
                          <a:srgbClr val="FF0000"/>
                        </a:solidFill>
                        <a:latin typeface="Cambria Math"/>
                      </a:rPr>
                      <m:t>𝑇𝑂𝑅</m:t>
                    </m:r>
                  </m:oMath>
                </a14:m>
                <a:endParaRPr lang="cs-CZ" i="1" dirty="0" smtClean="0">
                  <a:solidFill>
                    <a:srgbClr val="FF0000"/>
                  </a:solidFill>
                </a:endParaRPr>
              </a:p>
              <a:p>
                <a:r>
                  <a:rPr lang="cs-CZ" i="1" dirty="0" smtClean="0">
                    <a:solidFill>
                      <a:srgbClr val="FF0000"/>
                    </a:solidFill>
                  </a:rPr>
                  <a:t>Return on </a:t>
                </a:r>
                <a:r>
                  <a:rPr lang="cs-CZ" i="1" dirty="0" err="1" smtClean="0">
                    <a:solidFill>
                      <a:srgbClr val="FF0000"/>
                    </a:solidFill>
                  </a:rPr>
                  <a:t>Assets</a:t>
                </a:r>
                <a:r>
                  <a:rPr lang="cs-CZ" i="1" dirty="0" smtClean="0">
                    <a:solidFill>
                      <a:srgbClr val="FF0000"/>
                    </a:solidFill>
                  </a:rPr>
                  <a:t> = I/ATA</a:t>
                </a:r>
                <a:endParaRPr lang="cs-CZ" i="1" dirty="0" smtClean="0">
                  <a:solidFill>
                    <a:srgbClr val="FF0000"/>
                  </a:solidFill>
                </a:endParaRPr>
              </a:p>
              <a:p>
                <a:r>
                  <a:rPr lang="cs-CZ" i="1" dirty="0" smtClean="0">
                    <a:solidFill>
                      <a:srgbClr val="FF0000"/>
                    </a:solidFill>
                  </a:rPr>
                  <a:t>Return on </a:t>
                </a:r>
                <a:r>
                  <a:rPr lang="cs-CZ" i="1" dirty="0" err="1" smtClean="0">
                    <a:solidFill>
                      <a:srgbClr val="FF0000"/>
                    </a:solidFill>
                  </a:rPr>
                  <a:t>Equity</a:t>
                </a:r>
                <a:r>
                  <a:rPr lang="cs-CZ" i="1" dirty="0" smtClean="0">
                    <a:solidFill>
                      <a:srgbClr val="FF0000"/>
                    </a:solidFill>
                  </a:rPr>
                  <a:t> = I/ASE</a:t>
                </a:r>
                <a:endParaRPr lang="cs-CZ" i="1" dirty="0" smtClean="0">
                  <a:solidFill>
                    <a:srgbClr val="FF0000"/>
                  </a:solidFill>
                </a:endParaRPr>
              </a:p>
              <a:p>
                <a:r>
                  <a:rPr lang="cs-CZ" i="1" dirty="0" err="1" smtClean="0">
                    <a:solidFill>
                      <a:srgbClr val="FF0000"/>
                    </a:solidFill>
                  </a:rPr>
                  <a:t>Payout</a:t>
                </a:r>
                <a:r>
                  <a:rPr lang="cs-CZ" i="1" dirty="0" smtClean="0">
                    <a:solidFill>
                      <a:srgbClr val="FF0000"/>
                    </a:solidFill>
                  </a:rPr>
                  <a:t> ratio = CD/NI</a:t>
                </a:r>
              </a:p>
              <a:p>
                <a:pPr lvl="1"/>
                <a:r>
                  <a:rPr lang="cs-CZ" i="1" dirty="0" smtClean="0"/>
                  <a:t>I-</a:t>
                </a:r>
                <a:r>
                  <a:rPr lang="cs-CZ" i="1" dirty="0" err="1" smtClean="0"/>
                  <a:t>Income</a:t>
                </a:r>
                <a:endParaRPr lang="cs-CZ" i="1" dirty="0" smtClean="0"/>
              </a:p>
              <a:p>
                <a:pPr lvl="1"/>
                <a:r>
                  <a:rPr lang="cs-CZ" i="1" dirty="0" smtClean="0"/>
                  <a:t>TOR – </a:t>
                </a:r>
                <a:r>
                  <a:rPr lang="cs-CZ" i="1" dirty="0" err="1" smtClean="0"/>
                  <a:t>Total</a:t>
                </a:r>
                <a:r>
                  <a:rPr lang="cs-CZ" i="1" dirty="0" smtClean="0"/>
                  <a:t> </a:t>
                </a:r>
                <a:r>
                  <a:rPr lang="cs-CZ" i="1" dirty="0" err="1" smtClean="0"/>
                  <a:t>Operating</a:t>
                </a:r>
                <a:r>
                  <a:rPr lang="cs-CZ" i="1" dirty="0" smtClean="0"/>
                  <a:t> </a:t>
                </a:r>
                <a:r>
                  <a:rPr lang="cs-CZ" i="1" dirty="0" err="1" smtClean="0"/>
                  <a:t>Revenue</a:t>
                </a:r>
                <a:endParaRPr lang="cs-CZ" i="1" dirty="0" smtClean="0"/>
              </a:p>
              <a:p>
                <a:pPr lvl="1"/>
                <a:r>
                  <a:rPr lang="cs-CZ" i="1" dirty="0" smtClean="0"/>
                  <a:t>ATA – </a:t>
                </a:r>
                <a:r>
                  <a:rPr lang="cs-CZ" i="1" dirty="0" err="1" smtClean="0"/>
                  <a:t>Average</a:t>
                </a:r>
                <a:r>
                  <a:rPr lang="cs-CZ" i="1" dirty="0" smtClean="0"/>
                  <a:t> </a:t>
                </a:r>
                <a:r>
                  <a:rPr lang="cs-CZ" i="1" dirty="0" err="1" smtClean="0"/>
                  <a:t>Total</a:t>
                </a:r>
                <a:r>
                  <a:rPr lang="cs-CZ" i="1" dirty="0" smtClean="0"/>
                  <a:t> </a:t>
                </a:r>
                <a:r>
                  <a:rPr lang="cs-CZ" i="1" dirty="0" err="1" smtClean="0"/>
                  <a:t>Assets</a:t>
                </a:r>
                <a:endParaRPr lang="cs-CZ" i="1" dirty="0" smtClean="0"/>
              </a:p>
              <a:p>
                <a:pPr lvl="1"/>
                <a:r>
                  <a:rPr lang="cs-CZ" i="1" dirty="0" smtClean="0"/>
                  <a:t>ASE – </a:t>
                </a:r>
                <a:r>
                  <a:rPr lang="cs-CZ" i="1" dirty="0" err="1" smtClean="0"/>
                  <a:t>Average</a:t>
                </a:r>
                <a:r>
                  <a:rPr lang="cs-CZ" i="1" dirty="0" smtClean="0"/>
                  <a:t> </a:t>
                </a:r>
                <a:r>
                  <a:rPr lang="cs-CZ" i="1" dirty="0" err="1"/>
                  <a:t>S</a:t>
                </a:r>
                <a:r>
                  <a:rPr lang="cs-CZ" i="1" dirty="0" err="1" smtClean="0"/>
                  <a:t>tockholders</a:t>
                </a:r>
                <a:r>
                  <a:rPr lang="cs-CZ" i="1" dirty="0" smtClean="0"/>
                  <a:t> </a:t>
                </a:r>
                <a:r>
                  <a:rPr lang="cs-CZ" i="1" dirty="0" err="1" smtClean="0"/>
                  <a:t>Equity</a:t>
                </a:r>
                <a:endParaRPr lang="cs-CZ" i="1" dirty="0" smtClean="0"/>
              </a:p>
              <a:p>
                <a:pPr lvl="1"/>
                <a:r>
                  <a:rPr lang="cs-CZ" i="1" dirty="0" smtClean="0"/>
                  <a:t>CD – Cash </a:t>
                </a:r>
                <a:r>
                  <a:rPr lang="cs-CZ" i="1" dirty="0" err="1" smtClean="0"/>
                  <a:t>Dividends</a:t>
                </a:r>
                <a:endParaRPr lang="cs-CZ" i="1" dirty="0" smtClean="0"/>
              </a:p>
              <a:p>
                <a:pPr lvl="1"/>
                <a:r>
                  <a:rPr lang="cs-CZ" i="1" dirty="0" smtClean="0"/>
                  <a:t>NI – Net </a:t>
                </a:r>
                <a:r>
                  <a:rPr lang="cs-CZ" i="1" dirty="0" err="1" smtClean="0"/>
                  <a:t>Income</a:t>
                </a:r>
                <a:endParaRPr lang="cs-CZ" i="1" dirty="0" smtClean="0"/>
              </a:p>
              <a:p>
                <a:pPr lvl="1"/>
                <a:endParaRPr lang="cs-CZ" i="1" dirty="0"/>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a:stretch>
                  <a:fillRect l="-1481" t="-3504"/>
                </a:stretch>
              </a:blipFill>
            </p:spPr>
            <p:txBody>
              <a:bodyPr/>
              <a:lstStyle/>
              <a:p>
                <a:r>
                  <a:rPr lang="cs-CZ">
                    <a:noFill/>
                  </a:rPr>
                  <a:t> </a:t>
                </a:r>
              </a:p>
            </p:txBody>
          </p:sp>
        </mc:Fallback>
      </mc:AlternateContent>
    </p:spTree>
    <p:extLst>
      <p:ext uri="{BB962C8B-B14F-4D97-AF65-F5344CB8AC3E}">
        <p14:creationId xmlns:p14="http://schemas.microsoft.com/office/powerpoint/2010/main" val="17455594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Market </a:t>
            </a:r>
            <a:r>
              <a:rPr lang="cs-CZ" dirty="0" err="1" smtClean="0"/>
              <a:t>value</a:t>
            </a:r>
            <a:r>
              <a:rPr lang="cs-CZ" dirty="0" smtClean="0"/>
              <a:t> </a:t>
            </a:r>
            <a:r>
              <a:rPr lang="cs-CZ" dirty="0" err="1" smtClean="0"/>
              <a:t>ratios</a:t>
            </a:r>
            <a:endParaRPr lang="cs-CZ" dirty="0"/>
          </a:p>
        </p:txBody>
      </p:sp>
      <p:sp>
        <p:nvSpPr>
          <p:cNvPr id="3" name="Zástupný symbol pro obsah 2"/>
          <p:cNvSpPr>
            <a:spLocks noGrp="1"/>
          </p:cNvSpPr>
          <p:nvPr>
            <p:ph idx="1"/>
          </p:nvPr>
        </p:nvSpPr>
        <p:spPr/>
        <p:txBody>
          <a:bodyPr/>
          <a:lstStyle/>
          <a:p>
            <a:r>
              <a:rPr lang="cs-CZ" dirty="0" smtClean="0"/>
              <a:t>Market </a:t>
            </a:r>
            <a:r>
              <a:rPr lang="cs-CZ" dirty="0" err="1" smtClean="0"/>
              <a:t>price</a:t>
            </a:r>
            <a:endParaRPr lang="cs-CZ" dirty="0" smtClean="0"/>
          </a:p>
          <a:p>
            <a:r>
              <a:rPr lang="cs-CZ" dirty="0" err="1" smtClean="0"/>
              <a:t>Price</a:t>
            </a:r>
            <a:r>
              <a:rPr lang="cs-CZ" dirty="0" smtClean="0"/>
              <a:t> to </a:t>
            </a:r>
            <a:r>
              <a:rPr lang="cs-CZ" dirty="0" err="1" smtClean="0"/>
              <a:t>earnings</a:t>
            </a:r>
            <a:r>
              <a:rPr lang="cs-CZ" dirty="0" smtClean="0"/>
              <a:t> ratio</a:t>
            </a:r>
          </a:p>
          <a:p>
            <a:r>
              <a:rPr lang="cs-CZ" dirty="0" smtClean="0"/>
              <a:t>Dividend </a:t>
            </a:r>
            <a:r>
              <a:rPr lang="cs-CZ" dirty="0" err="1" smtClean="0"/>
              <a:t>yield</a:t>
            </a:r>
            <a:endParaRPr lang="cs-CZ" dirty="0" smtClean="0"/>
          </a:p>
          <a:p>
            <a:r>
              <a:rPr lang="cs-CZ" dirty="0" smtClean="0"/>
              <a:t>Market to </a:t>
            </a:r>
            <a:r>
              <a:rPr lang="cs-CZ" dirty="0" err="1" smtClean="0"/>
              <a:t>book</a:t>
            </a:r>
            <a:r>
              <a:rPr lang="cs-CZ" dirty="0" smtClean="0"/>
              <a:t> </a:t>
            </a:r>
            <a:r>
              <a:rPr lang="cs-CZ" dirty="0" err="1" smtClean="0"/>
              <a:t>value</a:t>
            </a:r>
            <a:endParaRPr lang="cs-CZ" dirty="0"/>
          </a:p>
        </p:txBody>
      </p:sp>
    </p:spTree>
    <p:extLst>
      <p:ext uri="{BB962C8B-B14F-4D97-AF65-F5344CB8AC3E}">
        <p14:creationId xmlns:p14="http://schemas.microsoft.com/office/powerpoint/2010/main" val="115633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a:t>
            </a:r>
            <a:r>
              <a:rPr lang="cs-CZ" dirty="0" err="1" smtClean="0"/>
              <a:t>inancing</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dirty="0" err="1" smtClean="0"/>
              <a:t>Debt</a:t>
            </a:r>
            <a:r>
              <a:rPr lang="cs-CZ" b="1" dirty="0" smtClean="0"/>
              <a:t> </a:t>
            </a:r>
            <a:r>
              <a:rPr lang="cs-CZ" b="1" dirty="0" err="1" smtClean="0"/>
              <a:t>financing</a:t>
            </a:r>
            <a:r>
              <a:rPr lang="cs-CZ" b="1" dirty="0" smtClean="0"/>
              <a:t> vs. </a:t>
            </a:r>
            <a:r>
              <a:rPr lang="cs-CZ" b="1" dirty="0" err="1" smtClean="0"/>
              <a:t>Equity</a:t>
            </a:r>
            <a:r>
              <a:rPr lang="cs-CZ" b="1" dirty="0" smtClean="0"/>
              <a:t> </a:t>
            </a:r>
            <a:r>
              <a:rPr lang="cs-CZ" b="1" dirty="0" err="1" smtClean="0"/>
              <a:t>financing</a:t>
            </a:r>
            <a:endParaRPr lang="cs-CZ" b="1" dirty="0" smtClean="0"/>
          </a:p>
          <a:p>
            <a:r>
              <a:rPr lang="cs-CZ" b="1" dirty="0" err="1" smtClean="0"/>
              <a:t>Debt</a:t>
            </a:r>
            <a:r>
              <a:rPr lang="cs-CZ" b="1" dirty="0" smtClean="0"/>
              <a:t> </a:t>
            </a:r>
            <a:r>
              <a:rPr lang="cs-CZ" b="1" dirty="0" err="1" smtClean="0"/>
              <a:t>financing</a:t>
            </a:r>
            <a:r>
              <a:rPr lang="cs-CZ" b="1" dirty="0" smtClean="0"/>
              <a:t> ( </a:t>
            </a:r>
            <a:r>
              <a:rPr lang="cs-CZ" b="1" dirty="0" err="1" smtClean="0"/>
              <a:t>capital</a:t>
            </a:r>
            <a:r>
              <a:rPr lang="cs-CZ" b="1" dirty="0" smtClean="0"/>
              <a:t>) </a:t>
            </a:r>
            <a:r>
              <a:rPr lang="cs-CZ" dirty="0" smtClean="0"/>
              <a:t>– source </a:t>
            </a:r>
            <a:r>
              <a:rPr lang="cs-CZ" dirty="0" err="1" smtClean="0"/>
              <a:t>of</a:t>
            </a:r>
            <a:r>
              <a:rPr lang="cs-CZ" dirty="0" smtClean="0"/>
              <a:t> </a:t>
            </a:r>
            <a:r>
              <a:rPr lang="cs-CZ" dirty="0" err="1" smtClean="0"/>
              <a:t>investment</a:t>
            </a:r>
            <a:r>
              <a:rPr lang="cs-CZ" dirty="0" smtClean="0"/>
              <a:t> </a:t>
            </a:r>
            <a:r>
              <a:rPr lang="cs-CZ" dirty="0" err="1" smtClean="0"/>
              <a:t>rely</a:t>
            </a:r>
            <a:r>
              <a:rPr lang="cs-CZ" dirty="0" smtClean="0"/>
              <a:t> on </a:t>
            </a:r>
            <a:r>
              <a:rPr lang="cs-CZ" dirty="0" err="1" smtClean="0"/>
              <a:t>borrowed</a:t>
            </a:r>
            <a:r>
              <a:rPr lang="cs-CZ" dirty="0" smtClean="0"/>
              <a:t> </a:t>
            </a:r>
            <a:r>
              <a:rPr lang="cs-CZ" dirty="0" err="1" smtClean="0"/>
              <a:t>funds</a:t>
            </a:r>
            <a:endParaRPr lang="cs-CZ" dirty="0" smtClean="0"/>
          </a:p>
          <a:p>
            <a:r>
              <a:rPr lang="cs-CZ" dirty="0" err="1" smtClean="0"/>
              <a:t>Sources</a:t>
            </a:r>
            <a:r>
              <a:rPr lang="cs-CZ" dirty="0" smtClean="0"/>
              <a:t> </a:t>
            </a:r>
            <a:r>
              <a:rPr lang="cs-CZ" dirty="0" err="1"/>
              <a:t>of</a:t>
            </a:r>
            <a:r>
              <a:rPr lang="cs-CZ" dirty="0"/>
              <a:t> </a:t>
            </a:r>
            <a:r>
              <a:rPr lang="cs-CZ" dirty="0" err="1"/>
              <a:t>debt</a:t>
            </a:r>
            <a:r>
              <a:rPr lang="cs-CZ" dirty="0"/>
              <a:t> </a:t>
            </a:r>
            <a:r>
              <a:rPr lang="cs-CZ" dirty="0" err="1" smtClean="0"/>
              <a:t>capital</a:t>
            </a:r>
            <a:r>
              <a:rPr lang="cs-CZ" dirty="0" smtClean="0"/>
              <a:t>: </a:t>
            </a:r>
            <a:r>
              <a:rPr lang="cs-CZ" dirty="0" err="1" smtClean="0"/>
              <a:t>banks</a:t>
            </a:r>
            <a:r>
              <a:rPr lang="cs-CZ" dirty="0" smtClean="0"/>
              <a:t>, </a:t>
            </a:r>
            <a:r>
              <a:rPr lang="cs-CZ" dirty="0" err="1" smtClean="0"/>
              <a:t>credit</a:t>
            </a:r>
            <a:r>
              <a:rPr lang="cs-CZ" dirty="0" smtClean="0"/>
              <a:t> </a:t>
            </a:r>
            <a:r>
              <a:rPr lang="cs-CZ" dirty="0" err="1" smtClean="0"/>
              <a:t>unions</a:t>
            </a:r>
            <a:r>
              <a:rPr lang="cs-CZ" dirty="0" smtClean="0"/>
              <a:t>, </a:t>
            </a:r>
            <a:r>
              <a:rPr lang="cs-CZ" dirty="0" err="1" smtClean="0"/>
              <a:t>relatives</a:t>
            </a:r>
            <a:r>
              <a:rPr lang="cs-CZ" dirty="0" smtClean="0"/>
              <a:t> and </a:t>
            </a:r>
            <a:r>
              <a:rPr lang="cs-CZ" dirty="0" err="1" smtClean="0"/>
              <a:t>friends</a:t>
            </a:r>
            <a:r>
              <a:rPr lang="cs-CZ" dirty="0" smtClean="0"/>
              <a:t> </a:t>
            </a:r>
          </a:p>
          <a:p>
            <a:r>
              <a:rPr lang="cs-CZ" b="1" dirty="0" err="1" smtClean="0"/>
              <a:t>Equity</a:t>
            </a:r>
            <a:r>
              <a:rPr lang="cs-CZ" b="1" dirty="0" smtClean="0"/>
              <a:t> </a:t>
            </a:r>
            <a:r>
              <a:rPr lang="cs-CZ" b="1" dirty="0" err="1" smtClean="0"/>
              <a:t>financing</a:t>
            </a:r>
            <a:r>
              <a:rPr lang="cs-CZ" b="1" dirty="0" smtClean="0"/>
              <a:t> ( </a:t>
            </a:r>
            <a:r>
              <a:rPr lang="cs-CZ" b="1" dirty="0" err="1" smtClean="0"/>
              <a:t>capital</a:t>
            </a:r>
            <a:r>
              <a:rPr lang="cs-CZ" dirty="0" smtClean="0"/>
              <a:t>) – </a:t>
            </a:r>
            <a:r>
              <a:rPr lang="cs-CZ" dirty="0" err="1" smtClean="0"/>
              <a:t>selling</a:t>
            </a:r>
            <a:r>
              <a:rPr lang="cs-CZ" dirty="0" smtClean="0"/>
              <a:t> </a:t>
            </a:r>
            <a:r>
              <a:rPr lang="cs-CZ" dirty="0" err="1" smtClean="0"/>
              <a:t>shares</a:t>
            </a:r>
            <a:r>
              <a:rPr lang="cs-CZ" dirty="0" smtClean="0"/>
              <a:t> </a:t>
            </a:r>
            <a:r>
              <a:rPr lang="cs-CZ" dirty="0" err="1" smtClean="0"/>
              <a:t>of</a:t>
            </a:r>
            <a:r>
              <a:rPr lang="cs-CZ" dirty="0" smtClean="0"/>
              <a:t> </a:t>
            </a:r>
            <a:r>
              <a:rPr lang="cs-CZ" dirty="0" err="1" smtClean="0"/>
              <a:t>the</a:t>
            </a:r>
            <a:r>
              <a:rPr lang="cs-CZ" dirty="0" smtClean="0"/>
              <a:t> </a:t>
            </a:r>
            <a:r>
              <a:rPr lang="cs-CZ" dirty="0" err="1" smtClean="0"/>
              <a:t>company</a:t>
            </a:r>
            <a:r>
              <a:rPr lang="cs-CZ" dirty="0" smtClean="0"/>
              <a:t> to </a:t>
            </a:r>
            <a:r>
              <a:rPr lang="cs-CZ" dirty="0" err="1" smtClean="0"/>
              <a:t>investors</a:t>
            </a:r>
            <a:endParaRPr lang="cs-CZ" dirty="0" smtClean="0"/>
          </a:p>
          <a:p>
            <a:r>
              <a:rPr lang="cs-CZ" dirty="0" err="1"/>
              <a:t>Sources</a:t>
            </a:r>
            <a:r>
              <a:rPr lang="cs-CZ" dirty="0"/>
              <a:t> </a:t>
            </a:r>
            <a:r>
              <a:rPr lang="cs-CZ" dirty="0" err="1"/>
              <a:t>of</a:t>
            </a:r>
            <a:r>
              <a:rPr lang="cs-CZ" dirty="0"/>
              <a:t> </a:t>
            </a:r>
            <a:r>
              <a:rPr lang="cs-CZ" dirty="0" err="1" smtClean="0"/>
              <a:t>equity</a:t>
            </a:r>
            <a:r>
              <a:rPr lang="cs-CZ" dirty="0" smtClean="0"/>
              <a:t> </a:t>
            </a:r>
            <a:r>
              <a:rPr lang="cs-CZ" dirty="0" err="1" smtClean="0"/>
              <a:t>capital</a:t>
            </a:r>
            <a:r>
              <a:rPr lang="cs-CZ" dirty="0" smtClean="0"/>
              <a:t>: </a:t>
            </a:r>
            <a:r>
              <a:rPr lang="cs-CZ" dirty="0" err="1" smtClean="0"/>
              <a:t>relatives</a:t>
            </a:r>
            <a:r>
              <a:rPr lang="cs-CZ" dirty="0" smtClean="0"/>
              <a:t> and </a:t>
            </a:r>
            <a:r>
              <a:rPr lang="cs-CZ" dirty="0" err="1" smtClean="0"/>
              <a:t>friends</a:t>
            </a:r>
            <a:r>
              <a:rPr lang="cs-CZ" dirty="0" smtClean="0"/>
              <a:t>, business </a:t>
            </a:r>
            <a:r>
              <a:rPr lang="cs-CZ" dirty="0" err="1" smtClean="0"/>
              <a:t>angels</a:t>
            </a:r>
            <a:r>
              <a:rPr lang="cs-CZ" dirty="0" smtClean="0"/>
              <a:t> and venture </a:t>
            </a:r>
            <a:r>
              <a:rPr lang="cs-CZ" dirty="0" err="1" smtClean="0"/>
              <a:t>capitalists</a:t>
            </a:r>
            <a:r>
              <a:rPr lang="cs-CZ" dirty="0" smtClean="0"/>
              <a:t>, </a:t>
            </a:r>
            <a:r>
              <a:rPr lang="cs-CZ" dirty="0" err="1" smtClean="0"/>
              <a:t>partners</a:t>
            </a:r>
            <a:endParaRPr lang="cs-CZ" dirty="0"/>
          </a:p>
        </p:txBody>
      </p:sp>
    </p:spTree>
    <p:extLst>
      <p:ext uri="{BB962C8B-B14F-4D97-AF65-F5344CB8AC3E}">
        <p14:creationId xmlns:p14="http://schemas.microsoft.com/office/powerpoint/2010/main" val="4093139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L</a:t>
            </a:r>
            <a:r>
              <a:rPr lang="cs-CZ" dirty="0" err="1" smtClean="0"/>
              <a:t>iquidity</a:t>
            </a:r>
            <a:endParaRPr lang="cs-CZ" dirty="0"/>
          </a:p>
        </p:txBody>
      </p:sp>
      <p:sp>
        <p:nvSpPr>
          <p:cNvPr id="3" name="Zástupný symbol pro obsah 2"/>
          <p:cNvSpPr>
            <a:spLocks noGrp="1"/>
          </p:cNvSpPr>
          <p:nvPr>
            <p:ph idx="1"/>
          </p:nvPr>
        </p:nvSpPr>
        <p:spPr/>
        <p:txBody>
          <a:bodyPr>
            <a:normAutofit lnSpcReduction="10000"/>
          </a:bodyPr>
          <a:lstStyle/>
          <a:p>
            <a:r>
              <a:rPr lang="cs-CZ" b="1" dirty="0" err="1" smtClean="0"/>
              <a:t>Liquidity</a:t>
            </a:r>
            <a:r>
              <a:rPr lang="cs-CZ" dirty="0" smtClean="0"/>
              <a:t>- </a:t>
            </a:r>
            <a:r>
              <a:rPr lang="en-US" dirty="0"/>
              <a:t>describes the degree to which an asset or security can be quickly bought or sold in the market without affecting the asset's </a:t>
            </a:r>
            <a:r>
              <a:rPr lang="cs-CZ" sz="2000" dirty="0" smtClean="0"/>
              <a:t>(investopedia.com)</a:t>
            </a:r>
          </a:p>
          <a:p>
            <a:r>
              <a:rPr lang="fr-FR" sz="2000" b="1" dirty="0"/>
              <a:t>Current Ratio = Current Assets / Current </a:t>
            </a:r>
            <a:r>
              <a:rPr lang="fr-FR" sz="2000" b="1" dirty="0" smtClean="0"/>
              <a:t>Liabilities</a:t>
            </a:r>
            <a:endParaRPr lang="cs-CZ" sz="2000" b="1" dirty="0" smtClean="0"/>
          </a:p>
          <a:p>
            <a:r>
              <a:rPr lang="en-US" sz="2000" dirty="0"/>
              <a:t>Current assets are those that can reasonably be converted to cash in one </a:t>
            </a:r>
            <a:r>
              <a:rPr lang="en-US" sz="2000" dirty="0" smtClean="0"/>
              <a:t>year.</a:t>
            </a:r>
            <a:r>
              <a:rPr lang="cs-CZ" sz="2000" dirty="0" smtClean="0"/>
              <a:t> </a:t>
            </a:r>
            <a:r>
              <a:rPr lang="cs-CZ" sz="2000" dirty="0" err="1" smtClean="0"/>
              <a:t>Norm</a:t>
            </a:r>
            <a:r>
              <a:rPr lang="cs-CZ" sz="2000" dirty="0" smtClean="0"/>
              <a:t> – 1,5 </a:t>
            </a:r>
            <a:r>
              <a:rPr lang="cs-CZ" sz="2000" dirty="0" err="1" smtClean="0"/>
              <a:t>for</a:t>
            </a:r>
            <a:r>
              <a:rPr lang="cs-CZ" sz="2000" dirty="0" smtClean="0"/>
              <a:t> </a:t>
            </a:r>
            <a:r>
              <a:rPr lang="cs-CZ" sz="2000" dirty="0" err="1" smtClean="0"/>
              <a:t>industrial</a:t>
            </a:r>
            <a:r>
              <a:rPr lang="cs-CZ" sz="2000" dirty="0" smtClean="0"/>
              <a:t> </a:t>
            </a:r>
            <a:r>
              <a:rPr lang="cs-CZ" sz="2000" dirty="0" err="1" smtClean="0"/>
              <a:t>companies</a:t>
            </a:r>
            <a:endParaRPr lang="cs-CZ" sz="2000" dirty="0"/>
          </a:p>
          <a:p>
            <a:r>
              <a:rPr lang="cs-CZ" sz="2000" b="1" dirty="0" err="1" smtClean="0"/>
              <a:t>Quick</a:t>
            </a:r>
            <a:r>
              <a:rPr lang="cs-CZ" sz="2000" b="1" dirty="0" smtClean="0"/>
              <a:t> </a:t>
            </a:r>
            <a:r>
              <a:rPr lang="cs-CZ" sz="2000" b="1" dirty="0" err="1" smtClean="0"/>
              <a:t>ration</a:t>
            </a:r>
            <a:r>
              <a:rPr lang="cs-CZ" sz="2000" b="1" dirty="0" smtClean="0"/>
              <a:t> = (cash + </a:t>
            </a:r>
            <a:r>
              <a:rPr lang="cs-CZ" sz="2000" b="1" dirty="0" err="1" smtClean="0"/>
              <a:t>marketable</a:t>
            </a:r>
            <a:r>
              <a:rPr lang="cs-CZ" sz="2000" b="1" dirty="0" smtClean="0"/>
              <a:t> </a:t>
            </a:r>
            <a:r>
              <a:rPr lang="cs-CZ" sz="2000" b="1" dirty="0" err="1" smtClean="0"/>
              <a:t>securities</a:t>
            </a:r>
            <a:r>
              <a:rPr lang="cs-CZ" sz="2000" b="1" dirty="0" smtClean="0"/>
              <a:t>)/</a:t>
            </a:r>
            <a:r>
              <a:rPr lang="cs-CZ" sz="2000" b="1" dirty="0" err="1" smtClean="0"/>
              <a:t>current</a:t>
            </a:r>
            <a:r>
              <a:rPr lang="cs-CZ" sz="2000" b="1" dirty="0" smtClean="0"/>
              <a:t> </a:t>
            </a:r>
            <a:r>
              <a:rPr lang="cs-CZ" sz="2000" b="1" dirty="0" err="1" smtClean="0"/>
              <a:t>liabilities</a:t>
            </a:r>
            <a:endParaRPr lang="cs-CZ" sz="2000" b="1" dirty="0" smtClean="0"/>
          </a:p>
          <a:p>
            <a:r>
              <a:rPr lang="cs-CZ" sz="2000" dirty="0" err="1" smtClean="0"/>
              <a:t>Quick</a:t>
            </a:r>
            <a:r>
              <a:rPr lang="cs-CZ" sz="2000" dirty="0" smtClean="0"/>
              <a:t> </a:t>
            </a:r>
            <a:r>
              <a:rPr lang="cs-CZ" sz="2000" dirty="0" err="1" smtClean="0"/>
              <a:t>ration</a:t>
            </a:r>
            <a:r>
              <a:rPr lang="cs-CZ" sz="2000" dirty="0" smtClean="0"/>
              <a:t> </a:t>
            </a:r>
            <a:r>
              <a:rPr lang="cs-CZ" sz="2000" dirty="0" err="1" smtClean="0"/>
              <a:t>is</a:t>
            </a:r>
            <a:r>
              <a:rPr lang="cs-CZ" sz="2000" dirty="0" smtClean="0"/>
              <a:t> </a:t>
            </a:r>
            <a:r>
              <a:rPr lang="cs-CZ" sz="2000" dirty="0" err="1" smtClean="0"/>
              <a:t>comparison</a:t>
            </a:r>
            <a:r>
              <a:rPr lang="cs-CZ" sz="2000" dirty="0" smtClean="0"/>
              <a:t> cash to </a:t>
            </a:r>
            <a:r>
              <a:rPr lang="cs-CZ" sz="2000" dirty="0" err="1" smtClean="0"/>
              <a:t>debt.Norm</a:t>
            </a:r>
            <a:r>
              <a:rPr lang="cs-CZ" sz="2000" dirty="0" smtClean="0"/>
              <a:t> – 1 </a:t>
            </a:r>
            <a:r>
              <a:rPr lang="cs-CZ" sz="2000" dirty="0" err="1" smtClean="0"/>
              <a:t>for</a:t>
            </a:r>
            <a:r>
              <a:rPr lang="cs-CZ" sz="2000" dirty="0" smtClean="0"/>
              <a:t> </a:t>
            </a:r>
            <a:r>
              <a:rPr lang="cs-CZ" sz="2000" dirty="0" err="1" smtClean="0"/>
              <a:t>industrial</a:t>
            </a:r>
            <a:r>
              <a:rPr lang="cs-CZ" sz="2000" dirty="0" smtClean="0"/>
              <a:t> </a:t>
            </a:r>
            <a:r>
              <a:rPr lang="cs-CZ" sz="2000" dirty="0" err="1" smtClean="0"/>
              <a:t>companies</a:t>
            </a:r>
            <a:r>
              <a:rPr lang="en-US" dirty="0"/>
              <a:t/>
            </a:r>
            <a:br>
              <a:rPr lang="en-US" dirty="0"/>
            </a:br>
            <a:r>
              <a:rPr lang="en-US" dirty="0"/>
              <a:t/>
            </a:r>
            <a:br>
              <a:rPr lang="en-US" dirty="0"/>
            </a:br>
            <a:endParaRPr lang="cs-CZ" dirty="0"/>
          </a:p>
        </p:txBody>
      </p:sp>
    </p:spTree>
    <p:extLst>
      <p:ext uri="{BB962C8B-B14F-4D97-AF65-F5344CB8AC3E}">
        <p14:creationId xmlns:p14="http://schemas.microsoft.com/office/powerpoint/2010/main" val="101857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Debt</a:t>
            </a:r>
            <a:r>
              <a:rPr lang="cs-CZ" dirty="0" smtClean="0"/>
              <a:t> ratio</a:t>
            </a:r>
            <a:endParaRPr lang="cs-CZ" dirty="0"/>
          </a:p>
        </p:txBody>
      </p:sp>
      <p:sp>
        <p:nvSpPr>
          <p:cNvPr id="3" name="Zástupný symbol pro obsah 2"/>
          <p:cNvSpPr>
            <a:spLocks noGrp="1"/>
          </p:cNvSpPr>
          <p:nvPr>
            <p:ph idx="1"/>
          </p:nvPr>
        </p:nvSpPr>
        <p:spPr/>
        <p:txBody>
          <a:bodyPr/>
          <a:lstStyle/>
          <a:p>
            <a:r>
              <a:rPr lang="en-US" dirty="0"/>
              <a:t>indicates the percentage of a company's assets that are provided via </a:t>
            </a:r>
            <a:r>
              <a:rPr lang="en-US" dirty="0" smtClean="0"/>
              <a:t>debt</a:t>
            </a:r>
            <a:endParaRPr lang="cs-CZ" dirty="0" smtClean="0"/>
          </a:p>
          <a:p>
            <a:r>
              <a:rPr lang="cs-CZ" dirty="0" err="1" smtClean="0"/>
              <a:t>Debt</a:t>
            </a:r>
            <a:r>
              <a:rPr lang="cs-CZ" dirty="0" smtClean="0"/>
              <a:t> ratio=</a:t>
            </a:r>
            <a:r>
              <a:rPr lang="cs-CZ" dirty="0" err="1" smtClean="0"/>
              <a:t>total</a:t>
            </a:r>
            <a:r>
              <a:rPr lang="cs-CZ" dirty="0" smtClean="0"/>
              <a:t> </a:t>
            </a:r>
            <a:r>
              <a:rPr lang="cs-CZ" dirty="0" err="1" smtClean="0"/>
              <a:t>debts</a:t>
            </a:r>
            <a:r>
              <a:rPr lang="cs-CZ" dirty="0" smtClean="0"/>
              <a:t>/</a:t>
            </a:r>
            <a:r>
              <a:rPr lang="cs-CZ" dirty="0" err="1" smtClean="0"/>
              <a:t>total</a:t>
            </a:r>
            <a:r>
              <a:rPr lang="cs-CZ" dirty="0" smtClean="0"/>
              <a:t> </a:t>
            </a:r>
            <a:r>
              <a:rPr lang="cs-CZ" dirty="0" err="1" smtClean="0"/>
              <a:t>assets</a:t>
            </a:r>
            <a:endParaRPr lang="cs-CZ" dirty="0" smtClean="0"/>
          </a:p>
          <a:p>
            <a:r>
              <a:rPr lang="cs-CZ" dirty="0" err="1" smtClean="0"/>
              <a:t>Or</a:t>
            </a:r>
            <a:endParaRPr lang="cs-CZ" dirty="0" smtClean="0"/>
          </a:p>
          <a:p>
            <a:r>
              <a:rPr lang="cs-CZ" dirty="0" err="1" smtClean="0"/>
              <a:t>Debt</a:t>
            </a:r>
            <a:r>
              <a:rPr lang="cs-CZ" dirty="0" smtClean="0"/>
              <a:t> ratio= </a:t>
            </a:r>
            <a:r>
              <a:rPr lang="cs-CZ" dirty="0" err="1" smtClean="0"/>
              <a:t>total</a:t>
            </a:r>
            <a:r>
              <a:rPr lang="cs-CZ" dirty="0" smtClean="0"/>
              <a:t> </a:t>
            </a:r>
            <a:r>
              <a:rPr lang="cs-CZ" dirty="0" err="1" smtClean="0"/>
              <a:t>liabilities</a:t>
            </a:r>
            <a:r>
              <a:rPr lang="cs-CZ" dirty="0" smtClean="0"/>
              <a:t>/</a:t>
            </a:r>
            <a:r>
              <a:rPr lang="cs-CZ" dirty="0" err="1" smtClean="0"/>
              <a:t>total</a:t>
            </a:r>
            <a:r>
              <a:rPr lang="cs-CZ" dirty="0" smtClean="0"/>
              <a:t> </a:t>
            </a:r>
            <a:r>
              <a:rPr lang="cs-CZ" dirty="0" err="1" smtClean="0"/>
              <a:t>assets</a:t>
            </a:r>
            <a:endParaRPr lang="cs-CZ" dirty="0" smtClean="0"/>
          </a:p>
          <a:p>
            <a:r>
              <a:rPr lang="cs-CZ" dirty="0" err="1" smtClean="0"/>
              <a:t>Norm</a:t>
            </a:r>
            <a:r>
              <a:rPr lang="cs-CZ" dirty="0" smtClean="0"/>
              <a:t> – 0,5-0,6</a:t>
            </a:r>
            <a:endParaRPr lang="cs-CZ" dirty="0"/>
          </a:p>
        </p:txBody>
      </p:sp>
    </p:spTree>
    <p:extLst>
      <p:ext uri="{BB962C8B-B14F-4D97-AF65-F5344CB8AC3E}">
        <p14:creationId xmlns:p14="http://schemas.microsoft.com/office/powerpoint/2010/main" val="2728064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Balance </a:t>
            </a:r>
            <a:r>
              <a:rPr lang="cs-CZ" dirty="0" err="1"/>
              <a:t>S</a:t>
            </a:r>
            <a:r>
              <a:rPr lang="cs-CZ" dirty="0" err="1" smtClean="0"/>
              <a:t>heet</a:t>
            </a:r>
            <a:r>
              <a:rPr lang="cs-CZ" dirty="0" smtClean="0"/>
              <a:t> model </a:t>
            </a:r>
            <a:r>
              <a:rPr lang="cs-CZ" dirty="0" err="1" smtClean="0"/>
              <a:t>of</a:t>
            </a:r>
            <a:r>
              <a:rPr lang="cs-CZ" dirty="0" smtClean="0"/>
              <a:t> </a:t>
            </a:r>
            <a:r>
              <a:rPr lang="cs-CZ" dirty="0" err="1" smtClean="0"/>
              <a:t>the</a:t>
            </a:r>
            <a:r>
              <a:rPr lang="cs-CZ" dirty="0" smtClean="0"/>
              <a:t> </a:t>
            </a:r>
            <a:r>
              <a:rPr lang="cs-CZ" dirty="0" err="1" smtClean="0"/>
              <a:t>firm</a:t>
            </a:r>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54691" y="1600200"/>
            <a:ext cx="6034617" cy="4525963"/>
          </a:xfrm>
        </p:spPr>
      </p:pic>
      <p:sp>
        <p:nvSpPr>
          <p:cNvPr id="5" name="TextovéPole 4"/>
          <p:cNvSpPr txBox="1"/>
          <p:nvPr/>
        </p:nvSpPr>
        <p:spPr>
          <a:xfrm>
            <a:off x="2483768" y="6021288"/>
            <a:ext cx="1296144" cy="646331"/>
          </a:xfrm>
          <a:prstGeom prst="rect">
            <a:avLst/>
          </a:prstGeom>
          <a:noFill/>
        </p:spPr>
        <p:txBody>
          <a:bodyPr wrap="square" rtlCol="0">
            <a:spAutoFit/>
          </a:bodyPr>
          <a:lstStyle/>
          <a:p>
            <a:r>
              <a:rPr lang="cs-CZ" dirty="0" err="1" smtClean="0"/>
              <a:t>Total</a:t>
            </a:r>
            <a:r>
              <a:rPr lang="cs-CZ" dirty="0" smtClean="0"/>
              <a:t> </a:t>
            </a:r>
            <a:r>
              <a:rPr lang="cs-CZ" dirty="0" err="1" smtClean="0"/>
              <a:t>value</a:t>
            </a:r>
            <a:r>
              <a:rPr lang="cs-CZ" dirty="0" smtClean="0"/>
              <a:t> </a:t>
            </a:r>
            <a:r>
              <a:rPr lang="cs-CZ" dirty="0" err="1" smtClean="0"/>
              <a:t>of</a:t>
            </a:r>
            <a:r>
              <a:rPr lang="cs-CZ" dirty="0" smtClean="0"/>
              <a:t> </a:t>
            </a:r>
            <a:r>
              <a:rPr lang="cs-CZ" dirty="0" err="1" smtClean="0"/>
              <a:t>assets</a:t>
            </a:r>
            <a:endParaRPr lang="cs-CZ" dirty="0"/>
          </a:p>
        </p:txBody>
      </p:sp>
      <p:sp>
        <p:nvSpPr>
          <p:cNvPr id="6" name="TextovéPole 5"/>
          <p:cNvSpPr txBox="1"/>
          <p:nvPr/>
        </p:nvSpPr>
        <p:spPr>
          <a:xfrm>
            <a:off x="5930629" y="5882788"/>
            <a:ext cx="1296144" cy="923330"/>
          </a:xfrm>
          <a:prstGeom prst="rect">
            <a:avLst/>
          </a:prstGeom>
          <a:noFill/>
        </p:spPr>
        <p:txBody>
          <a:bodyPr wrap="square" rtlCol="0">
            <a:spAutoFit/>
          </a:bodyPr>
          <a:lstStyle/>
          <a:p>
            <a:r>
              <a:rPr lang="cs-CZ" dirty="0" err="1" smtClean="0"/>
              <a:t>Total</a:t>
            </a:r>
            <a:r>
              <a:rPr lang="cs-CZ" dirty="0" smtClean="0"/>
              <a:t> </a:t>
            </a:r>
            <a:r>
              <a:rPr lang="cs-CZ" dirty="0" err="1" smtClean="0"/>
              <a:t>value</a:t>
            </a:r>
            <a:r>
              <a:rPr lang="cs-CZ" dirty="0" smtClean="0"/>
              <a:t> </a:t>
            </a:r>
            <a:r>
              <a:rPr lang="cs-CZ" dirty="0" err="1" smtClean="0"/>
              <a:t>of</a:t>
            </a:r>
            <a:r>
              <a:rPr lang="cs-CZ" dirty="0" smtClean="0"/>
              <a:t> </a:t>
            </a:r>
            <a:r>
              <a:rPr lang="cs-CZ" dirty="0" err="1" smtClean="0"/>
              <a:t>the</a:t>
            </a:r>
            <a:r>
              <a:rPr lang="cs-CZ" dirty="0" smtClean="0"/>
              <a:t> </a:t>
            </a:r>
            <a:r>
              <a:rPr lang="cs-CZ" dirty="0" err="1" smtClean="0"/>
              <a:t>firm</a:t>
            </a:r>
            <a:r>
              <a:rPr lang="cs-CZ" dirty="0" smtClean="0"/>
              <a:t> to </a:t>
            </a:r>
            <a:r>
              <a:rPr lang="cs-CZ" dirty="0" err="1" smtClean="0"/>
              <a:t>investors</a:t>
            </a:r>
            <a:endParaRPr lang="cs-CZ" dirty="0"/>
          </a:p>
        </p:txBody>
      </p:sp>
    </p:spTree>
    <p:extLst>
      <p:ext uri="{BB962C8B-B14F-4D97-AF65-F5344CB8AC3E}">
        <p14:creationId xmlns:p14="http://schemas.microsoft.com/office/powerpoint/2010/main" val="19772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i="1" dirty="0" err="1" smtClean="0"/>
              <a:t>Fixed</a:t>
            </a:r>
            <a:r>
              <a:rPr lang="cs-CZ" i="1" dirty="0" smtClean="0"/>
              <a:t> </a:t>
            </a:r>
            <a:r>
              <a:rPr lang="cs-CZ" i="1" dirty="0" err="1" smtClean="0"/>
              <a:t>assets</a:t>
            </a:r>
            <a:r>
              <a:rPr lang="cs-CZ" i="1" dirty="0" smtClean="0"/>
              <a:t> </a:t>
            </a:r>
            <a:r>
              <a:rPr lang="cs-CZ" dirty="0" smtClean="0"/>
              <a:t>are </a:t>
            </a:r>
            <a:r>
              <a:rPr lang="cs-CZ" dirty="0" err="1" smtClean="0"/>
              <a:t>those</a:t>
            </a:r>
            <a:r>
              <a:rPr lang="cs-CZ" dirty="0" smtClean="0"/>
              <a:t> </a:t>
            </a:r>
            <a:r>
              <a:rPr lang="cs-CZ" dirty="0" err="1" smtClean="0"/>
              <a:t>that</a:t>
            </a:r>
            <a:r>
              <a:rPr lang="cs-CZ" dirty="0" smtClean="0"/>
              <a:t> </a:t>
            </a:r>
            <a:r>
              <a:rPr lang="cs-CZ" dirty="0" err="1" smtClean="0"/>
              <a:t>will</a:t>
            </a:r>
            <a:r>
              <a:rPr lang="cs-CZ" dirty="0" smtClean="0"/>
              <a:t> last a long </a:t>
            </a:r>
            <a:r>
              <a:rPr lang="cs-CZ" dirty="0" err="1" smtClean="0"/>
              <a:t>time</a:t>
            </a:r>
            <a:r>
              <a:rPr lang="cs-CZ" dirty="0" smtClean="0"/>
              <a:t> (</a:t>
            </a:r>
            <a:r>
              <a:rPr lang="cs-CZ" dirty="0" err="1" smtClean="0"/>
              <a:t>buildings</a:t>
            </a:r>
            <a:r>
              <a:rPr lang="cs-CZ" dirty="0" smtClean="0"/>
              <a:t>)</a:t>
            </a:r>
          </a:p>
          <a:p>
            <a:r>
              <a:rPr lang="cs-CZ" i="1" dirty="0" err="1" smtClean="0"/>
              <a:t>Current</a:t>
            </a:r>
            <a:r>
              <a:rPr lang="cs-CZ" i="1" dirty="0" smtClean="0"/>
              <a:t> </a:t>
            </a:r>
            <a:r>
              <a:rPr lang="cs-CZ" i="1" dirty="0" err="1" smtClean="0"/>
              <a:t>assets</a:t>
            </a:r>
            <a:r>
              <a:rPr lang="cs-CZ" i="1" dirty="0" smtClean="0"/>
              <a:t> </a:t>
            </a:r>
            <a:r>
              <a:rPr lang="cs-CZ" dirty="0" smtClean="0"/>
              <a:t>– </a:t>
            </a:r>
            <a:r>
              <a:rPr lang="cs-CZ" dirty="0" err="1" smtClean="0"/>
              <a:t>have</a:t>
            </a:r>
            <a:r>
              <a:rPr lang="cs-CZ" dirty="0" smtClean="0"/>
              <a:t> </a:t>
            </a:r>
            <a:r>
              <a:rPr lang="cs-CZ" dirty="0" err="1" smtClean="0"/>
              <a:t>short</a:t>
            </a:r>
            <a:r>
              <a:rPr lang="cs-CZ" dirty="0" smtClean="0"/>
              <a:t> </a:t>
            </a:r>
            <a:r>
              <a:rPr lang="cs-CZ" dirty="0" err="1" smtClean="0"/>
              <a:t>lives</a:t>
            </a:r>
            <a:r>
              <a:rPr lang="cs-CZ" dirty="0" smtClean="0"/>
              <a:t> ( </a:t>
            </a:r>
            <a:r>
              <a:rPr lang="cs-CZ" dirty="0" err="1" smtClean="0"/>
              <a:t>inventory</a:t>
            </a:r>
            <a:r>
              <a:rPr lang="cs-CZ" dirty="0" smtClean="0"/>
              <a:t>)</a:t>
            </a:r>
          </a:p>
          <a:p>
            <a:r>
              <a:rPr lang="cs-CZ" i="1" dirty="0" err="1" smtClean="0"/>
              <a:t>Capital</a:t>
            </a:r>
            <a:r>
              <a:rPr lang="cs-CZ" i="1" dirty="0" smtClean="0"/>
              <a:t> </a:t>
            </a:r>
            <a:r>
              <a:rPr lang="cs-CZ" i="1" dirty="0" err="1" smtClean="0"/>
              <a:t>budgeting</a:t>
            </a:r>
            <a:r>
              <a:rPr lang="cs-CZ" i="1" dirty="0" smtClean="0"/>
              <a:t>, </a:t>
            </a:r>
            <a:r>
              <a:rPr lang="cs-CZ" i="1" dirty="0" err="1" smtClean="0"/>
              <a:t>capital</a:t>
            </a:r>
            <a:r>
              <a:rPr lang="cs-CZ" i="1" dirty="0" smtClean="0"/>
              <a:t> </a:t>
            </a:r>
            <a:r>
              <a:rPr lang="cs-CZ" i="1" dirty="0" err="1" smtClean="0"/>
              <a:t>expenditures</a:t>
            </a:r>
            <a:r>
              <a:rPr lang="cs-CZ" i="1" dirty="0" smtClean="0"/>
              <a:t> </a:t>
            </a:r>
            <a:r>
              <a:rPr lang="cs-CZ" dirty="0" smtClean="0"/>
              <a:t>-  </a:t>
            </a:r>
            <a:r>
              <a:rPr lang="cs-CZ" dirty="0" err="1" smtClean="0"/>
              <a:t>means</a:t>
            </a:r>
            <a:r>
              <a:rPr lang="cs-CZ" dirty="0" smtClean="0"/>
              <a:t> </a:t>
            </a:r>
            <a:r>
              <a:rPr lang="cs-CZ" dirty="0" err="1" smtClean="0"/>
              <a:t>the</a:t>
            </a:r>
            <a:r>
              <a:rPr lang="cs-CZ" dirty="0" smtClean="0"/>
              <a:t> </a:t>
            </a:r>
            <a:r>
              <a:rPr lang="cs-CZ" dirty="0" err="1" smtClean="0"/>
              <a:t>process</a:t>
            </a:r>
            <a:r>
              <a:rPr lang="cs-CZ" dirty="0" smtClean="0"/>
              <a:t> </a:t>
            </a:r>
            <a:r>
              <a:rPr lang="cs-CZ" dirty="0" err="1" smtClean="0"/>
              <a:t>of</a:t>
            </a:r>
            <a:r>
              <a:rPr lang="cs-CZ" dirty="0" smtClean="0"/>
              <a:t> </a:t>
            </a:r>
            <a:r>
              <a:rPr lang="cs-CZ" dirty="0" err="1" smtClean="0"/>
              <a:t>making</a:t>
            </a:r>
            <a:r>
              <a:rPr lang="cs-CZ" dirty="0" smtClean="0"/>
              <a:t> and </a:t>
            </a:r>
            <a:r>
              <a:rPr lang="cs-CZ" dirty="0" err="1" smtClean="0"/>
              <a:t>managing</a:t>
            </a:r>
            <a:r>
              <a:rPr lang="cs-CZ" dirty="0" smtClean="0"/>
              <a:t> </a:t>
            </a:r>
            <a:r>
              <a:rPr lang="cs-CZ" dirty="0" err="1" smtClean="0"/>
              <a:t>expenditures</a:t>
            </a:r>
            <a:r>
              <a:rPr lang="cs-CZ" dirty="0" smtClean="0"/>
              <a:t> on long-</a:t>
            </a:r>
            <a:r>
              <a:rPr lang="cs-CZ" dirty="0" err="1" smtClean="0"/>
              <a:t>lived</a:t>
            </a:r>
            <a:r>
              <a:rPr lang="cs-CZ" dirty="0" smtClean="0"/>
              <a:t> </a:t>
            </a:r>
            <a:r>
              <a:rPr lang="cs-CZ" dirty="0" err="1" smtClean="0"/>
              <a:t>assets</a:t>
            </a:r>
            <a:endParaRPr lang="cs-CZ" dirty="0" smtClean="0"/>
          </a:p>
          <a:p>
            <a:r>
              <a:rPr lang="cs-CZ" i="1" dirty="0" err="1" smtClean="0"/>
              <a:t>Capital</a:t>
            </a:r>
            <a:r>
              <a:rPr lang="cs-CZ" i="1" dirty="0" smtClean="0"/>
              <a:t> </a:t>
            </a:r>
            <a:r>
              <a:rPr lang="cs-CZ" i="1" dirty="0" err="1" smtClean="0"/>
              <a:t>structure</a:t>
            </a:r>
            <a:r>
              <a:rPr lang="cs-CZ" i="1" dirty="0" smtClean="0"/>
              <a:t> </a:t>
            </a:r>
            <a:r>
              <a:rPr lang="cs-CZ" dirty="0" smtClean="0"/>
              <a:t>– </a:t>
            </a:r>
            <a:r>
              <a:rPr lang="cs-CZ" dirty="0" err="1" smtClean="0"/>
              <a:t>the</a:t>
            </a:r>
            <a:r>
              <a:rPr lang="cs-CZ" dirty="0" smtClean="0"/>
              <a:t> </a:t>
            </a:r>
            <a:r>
              <a:rPr lang="cs-CZ" dirty="0" err="1" smtClean="0"/>
              <a:t>proportions</a:t>
            </a:r>
            <a:r>
              <a:rPr lang="cs-CZ" dirty="0" smtClean="0"/>
              <a:t> </a:t>
            </a:r>
            <a:r>
              <a:rPr lang="cs-CZ" dirty="0" err="1" smtClean="0"/>
              <a:t>of</a:t>
            </a:r>
            <a:r>
              <a:rPr lang="cs-CZ" dirty="0" smtClean="0"/>
              <a:t> </a:t>
            </a:r>
            <a:r>
              <a:rPr lang="cs-CZ" dirty="0" err="1" smtClean="0"/>
              <a:t>the</a:t>
            </a:r>
            <a:r>
              <a:rPr lang="cs-CZ" dirty="0" smtClean="0"/>
              <a:t> </a:t>
            </a:r>
            <a:r>
              <a:rPr lang="cs-CZ" dirty="0" err="1" smtClean="0"/>
              <a:t>firm´s</a:t>
            </a:r>
            <a:r>
              <a:rPr lang="cs-CZ" dirty="0" smtClean="0"/>
              <a:t> </a:t>
            </a:r>
            <a:r>
              <a:rPr lang="cs-CZ" dirty="0" err="1" smtClean="0"/>
              <a:t>financing</a:t>
            </a:r>
            <a:r>
              <a:rPr lang="cs-CZ" dirty="0" smtClean="0"/>
              <a:t> </a:t>
            </a:r>
            <a:r>
              <a:rPr lang="cs-CZ" dirty="0" err="1" smtClean="0"/>
              <a:t>from</a:t>
            </a:r>
            <a:r>
              <a:rPr lang="cs-CZ" dirty="0" smtClean="0"/>
              <a:t> </a:t>
            </a:r>
            <a:r>
              <a:rPr lang="cs-CZ" dirty="0" err="1" smtClean="0"/>
              <a:t>current</a:t>
            </a:r>
            <a:r>
              <a:rPr lang="cs-CZ" dirty="0" smtClean="0"/>
              <a:t> and long-term </a:t>
            </a:r>
            <a:r>
              <a:rPr lang="cs-CZ" dirty="0" err="1" smtClean="0"/>
              <a:t>debt</a:t>
            </a:r>
            <a:r>
              <a:rPr lang="cs-CZ" dirty="0" smtClean="0"/>
              <a:t> and </a:t>
            </a:r>
            <a:r>
              <a:rPr lang="cs-CZ" dirty="0" err="1" smtClean="0"/>
              <a:t>equity</a:t>
            </a:r>
            <a:r>
              <a:rPr lang="cs-CZ" dirty="0" smtClean="0"/>
              <a:t>.</a:t>
            </a:r>
          </a:p>
          <a:p>
            <a:r>
              <a:rPr lang="cs-CZ" i="1" dirty="0" smtClean="0"/>
              <a:t>Net </a:t>
            </a:r>
            <a:r>
              <a:rPr lang="cs-CZ" i="1" dirty="0" err="1" smtClean="0"/>
              <a:t>working</a:t>
            </a:r>
            <a:r>
              <a:rPr lang="cs-CZ" i="1" dirty="0" smtClean="0"/>
              <a:t> </a:t>
            </a:r>
            <a:r>
              <a:rPr lang="cs-CZ" i="1" dirty="0" err="1" smtClean="0"/>
              <a:t>capital</a:t>
            </a:r>
            <a:r>
              <a:rPr lang="cs-CZ" i="1" dirty="0" smtClean="0"/>
              <a:t> </a:t>
            </a:r>
            <a:r>
              <a:rPr lang="cs-CZ" dirty="0" smtClean="0"/>
              <a:t>– </a:t>
            </a:r>
          </a:p>
          <a:p>
            <a:pPr lvl="1"/>
            <a:r>
              <a:rPr lang="cs-CZ" dirty="0" err="1" smtClean="0"/>
              <a:t>defined</a:t>
            </a:r>
            <a:r>
              <a:rPr lang="cs-CZ" dirty="0" smtClean="0"/>
              <a:t> as  </a:t>
            </a:r>
            <a:r>
              <a:rPr lang="cs-CZ" dirty="0" err="1" smtClean="0"/>
              <a:t>current</a:t>
            </a:r>
            <a:r>
              <a:rPr lang="cs-CZ" dirty="0" smtClean="0"/>
              <a:t> </a:t>
            </a:r>
            <a:r>
              <a:rPr lang="cs-CZ" dirty="0" err="1" smtClean="0"/>
              <a:t>assets</a:t>
            </a:r>
            <a:r>
              <a:rPr lang="cs-CZ" dirty="0" smtClean="0"/>
              <a:t> minus </a:t>
            </a:r>
            <a:r>
              <a:rPr lang="cs-CZ" dirty="0" err="1" smtClean="0"/>
              <a:t>current</a:t>
            </a:r>
            <a:r>
              <a:rPr lang="cs-CZ" dirty="0" smtClean="0"/>
              <a:t> </a:t>
            </a:r>
            <a:r>
              <a:rPr lang="cs-CZ" dirty="0" err="1" smtClean="0"/>
              <a:t>liabilities</a:t>
            </a:r>
            <a:r>
              <a:rPr lang="cs-CZ" dirty="0" smtClean="0"/>
              <a:t>, </a:t>
            </a:r>
          </a:p>
          <a:p>
            <a:pPr lvl="1"/>
            <a:r>
              <a:rPr lang="cs-CZ" dirty="0" err="1" smtClean="0"/>
              <a:t>associated</a:t>
            </a:r>
            <a:r>
              <a:rPr lang="cs-CZ" dirty="0" smtClean="0"/>
              <a:t> </a:t>
            </a:r>
            <a:r>
              <a:rPr lang="cs-CZ" dirty="0" err="1" smtClean="0"/>
              <a:t>with</a:t>
            </a:r>
            <a:r>
              <a:rPr lang="cs-CZ" dirty="0" smtClean="0"/>
              <a:t> </a:t>
            </a:r>
            <a:r>
              <a:rPr lang="cs-CZ" dirty="0" err="1" smtClean="0"/>
              <a:t>short</a:t>
            </a:r>
            <a:r>
              <a:rPr lang="cs-CZ" dirty="0" smtClean="0"/>
              <a:t> term management </a:t>
            </a:r>
            <a:r>
              <a:rPr lang="cs-CZ" dirty="0" err="1" smtClean="0"/>
              <a:t>of</a:t>
            </a:r>
            <a:r>
              <a:rPr lang="cs-CZ" dirty="0" smtClean="0"/>
              <a:t> cash </a:t>
            </a:r>
            <a:r>
              <a:rPr lang="cs-CZ" dirty="0" err="1" smtClean="0"/>
              <a:t>flow</a:t>
            </a:r>
            <a:r>
              <a:rPr lang="cs-CZ" dirty="0" smtClean="0"/>
              <a:t>.</a:t>
            </a:r>
            <a:endParaRPr lang="cs-CZ" dirty="0"/>
          </a:p>
        </p:txBody>
      </p:sp>
    </p:spTree>
    <p:extLst>
      <p:ext uri="{BB962C8B-B14F-4D97-AF65-F5344CB8AC3E}">
        <p14:creationId xmlns:p14="http://schemas.microsoft.com/office/powerpoint/2010/main" val="1357965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Capital</a:t>
            </a:r>
            <a:r>
              <a:rPr lang="cs-CZ" dirty="0" smtClean="0"/>
              <a:t> </a:t>
            </a:r>
            <a:r>
              <a:rPr lang="cs-CZ" dirty="0" err="1" smtClean="0"/>
              <a:t>structure</a:t>
            </a:r>
            <a:endParaRPr lang="cs-CZ" dirty="0"/>
          </a:p>
        </p:txBody>
      </p:sp>
      <p:sp>
        <p:nvSpPr>
          <p:cNvPr id="3" name="Zástupný symbol pro obsah 2"/>
          <p:cNvSpPr>
            <a:spLocks noGrp="1"/>
          </p:cNvSpPr>
          <p:nvPr>
            <p:ph idx="1"/>
          </p:nvPr>
        </p:nvSpPr>
        <p:spPr/>
        <p:txBody>
          <a:bodyPr/>
          <a:lstStyle/>
          <a:p>
            <a:r>
              <a:rPr lang="cs-CZ" dirty="0" err="1" smtClean="0"/>
              <a:t>How</a:t>
            </a:r>
            <a:r>
              <a:rPr lang="cs-CZ" dirty="0" smtClean="0"/>
              <a:t> </a:t>
            </a:r>
            <a:r>
              <a:rPr lang="cs-CZ" dirty="0" err="1" smtClean="0"/>
              <a:t>the</a:t>
            </a:r>
            <a:r>
              <a:rPr lang="cs-CZ" dirty="0" smtClean="0"/>
              <a:t> </a:t>
            </a:r>
            <a:r>
              <a:rPr lang="cs-CZ" dirty="0" err="1" smtClean="0"/>
              <a:t>value</a:t>
            </a:r>
            <a:r>
              <a:rPr lang="cs-CZ" dirty="0" smtClean="0"/>
              <a:t> </a:t>
            </a:r>
            <a:r>
              <a:rPr lang="cs-CZ" dirty="0" err="1" smtClean="0"/>
              <a:t>of</a:t>
            </a:r>
            <a:r>
              <a:rPr lang="cs-CZ" dirty="0" smtClean="0"/>
              <a:t> </a:t>
            </a:r>
            <a:r>
              <a:rPr lang="cs-CZ" dirty="0" err="1" smtClean="0"/>
              <a:t>the</a:t>
            </a:r>
            <a:r>
              <a:rPr lang="cs-CZ" dirty="0" smtClean="0"/>
              <a:t> </a:t>
            </a:r>
            <a:r>
              <a:rPr lang="cs-CZ" dirty="0" err="1" smtClean="0"/>
              <a:t>firm</a:t>
            </a:r>
            <a:r>
              <a:rPr lang="cs-CZ" dirty="0" smtClean="0"/>
              <a:t> </a:t>
            </a:r>
            <a:r>
              <a:rPr lang="cs-CZ" dirty="0" err="1" smtClean="0"/>
              <a:t>is</a:t>
            </a:r>
            <a:r>
              <a:rPr lang="cs-CZ" dirty="0" smtClean="0"/>
              <a:t> </a:t>
            </a:r>
            <a:r>
              <a:rPr lang="cs-CZ" dirty="0" err="1" smtClean="0"/>
              <a:t>sliced</a:t>
            </a:r>
            <a:r>
              <a:rPr lang="cs-CZ" dirty="0" smtClean="0"/>
              <a:t> up.</a:t>
            </a:r>
          </a:p>
          <a:p>
            <a:r>
              <a:rPr lang="cs-CZ" dirty="0" err="1" smtClean="0"/>
              <a:t>Creditors</a:t>
            </a:r>
            <a:r>
              <a:rPr lang="cs-CZ" dirty="0" smtClean="0"/>
              <a:t>- </a:t>
            </a:r>
            <a:r>
              <a:rPr lang="cs-CZ" dirty="0" err="1" smtClean="0"/>
              <a:t>the</a:t>
            </a:r>
            <a:r>
              <a:rPr lang="cs-CZ" dirty="0" smtClean="0"/>
              <a:t> </a:t>
            </a:r>
            <a:r>
              <a:rPr lang="cs-CZ" dirty="0" err="1" smtClean="0"/>
              <a:t>persons</a:t>
            </a:r>
            <a:r>
              <a:rPr lang="cs-CZ" dirty="0" smtClean="0"/>
              <a:t> </a:t>
            </a:r>
            <a:r>
              <a:rPr lang="cs-CZ" dirty="0" err="1" smtClean="0"/>
              <a:t>or</a:t>
            </a:r>
            <a:r>
              <a:rPr lang="cs-CZ" dirty="0" smtClean="0"/>
              <a:t> </a:t>
            </a:r>
            <a:r>
              <a:rPr lang="cs-CZ" dirty="0" err="1" smtClean="0"/>
              <a:t>institutions</a:t>
            </a:r>
            <a:r>
              <a:rPr lang="cs-CZ" dirty="0" smtClean="0"/>
              <a:t> </a:t>
            </a:r>
            <a:r>
              <a:rPr lang="cs-CZ" dirty="0" err="1" smtClean="0"/>
              <a:t>that</a:t>
            </a:r>
            <a:r>
              <a:rPr lang="cs-CZ" dirty="0" smtClean="0"/>
              <a:t> </a:t>
            </a:r>
            <a:r>
              <a:rPr lang="cs-CZ" dirty="0" err="1" smtClean="0"/>
              <a:t>buy</a:t>
            </a:r>
            <a:r>
              <a:rPr lang="cs-CZ" dirty="0" smtClean="0"/>
              <a:t> </a:t>
            </a:r>
            <a:r>
              <a:rPr lang="cs-CZ" dirty="0" err="1" smtClean="0"/>
              <a:t>debt</a:t>
            </a:r>
            <a:r>
              <a:rPr lang="cs-CZ" dirty="0" smtClean="0"/>
              <a:t> </a:t>
            </a:r>
            <a:r>
              <a:rPr lang="cs-CZ" dirty="0" err="1" smtClean="0"/>
              <a:t>from</a:t>
            </a:r>
            <a:r>
              <a:rPr lang="cs-CZ" dirty="0" smtClean="0"/>
              <a:t> </a:t>
            </a:r>
            <a:r>
              <a:rPr lang="cs-CZ" dirty="0" err="1" smtClean="0"/>
              <a:t>the</a:t>
            </a:r>
            <a:r>
              <a:rPr lang="cs-CZ" dirty="0" smtClean="0"/>
              <a:t> </a:t>
            </a:r>
            <a:r>
              <a:rPr lang="cs-CZ" dirty="0" err="1" smtClean="0"/>
              <a:t>firm</a:t>
            </a:r>
            <a:r>
              <a:rPr lang="cs-CZ" dirty="0" smtClean="0"/>
              <a:t> (DEBT)</a:t>
            </a:r>
          </a:p>
          <a:p>
            <a:r>
              <a:rPr lang="cs-CZ" dirty="0" err="1" smtClean="0"/>
              <a:t>Shareholders</a:t>
            </a:r>
            <a:r>
              <a:rPr lang="cs-CZ" dirty="0" smtClean="0"/>
              <a:t> – </a:t>
            </a:r>
            <a:r>
              <a:rPr lang="cs-CZ" dirty="0" err="1" smtClean="0"/>
              <a:t>the</a:t>
            </a:r>
            <a:r>
              <a:rPr lang="cs-CZ" dirty="0" smtClean="0"/>
              <a:t> </a:t>
            </a:r>
            <a:r>
              <a:rPr lang="cs-CZ" dirty="0" err="1" smtClean="0"/>
              <a:t>holders</a:t>
            </a:r>
            <a:r>
              <a:rPr lang="cs-CZ" dirty="0" smtClean="0"/>
              <a:t> </a:t>
            </a:r>
            <a:r>
              <a:rPr lang="cs-CZ" dirty="0" err="1" smtClean="0"/>
              <a:t>of</a:t>
            </a:r>
            <a:r>
              <a:rPr lang="cs-CZ" dirty="0" smtClean="0"/>
              <a:t> </a:t>
            </a:r>
            <a:r>
              <a:rPr lang="cs-CZ" dirty="0" err="1" smtClean="0"/>
              <a:t>equity</a:t>
            </a:r>
            <a:r>
              <a:rPr lang="cs-CZ" dirty="0" smtClean="0"/>
              <a:t> </a:t>
            </a:r>
            <a:r>
              <a:rPr lang="cs-CZ" dirty="0" err="1" smtClean="0"/>
              <a:t>shares</a:t>
            </a:r>
            <a:r>
              <a:rPr lang="cs-CZ" dirty="0" smtClean="0"/>
              <a:t>(STOCK)</a:t>
            </a:r>
          </a:p>
          <a:p>
            <a:r>
              <a:rPr lang="cs-CZ" dirty="0" err="1" smtClean="0"/>
              <a:t>Investment</a:t>
            </a:r>
            <a:r>
              <a:rPr lang="cs-CZ" dirty="0" smtClean="0"/>
              <a:t> </a:t>
            </a:r>
            <a:r>
              <a:rPr lang="cs-CZ" dirty="0" err="1" smtClean="0"/>
              <a:t>decisions</a:t>
            </a:r>
            <a:r>
              <a:rPr lang="cs-CZ" dirty="0" smtClean="0"/>
              <a:t> </a:t>
            </a:r>
            <a:r>
              <a:rPr lang="cs-CZ" dirty="0" err="1" smtClean="0"/>
              <a:t>determines</a:t>
            </a:r>
            <a:r>
              <a:rPr lang="cs-CZ" dirty="0" smtClean="0"/>
              <a:t> </a:t>
            </a:r>
            <a:r>
              <a:rPr lang="cs-CZ" dirty="0" err="1" smtClean="0"/>
              <a:t>the</a:t>
            </a:r>
            <a:r>
              <a:rPr lang="cs-CZ" dirty="0" smtClean="0"/>
              <a:t> </a:t>
            </a:r>
            <a:r>
              <a:rPr lang="cs-CZ" dirty="0" err="1" smtClean="0"/>
              <a:t>value</a:t>
            </a:r>
            <a:r>
              <a:rPr lang="cs-CZ" dirty="0" smtClean="0"/>
              <a:t> </a:t>
            </a:r>
            <a:r>
              <a:rPr lang="cs-CZ" dirty="0" err="1" smtClean="0"/>
              <a:t>of</a:t>
            </a:r>
            <a:r>
              <a:rPr lang="cs-CZ" dirty="0" smtClean="0"/>
              <a:t> </a:t>
            </a:r>
            <a:r>
              <a:rPr lang="cs-CZ" dirty="0" err="1" smtClean="0"/>
              <a:t>assets</a:t>
            </a:r>
            <a:endParaRPr lang="cs-CZ" dirty="0"/>
          </a:p>
        </p:txBody>
      </p:sp>
    </p:spTree>
    <p:extLst>
      <p:ext uri="{BB962C8B-B14F-4D97-AF65-F5344CB8AC3E}">
        <p14:creationId xmlns:p14="http://schemas.microsoft.com/office/powerpoint/2010/main" val="1504517843"/>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Šablona návrhu Barevné pásky</Template>
  <TotalTime>1169</TotalTime>
  <Words>2480</Words>
  <Application>Microsoft Office PowerPoint</Application>
  <PresentationFormat>Předvádění na obrazovce (4:3)</PresentationFormat>
  <Paragraphs>176</Paragraphs>
  <Slides>37</Slides>
  <Notes>0</Notes>
  <HiddenSlides>0</HiddenSlides>
  <MMClips>0</MMClips>
  <ScaleCrop>false</ScaleCrop>
  <HeadingPairs>
    <vt:vector size="4" baseType="variant">
      <vt:variant>
        <vt:lpstr>Motiv</vt:lpstr>
      </vt:variant>
      <vt:variant>
        <vt:i4>1</vt:i4>
      </vt:variant>
      <vt:variant>
        <vt:lpstr>Nadpisy snímků</vt:lpstr>
      </vt:variant>
      <vt:variant>
        <vt:i4>37</vt:i4>
      </vt:variant>
    </vt:vector>
  </HeadingPairs>
  <TitlesOfParts>
    <vt:vector size="38" baseType="lpstr">
      <vt:lpstr>Motiv systému Office</vt:lpstr>
      <vt:lpstr>Investment and financing</vt:lpstr>
      <vt:lpstr>Investment and financing</vt:lpstr>
      <vt:lpstr>Financing vs. investing</vt:lpstr>
      <vt:lpstr>Financing</vt:lpstr>
      <vt:lpstr>Liquidity</vt:lpstr>
      <vt:lpstr>Debt ratio</vt:lpstr>
      <vt:lpstr>Balance Sheet model of the firm</vt:lpstr>
      <vt:lpstr>Prezentace aplikace PowerPoint</vt:lpstr>
      <vt:lpstr>Capital structure</vt:lpstr>
      <vt:lpstr>Capital structure</vt:lpstr>
      <vt:lpstr>Debt vs. Equity</vt:lpstr>
      <vt:lpstr>Debt- to- Equity ratio</vt:lpstr>
      <vt:lpstr>Rules for capital structure</vt:lpstr>
      <vt:lpstr>Accounting statements and cash flows</vt:lpstr>
      <vt:lpstr>Prezentace aplikace PowerPoint</vt:lpstr>
      <vt:lpstr>Analyzing a balance sheet</vt:lpstr>
      <vt:lpstr>Current assets - Cash</vt:lpstr>
      <vt:lpstr>Current assets - Inventories</vt:lpstr>
      <vt:lpstr>Current assets - Accounts receivables</vt:lpstr>
      <vt:lpstr>Non - Current assets -</vt:lpstr>
      <vt:lpstr>Liabilities</vt:lpstr>
      <vt:lpstr>Prezentace aplikace PowerPoint</vt:lpstr>
      <vt:lpstr>Equity</vt:lpstr>
      <vt:lpstr>Accounting liquidity</vt:lpstr>
      <vt:lpstr>Accounting liquidity</vt:lpstr>
      <vt:lpstr>The income statement</vt:lpstr>
      <vt:lpstr>Prezentace aplikace PowerPoint</vt:lpstr>
      <vt:lpstr>Operating section ( www. https://en.wikipedia.org/wiki/Income_statement)</vt:lpstr>
      <vt:lpstr>Expenses</vt:lpstr>
      <vt:lpstr>Non-operating section</vt:lpstr>
      <vt:lpstr>Cash flow</vt:lpstr>
      <vt:lpstr>Financial Statement analysis</vt:lpstr>
      <vt:lpstr>1. Short - term solvency</vt:lpstr>
      <vt:lpstr>2. Activity</vt:lpstr>
      <vt:lpstr>3. Financial leverage</vt:lpstr>
      <vt:lpstr>4. Profitability</vt:lpstr>
      <vt:lpstr>Market value ratios</vt:lpstr>
    </vt:vector>
  </TitlesOfParts>
  <Company>Ekonomicko-správní fakulta Masarykovy univerzity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 Investice a financování</dc:title>
  <dc:creator>Odehnalova Pavla</dc:creator>
  <cp:lastModifiedBy>Odehnalova Pavla</cp:lastModifiedBy>
  <cp:revision>49</cp:revision>
  <dcterms:created xsi:type="dcterms:W3CDTF">2017-02-08T08:00:14Z</dcterms:created>
  <dcterms:modified xsi:type="dcterms:W3CDTF">2018-04-30T07:46:54Z</dcterms:modified>
</cp:coreProperties>
</file>